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A800-865B-43C3-9CFE-CE96877B7A15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0D5D-D15B-40C3-B8C2-16972BC66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TR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52726" cy="6496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9600" y="304800"/>
            <a:ext cx="4343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304800"/>
            <a:ext cx="33566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FAA Special Air Traffic Rule</a:t>
            </a:r>
          </a:p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Mandatory</a:t>
            </a:r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!! </a:t>
            </a:r>
          </a:p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Arial Black" pitchFamily="34" charset="0"/>
              </a:rPr>
              <a:t>2-Way Radio Communication</a:t>
            </a:r>
          </a:p>
          <a:p>
            <a:pPr algn="ctr"/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Arial Black" pitchFamily="34" charset="0"/>
              </a:rPr>
              <a:t>w/ Luke AFB Approach</a:t>
            </a:r>
            <a:endParaRPr lang="en-US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914400" cy="8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1312" y="6637775"/>
            <a:ext cx="136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Not for Navigation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381344"/>
            <a:ext cx="9144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85800" y="609600"/>
            <a:ext cx="8077200" cy="5715000"/>
            <a:chOff x="838200" y="1143000"/>
            <a:chExt cx="8077200" cy="5715000"/>
          </a:xfrm>
        </p:grpSpPr>
        <p:pic>
          <p:nvPicPr>
            <p:cNvPr id="2" name="Picture 1"/>
            <p:cNvPicPr/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819400" y="1143000"/>
              <a:ext cx="48006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Line Callout 1 (Border and Accent Bar) 2"/>
            <p:cNvSpPr/>
            <p:nvPr/>
          </p:nvSpPr>
          <p:spPr>
            <a:xfrm>
              <a:off x="5410200" y="6172200"/>
              <a:ext cx="1219200" cy="533400"/>
            </a:xfrm>
            <a:prstGeom prst="accentBorderCallout1">
              <a:avLst>
                <a:gd name="adj1" fmla="val 18750"/>
                <a:gd name="adj2" fmla="val -8333"/>
                <a:gd name="adj3" fmla="val 12435"/>
                <a:gd name="adj4" fmla="val -81050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Jackrabbit trail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R/R Tracks 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Line Callout 1 (Border and Accent Bar) 3"/>
            <p:cNvSpPr/>
            <p:nvPr/>
          </p:nvSpPr>
          <p:spPr>
            <a:xfrm>
              <a:off x="6019800" y="5486400"/>
              <a:ext cx="1066800" cy="533400"/>
            </a:xfrm>
            <a:prstGeom prst="accentBorderCallout1">
              <a:avLst>
                <a:gd name="adj1" fmla="val 18750"/>
                <a:gd name="adj2" fmla="val -8333"/>
                <a:gd name="adj3" fmla="val 24978"/>
                <a:gd name="adj4" fmla="val -89543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</a:rPr>
                <a:t>Sarival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 Ave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I10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Line Callout 1 (Border and Accent Bar) 4"/>
            <p:cNvSpPr/>
            <p:nvPr/>
          </p:nvSpPr>
          <p:spPr>
            <a:xfrm>
              <a:off x="6781800" y="4191000"/>
              <a:ext cx="1295400" cy="533400"/>
            </a:xfrm>
            <a:prstGeom prst="accentBorderCallout1">
              <a:avLst>
                <a:gd name="adj1" fmla="val 18750"/>
                <a:gd name="adj2" fmla="val -8333"/>
                <a:gd name="adj3" fmla="val -88741"/>
                <a:gd name="adj4" fmla="val -12310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Loop 101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West of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Arrow Head Mall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Line Callout 1 (Border and Accent Bar) 5"/>
            <p:cNvSpPr/>
            <p:nvPr/>
          </p:nvSpPr>
          <p:spPr>
            <a:xfrm>
              <a:off x="7848600" y="2514600"/>
              <a:ext cx="1066800" cy="533400"/>
            </a:xfrm>
            <a:prstGeom prst="accentBorderCallout1">
              <a:avLst>
                <a:gd name="adj1" fmla="val 18750"/>
                <a:gd name="adj2" fmla="val -8333"/>
                <a:gd name="adj3" fmla="val 31250"/>
                <a:gd name="adj4" fmla="val -67635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2269’ Peak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Line Callout 1 (Border and Accent Bar) 6"/>
            <p:cNvSpPr/>
            <p:nvPr/>
          </p:nvSpPr>
          <p:spPr>
            <a:xfrm>
              <a:off x="7239000" y="1676400"/>
              <a:ext cx="1066800" cy="533400"/>
            </a:xfrm>
            <a:prstGeom prst="accentBorderCallout1">
              <a:avLst>
                <a:gd name="adj1" fmla="val 18750"/>
                <a:gd name="adj2" fmla="val -8333"/>
                <a:gd name="adj3" fmla="val 108036"/>
                <a:gd name="adj4" fmla="val -97099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E/W Canal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Agua Fria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Line Callout 1 (Border and Accent Bar) 7"/>
            <p:cNvSpPr/>
            <p:nvPr/>
          </p:nvSpPr>
          <p:spPr>
            <a:xfrm>
              <a:off x="6019800" y="1143000"/>
              <a:ext cx="1066800" cy="533400"/>
            </a:xfrm>
            <a:prstGeom prst="accentBorderCallout1">
              <a:avLst>
                <a:gd name="adj1" fmla="val 18750"/>
                <a:gd name="adj2" fmla="val -8333"/>
                <a:gd name="adj3" fmla="val 127679"/>
                <a:gd name="adj4" fmla="val -75671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Quintero Golf Course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Line Callout 1 (Border and Accent Bar) 8"/>
            <p:cNvSpPr/>
            <p:nvPr/>
          </p:nvSpPr>
          <p:spPr>
            <a:xfrm>
              <a:off x="3962400" y="1219200"/>
              <a:ext cx="1066800" cy="533400"/>
            </a:xfrm>
            <a:prstGeom prst="accentBorderCallout1">
              <a:avLst>
                <a:gd name="adj1" fmla="val 18750"/>
                <a:gd name="adj2" fmla="val -8333"/>
                <a:gd name="adj3" fmla="val 40658"/>
                <a:gd name="adj4" fmla="val -81268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Carefree Hwy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US 60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Border and Accent Bar) 9"/>
            <p:cNvSpPr/>
            <p:nvPr/>
          </p:nvSpPr>
          <p:spPr>
            <a:xfrm>
              <a:off x="838200" y="2362200"/>
              <a:ext cx="1219200" cy="533400"/>
            </a:xfrm>
            <a:prstGeom prst="accentBorderCallout1">
              <a:avLst>
                <a:gd name="adj1" fmla="val 9822"/>
                <a:gd name="adj2" fmla="val 106846"/>
                <a:gd name="adj3" fmla="val 221103"/>
                <a:gd name="adj4" fmla="val 187634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Sun Valley Pkwy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 NW ridge of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White Tanks Mt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Border and Accent Bar) 10"/>
            <p:cNvSpPr/>
            <p:nvPr/>
          </p:nvSpPr>
          <p:spPr>
            <a:xfrm>
              <a:off x="1447800" y="3657600"/>
              <a:ext cx="1219200" cy="533400"/>
            </a:xfrm>
            <a:prstGeom prst="accentBorderCallout1">
              <a:avLst>
                <a:gd name="adj1" fmla="val 9822"/>
                <a:gd name="adj2" fmla="val 106846"/>
                <a:gd name="adj3" fmla="val -17007"/>
                <a:gd name="adj4" fmla="val 208672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Sun Valley Pkwy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 NE Ridge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White Tanks Mt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(Border and Accent Bar) 11"/>
            <p:cNvSpPr/>
            <p:nvPr/>
          </p:nvSpPr>
          <p:spPr>
            <a:xfrm>
              <a:off x="1295400" y="4343400"/>
              <a:ext cx="1219200" cy="533400"/>
            </a:xfrm>
            <a:prstGeom prst="accentBorderCallout1">
              <a:avLst>
                <a:gd name="adj1" fmla="val 9822"/>
                <a:gd name="adj2" fmla="val 106846"/>
                <a:gd name="adj3" fmla="val -103636"/>
                <a:gd name="adj4" fmla="val 257800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Sun Valley Pkwy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Bend  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Bell Road</a:t>
              </a:r>
            </a:p>
          </p:txBody>
        </p:sp>
        <p:sp>
          <p:nvSpPr>
            <p:cNvPr id="13" name="Line Callout 1 (Border and Accent Bar) 12"/>
            <p:cNvSpPr/>
            <p:nvPr/>
          </p:nvSpPr>
          <p:spPr>
            <a:xfrm>
              <a:off x="1066800" y="1524000"/>
              <a:ext cx="1219200" cy="533400"/>
            </a:xfrm>
            <a:prstGeom prst="accentBorderCallout1">
              <a:avLst>
                <a:gd name="adj1" fmla="val 9822"/>
                <a:gd name="adj2" fmla="val 106846"/>
                <a:gd name="adj3" fmla="val 388090"/>
                <a:gd name="adj4" fmla="val 353477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US 60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At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Del Web Hospital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Border and Accent Bar) 13"/>
            <p:cNvSpPr/>
            <p:nvPr/>
          </p:nvSpPr>
          <p:spPr>
            <a:xfrm>
              <a:off x="2895600" y="4343400"/>
              <a:ext cx="1143000" cy="533400"/>
            </a:xfrm>
            <a:prstGeom prst="accentBorderCallout1">
              <a:avLst>
                <a:gd name="adj1" fmla="val 9822"/>
                <a:gd name="adj2" fmla="val 106846"/>
                <a:gd name="adj3" fmla="val -103027"/>
                <a:gd name="adj4" fmla="val 198768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2NM SW US 60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Loop 303</a:t>
              </a:r>
            </a:p>
          </p:txBody>
        </p:sp>
        <p:sp>
          <p:nvSpPr>
            <p:cNvPr id="15" name="Line Callout 1 (Border and Accent Bar) 14"/>
            <p:cNvSpPr/>
            <p:nvPr/>
          </p:nvSpPr>
          <p:spPr>
            <a:xfrm>
              <a:off x="1905000" y="5029200"/>
              <a:ext cx="1066800" cy="533400"/>
            </a:xfrm>
            <a:prstGeom prst="accentBorderCallout1">
              <a:avLst>
                <a:gd name="adj1" fmla="val 9822"/>
                <a:gd name="adj2" fmla="val 106846"/>
                <a:gd name="adj3" fmla="val -16964"/>
                <a:gd name="adj4" fmla="val 211829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SE point of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White Tanks Mt</a:t>
              </a:r>
            </a:p>
          </p:txBody>
        </p:sp>
        <p:sp>
          <p:nvSpPr>
            <p:cNvPr id="16" name="Line Callout 1 (Border and Accent Bar) 15"/>
            <p:cNvSpPr/>
            <p:nvPr/>
          </p:nvSpPr>
          <p:spPr>
            <a:xfrm>
              <a:off x="1143000" y="5638800"/>
              <a:ext cx="1066800" cy="533400"/>
            </a:xfrm>
            <a:prstGeom prst="accentBorderCallout1">
              <a:avLst>
                <a:gd name="adj1" fmla="val 9822"/>
                <a:gd name="adj2" fmla="val 106846"/>
                <a:gd name="adj3" fmla="val 61868"/>
                <a:gd name="adj4" fmla="val 184891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I10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SR85</a:t>
              </a:r>
            </a:p>
          </p:txBody>
        </p:sp>
        <p:sp>
          <p:nvSpPr>
            <p:cNvPr id="17" name="Line Callout 1 (Border and Accent Bar) 16"/>
            <p:cNvSpPr/>
            <p:nvPr/>
          </p:nvSpPr>
          <p:spPr>
            <a:xfrm>
              <a:off x="1295400" y="6324600"/>
              <a:ext cx="1066800" cy="533400"/>
            </a:xfrm>
            <a:prstGeom prst="accentBorderCallout1">
              <a:avLst>
                <a:gd name="adj1" fmla="val 9822"/>
                <a:gd name="adj2" fmla="val 106846"/>
                <a:gd name="adj3" fmla="val 27331"/>
                <a:gd name="adj4" fmla="val 174634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R/R Tracks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SR 85</a:t>
              </a:r>
            </a:p>
          </p:txBody>
        </p:sp>
        <p:sp>
          <p:nvSpPr>
            <p:cNvPr id="18" name="Line Callout 1 (Border and Accent Bar) 17"/>
            <p:cNvSpPr/>
            <p:nvPr/>
          </p:nvSpPr>
          <p:spPr>
            <a:xfrm>
              <a:off x="6477000" y="4876800"/>
              <a:ext cx="1143000" cy="533400"/>
            </a:xfrm>
            <a:prstGeom prst="accentBorderCallout1">
              <a:avLst>
                <a:gd name="adj1" fmla="val 18750"/>
                <a:gd name="adj2" fmla="val -8333"/>
                <a:gd name="adj3" fmla="val 131511"/>
                <a:gd name="adj4" fmla="val -177604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Jackrabbit Trail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And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I10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Line Callout 1 (Border and Accent Bar) 18"/>
            <p:cNvSpPr/>
            <p:nvPr/>
          </p:nvSpPr>
          <p:spPr>
            <a:xfrm>
              <a:off x="7543800" y="3276600"/>
              <a:ext cx="1066800" cy="533400"/>
            </a:xfrm>
            <a:prstGeom prst="accentBorderCallout1">
              <a:avLst>
                <a:gd name="adj1" fmla="val 18750"/>
                <a:gd name="adj2" fmla="val -8333"/>
                <a:gd name="adj3" fmla="val -40484"/>
                <a:gd name="adj4" fmla="val -158881"/>
              </a:avLst>
            </a:prstGeom>
            <a:solidFill>
              <a:srgbClr val="0070C0">
                <a:alpha val="54000"/>
              </a:srgbClr>
            </a:solidFill>
            <a:ln w="349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Power Plant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Substation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29000" y="1981200"/>
            <a:ext cx="2057400" cy="4286310"/>
            <a:chOff x="3429000" y="1981200"/>
            <a:chExt cx="2057400" cy="4286310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1981200"/>
              <a:ext cx="914400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118.15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5867400"/>
              <a:ext cx="914400" cy="40011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125.45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24200" y="0"/>
            <a:ext cx="367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FAA Special Air Traffic Rule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8949" y="228600"/>
            <a:ext cx="513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 2-Way Radio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Luke Approach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6396335"/>
            <a:ext cx="25026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Luke AFB Flight Safety</a:t>
            </a:r>
          </a:p>
          <a:p>
            <a:pPr algn="ctr"/>
            <a:r>
              <a:rPr lang="en-US" sz="800" b="1" dirty="0" smtClean="0"/>
              <a:t>623 856 6942</a:t>
            </a:r>
          </a:p>
          <a:p>
            <a:pPr algn="ctr"/>
            <a:r>
              <a:rPr lang="en-US" sz="800" b="1" dirty="0" smtClean="0"/>
              <a:t>www.luke.af.mil/library/midaircollisionavoidance.asp</a:t>
            </a:r>
            <a:endParaRPr lang="en-US" sz="800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478" y="6447816"/>
            <a:ext cx="309562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Timothy.Stretch\My Documents\My Pictures\Airplanes\FOVV90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429984"/>
            <a:ext cx="6096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132</Words>
  <Application>Microsoft Office PowerPoint</Application>
  <PresentationFormat>On-screen Show (4:3)</PresentationFormat>
  <Paragraphs>57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Timothy.Stretch</dc:creator>
  <cp:lastModifiedBy>Timothy.Stretch</cp:lastModifiedBy>
  <cp:revision>18</cp:revision>
  <dcterms:created xsi:type="dcterms:W3CDTF">2010-04-06T19:51:42Z</dcterms:created>
  <dcterms:modified xsi:type="dcterms:W3CDTF">2010-04-13T17:04:14Z</dcterms:modified>
</cp:coreProperties>
</file>