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22"/>
  </p:notesMasterIdLst>
  <p:handoutMasterIdLst>
    <p:handoutMasterId r:id="rId23"/>
  </p:handoutMasterIdLst>
  <p:sldIdLst>
    <p:sldId id="273" r:id="rId6"/>
    <p:sldId id="308" r:id="rId7"/>
    <p:sldId id="309" r:id="rId8"/>
    <p:sldId id="320" r:id="rId9"/>
    <p:sldId id="322" r:id="rId10"/>
    <p:sldId id="324" r:id="rId11"/>
    <p:sldId id="319" r:id="rId12"/>
    <p:sldId id="310" r:id="rId13"/>
    <p:sldId id="311" r:id="rId14"/>
    <p:sldId id="312" r:id="rId15"/>
    <p:sldId id="313" r:id="rId16"/>
    <p:sldId id="314" r:id="rId17"/>
    <p:sldId id="316" r:id="rId18"/>
    <p:sldId id="317" r:id="rId19"/>
    <p:sldId id="318" r:id="rId20"/>
    <p:sldId id="323" r:id="rId21"/>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08"/>
            <p14:sldId id="309"/>
            <p14:sldId id="320"/>
            <p14:sldId id="322"/>
            <p14:sldId id="324"/>
            <p14:sldId id="319"/>
            <p14:sldId id="310"/>
            <p14:sldId id="311"/>
            <p14:sldId id="312"/>
            <p14:sldId id="313"/>
            <p14:sldId id="314"/>
            <p14:sldId id="316"/>
            <p14:sldId id="317"/>
            <p14:sldId id="318"/>
            <p14:sldId id="3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7190" autoAdjust="0"/>
  </p:normalViewPr>
  <p:slideViewPr>
    <p:cSldViewPr snapToGrid="0">
      <p:cViewPr>
        <p:scale>
          <a:sx n="80" d="100"/>
          <a:sy n="80" d="100"/>
        </p:scale>
        <p:origin x="-1938" y="-7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2016/01/13-082 (I) PP</a:t>
            </a:r>
            <a:r>
              <a:rPr lang="en-US" dirty="0" smtClean="0"/>
              <a:t> </a:t>
            </a:r>
            <a:r>
              <a:rPr lang="en-US" dirty="0" smtClean="0">
                <a:latin typeface="Times New Roman" pitchFamily="18" charset="0"/>
                <a:ea typeface="ＭＳ Ｐゴシック" pitchFamily="34" charset="-128"/>
              </a:rPr>
              <a:t>Original Author: AFS-850 John Steuernagle 11/23/2015;  POC (Kevin Clover), AFS-850 Operations Lead,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Aircraft Maintenance and Performance Monitoring.</a:t>
            </a:r>
          </a:p>
          <a:p>
            <a:pPr eaLnBrk="1" hangingPunct="1"/>
            <a:endParaRPr lang="en-US" b="1" i="1"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While it’s true that most GA aircraft don’t have dedicated automatic flight data recording devices now; we will be able to enjoy the benefits of equipage in the future.  In the meantime it’s often surprising to see what we already have.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Manufacturers are already offering self-contained flight data and visual data recorders for GA airplanes and helicopters.  Most operators of this equipment must periodically down load and analyze the recorded data – often with the aid of dedicated computer programs.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5E32319-C295-44AA-84AC-512C54C1E11D}" type="slidenum">
              <a:rPr lang="en-US" sz="1200">
                <a:solidFill>
                  <a:prstClr val="black"/>
                </a:solidFill>
                <a:latin typeface="Times New Roman" pitchFamily="18" charset="0"/>
              </a:rPr>
              <a:pPr eaLnBrk="1" hangingPunct="1"/>
              <a:t>10</a:t>
            </a:fld>
            <a:endParaRPr lang="en-US" sz="1200" dirty="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Many data monitoring operations involve no automation at all.  Flight engineers used to handle the monitoring and record keeping (Click)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test pilots were expected to keep notes while flying.</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33B4905-2A8D-4325-8087-F3A2A4C68CB0}" type="slidenum">
              <a:rPr lang="en-US" sz="1200">
                <a:solidFill>
                  <a:prstClr val="black"/>
                </a:solidFill>
                <a:latin typeface="Times New Roman" pitchFamily="18" charset="0"/>
              </a:rPr>
              <a:pPr eaLnBrk="1" hangingPunct="1"/>
              <a:t>11</a:t>
            </a:fld>
            <a:endParaRPr lang="en-US" sz="1200" dirty="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Recip. pilots can do much the same thing by tracking engine power, fuel flow, oil temperature and pressure.  Panel mounted GPS systems and many hand held units are already capable of recording position, heading, speed, and altitude.  Some engine monitors have recording capability and many aircraft owners participate in oil analysis programs – a tool for gauging engine health and heading off expensive or, in some cases, disastrous problems.  Some aircraft – particularly helicopters are equipped with metallic chip detectors that can forecast engine and transmission failures in time to make a safe landing.</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684BDB3-5FC0-4335-94E2-4A0B607089C8}" type="slidenum">
              <a:rPr lang="en-US" sz="1200">
                <a:solidFill>
                  <a:prstClr val="black"/>
                </a:solidFill>
                <a:latin typeface="Times New Roman" pitchFamily="18" charset="0"/>
              </a:rPr>
              <a:pPr eaLnBrk="1" hangingPunct="1"/>
              <a:t>12</a:t>
            </a:fld>
            <a:endParaRPr lang="en-US" sz="1200" dirty="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At present FDM Technology from a little less than $10,000.00 to more than $20,000.00 but as competition and equipage increase, prices are expected to fall.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FD8884B-8044-4F24-A232-FE700D032072}" type="slidenum">
              <a:rPr lang="en-US" sz="1200">
                <a:solidFill>
                  <a:prstClr val="black"/>
                </a:solidFill>
                <a:latin typeface="Times New Roman" pitchFamily="18" charset="0"/>
              </a:rPr>
              <a:pPr eaLnBrk="1" hangingPunct="1"/>
              <a:t>13</a:t>
            </a:fld>
            <a:endParaRPr lang="en-US" sz="1200" dirty="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the meantime, we urge you to consider the information that’s already available on every flight.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71AEAC4-10F8-445D-9270-07690A3CA268}" type="slidenum">
              <a:rPr lang="en-US" sz="1200">
                <a:solidFill>
                  <a:prstClr val="black"/>
                </a:solidFill>
                <a:latin typeface="Times New Roman" pitchFamily="18" charset="0"/>
              </a:rPr>
              <a:pPr eaLnBrk="1" hangingPunct="1"/>
              <a:t>14</a:t>
            </a:fld>
            <a:endParaRPr lang="en-US" sz="1200" dirty="0">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2AD0863-F2A8-4ECD-99B2-BB412ACA917C}" type="slidenum">
              <a:rPr lang="en-US" sz="1200">
                <a:solidFill>
                  <a:prstClr val="black"/>
                </a:solidFill>
                <a:latin typeface="Times New Roman" pitchFamily="18" charset="0"/>
              </a:rPr>
              <a:pPr eaLnBrk="1" hangingPunct="1"/>
              <a:t>15</a:t>
            </a:fld>
            <a:endParaRPr lang="en-US" sz="1200" dirty="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16</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2016/01/13-082 (I) PP</a:t>
            </a:r>
            <a:r>
              <a:rPr lang="en-US" dirty="0" smtClean="0"/>
              <a:t> </a:t>
            </a:r>
            <a:r>
              <a:rPr lang="en-US" dirty="0" smtClean="0">
                <a:latin typeface="Times New Roman" pitchFamily="18" charset="0"/>
                <a:ea typeface="ＭＳ Ｐゴシック" pitchFamily="34" charset="-128"/>
              </a:rPr>
              <a:t>Original Author: AFS-850 JWS 11/23/2015;  POC (Kevin Clover), AFS-850 Operations Lead,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(Insert Title Here)</a:t>
            </a:r>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8DB3127-956E-49BE-A701-9A7B9C56E6E9}" type="slidenum">
              <a:rPr lang="en-US" sz="1200">
                <a:solidFill>
                  <a:prstClr val="black"/>
                </a:solidFill>
                <a:latin typeface="Times New Roman" pitchFamily="18" charset="0"/>
              </a:rPr>
              <a:pPr eaLnBrk="1" hangingPunct="1"/>
              <a:t>2</a:t>
            </a:fld>
            <a:endParaRPr lang="en-US" sz="1200" dirty="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Recently, the</a:t>
            </a:r>
            <a:r>
              <a:rPr lang="en-US" baseline="0" dirty="0" smtClean="0">
                <a:latin typeface="Times New Roman" pitchFamily="18" charset="0"/>
                <a:ea typeface="ＭＳ Ｐゴシック" pitchFamily="34" charset="-128"/>
              </a:rPr>
              <a:t> GAJSC System/Component Failure Work Group identified released Safety Enhancements dealing with Engine Maintenance and Flight Data Monitoring.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 want to take just a few minutes to talk about best practices for reciprocating</a:t>
            </a:r>
            <a:r>
              <a:rPr lang="en-US" baseline="0" dirty="0" smtClean="0">
                <a:latin typeface="Times New Roman" pitchFamily="18" charset="0"/>
                <a:ea typeface="ＭＳ Ｐゴシック" pitchFamily="34" charset="-128"/>
              </a:rPr>
              <a:t> engine maintenance and operation, and </a:t>
            </a:r>
            <a:r>
              <a:rPr lang="en-US" dirty="0" smtClean="0">
                <a:latin typeface="Times New Roman" pitchFamily="18" charset="0"/>
                <a:ea typeface="ＭＳ Ｐゴシック" pitchFamily="34" charset="-128"/>
              </a:rPr>
              <a:t>the safety</a:t>
            </a:r>
            <a:r>
              <a:rPr lang="en-US" baseline="0" dirty="0" smtClean="0">
                <a:latin typeface="Times New Roman" pitchFamily="18" charset="0"/>
                <a:ea typeface="ＭＳ Ｐゴシック" pitchFamily="34" charset="-128"/>
              </a:rPr>
              <a:t> benefits of </a:t>
            </a:r>
            <a:r>
              <a:rPr lang="en-US" dirty="0" smtClean="0">
                <a:latin typeface="Times New Roman" pitchFamily="18" charset="0"/>
                <a:ea typeface="ＭＳ Ｐゴシック" pitchFamily="34" charset="-128"/>
              </a:rPr>
              <a:t>Flight Data Monitoring – a technology and process that’s now coming to General Aviation.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We’ll look at present &amp; future FDM</a:t>
            </a:r>
            <a:r>
              <a:rPr lang="en-US" baseline="0" dirty="0" smtClean="0">
                <a:latin typeface="Times New Roman" pitchFamily="18" charset="0"/>
                <a:ea typeface="ＭＳ Ｐゴシック" pitchFamily="34" charset="-128"/>
              </a:rPr>
              <a:t> technologies, </a:t>
            </a:r>
            <a:r>
              <a:rPr lang="en-US" dirty="0" smtClean="0">
                <a:latin typeface="Times New Roman" pitchFamily="18" charset="0"/>
                <a:ea typeface="ＭＳ Ｐゴシック" pitchFamily="34" charset="-128"/>
              </a:rPr>
              <a:t>and we’ll talk about how to use FDM today.</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813442C-615A-4D2C-8948-4E9807151571}" type="slidenum">
              <a:rPr lang="en-US" sz="1200">
                <a:solidFill>
                  <a:prstClr val="black"/>
                </a:solidFill>
                <a:latin typeface="Times New Roman" pitchFamily="18" charset="0"/>
              </a:rPr>
              <a:pPr eaLnBrk="1" hangingPunct="1"/>
              <a:t>3</a:t>
            </a:fld>
            <a:endParaRPr lang="en-US" sz="1200" dirty="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pilots and mechanics should work together to ensure the aircraft is operated and maintained properly.  Pilots are encouraged to take an</a:t>
            </a:r>
            <a:r>
              <a:rPr lang="en-US" baseline="0" dirty="0" smtClean="0"/>
              <a:t> active role in maintenance; reviewing inspection results and discussing Airworthiness Directives and Service Bulletins.  </a:t>
            </a:r>
          </a:p>
          <a:p>
            <a:endParaRPr lang="en-US" baseline="0" dirty="0" smtClean="0"/>
          </a:p>
          <a:p>
            <a:r>
              <a:rPr lang="en-US" baseline="0" dirty="0" smtClean="0"/>
              <a:t>Assisting with inspections is a great way to get to know your mechanic and your aircraft.</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173272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Comply</a:t>
            </a:r>
            <a:r>
              <a:rPr lang="en-US" baseline="0" dirty="0" smtClean="0"/>
              <a:t> with all manufacturer-recommended service intervals.  Fifty-hour oil changes are recommended for most normally aspirated piston engines.  </a:t>
            </a:r>
            <a:br>
              <a:rPr lang="en-US" baseline="0" dirty="0" smtClean="0"/>
            </a:br>
            <a:r>
              <a:rPr lang="en-US" baseline="0" dirty="0" smtClean="0"/>
              <a:t>Turbo-charged engines should undergo oil changes more frequently.  Oil filter inspection with each oil change yields immediate feedback.  If metal particulate is discovered in the filter, it could be cause for concern.</a:t>
            </a:r>
          </a:p>
          <a:p>
            <a:endParaRPr lang="en-US" baseline="0" dirty="0" smtClean="0"/>
          </a:p>
          <a:p>
            <a:r>
              <a:rPr lang="en-US" baseline="0" dirty="0" smtClean="0"/>
              <a:t>Oil analysis can reveal a lot about engine health as well but it works best when a trend can be identified over several samples.  It’s not a bad idea to do a compression check, Mag timing, Spark plug inspection and Exhaust system check every other oil change. </a:t>
            </a:r>
          </a:p>
          <a:p>
            <a:endParaRPr lang="en-US" baseline="0" dirty="0" smtClean="0"/>
          </a:p>
          <a:p>
            <a:r>
              <a:rPr lang="en-US" baseline="0" dirty="0" smtClean="0"/>
              <a:t>It’s also a good idea to check ADs &amp; Service Bulletins during regular service as well.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6889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a:t>
            </a:r>
            <a:r>
              <a:rPr lang="en-US" baseline="0" dirty="0" smtClean="0"/>
              <a:t> you’re assisting your mechanic or doing it yourself, every service interval is an opportunity to see things that are covered most of the time.  While the oil is draining, take the time to give your aircraft a once-over.  Look for leaks and stains in the engine compartment and wherever fuel or hydraulic fluid flows.  Look for missing, broken or loose hardware.  Check the condition of hoses, belts, and baffles.  Tires, brakes, and oleo struts deserve your attention as well.  It’s a lot easier to identify and quicker to correct deficiencies while your bird is in the shop than to make another service appointment.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99017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operate our engines has a lot to</a:t>
            </a:r>
            <a:r>
              <a:rPr lang="en-US" baseline="0" dirty="0" smtClean="0"/>
              <a:t> do with how long they’ll last.  </a:t>
            </a:r>
          </a:p>
          <a:p>
            <a:endParaRPr lang="en-US" baseline="0" dirty="0" smtClean="0"/>
          </a:p>
          <a:p>
            <a:r>
              <a:rPr lang="en-US" baseline="0" dirty="0" smtClean="0"/>
              <a:t>First of all – fly often.  It’s actually harder on an engine if the airplane is a hangar – or worse - ramp queen.  Regular operation keeps your engine components lubricated - markedly reducing corrosion potential.</a:t>
            </a:r>
          </a:p>
          <a:p>
            <a:endParaRPr lang="en-US" baseline="0" dirty="0" smtClean="0"/>
          </a:p>
          <a:p>
            <a:r>
              <a:rPr lang="en-US" baseline="0" dirty="0" smtClean="0"/>
              <a:t>Thermal shock can be very hard on engines so be sure yours has reached operating temperature before taking off.  </a:t>
            </a:r>
          </a:p>
          <a:p>
            <a:endParaRPr lang="en-US" baseline="0" dirty="0" smtClean="0"/>
          </a:p>
          <a:p>
            <a:r>
              <a:rPr lang="en-US" baseline="0" dirty="0" smtClean="0"/>
              <a:t>Smooth, steady power changes are good for engine longevity.  This is especially true for turbo charged power plants.</a:t>
            </a:r>
          </a:p>
          <a:p>
            <a:endParaRPr lang="en-US" baseline="0" dirty="0" smtClean="0"/>
          </a:p>
          <a:p>
            <a:r>
              <a:rPr lang="en-US" baseline="0" dirty="0" smtClean="0"/>
              <a:t>Be sure to strictly follow manufacturers’ recommendations when operating on the lean side of peak Exhaust Gas Temperature.  It’s not worth saving a gallon or so per hour if your engine overheats in the process.</a:t>
            </a:r>
          </a:p>
          <a:p>
            <a:endParaRPr lang="en-US" baseline="0" dirty="0" smtClean="0"/>
          </a:p>
          <a:p>
            <a:r>
              <a:rPr lang="en-US" baseline="0" dirty="0" smtClean="0"/>
              <a:t>Once again - especially for Turbos - plan your descents with some power to keep the engine warm.  </a:t>
            </a:r>
          </a:p>
          <a:p>
            <a:endParaRPr lang="en-US" baseline="0" dirty="0" smtClean="0"/>
          </a:p>
          <a:p>
            <a:r>
              <a:rPr lang="en-US" baseline="0" dirty="0" smtClean="0"/>
              <a:t>Finally, monitor engine performance from flight to flight.  Small changes over time can forecast developing engine problems.  </a:t>
            </a:r>
          </a:p>
          <a:p>
            <a:endParaRPr lang="en-US" baseline="0" dirty="0" smtClean="0"/>
          </a:p>
          <a:p>
            <a:r>
              <a:rPr lang="en-US" baseline="0" dirty="0" smtClean="0"/>
              <a:t>We’ll talk about monitoring in detail in the next slides.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00493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Flight data monitoring has been around since before the jet age and modern airplanes make extensive use of the technology.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8</a:t>
            </a:fld>
            <a:endParaRPr lang="en-US" sz="1200" dirty="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its’ simplest form, FDM consists of a cockpit voice recorder that records at least the most recent 15 minutes of crew conversations, and a flight data recorder that preserves such things as engine parameters, control position, heading, altitude, and airspeed data.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equipment and processes to acquire and distribute the data are collectively known as Flight Operational Quality Assurance or </a:t>
            </a:r>
            <a:r>
              <a:rPr lang="en-US" b="1" dirty="0" smtClean="0">
                <a:latin typeface="Times New Roman" pitchFamily="18" charset="0"/>
                <a:ea typeface="ＭＳ Ｐゴシック" pitchFamily="34" charset="-128"/>
              </a:rPr>
              <a:t>FOQA </a:t>
            </a:r>
            <a:r>
              <a:rPr lang="en-US" dirty="0" smtClean="0">
                <a:latin typeface="Times New Roman" pitchFamily="18" charset="0"/>
                <a:ea typeface="ＭＳ Ｐゴシック" pitchFamily="34" charset="-128"/>
              </a:rPr>
              <a:t>(pronounced: </a:t>
            </a:r>
            <a:r>
              <a:rPr lang="en-US" b="1" dirty="0" smtClean="0">
                <a:latin typeface="Times New Roman" pitchFamily="18" charset="0"/>
                <a:ea typeface="ＭＳ Ｐゴシック" pitchFamily="34" charset="-128"/>
              </a:rPr>
              <a:t>Fohqua</a:t>
            </a:r>
            <a:r>
              <a:rPr lang="en-US" dirty="0" smtClean="0">
                <a:latin typeface="Times New Roman" pitchFamily="18" charset="0"/>
                <a:ea typeface="ＭＳ Ｐゴシック" pitchFamily="34" charset="-128"/>
              </a:rPr>
              <a: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But this equipment is only for the big guys right?  General Aviation aircraft don’t have anything like this ……………………. Or do they?</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9</a:t>
            </a:fld>
            <a:endParaRPr lang="en-US" sz="1200" dirty="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AFS-850</a:t>
            </a:r>
          </a:p>
          <a:p>
            <a:pPr>
              <a:buNone/>
            </a:pPr>
            <a:r>
              <a:rPr lang="en-US" sz="2400" baseline="0" dirty="0" smtClean="0"/>
              <a:t>National FAA Safety Team</a:t>
            </a:r>
          </a:p>
        </p:txBody>
      </p:sp>
      <p:pic>
        <p:nvPicPr>
          <p:cNvPr id="11" name="Picture 4" descr="yellow"/>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2846" b="3860"/>
          <a:stretch/>
        </p:blipFill>
        <p:spPr bwMode="auto">
          <a:xfrm>
            <a:off x="4488382" y="3513096"/>
            <a:ext cx="4514008" cy="2999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a:t>Topic of the Month</a:t>
            </a:r>
            <a:br>
              <a:rPr lang="en-US" sz="3600" dirty="0"/>
            </a:br>
            <a:r>
              <a:rPr lang="en-US" sz="3600" dirty="0" smtClean="0"/>
              <a:t>June</a:t>
            </a:r>
            <a:endParaRPr lang="en-US" sz="3600" dirty="0"/>
          </a:p>
        </p:txBody>
      </p:sp>
      <p:sp>
        <p:nvSpPr>
          <p:cNvPr id="32780" name="Rectangle 12"/>
          <p:cNvSpPr>
            <a:spLocks noGrp="1" noChangeArrowheads="1"/>
          </p:cNvSpPr>
          <p:nvPr>
            <p:ph type="subTitle" idx="1"/>
          </p:nvPr>
        </p:nvSpPr>
        <p:spPr>
          <a:xfrm>
            <a:off x="230650" y="1795830"/>
            <a:ext cx="4946991" cy="1067092"/>
          </a:xfrm>
        </p:spPr>
        <p:txBody>
          <a:bodyPr/>
          <a:lstStyle/>
          <a:p>
            <a:r>
              <a:rPr lang="en-US" dirty="0" smtClean="0"/>
              <a:t>Aircraft Engine Maintenance and Performance Monitoring</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271463" y="434975"/>
            <a:ext cx="8472487" cy="609600"/>
          </a:xfrm>
        </p:spPr>
        <p:txBody>
          <a:bodyPr/>
          <a:lstStyle/>
          <a:p>
            <a:r>
              <a:rPr lang="en-US" dirty="0" smtClean="0">
                <a:ea typeface="ＭＳ Ｐゴシック" pitchFamily="34" charset="-128"/>
              </a:rPr>
              <a:t>Flight Data Monitoring for GA</a:t>
            </a:r>
          </a:p>
        </p:txBody>
      </p:sp>
      <p:sp>
        <p:nvSpPr>
          <p:cNvPr id="1843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C553E8D-2541-4D43-BB1A-E4AE57A86B2E}" type="slidenum">
              <a:rPr lang="en-US" sz="1400" smtClean="0">
                <a:solidFill>
                  <a:srgbClr val="FFFFFF"/>
                </a:solidFill>
                <a:latin typeface="Times New Roman" pitchFamily="18" charset="0"/>
              </a:rPr>
              <a:pPr eaLnBrk="1" hangingPunct="1"/>
              <a:t>10</a:t>
            </a:fld>
            <a:endParaRPr lang="en-US" sz="1400" dirty="0" smtClean="0">
              <a:solidFill>
                <a:srgbClr val="FFFFFF"/>
              </a:solidFill>
              <a:latin typeface="Times New Roman" pitchFamily="18" charset="0"/>
            </a:endParaRPr>
          </a:p>
        </p:txBody>
      </p:sp>
      <p:pic>
        <p:nvPicPr>
          <p:cNvPr id="18439" name="Picture 7"/>
          <p:cNvPicPr>
            <a:picLocks noChangeAspect="1"/>
          </p:cNvPicPr>
          <p:nvPr/>
        </p:nvPicPr>
        <p:blipFill>
          <a:blip r:embed="rId3"/>
          <a:srcRect t="13058" b="12488"/>
          <a:stretch>
            <a:fillRect/>
          </a:stretch>
        </p:blipFill>
        <p:spPr bwMode="auto">
          <a:xfrm>
            <a:off x="255588" y="1395413"/>
            <a:ext cx="2922587" cy="2176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1538288"/>
            <a:ext cx="3341687" cy="2638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a:spLocks noChangeArrowheads="1"/>
          </p:cNvSpPr>
          <p:nvPr/>
        </p:nvSpPr>
        <p:spPr bwMode="auto">
          <a:xfrm>
            <a:off x="566738" y="4176713"/>
            <a:ext cx="242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r>
              <a:rPr lang="en-US" sz="2800" b="1" dirty="0" smtClean="0">
                <a:solidFill>
                  <a:srgbClr val="000000"/>
                </a:solidFill>
              </a:rPr>
              <a:t>Flight Data</a:t>
            </a:r>
          </a:p>
        </p:txBody>
      </p:sp>
      <p:sp>
        <p:nvSpPr>
          <p:cNvPr id="12" name="TextBox 11"/>
          <p:cNvSpPr txBox="1">
            <a:spLocks noChangeArrowheads="1"/>
          </p:cNvSpPr>
          <p:nvPr/>
        </p:nvSpPr>
        <p:spPr bwMode="auto">
          <a:xfrm>
            <a:off x="4356100" y="4449763"/>
            <a:ext cx="363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r>
              <a:rPr lang="en-US" sz="2800" b="1" dirty="0" smtClean="0">
                <a:solidFill>
                  <a:srgbClr val="000000"/>
                </a:solidFill>
              </a:rPr>
              <a:t>Flight Data + Visual</a:t>
            </a:r>
          </a:p>
        </p:txBody>
      </p:sp>
    </p:spTree>
    <p:extLst>
      <p:ext uri="{BB962C8B-B14F-4D97-AF65-F5344CB8AC3E}">
        <p14:creationId xmlns:p14="http://schemas.microsoft.com/office/powerpoint/2010/main" val="390452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a:xfrm>
            <a:off x="271463" y="434975"/>
            <a:ext cx="8472487" cy="609600"/>
          </a:xfrm>
        </p:spPr>
        <p:txBody>
          <a:bodyPr/>
          <a:lstStyle/>
          <a:p>
            <a:r>
              <a:rPr lang="en-US" dirty="0" smtClean="0">
                <a:ea typeface="ＭＳ Ｐゴシック" pitchFamily="34" charset="-128"/>
              </a:rPr>
              <a:t>Flight Data Monitoring for GA</a:t>
            </a:r>
          </a:p>
        </p:txBody>
      </p:sp>
      <p:pic>
        <p:nvPicPr>
          <p:cNvPr id="4" name="Content Placeholder 3"/>
          <p:cNvPicPr>
            <a:picLocks noGrp="1" noChangeAspect="1"/>
          </p:cNvPicPr>
          <p:nvPr>
            <p:ph idx="1"/>
          </p:nvPr>
        </p:nvPicPr>
        <p:blipFill>
          <a:blip r:embed="rId3"/>
          <a:stretch>
            <a:fillRect/>
          </a:stretch>
        </p:blipFill>
        <p:spPr>
          <a:xfrm>
            <a:off x="5246051" y="2458192"/>
            <a:ext cx="3577315" cy="2906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58"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C25040A-EB23-4F67-8545-13AC2EFDBD2C}" type="slidenum">
              <a:rPr lang="en-US" sz="1400" smtClean="0">
                <a:solidFill>
                  <a:srgbClr val="FFFFFF"/>
                </a:solidFill>
                <a:latin typeface="Times New Roman" pitchFamily="18" charset="0"/>
              </a:rPr>
              <a:pPr eaLnBrk="1" hangingPunct="1"/>
              <a:t>11</a:t>
            </a:fld>
            <a:endParaRPr lang="en-US" sz="1400" dirty="0" smtClean="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558799" y="1373249"/>
            <a:ext cx="3781425" cy="29479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87280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p:cNvSpPr>
            <a:spLocks noGrp="1"/>
          </p:cNvSpPr>
          <p:nvPr>
            <p:ph type="title"/>
          </p:nvPr>
        </p:nvSpPr>
        <p:spPr/>
        <p:txBody>
          <a:bodyPr/>
          <a:lstStyle/>
          <a:p>
            <a:r>
              <a:rPr lang="en-US" dirty="0" smtClean="0">
                <a:ea typeface="ＭＳ Ｐゴシック" pitchFamily="34" charset="-128"/>
              </a:rPr>
              <a:t>Flight Data Monitoring for GA</a:t>
            </a:r>
          </a:p>
        </p:txBody>
      </p:sp>
      <p:pic>
        <p:nvPicPr>
          <p:cNvPr id="6" name="Picture 6" descr="E:\Desktop\My Documents\My Pictures\2004\7Jul\Florida\ClassB21.JPG"/>
          <p:cNvPicPr>
            <a:picLocks noGrp="1" noChangeAspect="1" noChangeArrowheads="1"/>
          </p:cNvPicPr>
          <p:nvPr>
            <p:ph idx="1"/>
          </p:nvPr>
        </p:nvPicPr>
        <p:blipFill>
          <a:blip r:embed="rId3"/>
          <a:srcRect/>
          <a:stretch>
            <a:fillRect/>
          </a:stretch>
        </p:blipFill>
        <p:spPr>
          <a:xfrm>
            <a:off x="561975" y="1306513"/>
            <a:ext cx="3008313" cy="22558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20482"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5ECABC-6BA3-4396-84EC-8987D73B2306}" type="slidenum">
              <a:rPr lang="en-US" sz="1400" smtClean="0">
                <a:solidFill>
                  <a:srgbClr val="FFFFFF"/>
                </a:solidFill>
                <a:latin typeface="Times New Roman" pitchFamily="18" charset="0"/>
              </a:rPr>
              <a:pPr eaLnBrk="1" hangingPunct="1"/>
              <a:t>12</a:t>
            </a:fld>
            <a:endParaRPr lang="en-US" sz="1400" dirty="0" smtClean="0">
              <a:solidFill>
                <a:srgbClr val="FFFFFF"/>
              </a:solidFill>
              <a:latin typeface="Times New Roman" pitchFamily="18" charset="0"/>
            </a:endParaRPr>
          </a:p>
        </p:txBody>
      </p:sp>
      <p:pic>
        <p:nvPicPr>
          <p:cNvPr id="9" name="Picture 7"/>
          <p:cNvPicPr>
            <a:picLocks noChangeAspect="1"/>
          </p:cNvPicPr>
          <p:nvPr/>
        </p:nvPicPr>
        <p:blipFill>
          <a:blip r:embed="rId4"/>
          <a:srcRect t="13058" b="12488"/>
          <a:stretch>
            <a:fillRect/>
          </a:stretch>
        </p:blipFill>
        <p:spPr bwMode="auto">
          <a:xfrm>
            <a:off x="1198563" y="3760788"/>
            <a:ext cx="2922587" cy="2176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l="5450" t="30722" r="5496" b="31484"/>
          <a:stretch/>
        </p:blipFill>
        <p:spPr>
          <a:xfrm>
            <a:off x="4904508" y="1282534"/>
            <a:ext cx="3384469" cy="14369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rotWithShape="1">
          <a:blip r:embed="rId6"/>
          <a:srcRect l="8058" r="14192"/>
          <a:stretch/>
        </p:blipFill>
        <p:spPr>
          <a:xfrm>
            <a:off x="5364163" y="3149600"/>
            <a:ext cx="2466975" cy="2449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82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ea typeface="ＭＳ Ｐゴシック" pitchFamily="34" charset="-128"/>
              </a:rPr>
              <a:t>FDM Technology Cost</a:t>
            </a:r>
          </a:p>
        </p:txBody>
      </p:sp>
      <p:sp>
        <p:nvSpPr>
          <p:cNvPr id="2253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F0704C1-A78F-433A-A873-0A6A65B1C287}" type="slidenum">
              <a:rPr lang="en-US" sz="1400" smtClean="0">
                <a:solidFill>
                  <a:srgbClr val="FFFFFF"/>
                </a:solidFill>
                <a:latin typeface="Times New Roman" pitchFamily="18" charset="0"/>
              </a:rPr>
              <a:pPr eaLnBrk="1" hangingPunct="1"/>
              <a:t>13</a:t>
            </a:fld>
            <a:endParaRPr lang="en-US" sz="1400" dirty="0" smtClean="0">
              <a:solidFill>
                <a:srgbClr val="FFFFFF"/>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349375"/>
            <a:ext cx="7851775" cy="3727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6274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dirty="0" smtClean="0">
                <a:ea typeface="ＭＳ Ｐゴシック" pitchFamily="34" charset="-128"/>
              </a:rPr>
              <a:t>Flight Data Monitoring for GA</a:t>
            </a:r>
          </a:p>
        </p:txBody>
      </p:sp>
      <p:pic>
        <p:nvPicPr>
          <p:cNvPr id="4" name="Content Placeholder 3"/>
          <p:cNvPicPr>
            <a:picLocks noGrp="1" noChangeAspect="1"/>
          </p:cNvPicPr>
          <p:nvPr>
            <p:ph idx="1"/>
          </p:nvPr>
        </p:nvPicPr>
        <p:blipFill>
          <a:blip r:embed="rId3"/>
          <a:stretch>
            <a:fillRect/>
          </a:stretch>
        </p:blipFill>
        <p:spPr>
          <a:xfrm>
            <a:off x="720725" y="1543050"/>
            <a:ext cx="4498975" cy="2884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355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75C41BC-F5D9-4504-9166-9C63340AD71D}" type="slidenum">
              <a:rPr lang="en-US" sz="1400" smtClean="0">
                <a:solidFill>
                  <a:srgbClr val="FFFFFF"/>
                </a:solidFill>
                <a:latin typeface="Times New Roman" pitchFamily="18" charset="0"/>
              </a:rPr>
              <a:pPr eaLnBrk="1" hangingPunct="1"/>
              <a:t>14</a:t>
            </a:fld>
            <a:endParaRPr lang="en-US" sz="1400" dirty="0" smtClean="0">
              <a:solidFill>
                <a:srgbClr val="FFFFFF"/>
              </a:solidFill>
              <a:latin typeface="Times New Roman" pitchFamily="18" charset="0"/>
            </a:endParaRPr>
          </a:p>
        </p:txBody>
      </p:sp>
      <p:pic>
        <p:nvPicPr>
          <p:cNvPr id="21510" name="Picture 6" descr="C:\Users\awp204js\AppData\Local\Microsoft\Windows\Temporary Internet Files\Content.IE5\20ZCEYQG\MP900387938[1].jpg"/>
          <p:cNvPicPr>
            <a:picLocks noChangeAspect="1" noChangeArrowheads="1"/>
          </p:cNvPicPr>
          <p:nvPr/>
        </p:nvPicPr>
        <p:blipFill>
          <a:blip r:embed="rId4"/>
          <a:srcRect/>
          <a:stretch>
            <a:fillRect/>
          </a:stretch>
        </p:blipFill>
        <p:spPr bwMode="auto">
          <a:xfrm>
            <a:off x="5662613" y="2092325"/>
            <a:ext cx="2608262" cy="365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24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3600" dirty="0" smtClean="0">
                <a:ea typeface="ＭＳ Ｐゴシック" pitchFamily="34" charset="-128"/>
              </a:rPr>
              <a:t>Questions?</a:t>
            </a:r>
          </a:p>
        </p:txBody>
      </p:sp>
      <p:sp>
        <p:nvSpPr>
          <p:cNvPr id="24578" name="Slide Number Placeholder 5"/>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A7B26E4-027E-459D-86FC-9F340FB48A20}" type="slidenum">
              <a:rPr lang="en-US" sz="1400" smtClean="0">
                <a:solidFill>
                  <a:srgbClr val="FFFFFF"/>
                </a:solidFill>
                <a:latin typeface="Times New Roman" pitchFamily="18" charset="0"/>
              </a:rPr>
              <a:pPr eaLnBrk="1" hangingPunct="1"/>
              <a:t>15</a:t>
            </a:fld>
            <a:endParaRPr lang="en-US" sz="1400" dirty="0" smtClean="0">
              <a:solidFill>
                <a:srgbClr val="FFFFFF"/>
              </a:solidFill>
              <a:latin typeface="Times New Roman" pitchFamily="18" charset="0"/>
            </a:endParaRPr>
          </a:p>
        </p:txBody>
      </p:sp>
      <p:pic>
        <p:nvPicPr>
          <p:cNvPr id="22532"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366" y="2005611"/>
            <a:ext cx="2916884" cy="36315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15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a:t>Topic of the Month</a:t>
            </a:r>
            <a:br>
              <a:rPr lang="en-US" sz="3600" dirty="0"/>
            </a:br>
            <a:r>
              <a:rPr lang="en-US" sz="3600" dirty="0" smtClean="0"/>
              <a:t>June</a:t>
            </a:r>
            <a:endParaRPr lang="en-US" sz="3600" dirty="0"/>
          </a:p>
        </p:txBody>
      </p:sp>
      <p:sp>
        <p:nvSpPr>
          <p:cNvPr id="32780" name="Rectangle 12"/>
          <p:cNvSpPr>
            <a:spLocks noGrp="1" noChangeArrowheads="1"/>
          </p:cNvSpPr>
          <p:nvPr>
            <p:ph type="subTitle" idx="1"/>
          </p:nvPr>
        </p:nvSpPr>
        <p:spPr>
          <a:xfrm>
            <a:off x="230650" y="1795830"/>
            <a:ext cx="4946991" cy="1067092"/>
          </a:xfrm>
        </p:spPr>
        <p:txBody>
          <a:bodyPr/>
          <a:lstStyle/>
          <a:p>
            <a:r>
              <a:rPr lang="en-US" dirty="0" smtClean="0"/>
              <a:t>Aircraft Engine Maintenance and Performance Monitoring</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40803985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34" charset="-128"/>
              </a:rPr>
              <a:t>Welcome</a:t>
            </a:r>
          </a:p>
        </p:txBody>
      </p:sp>
      <p:sp>
        <p:nvSpPr>
          <p:cNvPr id="14339"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14340"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7F3CF4-087D-4F36-8317-60C2B9BF6231}" type="slidenum">
              <a:rPr lang="en-US" sz="1400" smtClean="0">
                <a:solidFill>
                  <a:srgbClr val="FFFFFF"/>
                </a:solidFill>
                <a:latin typeface="Times New Roman" pitchFamily="18" charset="0"/>
              </a:rPr>
              <a:pPr eaLnBrk="1" hangingPunct="1"/>
              <a:t>2</a:t>
            </a:fld>
            <a:endParaRPr lang="en-US" sz="1400" dirty="0" smtClean="0">
              <a:solidFill>
                <a:srgbClr val="FFFFFF"/>
              </a:solidFill>
              <a:latin typeface="Times New Roman" pitchFamily="18" charset="0"/>
            </a:endParaRPr>
          </a:p>
        </p:txBody>
      </p:sp>
    </p:spTree>
    <p:extLst>
      <p:ext uri="{BB962C8B-B14F-4D97-AF65-F5344CB8AC3E}">
        <p14:creationId xmlns:p14="http://schemas.microsoft.com/office/powerpoint/2010/main" val="289286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ea typeface="ＭＳ Ｐゴシック" pitchFamily="34" charset="-128"/>
              </a:rPr>
              <a:t>Overview	</a:t>
            </a:r>
          </a:p>
        </p:txBody>
      </p:sp>
      <p:sp>
        <p:nvSpPr>
          <p:cNvPr id="15363" name="Content Placeholder 2"/>
          <p:cNvSpPr>
            <a:spLocks noGrp="1"/>
          </p:cNvSpPr>
          <p:nvPr>
            <p:ph idx="1"/>
          </p:nvPr>
        </p:nvSpPr>
        <p:spPr>
          <a:xfrm>
            <a:off x="198376" y="1128115"/>
            <a:ext cx="8737600" cy="4391025"/>
          </a:xfrm>
        </p:spPr>
        <p:txBody>
          <a:bodyPr/>
          <a:lstStyle/>
          <a:p>
            <a:r>
              <a:rPr lang="en-US" dirty="0" smtClean="0">
                <a:ea typeface="ＭＳ Ｐゴシック" pitchFamily="34" charset="-128"/>
              </a:rPr>
              <a:t>*GAJSC System/Component Failure Study</a:t>
            </a:r>
          </a:p>
          <a:p>
            <a:r>
              <a:rPr lang="en-US" dirty="0" smtClean="0">
                <a:ea typeface="ＭＳ Ｐゴシック" pitchFamily="34" charset="-128"/>
              </a:rPr>
              <a:t>Best Practices for Engine Maintenance</a:t>
            </a:r>
          </a:p>
          <a:p>
            <a:r>
              <a:rPr lang="en-US" dirty="0" smtClean="0">
                <a:ea typeface="ＭＳ Ｐゴシック" pitchFamily="34" charset="-128"/>
              </a:rPr>
              <a:t>Best Practices for Engine Operation</a:t>
            </a:r>
          </a:p>
          <a:p>
            <a:r>
              <a:rPr lang="en-US" dirty="0" smtClean="0">
                <a:ea typeface="ＭＳ Ｐゴシック" pitchFamily="34" charset="-128"/>
              </a:rPr>
              <a:t>Safety Benefits of Flight Data Monitoring (FDM)</a:t>
            </a:r>
          </a:p>
          <a:p>
            <a:r>
              <a:rPr lang="en-US" dirty="0" smtClean="0">
                <a:ea typeface="ＭＳ Ｐゴシック" pitchFamily="34" charset="-128"/>
              </a:rPr>
              <a:t>Present &amp; Future FDM Technologies</a:t>
            </a:r>
          </a:p>
          <a:p>
            <a:r>
              <a:rPr lang="en-US" dirty="0" smtClean="0">
                <a:ea typeface="ＭＳ Ｐゴシック" pitchFamily="34" charset="-128"/>
              </a:rPr>
              <a:t>How GA pilots can use FDM today</a:t>
            </a:r>
          </a:p>
          <a:p>
            <a:endParaRPr lang="en-US" dirty="0" smtClean="0">
              <a:ea typeface="ＭＳ Ｐゴシック" pitchFamily="34" charset="-128"/>
            </a:endParaRPr>
          </a:p>
          <a:p>
            <a:pPr marL="0" indent="0">
              <a:buNone/>
            </a:pPr>
            <a:r>
              <a:rPr lang="en-US" dirty="0">
                <a:ea typeface="ＭＳ Ｐゴシック" pitchFamily="34" charset="-128"/>
              </a:rPr>
              <a:t> </a:t>
            </a:r>
            <a:r>
              <a:rPr lang="en-US" dirty="0" smtClean="0">
                <a:ea typeface="ＭＳ Ｐゴシック" pitchFamily="34" charset="-128"/>
              </a:rPr>
              <a:t>                                           </a:t>
            </a:r>
            <a:r>
              <a:rPr lang="en-US" sz="1600" dirty="0" smtClean="0">
                <a:ea typeface="ＭＳ Ｐゴシック" pitchFamily="34" charset="-128"/>
              </a:rPr>
              <a:t>*General Aviation Joint Steering Committee</a:t>
            </a:r>
            <a:endParaRPr lang="en-US" dirty="0" smtClean="0">
              <a:ea typeface="ＭＳ Ｐゴシック" pitchFamily="34" charset="-128"/>
            </a:endParaRPr>
          </a:p>
        </p:txBody>
      </p:sp>
      <p:sp>
        <p:nvSpPr>
          <p:cNvPr id="15364"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49303C-7832-4998-BF6F-665B500EF966}" type="slidenum">
              <a:rPr lang="en-US" sz="1400" smtClean="0">
                <a:solidFill>
                  <a:srgbClr val="FFFFFF"/>
                </a:solidFill>
                <a:latin typeface="Times New Roman" pitchFamily="18" charset="0"/>
              </a:rPr>
              <a:pPr eaLnBrk="1" hangingPunct="1"/>
              <a:t>3</a:t>
            </a:fld>
            <a:endParaRPr lang="en-US" sz="1400" dirty="0" smtClean="0">
              <a:solidFill>
                <a:srgbClr val="FFFFFF"/>
              </a:solidFill>
              <a:latin typeface="Times New Roman" pitchFamily="18" charset="0"/>
            </a:endParaRPr>
          </a:p>
        </p:txBody>
      </p:sp>
    </p:spTree>
    <p:extLst>
      <p:ext uri="{BB962C8B-B14F-4D97-AF65-F5344CB8AC3E}">
        <p14:creationId xmlns:p14="http://schemas.microsoft.com/office/powerpoint/2010/main" val="266937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mechanic</a:t>
            </a:r>
            <a:endParaRPr lang="en-US" dirty="0"/>
          </a:p>
        </p:txBody>
      </p:sp>
      <p:sp>
        <p:nvSpPr>
          <p:cNvPr id="3" name="Content Placeholder 2"/>
          <p:cNvSpPr>
            <a:spLocks noGrp="1"/>
          </p:cNvSpPr>
          <p:nvPr>
            <p:ph idx="1"/>
          </p:nvPr>
        </p:nvSpPr>
        <p:spPr>
          <a:xfrm>
            <a:off x="471550" y="920214"/>
            <a:ext cx="8050213" cy="4391025"/>
          </a:xfrm>
        </p:spPr>
        <p:txBody>
          <a:bodyPr/>
          <a:lstStyle/>
          <a:p>
            <a:r>
              <a:rPr lang="en-US" dirty="0" smtClean="0"/>
              <a:t>Take an active role</a:t>
            </a:r>
          </a:p>
          <a:p>
            <a:r>
              <a:rPr lang="en-US" dirty="0" smtClean="0"/>
              <a:t>Review inspection results</a:t>
            </a:r>
          </a:p>
          <a:p>
            <a:r>
              <a:rPr lang="en-US" dirty="0" smtClean="0"/>
              <a:t>Review ADs and Service Bulletins</a:t>
            </a:r>
          </a:p>
          <a:p>
            <a:r>
              <a:rPr lang="en-US" dirty="0" smtClean="0"/>
              <a:t>Assist with inspections</a:t>
            </a:r>
            <a:endParaRPr lang="en-US" dirty="0"/>
          </a:p>
        </p:txBody>
      </p:sp>
      <p:sp>
        <p:nvSpPr>
          <p:cNvPr id="4" name="Slide Number Placeholder 3"/>
          <p:cNvSpPr>
            <a:spLocks noGrp="1"/>
          </p:cNvSpPr>
          <p:nvPr>
            <p:ph type="sldNum" sz="quarter" idx="4"/>
          </p:nvPr>
        </p:nvSpPr>
        <p:spPr/>
        <p:txBody>
          <a:bodyPr/>
          <a:lstStyle/>
          <a:p>
            <a:pPr>
              <a:defRPr/>
            </a:pPr>
            <a:fld id="{8807464D-3B66-479A-AA34-334AAE34CAE0}" type="slidenum">
              <a:rPr lang="en-US" smtClean="0">
                <a:solidFill>
                  <a:srgbClr val="FFFFFF"/>
                </a:solidFill>
              </a:rPr>
              <a:pPr>
                <a:defRPr/>
              </a:pPr>
              <a:t>4</a:t>
            </a:fld>
            <a:endParaRPr lang="en-US" dirty="0">
              <a:solidFill>
                <a:srgbClr val="FFFFFF"/>
              </a:solidFill>
            </a:endParaRPr>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0" t="4118" r="4220" b="8795"/>
          <a:stretch/>
        </p:blipFill>
        <p:spPr bwMode="auto">
          <a:xfrm>
            <a:off x="9512839" y="1600200"/>
            <a:ext cx="2970241" cy="37110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8" name="Picture 4" descr="yellow"/>
          <p:cNvPicPr>
            <a:picLocks noChangeAspect="1" noChangeArrowheads="1"/>
          </p:cNvPicPr>
          <p:nvPr/>
        </p:nvPicPr>
        <p:blipFill rotWithShape="1">
          <a:blip r:embed="rId4">
            <a:extLst>
              <a:ext uri="{28A0092B-C50C-407E-A947-70E740481C1C}">
                <a14:useLocalDpi xmlns:a14="http://schemas.microsoft.com/office/drawing/2010/main" val="0"/>
              </a:ext>
            </a:extLst>
          </a:blip>
          <a:srcRect r="2846" b="3860"/>
          <a:stretch/>
        </p:blipFill>
        <p:spPr bwMode="auto">
          <a:xfrm>
            <a:off x="4797631" y="3099787"/>
            <a:ext cx="4109756" cy="27304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99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intervals	</a:t>
            </a:r>
            <a:endParaRPr lang="en-US" dirty="0"/>
          </a:p>
        </p:txBody>
      </p:sp>
      <p:sp>
        <p:nvSpPr>
          <p:cNvPr id="3" name="Content Placeholder 2"/>
          <p:cNvSpPr>
            <a:spLocks noGrp="1"/>
          </p:cNvSpPr>
          <p:nvPr>
            <p:ph idx="1"/>
          </p:nvPr>
        </p:nvSpPr>
        <p:spPr>
          <a:xfrm>
            <a:off x="507175" y="1092489"/>
            <a:ext cx="8050213" cy="4391025"/>
          </a:xfrm>
        </p:spPr>
        <p:txBody>
          <a:bodyPr/>
          <a:lstStyle/>
          <a:p>
            <a:r>
              <a:rPr lang="en-US" dirty="0" smtClean="0"/>
              <a:t>Oil &amp; Filter Change</a:t>
            </a:r>
          </a:p>
          <a:p>
            <a:pPr lvl="1"/>
            <a:r>
              <a:rPr lang="en-US" dirty="0" smtClean="0"/>
              <a:t>50 Hrs. (30 Hrs. for Turbos)</a:t>
            </a:r>
          </a:p>
          <a:p>
            <a:pPr lvl="2"/>
            <a:r>
              <a:rPr lang="en-US" dirty="0" smtClean="0"/>
              <a:t>Filter Inspection – Immediate Results</a:t>
            </a:r>
          </a:p>
          <a:p>
            <a:pPr lvl="2"/>
            <a:r>
              <a:rPr lang="en-US" dirty="0" smtClean="0"/>
              <a:t>Oil Analysis – Multiple results over time, for trending</a:t>
            </a:r>
          </a:p>
          <a:p>
            <a:pPr lvl="1"/>
            <a:r>
              <a:rPr lang="en-US" dirty="0" smtClean="0"/>
              <a:t>100 Hrs. add:</a:t>
            </a:r>
          </a:p>
          <a:p>
            <a:pPr lvl="2"/>
            <a:r>
              <a:rPr lang="en-US" dirty="0" smtClean="0"/>
              <a:t>Compression Check</a:t>
            </a:r>
          </a:p>
          <a:p>
            <a:pPr lvl="2"/>
            <a:r>
              <a:rPr lang="en-US" dirty="0" smtClean="0"/>
              <a:t>Magneto Timing</a:t>
            </a:r>
          </a:p>
          <a:p>
            <a:pPr lvl="2"/>
            <a:r>
              <a:rPr lang="en-US" dirty="0" smtClean="0"/>
              <a:t>Spark plug inspection &amp; maintenance</a:t>
            </a:r>
          </a:p>
          <a:p>
            <a:pPr lvl="2"/>
            <a:r>
              <a:rPr lang="en-US" dirty="0" smtClean="0"/>
              <a:t>Exhaust system check</a:t>
            </a:r>
          </a:p>
          <a:p>
            <a:r>
              <a:rPr lang="en-US" dirty="0" smtClean="0"/>
              <a:t>ADs &amp; Service Bulletins</a:t>
            </a:r>
          </a:p>
          <a:p>
            <a:pPr marL="914400" lvl="2" indent="0">
              <a:buNone/>
            </a:pPr>
            <a:endParaRPr lang="en-US" dirty="0" smtClean="0"/>
          </a:p>
          <a:p>
            <a:endParaRPr lang="en-US" dirty="0" smtClean="0"/>
          </a:p>
        </p:txBody>
      </p:sp>
      <p:sp>
        <p:nvSpPr>
          <p:cNvPr id="4" name="Slide Number Placeholder 3"/>
          <p:cNvSpPr>
            <a:spLocks noGrp="1"/>
          </p:cNvSpPr>
          <p:nvPr>
            <p:ph type="sldNum" sz="quarter" idx="4"/>
          </p:nvPr>
        </p:nvSpPr>
        <p:spPr/>
        <p:txBody>
          <a:bodyPr/>
          <a:lstStyle/>
          <a:p>
            <a:pPr>
              <a:defRPr/>
            </a:pPr>
            <a:fld id="{8807464D-3B66-479A-AA34-334AAE34CAE0}" type="slidenum">
              <a:rPr lang="en-US" smtClean="0">
                <a:solidFill>
                  <a:srgbClr val="FFFFFF"/>
                </a:solidFill>
              </a:rPr>
              <a:pPr>
                <a:defRPr/>
              </a:pPr>
              <a:t>5</a:t>
            </a:fld>
            <a:endParaRPr lang="en-US" dirty="0">
              <a:solidFill>
                <a:srgbClr val="FFFFFF"/>
              </a:solidFill>
            </a:endParaRPr>
          </a:p>
        </p:txBody>
      </p:sp>
      <p:pic>
        <p:nvPicPr>
          <p:cNvPr id="5" name="Picture 4" descr="C:\Users\awp204js\AppData\Local\Microsoft\Windows\Temporary Internet Files\Content.Outlook\HDXJ59ZJ\IMG_0225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05" r="61863" b="27899"/>
          <a:stretch/>
        </p:blipFill>
        <p:spPr bwMode="auto">
          <a:xfrm rot="10800000">
            <a:off x="6158019" y="2968831"/>
            <a:ext cx="2700968" cy="27937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71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an oil change		</a:t>
            </a:r>
            <a:endParaRPr lang="en-US" dirty="0"/>
          </a:p>
        </p:txBody>
      </p:sp>
      <p:sp>
        <p:nvSpPr>
          <p:cNvPr id="3" name="Content Placeholder 2"/>
          <p:cNvSpPr>
            <a:spLocks noGrp="1"/>
          </p:cNvSpPr>
          <p:nvPr>
            <p:ph idx="1"/>
          </p:nvPr>
        </p:nvSpPr>
        <p:spPr>
          <a:xfrm>
            <a:off x="471550" y="1166629"/>
            <a:ext cx="8050213" cy="4391025"/>
          </a:xfrm>
        </p:spPr>
        <p:txBody>
          <a:bodyPr/>
          <a:lstStyle/>
          <a:p>
            <a:r>
              <a:rPr lang="en-US" dirty="0" smtClean="0"/>
              <a:t>Opportunity for inspection</a:t>
            </a:r>
          </a:p>
          <a:p>
            <a:pPr lvl="1"/>
            <a:r>
              <a:rPr lang="en-US" dirty="0" smtClean="0"/>
              <a:t>Leaks and stains</a:t>
            </a:r>
          </a:p>
          <a:p>
            <a:pPr lvl="1"/>
            <a:r>
              <a:rPr lang="en-US" dirty="0" smtClean="0"/>
              <a:t>Missing, broken, or loose hardware</a:t>
            </a:r>
          </a:p>
          <a:p>
            <a:pPr lvl="1"/>
            <a:r>
              <a:rPr lang="en-US" dirty="0" smtClean="0"/>
              <a:t>Tires</a:t>
            </a:r>
          </a:p>
          <a:p>
            <a:pPr lvl="1"/>
            <a:r>
              <a:rPr lang="en-US" dirty="0" smtClean="0"/>
              <a:t>Brakes</a:t>
            </a:r>
          </a:p>
          <a:p>
            <a:pPr lvl="1"/>
            <a:r>
              <a:rPr lang="en-US" dirty="0" smtClean="0"/>
              <a:t>Oleo struts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5" descr="C:\Users\awp204js\AppData\Local\Microsoft\Windows\Temporary Internet Files\Content.Outlook\HDXJ59ZJ\IMG_0223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395" t="19852" b="35562"/>
          <a:stretch/>
        </p:blipFill>
        <p:spPr bwMode="auto">
          <a:xfrm rot="10800000">
            <a:off x="5961412" y="3063834"/>
            <a:ext cx="3028208" cy="24938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0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Operation	</a:t>
            </a:r>
            <a:endParaRPr lang="en-US" dirty="0"/>
          </a:p>
        </p:txBody>
      </p:sp>
      <p:sp>
        <p:nvSpPr>
          <p:cNvPr id="3" name="Content Placeholder 2"/>
          <p:cNvSpPr>
            <a:spLocks noGrp="1"/>
          </p:cNvSpPr>
          <p:nvPr>
            <p:ph idx="1"/>
          </p:nvPr>
        </p:nvSpPr>
        <p:spPr>
          <a:xfrm>
            <a:off x="310794" y="985653"/>
            <a:ext cx="8050213" cy="4391025"/>
          </a:xfrm>
        </p:spPr>
        <p:txBody>
          <a:bodyPr/>
          <a:lstStyle/>
          <a:p>
            <a:r>
              <a:rPr lang="en-US" dirty="0" smtClean="0"/>
              <a:t>Fly Often</a:t>
            </a:r>
          </a:p>
          <a:p>
            <a:r>
              <a:rPr lang="en-US" dirty="0" smtClean="0"/>
              <a:t>Minimize thermal shock</a:t>
            </a:r>
          </a:p>
          <a:p>
            <a:pPr lvl="1"/>
            <a:r>
              <a:rPr lang="en-US" dirty="0" smtClean="0"/>
              <a:t>Warm up before flying.</a:t>
            </a:r>
          </a:p>
          <a:p>
            <a:pPr lvl="1"/>
            <a:r>
              <a:rPr lang="en-US" dirty="0"/>
              <a:t>Smooth power application and </a:t>
            </a:r>
            <a:r>
              <a:rPr lang="en-US" dirty="0" smtClean="0"/>
              <a:t>reduction</a:t>
            </a:r>
          </a:p>
          <a:p>
            <a:pPr lvl="1"/>
            <a:r>
              <a:rPr lang="en-US" dirty="0" smtClean="0"/>
              <a:t>Be careful when operating lean of peak EGT</a:t>
            </a:r>
          </a:p>
          <a:p>
            <a:pPr lvl="1"/>
            <a:r>
              <a:rPr lang="en-US" dirty="0" smtClean="0"/>
              <a:t>Plan descents to avoid shock cooling.</a:t>
            </a:r>
          </a:p>
          <a:p>
            <a:pPr lvl="2"/>
            <a:r>
              <a:rPr lang="en-US" dirty="0" smtClean="0"/>
              <a:t>Especially important for Turbos</a:t>
            </a:r>
          </a:p>
          <a:p>
            <a:pPr lvl="2"/>
            <a:r>
              <a:rPr lang="en-US" dirty="0" smtClean="0"/>
              <a:t>And in cold weather.</a:t>
            </a:r>
          </a:p>
          <a:p>
            <a:r>
              <a:rPr lang="en-US" dirty="0" smtClean="0"/>
              <a:t>Monitor performance</a:t>
            </a:r>
            <a:endParaRPr lang="en-US" dirty="0"/>
          </a:p>
        </p:txBody>
      </p:sp>
      <p:sp>
        <p:nvSpPr>
          <p:cNvPr id="4" name="Slide Number Placeholder 3"/>
          <p:cNvSpPr>
            <a:spLocks noGrp="1"/>
          </p:cNvSpPr>
          <p:nvPr>
            <p:ph type="sldNum" sz="quarter" idx="4"/>
          </p:nvPr>
        </p:nvSpPr>
        <p:spPr/>
        <p:txBody>
          <a:bodyPr/>
          <a:lstStyle/>
          <a:p>
            <a:pPr>
              <a:defRPr/>
            </a:pPr>
            <a:fld id="{8807464D-3B66-479A-AA34-334AAE34CAE0}" type="slidenum">
              <a:rPr lang="en-US" smtClean="0">
                <a:solidFill>
                  <a:srgbClr val="FFFFFF"/>
                </a:solidFill>
              </a:rPr>
              <a:pPr>
                <a:defRPr/>
              </a:pPr>
              <a:t>7</a:t>
            </a:fld>
            <a:endParaRPr lang="en-US" dirty="0">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449" y="3516562"/>
            <a:ext cx="2381250" cy="2381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9225" y="1128156"/>
            <a:ext cx="2755474" cy="15628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7662" y="3918327"/>
            <a:ext cx="2968831" cy="19792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24463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34" charset="-128"/>
              </a:rPr>
              <a:t>Flight Data Monitoring</a:t>
            </a:r>
          </a:p>
        </p:txBody>
      </p:sp>
      <p:sp>
        <p:nvSpPr>
          <p:cNvPr id="16387"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3F4CC8-840B-48CB-829F-54E81FDF969A}" type="slidenum">
              <a:rPr lang="en-US" sz="1400" smtClean="0">
                <a:solidFill>
                  <a:srgbClr val="FFFFFF"/>
                </a:solidFill>
                <a:latin typeface="Times New Roman" pitchFamily="18" charset="0"/>
              </a:rPr>
              <a:pPr eaLnBrk="1" hangingPunct="1"/>
              <a:t>8</a:t>
            </a:fld>
            <a:endParaRPr lang="en-US" sz="1400" dirty="0" smtClean="0">
              <a:solidFill>
                <a:srgbClr val="FFFFFF"/>
              </a:solidFill>
              <a:latin typeface="Times New Roman" pitchFamily="18" charset="0"/>
            </a:endParaRPr>
          </a:p>
        </p:txBody>
      </p:sp>
      <p:pic>
        <p:nvPicPr>
          <p:cNvPr id="2" name="Picture 1"/>
          <p:cNvPicPr>
            <a:picLocks noChangeAspect="1"/>
          </p:cNvPicPr>
          <p:nvPr/>
        </p:nvPicPr>
        <p:blipFill>
          <a:blip r:embed="rId3"/>
          <a:stretch>
            <a:fillRect/>
          </a:stretch>
        </p:blipFill>
        <p:spPr>
          <a:xfrm>
            <a:off x="1758971" y="1223158"/>
            <a:ext cx="5537149" cy="4430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4696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ea typeface="ＭＳ Ｐゴシック" pitchFamily="34" charset="-128"/>
              </a:rPr>
              <a:t>Flight Data Monitoring</a:t>
            </a:r>
          </a:p>
        </p:txBody>
      </p:sp>
      <p:pic>
        <p:nvPicPr>
          <p:cNvPr id="4" name="Content Placeholder 3"/>
          <p:cNvPicPr>
            <a:picLocks noGrp="1" noChangeAspect="1"/>
          </p:cNvPicPr>
          <p:nvPr>
            <p:ph idx="1"/>
          </p:nvPr>
        </p:nvPicPr>
        <p:blipFill>
          <a:blip r:embed="rId3"/>
          <a:stretch>
            <a:fillRect/>
          </a:stretch>
        </p:blipFill>
        <p:spPr>
          <a:xfrm>
            <a:off x="5595040" y="3119496"/>
            <a:ext cx="3167857" cy="2375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smtClean="0">
                <a:solidFill>
                  <a:srgbClr val="FFFFFF"/>
                </a:solidFill>
                <a:latin typeface="Times New Roman" pitchFamily="18" charset="0"/>
              </a:rPr>
              <a:pPr eaLnBrk="1" hangingPunct="1"/>
              <a:t>9</a:t>
            </a:fld>
            <a:endParaRPr lang="en-US" sz="1400" dirty="0" smtClean="0">
              <a:solidFill>
                <a:srgbClr val="FFFFFF"/>
              </a:solidFill>
              <a:latin typeface="Times New Roman" pitchFamily="18" charset="0"/>
            </a:endParaRPr>
          </a:p>
        </p:txBody>
      </p:sp>
      <p:pic>
        <p:nvPicPr>
          <p:cNvPr id="2" name="Picture 1"/>
          <p:cNvPicPr>
            <a:picLocks noChangeAspect="1"/>
          </p:cNvPicPr>
          <p:nvPr/>
        </p:nvPicPr>
        <p:blipFill>
          <a:blip r:embed="rId4"/>
          <a:stretch>
            <a:fillRect/>
          </a:stretch>
        </p:blipFill>
        <p:spPr>
          <a:xfrm>
            <a:off x="403225" y="1219200"/>
            <a:ext cx="4357688" cy="1719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4" name="TextBox 4"/>
          <p:cNvSpPr txBox="1">
            <a:spLocks noChangeArrowheads="1"/>
          </p:cNvSpPr>
          <p:nvPr/>
        </p:nvSpPr>
        <p:spPr bwMode="auto">
          <a:xfrm>
            <a:off x="403225" y="3425825"/>
            <a:ext cx="467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r>
              <a:rPr lang="en-US" dirty="0" smtClean="0">
                <a:solidFill>
                  <a:srgbClr val="000000"/>
                </a:solidFill>
              </a:rPr>
              <a:t>Cockpit Voice Recorder (CVR)</a:t>
            </a:r>
          </a:p>
          <a:p>
            <a:pPr eaLnBrk="1" hangingPunct="1"/>
            <a:r>
              <a:rPr lang="en-US" dirty="0" smtClean="0">
                <a:solidFill>
                  <a:srgbClr val="000000"/>
                </a:solidFill>
              </a:rPr>
              <a:t>Flight Data Recorder (FDR)</a:t>
            </a:r>
          </a:p>
        </p:txBody>
      </p:sp>
      <p:sp>
        <p:nvSpPr>
          <p:cNvPr id="10" name="TextBox 9"/>
          <p:cNvSpPr txBox="1">
            <a:spLocks noChangeArrowheads="1"/>
          </p:cNvSpPr>
          <p:nvPr/>
        </p:nvSpPr>
        <p:spPr bwMode="auto">
          <a:xfrm>
            <a:off x="5200650" y="1549400"/>
            <a:ext cx="342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algn="ctr" eaLnBrk="1" hangingPunct="1">
              <a:buFontTx/>
              <a:buNone/>
            </a:pPr>
            <a:r>
              <a:rPr lang="en-US" sz="3600" b="1" dirty="0" smtClean="0">
                <a:solidFill>
                  <a:srgbClr val="000000"/>
                </a:solidFill>
              </a:rPr>
              <a:t>FOQA</a:t>
            </a:r>
          </a:p>
        </p:txBody>
      </p:sp>
    </p:spTree>
    <p:extLst>
      <p:ext uri="{BB962C8B-B14F-4D97-AF65-F5344CB8AC3E}">
        <p14:creationId xmlns:p14="http://schemas.microsoft.com/office/powerpoint/2010/main" val="207614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5YDFD77UPU3F-311-98</_dlc_DocId>
    <_dlc_DocIdUrl xmlns="04289566-cf42-4ce7-aa7c-2469c3d4502e">
      <Url>https://avssp.faa.gov/avs/afsfaast/_layouts/15/DocIdRedir.aspx?ID=5YDFD77UPU3F-311-98</Url>
      <Description>5YDFD77UPU3F-311-98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0" ma:contentTypeDescription="Create a new document." ma:contentTypeScope="" ma:versionID="642ab41d17964e825ff42055cff378b4">
  <xsd:schema xmlns:xsd="http://www.w3.org/2001/XMLSchema" xmlns:xs="http://www.w3.org/2001/XMLSchema" xmlns:p="http://schemas.microsoft.com/office/2006/metadata/properties" xmlns:ns2="04289566-cf42-4ce7-aa7c-2469c3d4502e" targetNamespace="http://schemas.microsoft.com/office/2006/metadata/properties" ma:root="true" ma:fieldsID="2c08fc3b15f1083b729435ba94b6a755"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B80675E-01F7-49AA-B61E-EE85CFCAD03B}">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04289566-cf42-4ce7-aa7c-2469c3d4502e"/>
    <ds:schemaRef ds:uri="http://www.w3.org/XML/1998/namespace"/>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55A606FE-D561-4CF9-9624-7B2E00349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4947</TotalTime>
  <Words>1670</Words>
  <Application>Microsoft Office PowerPoint</Application>
  <PresentationFormat>On-screen Show (4:3)</PresentationFormat>
  <Paragraphs>215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1_Custom Design</vt:lpstr>
      <vt:lpstr>Topic of the Month June</vt:lpstr>
      <vt:lpstr>Welcome</vt:lpstr>
      <vt:lpstr>Overview </vt:lpstr>
      <vt:lpstr>Know your mechanic</vt:lpstr>
      <vt:lpstr>Service intervals </vt:lpstr>
      <vt:lpstr>Not just an oil change  </vt:lpstr>
      <vt:lpstr>Engine Operation </vt:lpstr>
      <vt:lpstr>Flight Data Monitoring</vt:lpstr>
      <vt:lpstr>Flight Data Monitoring</vt:lpstr>
      <vt:lpstr>Flight Data Monitoring for GA</vt:lpstr>
      <vt:lpstr>Flight Data Monitoring for GA</vt:lpstr>
      <vt:lpstr>Flight Data Monitoring for GA</vt:lpstr>
      <vt:lpstr>FDM Technology Cost</vt:lpstr>
      <vt:lpstr>Flight Data Monitoring for GA</vt:lpstr>
      <vt:lpstr>Questions?</vt:lpstr>
      <vt:lpstr>Topic of the Month June</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June 2016 - Engine Maintenance &amp; Performance Monitoring - PPT</dc:title>
  <dc:creator>MTONEY</dc:creator>
  <cp:lastModifiedBy>Buskirk, Tina B (FAA)</cp:lastModifiedBy>
  <cp:revision>273</cp:revision>
  <dcterms:created xsi:type="dcterms:W3CDTF">2005-01-28T20:32:53Z</dcterms:created>
  <dcterms:modified xsi:type="dcterms:W3CDTF">2016-01-19T13:40:52Z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fca5ff7e-e389-4cc0-a31e-a5b857b6a83d</vt:lpwstr>
  </property>
</Properties>
</file>