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4"/>
  </p:notesMasterIdLst>
  <p:handoutMasterIdLst>
    <p:handoutMasterId r:id="rId25"/>
  </p:handoutMasterIdLst>
  <p:sldIdLst>
    <p:sldId id="273" r:id="rId7"/>
    <p:sldId id="319" r:id="rId8"/>
    <p:sldId id="318"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288" r:id="rId22"/>
    <p:sldId id="317" r:id="rId23"/>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319"/>
            <p14:sldId id="318"/>
            <p14:sldId id="305"/>
            <p14:sldId id="306"/>
            <p14:sldId id="307"/>
            <p14:sldId id="308"/>
            <p14:sldId id="309"/>
            <p14:sldId id="310"/>
            <p14:sldId id="311"/>
            <p14:sldId id="312"/>
            <p14:sldId id="313"/>
            <p14:sldId id="314"/>
            <p14:sldId id="315"/>
            <p14:sldId id="316"/>
            <p14:sldId id="288"/>
            <p14:sldId id="31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F68"/>
    <a:srgbClr val="C0C0C0"/>
    <a:srgbClr val="FF0000"/>
    <a:srgbClr val="FFFF99"/>
    <a:srgbClr val="FFCC00"/>
    <a:srgbClr val="DDDDDD"/>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9" autoAdjust="0"/>
    <p:restoredTop sz="79320" autoAdjust="0"/>
  </p:normalViewPr>
  <p:slideViewPr>
    <p:cSldViewPr snapToGrid="0">
      <p:cViewPr>
        <p:scale>
          <a:sx n="69" d="100"/>
          <a:sy n="69" d="100"/>
        </p:scale>
        <p:origin x="-2268" y="-528"/>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2016/02/22-083 (I) PP </a:t>
            </a:r>
            <a:r>
              <a:rPr lang="en-US" dirty="0" smtClean="0">
                <a:latin typeface="Times New Roman" pitchFamily="18" charset="0"/>
                <a:ea typeface="ＭＳ Ｐゴシック" pitchFamily="34" charset="-128"/>
              </a:rPr>
              <a:t>Original Author: Jay Mason</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(10/04/2015);  POC Kevin Clover AFS-850 </a:t>
            </a:r>
            <a:r>
              <a:rPr lang="en-US" sz="1200" kern="1200" dirty="0" smtClean="0">
                <a:solidFill>
                  <a:schemeClr val="tx1"/>
                </a:solidFill>
                <a:effectLst/>
                <a:latin typeface="Times New Roman" pitchFamily="18" charset="0"/>
                <a:ea typeface="+mn-ea"/>
                <a:cs typeface="+mn-cs"/>
              </a:rPr>
              <a:t>AFS-850 Operations Lead, Office 562-888-2020;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kern="1200" dirty="0" smtClean="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(Advanced Preflight After</a:t>
            </a:r>
            <a:r>
              <a:rPr lang="en-US" b="1" i="1" baseline="0" dirty="0" smtClean="0">
                <a:latin typeface="Times New Roman" pitchFamily="18" charset="0"/>
                <a:ea typeface="ＭＳ Ｐゴシック" pitchFamily="34" charset="-128"/>
              </a:rPr>
              <a:t> Maintenance</a:t>
            </a:r>
            <a:r>
              <a:rPr lang="en-US" b="1" i="1" dirty="0" smtClean="0">
                <a:latin typeface="Times New Roman" pitchFamily="18" charset="0"/>
                <a:ea typeface="ＭＳ Ｐゴシック" pitchFamily="34" charset="-128"/>
              </a:rPr>
              <a:t>)</a:t>
            </a:r>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Stock Cessna 182’s manufactured prior to 1986 come with a Continental, carbureted engine.  Those manufactured from 1997 onward come with a Lycoming, fuel-injected engine, and the engine instruments are located in quite different places as well.  A pilot who is comfortable in an older 182 will need some training to understand how to start a newer 182, especially if that pilot has never operated a fuel-injected engine before.  Speaking of emergencies, the newer models have a completely different fuel shutoff setup than the older ones, and this must be understood.  </a:t>
            </a:r>
          </a:p>
          <a:p>
            <a:endParaRPr lang="en-US" dirty="0" smtClean="0"/>
          </a:p>
          <a:p>
            <a:r>
              <a:rPr lang="en-US" dirty="0" smtClean="0"/>
              <a:t>A pilot who has flown a Cessna 182RG and is transitioning to a Beech product will need to understand that 182RG wasn’t fuel injected, and that the Beechcraft airplane has a fuel-return feature that may, or may not, return some fuel to the tank that is in use.  Many twins of the same ‘designation’ (Cessna 310’s, for example) have vastly different fuel systems from year to year, OR dependent upon optional extra tanks and such.  In both examples, lack of proper training and understanding can result in fuel being pumped overboard and lost, or fuel interruption due to the engine(s).  </a:t>
            </a:r>
          </a:p>
          <a:p>
            <a:endParaRPr lang="en-US" dirty="0" smtClean="0"/>
          </a:p>
          <a:p>
            <a:r>
              <a:rPr lang="en-US" dirty="0" smtClean="0"/>
              <a:t>Discussion:  what does a pilot need to understand when transitioning from an aircraft with an automatic wastegate controller, vs. one with a fixed wastegate?  For those unfamiliar with turbocharged airplanes, discuss what a pilot needs to understand for a transition between a Cessna 172 and a Piper Warrior or Archer. </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link to several articles concerning the MU 2 SFAR: </a:t>
            </a:r>
          </a:p>
          <a:p>
            <a:endParaRPr lang="en-US" dirty="0" smtClean="0">
              <a:solidFill>
                <a:srgbClr val="002060"/>
              </a:solidFill>
            </a:endParaRPr>
          </a:p>
          <a:p>
            <a:r>
              <a:rPr lang="en-US" dirty="0" smtClean="0">
                <a:solidFill>
                  <a:srgbClr val="002060"/>
                </a:solidFill>
              </a:rPr>
              <a:t>http://bonanza.org/documents/AOPA%20ASF%20Bonanza%20Debonair%20Safety%20Review%20(compressed).pdf </a:t>
            </a:r>
            <a:endParaRPr lang="en-US" dirty="0" smtClean="0"/>
          </a:p>
          <a:p>
            <a:endParaRPr lang="en-US" dirty="0" smtClean="0"/>
          </a:p>
          <a:p>
            <a:r>
              <a:rPr lang="en-US" dirty="0" smtClean="0"/>
              <a:t>And one regarding the Robinson R22 and R44: </a:t>
            </a:r>
          </a:p>
          <a:p>
            <a:endParaRPr lang="en-US" dirty="0" smtClean="0">
              <a:solidFill>
                <a:schemeClr val="tx1"/>
              </a:solidFill>
            </a:endParaRPr>
          </a:p>
          <a:p>
            <a:r>
              <a:rPr lang="en-US" dirty="0" smtClean="0">
                <a:solidFill>
                  <a:schemeClr val="tx1"/>
                </a:solidFill>
              </a:rPr>
              <a:t>http://bonanza.org/documents/AOPA%20ASF%20Bonanza%20Debonair%20Safety%20Review%20(compressed).pdf </a:t>
            </a:r>
          </a:p>
          <a:p>
            <a:endParaRPr lang="en-US" dirty="0" smtClean="0"/>
          </a:p>
          <a:p>
            <a:r>
              <a:rPr lang="en-US" dirty="0" smtClean="0"/>
              <a:t>Many rental facilities require pilots to have prerequisite experience, and then a certain number of hours in make and model in order to rent and fly an aircraft.  Additionally, they usually require a checkout and testing even if a pilot meets those requirements already.  New owners, on the other hand, have no such requirement from the FAA for training unless they do not hold the necessary category and class on their pilot certificate.  They may, or may not, be required by their insurance carrier to get transition training.  If you have never flown this </a:t>
            </a:r>
            <a:r>
              <a:rPr lang="en-US" b="1" i="1" dirty="0" smtClean="0"/>
              <a:t>specific make and model  </a:t>
            </a:r>
            <a:r>
              <a:rPr lang="en-US" dirty="0" smtClean="0"/>
              <a:t>(for example, you’ve been flying a Cessna 172 P and are now wanting to fly a 172M) at least sit down with a CFI familiar with both and learn the differences.  In this case, they have different max gross weights, for example.  </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44BD808-6271-48F6-9C09-5DE6FD6AD65A}"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article regarding this accident from Gene Benson’s online source, ‘Gene’s Top Ten List of Pilot Killers: </a:t>
            </a:r>
          </a:p>
          <a:p>
            <a:endParaRPr lang="en-US" dirty="0" smtClean="0"/>
          </a:p>
          <a:p>
            <a:r>
              <a:rPr lang="en-US" dirty="0" smtClean="0"/>
              <a:t>https://genebenson.com/accident_prevention/top_ten/top_ten.htm</a:t>
            </a:r>
          </a:p>
          <a:p>
            <a:endParaRPr lang="en-US" dirty="0" smtClean="0"/>
          </a:p>
          <a:p>
            <a:r>
              <a:rPr lang="en-US" dirty="0" smtClean="0"/>
              <a:t>“All pilots know the basics of the simple single-engine or light multiengine airplanes that they fly. For example, if the alternator quits the engine won't immediately follow but the electrical load must be reduced to provide the longest amount of battery time to power radios and other essential equipment. Or, at least basic information like this should be understood. But some airplanes have systems that are a little more elusive and require a thorough study of the POH.</a:t>
            </a:r>
          </a:p>
          <a:p>
            <a:r>
              <a:rPr lang="en-US" dirty="0" smtClean="0"/>
              <a:t>Four people escaped injury in California when the pilot botched a no-flap landing. The airplane drifted off the runway and collided with an airport sign and runway lights.</a:t>
            </a:r>
          </a:p>
          <a:p>
            <a:r>
              <a:rPr lang="en-US" dirty="0" smtClean="0"/>
              <a:t>Why the no-flap landing? It seems that the flaps would not extend when the airplane was in the traffic pattern. The airplane is equipped with a door/flap limit switch which prevents the flaps from being lowered when the rear door is open. This is necessary since the door opens directly into the area of the flap travel. On this flight, a rear seat passenger was leaning against the door with sufficient force to open the switch and prevent the flaps from operating. Had the pilot been aware of this system he could have asked the passenger to refrain from leaning against the door and the flaps would have operated normally. I'll leave the issue of proficiency in no-flap landings for another time.”</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p>
        </p:txBody>
      </p:sp>
      <p:sp>
        <p:nvSpPr>
          <p:cNvPr id="4" name="Slide Number Placeholder 3"/>
          <p:cNvSpPr>
            <a:spLocks noGrp="1"/>
          </p:cNvSpPr>
          <p:nvPr>
            <p:ph type="sldNum" sz="quarter" idx="10"/>
          </p:nvPr>
        </p:nvSpPr>
        <p:spPr/>
        <p:txBody>
          <a:bodyPr/>
          <a:lstStyle/>
          <a:p>
            <a:fld id="{6D17F0B5-B094-4882-953C-E12664D8213B}"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learning more about maintenance, preflight inspections, and many other topics related to flying safely after maintenance, by signing up for the WINGS Proficiency Program, and taking the online courses there.  During any WINGS flight activity, your CFI can show you hands-on how these, and many other, ideas for preflight can enhance the safety of YOUR flying!!</a:t>
            </a:r>
            <a:r>
              <a:rPr lang="en-US" baseline="0" dirty="0" smtClean="0"/>
              <a:t>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dirty="0"/>
          </a:p>
        </p:txBody>
      </p:sp>
    </p:spTree>
    <p:extLst>
      <p:ext uri="{BB962C8B-B14F-4D97-AF65-F5344CB8AC3E}">
        <p14:creationId xmlns:p14="http://schemas.microsoft.com/office/powerpoint/2010/main" val="1412421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17</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i="0" dirty="0" smtClean="0">
                <a:latin typeface="Times New Roman" pitchFamily="18" charset="0"/>
                <a:ea typeface="ＭＳ Ｐゴシック" pitchFamily="34" charset="-128"/>
              </a:rPr>
              <a:t>(End)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3</a:t>
            </a:fld>
            <a:endParaRPr lang="en-US" dirty="0"/>
          </a:p>
        </p:txBody>
      </p:sp>
    </p:spTree>
    <p:extLst>
      <p:ext uri="{BB962C8B-B14F-4D97-AF65-F5344CB8AC3E}">
        <p14:creationId xmlns:p14="http://schemas.microsoft.com/office/powerpoint/2010/main" val="248371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presentation we’ll first look at an unfortunately very common accident in Beechcraft single and multi-engine aircraft:  retracting the landing gear after landing or, even worse, while rolling out on the runway.  All Beechcraft models prior to 1984 have the position of their flap and landing gear switches reversed from almost all other complex aircraft types.  Pilots sometimes inadvertently retract the landing gear when they have recently (or not so recently!) transitioned from other models when they think they are retracting the flaps.  </a:t>
            </a:r>
          </a:p>
          <a:p>
            <a:endParaRPr lang="en-US" dirty="0"/>
          </a:p>
          <a:p>
            <a:r>
              <a:rPr lang="en-US" dirty="0" smtClean="0"/>
              <a:t>We’ll also look at a great way to get good, thorough transition training:  find a published syllabus specific to make and model.  These are often available through type clubs, or online.  Worst case, you can create your own with a knowledgeable CFI and a thorough study of the POH/AFM. </a:t>
            </a:r>
          </a:p>
          <a:p>
            <a:endParaRPr lang="en-US" dirty="0"/>
          </a:p>
          <a:p>
            <a:r>
              <a:rPr lang="en-US" dirty="0" smtClean="0"/>
              <a:t>To that end, you MUST find a CFI who has experience in the specific airplane.  As you may know, even a ‘simple’ airplane like a Cessna 172 has many variations over the years of its manufacture, which require knowledge and study.  </a:t>
            </a:r>
          </a:p>
          <a:p>
            <a:endParaRPr lang="en-US" dirty="0"/>
          </a:p>
          <a:p>
            <a:r>
              <a:rPr lang="en-US" dirty="0" smtClean="0"/>
              <a:t>And finally, we’ll look at another accident, this time a Cessna U206, in which knowledge of a fairly obscure system would have prevented the problem.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p>
        </p:txBody>
      </p:sp>
      <p:sp>
        <p:nvSpPr>
          <p:cNvPr id="4" name="Slide Number Placeholder 3"/>
          <p:cNvSpPr>
            <a:spLocks noGrp="1"/>
          </p:cNvSpPr>
          <p:nvPr>
            <p:ph type="sldNum" sz="quarter" idx="10"/>
          </p:nvPr>
        </p:nvSpPr>
        <p:spPr/>
        <p:txBody>
          <a:bodyPr/>
          <a:lstStyle/>
          <a:p>
            <a:fld id="{6D17F0B5-B094-4882-953C-E12664D8213B}"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link to the AOPA Safety Report for this incident: </a:t>
            </a:r>
          </a:p>
          <a:p>
            <a:endParaRPr lang="en-US" dirty="0" smtClean="0"/>
          </a:p>
          <a:p>
            <a:r>
              <a:rPr lang="en-US" dirty="0" smtClean="0"/>
              <a:t>http://bonanza.org/documents/AOPA%20ASF%20Bonanza%20Debonair%20Safety%20Review%20(compressed).pdf  </a:t>
            </a:r>
            <a:endParaRPr lang="en-US" dirty="0"/>
          </a:p>
          <a:p>
            <a:endParaRPr lang="en-US" dirty="0" smtClean="0"/>
          </a:p>
          <a:p>
            <a:r>
              <a:rPr lang="en-US" dirty="0" smtClean="0"/>
              <a:t>Scroll to page 2-23B  </a:t>
            </a:r>
          </a:p>
          <a:p>
            <a:endParaRPr lang="en-US" dirty="0"/>
          </a:p>
          <a:p>
            <a:r>
              <a:rPr lang="en-US" dirty="0" smtClean="0"/>
              <a:t>As stated previously, this is a common scenario in Beechcraft aircraft.  In fact, Beechcraft piston aircraft manufactured AFTER 1983 (1984 models or newer) have THEIR flap and landing gear controls in the ‘NORMAL’ orientation.  Pilots who fly BOTH older and new Beechcraft models (instructors, for example) need to have proper training on this and many other issues.  While this is pretty much isolated to these Beech products, other aircraft types have issues with other systems, flying characteristics, and so on.  </a:t>
            </a:r>
          </a:p>
          <a:p>
            <a:endParaRPr lang="en-US" dirty="0"/>
          </a:p>
          <a:p>
            <a:r>
              <a:rPr lang="en-US" dirty="0" smtClean="0"/>
              <a:t>Topic for discussion:  can you think of an issue that is specific to the make and model of aircraft that you are most comfortable in?  How would you advise or instruct a pilot new to your type/model about this issue?  Under what scenarios or flight regimes does this issue present a problem to flying that aircraft safely?</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p>
        </p:txBody>
      </p:sp>
      <p:sp>
        <p:nvSpPr>
          <p:cNvPr id="4" name="Slide Number Placeholder 3"/>
          <p:cNvSpPr>
            <a:spLocks noGrp="1"/>
          </p:cNvSpPr>
          <p:nvPr>
            <p:ph type="sldNum" sz="quarter" idx="10"/>
          </p:nvPr>
        </p:nvSpPr>
        <p:spPr/>
        <p:txBody>
          <a:bodyPr/>
          <a:lstStyle/>
          <a:p>
            <a:fld id="{6D17F0B5-B094-4882-953C-E12664D8213B}"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switch the focus to Cessna transition training issues.  The Cessna 182, and several other Cessna models, tend to have a forward CG when loaded with a pilot and front-seat passenger.  The CG can possibly be beyond the forward limit.  This results in publications like the </a:t>
            </a:r>
            <a:r>
              <a:rPr lang="en-US" i="1" dirty="0" smtClean="0"/>
              <a:t>Aviation Consumer Pilot Guide </a:t>
            </a:r>
            <a:r>
              <a:rPr lang="en-US" dirty="0" smtClean="0"/>
              <a:t>suggesting that buyers looking at C182’s should check for engine firewall damage from landing hard on the nose gear.  This is an issue that should be covered when transitioning to this model.  </a:t>
            </a:r>
          </a:p>
          <a:p>
            <a:endParaRPr lang="en-US" dirty="0" smtClean="0"/>
          </a:p>
          <a:p>
            <a:r>
              <a:rPr lang="en-US" dirty="0" smtClean="0"/>
              <a:t>Further, some Cessna models were built without the ‘BOTH’ position on the fuel selector, and then later versions of the same model were built WITH that position.  </a:t>
            </a:r>
          </a:p>
          <a:p>
            <a:endParaRPr lang="en-US" dirty="0" smtClean="0"/>
          </a:p>
          <a:p>
            <a:r>
              <a:rPr lang="en-US" dirty="0" smtClean="0"/>
              <a:t>Question for discussion:  how well do you know the weight and balance characteristics of the type and model you fly?  What happens as fuel is burned off during a cross country flight to the handling of your airplane? Where can you get that information if you don’t know? </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most manufacturers, and some types, a quick search of the internet will lead you to a type club, and/or forums for them.  Three are shown above, but a search turned up type clubs for the following, less common aircraft: </a:t>
            </a:r>
          </a:p>
          <a:p>
            <a:endParaRPr lang="en-US" dirty="0" smtClean="0"/>
          </a:p>
          <a:p>
            <a:r>
              <a:rPr lang="en-US" dirty="0" smtClean="0"/>
              <a:t>Aerostar Owners Association</a:t>
            </a:r>
          </a:p>
          <a:p>
            <a:r>
              <a:rPr lang="en-US" dirty="0" smtClean="0"/>
              <a:t>American Navion Society</a:t>
            </a:r>
          </a:p>
          <a:p>
            <a:r>
              <a:rPr lang="en-US" dirty="0" smtClean="0"/>
              <a:t>Cardinal Flyers Online</a:t>
            </a:r>
          </a:p>
          <a:p>
            <a:r>
              <a:rPr lang="en-US" dirty="0" smtClean="0"/>
              <a:t>Ercoupe Owner’s Club</a:t>
            </a:r>
          </a:p>
          <a:p>
            <a:r>
              <a:rPr lang="en-US" dirty="0" smtClean="0"/>
              <a:t>Lake Amphibian Flyer’s Club</a:t>
            </a:r>
          </a:p>
          <a:p>
            <a:r>
              <a:rPr lang="en-US" dirty="0" smtClean="0"/>
              <a:t>Short Wing Piper Club</a:t>
            </a:r>
          </a:p>
          <a:p>
            <a:r>
              <a:rPr lang="en-US" dirty="0" smtClean="0"/>
              <a:t>Twin Commander Flight Group</a:t>
            </a:r>
          </a:p>
          <a:p>
            <a:endParaRPr lang="en-US" dirty="0" smtClean="0"/>
          </a:p>
          <a:p>
            <a:r>
              <a:rPr lang="en-US" dirty="0" smtClean="0"/>
              <a:t>To name just a few (!!!).  Further searching reveals that all of these clubs except the Navion Society list forums online.  Several also have formal lists of CFI’s who are members who have extensive experience in the type.  Even if you are just going to rent an aircraft of the type, it will be to you and your passenger’s benefit to become familiar with more than just a basic checkout-learn about the maintenance issues for the type too. </a:t>
            </a:r>
          </a:p>
          <a:p>
            <a:endParaRPr lang="en-US" dirty="0" smtClean="0"/>
          </a:p>
          <a:p>
            <a:r>
              <a:rPr lang="en-US" dirty="0" smtClean="0"/>
              <a:t>For group discussion:  what are some common things that are critical and unique to your aircraft type preflight?  Why?</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p>
          <a:p>
            <a:endParaRPr lang="en-US" dirty="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D17F0B5-B094-4882-953C-E12664D8213B}"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Think</a:t>
            </a:r>
            <a:r>
              <a:rPr lang="en-US" dirty="0" smtClean="0"/>
              <a:t> about the airplane(s) you most often fly</a:t>
            </a:r>
            <a:r>
              <a:rPr lang="en-US" baseline="0" dirty="0" smtClean="0"/>
              <a:t>.  Can</a:t>
            </a:r>
            <a:r>
              <a:rPr lang="en-US" dirty="0" smtClean="0"/>
              <a:t> you easily determine that the safety wire used to secure the oil filter is in place? If so, did you check it? This is not on most preflight checklists, unless the PIC adds it.  After the oil filter has been changed, you MUST check this, to cite one of many examples.  If you fly long enough, you’ll see one that wasn’t installed, or worse, installed improperly (this IS a permitted task for an owner to perform , per FAR 43) and has now broken or come loose.  </a:t>
            </a:r>
          </a:p>
          <a:p>
            <a:endParaRPr lang="en-US" baseline="0" dirty="0"/>
          </a:p>
          <a:p>
            <a:r>
              <a:rPr lang="en-US" dirty="0" smtClean="0"/>
              <a:t>What are some other items that would require special checking after, for example, an annual inspection?  Here are a few ideas beyond flight controls, trim tabs, and oil: </a:t>
            </a:r>
          </a:p>
          <a:p>
            <a:endParaRPr lang="en-US" baseline="0" dirty="0"/>
          </a:p>
          <a:p>
            <a:r>
              <a:rPr lang="en-US" dirty="0" smtClean="0"/>
              <a:t>-Propellers</a:t>
            </a:r>
          </a:p>
          <a:p>
            <a:r>
              <a:rPr lang="en-US" baseline="0" dirty="0" smtClean="0"/>
              <a:t>-Spinners,</a:t>
            </a:r>
            <a:r>
              <a:rPr lang="en-US" dirty="0" smtClean="0"/>
              <a:t> especially hardware</a:t>
            </a:r>
          </a:p>
          <a:p>
            <a:r>
              <a:rPr lang="en-US" baseline="0" dirty="0" smtClean="0"/>
              <a:t>-Inspection</a:t>
            </a:r>
            <a:r>
              <a:rPr lang="en-US" dirty="0" smtClean="0"/>
              <a:t> covers</a:t>
            </a:r>
          </a:p>
          <a:p>
            <a:r>
              <a:rPr lang="en-US" baseline="0" dirty="0" smtClean="0"/>
              <a:t>-Tire</a:t>
            </a:r>
            <a:r>
              <a:rPr lang="en-US" dirty="0" smtClean="0"/>
              <a:t> inflation, especially if new tire(s) installed</a:t>
            </a:r>
          </a:p>
          <a:p>
            <a:r>
              <a:rPr lang="en-US" baseline="0" dirty="0" smtClean="0"/>
              <a:t>-Fuel</a:t>
            </a:r>
            <a:r>
              <a:rPr lang="en-US" dirty="0" smtClean="0"/>
              <a:t> caps in place</a:t>
            </a:r>
          </a:p>
          <a:p>
            <a:endParaRPr lang="en-US" dirty="0" smtClean="0"/>
          </a:p>
          <a:p>
            <a:r>
              <a:rPr lang="en-US" baseline="0" dirty="0" smtClean="0"/>
              <a:t>To</a:t>
            </a:r>
            <a:r>
              <a:rPr lang="en-US" dirty="0" smtClean="0"/>
              <a:t> name a few.  What are some others??</a:t>
            </a:r>
            <a:r>
              <a:rPr lang="en-US" baseline="0" dirty="0" smtClean="0"/>
              <a:t>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previously mentioned, you should talk to your mechanic after maintenance has been performed and the aircraft approved for return to service.  However, a check of the logbooks should give you a detailed, item-by-item list of work that was performed, along with parts replaced and so on.  This can provide guidance as to how to proceed with your enhanced preflight inspection!!</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helpful not only to thoroughly learn your new aircraft type during transition training, but also how it differs from previous types you’ve been comfortable with.  An example:  all aircraft fuel tanks require some form of venting.  The location and type of vents are quite different between, say, a Cessna 182 RG and a Beechcraft V35A.  In fact, the fuel cap types and how they are secured are quite different between those two.  </a:t>
            </a:r>
          </a:p>
          <a:p>
            <a:endParaRPr lang="en-US" dirty="0" smtClean="0"/>
          </a:p>
          <a:p>
            <a:r>
              <a:rPr lang="en-US" dirty="0" smtClean="0"/>
              <a:t>Aftermarket modifications can also cause confusion, even for CFI’s who are checking you out in a model they are quite familiar with.  Things like tip tanks, engine modifications, propeller modifications, and so on all must be understood thoroughly to not only operate your aircraft safely, but also to operate it efficiently.  And it goes without saying that anything unfamiliar must be discussed and trained with until its understood how that item is handled in the event of an emergency.  </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D17F0B5-B094-4882-953C-E12664D8213B}"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3393862"/>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2" y="7286"/>
            <a:ext cx="5084619"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32063" y="6512171"/>
            <a:ext cx="5828390" cy="34738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270886" y="4829398"/>
            <a:ext cx="41343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400" dirty="0" smtClean="0"/>
              <a:t>Produced</a:t>
            </a:r>
            <a:r>
              <a:rPr lang="en-US" sz="2400" baseline="0" dirty="0" smtClean="0"/>
              <a:t> by </a:t>
            </a:r>
          </a:p>
          <a:p>
            <a:pPr>
              <a:buNone/>
            </a:pPr>
            <a:r>
              <a:rPr lang="en-US" sz="2400" baseline="0" dirty="0" smtClean="0"/>
              <a:t>Jay Mason, CFI, AI, MEI</a:t>
            </a:r>
          </a:p>
          <a:p>
            <a:pPr>
              <a:buNone/>
            </a:pPr>
            <a:r>
              <a:rPr lang="en-US" sz="2400" baseline="0" dirty="0" smtClean="0"/>
              <a:t>FAASTeam Representative</a:t>
            </a:r>
          </a:p>
        </p:txBody>
      </p:sp>
      <p:pic>
        <p:nvPicPr>
          <p:cNvPr id="2" name="Picture 2" descr="C:\Users\awp204js\Documents\FAASTeam\FAAST Logos\FAAST_Lg_CMYK_Horiz.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9307" y="80128"/>
            <a:ext cx="3685309" cy="8816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8">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8">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29500" y="6248400"/>
            <a:ext cx="1126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6" y="354380"/>
            <a:ext cx="4458824" cy="1395412"/>
          </a:xfrm>
        </p:spPr>
        <p:txBody>
          <a:bodyPr/>
          <a:lstStyle/>
          <a:p>
            <a:r>
              <a:rPr lang="en-US" sz="3600" dirty="0" smtClean="0"/>
              <a:t>Topic of the Month</a:t>
            </a:r>
            <a:br>
              <a:rPr lang="en-US" sz="3600" dirty="0" smtClean="0"/>
            </a:br>
            <a:r>
              <a:rPr lang="en-US" sz="3600" dirty="0" smtClean="0"/>
              <a:t>July	</a:t>
            </a:r>
            <a:endParaRPr lang="en-US" sz="3600" dirty="0"/>
          </a:p>
        </p:txBody>
      </p:sp>
      <p:sp>
        <p:nvSpPr>
          <p:cNvPr id="32780" name="Rectangle 12"/>
          <p:cNvSpPr>
            <a:spLocks noGrp="1" noChangeArrowheads="1"/>
          </p:cNvSpPr>
          <p:nvPr>
            <p:ph type="subTitle" idx="1"/>
          </p:nvPr>
        </p:nvSpPr>
        <p:spPr/>
        <p:txBody>
          <a:bodyPr/>
          <a:lstStyle/>
          <a:p>
            <a:r>
              <a:rPr lang="en-US" dirty="0" smtClean="0"/>
              <a:t>Transition Training</a:t>
            </a:r>
            <a:endParaRPr lang="en-US" dirty="0" smtClean="0">
              <a:solidFill>
                <a:schemeClr val="accent3">
                  <a:lumMod val="50000"/>
                </a:schemeClr>
              </a:solidFill>
            </a:endParaRPr>
          </a:p>
        </p:txBody>
      </p:sp>
      <p:sp>
        <p:nvSpPr>
          <p:cNvPr id="32785" name="Text Box 17"/>
          <p:cNvSpPr txBox="1">
            <a:spLocks noChangeArrowheads="1"/>
          </p:cNvSpPr>
          <p:nvPr/>
        </p:nvSpPr>
        <p:spPr bwMode="auto">
          <a:xfrm>
            <a:off x="1856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pic>
        <p:nvPicPr>
          <p:cNvPr id="8" name="Picture 2" descr="E:\Desktop\My Documents\FAASTeam\O Backup\images\FAAad2_img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552" y="3016333"/>
            <a:ext cx="4376812" cy="3286578"/>
          </a:xfrm>
          <a:prstGeom prst="rect">
            <a:avLst/>
          </a:prstGeom>
          <a:no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ames Mason\My Documents\My Pictures\FAASTeam Thank You.jpg"/>
          <p:cNvPicPr>
            <a:picLocks noChangeAspect="1" noChangeArrowheads="1"/>
          </p:cNvPicPr>
          <p:nvPr/>
        </p:nvPicPr>
        <p:blipFill>
          <a:blip r:embed="rId3" cstate="print"/>
          <a:srcRect/>
          <a:stretch>
            <a:fillRect/>
          </a:stretch>
        </p:blipFill>
        <p:spPr bwMode="auto">
          <a:xfrm>
            <a:off x="0" y="-9526"/>
            <a:ext cx="9144000" cy="6867526"/>
          </a:xfrm>
          <a:prstGeom prst="rect">
            <a:avLst/>
          </a:prstGeom>
          <a:noFill/>
        </p:spPr>
      </p:pic>
      <p:sp>
        <p:nvSpPr>
          <p:cNvPr id="3" name="TextBox 2"/>
          <p:cNvSpPr txBox="1"/>
          <p:nvPr/>
        </p:nvSpPr>
        <p:spPr>
          <a:xfrm>
            <a:off x="3505200" y="304800"/>
            <a:ext cx="4841390" cy="830997"/>
          </a:xfrm>
          <a:prstGeom prst="rect">
            <a:avLst/>
          </a:prstGeom>
          <a:noFill/>
        </p:spPr>
        <p:txBody>
          <a:bodyPr wrap="none" rtlCol="0">
            <a:spAutoFit/>
          </a:bodyPr>
          <a:lstStyle/>
          <a:p>
            <a:pPr>
              <a:buNone/>
            </a:pPr>
            <a:r>
              <a:rPr lang="en-US" sz="2400" dirty="0" smtClean="0">
                <a:solidFill>
                  <a:srgbClr val="FFFF00"/>
                </a:solidFill>
                <a:latin typeface="Arial" pitchFamily="34" charset="0"/>
                <a:cs typeface="Arial" pitchFamily="34" charset="0"/>
              </a:rPr>
              <a:t>Do your transition training with an </a:t>
            </a:r>
            <a:br>
              <a:rPr lang="en-US" sz="2400" dirty="0" smtClean="0">
                <a:solidFill>
                  <a:srgbClr val="FFFF00"/>
                </a:solidFill>
                <a:latin typeface="Arial" pitchFamily="34" charset="0"/>
                <a:cs typeface="Arial" pitchFamily="34" charset="0"/>
              </a:rPr>
            </a:br>
            <a:r>
              <a:rPr lang="en-US" sz="2400" dirty="0" smtClean="0">
                <a:solidFill>
                  <a:srgbClr val="FFFF00"/>
                </a:solidFill>
                <a:latin typeface="Arial" pitchFamily="34" charset="0"/>
                <a:cs typeface="Arial" pitchFamily="34" charset="0"/>
              </a:rPr>
              <a:t>Instructor who KNOWS the type.</a:t>
            </a:r>
            <a:endParaRPr lang="en-US" sz="2400" dirty="0">
              <a:solidFill>
                <a:srgbClr val="FFFF00"/>
              </a:solidFill>
              <a:latin typeface="Arial" pitchFamily="34" charset="0"/>
              <a:cs typeface="Arial" pitchFamily="34" charset="0"/>
            </a:endParaRPr>
          </a:p>
        </p:txBody>
      </p:sp>
      <p:sp>
        <p:nvSpPr>
          <p:cNvPr id="10242" name="AutoShape 2" descr="Image result for Quizzical look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44" name="AutoShape 4" descr="Image result for Quizzical look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46" name="AutoShape 6" descr="Image result for Quizzical look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248" name="Picture 8" descr="https://whativegan.files.wordpress.com/2013/05/confused_baby.jpg"/>
          <p:cNvPicPr>
            <a:picLocks noChangeAspect="1" noChangeArrowheads="1"/>
          </p:cNvPicPr>
          <p:nvPr/>
        </p:nvPicPr>
        <p:blipFill>
          <a:blip r:embed="rId4" cstate="print"/>
          <a:stretch>
            <a:fillRect/>
          </a:stretch>
        </p:blipFill>
        <p:spPr bwMode="auto">
          <a:xfrm>
            <a:off x="5908788" y="3605275"/>
            <a:ext cx="3006612" cy="29479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228600" y="1600200"/>
            <a:ext cx="8446888" cy="1754326"/>
          </a:xfrm>
          <a:prstGeom prst="rect">
            <a:avLst/>
          </a:prstGeom>
          <a:noFill/>
        </p:spPr>
        <p:txBody>
          <a:bodyPr wrap="square" rtlCol="0">
            <a:spAutoFit/>
          </a:bodyPr>
          <a:lstStyle/>
          <a:p>
            <a:pPr>
              <a:buNone/>
            </a:pPr>
            <a:r>
              <a:rPr lang="en-US" sz="2400" dirty="0" smtClean="0">
                <a:latin typeface="Arial" pitchFamily="34" charset="0"/>
                <a:cs typeface="Arial" pitchFamily="34" charset="0"/>
              </a:rPr>
              <a:t>Again, type clubs and online forums are great sources for CFI’s who are recognized experts on the aircraft you are transitioning into.  Another source: aircraft mechanics!!</a:t>
            </a:r>
          </a:p>
          <a:p>
            <a:endParaRPr lang="en-US" sz="2400" dirty="0">
              <a:latin typeface="Arial" pitchFamily="34" charset="0"/>
              <a:cs typeface="Arial" pitchFamily="34" charset="0"/>
            </a:endParaRPr>
          </a:p>
        </p:txBody>
      </p:sp>
      <p:sp>
        <p:nvSpPr>
          <p:cNvPr id="9" name="TextBox 8"/>
          <p:cNvSpPr txBox="1"/>
          <p:nvPr/>
        </p:nvSpPr>
        <p:spPr>
          <a:xfrm>
            <a:off x="346188" y="2909455"/>
            <a:ext cx="5562600" cy="3416320"/>
          </a:xfrm>
          <a:prstGeom prst="rect">
            <a:avLst/>
          </a:prstGeom>
          <a:noFill/>
        </p:spPr>
        <p:txBody>
          <a:bodyPr wrap="square" rtlCol="0">
            <a:spAutoFit/>
          </a:bodyPr>
          <a:lstStyle/>
          <a:p>
            <a:pPr>
              <a:buNone/>
            </a:pPr>
            <a:r>
              <a:rPr lang="en-US" sz="2400" dirty="0" smtClean="0">
                <a:latin typeface="Arial" pitchFamily="34" charset="0"/>
                <a:cs typeface="Arial" pitchFamily="34" charset="0"/>
              </a:rPr>
              <a:t>Such training should include not only operational differences, ‘knobology’ and so on, but also knowing what things to look for during preflight and postflight, even if you’re renting.  An ideal instructor has time both in the type you’ve been flying, and the new type, so they can help you efficiently learn the differences. </a:t>
            </a:r>
          </a:p>
        </p:txBody>
      </p:sp>
    </p:spTree>
    <p:extLst>
      <p:ext uri="{BB962C8B-B14F-4D97-AF65-F5344CB8AC3E}">
        <p14:creationId xmlns:p14="http://schemas.microsoft.com/office/powerpoint/2010/main" val="388203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ames Mason\My Documents\My Pictures\FAASTeam Thank You.jpg"/>
          <p:cNvPicPr>
            <a:picLocks noChangeAspect="1" noChangeArrowheads="1"/>
          </p:cNvPicPr>
          <p:nvPr/>
        </p:nvPicPr>
        <p:blipFill>
          <a:blip r:embed="rId3" cstate="print"/>
          <a:srcRect/>
          <a:stretch>
            <a:fillRect/>
          </a:stretch>
        </p:blipFill>
        <p:spPr bwMode="auto">
          <a:xfrm>
            <a:off x="0" y="-9526"/>
            <a:ext cx="9144000" cy="6867526"/>
          </a:xfrm>
          <a:prstGeom prst="rect">
            <a:avLst/>
          </a:prstGeom>
          <a:noFill/>
        </p:spPr>
      </p:pic>
      <p:sp>
        <p:nvSpPr>
          <p:cNvPr id="3" name="TextBox 2"/>
          <p:cNvSpPr txBox="1"/>
          <p:nvPr/>
        </p:nvSpPr>
        <p:spPr>
          <a:xfrm>
            <a:off x="3429000" y="0"/>
            <a:ext cx="5839431" cy="1077218"/>
          </a:xfrm>
          <a:prstGeom prst="rect">
            <a:avLst/>
          </a:prstGeom>
          <a:noFill/>
        </p:spPr>
        <p:txBody>
          <a:bodyPr wrap="square" rtlCol="0">
            <a:spAutoFit/>
          </a:bodyPr>
          <a:lstStyle/>
          <a:p>
            <a:pPr>
              <a:buNone/>
            </a:pPr>
            <a:r>
              <a:rPr lang="en-US" sz="3200" dirty="0" smtClean="0">
                <a:solidFill>
                  <a:srgbClr val="FFFF00"/>
                </a:solidFill>
                <a:latin typeface="Arial" pitchFamily="34" charset="0"/>
                <a:cs typeface="Arial" pitchFamily="34" charset="0"/>
              </a:rPr>
              <a:t>Not all V Tails, 182’s, and M20’s are the same!</a:t>
            </a:r>
          </a:p>
        </p:txBody>
      </p:sp>
      <p:sp>
        <p:nvSpPr>
          <p:cNvPr id="4" name="TextBox 3"/>
          <p:cNvSpPr txBox="1"/>
          <p:nvPr/>
        </p:nvSpPr>
        <p:spPr>
          <a:xfrm>
            <a:off x="304800" y="1704110"/>
            <a:ext cx="8859475" cy="1200329"/>
          </a:xfrm>
          <a:prstGeom prst="rect">
            <a:avLst/>
          </a:prstGeom>
          <a:noFill/>
        </p:spPr>
        <p:txBody>
          <a:bodyPr wrap="square" rtlCol="0">
            <a:spAutoFit/>
          </a:bodyPr>
          <a:lstStyle/>
          <a:p>
            <a:pPr>
              <a:buNone/>
            </a:pPr>
            <a:r>
              <a:rPr lang="en-US" sz="2400" dirty="0" smtClean="0">
                <a:latin typeface="Arial" pitchFamily="34" charset="0"/>
                <a:cs typeface="Arial" pitchFamily="34" charset="0"/>
              </a:rPr>
              <a:t>Even if you have experience in ‘make and model’, year-to-year there are many differences between things like fuel systems, handling characteristics, starting procedures, etc. </a:t>
            </a:r>
          </a:p>
        </p:txBody>
      </p:sp>
      <p:sp>
        <p:nvSpPr>
          <p:cNvPr id="5" name="TextBox 4"/>
          <p:cNvSpPr txBox="1"/>
          <p:nvPr/>
        </p:nvSpPr>
        <p:spPr>
          <a:xfrm>
            <a:off x="381000" y="3061855"/>
            <a:ext cx="8064284" cy="1200329"/>
          </a:xfrm>
          <a:prstGeom prst="rect">
            <a:avLst/>
          </a:prstGeom>
          <a:noFill/>
        </p:spPr>
        <p:txBody>
          <a:bodyPr wrap="square" rtlCol="0">
            <a:spAutoFit/>
          </a:bodyPr>
          <a:lstStyle/>
          <a:p>
            <a:pPr>
              <a:buNone/>
            </a:pPr>
            <a:r>
              <a:rPr lang="en-US" sz="2400" dirty="0" smtClean="0">
                <a:latin typeface="Arial" pitchFamily="34" charset="0"/>
                <a:cs typeface="Arial" pitchFamily="34" charset="0"/>
              </a:rPr>
              <a:t>One example: Cessna 182’s prior to 1986 have carburetors;  182’s manufactured after 1997 are fuel-injected, with engines from a different manufacturer.  </a:t>
            </a:r>
            <a:endParaRPr lang="en-US" sz="2400" dirty="0">
              <a:latin typeface="Arial" pitchFamily="34" charset="0"/>
              <a:cs typeface="Arial" pitchFamily="34" charset="0"/>
            </a:endParaRPr>
          </a:p>
        </p:txBody>
      </p:sp>
      <p:sp>
        <p:nvSpPr>
          <p:cNvPr id="6" name="TextBox 5"/>
          <p:cNvSpPr txBox="1"/>
          <p:nvPr/>
        </p:nvSpPr>
        <p:spPr>
          <a:xfrm>
            <a:off x="381000" y="4495799"/>
            <a:ext cx="8386192" cy="830997"/>
          </a:xfrm>
          <a:prstGeom prst="rect">
            <a:avLst/>
          </a:prstGeom>
          <a:noFill/>
        </p:spPr>
        <p:txBody>
          <a:bodyPr wrap="square" rtlCol="0">
            <a:spAutoFit/>
          </a:bodyPr>
          <a:lstStyle/>
          <a:p>
            <a:pPr>
              <a:buNone/>
            </a:pPr>
            <a:r>
              <a:rPr lang="en-US" sz="2400" dirty="0" smtClean="0">
                <a:latin typeface="Arial" pitchFamily="34" charset="0"/>
                <a:cs typeface="Arial" pitchFamily="34" charset="0"/>
              </a:rPr>
              <a:t>If you fly multiple types of aircraft, what is your strategy for dealing with these differences?  </a:t>
            </a:r>
            <a:endParaRPr lang="en-US" sz="2400" dirty="0">
              <a:latin typeface="Arial" pitchFamily="34" charset="0"/>
              <a:cs typeface="Arial" pitchFamily="34" charset="0"/>
            </a:endParaRPr>
          </a:p>
        </p:txBody>
      </p:sp>
      <p:sp>
        <p:nvSpPr>
          <p:cNvPr id="9" name="Oval 8"/>
          <p:cNvSpPr/>
          <p:nvPr/>
        </p:nvSpPr>
        <p:spPr>
          <a:xfrm>
            <a:off x="7620000" y="5257800"/>
            <a:ext cx="1295400" cy="1219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947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ames Mason\My Documents\My Pictures\FAASTeam Thank You.jpg"/>
          <p:cNvPicPr>
            <a:picLocks noChangeAspect="1" noChangeArrowheads="1"/>
          </p:cNvPicPr>
          <p:nvPr/>
        </p:nvPicPr>
        <p:blipFill>
          <a:blip r:embed="rId3" cstate="print"/>
          <a:srcRect/>
          <a:stretch>
            <a:fillRect/>
          </a:stretch>
        </p:blipFill>
        <p:spPr bwMode="auto">
          <a:xfrm>
            <a:off x="0" y="0"/>
            <a:ext cx="9144000" cy="6867526"/>
          </a:xfrm>
          <a:prstGeom prst="rect">
            <a:avLst/>
          </a:prstGeom>
          <a:noFill/>
        </p:spPr>
      </p:pic>
      <p:sp>
        <p:nvSpPr>
          <p:cNvPr id="3" name="TextBox 2"/>
          <p:cNvSpPr txBox="1"/>
          <p:nvPr/>
        </p:nvSpPr>
        <p:spPr>
          <a:xfrm>
            <a:off x="3810000" y="0"/>
            <a:ext cx="4576665" cy="1384995"/>
          </a:xfrm>
          <a:prstGeom prst="rect">
            <a:avLst/>
          </a:prstGeom>
          <a:noFill/>
        </p:spPr>
        <p:txBody>
          <a:bodyPr wrap="square" rtlCol="0">
            <a:spAutoFit/>
          </a:bodyPr>
          <a:lstStyle/>
          <a:p>
            <a:pPr>
              <a:buNone/>
            </a:pPr>
            <a:r>
              <a:rPr lang="en-US" sz="2800" dirty="0" smtClean="0">
                <a:solidFill>
                  <a:srgbClr val="FFFF00"/>
                </a:solidFill>
                <a:latin typeface="Arial" pitchFamily="34" charset="0"/>
                <a:cs typeface="Arial" pitchFamily="34" charset="0"/>
              </a:rPr>
              <a:t>Why do aircraft renters and insurance Co’s require       transition training? </a:t>
            </a:r>
            <a:endParaRPr lang="en-US" sz="2800" dirty="0">
              <a:solidFill>
                <a:srgbClr val="FFFF00"/>
              </a:solidFill>
              <a:latin typeface="Arial" pitchFamily="34" charset="0"/>
              <a:cs typeface="Arial" pitchFamily="34" charset="0"/>
            </a:endParaRPr>
          </a:p>
        </p:txBody>
      </p:sp>
      <p:sp>
        <p:nvSpPr>
          <p:cNvPr id="4" name="TextBox 3"/>
          <p:cNvSpPr txBox="1"/>
          <p:nvPr/>
        </p:nvSpPr>
        <p:spPr>
          <a:xfrm>
            <a:off x="304800" y="1524000"/>
            <a:ext cx="8781915" cy="2246769"/>
          </a:xfrm>
          <a:prstGeom prst="rect">
            <a:avLst/>
          </a:prstGeom>
          <a:noFill/>
        </p:spPr>
        <p:txBody>
          <a:bodyPr wrap="square" rtlCol="0">
            <a:spAutoFit/>
          </a:bodyPr>
          <a:lstStyle/>
          <a:p>
            <a:pPr>
              <a:buNone/>
            </a:pPr>
            <a:r>
              <a:rPr lang="en-US" sz="2000" dirty="0" smtClean="0">
                <a:latin typeface="Arial" pitchFamily="34" charset="0"/>
                <a:cs typeface="Arial" pitchFamily="34" charset="0"/>
              </a:rPr>
              <a:t>Accident reports and studies continue to show that pilots are at greatest risk during their first 100 hours of flying a new type. Note that the FAA </a:t>
            </a:r>
            <a:r>
              <a:rPr lang="en-US" sz="2000" b="1" i="1" dirty="0" smtClean="0">
                <a:latin typeface="Arial" pitchFamily="34" charset="0"/>
                <a:cs typeface="Arial" pitchFamily="34" charset="0"/>
              </a:rPr>
              <a:t>does not require </a:t>
            </a:r>
            <a:r>
              <a:rPr lang="en-US" sz="2000" dirty="0" smtClean="0">
                <a:latin typeface="Arial" pitchFamily="34" charset="0"/>
                <a:cs typeface="Arial" pitchFamily="34" charset="0"/>
              </a:rPr>
              <a:t>transition training except for a new category or class, with the exception of two aircraft, the Mitsubishi MU 2 and the Robinson R22 helicopter. Rental facilities and insurance companies have picked up where the FAR’s leave off since these studies also show that good transition training significantly reduces the risk with pilots new to type.  </a:t>
            </a:r>
          </a:p>
        </p:txBody>
      </p:sp>
      <p:pic>
        <p:nvPicPr>
          <p:cNvPr id="7170" name="Picture 2" descr="http://www.nunatsiaqonline.ca/pub/photos/PlaneCrashYRTjuly18c.jpg"/>
          <p:cNvPicPr>
            <a:picLocks noChangeAspect="1" noChangeArrowheads="1"/>
          </p:cNvPicPr>
          <p:nvPr/>
        </p:nvPicPr>
        <p:blipFill>
          <a:blip r:embed="rId4" cstate="print"/>
          <a:stretch>
            <a:fillRect/>
          </a:stretch>
        </p:blipFill>
        <p:spPr bwMode="auto">
          <a:xfrm>
            <a:off x="762000" y="4063727"/>
            <a:ext cx="3549754" cy="18547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Oval 6"/>
          <p:cNvSpPr/>
          <p:nvPr/>
        </p:nvSpPr>
        <p:spPr>
          <a:xfrm>
            <a:off x="7620000" y="5334000"/>
            <a:ext cx="1524000" cy="1295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Robinson R22.jpg"/>
          <p:cNvPicPr>
            <a:picLocks noChangeAspect="1"/>
          </p:cNvPicPr>
          <p:nvPr/>
        </p:nvPicPr>
        <p:blipFill>
          <a:blip r:embed="rId5" cstate="print"/>
          <a:stretch>
            <a:fillRect/>
          </a:stretch>
        </p:blipFill>
        <p:spPr>
          <a:xfrm>
            <a:off x="5943600" y="4419600"/>
            <a:ext cx="2647950" cy="17335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94189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ames Mason\My Documents\My Pictures\FAASTeam Thank You.jpg"/>
          <p:cNvPicPr>
            <a:picLocks noChangeAspect="1" noChangeArrowheads="1"/>
          </p:cNvPicPr>
          <p:nvPr/>
        </p:nvPicPr>
        <p:blipFill>
          <a:blip r:embed="rId3" cstate="print"/>
          <a:srcRect/>
          <a:stretch>
            <a:fillRect/>
          </a:stretch>
        </p:blipFill>
        <p:spPr bwMode="auto">
          <a:xfrm>
            <a:off x="0" y="-9526"/>
            <a:ext cx="9144000" cy="6867526"/>
          </a:xfrm>
          <a:prstGeom prst="rect">
            <a:avLst/>
          </a:prstGeom>
          <a:noFill/>
        </p:spPr>
      </p:pic>
      <p:sp>
        <p:nvSpPr>
          <p:cNvPr id="3" name="TextBox 2"/>
          <p:cNvSpPr txBox="1"/>
          <p:nvPr/>
        </p:nvSpPr>
        <p:spPr>
          <a:xfrm>
            <a:off x="3733800" y="457200"/>
            <a:ext cx="4831772" cy="584775"/>
          </a:xfrm>
          <a:prstGeom prst="rect">
            <a:avLst/>
          </a:prstGeom>
          <a:noFill/>
        </p:spPr>
        <p:txBody>
          <a:bodyPr wrap="none" rtlCol="0">
            <a:spAutoFit/>
          </a:bodyPr>
          <a:lstStyle/>
          <a:p>
            <a:pPr>
              <a:buNone/>
            </a:pPr>
            <a:r>
              <a:rPr lang="en-US" sz="3200" dirty="0" smtClean="0">
                <a:solidFill>
                  <a:srgbClr val="FFFF00"/>
                </a:solidFill>
                <a:latin typeface="Arial" pitchFamily="34" charset="0"/>
                <a:cs typeface="Arial" pitchFamily="34" charset="0"/>
              </a:rPr>
              <a:t>Case Study: Cessna 206 </a:t>
            </a:r>
          </a:p>
        </p:txBody>
      </p:sp>
      <p:sp>
        <p:nvSpPr>
          <p:cNvPr id="4" name="TextBox 3"/>
          <p:cNvSpPr txBox="1"/>
          <p:nvPr/>
        </p:nvSpPr>
        <p:spPr>
          <a:xfrm>
            <a:off x="228600" y="1371600"/>
            <a:ext cx="8830864" cy="1569660"/>
          </a:xfrm>
          <a:prstGeom prst="rect">
            <a:avLst/>
          </a:prstGeom>
          <a:noFill/>
        </p:spPr>
        <p:txBody>
          <a:bodyPr wrap="square" rtlCol="0">
            <a:spAutoFit/>
          </a:bodyPr>
          <a:lstStyle/>
          <a:p>
            <a:pPr>
              <a:buNone/>
            </a:pPr>
            <a:r>
              <a:rPr lang="en-US" sz="2400" dirty="0" smtClean="0">
                <a:latin typeface="Arial" pitchFamily="34" charset="0"/>
                <a:cs typeface="Arial" pitchFamily="34" charset="0"/>
              </a:rPr>
              <a:t>Some airplanes have elusive systems issues that require thorough knowledge and study !!  Later Cessna U206’s have a microswitch on the fwd cargo door that prevents flap deployment.  </a:t>
            </a:r>
            <a:endParaRPr lang="en-US" sz="2400" dirty="0">
              <a:latin typeface="Arial" pitchFamily="34" charset="0"/>
              <a:cs typeface="Arial" pitchFamily="34" charset="0"/>
            </a:endParaRPr>
          </a:p>
        </p:txBody>
      </p:sp>
      <p:pic>
        <p:nvPicPr>
          <p:cNvPr id="6146" name="Picture 2" descr="http://www.itsartmag.com/features/itsart/wp-content/uploads/2013/12/goro-fujita-flying-chair.jpg"/>
          <p:cNvPicPr>
            <a:picLocks noChangeAspect="1" noChangeArrowheads="1"/>
          </p:cNvPicPr>
          <p:nvPr/>
        </p:nvPicPr>
        <p:blipFill>
          <a:blip r:embed="rId4" cstate="print"/>
          <a:stretch>
            <a:fillRect/>
          </a:stretch>
        </p:blipFill>
        <p:spPr bwMode="auto">
          <a:xfrm>
            <a:off x="4343400" y="2722418"/>
            <a:ext cx="4510821" cy="37242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TextBox 8"/>
          <p:cNvSpPr txBox="1"/>
          <p:nvPr/>
        </p:nvSpPr>
        <p:spPr>
          <a:xfrm>
            <a:off x="228600" y="2971800"/>
            <a:ext cx="3957595" cy="1323439"/>
          </a:xfrm>
          <a:prstGeom prst="rect">
            <a:avLst/>
          </a:prstGeom>
          <a:noFill/>
        </p:spPr>
        <p:txBody>
          <a:bodyPr wrap="square" rtlCol="0">
            <a:spAutoFit/>
          </a:bodyPr>
          <a:lstStyle/>
          <a:p>
            <a:pPr>
              <a:buNone/>
            </a:pPr>
            <a:r>
              <a:rPr lang="en-US" sz="2000" dirty="0" smtClean="0">
                <a:latin typeface="Arial" pitchFamily="34" charset="0"/>
                <a:cs typeface="Arial" pitchFamily="34" charset="0"/>
              </a:rPr>
              <a:t>Pilot couldn’t apply flaps, botched an attempted no flap landing.  Aircraft damaged when it drifted off the runway. </a:t>
            </a:r>
          </a:p>
        </p:txBody>
      </p:sp>
      <p:sp>
        <p:nvSpPr>
          <p:cNvPr id="10" name="TextBox 9"/>
          <p:cNvSpPr txBox="1"/>
          <p:nvPr/>
        </p:nvSpPr>
        <p:spPr>
          <a:xfrm>
            <a:off x="457200" y="4343400"/>
            <a:ext cx="3513359" cy="1569660"/>
          </a:xfrm>
          <a:prstGeom prst="rect">
            <a:avLst/>
          </a:prstGeom>
          <a:noFill/>
        </p:spPr>
        <p:txBody>
          <a:bodyPr wrap="square" rtlCol="0">
            <a:spAutoFit/>
          </a:bodyPr>
          <a:lstStyle/>
          <a:p>
            <a:pPr>
              <a:buNone/>
            </a:pPr>
            <a:r>
              <a:rPr lang="en-US" sz="2400" dirty="0" smtClean="0">
                <a:latin typeface="Arial" pitchFamily="34" charset="0"/>
                <a:cs typeface="Arial" pitchFamily="34" charset="0"/>
              </a:rPr>
              <a:t>Cause: pax leaning on cargo door, microswitch prevented flaps from moving!!</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4216178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5335" y="385584"/>
            <a:ext cx="8472488"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lumMod val="75000"/>
                  </a:schemeClr>
                </a:solidFill>
                <a:effectLst/>
                <a:uLnTx/>
                <a:uFillTx/>
                <a:latin typeface="+mj-lt"/>
                <a:ea typeface="ＭＳ Ｐゴシック" pitchFamily="34" charset="-128"/>
                <a:cs typeface="+mj-cs"/>
              </a:rPr>
              <a:t>Proficiency</a:t>
            </a:r>
            <a:r>
              <a:rPr kumimoji="0" lang="en-US" sz="4400" b="0" i="0" u="none" strike="noStrike" kern="1200" cap="none" spc="0" normalizeH="0" baseline="0" noProof="0" dirty="0" smtClean="0">
                <a:ln>
                  <a:noFill/>
                </a:ln>
                <a:solidFill>
                  <a:schemeClr val="tx1"/>
                </a:solidFill>
                <a:effectLst/>
                <a:uLnTx/>
                <a:uFillTx/>
                <a:latin typeface="+mj-lt"/>
                <a:ea typeface="ＭＳ Ｐゴシック" pitchFamily="34" charset="-128"/>
                <a:cs typeface="+mj-cs"/>
              </a:rPr>
              <a:t> </a:t>
            </a:r>
            <a:r>
              <a:rPr kumimoji="0" lang="en-US" sz="4400" b="0" i="0" u="none" strike="noStrike" kern="1200" cap="none" spc="0" normalizeH="0" baseline="0" noProof="0" dirty="0" smtClean="0">
                <a:ln>
                  <a:noFill/>
                </a:ln>
                <a:solidFill>
                  <a:schemeClr val="tx2">
                    <a:lumMod val="75000"/>
                  </a:schemeClr>
                </a:solidFill>
                <a:effectLst/>
                <a:uLnTx/>
                <a:uFillTx/>
                <a:latin typeface="+mj-lt"/>
                <a:ea typeface="ＭＳ Ｐゴシック" pitchFamily="34" charset="-128"/>
                <a:cs typeface="+mj-cs"/>
              </a:rPr>
              <a:t>&amp; Peace of Mind</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164" y="1282700"/>
            <a:ext cx="4881196" cy="21154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047834"/>
            <a:ext cx="3784600" cy="28370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726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ames Mason\My Documents\My Pictures\FAASTeam Thank You.jpg"/>
          <p:cNvPicPr>
            <a:picLocks noChangeAspect="1" noChangeArrowheads="1"/>
          </p:cNvPicPr>
          <p:nvPr/>
        </p:nvPicPr>
        <p:blipFill>
          <a:blip r:embed="rId2" cstate="print"/>
          <a:srcRect/>
          <a:stretch>
            <a:fillRect/>
          </a:stretch>
        </p:blipFill>
        <p:spPr bwMode="auto">
          <a:xfrm>
            <a:off x="0" y="-9526"/>
            <a:ext cx="9144000" cy="6867526"/>
          </a:xfrm>
          <a:prstGeom prst="rect">
            <a:avLst/>
          </a:prstGeom>
          <a:noFill/>
        </p:spPr>
      </p:pic>
      <p:sp>
        <p:nvSpPr>
          <p:cNvPr id="3" name="TextBox 2"/>
          <p:cNvSpPr txBox="1"/>
          <p:nvPr/>
        </p:nvSpPr>
        <p:spPr>
          <a:xfrm>
            <a:off x="3886200" y="0"/>
            <a:ext cx="4114800" cy="1323439"/>
          </a:xfrm>
          <a:prstGeom prst="rect">
            <a:avLst/>
          </a:prstGeom>
          <a:noFill/>
        </p:spPr>
        <p:txBody>
          <a:bodyPr wrap="square" rtlCol="0">
            <a:spAutoFit/>
          </a:bodyPr>
          <a:lstStyle/>
          <a:p>
            <a:pPr>
              <a:buNone/>
            </a:pPr>
            <a:r>
              <a:rPr lang="en-US" sz="3200" dirty="0" smtClean="0">
                <a:solidFill>
                  <a:srgbClr val="FFFF00"/>
                </a:solidFill>
                <a:latin typeface="Marker Felt"/>
              </a:rPr>
              <a:t>About Your Author:</a:t>
            </a:r>
          </a:p>
          <a:p>
            <a:pPr>
              <a:buNone/>
            </a:pPr>
            <a:r>
              <a:rPr lang="en-US" sz="3200" dirty="0" smtClean="0">
                <a:solidFill>
                  <a:srgbClr val="FFFF00"/>
                </a:solidFill>
                <a:latin typeface="Marker Felt"/>
              </a:rPr>
              <a:t>Jay Mason CFI-AIM</a:t>
            </a:r>
            <a:endParaRPr lang="en-US" sz="3200" dirty="0">
              <a:solidFill>
                <a:srgbClr val="FFFF00"/>
              </a:solidFill>
              <a:latin typeface="Marker Felt"/>
            </a:endParaRPr>
          </a:p>
        </p:txBody>
      </p:sp>
      <p:sp>
        <p:nvSpPr>
          <p:cNvPr id="5" name="Oval 4"/>
          <p:cNvSpPr/>
          <p:nvPr/>
        </p:nvSpPr>
        <p:spPr>
          <a:xfrm>
            <a:off x="7620000" y="5334000"/>
            <a:ext cx="1295400" cy="1219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81000" y="1288803"/>
            <a:ext cx="8585171" cy="8248412"/>
          </a:xfrm>
          <a:prstGeom prst="rect">
            <a:avLst/>
          </a:prstGeom>
          <a:noFill/>
        </p:spPr>
        <p:txBody>
          <a:bodyPr wrap="square" rtlCol="0">
            <a:spAutoFit/>
          </a:bodyPr>
          <a:lstStyle/>
          <a:p>
            <a:pPr>
              <a:buNone/>
            </a:pPr>
            <a:r>
              <a:rPr lang="en-US" sz="2000" dirty="0" smtClean="0">
                <a:latin typeface="Marker Felt"/>
              </a:rPr>
              <a:t>-Earned PPL in 1988;  Initial CFI in 1993.  Commercial Pilot, ASEL, AMEL Instrument.  Flight Instructor for ASEL, AMEL, Instrument Airplane, and Advanced Ground Instructor</a:t>
            </a:r>
          </a:p>
          <a:p>
            <a:endParaRPr lang="en-US" sz="2000" dirty="0" smtClean="0">
              <a:latin typeface="Marker Felt"/>
            </a:endParaRPr>
          </a:p>
          <a:p>
            <a:pPr>
              <a:buNone/>
            </a:pPr>
            <a:r>
              <a:rPr lang="en-US" sz="2000" dirty="0" smtClean="0">
                <a:latin typeface="Marker Felt"/>
              </a:rPr>
              <a:t>-2</a:t>
            </a:r>
            <a:r>
              <a:rPr lang="en-US" sz="2000" baseline="30000" dirty="0" smtClean="0">
                <a:latin typeface="Marker Felt"/>
              </a:rPr>
              <a:t>nd</a:t>
            </a:r>
            <a:r>
              <a:rPr lang="en-US" sz="2000" dirty="0" smtClean="0">
                <a:latin typeface="Marker Felt"/>
              </a:rPr>
              <a:t> Generation GA Pilot:  Dad Earned PPL in 1964, IFR in 2000 (Jay was His CFII). </a:t>
            </a:r>
          </a:p>
          <a:p>
            <a:endParaRPr lang="en-US" sz="2000" dirty="0" smtClean="0">
              <a:latin typeface="Marker Felt"/>
            </a:endParaRPr>
          </a:p>
          <a:p>
            <a:pPr>
              <a:buNone/>
            </a:pPr>
            <a:r>
              <a:rPr lang="en-US" sz="2000" dirty="0" smtClean="0">
                <a:latin typeface="Marker Felt"/>
              </a:rPr>
              <a:t>-3800+ Hours TT, 2700+ Hours Dual Given.  Gold Seal CFI </a:t>
            </a:r>
            <a:br>
              <a:rPr lang="en-US" sz="2000" dirty="0" smtClean="0">
                <a:latin typeface="Marker Felt"/>
              </a:rPr>
            </a:br>
            <a:r>
              <a:rPr lang="en-US" sz="2000" dirty="0" smtClean="0">
                <a:latin typeface="Marker Felt"/>
              </a:rPr>
              <a:t>American Bonanza Society Flight Instructor Academy Graduate</a:t>
            </a:r>
          </a:p>
          <a:p>
            <a:endParaRPr lang="en-US" sz="2000" dirty="0" smtClean="0">
              <a:latin typeface="Marker Felt"/>
            </a:endParaRPr>
          </a:p>
          <a:p>
            <a:pPr>
              <a:buNone/>
            </a:pPr>
            <a:r>
              <a:rPr lang="en-US" sz="2000" dirty="0" smtClean="0">
                <a:latin typeface="Marker Felt"/>
              </a:rPr>
              <a:t>-Affiliations:  AOPA; American Bonanza Society; SoCal Pilot’s Assn; </a:t>
            </a:r>
          </a:p>
          <a:p>
            <a:pPr>
              <a:buNone/>
            </a:pPr>
            <a:r>
              <a:rPr lang="en-US" sz="2000" dirty="0" smtClean="0">
                <a:latin typeface="Marker Felt"/>
              </a:rPr>
              <a:t>California Pilot’s Assn;  Society of Aviation and Flight Educators (SAFE);</a:t>
            </a:r>
          </a:p>
          <a:p>
            <a:pPr>
              <a:buNone/>
            </a:pPr>
            <a:r>
              <a:rPr lang="en-US" sz="2000" dirty="0" smtClean="0">
                <a:latin typeface="Marker Felt"/>
              </a:rPr>
              <a:t>Cardinal Flyers (CFO); International Comanche Society</a:t>
            </a:r>
          </a:p>
          <a:p>
            <a:endParaRPr lang="en-US" sz="2000" dirty="0" smtClean="0">
              <a:latin typeface="Marker Felt"/>
            </a:endParaRPr>
          </a:p>
          <a:p>
            <a:r>
              <a:rPr lang="en-US" sz="2000" dirty="0" smtClean="0">
                <a:latin typeface="Marker Felt"/>
              </a:rPr>
              <a:t>-FAASTeam Representative in the Long Beach FSDO</a:t>
            </a:r>
          </a:p>
          <a:p>
            <a:endParaRPr lang="en-US" sz="2000" dirty="0" smtClean="0">
              <a:latin typeface="Marker Felt"/>
            </a:endParaRPr>
          </a:p>
          <a:p>
            <a:r>
              <a:rPr lang="en-US" sz="2000" dirty="0" smtClean="0">
                <a:latin typeface="Marker Felt"/>
              </a:rPr>
              <a:t>-Has earned Basic and Advanced FAA WINGS</a:t>
            </a:r>
          </a:p>
          <a:p>
            <a:endParaRPr lang="en-US" sz="2000" dirty="0" smtClean="0">
              <a:latin typeface="Marker Felt"/>
            </a:endParaRPr>
          </a:p>
          <a:p>
            <a:endParaRPr lang="en-US" sz="2000" dirty="0" smtClean="0">
              <a:latin typeface="Marker Felt"/>
            </a:endParaRPr>
          </a:p>
        </p:txBody>
      </p:sp>
    </p:spTree>
    <p:extLst>
      <p:ext uri="{BB962C8B-B14F-4D97-AF65-F5344CB8AC3E}">
        <p14:creationId xmlns:p14="http://schemas.microsoft.com/office/powerpoint/2010/main" val="3013520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16</a:t>
            </a:fld>
            <a:endParaRPr lang="en-US" dirty="0"/>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795" y="2479531"/>
            <a:ext cx="2540000" cy="3162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543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6" y="354380"/>
            <a:ext cx="4458824" cy="1395412"/>
          </a:xfrm>
        </p:spPr>
        <p:txBody>
          <a:bodyPr/>
          <a:lstStyle/>
          <a:p>
            <a:r>
              <a:rPr lang="en-US" sz="3600" dirty="0" smtClean="0"/>
              <a:t>Topic of the Month</a:t>
            </a:r>
            <a:br>
              <a:rPr lang="en-US" sz="3600" dirty="0" smtClean="0"/>
            </a:br>
            <a:r>
              <a:rPr lang="en-US" sz="3600" dirty="0" smtClean="0"/>
              <a:t>July	</a:t>
            </a:r>
            <a:endParaRPr lang="en-US" sz="3600" dirty="0"/>
          </a:p>
        </p:txBody>
      </p:sp>
      <p:sp>
        <p:nvSpPr>
          <p:cNvPr id="32780" name="Rectangle 12"/>
          <p:cNvSpPr>
            <a:spLocks noGrp="1" noChangeArrowheads="1"/>
          </p:cNvSpPr>
          <p:nvPr>
            <p:ph type="subTitle" idx="1"/>
          </p:nvPr>
        </p:nvSpPr>
        <p:spPr/>
        <p:txBody>
          <a:bodyPr/>
          <a:lstStyle/>
          <a:p>
            <a:r>
              <a:rPr lang="en-US" dirty="0" smtClean="0"/>
              <a:t>Transition Training</a:t>
            </a:r>
            <a:endParaRPr lang="en-US" dirty="0" smtClean="0">
              <a:solidFill>
                <a:schemeClr val="accent3">
                  <a:lumMod val="50000"/>
                </a:schemeClr>
              </a:solidFill>
            </a:endParaRPr>
          </a:p>
        </p:txBody>
      </p:sp>
      <p:sp>
        <p:nvSpPr>
          <p:cNvPr id="32785" name="Text Box 17"/>
          <p:cNvSpPr txBox="1">
            <a:spLocks noChangeArrowheads="1"/>
          </p:cNvSpPr>
          <p:nvPr/>
        </p:nvSpPr>
        <p:spPr bwMode="auto">
          <a:xfrm>
            <a:off x="1856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515" y="2710873"/>
            <a:ext cx="4318485" cy="399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E:\Desktop\My Documents\FAASTeam\O Backup\images\FAAad2_img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5552" y="3016333"/>
            <a:ext cx="4376812" cy="3286578"/>
          </a:xfrm>
          <a:prstGeom prst="rect">
            <a:avLst/>
          </a:prstGeom>
          <a:no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35043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74438B1A-AF1B-4C8B-993E-1BADE62A2451}" type="slidenum">
              <a:rPr lang="en-US" smtClean="0"/>
              <a:pPr/>
              <a:t>2</a:t>
            </a:fld>
            <a:endParaRPr lang="en-US" dirty="0"/>
          </a:p>
        </p:txBody>
      </p:sp>
    </p:spTree>
    <p:extLst>
      <p:ext uri="{BB962C8B-B14F-4D97-AF65-F5344CB8AC3E}">
        <p14:creationId xmlns:p14="http://schemas.microsoft.com/office/powerpoint/2010/main" val="69380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Welcome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3</a:t>
            </a:fld>
            <a:endParaRPr lang="en-US" dirty="0"/>
          </a:p>
        </p:txBody>
      </p:sp>
      <p:sp>
        <p:nvSpPr>
          <p:cNvPr id="6"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Tree>
    <p:extLst>
      <p:ext uri="{BB962C8B-B14F-4D97-AF65-F5344CB8AC3E}">
        <p14:creationId xmlns:p14="http://schemas.microsoft.com/office/powerpoint/2010/main" val="2567342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ames Mason\My Documents\My Pictures\FAASTeam Thank You.jpg"/>
          <p:cNvPicPr>
            <a:picLocks noChangeAspect="1" noChangeArrowheads="1"/>
          </p:cNvPicPr>
          <p:nvPr/>
        </p:nvPicPr>
        <p:blipFill>
          <a:blip r:embed="rId3" cstate="print"/>
          <a:srcRect/>
          <a:stretch>
            <a:fillRect/>
          </a:stretch>
        </p:blipFill>
        <p:spPr bwMode="auto">
          <a:xfrm>
            <a:off x="0" y="-9526"/>
            <a:ext cx="9144000" cy="6867526"/>
          </a:xfrm>
          <a:prstGeom prst="rect">
            <a:avLst/>
          </a:prstGeom>
          <a:noFill/>
        </p:spPr>
      </p:pic>
      <p:sp>
        <p:nvSpPr>
          <p:cNvPr id="4" name="TextBox 3"/>
          <p:cNvSpPr txBox="1"/>
          <p:nvPr/>
        </p:nvSpPr>
        <p:spPr>
          <a:xfrm>
            <a:off x="609600" y="1219200"/>
            <a:ext cx="2944443" cy="523220"/>
          </a:xfrm>
          <a:prstGeom prst="rect">
            <a:avLst/>
          </a:prstGeom>
          <a:noFill/>
        </p:spPr>
        <p:txBody>
          <a:bodyPr wrap="square" rtlCol="0">
            <a:spAutoFit/>
          </a:bodyPr>
          <a:lstStyle/>
          <a:p>
            <a:pPr>
              <a:buNone/>
            </a:pPr>
            <a:r>
              <a:rPr lang="en-US" sz="2800" dirty="0" smtClean="0">
                <a:latin typeface="Arial Black" pitchFamily="34" charset="0"/>
              </a:rPr>
              <a:t>Overview</a:t>
            </a:r>
            <a:endParaRPr lang="en-US" sz="2800" dirty="0">
              <a:latin typeface="Arial Black" pitchFamily="34" charset="0"/>
            </a:endParaRPr>
          </a:p>
        </p:txBody>
      </p:sp>
      <p:sp>
        <p:nvSpPr>
          <p:cNvPr id="5" name="TextBox 4"/>
          <p:cNvSpPr txBox="1"/>
          <p:nvPr/>
        </p:nvSpPr>
        <p:spPr>
          <a:xfrm>
            <a:off x="723900" y="1898073"/>
            <a:ext cx="7696200" cy="7017306"/>
          </a:xfrm>
          <a:prstGeom prst="rect">
            <a:avLst/>
          </a:prstGeom>
          <a:noFill/>
        </p:spPr>
        <p:txBody>
          <a:bodyPr wrap="square" rtlCol="0">
            <a:spAutoFit/>
          </a:bodyPr>
          <a:lstStyle/>
          <a:p>
            <a:pPr>
              <a:buNone/>
            </a:pPr>
            <a:r>
              <a:rPr lang="en-US" sz="2400" dirty="0" smtClean="0">
                <a:latin typeface="Arial" pitchFamily="34" charset="0"/>
                <a:cs typeface="Arial" pitchFamily="34" charset="0"/>
              </a:rPr>
              <a:t>A Case Study</a:t>
            </a:r>
            <a:endParaRPr lang="en-US" sz="2400" dirty="0">
              <a:latin typeface="Arial" pitchFamily="34" charset="0"/>
              <a:cs typeface="Arial" pitchFamily="34" charset="0"/>
            </a:endParaRPr>
          </a:p>
          <a:p>
            <a:pPr>
              <a:buNone/>
            </a:pPr>
            <a:r>
              <a:rPr lang="en-US" sz="2400" dirty="0" smtClean="0">
                <a:latin typeface="Arial" pitchFamily="34" charset="0"/>
                <a:cs typeface="Arial" pitchFamily="34" charset="0"/>
              </a:rPr>
              <a:t>Publications that detail items unique to makes and models help determine areas for training</a:t>
            </a:r>
          </a:p>
          <a:p>
            <a:pPr>
              <a:buNone/>
            </a:pPr>
            <a:r>
              <a:rPr lang="en-US" sz="2400" dirty="0" smtClean="0">
                <a:latin typeface="Arial" pitchFamily="34" charset="0"/>
                <a:cs typeface="Arial" pitchFamily="34" charset="0"/>
              </a:rPr>
              <a:t>Use a published syllabus for transition training, or create your own</a:t>
            </a:r>
          </a:p>
          <a:p>
            <a:pPr>
              <a:buNone/>
            </a:pPr>
            <a:r>
              <a:rPr lang="en-US" sz="2400" dirty="0" smtClean="0">
                <a:latin typeface="Arial" pitchFamily="34" charset="0"/>
                <a:cs typeface="Arial" pitchFamily="34" charset="0"/>
              </a:rPr>
              <a:t>Use a CFI who has extensive experience in make </a:t>
            </a:r>
            <a:r>
              <a:rPr lang="en-US" sz="2400" i="1" dirty="0" smtClean="0">
                <a:latin typeface="Arial" pitchFamily="34" charset="0"/>
                <a:cs typeface="Arial" pitchFamily="34" charset="0"/>
              </a:rPr>
              <a:t>and model</a:t>
            </a:r>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Another Case Study</a:t>
            </a: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sz="2800" dirty="0">
              <a:latin typeface="Arial" pitchFamily="34" charset="0"/>
              <a:cs typeface="Arial" pitchFamily="34" charset="0"/>
            </a:endParaRPr>
          </a:p>
          <a:p>
            <a:pPr>
              <a:buNone/>
            </a:pPr>
            <a:r>
              <a:rPr lang="en-US" sz="2800" dirty="0" smtClean="0">
                <a:latin typeface="Arial" pitchFamily="34" charset="0"/>
                <a:cs typeface="Arial" pitchFamily="34" charset="0"/>
              </a:rPr>
              <a:t> </a:t>
            </a:r>
            <a:endParaRPr lang="en-US" sz="2800" dirty="0">
              <a:latin typeface="Arial" pitchFamily="34" charset="0"/>
              <a:cs typeface="Arial" pitchFamily="34" charset="0"/>
            </a:endParaRPr>
          </a:p>
        </p:txBody>
      </p:sp>
      <p:sp>
        <p:nvSpPr>
          <p:cNvPr id="6" name="Oval 5"/>
          <p:cNvSpPr/>
          <p:nvPr/>
        </p:nvSpPr>
        <p:spPr>
          <a:xfrm>
            <a:off x="7543800" y="5257800"/>
            <a:ext cx="1371600" cy="1295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0269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ames Mason\My Documents\My Pictures\FAASTeam Thank You.jpg"/>
          <p:cNvPicPr>
            <a:picLocks noChangeAspect="1" noChangeArrowheads="1"/>
          </p:cNvPicPr>
          <p:nvPr/>
        </p:nvPicPr>
        <p:blipFill>
          <a:blip r:embed="rId3" cstate="print"/>
          <a:srcRect/>
          <a:stretch>
            <a:fillRect/>
          </a:stretch>
        </p:blipFill>
        <p:spPr bwMode="auto">
          <a:xfrm>
            <a:off x="0" y="-9526"/>
            <a:ext cx="9144000" cy="6867526"/>
          </a:xfrm>
          <a:prstGeom prst="rect">
            <a:avLst/>
          </a:prstGeom>
          <a:noFill/>
        </p:spPr>
      </p:pic>
      <p:pic>
        <p:nvPicPr>
          <p:cNvPr id="1026" name="Picture 2" descr="C:\Documents and Settings\James Mason\My Documents\My Pictures\N146CK.jpg"/>
          <p:cNvPicPr>
            <a:picLocks noChangeAspect="1" noChangeArrowheads="1"/>
          </p:cNvPicPr>
          <p:nvPr/>
        </p:nvPicPr>
        <p:blipFill>
          <a:blip r:embed="rId4" cstate="print"/>
          <a:stretch>
            <a:fillRect/>
          </a:stretch>
        </p:blipFill>
        <p:spPr bwMode="auto">
          <a:xfrm>
            <a:off x="5492796" y="1524000"/>
            <a:ext cx="2442640" cy="1828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3581400" y="152400"/>
            <a:ext cx="5486400" cy="1015663"/>
          </a:xfrm>
          <a:prstGeom prst="rect">
            <a:avLst/>
          </a:prstGeom>
          <a:noFill/>
        </p:spPr>
        <p:txBody>
          <a:bodyPr wrap="square" rtlCol="0">
            <a:spAutoFit/>
          </a:bodyPr>
          <a:lstStyle/>
          <a:p>
            <a:pPr>
              <a:buNone/>
            </a:pPr>
            <a:r>
              <a:rPr lang="en-US" dirty="0" smtClean="0">
                <a:solidFill>
                  <a:srgbClr val="FFFF00"/>
                </a:solidFill>
              </a:rPr>
              <a:t>BEECH F33A N2306M  09/12/82</a:t>
            </a:r>
            <a:endParaRPr lang="en-US" dirty="0">
              <a:solidFill>
                <a:srgbClr val="FFFF00"/>
              </a:solidFill>
            </a:endParaRPr>
          </a:p>
          <a:p>
            <a:pPr>
              <a:buNone/>
            </a:pPr>
            <a:r>
              <a:rPr lang="en-US" dirty="0" smtClean="0">
                <a:solidFill>
                  <a:srgbClr val="FFFF00"/>
                </a:solidFill>
              </a:rPr>
              <a:t>Reid-Hillview, CA (KRHV)</a:t>
            </a:r>
          </a:p>
        </p:txBody>
      </p:sp>
      <p:sp>
        <p:nvSpPr>
          <p:cNvPr id="5" name="TextBox 4"/>
          <p:cNvSpPr txBox="1"/>
          <p:nvPr/>
        </p:nvSpPr>
        <p:spPr>
          <a:xfrm>
            <a:off x="304800" y="1143001"/>
            <a:ext cx="3276600" cy="3600986"/>
          </a:xfrm>
          <a:prstGeom prst="rect">
            <a:avLst/>
          </a:prstGeom>
          <a:noFill/>
        </p:spPr>
        <p:txBody>
          <a:bodyPr wrap="square" rtlCol="0">
            <a:spAutoFit/>
          </a:bodyPr>
          <a:lstStyle/>
          <a:p>
            <a:pPr>
              <a:buNone/>
            </a:pPr>
            <a:r>
              <a:rPr lang="en-US" sz="2400" dirty="0" smtClean="0">
                <a:latin typeface="Arial" pitchFamily="34" charset="0"/>
                <a:cs typeface="Arial" pitchFamily="34" charset="0"/>
              </a:rPr>
              <a:t>Turning off runway onto taxiway</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sp>
        <p:nvSpPr>
          <p:cNvPr id="6" name="TextBox 5"/>
          <p:cNvSpPr txBox="1"/>
          <p:nvPr/>
        </p:nvSpPr>
        <p:spPr>
          <a:xfrm>
            <a:off x="304800" y="1905000"/>
            <a:ext cx="4005596" cy="830997"/>
          </a:xfrm>
          <a:prstGeom prst="rect">
            <a:avLst/>
          </a:prstGeom>
          <a:noFill/>
        </p:spPr>
        <p:txBody>
          <a:bodyPr wrap="square" rtlCol="0">
            <a:spAutoFit/>
          </a:bodyPr>
          <a:lstStyle/>
          <a:p>
            <a:pPr>
              <a:buNone/>
            </a:pPr>
            <a:r>
              <a:rPr lang="en-US" sz="2400" dirty="0" smtClean="0">
                <a:latin typeface="Arial" pitchFamily="34" charset="0"/>
                <a:cs typeface="Arial" pitchFamily="34" charset="0"/>
              </a:rPr>
              <a:t>Nose gear and right main gear collapsed. </a:t>
            </a:r>
          </a:p>
        </p:txBody>
      </p:sp>
      <p:sp>
        <p:nvSpPr>
          <p:cNvPr id="7" name="TextBox 6"/>
          <p:cNvSpPr txBox="1"/>
          <p:nvPr/>
        </p:nvSpPr>
        <p:spPr>
          <a:xfrm>
            <a:off x="304800" y="2819400"/>
            <a:ext cx="40386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NO mechanical malfunction</a:t>
            </a:r>
            <a:endParaRPr lang="en-US" sz="2400" dirty="0">
              <a:latin typeface="Arial" pitchFamily="34" charset="0"/>
              <a:cs typeface="Arial" pitchFamily="34" charset="0"/>
            </a:endParaRPr>
          </a:p>
        </p:txBody>
      </p:sp>
      <p:sp>
        <p:nvSpPr>
          <p:cNvPr id="8" name="TextBox 7"/>
          <p:cNvSpPr txBox="1"/>
          <p:nvPr/>
        </p:nvSpPr>
        <p:spPr>
          <a:xfrm>
            <a:off x="381000" y="3505200"/>
            <a:ext cx="8229600" cy="1200329"/>
          </a:xfrm>
          <a:prstGeom prst="rect">
            <a:avLst/>
          </a:prstGeom>
          <a:noFill/>
        </p:spPr>
        <p:txBody>
          <a:bodyPr wrap="square" rtlCol="0">
            <a:spAutoFit/>
          </a:bodyPr>
          <a:lstStyle/>
          <a:p>
            <a:pPr>
              <a:buNone/>
            </a:pPr>
            <a:r>
              <a:rPr lang="en-US" sz="2400" dirty="0" smtClean="0">
                <a:latin typeface="Arial" pitchFamily="34" charset="0"/>
                <a:cs typeface="Arial" pitchFamily="34" charset="0"/>
              </a:rPr>
              <a:t>Investigation reveals that PIC is accustomed to flying other aircraft in which the flap and landing gear controls are the REVERSE of the F33A. </a:t>
            </a:r>
            <a:endParaRPr lang="en-US" sz="2400" i="1" dirty="0" smtClean="0">
              <a:latin typeface="Arial" pitchFamily="34" charset="0"/>
              <a:cs typeface="Arial" pitchFamily="34" charset="0"/>
            </a:endParaRPr>
          </a:p>
        </p:txBody>
      </p:sp>
      <p:sp>
        <p:nvSpPr>
          <p:cNvPr id="13" name="Oval 12"/>
          <p:cNvSpPr/>
          <p:nvPr/>
        </p:nvSpPr>
        <p:spPr>
          <a:xfrm>
            <a:off x="7620000" y="5410200"/>
            <a:ext cx="1295400" cy="1143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81000" y="4918364"/>
            <a:ext cx="8458200" cy="1200329"/>
          </a:xfrm>
          <a:prstGeom prst="rect">
            <a:avLst/>
          </a:prstGeom>
          <a:noFill/>
        </p:spPr>
        <p:txBody>
          <a:bodyPr wrap="square" rtlCol="0">
            <a:spAutoFit/>
          </a:bodyPr>
          <a:lstStyle/>
          <a:p>
            <a:pPr>
              <a:buNone/>
            </a:pPr>
            <a:r>
              <a:rPr lang="en-US" sz="2400" dirty="0" smtClean="0">
                <a:latin typeface="Arial" pitchFamily="34" charset="0"/>
                <a:cs typeface="Arial" pitchFamily="34" charset="0"/>
              </a:rPr>
              <a:t>Prior to 1984 models, most Beechcraft models have the flap and landing gear switches REVERSED compared to other complex aircraft AND later Beech models.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57695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P spid="8" grpId="0" build="allAtOnce"/>
      <p:bldP spid="9"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ames Mason\My Documents\My Pictures\FAASTeam Thank You.jpg"/>
          <p:cNvPicPr>
            <a:picLocks noChangeAspect="1" noChangeArrowheads="1"/>
          </p:cNvPicPr>
          <p:nvPr/>
        </p:nvPicPr>
        <p:blipFill>
          <a:blip r:embed="rId3" cstate="print"/>
          <a:srcRect/>
          <a:stretch>
            <a:fillRect/>
          </a:stretch>
        </p:blipFill>
        <p:spPr bwMode="auto">
          <a:xfrm>
            <a:off x="0" y="-9526"/>
            <a:ext cx="9144000" cy="6867526"/>
          </a:xfrm>
          <a:prstGeom prst="rect">
            <a:avLst/>
          </a:prstGeom>
          <a:noFill/>
        </p:spPr>
      </p:pic>
      <p:sp>
        <p:nvSpPr>
          <p:cNvPr id="3" name="TextBox 2"/>
          <p:cNvSpPr txBox="1"/>
          <p:nvPr/>
        </p:nvSpPr>
        <p:spPr>
          <a:xfrm>
            <a:off x="3581400" y="228600"/>
            <a:ext cx="5612819" cy="954107"/>
          </a:xfrm>
          <a:prstGeom prst="rect">
            <a:avLst/>
          </a:prstGeom>
          <a:noFill/>
        </p:spPr>
        <p:txBody>
          <a:bodyPr wrap="square" rtlCol="0">
            <a:spAutoFit/>
          </a:bodyPr>
          <a:lstStyle/>
          <a:p>
            <a:endParaRPr lang="en-US" sz="2800" dirty="0" smtClean="0">
              <a:solidFill>
                <a:srgbClr val="FFFF00"/>
              </a:solidFill>
              <a:latin typeface="Arial" pitchFamily="34" charset="0"/>
              <a:cs typeface="Arial" pitchFamily="34" charset="0"/>
            </a:endParaRPr>
          </a:p>
          <a:p>
            <a:endParaRPr lang="en-US" sz="2800" dirty="0" smtClean="0">
              <a:solidFill>
                <a:srgbClr val="FFFF00"/>
              </a:solidFill>
              <a:latin typeface="Arial" pitchFamily="34" charset="0"/>
              <a:cs typeface="Arial" pitchFamily="34" charset="0"/>
            </a:endParaRPr>
          </a:p>
        </p:txBody>
      </p:sp>
      <p:sp>
        <p:nvSpPr>
          <p:cNvPr id="5" name="TextBox 4"/>
          <p:cNvSpPr txBox="1"/>
          <p:nvPr/>
        </p:nvSpPr>
        <p:spPr>
          <a:xfrm>
            <a:off x="381000" y="1371600"/>
            <a:ext cx="8334826" cy="830997"/>
          </a:xfrm>
          <a:prstGeom prst="rect">
            <a:avLst/>
          </a:prstGeom>
          <a:noFill/>
        </p:spPr>
        <p:txBody>
          <a:bodyPr wrap="square" rtlCol="0">
            <a:spAutoFit/>
          </a:bodyPr>
          <a:lstStyle/>
          <a:p>
            <a:pPr>
              <a:buNone/>
            </a:pPr>
            <a:r>
              <a:rPr lang="en-US" sz="2400" dirty="0" smtClean="0">
                <a:latin typeface="Arial" pitchFamily="34" charset="0"/>
                <a:cs typeface="Arial" pitchFamily="34" charset="0"/>
              </a:rPr>
              <a:t>The previous case study is cited in the Safety Review for Beech Bonanzas and Debonairs from AOPA.</a:t>
            </a:r>
            <a:endParaRPr lang="en-US" sz="2400" dirty="0">
              <a:latin typeface="Arial" pitchFamily="34" charset="0"/>
              <a:cs typeface="Arial" pitchFamily="34" charset="0"/>
            </a:endParaRPr>
          </a:p>
        </p:txBody>
      </p:sp>
      <p:sp>
        <p:nvSpPr>
          <p:cNvPr id="7" name="TextBox 6"/>
          <p:cNvSpPr txBox="1"/>
          <p:nvPr/>
        </p:nvSpPr>
        <p:spPr>
          <a:xfrm>
            <a:off x="381000" y="2133598"/>
            <a:ext cx="9106729" cy="830997"/>
          </a:xfrm>
          <a:prstGeom prst="rect">
            <a:avLst/>
          </a:prstGeom>
          <a:noFill/>
        </p:spPr>
        <p:txBody>
          <a:bodyPr wrap="square" rtlCol="0">
            <a:spAutoFit/>
          </a:bodyPr>
          <a:lstStyle/>
          <a:p>
            <a:pPr>
              <a:buNone/>
            </a:pPr>
            <a:r>
              <a:rPr lang="en-US" sz="2400" dirty="0" smtClean="0">
                <a:latin typeface="Arial" pitchFamily="34" charset="0"/>
                <a:cs typeface="Arial" pitchFamily="34" charset="0"/>
              </a:rPr>
              <a:t>This document alone mentions </a:t>
            </a:r>
            <a:r>
              <a:rPr lang="en-US" sz="2400" b="1" i="1" dirty="0" smtClean="0">
                <a:latin typeface="Arial" pitchFamily="34" charset="0"/>
                <a:cs typeface="Arial" pitchFamily="34" charset="0"/>
              </a:rPr>
              <a:t>eight </a:t>
            </a:r>
            <a:r>
              <a:rPr lang="en-US" sz="2400" dirty="0" smtClean="0">
                <a:latin typeface="Arial" pitchFamily="34" charset="0"/>
                <a:cs typeface="Arial" pitchFamily="34" charset="0"/>
              </a:rPr>
              <a:t>cases where pilots inadvertently retracted the landing gear on the ground.</a:t>
            </a:r>
          </a:p>
        </p:txBody>
      </p:sp>
      <p:sp>
        <p:nvSpPr>
          <p:cNvPr id="9" name="TextBox 8"/>
          <p:cNvSpPr txBox="1"/>
          <p:nvPr/>
        </p:nvSpPr>
        <p:spPr>
          <a:xfrm>
            <a:off x="533400" y="2971800"/>
            <a:ext cx="8001000" cy="830997"/>
          </a:xfrm>
          <a:prstGeom prst="rect">
            <a:avLst/>
          </a:prstGeom>
          <a:noFill/>
        </p:spPr>
        <p:txBody>
          <a:bodyPr wrap="square" rtlCol="0">
            <a:spAutoFit/>
          </a:bodyPr>
          <a:lstStyle/>
          <a:p>
            <a:pPr>
              <a:buNone/>
            </a:pPr>
            <a:r>
              <a:rPr lang="en-US" sz="2400" dirty="0" smtClean="0">
                <a:latin typeface="Arial" pitchFamily="34" charset="0"/>
                <a:cs typeface="Arial" pitchFamily="34" charset="0"/>
              </a:rPr>
              <a:t>This is a </a:t>
            </a:r>
            <a:r>
              <a:rPr lang="en-US" sz="2400" b="1" i="1" dirty="0" smtClean="0">
                <a:latin typeface="Arial" pitchFamily="34" charset="0"/>
                <a:cs typeface="Arial" pitchFamily="34" charset="0"/>
              </a:rPr>
              <a:t>common issue, well known </a:t>
            </a:r>
            <a:r>
              <a:rPr lang="en-US" sz="2400" dirty="0" smtClean="0">
                <a:latin typeface="Arial" pitchFamily="34" charset="0"/>
                <a:cs typeface="Arial" pitchFamily="34" charset="0"/>
              </a:rPr>
              <a:t>to flight instructors and insurance adjusters familiar with this type.</a:t>
            </a:r>
            <a:endParaRPr lang="en-US" sz="2400" dirty="0">
              <a:latin typeface="Arial" pitchFamily="34" charset="0"/>
              <a:cs typeface="Arial" pitchFamily="34" charset="0"/>
            </a:endParaRPr>
          </a:p>
        </p:txBody>
      </p:sp>
      <p:sp>
        <p:nvSpPr>
          <p:cNvPr id="11" name="TextBox 10"/>
          <p:cNvSpPr txBox="1"/>
          <p:nvPr/>
        </p:nvSpPr>
        <p:spPr>
          <a:xfrm>
            <a:off x="703174" y="3809449"/>
            <a:ext cx="7564525" cy="2308324"/>
          </a:xfrm>
          <a:prstGeom prst="rect">
            <a:avLst/>
          </a:prstGeom>
          <a:noFill/>
        </p:spPr>
        <p:txBody>
          <a:bodyPr wrap="square" rtlCol="0">
            <a:spAutoFit/>
          </a:bodyPr>
          <a:lstStyle/>
          <a:p>
            <a:pPr>
              <a:buNone/>
            </a:pPr>
            <a:r>
              <a:rPr lang="en-US" sz="2400" dirty="0" smtClean="0">
                <a:latin typeface="Arial" pitchFamily="34" charset="0"/>
                <a:cs typeface="Arial" pitchFamily="34" charset="0"/>
              </a:rPr>
              <a:t>These kinds of recurring mistakes are required areas to cover for transition training in all makes and models. Another common example: pilots often forget to account for the Cessna 182’s forward CG when only the front seats are occupied-resulting in damage to firewalls in this model. </a:t>
            </a:r>
            <a:endParaRPr lang="en-US" sz="2400" dirty="0">
              <a:latin typeface="Arial" pitchFamily="34" charset="0"/>
              <a:cs typeface="Arial" pitchFamily="34" charset="0"/>
            </a:endParaRPr>
          </a:p>
        </p:txBody>
      </p:sp>
      <p:sp>
        <p:nvSpPr>
          <p:cNvPr id="14" name="Oval 13"/>
          <p:cNvSpPr/>
          <p:nvPr/>
        </p:nvSpPr>
        <p:spPr>
          <a:xfrm>
            <a:off x="7620000" y="5410200"/>
            <a:ext cx="1295400" cy="1066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657600" y="0"/>
            <a:ext cx="5257800" cy="1015663"/>
          </a:xfrm>
          <a:prstGeom prst="rect">
            <a:avLst/>
          </a:prstGeom>
          <a:noFill/>
        </p:spPr>
        <p:txBody>
          <a:bodyPr wrap="square" rtlCol="0">
            <a:spAutoFit/>
          </a:bodyPr>
          <a:lstStyle/>
          <a:p>
            <a:pPr>
              <a:buNone/>
            </a:pPr>
            <a:r>
              <a:rPr lang="en-US" sz="2000" dirty="0" smtClean="0">
                <a:solidFill>
                  <a:srgbClr val="FFFF00"/>
                </a:solidFill>
              </a:rPr>
              <a:t>AOPA Safety Review Books are available for many models that should require Transition Training for ANY pilot. </a:t>
            </a:r>
            <a:endParaRPr lang="en-US" sz="2000" dirty="0">
              <a:solidFill>
                <a:srgbClr val="FFFF00"/>
              </a:solidFill>
            </a:endParaRPr>
          </a:p>
        </p:txBody>
      </p:sp>
    </p:spTree>
    <p:extLst>
      <p:ext uri="{BB962C8B-B14F-4D97-AF65-F5344CB8AC3E}">
        <p14:creationId xmlns:p14="http://schemas.microsoft.com/office/powerpoint/2010/main" val="283322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7" grpId="0" build="allAtOnce"/>
      <p:bldP spid="9" grpId="0" build="allAtOnce"/>
      <p:bldP spid="11"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ames Mason\My Documents\My Pictures\FAASTeam Thank You.jpg"/>
          <p:cNvPicPr>
            <a:picLocks noChangeAspect="1" noChangeArrowheads="1"/>
          </p:cNvPicPr>
          <p:nvPr/>
        </p:nvPicPr>
        <p:blipFill>
          <a:blip r:embed="rId3" cstate="print"/>
          <a:srcRect/>
          <a:stretch>
            <a:fillRect/>
          </a:stretch>
        </p:blipFill>
        <p:spPr bwMode="auto">
          <a:xfrm>
            <a:off x="0" y="0"/>
            <a:ext cx="9144000" cy="6867526"/>
          </a:xfrm>
          <a:prstGeom prst="rect">
            <a:avLst/>
          </a:prstGeom>
          <a:noFill/>
        </p:spPr>
      </p:pic>
      <p:sp>
        <p:nvSpPr>
          <p:cNvPr id="3" name="Rectangle 2"/>
          <p:cNvSpPr/>
          <p:nvPr/>
        </p:nvSpPr>
        <p:spPr>
          <a:xfrm>
            <a:off x="3581400" y="0"/>
            <a:ext cx="5334000" cy="1200329"/>
          </a:xfrm>
          <a:prstGeom prst="rect">
            <a:avLst/>
          </a:prstGeom>
        </p:spPr>
        <p:txBody>
          <a:bodyPr wrap="square">
            <a:spAutoFit/>
          </a:bodyPr>
          <a:lstStyle/>
          <a:p>
            <a:pPr>
              <a:buNone/>
            </a:pPr>
            <a:r>
              <a:rPr lang="en-US" dirty="0" smtClean="0">
                <a:solidFill>
                  <a:srgbClr val="FFFF00"/>
                </a:solidFill>
                <a:latin typeface="Arial" pitchFamily="34" charset="0"/>
                <a:cs typeface="Arial" pitchFamily="34" charset="0"/>
              </a:rPr>
              <a:t>Type Clubs, Type Forums, and Pilot Reports are additional sources for study.</a:t>
            </a:r>
            <a:endParaRPr lang="en-US" i="1" dirty="0" smtClean="0">
              <a:solidFill>
                <a:srgbClr val="FFFF00"/>
              </a:solidFill>
              <a:latin typeface="Arial" pitchFamily="34" charset="0"/>
              <a:cs typeface="Arial" pitchFamily="34" charset="0"/>
            </a:endParaRPr>
          </a:p>
        </p:txBody>
      </p:sp>
      <p:sp>
        <p:nvSpPr>
          <p:cNvPr id="4" name="TextBox 3"/>
          <p:cNvSpPr txBox="1"/>
          <p:nvPr/>
        </p:nvSpPr>
        <p:spPr>
          <a:xfrm>
            <a:off x="533400" y="1447800"/>
            <a:ext cx="8001000" cy="1200329"/>
          </a:xfrm>
          <a:prstGeom prst="rect">
            <a:avLst/>
          </a:prstGeom>
          <a:noFill/>
        </p:spPr>
        <p:txBody>
          <a:bodyPr wrap="square" rtlCol="0">
            <a:spAutoFit/>
          </a:bodyPr>
          <a:lstStyle/>
          <a:p>
            <a:pPr>
              <a:buNone/>
            </a:pPr>
            <a:r>
              <a:rPr lang="en-US" sz="2400" dirty="0" smtClean="0">
                <a:latin typeface="Arial" pitchFamily="34" charset="0"/>
                <a:cs typeface="Arial" pitchFamily="34" charset="0"/>
              </a:rPr>
              <a:t>Type Clubs often have websites, monthly publications, and downloads with items to be covered when new to an aircraft. </a:t>
            </a:r>
            <a:endParaRPr lang="en-US" sz="2400" dirty="0">
              <a:latin typeface="Arial" pitchFamily="34" charset="0"/>
              <a:cs typeface="Arial" pitchFamily="34" charset="0"/>
            </a:endParaRPr>
          </a:p>
        </p:txBody>
      </p:sp>
      <p:sp>
        <p:nvSpPr>
          <p:cNvPr id="7" name="TextBox 6"/>
          <p:cNvSpPr txBox="1"/>
          <p:nvPr/>
        </p:nvSpPr>
        <p:spPr>
          <a:xfrm>
            <a:off x="533400" y="2514600"/>
            <a:ext cx="8200629"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There are forums and blogs for many types  </a:t>
            </a:r>
            <a:endParaRPr lang="en-US" sz="2400" dirty="0">
              <a:latin typeface="Arial" pitchFamily="34" charset="0"/>
              <a:cs typeface="Arial" pitchFamily="34" charset="0"/>
            </a:endParaRPr>
          </a:p>
        </p:txBody>
      </p:sp>
      <p:sp>
        <p:nvSpPr>
          <p:cNvPr id="8" name="TextBox 7"/>
          <p:cNvSpPr txBox="1"/>
          <p:nvPr/>
        </p:nvSpPr>
        <p:spPr>
          <a:xfrm>
            <a:off x="533400" y="2971800"/>
            <a:ext cx="3810000" cy="1754326"/>
          </a:xfrm>
          <a:prstGeom prst="rect">
            <a:avLst/>
          </a:prstGeom>
          <a:noFill/>
        </p:spPr>
        <p:txBody>
          <a:bodyPr wrap="square" rtlCol="0">
            <a:spAutoFit/>
          </a:bodyPr>
          <a:lstStyle/>
          <a:p>
            <a:pPr>
              <a:buNone/>
            </a:pPr>
            <a:r>
              <a:rPr lang="en-US" sz="2400" dirty="0" smtClean="0">
                <a:latin typeface="Arial" pitchFamily="34" charset="0"/>
                <a:cs typeface="Arial" pitchFamily="34" charset="0"/>
              </a:rPr>
              <a:t>Owners, mechanics, and </a:t>
            </a:r>
          </a:p>
          <a:p>
            <a:pPr>
              <a:buNone/>
            </a:pPr>
            <a:r>
              <a:rPr lang="en-US" sz="2400" dirty="0" smtClean="0">
                <a:latin typeface="Arial" pitchFamily="34" charset="0"/>
                <a:cs typeface="Arial" pitchFamily="34" charset="0"/>
              </a:rPr>
              <a:t>CFI’s experienced with these aircraft contribute to these resources</a:t>
            </a:r>
          </a:p>
        </p:txBody>
      </p:sp>
      <p:sp>
        <p:nvSpPr>
          <p:cNvPr id="9" name="TextBox 8"/>
          <p:cNvSpPr txBox="1"/>
          <p:nvPr/>
        </p:nvSpPr>
        <p:spPr>
          <a:xfrm>
            <a:off x="533400" y="4648200"/>
            <a:ext cx="6324600" cy="1569660"/>
          </a:xfrm>
          <a:prstGeom prst="rect">
            <a:avLst/>
          </a:prstGeom>
          <a:noFill/>
        </p:spPr>
        <p:txBody>
          <a:bodyPr wrap="square" rtlCol="0">
            <a:spAutoFit/>
          </a:bodyPr>
          <a:lstStyle/>
          <a:p>
            <a:pPr>
              <a:buNone/>
            </a:pPr>
            <a:r>
              <a:rPr lang="en-US" sz="2400" dirty="0" smtClean="0">
                <a:latin typeface="Arial" pitchFamily="34" charset="0"/>
                <a:cs typeface="Arial" pitchFamily="34" charset="0"/>
              </a:rPr>
              <a:t>Contact info for CFI’s familiar with your new type is usually available through these resources and will make for a more thorough AND usually quicker transition.  </a:t>
            </a:r>
            <a:endParaRPr lang="en-US" sz="2400" dirty="0">
              <a:latin typeface="Arial" pitchFamily="34" charset="0"/>
              <a:cs typeface="Arial" pitchFamily="34" charset="0"/>
            </a:endParaRPr>
          </a:p>
        </p:txBody>
      </p:sp>
      <p:sp>
        <p:nvSpPr>
          <p:cNvPr id="11" name="Oval 10"/>
          <p:cNvSpPr/>
          <p:nvPr/>
        </p:nvSpPr>
        <p:spPr>
          <a:xfrm>
            <a:off x="7696200" y="5410200"/>
            <a:ext cx="1219200" cy="1143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merican-Bonanza-Society-logo.gif"/>
          <p:cNvPicPr>
            <a:picLocks noChangeAspect="1"/>
          </p:cNvPicPr>
          <p:nvPr/>
        </p:nvPicPr>
        <p:blipFill>
          <a:blip r:embed="rId4" cstate="print"/>
          <a:stretch>
            <a:fillRect/>
          </a:stretch>
        </p:blipFill>
        <p:spPr>
          <a:xfrm>
            <a:off x="7315200" y="2514600"/>
            <a:ext cx="1428750" cy="1757363"/>
          </a:xfrm>
          <a:prstGeom prst="rect">
            <a:avLst/>
          </a:prstGeom>
        </p:spPr>
      </p:pic>
      <p:pic>
        <p:nvPicPr>
          <p:cNvPr id="12" name="Picture 11" descr="Cessna Pilots Assn logo.png"/>
          <p:cNvPicPr>
            <a:picLocks noChangeAspect="1"/>
          </p:cNvPicPr>
          <p:nvPr/>
        </p:nvPicPr>
        <p:blipFill>
          <a:blip r:embed="rId5" cstate="print"/>
          <a:stretch>
            <a:fillRect/>
          </a:stretch>
        </p:blipFill>
        <p:spPr>
          <a:xfrm>
            <a:off x="4800600" y="3352800"/>
            <a:ext cx="1905098" cy="730288"/>
          </a:xfrm>
          <a:prstGeom prst="rect">
            <a:avLst/>
          </a:prstGeom>
        </p:spPr>
      </p:pic>
      <p:pic>
        <p:nvPicPr>
          <p:cNvPr id="13" name="Picture 12" descr="mapa logo.gif"/>
          <p:cNvPicPr>
            <a:picLocks noChangeAspect="1"/>
          </p:cNvPicPr>
          <p:nvPr/>
        </p:nvPicPr>
        <p:blipFill>
          <a:blip r:embed="rId6" cstate="print"/>
          <a:stretch>
            <a:fillRect/>
          </a:stretch>
        </p:blipFill>
        <p:spPr>
          <a:xfrm>
            <a:off x="7391400" y="4724400"/>
            <a:ext cx="1533525" cy="1533525"/>
          </a:xfrm>
          <a:prstGeom prst="rect">
            <a:avLst/>
          </a:prstGeom>
        </p:spPr>
      </p:pic>
    </p:spTree>
    <p:extLst>
      <p:ext uri="{BB962C8B-B14F-4D97-AF65-F5344CB8AC3E}">
        <p14:creationId xmlns:p14="http://schemas.microsoft.com/office/powerpoint/2010/main" val="124929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2000"/>
                                        <p:tgtEl>
                                          <p:spTgt spid="8">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20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7" grpId="0" build="allAtOnce"/>
      <p:bldP spid="8" grpId="0" build="allAtOnce"/>
      <p:bldP spid="9"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ames Mason\My Documents\My Pictures\FAASTeam Thank You.jpg"/>
          <p:cNvPicPr>
            <a:picLocks noChangeAspect="1" noChangeArrowheads="1"/>
          </p:cNvPicPr>
          <p:nvPr/>
        </p:nvPicPr>
        <p:blipFill>
          <a:blip r:embed="rId3" cstate="print"/>
          <a:srcRect/>
          <a:stretch>
            <a:fillRect/>
          </a:stretch>
        </p:blipFill>
        <p:spPr bwMode="auto">
          <a:xfrm>
            <a:off x="0" y="-9526"/>
            <a:ext cx="9144000" cy="6867526"/>
          </a:xfrm>
          <a:prstGeom prst="rect">
            <a:avLst/>
          </a:prstGeom>
          <a:noFill/>
        </p:spPr>
      </p:pic>
      <p:sp>
        <p:nvSpPr>
          <p:cNvPr id="3" name="TextBox 2"/>
          <p:cNvSpPr txBox="1"/>
          <p:nvPr/>
        </p:nvSpPr>
        <p:spPr>
          <a:xfrm>
            <a:off x="3962400" y="152400"/>
            <a:ext cx="5140766" cy="954107"/>
          </a:xfrm>
          <a:prstGeom prst="rect">
            <a:avLst/>
          </a:prstGeom>
          <a:noFill/>
        </p:spPr>
        <p:txBody>
          <a:bodyPr wrap="square" rtlCol="0">
            <a:spAutoFit/>
          </a:bodyPr>
          <a:lstStyle/>
          <a:p>
            <a:pPr>
              <a:buNone/>
            </a:pPr>
            <a:r>
              <a:rPr lang="en-US" sz="2800" dirty="0" smtClean="0">
                <a:solidFill>
                  <a:srgbClr val="FFFF00"/>
                </a:solidFill>
              </a:rPr>
              <a:t>Try to find a transition training syllabus for your aircraft!</a:t>
            </a:r>
            <a:endParaRPr lang="en-US" sz="2800" dirty="0">
              <a:solidFill>
                <a:srgbClr val="FFFF00"/>
              </a:solidFill>
            </a:endParaRPr>
          </a:p>
        </p:txBody>
      </p:sp>
      <p:sp>
        <p:nvSpPr>
          <p:cNvPr id="5" name="TextBox 4"/>
          <p:cNvSpPr txBox="1"/>
          <p:nvPr/>
        </p:nvSpPr>
        <p:spPr>
          <a:xfrm>
            <a:off x="533400" y="1447800"/>
            <a:ext cx="8347157" cy="830997"/>
          </a:xfrm>
          <a:prstGeom prst="rect">
            <a:avLst/>
          </a:prstGeom>
          <a:noFill/>
        </p:spPr>
        <p:txBody>
          <a:bodyPr wrap="square" rtlCol="0">
            <a:spAutoFit/>
          </a:bodyPr>
          <a:lstStyle/>
          <a:p>
            <a:pPr>
              <a:buNone/>
            </a:pPr>
            <a:r>
              <a:rPr lang="en-US" sz="2400" dirty="0" smtClean="0">
                <a:latin typeface="Arial" pitchFamily="34" charset="0"/>
                <a:cs typeface="Arial" pitchFamily="34" charset="0"/>
              </a:rPr>
              <a:t>Some Type Clubs publish these syllabi for their members to use.  Couple these with a CFI familiar with the type.  </a:t>
            </a:r>
            <a:endParaRPr lang="en-US" sz="2400" dirty="0">
              <a:latin typeface="Arial" pitchFamily="34" charset="0"/>
              <a:cs typeface="Arial" pitchFamily="34" charset="0"/>
            </a:endParaRPr>
          </a:p>
        </p:txBody>
      </p:sp>
      <p:sp>
        <p:nvSpPr>
          <p:cNvPr id="6" name="TextBox 5"/>
          <p:cNvSpPr txBox="1"/>
          <p:nvPr/>
        </p:nvSpPr>
        <p:spPr>
          <a:xfrm>
            <a:off x="533400" y="2479963"/>
            <a:ext cx="8382000" cy="830997"/>
          </a:xfrm>
          <a:prstGeom prst="rect">
            <a:avLst/>
          </a:prstGeom>
          <a:noFill/>
        </p:spPr>
        <p:txBody>
          <a:bodyPr wrap="square" rtlCol="0">
            <a:spAutoFit/>
          </a:bodyPr>
          <a:lstStyle/>
          <a:p>
            <a:pPr>
              <a:buNone/>
            </a:pPr>
            <a:r>
              <a:rPr lang="en-US" sz="2400" dirty="0" smtClean="0">
                <a:latin typeface="Arial" pitchFamily="34" charset="0"/>
                <a:cs typeface="Arial" pitchFamily="34" charset="0"/>
              </a:rPr>
              <a:t>The General Aviation Manufacturer’s Assn. (GAMA) offers a Master Transition Training Syllabus online. </a:t>
            </a:r>
            <a:endParaRPr lang="en-US" sz="2400" dirty="0">
              <a:latin typeface="Arial" pitchFamily="34" charset="0"/>
              <a:cs typeface="Arial" pitchFamily="34" charset="0"/>
            </a:endParaRPr>
          </a:p>
        </p:txBody>
      </p:sp>
      <p:sp>
        <p:nvSpPr>
          <p:cNvPr id="8" name="TextBox 7"/>
          <p:cNvSpPr txBox="1"/>
          <p:nvPr/>
        </p:nvSpPr>
        <p:spPr>
          <a:xfrm>
            <a:off x="533400" y="3424237"/>
            <a:ext cx="8229600" cy="3046988"/>
          </a:xfrm>
          <a:prstGeom prst="rect">
            <a:avLst/>
          </a:prstGeom>
          <a:noFill/>
        </p:spPr>
        <p:txBody>
          <a:bodyPr wrap="square" rtlCol="0">
            <a:spAutoFit/>
          </a:bodyPr>
          <a:lstStyle/>
          <a:p>
            <a:pPr>
              <a:buNone/>
            </a:pPr>
            <a:r>
              <a:rPr lang="en-US" sz="2400" b="1" dirty="0" smtClean="0">
                <a:latin typeface="Arial" pitchFamily="34" charset="0"/>
                <a:cs typeface="Arial" pitchFamily="34" charset="0"/>
              </a:rPr>
              <a:t>Advisory Circular 90-109, Airmen Transition to Experimental or Unfamiliar Airplanes </a:t>
            </a:r>
            <a:r>
              <a:rPr lang="en-US" sz="2400" dirty="0" smtClean="0">
                <a:latin typeface="Arial" pitchFamily="34" charset="0"/>
                <a:cs typeface="Arial" pitchFamily="34" charset="0"/>
              </a:rPr>
              <a:t>http://1.usa.gov/1czQN5E • </a:t>
            </a:r>
          </a:p>
          <a:p>
            <a:pPr>
              <a:buNone/>
            </a:pPr>
            <a:r>
              <a:rPr lang="en-US" sz="2400" b="1" dirty="0" smtClean="0">
                <a:latin typeface="Arial" pitchFamily="34" charset="0"/>
                <a:cs typeface="Arial" pitchFamily="34" charset="0"/>
              </a:rPr>
              <a:t>Airplane Flying Handbook (FAA-H-8083-3A), chapters 11 to 15</a:t>
            </a:r>
            <a:r>
              <a:rPr lang="en-US" sz="2400" dirty="0" smtClean="0">
                <a:latin typeface="Arial" pitchFamily="34" charset="0"/>
                <a:cs typeface="Arial" pitchFamily="34" charset="0"/>
              </a:rPr>
              <a:t> http://1.usa.gov/18orxyp • </a:t>
            </a:r>
          </a:p>
          <a:p>
            <a:pPr>
              <a:buNone/>
            </a:pPr>
            <a:r>
              <a:rPr lang="en-US" sz="2400" b="1" dirty="0" smtClean="0">
                <a:latin typeface="Arial" pitchFamily="34" charset="0"/>
                <a:cs typeface="Arial" pitchFamily="34" charset="0"/>
              </a:rPr>
              <a:t>FAA Safety Briefing, March/April 2014 issue </a:t>
            </a:r>
            <a:r>
              <a:rPr lang="en-US" sz="2400" dirty="0" smtClean="0">
                <a:latin typeface="Arial" pitchFamily="34" charset="0"/>
                <a:cs typeface="Arial" pitchFamily="34" charset="0"/>
              </a:rPr>
              <a:t>http://1.usa.gov/FAA_ASB</a:t>
            </a:r>
            <a:endParaRPr lang="en-US" sz="2400" dirty="0">
              <a:latin typeface="Arial" pitchFamily="34" charset="0"/>
              <a:cs typeface="Arial" pitchFamily="34" charset="0"/>
            </a:endParaRPr>
          </a:p>
        </p:txBody>
      </p:sp>
      <p:sp>
        <p:nvSpPr>
          <p:cNvPr id="10" name="Oval 9"/>
          <p:cNvSpPr/>
          <p:nvPr/>
        </p:nvSpPr>
        <p:spPr>
          <a:xfrm>
            <a:off x="7426766" y="5245604"/>
            <a:ext cx="16764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254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20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20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8"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ames Mason\My Documents\My Pictures\FAASTeam Thank You.jpg"/>
          <p:cNvPicPr>
            <a:picLocks noChangeAspect="1" noChangeArrowheads="1"/>
          </p:cNvPicPr>
          <p:nvPr/>
        </p:nvPicPr>
        <p:blipFill>
          <a:blip r:embed="rId3" cstate="print"/>
          <a:srcRect/>
          <a:stretch>
            <a:fillRect/>
          </a:stretch>
        </p:blipFill>
        <p:spPr bwMode="auto">
          <a:xfrm>
            <a:off x="0" y="-304800"/>
            <a:ext cx="9144000" cy="6867526"/>
          </a:xfrm>
          <a:prstGeom prst="rect">
            <a:avLst/>
          </a:prstGeom>
          <a:noFill/>
        </p:spPr>
      </p:pic>
      <p:sp>
        <p:nvSpPr>
          <p:cNvPr id="3" name="TextBox 2"/>
          <p:cNvSpPr txBox="1"/>
          <p:nvPr/>
        </p:nvSpPr>
        <p:spPr>
          <a:xfrm>
            <a:off x="3581400" y="-228600"/>
            <a:ext cx="5243743" cy="1077218"/>
          </a:xfrm>
          <a:prstGeom prst="rect">
            <a:avLst/>
          </a:prstGeom>
          <a:noFill/>
        </p:spPr>
        <p:txBody>
          <a:bodyPr wrap="square" rtlCol="0">
            <a:spAutoFit/>
          </a:bodyPr>
          <a:lstStyle/>
          <a:p>
            <a:pPr>
              <a:buNone/>
            </a:pPr>
            <a:r>
              <a:rPr lang="en-US" sz="3200" dirty="0" smtClean="0">
                <a:solidFill>
                  <a:srgbClr val="FFFF00"/>
                </a:solidFill>
                <a:latin typeface="Arial" pitchFamily="34" charset="0"/>
                <a:cs typeface="Arial" pitchFamily="34" charset="0"/>
              </a:rPr>
              <a:t>Even ‘simple’ aircraft have Differences…</a:t>
            </a:r>
          </a:p>
        </p:txBody>
      </p:sp>
      <p:sp>
        <p:nvSpPr>
          <p:cNvPr id="4" name="TextBox 3"/>
          <p:cNvSpPr txBox="1"/>
          <p:nvPr/>
        </p:nvSpPr>
        <p:spPr>
          <a:xfrm>
            <a:off x="457200" y="1143000"/>
            <a:ext cx="8434168" cy="1200329"/>
          </a:xfrm>
          <a:prstGeom prst="rect">
            <a:avLst/>
          </a:prstGeom>
          <a:noFill/>
        </p:spPr>
        <p:txBody>
          <a:bodyPr wrap="square" rtlCol="0">
            <a:spAutoFit/>
          </a:bodyPr>
          <a:lstStyle/>
          <a:p>
            <a:pPr>
              <a:buNone/>
            </a:pPr>
            <a:r>
              <a:rPr lang="en-US" sz="2400" dirty="0" smtClean="0">
                <a:latin typeface="Arial" pitchFamily="34" charset="0"/>
                <a:cs typeface="Arial" pitchFamily="34" charset="0"/>
              </a:rPr>
              <a:t>Many pilots have transitioned from Cessna fixed-gear singles to Piper fixed-gear singles.  Ask yourself what differences should be covered in transition training for these types?   </a:t>
            </a:r>
            <a:endParaRPr lang="en-US" sz="2400" dirty="0">
              <a:latin typeface="Arial" pitchFamily="34" charset="0"/>
              <a:cs typeface="Arial" pitchFamily="34" charset="0"/>
            </a:endParaRPr>
          </a:p>
        </p:txBody>
      </p:sp>
      <p:sp>
        <p:nvSpPr>
          <p:cNvPr id="5" name="TextBox 4"/>
          <p:cNvSpPr txBox="1"/>
          <p:nvPr/>
        </p:nvSpPr>
        <p:spPr>
          <a:xfrm>
            <a:off x="609600" y="2362200"/>
            <a:ext cx="8229600" cy="954107"/>
          </a:xfrm>
          <a:prstGeom prst="rect">
            <a:avLst/>
          </a:prstGeom>
          <a:noFill/>
        </p:spPr>
        <p:txBody>
          <a:bodyPr wrap="square" rtlCol="0">
            <a:spAutoFit/>
          </a:bodyPr>
          <a:lstStyle/>
          <a:p>
            <a:pPr>
              <a:buNone/>
            </a:pPr>
            <a:r>
              <a:rPr lang="en-US" sz="2400" dirty="0" smtClean="0">
                <a:latin typeface="Arial" pitchFamily="34" charset="0"/>
                <a:cs typeface="Arial" pitchFamily="34" charset="0"/>
              </a:rPr>
              <a:t>Example: Piper singles have an electric standby fuel pump, most fixed-gear Cessnas do not. </a:t>
            </a:r>
            <a:r>
              <a:rPr lang="en-US" sz="3200" dirty="0" smtClean="0">
                <a:latin typeface="Arial" pitchFamily="34" charset="0"/>
                <a:cs typeface="Arial" pitchFamily="34" charset="0"/>
              </a:rPr>
              <a:t> </a:t>
            </a:r>
            <a:endParaRPr lang="en-US" sz="3200" dirty="0">
              <a:latin typeface="Arial" pitchFamily="34" charset="0"/>
              <a:cs typeface="Arial" pitchFamily="34" charset="0"/>
            </a:endParaRPr>
          </a:p>
        </p:txBody>
      </p:sp>
      <p:sp>
        <p:nvSpPr>
          <p:cNvPr id="7" name="TextBox 6"/>
          <p:cNvSpPr txBox="1"/>
          <p:nvPr/>
        </p:nvSpPr>
        <p:spPr>
          <a:xfrm>
            <a:off x="685800" y="3429000"/>
            <a:ext cx="8458200" cy="954107"/>
          </a:xfrm>
          <a:prstGeom prst="rect">
            <a:avLst/>
          </a:prstGeom>
          <a:noFill/>
        </p:spPr>
        <p:txBody>
          <a:bodyPr wrap="square" rtlCol="0">
            <a:spAutoFit/>
          </a:bodyPr>
          <a:lstStyle/>
          <a:p>
            <a:pPr>
              <a:buNone/>
            </a:pPr>
            <a:r>
              <a:rPr lang="en-US" sz="2400" dirty="0" smtClean="0">
                <a:latin typeface="Arial" pitchFamily="34" charset="0"/>
                <a:cs typeface="Arial" pitchFamily="34" charset="0"/>
              </a:rPr>
              <a:t>Example: Cessna pilots need to understand that Piper aircraft do not have a ‘BOTH’ position on their fuel selectors.  </a:t>
            </a:r>
            <a:r>
              <a:rPr lang="en-US" sz="3200" dirty="0" smtClean="0">
                <a:latin typeface="Arial" pitchFamily="34" charset="0"/>
                <a:cs typeface="Arial" pitchFamily="34" charset="0"/>
              </a:rPr>
              <a:t> </a:t>
            </a:r>
          </a:p>
        </p:txBody>
      </p:sp>
      <p:pic>
        <p:nvPicPr>
          <p:cNvPr id="8" name="Picture 7" descr="piper_fuel_selector.jpg"/>
          <p:cNvPicPr>
            <a:picLocks noChangeAspect="1"/>
          </p:cNvPicPr>
          <p:nvPr/>
        </p:nvPicPr>
        <p:blipFill>
          <a:blip r:embed="rId4" cstate="print"/>
          <a:stretch>
            <a:fillRect/>
          </a:stretch>
        </p:blipFill>
        <p:spPr>
          <a:xfrm>
            <a:off x="1033180" y="4394834"/>
            <a:ext cx="1392520" cy="16821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Oval 10"/>
          <p:cNvSpPr/>
          <p:nvPr/>
        </p:nvSpPr>
        <p:spPr>
          <a:xfrm>
            <a:off x="7426766" y="4845604"/>
            <a:ext cx="16764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fuel pump switch.jpg"/>
          <p:cNvPicPr>
            <a:picLocks noChangeAspect="1"/>
          </p:cNvPicPr>
          <p:nvPr/>
        </p:nvPicPr>
        <p:blipFill>
          <a:blip r:embed="rId5" cstate="print"/>
          <a:stretch>
            <a:fillRect/>
          </a:stretch>
        </p:blipFill>
        <p:spPr>
          <a:xfrm>
            <a:off x="3810000" y="4572000"/>
            <a:ext cx="1714500" cy="12858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5520" y="4394835"/>
            <a:ext cx="2059783" cy="17271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6094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7" grpId="0" build="allAtOnce"/>
    </p:bld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5YDFD77UPU3F-113-336</_dlc_DocId>
    <_dlc_DocIdUrl xmlns="04289566-cf42-4ce7-aa7c-2469c3d4502e">
      <Url>https://avssp.faa.gov/avs/afsfaast/_layouts/15/DocIdRedir.aspx?ID=5YDFD77UPU3F-113-336</Url>
      <Description>5YDFD77UPU3F-113-336</Description>
    </_dlc_DocIdUrl>
    <Stage xmlns="ecb542af-4174-46c9-a9bc-633fc49e6e57">Approved</Stage>
    <Description0 xmlns="ecb542af-4174-46c9-a9bc-633fc49e6e57">Topic of the Month - July 2016 Transition Training - PPT</Description0>
    <Remarks xmlns="ecb542af-4174-46c9-a9bc-633fc49e6e57" xsi:nil="true"/>
    <CY_x0020_TOM xmlns="ecb542af-4174-46c9-a9bc-633fc49e6e57">CY16</CY_x0020_TOM>
    <Sub_x0020_Category xmlns="ecb542af-4174-46c9-a9bc-633fc49e6e57">GAJSC CY16</Sub_x0020_Category>
    <Document_x0020_Category xmlns="ecb542af-4174-46c9-a9bc-633fc49e6e57">Operations</Document_x0020_Category>
    <Reviewer xmlns="ecb542af-4174-46c9-a9bc-633fc49e6e57" xsi:nil="true"/>
    <Expiration_x0020_Date0 xmlns="ecb542af-4174-46c9-a9bc-633fc49e6e57">2016-02-23T05:00:00+00:00</Expiration_x0020_Date0>
    <Date_x0020_Released xmlns="ecb542af-4174-46c9-a9bc-633fc49e6e57">2016-02-23T05:00:00+00:00</Date_x0020_Releas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C6E431FB91B47418957410D02BD7CEC" ma:contentTypeVersion="18" ma:contentTypeDescription="Create a new document." ma:contentTypeScope="" ma:versionID="bdb5b64841f4a684fb4319e3ac29809e">
  <xsd:schema xmlns:xsd="http://www.w3.org/2001/XMLSchema" xmlns:xs="http://www.w3.org/2001/XMLSchema" xmlns:p="http://schemas.microsoft.com/office/2006/metadata/properties" xmlns:ns2="04289566-cf42-4ce7-aa7c-2469c3d4502e" xmlns:ns3="ecb542af-4174-46c9-a9bc-633fc49e6e57" targetNamespace="http://schemas.microsoft.com/office/2006/metadata/properties" ma:root="true" ma:fieldsID="fb16ca32d8b7f9ec599b863a74d5c5d1" ns2:_="" ns3:_="">
    <xsd:import namespace="04289566-cf42-4ce7-aa7c-2469c3d4502e"/>
    <xsd:import namespace="ecb542af-4174-46c9-a9bc-633fc49e6e57"/>
    <xsd:element name="properties">
      <xsd:complexType>
        <xsd:sequence>
          <xsd:element name="documentManagement">
            <xsd:complexType>
              <xsd:all>
                <xsd:element ref="ns2:_dlc_DocId" minOccurs="0"/>
                <xsd:element ref="ns2:_dlc_DocIdUrl" minOccurs="0"/>
                <xsd:element ref="ns2:_dlc_DocIdPersistId" minOccurs="0"/>
                <xsd:element ref="ns3:Description0" minOccurs="0"/>
                <xsd:element ref="ns3:Document_x0020_Category"/>
                <xsd:element ref="ns3:Sub_x0020_Category"/>
                <xsd:element ref="ns3:Expiration_x0020_Date0" minOccurs="0"/>
                <xsd:element ref="ns3:Stage"/>
                <xsd:element ref="ns3:Reviewer" minOccurs="0"/>
                <xsd:element ref="ns3:Remarks" minOccurs="0"/>
                <xsd:element ref="ns3:Date_x0020_Released"/>
                <xsd:element ref="ns3:Tracking" minOccurs="0"/>
                <xsd:element ref="ns3:ActionType" minOccurs="0"/>
                <xsd:element ref="ns3:IndependentAction" minOccurs="0"/>
                <xsd:element ref="ns3:History" minOccurs="0"/>
                <xsd:element ref="ns3:History_x0020_Tracking" minOccurs="0"/>
                <xsd:element ref="ns3:Tracking_x0020_History" minOccurs="0"/>
                <xsd:element ref="ns3:CWDPOID" minOccurs="0"/>
                <xsd:element ref="ns3:CWDPOLGUID" minOccurs="0"/>
                <xsd:element ref="ns3:CWDPOSURL" minOccurs="0"/>
                <xsd:element ref="ns3:CY_x0020_TO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cb542af-4174-46c9-a9bc-633fc49e6e57" elementFormDefault="qualified">
    <xsd:import namespace="http://schemas.microsoft.com/office/2006/documentManagement/types"/>
    <xsd:import namespace="http://schemas.microsoft.com/office/infopath/2007/PartnerControls"/>
    <xsd:element name="Description0" ma:index="11" nillable="true" ma:displayName="Description" ma:description="The description you enter will be displayed on the &quot;FAA Approved Presentations&quot; site to assist the user in selecting an appropriate presentation." ma:internalName="Description0">
      <xsd:simpleType>
        <xsd:restriction base="dms:Note">
          <xsd:maxLength value="255"/>
        </xsd:restriction>
      </xsd:simpleType>
    </xsd:element>
    <xsd:element name="Document_x0020_Category" ma:index="12" ma:displayName="Category" ma:format="Dropdown" ma:internalName="Document_x0020_Category">
      <xsd:simpleType>
        <xsd:restriction base="dms:Choice">
          <xsd:enumeration value="Accident Investigation"/>
          <xsd:enumeration value="Airworthiness"/>
          <xsd:enumeration value="Airworthiness/Operations Special Emphasis"/>
          <xsd:enumeration value="Awards"/>
          <xsd:enumeration value="CFI Open Forum (CFIOF)"/>
          <xsd:enumeration value="CFI Special Emphasis"/>
          <xsd:enumeration value="FAASTeam Representatives"/>
          <xsd:enumeration value="Marketing"/>
          <xsd:enumeration value="Operations"/>
          <xsd:enumeration value="Runway Safety"/>
          <xsd:enumeration value="Safety Management System (SMS)"/>
          <xsd:enumeration value="Wings"/>
        </xsd:restriction>
      </xsd:simpleType>
    </xsd:element>
    <xsd:element name="Sub_x0020_Category" ma:index="13" ma:displayName="Sub Category" ma:format="Dropdown" ma:internalName="Sub_x0020_Category">
      <xsd:simpleType>
        <xsd:restriction base="dms:Choice">
          <xsd:enumeration value="Airmen"/>
          <xsd:enumeration value="Airspace"/>
          <xsd:enumeration value="Alterations and Repairs"/>
          <xsd:enumeration value="Avionics"/>
          <xsd:enumeration value="Charles Taylor Master Mechanic"/>
          <xsd:enumeration value="Compliance Philosophy &amp; Remedial Training"/>
          <xsd:enumeration value="EMS"/>
          <xsd:enumeration value="Experimental"/>
          <xsd:enumeration value="FAR 91"/>
          <xsd:enumeration value="FAR 121"/>
          <xsd:enumeration value="FAR 135"/>
          <xsd:enumeration value="FPM"/>
          <xsd:enumeration value="FY11"/>
          <xsd:enumeration value="FY12"/>
          <xsd:enumeration value="FY13"/>
          <xsd:enumeration value="FY14"/>
          <xsd:enumeration value="FY15"/>
          <xsd:enumeration value="NextGen"/>
          <xsd:enumeration value="UAS"/>
          <xsd:enumeration value="FY16"/>
          <xsd:enumeration value="FY17"/>
          <xsd:enumeration value="GAJSC"/>
          <xsd:enumeration value="GAJSC CY13"/>
          <xsd:enumeration value="GAJSC CY14"/>
          <xsd:enumeration value="GAJSC CY15"/>
          <xsd:enumeration value="GAJSC CY16"/>
          <xsd:enumeration value="GAJSC CY17"/>
          <xsd:enumeration value="General"/>
          <xsd:enumeration value="Guidance"/>
          <xsd:enumeration value="Helicopter"/>
          <xsd:enumeration value="Human Factors"/>
          <xsd:enumeration value="Inspection"/>
          <xsd:enumeration value="Light Sport"/>
          <xsd:enumeration value="Loss of Control (LOC)"/>
          <xsd:enumeration value="Maintenance Records"/>
          <xsd:enumeration value="Manuals"/>
          <xsd:enumeration value="MEL"/>
          <xsd:enumeration value="Nondestructive Inspection"/>
          <xsd:enumeration value="Positive Safety Culture (PSC)"/>
          <xsd:enumeration value="Preventative Maintenance"/>
          <xsd:enumeration value="Regulations"/>
          <xsd:enumeration value="Repairman"/>
          <xsd:enumeration value="Repair Stations"/>
          <xsd:enumeration value="Representatives"/>
          <xsd:enumeration value="RIIEP"/>
          <xsd:enumeration value="System Safety"/>
          <xsd:enumeration value="Unapproved Parts"/>
          <xsd:enumeration value="Weather"/>
          <xsd:enumeration value="Wings"/>
          <xsd:enumeration value="Wright Brothers Master Pilot"/>
        </xsd:restriction>
      </xsd:simpleType>
    </xsd:element>
    <xsd:element name="Expiration_x0020_Date0" ma:index="14" nillable="true" ma:displayName="Submit Date" ma:default="[today]" ma:description="Select the date the item is submitted." ma:format="DateOnly" ma:internalName="Expiration_x0020_Date0">
      <xsd:simpleType>
        <xsd:restriction base="dms:DateTime"/>
      </xsd:simpleType>
    </xsd:element>
    <xsd:element name="Stage" ma:index="15" ma:displayName="Status Level" ma:description="Select the appropriate status for automatic email notification." ma:format="Dropdown" ma:internalName="Stage">
      <xsd:simpleType>
        <xsd:restriction base="dms:Choice">
          <xsd:enumeration value="Submitted"/>
          <xsd:enumeration value="NRC Rep Review"/>
          <xsd:enumeration value="Industry Review"/>
          <xsd:enumeration value="NRC Committee Review"/>
          <xsd:enumeration value="Management Board Review"/>
          <xsd:enumeration value="National Review"/>
          <xsd:enumeration value="AFS-8 Approved"/>
          <xsd:enumeration value="Approved"/>
          <xsd:enumeration value="Archived"/>
        </xsd:restriction>
      </xsd:simpleType>
    </xsd:element>
    <xsd:element name="Reviewer" ma:index="16" nillable="true" ma:displayName="Reviewer" ma:internalName="Reviewer">
      <xsd:simpleType>
        <xsd:restriction base="dms:Text">
          <xsd:maxLength value="255"/>
        </xsd:restriction>
      </xsd:simpleType>
    </xsd:element>
    <xsd:element name="Remarks" ma:index="17" nillable="true" ma:displayName="Remarks" ma:description="Include the author of the presentation." ma:internalName="Remarks">
      <xsd:simpleType>
        <xsd:restriction base="dms:Note">
          <xsd:maxLength value="255"/>
        </xsd:restriction>
      </xsd:simpleType>
    </xsd:element>
    <xsd:element name="Date_x0020_Released" ma:index="18" ma:displayName="Date of Approval" ma:description="Enter date approved by AFS-850." ma:format="DateOnly" ma:internalName="Date_x0020_Released">
      <xsd:simpleType>
        <xsd:restriction base="dms:DateTime"/>
      </xsd:simpleType>
    </xsd:element>
    <xsd:element name="Tracking" ma:index="19" nillable="true" ma:displayName="Tracking" ma:description="This field will auto fill with item tracking and access history.  DO NOT ENTER ANY DATA IN THIS FIELD." ma:internalName="Tracking" ma:readOnly="true">
      <xsd:simpleType>
        <xsd:restriction base="dms:Note">
          <xsd:maxLength value="255"/>
        </xsd:restriction>
      </xsd:simpleType>
    </xsd:element>
    <xsd:element name="ActionType" ma:index="20" nillable="true" ma:displayName="ActionType" ma:internalName="ActionType" ma:readOnly="true">
      <xsd:simpleType>
        <xsd:restriction base="dms:Text"/>
      </xsd:simpleType>
    </xsd:element>
    <xsd:element name="IndependentAction" ma:index="21" nillable="true" ma:displayName="IndependentAction" ma:internalName="IndependentAction" ma:readOnly="true">
      <xsd:simpleType>
        <xsd:restriction base="dms:Boolean"/>
      </xsd:simpleType>
    </xsd:element>
    <xsd:element name="History" ma:index="22" nillable="true" ma:displayName="History" ma:description="This field will auto fill with access and Email history.  DO NOT ENTER DATA INTO THIS FIELD." ma:internalName="History" ma:readOnly="true">
      <xsd:simpleType>
        <xsd:restriction base="dms:Note">
          <xsd:maxLength value="255"/>
        </xsd:restriction>
      </xsd:simpleType>
    </xsd:element>
    <xsd:element name="History_x0020_Tracking" ma:index="23" nillable="true" ma:displayName="History Tracking" ma:internalName="History_x0020_Tracking" ma:readOnly="true">
      <xsd:simpleType>
        <xsd:restriction base="dms:Note">
          <xsd:maxLength value="255"/>
        </xsd:restriction>
      </xsd:simpleType>
    </xsd:element>
    <xsd:element name="Tracking_x0020_History" ma:index="24" nillable="true" ma:displayName="Tracking History" ma:description="This field will auto fill with item access and Email Histroy.  DO NOT ENTER DATA INTO THIS FIELD." ma:internalName="Tracking_x0020_History" ma:readOnly="true">
      <xsd:simpleType>
        <xsd:restriction base="dms:Note">
          <xsd:maxLength value="255"/>
        </xsd:restriction>
      </xsd:simpleType>
    </xsd:element>
    <xsd:element name="CWDPOID" ma:index="25" nillable="true" ma:displayName="CWDPOID" ma:internalName="CWDPOID" ma:readOnly="true">
      <xsd:simpleType>
        <xsd:restriction base="dms:Number"/>
      </xsd:simpleType>
    </xsd:element>
    <xsd:element name="CWDPOLGUID" ma:index="26" nillable="true" ma:displayName="CWDPOLGUID" ma:internalName="CWDPOLGUID" ma:readOnly="true">
      <xsd:simpleType>
        <xsd:restriction base="dms:Text"/>
      </xsd:simpleType>
    </xsd:element>
    <xsd:element name="CWDPOSURL" ma:index="27" nillable="true" ma:displayName="CWDPOSURL" ma:internalName="CWDPOSURL" ma:readOnly="true">
      <xsd:simpleType>
        <xsd:restriction base="dms:Text"/>
      </xsd:simpleType>
    </xsd:element>
    <xsd:element name="CY_x0020_TOM" ma:index="28" nillable="true" ma:displayName="CY TOM" ma:description="ONLY USED FOR GAJSC TOPIC OF THE MONTH PRESENTATIONS.  ALL OTHER CATEGORES SHOULD LEAVE THIS BLANK." ma:format="Dropdown" ma:internalName="CY_x0020_TOM">
      <xsd:simpleType>
        <xsd:restriction base="dms:Choice">
          <xsd:enumeration value="N/A"/>
          <xsd:enumeration value="Guidance"/>
          <xsd:enumeration value="CY13"/>
          <xsd:enumeration value="CY14"/>
          <xsd:enumeration value="CY15"/>
          <xsd:enumeration value="CY16"/>
          <xsd:enumeration value="CY17"/>
          <xsd:enumeration value="CY18"/>
          <xsd:enumeration value="CY19"/>
          <xsd:enumeration value="CY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80675E-01F7-49AA-B61E-EE85CFCAD03B}">
  <ds:schemaRefs>
    <ds:schemaRef ds:uri="http://www.w3.org/XML/1998/namespace"/>
    <ds:schemaRef ds:uri="ecb542af-4174-46c9-a9bc-633fc49e6e57"/>
    <ds:schemaRef ds:uri="http://schemas.microsoft.com/office/2006/documentManagement/types"/>
    <ds:schemaRef ds:uri="04289566-cf42-4ce7-aa7c-2469c3d4502e"/>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3.xml><?xml version="1.0" encoding="utf-8"?>
<ds:datastoreItem xmlns:ds="http://schemas.openxmlformats.org/officeDocument/2006/customXml" ds:itemID="{397D1EC2-086B-4869-9FB4-0CCB136B730B}">
  <ds:schemaRefs>
    <ds:schemaRef ds:uri="http://schemas.microsoft.com/sharepoint/events"/>
  </ds:schemaRefs>
</ds:datastoreItem>
</file>

<file path=customXml/itemProps4.xml><?xml version="1.0" encoding="utf-8"?>
<ds:datastoreItem xmlns:ds="http://schemas.openxmlformats.org/officeDocument/2006/customXml" ds:itemID="{A32CEA85-2AEA-415C-A918-1E16F0D975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ecb542af-4174-46c9-a9bc-633fc49e6e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3820</TotalTime>
  <Words>3253</Words>
  <Application>Microsoft Office PowerPoint</Application>
  <PresentationFormat>On-screen Show (4:3)</PresentationFormat>
  <Paragraphs>228</Paragraphs>
  <Slides>17</Slides>
  <Notes>15</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1_Custom Design</vt:lpstr>
      <vt:lpstr>2_Custom Design</vt:lpstr>
      <vt:lpstr>Topic of the Month July </vt:lpstr>
      <vt:lpstr>PowerPoint Presentation</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Topic of the Month July </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the Month - July 2016 Transition Training - PPT</dc:title>
  <dc:creator>MTONEY</dc:creator>
  <cp:lastModifiedBy>Buskirk, Tina B (FAA)</cp:lastModifiedBy>
  <cp:revision>237</cp:revision>
  <dcterms:created xsi:type="dcterms:W3CDTF">2005-01-28T20:32:53Z</dcterms:created>
  <dcterms:modified xsi:type="dcterms:W3CDTF">2016-02-29T13:42:30Z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0x010100DC6E431FB91B47418957410D02BD7CEC</vt:lpwstr>
  </property>
  <property fmtid="{D5CDD505-2E9C-101B-9397-08002B2CF9AE}" pid="3" name="_dlc_DocIdItemGuid">
    <vt:lpwstr>e5e7a95b-a506-4bbd-bb89-7fafa2724c0a</vt:lpwstr>
  </property>
</Properties>
</file>