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7"/>
  </p:notesMasterIdLst>
  <p:handoutMasterIdLst>
    <p:handoutMasterId r:id="rId28"/>
  </p:handoutMasterIdLst>
  <p:sldIdLst>
    <p:sldId id="331" r:id="rId7"/>
    <p:sldId id="274" r:id="rId8"/>
    <p:sldId id="275" r:id="rId9"/>
    <p:sldId id="323" r:id="rId10"/>
    <p:sldId id="324" r:id="rId11"/>
    <p:sldId id="328" r:id="rId12"/>
    <p:sldId id="327" r:id="rId13"/>
    <p:sldId id="326" r:id="rId14"/>
    <p:sldId id="314" r:id="rId15"/>
    <p:sldId id="315" r:id="rId16"/>
    <p:sldId id="316" r:id="rId17"/>
    <p:sldId id="317" r:id="rId18"/>
    <p:sldId id="318" r:id="rId19"/>
    <p:sldId id="320" r:id="rId20"/>
    <p:sldId id="321" r:id="rId21"/>
    <p:sldId id="322" r:id="rId22"/>
    <p:sldId id="329" r:id="rId23"/>
    <p:sldId id="288" r:id="rId24"/>
    <p:sldId id="332" r:id="rId25"/>
    <p:sldId id="330" r:id="rId26"/>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331"/>
            <p14:sldId id="274"/>
            <p14:sldId id="275"/>
            <p14:sldId id="323"/>
            <p14:sldId id="324"/>
            <p14:sldId id="328"/>
            <p14:sldId id="327"/>
            <p14:sldId id="326"/>
            <p14:sldId id="314"/>
            <p14:sldId id="315"/>
            <p14:sldId id="316"/>
            <p14:sldId id="317"/>
            <p14:sldId id="318"/>
            <p14:sldId id="320"/>
            <p14:sldId id="321"/>
            <p14:sldId id="322"/>
            <p14:sldId id="329"/>
            <p14:sldId id="288"/>
            <p14:sldId id="332"/>
            <p14:sldId id="33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1D2F68"/>
    <a:srgbClr val="FF0000"/>
    <a:srgbClr val="FFFF99"/>
    <a:srgbClr val="FFCC00"/>
    <a:srgbClr val="DDDDD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70569" autoAdjust="0"/>
  </p:normalViewPr>
  <p:slideViewPr>
    <p:cSldViewPr snapToGrid="0">
      <p:cViewPr>
        <p:scale>
          <a:sx n="80" d="100"/>
          <a:sy n="80" d="100"/>
        </p:scale>
        <p:origin x="-1397" y="-58"/>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r>
              <a:rPr lang="en-US" dirty="0" smtClean="0">
                <a:latin typeface="Times New Roman" pitchFamily="18" charset="0"/>
                <a:ea typeface="ＭＳ Ｐゴシック" pitchFamily="34" charset="-128"/>
              </a:rPr>
              <a:t>2015/6/30-073 (I) PP Original </a:t>
            </a:r>
            <a:r>
              <a:rPr lang="en-US" dirty="0" smtClean="0">
                <a:latin typeface="Times New Roman" pitchFamily="18" charset="0"/>
                <a:ea typeface="ＭＳ Ｐゴシック" pitchFamily="34" charset="-128"/>
              </a:rPr>
              <a:t>Author, FAASTeam </a:t>
            </a:r>
            <a:r>
              <a:rPr lang="en-US" dirty="0" smtClean="0">
                <a:latin typeface="Times New Roman" pitchFamily="18" charset="0"/>
                <a:ea typeface="ＭＳ Ｐゴシック" pitchFamily="34" charset="-128"/>
              </a:rPr>
              <a:t>,</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Steuernagle ; </a:t>
            </a:r>
            <a:r>
              <a:rPr lang="en-US" dirty="0" smtClean="0">
                <a:latin typeface="Times New Roman" pitchFamily="18" charset="0"/>
                <a:ea typeface="ＭＳ Ｐゴシック" pitchFamily="34" charset="-128"/>
              </a:rPr>
              <a:t>POC Kevin Clover, AFS-850 Operations Lead, Office 562-888-2020</a:t>
            </a:r>
            <a:r>
              <a:rPr lang="en-US" smtClean="0">
                <a:latin typeface="Times New Roman" pitchFamily="18" charset="0"/>
                <a:ea typeface="ＭＳ Ｐゴシック" pitchFamily="34" charset="-128"/>
              </a:rPr>
              <a:t>; </a:t>
            </a:r>
            <a:r>
              <a:rPr lang="en-US" smtClean="0">
                <a:latin typeface="Times New Roman" pitchFamily="18" charset="0"/>
                <a:ea typeface="ＭＳ Ｐゴシック" pitchFamily="34" charset="-128"/>
              </a:rPr>
              <a:t>revision</a:t>
            </a:r>
            <a:r>
              <a:rPr lang="en-US" baseline="0" smtClean="0">
                <a:latin typeface="Times New Roman" pitchFamily="18" charset="0"/>
                <a:ea typeface="ＭＳ Ｐゴシック" pitchFamily="34" charset="-128"/>
              </a:rPr>
              <a:t> 1</a:t>
            </a:r>
            <a:r>
              <a:rPr lang="en-US"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by John Steuernagle 07/28/2016.</a:t>
            </a: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Vmc Training &amp; Angle of Attack</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We often discuss stalls with respect to airspeed and that can be a problem.</a:t>
            </a:r>
          </a:p>
          <a:p>
            <a:endParaRPr lang="en-US" dirty="0" smtClean="0">
              <a:latin typeface="Times New Roman" pitchFamily="18" charset="0"/>
            </a:endParaRPr>
          </a:p>
          <a:p>
            <a:r>
              <a:rPr lang="en-US" dirty="0" smtClean="0">
                <a:latin typeface="Times New Roman" pitchFamily="18" charset="0"/>
              </a:rPr>
              <a:t>Wings stall when their critical angle of attack is exceeded.  Airspeed is a secondary indication of how close we are to the critical angle of attack. </a:t>
            </a:r>
          </a:p>
          <a:p>
            <a:endParaRPr lang="en-US" dirty="0" smtClean="0">
              <a:latin typeface="Times New Roman" pitchFamily="18" charset="0"/>
            </a:endParaRPr>
          </a:p>
          <a:p>
            <a:r>
              <a:rPr lang="en-US" b="1" dirty="0" smtClean="0">
                <a:latin typeface="Times New Roman" pitchFamily="18" charset="0"/>
              </a:rPr>
              <a:t>(Next Slide)</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5919E271-BD66-4ACF-ABB3-9D31FF90EC7D}" type="slidenum">
              <a:rPr lang="en-US" sz="1200" smtClean="0">
                <a:latin typeface="Times New Roman" pitchFamily="18" charset="0"/>
              </a:rPr>
              <a:pPr eaLnBrk="1" hangingPunct="1"/>
              <a:t>10</a:t>
            </a:fld>
            <a:endParaRPr lang="en-US" sz="120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There are problems with using airspeed indications for stall avoidance.  </a:t>
            </a:r>
            <a:r>
              <a:rPr lang="en-US" b="1" dirty="0" smtClean="0">
                <a:latin typeface="Times New Roman" pitchFamily="18" charset="0"/>
              </a:rPr>
              <a:t>(Click)</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One being that Stall speed changes with aircraft configuration. </a:t>
            </a:r>
            <a:r>
              <a:rPr lang="en-US" b="1" dirty="0" smtClean="0">
                <a:latin typeface="Times New Roman" pitchFamily="18" charset="0"/>
              </a:rPr>
              <a:t>(Click)</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Another has to do with aircraft load.  As load or weight increase stall speed will also increase.</a:t>
            </a:r>
          </a:p>
          <a:p>
            <a:endParaRPr lang="en-US" dirty="0" smtClean="0">
              <a:latin typeface="Times New Roman" pitchFamily="18" charset="0"/>
            </a:endParaRPr>
          </a:p>
          <a:p>
            <a:r>
              <a:rPr lang="en-US" dirty="0" smtClean="0">
                <a:latin typeface="Times New Roman" pitchFamily="18" charset="0"/>
              </a:rPr>
              <a:t>So if a wing can stall at any airspeed in any configuration pilots must manage angle of attack and that argues for an AOA display and/warning system in the aircraft.</a:t>
            </a:r>
          </a:p>
          <a:p>
            <a:endParaRPr lang="en-US" dirty="0" smtClean="0">
              <a:latin typeface="Times New Roman" pitchFamily="18" charset="0"/>
            </a:endParaRPr>
          </a:p>
          <a:p>
            <a:r>
              <a:rPr lang="en-US" b="1" dirty="0" smtClean="0">
                <a:latin typeface="Times New Roman" pitchFamily="18" charset="0"/>
              </a:rPr>
              <a:t>(Next Slide)</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922F03AB-EBE1-4A55-A384-D2D5B9B4B654}" type="slidenum">
              <a:rPr lang="en-US" sz="1200" smtClean="0">
                <a:latin typeface="Times New Roman" pitchFamily="18" charset="0"/>
              </a:rPr>
              <a:pPr eaLnBrk="1" hangingPunct="1"/>
              <a:t>11</a:t>
            </a:fld>
            <a:endParaRPr lang="en-US" sz="1200"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Military aircraft have had AOA indicators for years.  They’re essential to getting optimum performance in challenging situations but also very useful in routine flying as well.  Only recently have they become more available and affordable for GA aircraft.</a:t>
            </a:r>
          </a:p>
          <a:p>
            <a:endParaRPr lang="en-US" dirty="0" smtClean="0">
              <a:latin typeface="Times New Roman" pitchFamily="18" charset="0"/>
            </a:endParaRPr>
          </a:p>
          <a:p>
            <a:r>
              <a:rPr lang="en-US" b="1" dirty="0" smtClean="0">
                <a:latin typeface="Times New Roman" pitchFamily="18" charset="0"/>
              </a:rPr>
              <a:t>(Next Slide)</a:t>
            </a:r>
          </a:p>
          <a:p>
            <a:endParaRPr lang="en-US" dirty="0" smtClean="0">
              <a:latin typeface="Times New Roman" pitchFamily="18"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F7166641-4444-45D3-97B7-908F71D71CD6}" type="slidenum">
              <a:rPr lang="en-US" sz="1200" smtClean="0">
                <a:latin typeface="Times New Roman" pitchFamily="18" charset="0"/>
              </a:rPr>
              <a:pPr eaLnBrk="1" hangingPunct="1"/>
              <a:t>12</a:t>
            </a:fld>
            <a:endParaRPr lang="en-US" sz="1200"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AOA indicators are showing up on many new aircraft and there are also a number of affordable options for retrofit as well.  Angle of attack sensing &amp; display that go a long way toward reducing the number of stall/spin accidents.</a:t>
            </a:r>
          </a:p>
          <a:p>
            <a:endParaRPr lang="en-US" dirty="0" smtClean="0">
              <a:latin typeface="Times New Roman" pitchFamily="18" charset="0"/>
            </a:endParaRPr>
          </a:p>
          <a:p>
            <a:r>
              <a:rPr lang="en-US" dirty="0" smtClean="0">
                <a:latin typeface="Times New Roman" pitchFamily="18" charset="0"/>
              </a:rPr>
              <a:t> </a:t>
            </a:r>
            <a:r>
              <a:rPr lang="en-US" b="1" dirty="0" smtClean="0">
                <a:latin typeface="Times New Roman" pitchFamily="18" charset="0"/>
              </a:rPr>
              <a:t>(Next Slide)</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7537CCF-DFDF-42CA-B0AC-6687807B217A}" type="slidenum">
              <a:rPr lang="en-US" sz="1200" smtClean="0">
                <a:latin typeface="Times New Roman" pitchFamily="18" charset="0"/>
              </a:rPr>
              <a:pPr eaLnBrk="1" hangingPunct="1"/>
              <a:t>13</a:t>
            </a:fld>
            <a:endParaRPr lang="en-US" sz="1200"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FAA’s Small Airplane Directorate has streamlined the process for production and retrofit approval of AOA devices.  </a:t>
            </a:r>
          </a:p>
          <a:p>
            <a:endParaRPr lang="en-US" dirty="0" smtClean="0">
              <a:latin typeface="Times New Roman" pitchFamily="18" charset="0"/>
            </a:endParaRPr>
          </a:p>
          <a:p>
            <a:r>
              <a:rPr lang="en-US" b="1" dirty="0" smtClean="0">
                <a:latin typeface="Times New Roman" pitchFamily="18" charset="0"/>
              </a:rPr>
              <a:t>Presentation Note:   </a:t>
            </a:r>
            <a:r>
              <a:rPr lang="en-US" i="1" dirty="0" smtClean="0">
                <a:latin typeface="Times New Roman" pitchFamily="18" charset="0"/>
              </a:rPr>
              <a:t>If you have an internet connection you can access the Press Release by clicking on the information button on the lower right of the screen</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 </a:t>
            </a:r>
            <a:r>
              <a:rPr lang="en-US" b="1" dirty="0" smtClean="0">
                <a:latin typeface="Times New Roman" pitchFamily="18" charset="0"/>
              </a:rPr>
              <a:t>(Next Slide)</a:t>
            </a:r>
          </a:p>
          <a:p>
            <a:endParaRPr lang="en-US" dirty="0" smtClean="0">
              <a:latin typeface="Times New Roman"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46A034D0-0777-4A75-B8CE-7BBE60220652}" type="slidenum">
              <a:rPr lang="en-US" sz="1200" smtClean="0">
                <a:latin typeface="Times New Roman" pitchFamily="18" charset="0"/>
              </a:rPr>
              <a:pPr eaLnBrk="1" hangingPunct="1"/>
              <a:t>14</a:t>
            </a:fld>
            <a:endParaRPr lang="en-US" sz="1200"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Angle of Attack systems promise so much benefit that we urge you to look into them for the aircraft you own or fly </a:t>
            </a:r>
            <a:r>
              <a:rPr lang="en-US" b="1" dirty="0" smtClean="0">
                <a:latin typeface="Times New Roman" pitchFamily="18" charset="0"/>
              </a:rPr>
              <a:t>(Click)</a:t>
            </a:r>
          </a:p>
          <a:p>
            <a:endParaRPr lang="en-US" dirty="0" smtClean="0">
              <a:latin typeface="Times New Roman" pitchFamily="18" charset="0"/>
            </a:endParaRPr>
          </a:p>
          <a:p>
            <a:r>
              <a:rPr lang="en-US" dirty="0" smtClean="0">
                <a:latin typeface="Times New Roman" pitchFamily="18" charset="0"/>
              </a:rPr>
              <a:t>And be sure to keep your skills sharp through practice of stalls &amp; slow flight as well as pattern and instrument work.  </a:t>
            </a:r>
            <a:r>
              <a:rPr lang="en-US" b="1" dirty="0" smtClean="0">
                <a:latin typeface="Times New Roman" pitchFamily="18" charset="0"/>
              </a:rPr>
              <a:t>(Click)</a:t>
            </a:r>
          </a:p>
          <a:p>
            <a:endParaRPr lang="en-US" dirty="0" smtClean="0">
              <a:latin typeface="Times New Roman" pitchFamily="18" charset="0"/>
            </a:endParaRPr>
          </a:p>
          <a:p>
            <a:r>
              <a:rPr lang="en-US" dirty="0" smtClean="0">
                <a:latin typeface="Times New Roman" pitchFamily="18" charset="0"/>
              </a:rPr>
              <a:t>Fly regularly with a CFI and be sure to document your achievement in the Wings Proficiency Program.  It’s a great way to stay on top of your game.  </a:t>
            </a:r>
          </a:p>
          <a:p>
            <a:endParaRPr lang="en-US" dirty="0" smtClean="0">
              <a:latin typeface="Times New Roman" pitchFamily="18" charset="0"/>
            </a:endParaRPr>
          </a:p>
          <a:p>
            <a:r>
              <a:rPr lang="en-US" b="1" dirty="0" smtClean="0">
                <a:latin typeface="Times New Roman" pitchFamily="18" charset="0"/>
              </a:rPr>
              <a:t>(Next Slide) </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CD02649F-D0E7-4CFA-8732-FE2D95378C97}" type="slidenum">
              <a:rPr lang="en-US" sz="1200" smtClean="0">
                <a:latin typeface="Times New Roman" pitchFamily="18" charset="0"/>
              </a:rPr>
              <a:pPr eaLnBrk="1" hangingPunct="1"/>
              <a:t>15</a:t>
            </a:fld>
            <a:endParaRPr lang="en-US" sz="1200"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rPr>
              <a:t>Presentation Note:   </a:t>
            </a:r>
            <a:r>
              <a:rPr lang="en-US" i="1" dirty="0" smtClean="0">
                <a:latin typeface="Times New Roman" pitchFamily="18" charset="0"/>
              </a:rPr>
              <a:t>If you have an internet connection you can access the resources by clicking on text.  If there’s no internet access the audience can copy the URLs below each item.</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Here are some places you can go for more information.</a:t>
            </a:r>
          </a:p>
          <a:p>
            <a:endParaRPr lang="en-US" dirty="0" smtClean="0">
              <a:latin typeface="Times New Roman" pitchFamily="18" charset="0"/>
            </a:endParaRPr>
          </a:p>
          <a:p>
            <a:r>
              <a:rPr lang="en-US" b="1" dirty="0" smtClean="0">
                <a:latin typeface="Times New Roman" pitchFamily="18" charset="0"/>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D16E4E3-3945-4CAF-8593-AF6ADAB63C86}" type="slidenum">
              <a:rPr lang="en-US" sz="1200" smtClean="0">
                <a:latin typeface="Times New Roman" pitchFamily="18" charset="0"/>
              </a:rPr>
              <a:pPr eaLnBrk="1" hangingPunct="1"/>
              <a:t>16</a:t>
            </a:fld>
            <a:endParaRPr lang="en-US" sz="1200"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rPr>
              <a:t>Presentation Note:   </a:t>
            </a:r>
            <a:r>
              <a:rPr lang="en-US" i="1" dirty="0" smtClean="0">
                <a:latin typeface="Times New Roman" pitchFamily="18" charset="0"/>
              </a:rPr>
              <a:t>If you have an internet connection you can access the resources by clicking on text.  If there’s no internet access the audience can copy the URLs below each item.</a:t>
            </a:r>
            <a:endParaRPr lang="en-US" dirty="0" smtClean="0">
              <a:latin typeface="Times New Roman" pitchFamily="18" charset="0"/>
            </a:endParaRPr>
          </a:p>
          <a:p>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Here are some places you can go for more information.</a:t>
            </a:r>
          </a:p>
          <a:p>
            <a:endParaRPr lang="en-US" dirty="0" smtClean="0">
              <a:latin typeface="Times New Roman" pitchFamily="18" charset="0"/>
            </a:endParaRPr>
          </a:p>
          <a:p>
            <a:r>
              <a:rPr lang="en-US" b="1" dirty="0" smtClean="0">
                <a:latin typeface="Times New Roman" pitchFamily="18" charset="0"/>
              </a:rPr>
              <a:t>(Next Slide)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7D16E4E3-3945-4CAF-8593-AF6ADAB63C86}" type="slidenum">
              <a:rPr lang="en-US" sz="1200" smtClean="0">
                <a:latin typeface="Times New Roman" pitchFamily="18" charset="0"/>
              </a:rPr>
              <a:pPr eaLnBrk="1" hangingPunct="1"/>
              <a:t>17</a:t>
            </a:fld>
            <a:endParaRPr lang="en-US" sz="1200"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dirty="0"/>
          </a:p>
        </p:txBody>
      </p:sp>
    </p:spTree>
    <p:extLst>
      <p:ext uri="{BB962C8B-B14F-4D97-AF65-F5344CB8AC3E}">
        <p14:creationId xmlns:p14="http://schemas.microsoft.com/office/powerpoint/2010/main" val="352659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
        <p:nvSpPr>
          <p:cNvPr id="4" name="Slide Number Placeholder 3"/>
          <p:cNvSpPr>
            <a:spLocks noGrp="1"/>
          </p:cNvSpPr>
          <p:nvPr>
            <p:ph type="sldNum" sz="quarter" idx="10"/>
          </p:nvPr>
        </p:nvSpPr>
        <p:spPr/>
        <p:txBody>
          <a:bodyPr/>
          <a:lstStyle/>
          <a:p>
            <a:fld id="{55D68406-F15C-4303-97CE-0E3EE59880C4}" type="slidenum">
              <a:rPr lang="en-US" smtClean="0"/>
              <a:pPr/>
              <a:t>2</a:t>
            </a:fld>
            <a:endParaRPr lang="en-US" dirty="0"/>
          </a:p>
        </p:txBody>
      </p:sp>
    </p:spTree>
    <p:extLst>
      <p:ext uri="{BB962C8B-B14F-4D97-AF65-F5344CB8AC3E}">
        <p14:creationId xmlns:p14="http://schemas.microsoft.com/office/powerpoint/2010/main" val="2483719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20</a:t>
            </a:fld>
            <a:endParaRPr 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ea typeface="ＭＳ Ｐゴシック" pitchFamily="34" charset="-128"/>
              </a:rPr>
              <a:t>In this presentation we’ll address</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recommendations</a:t>
            </a:r>
            <a:r>
              <a:rPr lang="en-US" baseline="0" dirty="0" smtClean="0">
                <a:latin typeface="Times New Roman" pitchFamily="18" charset="0"/>
                <a:ea typeface="ＭＳ Ｐゴシック" pitchFamily="34" charset="-128"/>
              </a:rPr>
              <a:t> from the General Aviation Joint Steering Committee – a government </a:t>
            </a:r>
            <a:r>
              <a:rPr lang="en-US" baseline="0" dirty="0" smtClean="0">
                <a:latin typeface="Times New Roman" pitchFamily="18" charset="0"/>
                <a:ea typeface="ＭＳ Ｐゴシック" pitchFamily="34" charset="-128"/>
              </a:rPr>
              <a:t>/industry </a:t>
            </a:r>
            <a:r>
              <a:rPr lang="en-US" baseline="0" dirty="0" smtClean="0">
                <a:latin typeface="Times New Roman" pitchFamily="18" charset="0"/>
                <a:ea typeface="ＭＳ Ｐゴシック" pitchFamily="34" charset="-128"/>
              </a:rPr>
              <a:t>group that analyzes GA accidents and incidents.  The Committee feels that improved and more frequent single-engine training in multi-engine airplanes will reduce the number of multi-engine loss of control events. </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They specifically recommend Vmc Training to improve pilot response to power loss.  Vmc – familiar to multi-engine pilots refers to the minimum speed required to maintain control when the critical engine fails.  We’ll refine the definition in the next slide.</a:t>
            </a:r>
          </a:p>
          <a:p>
            <a:endParaRPr lang="en-US" baseline="0" dirty="0" smtClean="0">
              <a:latin typeface="Times New Roman" pitchFamily="18" charset="0"/>
              <a:ea typeface="ＭＳ Ｐゴシック" pitchFamily="34" charset="-128"/>
            </a:endParaRPr>
          </a:p>
          <a:p>
            <a:r>
              <a:rPr lang="en-US" baseline="0" dirty="0" smtClean="0">
                <a:latin typeface="Times New Roman" pitchFamily="18" charset="0"/>
                <a:ea typeface="ＭＳ Ｐゴシック" pitchFamily="34" charset="-128"/>
              </a:rPr>
              <a:t>The GAJSC also heartily endorses Angle of Attack Indicators as an affordable technology to reduce stall/spin accidents.  We’ll talk about AOA indicators after we address the Vmc issues.</a:t>
            </a:r>
            <a:endParaRPr lang="en-US" dirty="0" smtClean="0">
              <a:latin typeface="Times New Roman" pitchFamily="18" charset="0"/>
              <a:ea typeface="ＭＳ Ｐゴシック" pitchFamily="34" charset="-128"/>
            </a:endParaRP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dirty="0"/>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couple of airspeed indicators.  Note that the multi-engine indicator has two red lines and a blue</a:t>
            </a:r>
            <a:r>
              <a:rPr lang="en-US" baseline="0" dirty="0" smtClean="0"/>
              <a:t> line.  The lower red line is the speed below which aircraft </a:t>
            </a:r>
            <a:br>
              <a:rPr lang="en-US" baseline="0" dirty="0" smtClean="0"/>
            </a:br>
            <a:r>
              <a:rPr lang="en-US" baseline="0" dirty="0" smtClean="0"/>
              <a:t>control cannot be maintained if the critical engine fails under the worst possible conditions.  Multi-engine pilots refer to it as Vee em cee.</a:t>
            </a:r>
          </a:p>
          <a:p>
            <a:endParaRPr lang="en-US" baseline="0" dirty="0" smtClean="0"/>
          </a:p>
          <a:p>
            <a:r>
              <a:rPr lang="en-US" baseline="0" dirty="0" smtClean="0"/>
              <a:t>The blue line that’s found on many but not all multi-engine airspeed indicators is the Best Single-engine Rate of Climb Speed.  It’s good to be at or above this speed </a:t>
            </a:r>
            <a:r>
              <a:rPr lang="en-US" baseline="0" dirty="0" smtClean="0"/>
              <a:t>whenever possible </a:t>
            </a:r>
            <a:r>
              <a:rPr lang="en-US" baseline="0" dirty="0" smtClean="0"/>
              <a:t>to give you some climb performance if an engine should fail.</a:t>
            </a:r>
            <a:endParaRPr lang="en-US" dirty="0" smtClean="0"/>
          </a:p>
          <a:p>
            <a:endParaRPr lang="en-US" b="1" dirty="0" smtClean="0"/>
          </a:p>
          <a:p>
            <a:r>
              <a:rPr lang="en-US" b="1" dirty="0" smtClean="0"/>
              <a:t>(Next</a:t>
            </a:r>
            <a:r>
              <a:rPr lang="en-US" b="1" baseline="0" dirty="0" smtClean="0"/>
              <a:t> Slide)</a:t>
            </a:r>
          </a:p>
          <a:p>
            <a:endParaRPr lang="en-US" b="1" dirty="0" smtClean="0"/>
          </a:p>
          <a:p>
            <a:r>
              <a:rPr lang="en-US" b="1" dirty="0" smtClean="0"/>
              <a:t>Background:  </a:t>
            </a:r>
            <a:r>
              <a:rPr lang="en-US" sz="1200" b="1" i="0" u="none" strike="noStrike" kern="1200" baseline="0" dirty="0" smtClean="0">
                <a:solidFill>
                  <a:schemeClr val="tx1"/>
                </a:solidFill>
                <a:latin typeface="Times New Roman" pitchFamily="18" charset="0"/>
                <a:ea typeface="+mn-ea"/>
                <a:cs typeface="+mn-cs"/>
              </a:rPr>
              <a:t>Vmc </a:t>
            </a:r>
            <a:r>
              <a:rPr lang="en-US" sz="1200" b="0" i="0" u="none" strike="noStrike" kern="1200" baseline="0" dirty="0" smtClean="0">
                <a:solidFill>
                  <a:schemeClr val="tx1"/>
                </a:solidFill>
                <a:latin typeface="Times New Roman" pitchFamily="18" charset="0"/>
                <a:ea typeface="+mn-ea"/>
                <a:cs typeface="+mn-cs"/>
              </a:rPr>
              <a:t>– Minimum control speed with the critical engine inoperative. Marked with a red radial line on most airspeed indicators. The minimum speed</a:t>
            </a:r>
          </a:p>
          <a:p>
            <a:r>
              <a:rPr lang="en-US" sz="1200" b="0" i="0" u="none" strike="noStrike" kern="1200" baseline="0" dirty="0" smtClean="0">
                <a:solidFill>
                  <a:schemeClr val="tx1"/>
                </a:solidFill>
                <a:latin typeface="Times New Roman" pitchFamily="18" charset="0"/>
                <a:ea typeface="+mn-ea"/>
                <a:cs typeface="+mn-cs"/>
              </a:rPr>
              <a:t>at which directional control can be maintained under a very specific set of circumstances outlined in 14 CFR part 23, Airworthiness Standards.</a:t>
            </a:r>
          </a:p>
          <a:p>
            <a:r>
              <a:rPr lang="en-US" sz="1200" b="0" i="0" u="none" strike="noStrike" kern="1200" baseline="0" dirty="0" smtClean="0">
                <a:solidFill>
                  <a:schemeClr val="tx1"/>
                </a:solidFill>
                <a:latin typeface="Times New Roman" pitchFamily="18" charset="0"/>
                <a:ea typeface="+mn-ea"/>
                <a:cs typeface="+mn-cs"/>
              </a:rPr>
              <a:t>Under the small airplane certification regulations currently in effect, the flight test pilot must be able to (1) stop the turn that results when the critical</a:t>
            </a:r>
          </a:p>
          <a:p>
            <a:r>
              <a:rPr lang="en-US" sz="1200" b="0" i="0" u="none" strike="noStrike" kern="1200" baseline="0" dirty="0" smtClean="0">
                <a:solidFill>
                  <a:schemeClr val="tx1"/>
                </a:solidFill>
                <a:latin typeface="Times New Roman" pitchFamily="18" charset="0"/>
                <a:ea typeface="+mn-ea"/>
                <a:cs typeface="+mn-cs"/>
              </a:rPr>
              <a:t>engine is suddenly made inoperative within 20° of the original heading, using maximum rudder deflection and a maximum of 5° bank, and (2)</a:t>
            </a:r>
          </a:p>
          <a:p>
            <a:r>
              <a:rPr lang="en-US" sz="1200" b="0" i="0" u="none" strike="noStrike" kern="1200" baseline="0" dirty="0" smtClean="0">
                <a:solidFill>
                  <a:schemeClr val="tx1"/>
                </a:solidFill>
                <a:latin typeface="Times New Roman" pitchFamily="18" charset="0"/>
                <a:ea typeface="+mn-ea"/>
                <a:cs typeface="+mn-cs"/>
              </a:rPr>
              <a:t>thereafter, maintain straight flight with not more than a 5° bank. There is no requirement in this determination that the airplane be capable</a:t>
            </a:r>
          </a:p>
          <a:p>
            <a:r>
              <a:rPr lang="en-US" sz="1200" b="0" i="0" u="none" strike="noStrike" kern="1200" baseline="0" dirty="0" smtClean="0">
                <a:solidFill>
                  <a:schemeClr val="tx1"/>
                </a:solidFill>
                <a:latin typeface="Times New Roman" pitchFamily="18" charset="0"/>
                <a:ea typeface="+mn-ea"/>
                <a:cs typeface="+mn-cs"/>
              </a:rPr>
              <a:t>of climbing at this airspeed. Vmc only addresses directional control.</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380552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spoke of the critical engine</a:t>
            </a:r>
            <a:r>
              <a:rPr lang="en-US" baseline="0" dirty="0" smtClean="0"/>
              <a:t> in the previous slide so we’d better talk about what the term means.</a:t>
            </a:r>
            <a:endParaRPr lang="en-US" dirty="0" smtClean="0"/>
          </a:p>
          <a:p>
            <a:endParaRPr lang="en-US" dirty="0" smtClean="0"/>
          </a:p>
          <a:p>
            <a:r>
              <a:rPr lang="en-US" dirty="0" smtClean="0"/>
              <a:t>The critical engine is the engine that will have</a:t>
            </a:r>
            <a:r>
              <a:rPr lang="en-US" baseline="0" dirty="0" smtClean="0"/>
              <a:t> the most adverse effect on directional control if that engine fails.  Any engine failure on a multi-engine airplane will result in a yaw toward the inoperative engine but if the critical engine fails; the yaw forces will be greater due to P-factor.</a:t>
            </a:r>
          </a:p>
          <a:p>
            <a:endParaRPr lang="en-US" baseline="0" dirty="0" smtClean="0"/>
          </a:p>
          <a:p>
            <a:r>
              <a:rPr lang="en-US" baseline="0" dirty="0" smtClean="0"/>
              <a:t>All propeller-powered aircraft are subject to P-factor.  Engines that rotate clockwise from the pilot’s perspective will produce greater thrust on descending propeller blades when the aircraft is flown at a positive angle of attack.  Because there is a longer moment arm associated with the right engine in this illustration – the yaw will be harder to manage if the left engine fails.</a:t>
            </a:r>
          </a:p>
          <a:p>
            <a:endParaRPr lang="en-US" baseline="0" dirty="0" smtClean="0"/>
          </a:p>
          <a:p>
            <a:r>
              <a:rPr lang="en-US" baseline="0" dirty="0" smtClean="0"/>
              <a:t>Some manufacturers install counter rotating engines on their multi-engine aircraft.  Thus yaw response is the same no matter which engine fails.  Most US airplane engines rotate clockwise though so critical engine failure is something most multi-engine pilots have to train for.</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2268736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There are few bad situations that can’t be made worse.  Which of these conditions will improve aircraft control when an engine fails?</a:t>
            </a:r>
          </a:p>
          <a:p>
            <a:pPr eaLnBrk="1" hangingPunct="1"/>
            <a:endParaRPr lang="en-US" b="1" dirty="0" smtClean="0">
              <a:latin typeface="Times New Roman" pitchFamily="18" charset="0"/>
            </a:endParaRPr>
          </a:p>
          <a:p>
            <a:pPr eaLnBrk="1" hangingPunct="1"/>
            <a:r>
              <a:rPr lang="en-US" b="1" dirty="0" smtClean="0">
                <a:latin typeface="Times New Roman" pitchFamily="18" charset="0"/>
              </a:rPr>
              <a:t>Presentation Note:  </a:t>
            </a:r>
            <a:r>
              <a:rPr lang="en-US" i="1" dirty="0" smtClean="0">
                <a:latin typeface="Times New Roman" pitchFamily="18" charset="0"/>
              </a:rPr>
              <a:t>Ask the audience to consider these statements with respect to improved aircraft control.  When they have answered; click to reveal the correct answer.</a:t>
            </a:r>
          </a:p>
          <a:p>
            <a:pPr eaLnBrk="1" hangingPunct="1"/>
            <a:endParaRPr lang="en-US" i="1" dirty="0" smtClean="0">
              <a:latin typeface="Times New Roman" pitchFamily="18" charset="0"/>
            </a:endParaRPr>
          </a:p>
          <a:p>
            <a:pPr eaLnBrk="1" hangingPunct="1"/>
            <a:r>
              <a:rPr lang="en-US" b="1" dirty="0" smtClean="0">
                <a:latin typeface="Times New Roman" pitchFamily="18" charset="0"/>
              </a:rPr>
              <a:t>(Click)</a:t>
            </a:r>
          </a:p>
          <a:p>
            <a:pPr eaLnBrk="1" hangingPunct="1"/>
            <a:endParaRPr lang="en-US" b="1" i="1" dirty="0" smtClean="0">
              <a:latin typeface="Times New Roman" pitchFamily="18" charset="0"/>
            </a:endParaRPr>
          </a:p>
          <a:p>
            <a:pPr eaLnBrk="1" hangingPunct="1"/>
            <a:r>
              <a:rPr lang="en-US" dirty="0" smtClean="0">
                <a:latin typeface="Times New Roman" pitchFamily="18" charset="0"/>
              </a:rPr>
              <a:t>That’s right.  A forward center of gravity increases the moment arm to the rudder</a:t>
            </a:r>
            <a:r>
              <a:rPr lang="en-US" baseline="0" dirty="0" smtClean="0">
                <a:latin typeface="Times New Roman" pitchFamily="18" charset="0"/>
              </a:rPr>
              <a:t> giving the pilot more rudder authority to counteract the yaw</a:t>
            </a:r>
            <a:r>
              <a:rPr lang="en-US" dirty="0" smtClean="0">
                <a:latin typeface="Times New Roman" pitchFamily="18" charset="0"/>
              </a:rPr>
              <a:t>.  All of the other conditions will make the situation worse.</a:t>
            </a:r>
          </a:p>
          <a:p>
            <a:pPr eaLnBrk="1" hangingPunct="1"/>
            <a:endParaRPr lang="en-US" dirty="0" smtClean="0">
              <a:latin typeface="Times New Roman" pitchFamily="18" charset="0"/>
            </a:endParaRPr>
          </a:p>
          <a:p>
            <a:pPr eaLnBrk="1" hangingPunct="1"/>
            <a:r>
              <a:rPr lang="en-US" b="1" dirty="0" smtClean="0">
                <a:latin typeface="Times New Roman" pitchFamily="18" charset="0"/>
              </a:rPr>
              <a:t>(Next Slide) </a:t>
            </a:r>
          </a:p>
          <a:p>
            <a:pPr eaLnBrk="1" hangingPunct="1"/>
            <a:endParaRPr lang="en-US" b="1" dirty="0" smtClean="0">
              <a:latin typeface="Times New Roman" pitchFamily="18" charset="0"/>
            </a:endParaRPr>
          </a:p>
          <a:p>
            <a:r>
              <a:rPr lang="en-US" b="1" dirty="0" smtClean="0">
                <a:latin typeface="Times New Roman" pitchFamily="18" charset="0"/>
              </a:rPr>
              <a:t>Background:</a:t>
            </a:r>
            <a:r>
              <a:rPr lang="en-US" b="1" baseline="0" dirty="0" smtClean="0">
                <a:latin typeface="Times New Roman" pitchFamily="18" charset="0"/>
              </a:rPr>
              <a:t>  </a:t>
            </a:r>
            <a:r>
              <a:rPr lang="en-US" sz="1200" b="0" i="0" u="none" strike="noStrike" kern="1200" baseline="0" dirty="0" smtClean="0">
                <a:solidFill>
                  <a:schemeClr val="tx1"/>
                </a:solidFill>
                <a:latin typeface="Times New Roman" pitchFamily="18" charset="0"/>
                <a:ea typeface="+mn-ea"/>
                <a:cs typeface="+mn-cs"/>
              </a:rPr>
              <a:t>Multiengine airplanes are subject to P-factor just as single-engine airplanes are. The descending propeller blade of each engine will produce greater thrust than</a:t>
            </a:r>
          </a:p>
          <a:p>
            <a:r>
              <a:rPr lang="en-US" sz="1200" b="0" i="0" u="none" strike="noStrike" kern="1200" baseline="0" dirty="0" smtClean="0">
                <a:solidFill>
                  <a:schemeClr val="tx1"/>
                </a:solidFill>
                <a:latin typeface="Times New Roman" pitchFamily="18" charset="0"/>
                <a:ea typeface="+mn-ea"/>
                <a:cs typeface="+mn-cs"/>
              </a:rPr>
              <a:t>the ascending blade when the airplane is operated under power and at positive angles of attack. The descending propeller blade of the right engine is also a greater distance </a:t>
            </a:r>
          </a:p>
          <a:p>
            <a:r>
              <a:rPr lang="en-US" sz="1200" b="0" i="0" u="none" strike="noStrike" kern="1200" baseline="0" dirty="0" smtClean="0">
                <a:solidFill>
                  <a:schemeClr val="tx1"/>
                </a:solidFill>
                <a:latin typeface="Times New Roman" pitchFamily="18" charset="0"/>
                <a:ea typeface="+mn-ea"/>
                <a:cs typeface="+mn-cs"/>
              </a:rPr>
              <a:t>from the center of gravity, and therefore has a longer moment arm than the descending propeller blade of the left engine. As a result, failure of the left engine will result in the most</a:t>
            </a:r>
          </a:p>
          <a:p>
            <a:r>
              <a:rPr lang="en-US" sz="1200" b="0" i="0" u="none" strike="noStrike" kern="1200" baseline="0" dirty="0" smtClean="0">
                <a:solidFill>
                  <a:schemeClr val="tx1"/>
                </a:solidFill>
                <a:latin typeface="Times New Roman" pitchFamily="18" charset="0"/>
                <a:ea typeface="+mn-ea"/>
                <a:cs typeface="+mn-cs"/>
              </a:rPr>
              <a:t>asymmetrical thrust (adverse yaw) as the right engine will be providing the remaining thrust. Many twins are designed with a counter-rotating right engine. With this design, the degree of asymmetrical thrust is the same with either engine inoperative. No engine is more critical than the other, and a Vmc demonstration may be performed with either engine windmilling.</a:t>
            </a:r>
          </a:p>
          <a:p>
            <a:r>
              <a:rPr lang="en-US" sz="1200" b="0" i="0" u="none" strike="noStrike" kern="1200" baseline="0" dirty="0" smtClean="0">
                <a:solidFill>
                  <a:schemeClr val="tx1"/>
                </a:solidFill>
                <a:latin typeface="Times New Roman" pitchFamily="18" charset="0"/>
                <a:ea typeface="+mn-ea"/>
                <a:cs typeface="+mn-cs"/>
              </a:rPr>
              <a:t>In aircraft certification, dynamic Vmc is determined under the following conditions. </a:t>
            </a:r>
          </a:p>
          <a:p>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Maximum available takeoff power. </a:t>
            </a:r>
            <a:r>
              <a:rPr lang="en-US" sz="1200" b="0" i="0" u="none" strike="noStrike" kern="1200" baseline="0" dirty="0" smtClean="0">
                <a:solidFill>
                  <a:schemeClr val="tx1"/>
                </a:solidFill>
                <a:latin typeface="Times New Roman" pitchFamily="18" charset="0"/>
                <a:ea typeface="+mn-ea"/>
                <a:cs typeface="+mn-cs"/>
              </a:rPr>
              <a:t>Vmc increases as power is increased on the operating engine. With normally aspirated engines, Vmc is highest at takeoff power and sea level, and</a:t>
            </a:r>
          </a:p>
          <a:p>
            <a:r>
              <a:rPr lang="en-US" sz="1200" b="0" i="0" u="none" strike="noStrike" kern="1200" baseline="0" dirty="0" smtClean="0">
                <a:solidFill>
                  <a:schemeClr val="tx1"/>
                </a:solidFill>
                <a:latin typeface="Times New Roman" pitchFamily="18" charset="0"/>
                <a:ea typeface="+mn-ea"/>
                <a:cs typeface="+mn-cs"/>
              </a:rPr>
              <a:t>decreases with altitude. With turbocharged engines, takeoff power, and therefore Vmc, remains constant with increases in altitude up to the engine’s critical altitude (the altitude where</a:t>
            </a:r>
          </a:p>
          <a:p>
            <a:r>
              <a:rPr lang="en-US" sz="1200" b="0" i="0" u="none" strike="noStrike" kern="1200" baseline="0" dirty="0" smtClean="0">
                <a:solidFill>
                  <a:schemeClr val="tx1"/>
                </a:solidFill>
                <a:latin typeface="Times New Roman" pitchFamily="18" charset="0"/>
                <a:ea typeface="+mn-ea"/>
                <a:cs typeface="+mn-cs"/>
              </a:rPr>
              <a:t>the engine can no longer maintain 100 percent power). Above the critical altitude, Vmc decreases just as it would with a normally aspirated engine, whose critical altitude is sea level.</a:t>
            </a:r>
          </a:p>
          <a:p>
            <a:r>
              <a:rPr lang="en-US" sz="1200" b="0" i="0" u="none" strike="noStrike" kern="1200" baseline="0" dirty="0" smtClean="0">
                <a:solidFill>
                  <a:schemeClr val="tx1"/>
                </a:solidFill>
                <a:latin typeface="Times New Roman" pitchFamily="18" charset="0"/>
                <a:ea typeface="+mn-ea"/>
                <a:cs typeface="+mn-cs"/>
              </a:rPr>
              <a:t>Vmc tests are conducted at a variety of altitudes. The results of those tests are then extrapolated to a single, sea level value.</a:t>
            </a:r>
          </a:p>
          <a:p>
            <a:endParaRPr lang="en-US" sz="1200" b="1"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Windmilling propeller. </a:t>
            </a:r>
            <a:r>
              <a:rPr lang="en-US" sz="1200" b="0" i="0" u="none" strike="noStrike" kern="1200" baseline="0" dirty="0" smtClean="0">
                <a:solidFill>
                  <a:schemeClr val="tx1"/>
                </a:solidFill>
                <a:latin typeface="Times New Roman" pitchFamily="18" charset="0"/>
                <a:ea typeface="+mn-ea"/>
                <a:cs typeface="+mn-cs"/>
              </a:rPr>
              <a:t>Vmc increases with increased drag on the inoperative engine. Vmc is highest, therefore, when the critical engine propeller is windmilling at the low pitch, high</a:t>
            </a:r>
          </a:p>
          <a:p>
            <a:r>
              <a:rPr lang="en-US" sz="1200" b="0" i="0" u="none" strike="noStrike" kern="1200" baseline="0" dirty="0" smtClean="0">
                <a:solidFill>
                  <a:schemeClr val="tx1"/>
                </a:solidFill>
                <a:latin typeface="Times New Roman" pitchFamily="18" charset="0"/>
                <a:ea typeface="+mn-ea"/>
                <a:cs typeface="+mn-cs"/>
              </a:rPr>
              <a:t>r.p.m. blade angle. Vmc is determined with the critical engine propeller windmilling in the takeoff position, unless the engine is equipped with an autofeather system.</a:t>
            </a:r>
          </a:p>
          <a:p>
            <a:endParaRPr lang="en-US" sz="1200" b="1"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Most unfavorable weight and center-of-gravity position. </a:t>
            </a:r>
            <a:r>
              <a:rPr lang="en-US" sz="1200" b="0" i="0" u="none" strike="noStrike" kern="1200" baseline="0" dirty="0" smtClean="0">
                <a:solidFill>
                  <a:schemeClr val="tx1"/>
                </a:solidFill>
                <a:latin typeface="Times New Roman" pitchFamily="18" charset="0"/>
                <a:ea typeface="+mn-ea"/>
                <a:cs typeface="+mn-cs"/>
              </a:rPr>
              <a:t>Vmc increases as the center of gravity is moved aft. The moment arm of the rudder is reduced, and therefore its effectivity is reduced, as the center of gravity is moved aft. At the same time, the moment arm of the propeller blade is increased, aggravating asymmetrical thrust. Invariably, the aft-most CG limit is the most</a:t>
            </a:r>
          </a:p>
          <a:p>
            <a:r>
              <a:rPr lang="en-US" sz="1200" b="0" i="0" u="none" strike="noStrike" kern="1200" baseline="0" dirty="0" smtClean="0">
                <a:solidFill>
                  <a:schemeClr val="tx1"/>
                </a:solidFill>
                <a:latin typeface="Times New Roman" pitchFamily="18" charset="0"/>
                <a:ea typeface="+mn-ea"/>
                <a:cs typeface="+mn-cs"/>
              </a:rPr>
              <a:t>unfavorable CG position. Currently, 14 CFR part 23 calls for Vmc to be determined at the most unfavorable weight. For twins certificated under CAR 3 or early 14 CFR part 23,</a:t>
            </a:r>
          </a:p>
          <a:p>
            <a:r>
              <a:rPr lang="en-US" sz="1200" b="0" i="0" u="none" strike="noStrike" kern="1200" baseline="0" dirty="0" smtClean="0">
                <a:solidFill>
                  <a:schemeClr val="tx1"/>
                </a:solidFill>
                <a:latin typeface="Times New Roman" pitchFamily="18" charset="0"/>
                <a:ea typeface="+mn-ea"/>
                <a:cs typeface="+mn-cs"/>
              </a:rPr>
              <a:t>the weight at which Vmc was determined was not specified. Vmc increases as weight is reduced. </a:t>
            </a:r>
          </a:p>
          <a:p>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Landing gear retracted. </a:t>
            </a:r>
            <a:r>
              <a:rPr lang="en-US" sz="1200" b="0" i="0" u="none" strike="noStrike" kern="1200" baseline="0" dirty="0" smtClean="0">
                <a:solidFill>
                  <a:schemeClr val="tx1"/>
                </a:solidFill>
                <a:latin typeface="Times New Roman" pitchFamily="18" charset="0"/>
                <a:ea typeface="+mn-ea"/>
                <a:cs typeface="+mn-cs"/>
              </a:rPr>
              <a:t>Vmc increases when the landing gear is retracted. Extended landing gear aids directional stability, which tends to decrease Vmc.</a:t>
            </a:r>
          </a:p>
          <a:p>
            <a:endParaRPr 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 Holding wings level.  </a:t>
            </a:r>
            <a:r>
              <a:rPr lang="en-US" sz="1200" b="0" i="0" u="none" strike="noStrike" kern="1200" baseline="0" dirty="0" smtClean="0">
                <a:solidFill>
                  <a:schemeClr val="tx1"/>
                </a:solidFill>
                <a:latin typeface="Times New Roman" pitchFamily="18" charset="0"/>
                <a:ea typeface="+mn-ea"/>
                <a:cs typeface="+mn-cs"/>
              </a:rPr>
              <a:t>Vmc is reduced significantly with increases in bank angle. Conversely, Vmc increases significantly with decreases in bank angle. Tests have shown that Vmc</a:t>
            </a:r>
          </a:p>
          <a:p>
            <a:r>
              <a:rPr lang="en-US" sz="1200" b="0" i="0" u="none" strike="noStrike" kern="1200" baseline="0" dirty="0" smtClean="0">
                <a:solidFill>
                  <a:schemeClr val="tx1"/>
                </a:solidFill>
                <a:latin typeface="Times New Roman" pitchFamily="18" charset="0"/>
                <a:ea typeface="+mn-ea"/>
                <a:cs typeface="+mn-cs"/>
              </a:rPr>
              <a:t>may increase more than 3 knots for each degree of bank angle less than 5°. Loss of directional control may be experienced at speeds almost 20 knots above published Vmc when the wings are held level.</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Vmc is highly sensitive to bank angle. To prevent claims of an unrealistically low Vmc speed in aircraft certification, the manufacturer is permitted to use a maximum of a 5° bank angle toward the</a:t>
            </a:r>
          </a:p>
          <a:p>
            <a:r>
              <a:rPr lang="en-US" sz="1200" b="0" i="0" u="none" strike="noStrike" kern="1200" baseline="0" dirty="0" smtClean="0">
                <a:solidFill>
                  <a:schemeClr val="tx1"/>
                </a:solidFill>
                <a:latin typeface="Times New Roman" pitchFamily="18" charset="0"/>
                <a:ea typeface="+mn-ea"/>
                <a:cs typeface="+mn-cs"/>
              </a:rPr>
              <a:t>operative engine. The horizontal component of lift generated by the bank assists the rudder in counteracting the asymmetrical thrust of the operative engine. The bank angle works in the</a:t>
            </a:r>
          </a:p>
          <a:p>
            <a:r>
              <a:rPr lang="en-US" sz="1200" b="0" i="0" u="none" strike="noStrike" kern="1200" baseline="0" dirty="0" smtClean="0">
                <a:solidFill>
                  <a:schemeClr val="tx1"/>
                </a:solidFill>
                <a:latin typeface="Times New Roman" pitchFamily="18" charset="0"/>
                <a:ea typeface="+mn-ea"/>
                <a:cs typeface="+mn-cs"/>
              </a:rPr>
              <a:t>manufacturer’s favor in lowering Vmc. Vmc is reduced significantly with increases in bank angle. Conversely, Vmc increases significantly with decreases in bank angle. Tests have shown that Vmc</a:t>
            </a:r>
          </a:p>
          <a:p>
            <a:r>
              <a:rPr lang="en-US" sz="1200" b="0" i="0" u="none" strike="noStrike" kern="1200" baseline="0" dirty="0" smtClean="0">
                <a:solidFill>
                  <a:schemeClr val="tx1"/>
                </a:solidFill>
                <a:latin typeface="Times New Roman" pitchFamily="18" charset="0"/>
                <a:ea typeface="+mn-ea"/>
                <a:cs typeface="+mn-cs"/>
              </a:rPr>
              <a:t>may increase more than 3 knots for each degree of bank angle less than 5°. Loss of directional control may be experienced at speeds almost 20 knots above published Vmc when the wings are held level.</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194879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enough of theory – it’s time for practice.  Obviously there’s a lot going on when a critical engine fails.</a:t>
            </a:r>
            <a:r>
              <a:rPr lang="en-US" baseline="0" dirty="0" smtClean="0"/>
              <a:t>  These are times when pilots absolutely must be on top of their game and you can’t maintain the edge if you don’t practice.  </a:t>
            </a:r>
          </a:p>
          <a:p>
            <a:endParaRPr lang="en-US" baseline="0" dirty="0" smtClean="0"/>
          </a:p>
          <a:p>
            <a:r>
              <a:rPr lang="en-US" baseline="0" dirty="0" smtClean="0"/>
              <a:t>Too many pilots demonstrate Vmc during the check ride and the next time they have to cope with Vmc it’s the real deal and lives depend on perfect execution.  So get with your flight instructor &amp; do a Vmc demonstration or two and document it in the WINGS proficiency program.  It’s time and money well spent for safety.</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336392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a:solidFill>
                  <a:schemeClr val="tx1"/>
                </a:solidFill>
                <a:latin typeface="Arial" charset="0"/>
                <a:ea typeface="MS PGothic" pitchFamily="34" charset="-128"/>
              </a:defRPr>
            </a:lvl1pPr>
            <a:lvl2pPr marL="742950" indent="-285750" defTabSz="920750" eaLnBrk="0" hangingPunct="0">
              <a:defRPr sz="2400">
                <a:solidFill>
                  <a:schemeClr val="tx1"/>
                </a:solidFill>
                <a:latin typeface="Arial" charset="0"/>
                <a:ea typeface="MS PGothic" pitchFamily="34" charset="-128"/>
              </a:defRPr>
            </a:lvl2pPr>
            <a:lvl3pPr marL="1143000" indent="-228600" defTabSz="920750" eaLnBrk="0" hangingPunct="0">
              <a:defRPr sz="2400">
                <a:solidFill>
                  <a:schemeClr val="tx1"/>
                </a:solidFill>
                <a:latin typeface="Arial" charset="0"/>
                <a:ea typeface="MS PGothic" pitchFamily="34" charset="-128"/>
              </a:defRPr>
            </a:lvl3pPr>
            <a:lvl4pPr marL="1600200" indent="-228600" defTabSz="920750" eaLnBrk="0" hangingPunct="0">
              <a:defRPr sz="2400">
                <a:solidFill>
                  <a:schemeClr val="tx1"/>
                </a:solidFill>
                <a:latin typeface="Arial" charset="0"/>
                <a:ea typeface="MS PGothic" pitchFamily="34" charset="-128"/>
              </a:defRPr>
            </a:lvl4pPr>
            <a:lvl5pPr marL="2057400" indent="-228600" defTabSz="920750" eaLnBrk="0" hangingPunct="0">
              <a:defRPr sz="2400">
                <a:solidFill>
                  <a:schemeClr val="tx1"/>
                </a:solidFill>
                <a:latin typeface="Arial" charset="0"/>
                <a:ea typeface="MS PGothic" pitchFamily="34" charset="-128"/>
              </a:defRPr>
            </a:lvl5pPr>
            <a:lvl6pPr marL="25146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20750"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873F5F62-B349-44E4-97EA-2F49DE59C68C}" type="slidenum">
              <a:rPr lang="en-US" sz="1200" smtClean="0">
                <a:latin typeface="Times New Roman" pitchFamily="18" charset="0"/>
              </a:rPr>
              <a:pPr eaLnBrk="1" hangingPunct="1"/>
              <a:t>8</a:t>
            </a:fld>
            <a:endParaRPr lang="en-US" sz="1200" dirty="0" smtClean="0">
              <a:latin typeface="Times New Roman" pitchFamily="18" charset="0"/>
            </a:endParaRPr>
          </a:p>
        </p:txBody>
      </p:sp>
      <p:sp>
        <p:nvSpPr>
          <p:cNvPr id="31747" name="Rectangle 2"/>
          <p:cNvSpPr>
            <a:spLocks noGrp="1" noRot="1" noChangeAspect="1" noChangeArrowheads="1" noTextEdit="1"/>
          </p:cNvSpPr>
          <p:nvPr>
            <p:ph type="sldImg"/>
          </p:nvPr>
        </p:nvSpPr>
        <p:spPr>
          <a:xfrm>
            <a:off x="1106488" y="698500"/>
            <a:ext cx="4648200" cy="348615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0" dirty="0" smtClean="0">
                <a:latin typeface="Times New Roman" pitchFamily="18" charset="0"/>
              </a:rPr>
              <a:t>On</a:t>
            </a:r>
            <a:r>
              <a:rPr lang="en-US" b="0" baseline="0" dirty="0" smtClean="0">
                <a:latin typeface="Times New Roman" pitchFamily="18" charset="0"/>
              </a:rPr>
              <a:t> to Angle of Attack – Which of these statements are true with respect to stalls?</a:t>
            </a:r>
            <a:endParaRPr lang="en-US" b="0" dirty="0" smtClean="0">
              <a:latin typeface="Times New Roman" pitchFamily="18" charset="0"/>
            </a:endParaRPr>
          </a:p>
          <a:p>
            <a:pPr eaLnBrk="1" hangingPunct="1"/>
            <a:endParaRPr lang="en-US" b="1" dirty="0" smtClean="0">
              <a:latin typeface="Times New Roman" pitchFamily="18" charset="0"/>
            </a:endParaRPr>
          </a:p>
          <a:p>
            <a:pPr eaLnBrk="1" hangingPunct="1"/>
            <a:r>
              <a:rPr lang="en-US" b="1" dirty="0" smtClean="0">
                <a:latin typeface="Times New Roman" pitchFamily="18" charset="0"/>
              </a:rPr>
              <a:t>Presentation Note:  </a:t>
            </a:r>
            <a:r>
              <a:rPr lang="en-US" i="1" dirty="0" smtClean="0">
                <a:latin typeface="Times New Roman" pitchFamily="18" charset="0"/>
              </a:rPr>
              <a:t>Ask the audience to consider these statements with respect to stalls.  When they have answered; click to reveal the correct answer.</a:t>
            </a:r>
          </a:p>
          <a:p>
            <a:pPr eaLnBrk="1" hangingPunct="1"/>
            <a:endParaRPr lang="en-US" i="1" dirty="0" smtClean="0">
              <a:latin typeface="Times New Roman" pitchFamily="18" charset="0"/>
            </a:endParaRPr>
          </a:p>
          <a:p>
            <a:pPr eaLnBrk="1" hangingPunct="1"/>
            <a:r>
              <a:rPr lang="en-US" b="1" dirty="0" smtClean="0">
                <a:latin typeface="Times New Roman" pitchFamily="18" charset="0"/>
              </a:rPr>
              <a:t>(Click)</a:t>
            </a:r>
          </a:p>
          <a:p>
            <a:pPr eaLnBrk="1" hangingPunct="1"/>
            <a:endParaRPr lang="en-US" b="1" i="1" dirty="0" smtClean="0">
              <a:latin typeface="Times New Roman" pitchFamily="18" charset="0"/>
            </a:endParaRPr>
          </a:p>
          <a:p>
            <a:pPr eaLnBrk="1" hangingPunct="1"/>
            <a:r>
              <a:rPr lang="en-US" dirty="0" smtClean="0">
                <a:latin typeface="Times New Roman" pitchFamily="18" charset="0"/>
              </a:rPr>
              <a:t>That’s right.  Stalls can occur at any airspeed in any phase of flight.  They are a factor in many fatal accidents and often – but not always – involve low time pilots.</a:t>
            </a:r>
          </a:p>
          <a:p>
            <a:pPr eaLnBrk="1" hangingPunct="1"/>
            <a:endParaRPr lang="en-US" dirty="0" smtClean="0">
              <a:latin typeface="Times New Roman" pitchFamily="18" charset="0"/>
            </a:endParaRPr>
          </a:p>
          <a:p>
            <a:pPr eaLnBrk="1" hangingPunct="1"/>
            <a:r>
              <a:rPr lang="en-US" b="1" dirty="0" smtClean="0">
                <a:latin typeface="Times New Roman" pitchFamily="18" charset="0"/>
              </a:rPr>
              <a:t>(Next Slide) </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endParaRPr lang="en-US" b="1"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Here’s the lowdown on Stall/Spin Accidents.  They are deadly.  More than half occur in the traffic pattern and most of the rest involve maneuvering – usually too close to the ground for recovery.</a:t>
            </a:r>
          </a:p>
          <a:p>
            <a:endParaRPr lang="en-US" dirty="0" smtClean="0">
              <a:latin typeface="Times New Roman" pitchFamily="18" charset="0"/>
            </a:endParaRPr>
          </a:p>
          <a:p>
            <a:r>
              <a:rPr lang="en-US" dirty="0" smtClean="0">
                <a:latin typeface="Times New Roman" pitchFamily="18" charset="0"/>
              </a:rPr>
              <a:t>That all works out to one fatal accident every three days for the past ten years.</a:t>
            </a:r>
          </a:p>
          <a:p>
            <a:endParaRPr lang="en-US" dirty="0" smtClean="0">
              <a:latin typeface="Times New Roman" pitchFamily="18" charset="0"/>
            </a:endParaRPr>
          </a:p>
          <a:p>
            <a:r>
              <a:rPr lang="en-US" b="1" dirty="0" smtClean="0">
                <a:latin typeface="Times New Roman" pitchFamily="18" charset="0"/>
              </a:rPr>
              <a:t>(Next Slide)</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MS PGothic" pitchFamily="34" charset="-128"/>
              </a:defRPr>
            </a:lvl1pPr>
            <a:lvl2pPr marL="742950" indent="-285750" defTabSz="911225" eaLnBrk="0" hangingPunct="0">
              <a:defRPr sz="2400">
                <a:solidFill>
                  <a:schemeClr val="tx1"/>
                </a:solidFill>
                <a:latin typeface="Arial" charset="0"/>
                <a:ea typeface="MS PGothic" pitchFamily="34" charset="-128"/>
              </a:defRPr>
            </a:lvl2pPr>
            <a:lvl3pPr marL="1143000" indent="-228600" defTabSz="911225" eaLnBrk="0" hangingPunct="0">
              <a:defRPr sz="2400">
                <a:solidFill>
                  <a:schemeClr val="tx1"/>
                </a:solidFill>
                <a:latin typeface="Arial" charset="0"/>
                <a:ea typeface="MS PGothic" pitchFamily="34" charset="-128"/>
              </a:defRPr>
            </a:lvl3pPr>
            <a:lvl4pPr marL="1600200" indent="-228600" defTabSz="911225" eaLnBrk="0" hangingPunct="0">
              <a:defRPr sz="2400">
                <a:solidFill>
                  <a:schemeClr val="tx1"/>
                </a:solidFill>
                <a:latin typeface="Arial" charset="0"/>
                <a:ea typeface="MS PGothic" pitchFamily="34" charset="-128"/>
              </a:defRPr>
            </a:lvl4pPr>
            <a:lvl5pPr marL="2057400" indent="-228600" defTabSz="911225" eaLnBrk="0" hangingPunct="0">
              <a:defRPr sz="2400">
                <a:solidFill>
                  <a:schemeClr val="tx1"/>
                </a:solidFill>
                <a:latin typeface="Arial" charset="0"/>
                <a:ea typeface="MS PGothic"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eaLnBrk="1" hangingPunct="1"/>
            <a:fld id="{B5905B51-D18F-4077-867F-9C2B7FEFF3A3}" type="slidenum">
              <a:rPr lang="en-US" sz="1200" smtClean="0">
                <a:latin typeface="Times New Roman" pitchFamily="18" charset="0"/>
              </a:rPr>
              <a:pPr eaLnBrk="1" hangingPunct="1"/>
              <a:t>9</a:t>
            </a:fld>
            <a:endParaRPr lang="en-US" sz="1200"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6098562" y="96045"/>
            <a:ext cx="2895600" cy="909638"/>
            <a:chOff x="3700" y="171"/>
            <a:chExt cx="1824" cy="573"/>
          </a:xfrm>
        </p:grpSpPr>
        <p:pic>
          <p:nvPicPr>
            <p:cNvPr id="63543" name="Picture 1079"/>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rgbClr val="1D2F68"/>
              </a:solidFill>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08004" y="3170712"/>
            <a:ext cx="4350330" cy="32192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dirty="0"/>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dirty="0"/>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dirty="0"/>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dirty="0"/>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faa.gov/news/press_releases/news_story.cfm?newsid=1571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www.faa.gov/about/office_org/headquarters_offices/avs/offices/air/directorates_field/small_airplan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faa.gov/news/safety_briefing/" TargetMode="External"/><Relationship Id="rId4" Type="http://schemas.openxmlformats.org/officeDocument/2006/relationships/hyperlink" Target="http://www.faa.gov/news/press_releases/news_story.cfm?newsid=1571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faa.gov/regulations_policies/handbooks_manuals/aircraft/airplane_handboo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May</a:t>
            </a:r>
            <a:endParaRPr lang="en-US" sz="3600" dirty="0"/>
          </a:p>
        </p:txBody>
      </p:sp>
      <p:sp>
        <p:nvSpPr>
          <p:cNvPr id="32780" name="Rectangle 12"/>
          <p:cNvSpPr>
            <a:spLocks noGrp="1" noChangeArrowheads="1"/>
          </p:cNvSpPr>
          <p:nvPr>
            <p:ph type="subTitle" idx="1"/>
          </p:nvPr>
        </p:nvSpPr>
        <p:spPr/>
        <p:txBody>
          <a:bodyPr/>
          <a:lstStyle/>
          <a:p>
            <a:r>
              <a:rPr lang="en-US" dirty="0" smtClean="0"/>
              <a:t>Vmc Training &amp; Angle of Attack</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685" y="3876599"/>
            <a:ext cx="3676650"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430" y="1256764"/>
            <a:ext cx="2328923" cy="23231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882529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The Airspeed Problem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229" y="3124200"/>
            <a:ext cx="2656114" cy="2656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Content Placeholder 7" descr="Flow_separation.jpg (320×18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32177" y="1787525"/>
            <a:ext cx="4001796" cy="2363561"/>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11"/>
          <p:cNvSpPr>
            <a:spLocks noGrp="1" noChangeArrowheads="1"/>
          </p:cNvSpPr>
          <p:nvPr>
            <p:ph type="sldNum" sz="quarter" idx="4"/>
          </p:nvPr>
        </p:nvSpPr>
        <p:spPr bwMode="auto">
          <a:xfrm>
            <a:off x="7549901" y="6239633"/>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10</a:t>
            </a:fld>
            <a:endParaRPr lang="en-US" dirty="0"/>
          </a:p>
        </p:txBody>
      </p:sp>
    </p:spTree>
    <p:extLst>
      <p:ext uri="{BB962C8B-B14F-4D97-AF65-F5344CB8AC3E}">
        <p14:creationId xmlns:p14="http://schemas.microsoft.com/office/powerpoint/2010/main" val="618189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The Airspeed Problem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229" y="3138715"/>
            <a:ext cx="2656114" cy="2656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Content Placeholder 2"/>
          <p:cNvSpPr>
            <a:spLocks noGrp="1"/>
          </p:cNvSpPr>
          <p:nvPr>
            <p:ph idx="1"/>
          </p:nvPr>
        </p:nvSpPr>
        <p:spPr>
          <a:xfrm>
            <a:off x="488950" y="1160463"/>
            <a:ext cx="8050213" cy="4391025"/>
          </a:xfrm>
        </p:spPr>
        <p:txBody>
          <a:bodyPr/>
          <a:lstStyle/>
          <a:p>
            <a:r>
              <a:rPr lang="en-US" dirty="0" smtClean="0"/>
              <a:t>Aircraft configuration</a:t>
            </a:r>
          </a:p>
          <a:p>
            <a:pPr lvl="1"/>
            <a:r>
              <a:rPr lang="en-US" dirty="0" smtClean="0"/>
              <a:t>Vs  	Cruise configuration</a:t>
            </a:r>
          </a:p>
          <a:p>
            <a:pPr lvl="1"/>
            <a:r>
              <a:rPr lang="en-US" dirty="0" smtClean="0"/>
              <a:t>Vso 	Landing configuration</a:t>
            </a:r>
          </a:p>
          <a:p>
            <a:r>
              <a:rPr lang="en-US" dirty="0" smtClean="0"/>
              <a:t>Load</a:t>
            </a:r>
          </a:p>
          <a:p>
            <a:endParaRPr lang="en-US" dirty="0"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022" y="3233166"/>
            <a:ext cx="3680922" cy="24672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11</a:t>
            </a:fld>
            <a:endParaRPr lang="en-US" dirty="0"/>
          </a:p>
        </p:txBody>
      </p:sp>
    </p:spTree>
    <p:extLst>
      <p:ext uri="{BB962C8B-B14F-4D97-AF65-F5344CB8AC3E}">
        <p14:creationId xmlns:p14="http://schemas.microsoft.com/office/powerpoint/2010/main" val="1135470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Angle of Attack Indicators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2" y="1146629"/>
            <a:ext cx="4031344" cy="30235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19462" name="Straight Arrow Connector 5"/>
          <p:cNvCxnSpPr>
            <a:cxnSpLocks noChangeShapeType="1"/>
          </p:cNvCxnSpPr>
          <p:nvPr/>
        </p:nvCxnSpPr>
        <p:spPr bwMode="auto">
          <a:xfrm flipV="1">
            <a:off x="246063" y="2041525"/>
            <a:ext cx="1393825" cy="508000"/>
          </a:xfrm>
          <a:prstGeom prst="straightConnector1">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257" y="2295168"/>
            <a:ext cx="4564743" cy="34242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19464" name="Straight Arrow Connector 11"/>
          <p:cNvCxnSpPr>
            <a:cxnSpLocks noChangeShapeType="1"/>
          </p:cNvCxnSpPr>
          <p:nvPr/>
        </p:nvCxnSpPr>
        <p:spPr bwMode="auto">
          <a:xfrm flipV="1">
            <a:off x="3200400" y="5008563"/>
            <a:ext cx="1393825" cy="508000"/>
          </a:xfrm>
          <a:prstGeom prst="straightConnector1">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12</a:t>
            </a:fld>
            <a:endParaRPr lang="en-US" dirty="0"/>
          </a:p>
        </p:txBody>
      </p:sp>
    </p:spTree>
    <p:extLst>
      <p:ext uri="{BB962C8B-B14F-4D97-AF65-F5344CB8AC3E}">
        <p14:creationId xmlns:p14="http://schemas.microsoft.com/office/powerpoint/2010/main" val="3146390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AOA For GA</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14286" r="37917"/>
          <a:stretch/>
        </p:blipFill>
        <p:spPr>
          <a:xfrm>
            <a:off x="889002" y="1419225"/>
            <a:ext cx="1723570" cy="3155229"/>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44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824" y="1480001"/>
            <a:ext cx="2105028" cy="30484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4278" y="1960006"/>
            <a:ext cx="2299836" cy="22098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7"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13</a:t>
            </a:fld>
            <a:endParaRPr lang="en-US" dirty="0"/>
          </a:p>
        </p:txBody>
      </p:sp>
    </p:spTree>
    <p:extLst>
      <p:ext uri="{BB962C8B-B14F-4D97-AF65-F5344CB8AC3E}">
        <p14:creationId xmlns:p14="http://schemas.microsoft.com/office/powerpoint/2010/main" val="3816230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Streamlined Process</a:t>
            </a: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163638"/>
            <a:ext cx="6802437"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Action Button: Custom 5">
            <a:hlinkClick r:id="rId4" highlightClick="1"/>
          </p:cNvPr>
          <p:cNvSpPr>
            <a:spLocks noChangeArrowheads="1"/>
          </p:cNvSpPr>
          <p:nvPr/>
        </p:nvSpPr>
        <p:spPr bwMode="auto">
          <a:xfrm>
            <a:off x="1814513" y="2308225"/>
            <a:ext cx="3454400" cy="773113"/>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p>
            <a:endParaRPr lang="en-US" dirty="0"/>
          </a:p>
        </p:txBody>
      </p:sp>
      <p:sp>
        <p:nvSpPr>
          <p:cNvPr id="8" name="Action Button: Information 7">
            <a:hlinkClick r:id="rId4" highlightClick="1"/>
          </p:cNvPr>
          <p:cNvSpPr/>
          <p:nvPr/>
        </p:nvSpPr>
        <p:spPr bwMode="auto">
          <a:xfrm>
            <a:off x="7765143" y="4715329"/>
            <a:ext cx="1016000" cy="682171"/>
          </a:xfrm>
          <a:prstGeom prst="actionButtonInformation">
            <a:avLst/>
          </a:prstGeom>
          <a:solidFill>
            <a:srgbClr val="00B0F0"/>
          </a:solidFill>
          <a:ln w="9525" cap="flat" cmpd="sng" algn="ctr">
            <a:noFill/>
            <a:prstDash val="solid"/>
            <a:round/>
            <a:headEnd type="none" w="med" len="med"/>
            <a:tailEnd type="none" w="med" len="med"/>
          </a:ln>
          <a:effectLst/>
          <a:scene3d>
            <a:camera prst="orthographicFront">
              <a:rot lat="0" lon="900000" rev="0"/>
            </a:camera>
            <a:lightRig rig="threePt" dir="t"/>
          </a:scene3d>
          <a:sp3d/>
        </p:spPr>
        <p:txBody>
          <a:bodyPr>
            <a:spAutoFit/>
            <a:flatTx/>
          </a:bodyPr>
          <a:lstStyle/>
          <a:p>
            <a:pPr>
              <a:defRPr/>
            </a:pPr>
            <a:endParaRPr lang="en-US" dirty="0"/>
          </a:p>
        </p:txBody>
      </p:sp>
      <p:sp>
        <p:nvSpPr>
          <p:cNvPr id="7"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14</a:t>
            </a:fld>
            <a:endParaRPr lang="en-US" dirty="0"/>
          </a:p>
        </p:txBody>
      </p:sp>
    </p:spTree>
    <p:extLst>
      <p:ext uri="{BB962C8B-B14F-4D97-AF65-F5344CB8AC3E}">
        <p14:creationId xmlns:p14="http://schemas.microsoft.com/office/powerpoint/2010/main" val="3501166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txBox="1">
            <a:spLocks/>
          </p:cNvSpPr>
          <p:nvPr/>
        </p:nvSpPr>
        <p:spPr bwMode="auto">
          <a:xfrm>
            <a:off x="581025" y="209550"/>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0"/>
              </a:spcBef>
            </a:pPr>
            <a:r>
              <a:rPr lang="en-US" sz="4000" b="1" dirty="0">
                <a:solidFill>
                  <a:srgbClr val="1D2F68"/>
                </a:solidFill>
              </a:rPr>
              <a:t>Safety Tip</a:t>
            </a:r>
          </a:p>
        </p:txBody>
      </p:sp>
      <p:pic>
        <p:nvPicPr>
          <p:cNvPr id="23561"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07885" y="3594971"/>
            <a:ext cx="3135085" cy="2353989"/>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1" name="Content Placeholder 4"/>
          <p:cNvSpPr txBox="1">
            <a:spLocks/>
          </p:cNvSpPr>
          <p:nvPr/>
        </p:nvSpPr>
        <p:spPr bwMode="auto">
          <a:xfrm>
            <a:off x="792163" y="833438"/>
            <a:ext cx="80502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MS PGothic" pitchFamily="34" charset="-128"/>
              </a:defRPr>
            </a:lvl9pPr>
          </a:lstStyle>
          <a:p>
            <a:pPr algn="l">
              <a:spcBef>
                <a:spcPct val="20000"/>
              </a:spcBef>
            </a:pPr>
            <a:r>
              <a:rPr lang="en-US" sz="2800" b="1" dirty="0"/>
              <a:t>Investigate AOA Systems</a:t>
            </a:r>
          </a:p>
          <a:p>
            <a:pPr algn="l">
              <a:spcBef>
                <a:spcPct val="20000"/>
              </a:spcBef>
            </a:pPr>
            <a:r>
              <a:rPr lang="en-US" sz="2800" b="1" dirty="0"/>
              <a:t>Practice</a:t>
            </a:r>
          </a:p>
          <a:p>
            <a:pPr lvl="1" algn="l">
              <a:spcBef>
                <a:spcPct val="20000"/>
              </a:spcBef>
            </a:pPr>
            <a:r>
              <a:rPr lang="en-US" sz="2800" b="1" dirty="0"/>
              <a:t>Stalls &amp; slow flight</a:t>
            </a:r>
          </a:p>
          <a:p>
            <a:pPr lvl="1" algn="l">
              <a:spcBef>
                <a:spcPct val="20000"/>
              </a:spcBef>
            </a:pPr>
            <a:r>
              <a:rPr lang="en-US" sz="2800" b="1" dirty="0"/>
              <a:t>Pattern &amp; Instrument</a:t>
            </a:r>
          </a:p>
          <a:p>
            <a:pPr algn="l">
              <a:spcBef>
                <a:spcPct val="20000"/>
              </a:spcBef>
            </a:pPr>
            <a:r>
              <a:rPr lang="en-US" sz="2800" b="1" dirty="0"/>
              <a:t>Fly with a CFI</a:t>
            </a:r>
            <a:r>
              <a:rPr lang="en-US" dirty="0"/>
              <a:t> </a:t>
            </a:r>
          </a:p>
          <a:p>
            <a:pPr lvl="1" algn="l">
              <a:spcBef>
                <a:spcPct val="20000"/>
              </a:spcBef>
              <a:buFontTx/>
              <a:buChar char="–"/>
            </a:pPr>
            <a:endParaRPr lang="en-US" u="sng" dirty="0"/>
          </a:p>
        </p:txBody>
      </p:sp>
      <p:pic>
        <p:nvPicPr>
          <p:cNvPr id="23564" name="Picture 12"/>
          <p:cNvPicPr>
            <a:picLocks noChangeAspect="1" noChangeArrowheads="1"/>
          </p:cNvPicPr>
          <p:nvPr/>
        </p:nvPicPr>
        <p:blipFill rotWithShape="1">
          <a:blip r:embed="rId4">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7"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15</a:t>
            </a:fld>
            <a:endParaRPr lang="en-US" dirty="0"/>
          </a:p>
        </p:txBody>
      </p:sp>
    </p:spTree>
    <p:extLst>
      <p:ext uri="{BB962C8B-B14F-4D97-AF65-F5344CB8AC3E}">
        <p14:creationId xmlns:p14="http://schemas.microsoft.com/office/powerpoint/2010/main" val="2057463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Resources</a:t>
            </a:r>
          </a:p>
        </p:txBody>
      </p:sp>
      <p:sp>
        <p:nvSpPr>
          <p:cNvPr id="3" name="Content Placeholder 2"/>
          <p:cNvSpPr>
            <a:spLocks noGrp="1"/>
          </p:cNvSpPr>
          <p:nvPr>
            <p:ph idx="1"/>
          </p:nvPr>
        </p:nvSpPr>
        <p:spPr>
          <a:xfrm>
            <a:off x="568325" y="1042988"/>
            <a:ext cx="8299450" cy="4603750"/>
          </a:xfrm>
        </p:spPr>
        <p:txBody>
          <a:bodyPr/>
          <a:lstStyle/>
          <a:p>
            <a:pPr>
              <a:defRPr/>
            </a:pPr>
            <a:r>
              <a:rPr lang="en-US" dirty="0" smtClean="0">
                <a:hlinkClick r:id="rId3"/>
              </a:rPr>
              <a:t>FAA Small Airplane Directorate</a:t>
            </a:r>
            <a:endParaRPr lang="en-US" dirty="0" smtClean="0"/>
          </a:p>
          <a:p>
            <a:pPr lvl="1">
              <a:defRPr/>
            </a:pPr>
            <a:r>
              <a:rPr lang="en-US" dirty="0" smtClean="0">
                <a:hlinkClick r:id="rId3"/>
              </a:rPr>
              <a:t>http://www.faa.gov/about/office_org/headquarters_offices/avs/offices/air/directorates_field/small_airplanes/</a:t>
            </a:r>
            <a:endParaRPr lang="en-US" dirty="0" smtClean="0"/>
          </a:p>
          <a:p>
            <a:pPr marL="0" indent="0">
              <a:buNone/>
              <a:defRPr/>
            </a:pPr>
            <a:endParaRPr lang="en-US" dirty="0" smtClean="0"/>
          </a:p>
          <a:p>
            <a:pPr>
              <a:defRPr/>
            </a:pPr>
            <a:r>
              <a:rPr lang="en-US" dirty="0" smtClean="0">
                <a:hlinkClick r:id="rId4"/>
              </a:rPr>
              <a:t>AOA Press Release</a:t>
            </a:r>
            <a:endParaRPr lang="en-US" dirty="0" smtClean="0"/>
          </a:p>
          <a:p>
            <a:pPr lvl="1">
              <a:defRPr/>
            </a:pPr>
            <a:r>
              <a:rPr lang="en-US" dirty="0" smtClean="0">
                <a:hlinkClick r:id="rId4"/>
              </a:rPr>
              <a:t>http://www.faa.gov/news/press_releases/news_story.cfm?newsid=15714</a:t>
            </a:r>
            <a:endParaRPr lang="en-US" dirty="0" smtClean="0"/>
          </a:p>
          <a:p>
            <a:pPr marL="457200" lvl="1" indent="0">
              <a:buFontTx/>
              <a:buNone/>
              <a:defRPr/>
            </a:pPr>
            <a:endParaRPr lang="en-US" dirty="0" smtClean="0"/>
          </a:p>
          <a:p>
            <a:pPr>
              <a:defRPr/>
            </a:pPr>
            <a:r>
              <a:rPr lang="en-US" dirty="0" smtClean="0">
                <a:hlinkClick r:id="rId5"/>
              </a:rPr>
              <a:t>FAA Safety Briefing Magazine</a:t>
            </a:r>
            <a:endParaRPr lang="en-US" dirty="0" smtClean="0"/>
          </a:p>
          <a:p>
            <a:pPr lvl="1">
              <a:defRPr/>
            </a:pPr>
            <a:r>
              <a:rPr lang="en-US" dirty="0" smtClean="0">
                <a:hlinkClick r:id="rId5"/>
              </a:rPr>
              <a:t>http://www.faa.gov/news/safety_briefing/</a:t>
            </a:r>
            <a:endParaRPr lang="en-US" dirty="0" smtClean="0"/>
          </a:p>
          <a:p>
            <a:pPr lvl="1">
              <a:defRPr/>
            </a:pPr>
            <a:endParaRPr lang="en-US" dirty="0"/>
          </a:p>
        </p:txBody>
      </p:sp>
      <p:sp>
        <p:nvSpPr>
          <p:cNvPr id="5"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16</a:t>
            </a:fld>
            <a:endParaRPr lang="en-US" dirty="0"/>
          </a:p>
        </p:txBody>
      </p:sp>
    </p:spTree>
    <p:extLst>
      <p:ext uri="{BB962C8B-B14F-4D97-AF65-F5344CB8AC3E}">
        <p14:creationId xmlns:p14="http://schemas.microsoft.com/office/powerpoint/2010/main" val="1884342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Resources</a:t>
            </a:r>
          </a:p>
        </p:txBody>
      </p:sp>
      <p:sp>
        <p:nvSpPr>
          <p:cNvPr id="3" name="Content Placeholder 2"/>
          <p:cNvSpPr>
            <a:spLocks noGrp="1"/>
          </p:cNvSpPr>
          <p:nvPr>
            <p:ph idx="1"/>
          </p:nvPr>
        </p:nvSpPr>
        <p:spPr>
          <a:xfrm>
            <a:off x="568325" y="1042988"/>
            <a:ext cx="8299450" cy="4603750"/>
          </a:xfrm>
        </p:spPr>
        <p:txBody>
          <a:bodyPr/>
          <a:lstStyle/>
          <a:p>
            <a:pPr>
              <a:defRPr/>
            </a:pPr>
            <a:r>
              <a:rPr lang="en-US" dirty="0" smtClean="0"/>
              <a:t>Airplane Flying Handbook</a:t>
            </a:r>
          </a:p>
          <a:p>
            <a:pPr lvl="1">
              <a:defRPr/>
            </a:pPr>
            <a:r>
              <a:rPr lang="en-US" dirty="0">
                <a:hlinkClick r:id="rId3"/>
              </a:rPr>
              <a:t>http://www.faa.gov/regulations_policies/handbooks_manuals/aircraft/airplane_handbook</a:t>
            </a:r>
            <a:r>
              <a:rPr lang="en-US" dirty="0" smtClean="0">
                <a:hlinkClick r:id="rId3"/>
              </a:rPr>
              <a:t>/</a:t>
            </a:r>
            <a:r>
              <a:rPr lang="en-US" dirty="0" smtClean="0"/>
              <a:t> </a:t>
            </a:r>
          </a:p>
          <a:p>
            <a:pPr lvl="1">
              <a:defRPr/>
            </a:pPr>
            <a:endParaRPr lang="en-US" dirty="0"/>
          </a:p>
        </p:txBody>
      </p:sp>
      <p:sp>
        <p:nvSpPr>
          <p:cNvPr id="5"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17</a:t>
            </a:fld>
            <a:endParaRPr lang="en-US" dirty="0"/>
          </a:p>
        </p:txBody>
      </p:sp>
    </p:spTree>
    <p:extLst>
      <p:ext uri="{BB962C8B-B14F-4D97-AF65-F5344CB8AC3E}">
        <p14:creationId xmlns:p14="http://schemas.microsoft.com/office/powerpoint/2010/main" val="150829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47953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8078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Welcome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2</a:t>
            </a:fld>
            <a:endParaRPr lang="en-US" dirty="0"/>
          </a:p>
        </p:txBody>
      </p:sp>
      <p:sp>
        <p:nvSpPr>
          <p:cNvPr id="6" name="Content Placeholder 2"/>
          <p:cNvSpPr>
            <a:spLocks noGrp="1"/>
          </p:cNvSpPr>
          <p:nvPr>
            <p:ph idx="1"/>
          </p:nvPr>
        </p:nvSpPr>
        <p:spPr>
          <a:xfrm>
            <a:off x="507176" y="1353746"/>
            <a:ext cx="8050213" cy="4391025"/>
          </a:xfrm>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spTree>
    <p:extLst>
      <p:ext uri="{BB962C8B-B14F-4D97-AF65-F5344CB8AC3E}">
        <p14:creationId xmlns:p14="http://schemas.microsoft.com/office/powerpoint/2010/main" val="837213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May</a:t>
            </a:r>
            <a:endParaRPr lang="en-US" sz="3600" dirty="0"/>
          </a:p>
        </p:txBody>
      </p:sp>
      <p:sp>
        <p:nvSpPr>
          <p:cNvPr id="32780" name="Rectangle 12"/>
          <p:cNvSpPr>
            <a:spLocks noGrp="1" noChangeArrowheads="1"/>
          </p:cNvSpPr>
          <p:nvPr>
            <p:ph type="subTitle" idx="1"/>
          </p:nvPr>
        </p:nvSpPr>
        <p:spPr/>
        <p:txBody>
          <a:bodyPr/>
          <a:lstStyle/>
          <a:p>
            <a:r>
              <a:rPr lang="en-US" dirty="0" smtClean="0"/>
              <a:t>Vmc Training &amp; Angle of Attack</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685" y="3876599"/>
            <a:ext cx="3676650"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430" y="1256764"/>
            <a:ext cx="2328923" cy="23231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6237368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lstStyle/>
          <a:p>
            <a:r>
              <a:rPr lang="en-US" dirty="0" smtClean="0"/>
              <a:t>GAJSC * Recommendations</a:t>
            </a:r>
          </a:p>
          <a:p>
            <a:r>
              <a:rPr lang="en-US" dirty="0" smtClean="0"/>
              <a:t>Vmc Training</a:t>
            </a:r>
          </a:p>
          <a:p>
            <a:pPr lvl="1"/>
            <a:r>
              <a:rPr lang="en-US" dirty="0" smtClean="0"/>
              <a:t>Minimum Control Speed with Critical Engine Inoperative.</a:t>
            </a:r>
          </a:p>
          <a:p>
            <a:r>
              <a:rPr lang="en-US" dirty="0" smtClean="0"/>
              <a:t>Angle of Attack (AOA) Indicators</a:t>
            </a:r>
          </a:p>
          <a:p>
            <a:endParaRPr lang="en-US" dirty="0"/>
          </a:p>
          <a:p>
            <a:endParaRPr lang="en-US" dirty="0" smtClean="0"/>
          </a:p>
          <a:p>
            <a:pPr marL="0" indent="0">
              <a:buNone/>
            </a:pPr>
            <a:r>
              <a:rPr lang="en-US" dirty="0" smtClean="0"/>
              <a:t>                              * </a:t>
            </a:r>
            <a:r>
              <a:rPr lang="en-US" sz="1800" dirty="0" smtClean="0"/>
              <a:t>General Aviation Joint Steering Committee</a:t>
            </a:r>
            <a:endParaRPr lang="en-US" sz="1800"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341572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Vmc</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1393" y="1545772"/>
            <a:ext cx="2835791" cy="28134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50" y="1617024"/>
            <a:ext cx="2656114" cy="26561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Rectangle 4"/>
          <p:cNvSpPr/>
          <p:nvPr/>
        </p:nvSpPr>
        <p:spPr>
          <a:xfrm>
            <a:off x="1120707" y="4587581"/>
            <a:ext cx="2071401" cy="461665"/>
          </a:xfrm>
          <a:prstGeom prst="rect">
            <a:avLst/>
          </a:prstGeom>
        </p:spPr>
        <p:txBody>
          <a:bodyPr wrap="none">
            <a:spAutoFit/>
          </a:bodyPr>
          <a:lstStyle/>
          <a:p>
            <a:pPr>
              <a:buNone/>
            </a:pPr>
            <a:r>
              <a:rPr lang="en-US" dirty="0" smtClean="0"/>
              <a:t>Single-engine</a:t>
            </a:r>
            <a:endParaRPr lang="en-US" dirty="0"/>
          </a:p>
        </p:txBody>
      </p:sp>
      <p:sp>
        <p:nvSpPr>
          <p:cNvPr id="9" name="Rectangle 8"/>
          <p:cNvSpPr/>
          <p:nvPr/>
        </p:nvSpPr>
        <p:spPr>
          <a:xfrm>
            <a:off x="5856983" y="4587580"/>
            <a:ext cx="1864613" cy="461665"/>
          </a:xfrm>
          <a:prstGeom prst="rect">
            <a:avLst/>
          </a:prstGeom>
        </p:spPr>
        <p:txBody>
          <a:bodyPr wrap="none">
            <a:spAutoFit/>
          </a:bodyPr>
          <a:lstStyle/>
          <a:p>
            <a:pPr>
              <a:buNone/>
            </a:pPr>
            <a:r>
              <a:rPr lang="en-US" dirty="0" smtClean="0"/>
              <a:t>Multi-engine</a:t>
            </a:r>
            <a:endParaRPr lang="en-US" dirty="0"/>
          </a:p>
        </p:txBody>
      </p:sp>
    </p:spTree>
    <p:extLst>
      <p:ext uri="{BB962C8B-B14F-4D97-AF65-F5344CB8AC3E}">
        <p14:creationId xmlns:p14="http://schemas.microsoft.com/office/powerpoint/2010/main" val="113979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Critical Engine</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11" y="1460666"/>
            <a:ext cx="7741209" cy="37064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94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sp>
        <p:nvSpPr>
          <p:cNvPr id="5" name="Rectangle 3"/>
          <p:cNvSpPr>
            <a:spLocks noGrp="1" noChangeArrowheads="1"/>
          </p:cNvSpPr>
          <p:nvPr>
            <p:ph type="title"/>
          </p:nvPr>
        </p:nvSpPr>
        <p:spPr/>
        <p:txBody>
          <a:bodyPr/>
          <a:lstStyle/>
          <a:p>
            <a:pPr eaLnBrk="1" hangingPunct="1"/>
            <a:r>
              <a:rPr lang="en-US" dirty="0" smtClean="0"/>
              <a:t>But wait – there’s more ….</a:t>
            </a:r>
          </a:p>
        </p:txBody>
      </p:sp>
      <p:sp>
        <p:nvSpPr>
          <p:cNvPr id="6" name="Rectangle 2"/>
          <p:cNvSpPr txBox="1">
            <a:spLocks noChangeArrowheads="1"/>
          </p:cNvSpPr>
          <p:nvPr/>
        </p:nvSpPr>
        <p:spPr bwMode="auto">
          <a:xfrm>
            <a:off x="1981200" y="1673225"/>
            <a:ext cx="71628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14350" indent="-514350">
              <a:lnSpc>
                <a:spcPct val="90000"/>
              </a:lnSpc>
              <a:spcBef>
                <a:spcPct val="70000"/>
              </a:spcBef>
              <a:buFontTx/>
              <a:buAutoNum type="alphaUcPeriod"/>
              <a:tabLst>
                <a:tab pos="631825" algn="l"/>
              </a:tabLst>
              <a:defRPr/>
            </a:pPr>
            <a:r>
              <a:rPr lang="en-US" dirty="0" smtClean="0">
                <a:ea typeface="ＭＳ Ｐゴシック" charset="-128"/>
              </a:rPr>
              <a:t>High power on operative engine</a:t>
            </a:r>
          </a:p>
          <a:p>
            <a:pPr marL="514350" indent="-514350">
              <a:lnSpc>
                <a:spcPct val="90000"/>
              </a:lnSpc>
              <a:spcBef>
                <a:spcPct val="70000"/>
              </a:spcBef>
              <a:buFontTx/>
              <a:buAutoNum type="alphaUcPeriod"/>
              <a:tabLst>
                <a:tab pos="631825" algn="l"/>
              </a:tabLst>
              <a:defRPr/>
            </a:pPr>
            <a:r>
              <a:rPr lang="en-US" dirty="0" smtClean="0">
                <a:ea typeface="ＭＳ Ｐゴシック" charset="-128"/>
              </a:rPr>
              <a:t>Forward CG</a:t>
            </a:r>
          </a:p>
          <a:p>
            <a:pPr marL="514350" indent="-514350">
              <a:lnSpc>
                <a:spcPct val="90000"/>
              </a:lnSpc>
              <a:spcBef>
                <a:spcPct val="70000"/>
              </a:spcBef>
              <a:buFontTx/>
              <a:buAutoNum type="alphaUcPeriod"/>
              <a:tabLst>
                <a:tab pos="631825" algn="l"/>
              </a:tabLst>
              <a:defRPr/>
            </a:pPr>
            <a:r>
              <a:rPr lang="en-US" dirty="0" smtClean="0">
                <a:ea typeface="ＭＳ Ｐゴシック" charset="-128"/>
              </a:rPr>
              <a:t>Windmilling prop on inoperative engine</a:t>
            </a:r>
          </a:p>
          <a:p>
            <a:pPr marL="514350" indent="-514350">
              <a:lnSpc>
                <a:spcPct val="90000"/>
              </a:lnSpc>
              <a:spcBef>
                <a:spcPct val="70000"/>
              </a:spcBef>
              <a:buFontTx/>
              <a:buAutoNum type="alphaUcPeriod"/>
              <a:tabLst>
                <a:tab pos="631825" algn="l"/>
              </a:tabLst>
              <a:defRPr/>
            </a:pPr>
            <a:r>
              <a:rPr lang="en-US" dirty="0" smtClean="0">
                <a:ea typeface="ＭＳ Ｐゴシック" charset="-128"/>
              </a:rPr>
              <a:t>Holding wings level</a:t>
            </a:r>
          </a:p>
          <a:p>
            <a:pPr marL="514350" indent="-514350">
              <a:lnSpc>
                <a:spcPct val="90000"/>
              </a:lnSpc>
              <a:spcBef>
                <a:spcPct val="70000"/>
              </a:spcBef>
              <a:buFontTx/>
              <a:buAutoNum type="alphaUcPeriod"/>
              <a:tabLst>
                <a:tab pos="631825" algn="l"/>
              </a:tabLst>
              <a:defRPr/>
            </a:pPr>
            <a:r>
              <a:rPr lang="en-US" dirty="0" smtClean="0">
                <a:ea typeface="ＭＳ Ｐゴシック" charset="-128"/>
              </a:rPr>
              <a:t>Landing gear retracted</a:t>
            </a:r>
          </a:p>
          <a:p>
            <a:pPr marL="514350" indent="-514350">
              <a:lnSpc>
                <a:spcPct val="90000"/>
              </a:lnSpc>
              <a:spcBef>
                <a:spcPct val="70000"/>
              </a:spcBef>
              <a:buFontTx/>
              <a:buAutoNum type="alphaUcPeriod"/>
              <a:tabLst>
                <a:tab pos="631825" algn="l"/>
              </a:tabLst>
              <a:defRPr/>
            </a:pPr>
            <a:endParaRPr lang="en-US" dirty="0" smtClean="0">
              <a:ea typeface="ＭＳ Ｐゴシック" charset="-128"/>
            </a:endParaRPr>
          </a:p>
          <a:p>
            <a:pPr marL="0" indent="0">
              <a:lnSpc>
                <a:spcPct val="90000"/>
              </a:lnSpc>
              <a:spcBef>
                <a:spcPct val="70000"/>
              </a:spcBef>
              <a:buFontTx/>
              <a:buNone/>
              <a:tabLst>
                <a:tab pos="631825" algn="l"/>
              </a:tabLst>
              <a:defRPr/>
            </a:pPr>
            <a:r>
              <a:rPr lang="en-US" dirty="0" smtClean="0">
                <a:ea typeface="ＭＳ Ｐゴシック" charset="-128"/>
              </a:rPr>
              <a:t>	</a:t>
            </a:r>
          </a:p>
        </p:txBody>
      </p:sp>
      <p:sp>
        <p:nvSpPr>
          <p:cNvPr id="7" name="AutoShape 4"/>
          <p:cNvSpPr>
            <a:spLocks noChangeArrowheads="1"/>
          </p:cNvSpPr>
          <p:nvPr/>
        </p:nvSpPr>
        <p:spPr bwMode="auto">
          <a:xfrm>
            <a:off x="703841" y="2243941"/>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spTree>
    <p:extLst>
      <p:ext uri="{BB962C8B-B14F-4D97-AF65-F5344CB8AC3E}">
        <p14:creationId xmlns:p14="http://schemas.microsoft.com/office/powerpoint/2010/main" val="2662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much for theory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5" name="Picture 5"/>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54313" y="1318120"/>
            <a:ext cx="5415203" cy="40614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0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1981200" y="1673225"/>
            <a:ext cx="7162800" cy="3827463"/>
          </a:xfrm>
        </p:spPr>
        <p:txBody>
          <a:bodyPr/>
          <a:lstStyle/>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Can occur in any phase of flight</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Are a factor in many fatal accidents</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Usually involve low time pilots</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Can occur at any airspeed </a:t>
            </a:r>
          </a:p>
          <a:p>
            <a:pPr marL="514350" indent="-514350" eaLnBrk="1" hangingPunct="1">
              <a:lnSpc>
                <a:spcPct val="90000"/>
              </a:lnSpc>
              <a:spcBef>
                <a:spcPct val="70000"/>
              </a:spcBef>
              <a:buFontTx/>
              <a:buAutoNum type="alphaUcPeriod"/>
              <a:tabLst>
                <a:tab pos="631825" algn="l"/>
              </a:tabLst>
              <a:defRPr/>
            </a:pPr>
            <a:r>
              <a:rPr lang="en-US" dirty="0" smtClean="0">
                <a:ea typeface="ＭＳ Ｐゴシック" charset="-128"/>
              </a:rPr>
              <a:t>All of the above.</a:t>
            </a:r>
          </a:p>
          <a:p>
            <a:pPr marL="514350" indent="-514350" eaLnBrk="1" hangingPunct="1">
              <a:lnSpc>
                <a:spcPct val="90000"/>
              </a:lnSpc>
              <a:spcBef>
                <a:spcPct val="70000"/>
              </a:spcBef>
              <a:buFontTx/>
              <a:buAutoNum type="alphaUcPeriod"/>
              <a:tabLst>
                <a:tab pos="631825" algn="l"/>
              </a:tabLst>
              <a:defRPr/>
            </a:pPr>
            <a:endParaRPr lang="en-US" dirty="0" smtClean="0">
              <a:ea typeface="ＭＳ Ｐゴシック" charset="-128"/>
            </a:endParaRPr>
          </a:p>
          <a:p>
            <a:pPr marL="0" indent="0" eaLnBrk="1" hangingPunct="1">
              <a:lnSpc>
                <a:spcPct val="90000"/>
              </a:lnSpc>
              <a:spcBef>
                <a:spcPct val="70000"/>
              </a:spcBef>
              <a:buFontTx/>
              <a:buNone/>
              <a:tabLst>
                <a:tab pos="631825" algn="l"/>
              </a:tabLst>
              <a:defRPr/>
            </a:pPr>
            <a:r>
              <a:rPr lang="en-US" dirty="0" smtClean="0">
                <a:ea typeface="ＭＳ Ｐゴシック" charset="-128"/>
              </a:rPr>
              <a:t>	</a:t>
            </a:r>
          </a:p>
        </p:txBody>
      </p:sp>
      <p:sp>
        <p:nvSpPr>
          <p:cNvPr id="15363" name="Rectangle 3"/>
          <p:cNvSpPr>
            <a:spLocks noGrp="1" noChangeArrowheads="1"/>
          </p:cNvSpPr>
          <p:nvPr>
            <p:ph type="title"/>
          </p:nvPr>
        </p:nvSpPr>
        <p:spPr>
          <a:xfrm>
            <a:off x="468313" y="288925"/>
            <a:ext cx="8472487" cy="1212850"/>
          </a:xfrm>
        </p:spPr>
        <p:txBody>
          <a:bodyPr/>
          <a:lstStyle/>
          <a:p>
            <a:pPr eaLnBrk="1" hangingPunct="1"/>
            <a:r>
              <a:rPr lang="en-US" dirty="0" smtClean="0"/>
              <a:t>Stalls:</a:t>
            </a:r>
          </a:p>
        </p:txBody>
      </p:sp>
      <p:sp>
        <p:nvSpPr>
          <p:cNvPr id="6" name="AutoShape 4"/>
          <p:cNvSpPr>
            <a:spLocks noChangeArrowheads="1"/>
          </p:cNvSpPr>
          <p:nvPr/>
        </p:nvSpPr>
        <p:spPr bwMode="auto">
          <a:xfrm>
            <a:off x="620713" y="4381500"/>
            <a:ext cx="973137" cy="654050"/>
          </a:xfrm>
          <a:prstGeom prst="rightArrow">
            <a:avLst>
              <a:gd name="adj1" fmla="val 50000"/>
              <a:gd name="adj2" fmla="val 37197"/>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n-US" dirty="0"/>
          </a:p>
        </p:txBody>
      </p:sp>
      <p:sp>
        <p:nvSpPr>
          <p:cNvPr id="7"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8</a:t>
            </a:fld>
            <a:endParaRPr lang="en-US" dirty="0"/>
          </a:p>
        </p:txBody>
      </p:sp>
    </p:spTree>
    <p:extLst>
      <p:ext uri="{BB962C8B-B14F-4D97-AF65-F5344CB8AC3E}">
        <p14:creationId xmlns:p14="http://schemas.microsoft.com/office/powerpoint/2010/main" val="36873326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Stall/Spin Accidents</a:t>
            </a:r>
          </a:p>
        </p:txBody>
      </p:sp>
      <p:sp>
        <p:nvSpPr>
          <p:cNvPr id="16387" name="Content Placeholder 2"/>
          <p:cNvSpPr>
            <a:spLocks noGrp="1"/>
          </p:cNvSpPr>
          <p:nvPr>
            <p:ph idx="1"/>
          </p:nvPr>
        </p:nvSpPr>
        <p:spPr>
          <a:xfrm>
            <a:off x="481013" y="1246188"/>
            <a:ext cx="4149725" cy="4391025"/>
          </a:xfrm>
        </p:spPr>
        <p:txBody>
          <a:bodyPr/>
          <a:lstStyle/>
          <a:p>
            <a:pPr>
              <a:defRPr/>
            </a:pPr>
            <a:r>
              <a:rPr lang="en-US" dirty="0" smtClean="0"/>
              <a:t>In the traffic pattern</a:t>
            </a:r>
          </a:p>
          <a:p>
            <a:pPr lvl="1">
              <a:defRPr/>
            </a:pPr>
            <a:r>
              <a:rPr lang="en-US" dirty="0" smtClean="0"/>
              <a:t>Takeoff 	28 %</a:t>
            </a:r>
          </a:p>
          <a:p>
            <a:pPr lvl="1">
              <a:defRPr/>
            </a:pPr>
            <a:r>
              <a:rPr lang="en-US" dirty="0" smtClean="0"/>
              <a:t>Approach	18 %</a:t>
            </a:r>
          </a:p>
          <a:p>
            <a:pPr lvl="1">
              <a:defRPr/>
            </a:pPr>
            <a:r>
              <a:rPr lang="en-US" dirty="0" smtClean="0"/>
              <a:t>Go Around	  6 %</a:t>
            </a:r>
          </a:p>
          <a:p>
            <a:pPr lvl="2">
              <a:defRPr/>
            </a:pPr>
            <a:r>
              <a:rPr lang="en-US" dirty="0" smtClean="0"/>
              <a:t>Crosswind </a:t>
            </a:r>
          </a:p>
          <a:p>
            <a:pPr>
              <a:defRPr/>
            </a:pPr>
            <a:r>
              <a:rPr lang="en-US" dirty="0" smtClean="0"/>
              <a:t>Maneuvering	 </a:t>
            </a:r>
            <a:r>
              <a:rPr lang="en-US" sz="2400" b="0" dirty="0" smtClean="0"/>
              <a:t>41%</a:t>
            </a:r>
          </a:p>
          <a:p>
            <a:pPr>
              <a:defRPr/>
            </a:pPr>
            <a:r>
              <a:rPr lang="en-US" sz="2400" dirty="0" smtClean="0"/>
              <a:t>1 Fatal Accident/3 days</a:t>
            </a:r>
          </a:p>
          <a:p>
            <a:pPr marL="0" indent="0">
              <a:buFontTx/>
              <a:buNone/>
              <a:defRPr/>
            </a:pPr>
            <a:endParaRPr lang="en-US" sz="2400" dirty="0" smtClean="0"/>
          </a:p>
        </p:txBody>
      </p:sp>
      <p:pic>
        <p:nvPicPr>
          <p:cNvPr id="542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959" t="3707" r="5073" b="3620"/>
          <a:stretch/>
        </p:blipFill>
        <p:spPr bwMode="auto">
          <a:xfrm>
            <a:off x="4962512" y="2549237"/>
            <a:ext cx="4015233" cy="30189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Rectangle 11"/>
          <p:cNvSpPr>
            <a:spLocks noGrp="1" noChangeArrowheads="1"/>
          </p:cNvSpPr>
          <p:nvPr>
            <p:ph type="sldNum" sz="quarter" idx="4"/>
          </p:nvPr>
        </p:nvSpPr>
        <p:spPr bwMode="auto">
          <a:xfrm>
            <a:off x="7549901" y="6227758"/>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1809719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5YDFD77UPU3F-311-198</_dlc_DocId>
    <_dlc_DocIdUrl xmlns="04289566-cf42-4ce7-aa7c-2469c3d4502e">
      <Url>https://avssp.faa.gov/avs/afsfaast/_layouts/15/DocIdRedir.aspx?ID=5YDFD77UPU3F-311-198</Url>
      <Description>5YDFD77UPU3F-311-198</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0" ma:contentTypeDescription="Create a new document." ma:contentTypeScope="" ma:versionID="642ab41d17964e825ff42055cff378b4">
  <xsd:schema xmlns:xsd="http://www.w3.org/2001/XMLSchema" xmlns:xs="http://www.w3.org/2001/XMLSchema" xmlns:p="http://schemas.microsoft.com/office/2006/metadata/properties" xmlns:ns2="04289566-cf42-4ce7-aa7c-2469c3d4502e" targetNamespace="http://schemas.microsoft.com/office/2006/metadata/properties" ma:root="true" ma:fieldsID="2c08fc3b15f1083b729435ba94b6a755" ns2:_="">
    <xsd:import namespace="04289566-cf42-4ce7-aa7c-2469c3d450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45D6EF-B5D8-4DC2-A261-DE8ED17F5497}"/>
</file>

<file path=customXml/itemProps2.xml><?xml version="1.0" encoding="utf-8"?>
<ds:datastoreItem xmlns:ds="http://schemas.openxmlformats.org/officeDocument/2006/customXml" ds:itemID="{A3E709D6-20E0-44F0-89DD-CEC1105B5A09}"/>
</file>

<file path=customXml/itemProps3.xml><?xml version="1.0" encoding="utf-8"?>
<ds:datastoreItem xmlns:ds="http://schemas.openxmlformats.org/officeDocument/2006/customXml" ds:itemID="{38478039-553F-4784-937F-AA1A516D8A62}"/>
</file>

<file path=customXml/itemProps4.xml><?xml version="1.0" encoding="utf-8"?>
<ds:datastoreItem xmlns:ds="http://schemas.openxmlformats.org/officeDocument/2006/customXml" ds:itemID="{F13E51A9-AE08-48A7-9126-BE26CABE8E68}"/>
</file>

<file path=docProps/app.xml><?xml version="1.0" encoding="utf-8"?>
<Properties xmlns="http://schemas.openxmlformats.org/officeDocument/2006/extended-properties" xmlns:vt="http://schemas.openxmlformats.org/officeDocument/2006/docPropsVTypes">
  <Template/>
  <TotalTime>5611</TotalTime>
  <Words>2456</Words>
  <Application>Microsoft Office PowerPoint</Application>
  <PresentationFormat>On-screen Show (4:3)</PresentationFormat>
  <Paragraphs>285</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1_Custom Design</vt:lpstr>
      <vt:lpstr>2_Custom Design</vt:lpstr>
      <vt:lpstr>Topic of the Month May</vt:lpstr>
      <vt:lpstr>Welcome</vt:lpstr>
      <vt:lpstr>Overview  </vt:lpstr>
      <vt:lpstr>Vmc</vt:lpstr>
      <vt:lpstr>The Critical Engine</vt:lpstr>
      <vt:lpstr>But wait – there’s more ….</vt:lpstr>
      <vt:lpstr>So much for theory</vt:lpstr>
      <vt:lpstr>Stalls:</vt:lpstr>
      <vt:lpstr>Stall/Spin Accidents</vt:lpstr>
      <vt:lpstr>The Airspeed Problem</vt:lpstr>
      <vt:lpstr>The Airspeed Problem</vt:lpstr>
      <vt:lpstr>Angle of Attack Indicators</vt:lpstr>
      <vt:lpstr>AOA For GA</vt:lpstr>
      <vt:lpstr>Streamlined Process</vt:lpstr>
      <vt:lpstr>PowerPoint Presentation</vt:lpstr>
      <vt:lpstr>Resources</vt:lpstr>
      <vt:lpstr>Resources</vt:lpstr>
      <vt:lpstr>Questions?</vt:lpstr>
      <vt:lpstr>Thank you for attending </vt:lpstr>
      <vt:lpstr>Topic of the Month May</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AVS Enterprise</cp:lastModifiedBy>
  <cp:revision>277</cp:revision>
  <dcterms:created xsi:type="dcterms:W3CDTF">2005-01-28T20:32:53Z</dcterms:created>
  <dcterms:modified xsi:type="dcterms:W3CDTF">2016-08-25T17:10:37Z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7bd69374-5b93-4249-b543-3439b6a653dc</vt:lpwstr>
  </property>
  <property fmtid="{D5CDD505-2E9C-101B-9397-08002B2CF9AE}" pid="3" name="ContentTypeId">
    <vt:lpwstr>0x010100DD5FDB223F4C0E4A8408399FFA4EDA33</vt:lpwstr>
  </property>
</Properties>
</file>