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24"/>
  </p:notesMasterIdLst>
  <p:handoutMasterIdLst>
    <p:handoutMasterId r:id="rId25"/>
  </p:handoutMasterIdLst>
  <p:sldIdLst>
    <p:sldId id="273" r:id="rId6"/>
    <p:sldId id="274" r:id="rId7"/>
    <p:sldId id="310" r:id="rId8"/>
    <p:sldId id="292" r:id="rId9"/>
    <p:sldId id="311" r:id="rId10"/>
    <p:sldId id="312" r:id="rId11"/>
    <p:sldId id="294" r:id="rId12"/>
    <p:sldId id="314" r:id="rId13"/>
    <p:sldId id="296" r:id="rId14"/>
    <p:sldId id="315" r:id="rId15"/>
    <p:sldId id="316" r:id="rId16"/>
    <p:sldId id="299" r:id="rId17"/>
    <p:sldId id="300" r:id="rId18"/>
    <p:sldId id="290" r:id="rId19"/>
    <p:sldId id="302" r:id="rId20"/>
    <p:sldId id="288" r:id="rId21"/>
    <p:sldId id="291" r:id="rId22"/>
    <p:sldId id="307" r:id="rId2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310"/>
            <p14:sldId id="292"/>
            <p14:sldId id="311"/>
            <p14:sldId id="312"/>
            <p14:sldId id="294"/>
            <p14:sldId id="314"/>
            <p14:sldId id="296"/>
            <p14:sldId id="315"/>
            <p14:sldId id="316"/>
            <p14:sldId id="299"/>
            <p14:sldId id="300"/>
            <p14:sldId id="290"/>
            <p14:sldId id="302"/>
            <p14:sldId id="288"/>
            <p14:sldId id="291"/>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2470" autoAdjust="0"/>
  </p:normalViewPr>
  <p:slideViewPr>
    <p:cSldViewPr snapToGrid="0">
      <p:cViewPr>
        <p:scale>
          <a:sx n="82" d="100"/>
          <a:sy n="82" d="100"/>
        </p:scale>
        <p:origin x="-1349" y="523"/>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Acceptance" TargetMode="External"/><Relationship Id="rId3" Type="http://schemas.openxmlformats.org/officeDocument/2006/relationships/hyperlink" Target="http://en.wikipedia.org/wiki/K%C3%BCbler-Ross_model" TargetMode="External"/><Relationship Id="rId7" Type="http://schemas.openxmlformats.org/officeDocument/2006/relationships/hyperlink" Target="http://en.wikipedia.org/wiki/Depression_(moo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Bargaining" TargetMode="External"/><Relationship Id="rId5" Type="http://schemas.openxmlformats.org/officeDocument/2006/relationships/hyperlink" Target="http://en.wikipedia.org/wiki/Anger" TargetMode="External"/><Relationship Id="rId4" Type="http://schemas.openxmlformats.org/officeDocument/2006/relationships/hyperlink" Target="http://en.wikipedia.org/wiki/Deni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 15/03/06-018 (E) </a:t>
            </a:r>
            <a:r>
              <a:rPr lang="en-US" sz="1200" b="1" i="0" u="none" strike="noStrike" kern="1200" smtClean="0">
                <a:solidFill>
                  <a:schemeClr val="tx1"/>
                </a:solidFill>
                <a:effectLst/>
                <a:latin typeface="Times New Roman" pitchFamily="18" charset="0"/>
                <a:ea typeface="+mn-ea"/>
                <a:cs typeface="+mn-cs"/>
              </a:rPr>
              <a:t>PP Rev 1 </a:t>
            </a:r>
            <a:r>
              <a:rPr lang="en-US"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Jay </a:t>
            </a:r>
            <a:r>
              <a:rPr lang="en-US" dirty="0" smtClean="0">
                <a:latin typeface="Times New Roman" pitchFamily="18" charset="0"/>
                <a:ea typeface="ＭＳ Ｐゴシック" pitchFamily="34" charset="-128"/>
              </a:rPr>
              <a:t>Mason, POC </a:t>
            </a:r>
            <a:r>
              <a:rPr lang="en-US" dirty="0" smtClean="0">
                <a:latin typeface="Times New Roman" pitchFamily="18" charset="0"/>
                <a:ea typeface="ＭＳ Ｐゴシック" pitchFamily="34" charset="-128"/>
              </a:rPr>
              <a:t>Kevin Clover, AFS-850 Operations Lead, Office 562-888-2020; revised by (John</a:t>
            </a:r>
            <a:r>
              <a:rPr lang="en-US" baseline="0" dirty="0" smtClean="0">
                <a:latin typeface="Times New Roman" pitchFamily="18" charset="0"/>
                <a:ea typeface="ＭＳ Ｐゴシック" pitchFamily="34" charset="-128"/>
              </a:rPr>
              <a:t> Steuernagle</a:t>
            </a:r>
            <a:r>
              <a:rPr lang="en-US" dirty="0" smtClean="0">
                <a:latin typeface="Times New Roman" pitchFamily="18" charset="0"/>
                <a:ea typeface="ＭＳ Ｐゴシック" pitchFamily="34" charset="-128"/>
              </a:rPr>
              <a:t>) (08/31/2016)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The Human Startle Response and Managing Unexpected Events</a:t>
            </a:r>
          </a:p>
          <a:p>
            <a:pPr eaLnBrk="1" hangingPunct="1"/>
            <a:endParaRPr lang="en-US" b="1"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consider discussing the case study accident in more detail, and ask the audience where things went wrong.  Then have them come up with a procedure that would have prevented this tragedy.</a:t>
            </a:r>
            <a:r>
              <a:rPr lang="en-US" baseline="0" dirty="0" smtClean="0"/>
              <a:t>  </a:t>
            </a:r>
          </a:p>
          <a:p>
            <a:endParaRPr lang="en-US" baseline="0" dirty="0" smtClean="0"/>
          </a:p>
          <a:p>
            <a:r>
              <a:rPr lang="en-US" baseline="0" dirty="0" smtClean="0"/>
              <a:t>Once that is created, it is important to regularly review and commit to memory this kind of procedure.  We’re not dealing with the kind of emergency where there is time to pull out the AFM or a printed checklist to make sure we did all the steps.  In these situations there’s not time for that, things are happening too quick!! It is also extremely helpful to either sit in your aircraft and do the steps, touching the controls you’ll use, or visualize yourself doing elsewhere.  It’s a really good idea to be able to visualize your aircraft’s cockpit well enough that you can do this, regardless.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additional notes</a:t>
            </a:r>
            <a:r>
              <a:rPr lang="en-US" baseline="0" dirty="0" smtClean="0"/>
              <a:t> for this slide.</a:t>
            </a:r>
          </a:p>
          <a:p>
            <a:endParaRPr lang="en-US" baseline="0" dirty="0" smtClean="0"/>
          </a:p>
          <a:p>
            <a:r>
              <a:rPr lang="en-US" sz="1200" b="1" kern="1200" dirty="0" smtClean="0">
                <a:solidFill>
                  <a:schemeClr val="tx1"/>
                </a:solidFill>
                <a:effectLst/>
                <a:latin typeface="+mn-lt"/>
                <a:ea typeface="+mn-ea"/>
                <a:cs typeface="+mn-cs"/>
              </a:rPr>
              <a:t>(Next Slide)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12</a:t>
            </a:fld>
            <a:endParaRPr lang="en-US" dirty="0"/>
          </a:p>
        </p:txBody>
      </p:sp>
    </p:spTree>
    <p:extLst>
      <p:ext uri="{BB962C8B-B14F-4D97-AF65-F5344CB8AC3E}">
        <p14:creationId xmlns:p14="http://schemas.microsoft.com/office/powerpoint/2010/main" val="168756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our pilot buddy here, practicing your emergency procedures</a:t>
            </a:r>
            <a:r>
              <a:rPr lang="en-US" baseline="0" dirty="0" smtClean="0"/>
              <a:t> regularly, and imagining what you will do, will expose areas where you need more knowledge or your thinking is unclear.  NOW you have a chance to sort it out and come up with a plan of action that works better and/or makes more sense.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Add any sponsors or folks you’d like to thank to</a:t>
            </a:r>
            <a:r>
              <a:rPr lang="en-US" b="0" u="none" baseline="0" dirty="0" smtClean="0"/>
              <a:t> this slide.</a:t>
            </a:r>
          </a:p>
          <a:p>
            <a:endParaRPr lang="en-US" b="0" u="none" baseline="0" dirty="0" smtClean="0"/>
          </a:p>
          <a:p>
            <a:r>
              <a:rPr lang="en-US" sz="1200" b="1" kern="1200" dirty="0" smtClean="0">
                <a:solidFill>
                  <a:schemeClr val="tx1"/>
                </a:solidFill>
                <a:effectLst/>
                <a:latin typeface="+mn-lt"/>
                <a:ea typeface="+mn-ea"/>
                <a:cs typeface="+mn-cs"/>
              </a:rPr>
              <a:t>(Next Slide) </a:t>
            </a:r>
            <a:endParaRPr lang="en-US" b="0" u="none"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15</a:t>
            </a:fld>
            <a:endParaRPr lang="en-US" dirty="0"/>
          </a:p>
        </p:txBody>
      </p:sp>
    </p:spTree>
    <p:extLst>
      <p:ext uri="{BB962C8B-B14F-4D97-AF65-F5344CB8AC3E}">
        <p14:creationId xmlns:p14="http://schemas.microsoft.com/office/powerpoint/2010/main" val="303816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18</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human startle response is a deep seated reflexive</a:t>
            </a:r>
            <a:r>
              <a:rPr lang="en-US" baseline="0" dirty="0" smtClean="0"/>
              <a:t> action initiated by the limbic system – the most ancient part of our brain.  For eons it’s been a recipe for evolutionary success; instantly preparing us to fight for, or run for our lives.  </a:t>
            </a:r>
          </a:p>
          <a:p>
            <a:endParaRPr lang="en-US" baseline="0" dirty="0" smtClean="0"/>
          </a:p>
          <a:p>
            <a:r>
              <a:rPr lang="en-US" baseline="0" dirty="0" smtClean="0"/>
              <a:t>Running or fighting may not be helpful when coping with a rapidly developing aviation emergency.  Success or failure will depend on how well we are prepared to deal with the emergency and all too often – how close we are to the ground when it happens. </a:t>
            </a:r>
          </a:p>
          <a:p>
            <a:endParaRPr lang="en-US" baseline="0" dirty="0" smtClean="0"/>
          </a:p>
          <a:p>
            <a:r>
              <a:rPr lang="en-US" baseline="0" dirty="0" smtClean="0"/>
              <a:t>Let’s look at a case study of an accident that may have involved a startle response.</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link to the NTSB report for this accident: http://www.ntsb.gov/_layouts/ntsb.aviation/brief2.aspx?ev_id=20100804X02630&amp;ntsbno=WPR10FA383&amp;akey=1</a:t>
            </a:r>
          </a:p>
          <a:p>
            <a:r>
              <a:rPr lang="en-US" dirty="0" smtClean="0"/>
              <a:t>This is a classic example of an</a:t>
            </a:r>
            <a:r>
              <a:rPr lang="en-US" baseline="0" dirty="0" smtClean="0"/>
              <a:t> abnormal situation</a:t>
            </a:r>
            <a:r>
              <a:rPr lang="en-US" dirty="0" smtClean="0"/>
              <a:t> that was NOT managed well.</a:t>
            </a:r>
            <a:r>
              <a:rPr lang="en-US" baseline="0" dirty="0" smtClean="0"/>
              <a:t>  Either because of distraction from the door being open, noise, trying to close the door, or some combination of those, the PIC lost control of the aircraft while maneuvering to land and solve the problem.  This ‘unexpected event’ became an ‘unexpected emergency’ when it didn’t have to.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add more examples if you wish.  These four</a:t>
            </a:r>
            <a:r>
              <a:rPr lang="en-US" baseline="0" dirty="0" smtClean="0"/>
              <a:t> situations often catch pilots by surprise, and in many cases pilots don’t revisit and practice how they will handle these and many other abnormal and emergency situations, except during biennial flight reviews or other recurrent training, IF THEN!</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you might use:  Helicopter engine failures that require autorotation.</a:t>
            </a:r>
            <a:r>
              <a:rPr lang="en-US" baseline="0" dirty="0" smtClean="0"/>
              <a:t>  These must be practiced so that the response from the pilot is quick and assertive.  Multi-engine pilots need to be current and proficient with engine-out procedures on takeoff.  With both single and multi-engine aircraft an engine out situation close to the ground requires a pre-planned course of action.  ME pilots practice this throughout their training, but many single pilots don’t have any pre-planned idea of what they will do or where they will go in such a case.  You can think of other emergencies where this kind of pre-planning will make for a better outcome.  </a:t>
            </a:r>
          </a:p>
          <a:p>
            <a:endParaRPr lang="en-US"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are the Five Stages in Detail, as theorized by Elisabeth Kubler-Ross:</a:t>
            </a:r>
            <a:r>
              <a:rPr lang="en-US" baseline="0" dirty="0" smtClean="0"/>
              <a:t> </a:t>
            </a:r>
          </a:p>
          <a:p>
            <a:r>
              <a:rPr lang="en-US" sz="1200" b="0" i="0" kern="1200" dirty="0" smtClean="0">
                <a:solidFill>
                  <a:schemeClr val="tx1"/>
                </a:solidFill>
                <a:latin typeface="+mn-lt"/>
                <a:ea typeface="+mn-ea"/>
                <a:cs typeface="+mn-cs"/>
              </a:rPr>
              <a:t>The stages, popularly known by the acronym </a:t>
            </a:r>
            <a:r>
              <a:rPr lang="en-US" sz="1200" b="1" i="0" kern="1200" dirty="0" smtClean="0">
                <a:solidFill>
                  <a:schemeClr val="tx1"/>
                </a:solidFill>
                <a:latin typeface="+mn-lt"/>
                <a:ea typeface="+mn-ea"/>
                <a:cs typeface="+mn-cs"/>
              </a:rPr>
              <a:t>DABDA</a:t>
            </a:r>
            <a:r>
              <a:rPr lang="en-US" sz="1200" b="0" i="0" kern="1200" dirty="0" smtClean="0">
                <a:solidFill>
                  <a:schemeClr val="tx1"/>
                </a:solidFill>
                <a:latin typeface="+mn-lt"/>
                <a:ea typeface="+mn-ea"/>
                <a:cs typeface="+mn-cs"/>
              </a:rPr>
              <a:t>, include:</a:t>
            </a:r>
            <a:r>
              <a:rPr lang="en-US" sz="1200" b="0" i="0" u="none" strike="noStrike" kern="1200" baseline="30000" dirty="0" smtClean="0">
                <a:solidFill>
                  <a:schemeClr val="tx1"/>
                </a:solidFill>
                <a:latin typeface="+mn-lt"/>
                <a:ea typeface="+mn-ea"/>
                <a:cs typeface="+mn-cs"/>
                <a:hlinkClick r:id="rId3"/>
              </a:rPr>
              <a:t>[2]</a:t>
            </a:r>
            <a:endParaRPr lang="en-US" sz="1200" b="0" i="0" kern="1200" dirty="0" smtClean="0">
              <a:solidFill>
                <a:schemeClr val="tx1"/>
              </a:solidFill>
              <a:latin typeface="+mn-lt"/>
              <a:ea typeface="+mn-ea"/>
              <a:cs typeface="+mn-cs"/>
            </a:endParaRPr>
          </a:p>
          <a:p>
            <a:r>
              <a:rPr lang="en-US" sz="1200" b="1" i="0" u="none" strike="noStrike" kern="1200" dirty="0" smtClean="0">
                <a:solidFill>
                  <a:schemeClr val="tx1"/>
                </a:solidFill>
                <a:latin typeface="+mn-lt"/>
                <a:ea typeface="+mn-ea"/>
                <a:cs typeface="+mn-cs"/>
                <a:hlinkClick r:id="rId4" tooltip="Denial"/>
              </a:rPr>
              <a:t>Denial</a:t>
            </a:r>
            <a:r>
              <a:rPr lang="en-US" sz="1200" b="0" i="0" kern="1200" dirty="0" smtClean="0">
                <a:solidFill>
                  <a:schemeClr val="tx1"/>
                </a:solidFill>
                <a:latin typeface="+mn-lt"/>
                <a:ea typeface="+mn-ea"/>
                <a:cs typeface="+mn-cs"/>
              </a:rPr>
              <a:t> — One of the first reactions is Denial, wherein the survivor imagines a false, preferable reality.</a:t>
            </a:r>
          </a:p>
          <a:p>
            <a:r>
              <a:rPr lang="en-US" sz="1200" b="1" i="0" u="none" strike="noStrike" kern="1200" dirty="0" smtClean="0">
                <a:solidFill>
                  <a:schemeClr val="tx1"/>
                </a:solidFill>
                <a:latin typeface="+mn-lt"/>
                <a:ea typeface="+mn-ea"/>
                <a:cs typeface="+mn-cs"/>
                <a:hlinkClick r:id="rId5" tooltip="Anger"/>
              </a:rPr>
              <a:t>Anger</a:t>
            </a:r>
            <a:r>
              <a:rPr lang="en-US" sz="1200" b="0" i="0" kern="1200" dirty="0" smtClean="0">
                <a:solidFill>
                  <a:schemeClr val="tx1"/>
                </a:solidFill>
                <a:latin typeface="+mn-lt"/>
                <a:ea typeface="+mn-ea"/>
                <a:cs typeface="+mn-cs"/>
              </a:rPr>
              <a:t> — When the individual recognizes that denial cannot continue, it becomes frustrated, especially at proximate individuals. Certain psychological responses of a person undergoing this phase would be: "Why me? It's not fair!"; "How can this happen to me?"; '"Who is to blame?"; "Why would God let this happen?".</a:t>
            </a:r>
          </a:p>
          <a:p>
            <a:r>
              <a:rPr lang="en-US" sz="1200" b="1" i="0" u="none" strike="noStrike" kern="1200" dirty="0" smtClean="0">
                <a:solidFill>
                  <a:schemeClr val="tx1"/>
                </a:solidFill>
                <a:latin typeface="+mn-lt"/>
                <a:ea typeface="+mn-ea"/>
                <a:cs typeface="+mn-cs"/>
                <a:hlinkClick r:id="rId6" tooltip="Bargaining"/>
              </a:rPr>
              <a:t>Bargaining</a:t>
            </a:r>
            <a:r>
              <a:rPr lang="en-US" sz="1200" b="0" i="0" kern="1200" dirty="0" smtClean="0">
                <a:solidFill>
                  <a:schemeClr val="tx1"/>
                </a:solidFill>
                <a:latin typeface="+mn-lt"/>
                <a:ea typeface="+mn-ea"/>
                <a:cs typeface="+mn-cs"/>
              </a:rPr>
              <a:t> — The third stage involves the hope that the individual can avoid a cause of grief. Usually, the negotiation for an extended life is made with a higher power in exchange for a reformed lifestyle. Other times, they will use anything valuable against another human agency to extend or prolong the life. People facing less serious trauma can bargain or seek compromise.</a:t>
            </a:r>
          </a:p>
          <a:p>
            <a:r>
              <a:rPr lang="en-US" sz="1200" b="1" i="0" u="none" strike="noStrike" kern="1200" dirty="0" smtClean="0">
                <a:solidFill>
                  <a:schemeClr val="tx1"/>
                </a:solidFill>
                <a:latin typeface="+mn-lt"/>
                <a:ea typeface="+mn-ea"/>
                <a:cs typeface="+mn-cs"/>
                <a:hlinkClick r:id="rId7" tooltip="Depression (mood)"/>
              </a:rPr>
              <a:t>Depression</a:t>
            </a:r>
            <a:r>
              <a:rPr lang="en-US" sz="1200" b="0" i="0" kern="1200" dirty="0" smtClean="0">
                <a:solidFill>
                  <a:schemeClr val="tx1"/>
                </a:solidFill>
                <a:latin typeface="+mn-lt"/>
                <a:ea typeface="+mn-ea"/>
                <a:cs typeface="+mn-cs"/>
              </a:rPr>
              <a:t> — "I'm so sad, why bother with anything?"; "I'm going to die soon so what's the point?"; "I miss my loved one, why go on?"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During the fourth stage, the individual becomes saddened by the certainty of death. In this state, the individual may become silent, refuse visitors and spend much of the time mournful and sullen.</a:t>
            </a:r>
          </a:p>
          <a:p>
            <a:r>
              <a:rPr lang="en-US" sz="1200" b="1" i="0" u="none" strike="noStrike" kern="1200" dirty="0" smtClean="0">
                <a:solidFill>
                  <a:schemeClr val="tx1"/>
                </a:solidFill>
                <a:latin typeface="+mn-lt"/>
                <a:ea typeface="+mn-ea"/>
                <a:cs typeface="+mn-cs"/>
                <a:hlinkClick r:id="rId8" tooltip="Acceptance"/>
              </a:rPr>
              <a:t>Acceptance</a:t>
            </a:r>
            <a:r>
              <a:rPr lang="en-US" sz="1200" b="0" i="0" kern="1200" dirty="0" smtClean="0">
                <a:solidFill>
                  <a:schemeClr val="tx1"/>
                </a:solidFill>
                <a:latin typeface="+mn-lt"/>
                <a:ea typeface="+mn-ea"/>
                <a:cs typeface="+mn-cs"/>
              </a:rPr>
              <a:t> — "It's going to be okay."; "I can't fight it, I may as well prepare for it."</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this last stage, individuals embrace mortality or inevitable future, or that of a loved one, or other tragic event. People dying may precede the survivors in this state, which typically comes with a calm, retrospective view for the individual, and a stable condition of emotions.</a:t>
            </a:r>
          </a:p>
          <a:p>
            <a:endParaRPr lang="en-US" sz="1200" b="0" i="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(Next Slide)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dealing with the unexpected, particularly if at low altitude on takeoff or landing, there is the element of surprise.  Talk to any pilot who has experienced and engine failure on takeoff who DID NOT brief what they would do below leveling off at the cruise altitude, and they will tell you about the ‘Denial’ phase.  It’s often wise when planning to surprise a student with a simulated engine failure, landing gear system problem, etc to allow </a:t>
            </a:r>
            <a:r>
              <a:rPr lang="en-US" i="1" baseline="0" dirty="0" smtClean="0"/>
              <a:t>at least </a:t>
            </a:r>
            <a:r>
              <a:rPr lang="en-US" i="0" baseline="0" dirty="0" smtClean="0"/>
              <a:t>5 seconds (often longer) before expecting them to react. Practice and preparation will likely reduce this reaction time.  You can think of and explain similar reactions from pilots that involve stages 2-4.  </a:t>
            </a:r>
          </a:p>
          <a:p>
            <a:endParaRPr lang="en-US" i="0"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theme throughout</a:t>
            </a:r>
            <a:r>
              <a:rPr lang="en-US" baseline="0" dirty="0" smtClean="0"/>
              <a:t> this presentation:  think about the unexpected </a:t>
            </a:r>
            <a:r>
              <a:rPr lang="en-US" i="1" baseline="0" dirty="0" smtClean="0"/>
              <a:t>ahead of time!!!</a:t>
            </a:r>
            <a:r>
              <a:rPr lang="en-US" i="0" baseline="0" dirty="0" smtClean="0"/>
              <a:t>  In the comfort of your home or office, it is much easier to think through your responses to such an event in light of these two (and there are others!) objectives.  </a:t>
            </a:r>
          </a:p>
          <a:p>
            <a:endParaRPr lang="en-US" i="0" baseline="0" dirty="0" smtClean="0"/>
          </a:p>
          <a:p>
            <a:r>
              <a:rPr lang="en-US" sz="1200" b="1" kern="1200" dirty="0" smtClean="0">
                <a:solidFill>
                  <a:schemeClr val="tx1"/>
                </a:solidFill>
                <a:effectLst/>
                <a:latin typeface="+mn-lt"/>
                <a:ea typeface="+mn-ea"/>
                <a:cs typeface="+mn-cs"/>
              </a:rPr>
              <a:t>(Next Slide) </a:t>
            </a:r>
            <a:endParaRPr lang="en-US" dirty="0"/>
          </a:p>
        </p:txBody>
      </p:sp>
      <p:sp>
        <p:nvSpPr>
          <p:cNvPr id="4" name="Slide Number Placeholder 3"/>
          <p:cNvSpPr>
            <a:spLocks noGrp="1"/>
          </p:cNvSpPr>
          <p:nvPr>
            <p:ph type="sldNum" sz="quarter" idx="10"/>
          </p:nvPr>
        </p:nvSpPr>
        <p:spPr/>
        <p:txBody>
          <a:bodyPr/>
          <a:lstStyle/>
          <a:p>
            <a:fld id="{6D17F0B5-B094-4882-953C-E12664D8213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hasCustomPrompt="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For Rep Use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r>
              <a:rPr lang="en-US" sz="2400" i="1" baseline="0" dirty="0" smtClean="0"/>
              <a:t>Jay Mason</a:t>
            </a:r>
          </a:p>
          <a:p>
            <a:pPr>
              <a:buNone/>
            </a:pPr>
            <a:r>
              <a:rPr lang="en-US" sz="2400" i="1" baseline="0" dirty="0" smtClean="0"/>
              <a:t>FAASTeam Rep - KLGB</a:t>
            </a:r>
          </a:p>
        </p:txBody>
      </p:sp>
      <p:pic>
        <p:nvPicPr>
          <p:cNvPr id="11" name="Picture 2" descr="C:\Users\awp204js\Documents\FAASTeam\FAAST Logos\FAAST Logo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4624" y="180980"/>
            <a:ext cx="2071232" cy="1417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engine feathered"/>
          <p:cNvPicPr>
            <a:picLocks noChangeAspect="1" noChangeArrowheads="1"/>
          </p:cNvPicPr>
          <p:nvPr userDrawn="1"/>
        </p:nvPicPr>
        <p:blipFill>
          <a:blip r:embed="rId4" cstate="print"/>
          <a:srcRect/>
          <a:stretch>
            <a:fillRect/>
          </a:stretch>
        </p:blipFill>
        <p:spPr bwMode="auto">
          <a:xfrm>
            <a:off x="5530938" y="1842654"/>
            <a:ext cx="3418607" cy="4558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8">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mailto:saxfly@cox.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June</a:t>
            </a:r>
            <a:endParaRPr lang="en-US" sz="3600" dirty="0"/>
          </a:p>
        </p:txBody>
      </p:sp>
      <p:sp>
        <p:nvSpPr>
          <p:cNvPr id="32780" name="Rectangle 12"/>
          <p:cNvSpPr>
            <a:spLocks noGrp="1" noChangeArrowheads="1"/>
          </p:cNvSpPr>
          <p:nvPr>
            <p:ph type="subTitle" idx="1"/>
          </p:nvPr>
        </p:nvSpPr>
        <p:spPr>
          <a:xfrm>
            <a:off x="230651" y="1643430"/>
            <a:ext cx="5091474" cy="1067092"/>
          </a:xfrm>
        </p:spPr>
        <p:txBody>
          <a:bodyPr/>
          <a:lstStyle/>
          <a:p>
            <a:r>
              <a:rPr lang="en-US" dirty="0" smtClean="0"/>
              <a:t>The Human Startle Response and Managing Unexpected Events</a:t>
            </a:r>
            <a:endParaRPr lang="en-US" dirty="0">
              <a:solidFill>
                <a:schemeClr val="tx1"/>
              </a:solidFill>
            </a:endParaRPr>
          </a:p>
        </p:txBody>
      </p:sp>
      <p:sp>
        <p:nvSpPr>
          <p:cNvPr id="32785" name="Text Box 17"/>
          <p:cNvSpPr txBox="1">
            <a:spLocks noChangeArrowheads="1"/>
          </p:cNvSpPr>
          <p:nvPr/>
        </p:nvSpPr>
        <p:spPr bwMode="auto">
          <a:xfrm>
            <a:off x="1843970" y="33750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581400" y="381000"/>
            <a:ext cx="5084597" cy="584775"/>
          </a:xfrm>
          <a:prstGeom prst="rect">
            <a:avLst/>
          </a:prstGeom>
          <a:noFill/>
        </p:spPr>
        <p:txBody>
          <a:bodyPr wrap="none" rtlCol="0">
            <a:spAutoFit/>
          </a:bodyPr>
          <a:lstStyle/>
          <a:p>
            <a:pPr>
              <a:buNone/>
            </a:pPr>
            <a:r>
              <a:rPr lang="en-US" sz="3200" dirty="0" smtClean="0">
                <a:solidFill>
                  <a:srgbClr val="FFFF00"/>
                </a:solidFill>
                <a:latin typeface="Arial" pitchFamily="34" charset="0"/>
                <a:cs typeface="Arial" pitchFamily="34" charset="0"/>
              </a:rPr>
              <a:t>What ARE You Gonna Do?</a:t>
            </a:r>
            <a:endParaRPr lang="en-US" sz="3200" dirty="0">
              <a:solidFill>
                <a:srgbClr val="FFFF00"/>
              </a:solidFill>
              <a:latin typeface="Arial" pitchFamily="34" charset="0"/>
              <a:cs typeface="Arial" pitchFamily="34" charset="0"/>
            </a:endParaRPr>
          </a:p>
        </p:txBody>
      </p:sp>
      <p:pic>
        <p:nvPicPr>
          <p:cNvPr id="9218" name="Picture 2" descr="http://blog.globalair.com/image.axd?picture=2013%2F12%2FCessna+182RG+Texas+I-35+landing+(640x424).jpg"/>
          <p:cNvPicPr>
            <a:picLocks noChangeAspect="1" noChangeArrowheads="1"/>
          </p:cNvPicPr>
          <p:nvPr/>
        </p:nvPicPr>
        <p:blipFill>
          <a:blip r:embed="rId4" cstate="print"/>
          <a:srcRect/>
          <a:stretch>
            <a:fillRect/>
          </a:stretch>
        </p:blipFill>
        <p:spPr bwMode="auto">
          <a:xfrm>
            <a:off x="4899655" y="4212227"/>
            <a:ext cx="3991713" cy="2290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304798" y="1504162"/>
            <a:ext cx="8610601" cy="3600986"/>
          </a:xfrm>
          <a:prstGeom prst="rect">
            <a:avLst/>
          </a:prstGeom>
          <a:noFill/>
        </p:spPr>
        <p:txBody>
          <a:bodyPr wrap="square" rtlCol="0">
            <a:spAutoFit/>
          </a:bodyPr>
          <a:lstStyle/>
          <a:p>
            <a:pPr>
              <a:buNone/>
            </a:pPr>
            <a:r>
              <a:rPr lang="en-US" sz="2400" dirty="0" smtClean="0">
                <a:latin typeface="Arial" pitchFamily="34" charset="0"/>
                <a:cs typeface="Arial" pitchFamily="34" charset="0"/>
              </a:rPr>
              <a:t>Imagine the Unexpected Situation or Emergency.  Then          work in accordance with the following precepts:</a:t>
            </a:r>
          </a:p>
          <a:p>
            <a:pPr lvl="1"/>
            <a:r>
              <a:rPr lang="en-US" dirty="0">
                <a:latin typeface="Arial" pitchFamily="34" charset="0"/>
                <a:cs typeface="Arial" pitchFamily="34" charset="0"/>
              </a:rPr>
              <a:t> </a:t>
            </a:r>
            <a:r>
              <a:rPr lang="en-US" dirty="0" smtClean="0">
                <a:latin typeface="Arial" pitchFamily="34" charset="0"/>
                <a:cs typeface="Arial" pitchFamily="34" charset="0"/>
              </a:rPr>
              <a:t> 1 – Get out of the emergency alive.</a:t>
            </a:r>
            <a:endParaRPr lang="en-US" dirty="0">
              <a:latin typeface="Arial" pitchFamily="34" charset="0"/>
              <a:cs typeface="Arial" pitchFamily="34" charset="0"/>
            </a:endParaRPr>
          </a:p>
          <a:p>
            <a:pPr lvl="1"/>
            <a:r>
              <a:rPr lang="en-US" sz="2400" dirty="0" smtClean="0">
                <a:latin typeface="Arial" pitchFamily="34" charset="0"/>
                <a:cs typeface="Arial" pitchFamily="34" charset="0"/>
              </a:rPr>
              <a:t>  2 – The aircraft now belongs to your insurance company.</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21398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429000" y="457200"/>
            <a:ext cx="5839431" cy="584775"/>
          </a:xfrm>
          <a:prstGeom prst="rect">
            <a:avLst/>
          </a:prstGeom>
          <a:noFill/>
        </p:spPr>
        <p:txBody>
          <a:bodyPr wrap="square" rtlCol="0">
            <a:spAutoFit/>
          </a:bodyPr>
          <a:lstStyle/>
          <a:p>
            <a:pPr>
              <a:buNone/>
            </a:pPr>
            <a:r>
              <a:rPr lang="en-US" sz="3200" dirty="0" smtClean="0">
                <a:solidFill>
                  <a:srgbClr val="FFFF00"/>
                </a:solidFill>
                <a:latin typeface="Arial" pitchFamily="34" charset="0"/>
                <a:cs typeface="Arial" pitchFamily="34" charset="0"/>
              </a:rPr>
              <a:t>PRACTICE makes PERFECT</a:t>
            </a:r>
            <a:endParaRPr lang="en-US" sz="3200" dirty="0">
              <a:solidFill>
                <a:srgbClr val="FFFF00"/>
              </a:solidFill>
              <a:latin typeface="Arial" pitchFamily="34" charset="0"/>
              <a:cs typeface="Arial" pitchFamily="34" charset="0"/>
            </a:endParaRPr>
          </a:p>
        </p:txBody>
      </p:sp>
      <p:sp>
        <p:nvSpPr>
          <p:cNvPr id="4" name="TextBox 3"/>
          <p:cNvSpPr txBox="1"/>
          <p:nvPr/>
        </p:nvSpPr>
        <p:spPr>
          <a:xfrm>
            <a:off x="304800" y="1600200"/>
            <a:ext cx="8859475"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IF the door on your aircraft came open during or just after takeoff, how would you prevent the ‘emergency’ (described in our Case Study) from becoming an accident</a:t>
            </a:r>
            <a:r>
              <a:rPr lang="en-US" dirty="0">
                <a:latin typeface="Arial" pitchFamily="34" charset="0"/>
                <a:cs typeface="Arial" pitchFamily="34" charset="0"/>
              </a:rPr>
              <a:t>?</a:t>
            </a:r>
            <a:endParaRPr lang="en-US" sz="2400" dirty="0" smtClean="0">
              <a:latin typeface="Arial" pitchFamily="34" charset="0"/>
              <a:cs typeface="Arial" pitchFamily="34" charset="0"/>
            </a:endParaRPr>
          </a:p>
        </p:txBody>
      </p:sp>
      <p:sp>
        <p:nvSpPr>
          <p:cNvPr id="5" name="TextBox 4"/>
          <p:cNvSpPr txBox="1"/>
          <p:nvPr/>
        </p:nvSpPr>
        <p:spPr>
          <a:xfrm>
            <a:off x="304800" y="2882659"/>
            <a:ext cx="7988084" cy="1015663"/>
          </a:xfrm>
          <a:prstGeom prst="rect">
            <a:avLst/>
          </a:prstGeom>
          <a:noFill/>
        </p:spPr>
        <p:txBody>
          <a:bodyPr wrap="square" rtlCol="0">
            <a:spAutoFit/>
          </a:bodyPr>
          <a:lstStyle/>
          <a:p>
            <a:r>
              <a:rPr lang="en-US" sz="2400" dirty="0" smtClean="0">
                <a:latin typeface="Arial" pitchFamily="34" charset="0"/>
                <a:cs typeface="Arial" pitchFamily="34" charset="0"/>
              </a:rPr>
              <a:t>Think through the steps you would take.</a:t>
            </a:r>
          </a:p>
          <a:p>
            <a:r>
              <a:rPr lang="en-US" sz="2400" dirty="0" smtClean="0">
                <a:latin typeface="Arial" pitchFamily="34" charset="0"/>
                <a:cs typeface="Arial" pitchFamily="34" charset="0"/>
              </a:rPr>
              <a:t>Then, memorize, visualize and practice that procedure.  </a:t>
            </a:r>
            <a:endParaRPr lang="en-US" sz="2400" dirty="0">
              <a:latin typeface="Arial" pitchFamily="34" charset="0"/>
              <a:cs typeface="Arial" pitchFamily="34" charset="0"/>
            </a:endParaRPr>
          </a:p>
        </p:txBody>
      </p:sp>
      <p:sp>
        <p:nvSpPr>
          <p:cNvPr id="6" name="TextBox 5"/>
          <p:cNvSpPr txBox="1"/>
          <p:nvPr/>
        </p:nvSpPr>
        <p:spPr>
          <a:xfrm>
            <a:off x="304800" y="4053583"/>
            <a:ext cx="8386192" cy="830997"/>
          </a:xfrm>
          <a:prstGeom prst="rect">
            <a:avLst/>
          </a:prstGeom>
          <a:noFill/>
        </p:spPr>
        <p:txBody>
          <a:bodyPr wrap="square" rtlCol="0">
            <a:spAutoFit/>
          </a:bodyPr>
          <a:lstStyle/>
          <a:p>
            <a:pPr>
              <a:buNone/>
            </a:pPr>
            <a:r>
              <a:rPr lang="en-US" sz="2400" dirty="0" smtClean="0">
                <a:latin typeface="Arial" pitchFamily="34" charset="0"/>
                <a:cs typeface="Arial" pitchFamily="34" charset="0"/>
              </a:rPr>
              <a:t>This is EXTREMELY important in cases where there will be LITTLE or NO TIME to come up with a plan!!!</a:t>
            </a:r>
            <a:endParaRPr lang="en-US" sz="2400" dirty="0">
              <a:latin typeface="Arial" pitchFamily="34" charset="0"/>
              <a:cs typeface="Arial" pitchFamily="34" charset="0"/>
            </a:endParaRPr>
          </a:p>
        </p:txBody>
      </p:sp>
      <p:pic>
        <p:nvPicPr>
          <p:cNvPr id="14338" name="Picture 2" descr="http://sportysnetwork.com/airfacts/wp-content/blogs.dir/13/files/2012/01/VTW-Engine-Out-Image-tif.jpg"/>
          <p:cNvPicPr>
            <a:picLocks noChangeAspect="1" noChangeArrowheads="1"/>
          </p:cNvPicPr>
          <p:nvPr/>
        </p:nvPicPr>
        <p:blipFill>
          <a:blip r:embed="rId4" cstate="print"/>
          <a:srcRect/>
          <a:stretch>
            <a:fillRect/>
          </a:stretch>
        </p:blipFill>
        <p:spPr bwMode="auto">
          <a:xfrm>
            <a:off x="1524000" y="1451863"/>
            <a:ext cx="60960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Oval 8"/>
          <p:cNvSpPr/>
          <p:nvPr/>
        </p:nvSpPr>
        <p:spPr>
          <a:xfrm>
            <a:off x="7620000" y="5257800"/>
            <a:ext cx="12954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0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500" fill="hold"/>
                                        <p:tgtEl>
                                          <p:spTgt spid="14338"/>
                                        </p:tgtEl>
                                        <p:attrNameLst>
                                          <p:attrName>ppt_x</p:attrName>
                                        </p:attrNameLst>
                                      </p:cBhvr>
                                      <p:tavLst>
                                        <p:tav tm="0">
                                          <p:val>
                                            <p:strVal val="#ppt_x"/>
                                          </p:val>
                                        </p:tav>
                                        <p:tav tm="100000">
                                          <p:val>
                                            <p:strVal val="#ppt_x"/>
                                          </p:val>
                                        </p:tav>
                                      </p:tavLst>
                                    </p:anim>
                                    <p:anim calcmode="lin" valueType="num">
                                      <p:cBhvr additive="base">
                                        <p:cTn id="3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0"/>
            <a:ext cx="9144000" cy="6867526"/>
          </a:xfrm>
          <a:prstGeom prst="rect">
            <a:avLst/>
          </a:prstGeom>
          <a:noFill/>
        </p:spPr>
      </p:pic>
      <p:sp>
        <p:nvSpPr>
          <p:cNvPr id="3" name="TextBox 2"/>
          <p:cNvSpPr txBox="1"/>
          <p:nvPr/>
        </p:nvSpPr>
        <p:spPr>
          <a:xfrm>
            <a:off x="3505200" y="304800"/>
            <a:ext cx="4932761" cy="523220"/>
          </a:xfrm>
          <a:prstGeom prst="rect">
            <a:avLst/>
          </a:prstGeom>
          <a:noFill/>
        </p:spPr>
        <p:txBody>
          <a:bodyPr wrap="none" rtlCol="0">
            <a:spAutoFit/>
          </a:bodyPr>
          <a:lstStyle/>
          <a:p>
            <a:pPr>
              <a:buNone/>
            </a:pPr>
            <a:r>
              <a:rPr lang="en-US" sz="2800" dirty="0" smtClean="0">
                <a:solidFill>
                  <a:srgbClr val="FFFF00"/>
                </a:solidFill>
                <a:latin typeface="Arial" pitchFamily="34" charset="0"/>
                <a:cs typeface="Arial" pitchFamily="34" charset="0"/>
              </a:rPr>
              <a:t>PRACTICE makes PERFECT</a:t>
            </a:r>
            <a:endParaRPr lang="en-US" sz="2800" dirty="0">
              <a:solidFill>
                <a:srgbClr val="FFFF00"/>
              </a:solidFill>
              <a:latin typeface="Arial" pitchFamily="34" charset="0"/>
              <a:cs typeface="Arial" pitchFamily="34" charset="0"/>
            </a:endParaRPr>
          </a:p>
        </p:txBody>
      </p:sp>
      <p:sp>
        <p:nvSpPr>
          <p:cNvPr id="4" name="TextBox 3"/>
          <p:cNvSpPr txBox="1"/>
          <p:nvPr/>
        </p:nvSpPr>
        <p:spPr>
          <a:xfrm>
            <a:off x="138545" y="1609200"/>
            <a:ext cx="9005455" cy="1815882"/>
          </a:xfrm>
          <a:prstGeom prst="rect">
            <a:avLst/>
          </a:prstGeom>
          <a:noFill/>
        </p:spPr>
        <p:txBody>
          <a:bodyPr wrap="square" rtlCol="0">
            <a:spAutoFit/>
          </a:bodyPr>
          <a:lstStyle/>
          <a:p>
            <a:pPr>
              <a:buNone/>
            </a:pPr>
            <a:r>
              <a:rPr lang="en-US" sz="2800" dirty="0" smtClean="0">
                <a:latin typeface="Arial" pitchFamily="34" charset="0"/>
                <a:cs typeface="Arial" pitchFamily="34" charset="0"/>
              </a:rPr>
              <a:t>In cases like an unexpected engine failure, thinking through what you will do ahead of time, and then practicing your plan, will often make all the difference in the final outcome of YOUR unexpected emergency!!!</a:t>
            </a:r>
          </a:p>
        </p:txBody>
      </p:sp>
      <p:pic>
        <p:nvPicPr>
          <p:cNvPr id="7170" name="Picture 2" descr="http://www.nunatsiaqonline.ca/pub/photos/PlaneCrashYRTjuly18c.jpg"/>
          <p:cNvPicPr>
            <a:picLocks noChangeAspect="1" noChangeArrowheads="1"/>
          </p:cNvPicPr>
          <p:nvPr/>
        </p:nvPicPr>
        <p:blipFill>
          <a:blip r:embed="rId4" cstate="print"/>
          <a:srcRect/>
          <a:stretch>
            <a:fillRect/>
          </a:stretch>
        </p:blipFill>
        <p:spPr bwMode="auto">
          <a:xfrm>
            <a:off x="2438400" y="3886200"/>
            <a:ext cx="38100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Oval 6"/>
          <p:cNvSpPr/>
          <p:nvPr/>
        </p:nvSpPr>
        <p:spPr>
          <a:xfrm>
            <a:off x="7620000" y="5334000"/>
            <a:ext cx="1524000" cy="1295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406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733800" y="457200"/>
            <a:ext cx="3094117" cy="584775"/>
          </a:xfrm>
          <a:prstGeom prst="rect">
            <a:avLst/>
          </a:prstGeom>
          <a:noFill/>
        </p:spPr>
        <p:txBody>
          <a:bodyPr wrap="none" rtlCol="0">
            <a:spAutoFit/>
          </a:bodyPr>
          <a:lstStyle/>
          <a:p>
            <a:pPr>
              <a:buNone/>
            </a:pPr>
            <a:r>
              <a:rPr lang="en-US" sz="3200" dirty="0" smtClean="0">
                <a:solidFill>
                  <a:srgbClr val="FFFF00"/>
                </a:solidFill>
                <a:latin typeface="Arial" pitchFamily="34" charset="0"/>
                <a:cs typeface="Arial" pitchFamily="34" charset="0"/>
              </a:rPr>
              <a:t>CHAIR FLY!!!!!!!</a:t>
            </a:r>
            <a:endParaRPr lang="en-US" sz="3200" dirty="0">
              <a:solidFill>
                <a:srgbClr val="FFFF00"/>
              </a:solidFill>
              <a:latin typeface="Arial" pitchFamily="34" charset="0"/>
              <a:cs typeface="Arial" pitchFamily="34" charset="0"/>
            </a:endParaRPr>
          </a:p>
        </p:txBody>
      </p:sp>
      <p:sp>
        <p:nvSpPr>
          <p:cNvPr id="4" name="TextBox 3"/>
          <p:cNvSpPr txBox="1"/>
          <p:nvPr/>
        </p:nvSpPr>
        <p:spPr>
          <a:xfrm>
            <a:off x="381000" y="1600200"/>
            <a:ext cx="8678464" cy="1200329"/>
          </a:xfrm>
          <a:prstGeom prst="rect">
            <a:avLst/>
          </a:prstGeom>
          <a:noFill/>
        </p:spPr>
        <p:txBody>
          <a:bodyPr wrap="square" rtlCol="0">
            <a:spAutoFit/>
          </a:bodyPr>
          <a:lstStyle/>
          <a:p>
            <a:pPr>
              <a:buNone/>
            </a:pPr>
            <a:r>
              <a:rPr lang="en-US" sz="2400" dirty="0" smtClean="0">
                <a:latin typeface="Arial" pitchFamily="34" charset="0"/>
                <a:cs typeface="Arial" pitchFamily="34" charset="0"/>
              </a:rPr>
              <a:t>Regularly practice emergencies, in the comfort of your favorite chair, and you’ll be ready when, hopefully never, the time comes when you have to Manage the Unexpected!</a:t>
            </a:r>
            <a:endParaRPr lang="en-US" sz="2400" dirty="0">
              <a:latin typeface="Arial" pitchFamily="34" charset="0"/>
              <a:cs typeface="Arial" pitchFamily="34" charset="0"/>
            </a:endParaRPr>
          </a:p>
        </p:txBody>
      </p:sp>
      <p:pic>
        <p:nvPicPr>
          <p:cNvPr id="6146" name="Picture 2" descr="http://www.itsartmag.com/features/itsart/wp-content/uploads/2013/12/goro-fujita-flying-chair.jpg"/>
          <p:cNvPicPr>
            <a:picLocks noChangeAspect="1" noChangeArrowheads="1"/>
          </p:cNvPicPr>
          <p:nvPr/>
        </p:nvPicPr>
        <p:blipFill>
          <a:blip r:embed="rId4" cstate="print"/>
          <a:srcRect/>
          <a:stretch>
            <a:fillRect/>
          </a:stretch>
        </p:blipFill>
        <p:spPr bwMode="auto">
          <a:xfrm>
            <a:off x="625033" y="2971800"/>
            <a:ext cx="8241175" cy="3630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6426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259437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886200" y="228600"/>
            <a:ext cx="4114800" cy="584775"/>
          </a:xfrm>
          <a:prstGeom prst="rect">
            <a:avLst/>
          </a:prstGeom>
          <a:noFill/>
        </p:spPr>
        <p:txBody>
          <a:bodyPr wrap="square" rtlCol="0">
            <a:spAutoFit/>
          </a:bodyPr>
          <a:lstStyle/>
          <a:p>
            <a:pPr>
              <a:buNone/>
            </a:pPr>
            <a:r>
              <a:rPr lang="en-US" sz="3200" dirty="0" smtClean="0">
                <a:solidFill>
                  <a:srgbClr val="FFFF00"/>
                </a:solidFill>
                <a:latin typeface="Marker Felt"/>
              </a:rPr>
              <a:t>Thanks to:</a:t>
            </a:r>
            <a:endParaRPr lang="en-US" sz="3200" dirty="0">
              <a:solidFill>
                <a:srgbClr val="FFFF00"/>
              </a:solidFill>
              <a:latin typeface="Marker Felt"/>
            </a:endParaRPr>
          </a:p>
        </p:txBody>
      </p:sp>
      <p:sp>
        <p:nvSpPr>
          <p:cNvPr id="4" name="TextBox 3"/>
          <p:cNvSpPr txBox="1"/>
          <p:nvPr/>
        </p:nvSpPr>
        <p:spPr>
          <a:xfrm>
            <a:off x="381000" y="1447800"/>
            <a:ext cx="8585171" cy="2708434"/>
          </a:xfrm>
          <a:prstGeom prst="rect">
            <a:avLst/>
          </a:prstGeom>
          <a:noFill/>
        </p:spPr>
        <p:txBody>
          <a:bodyPr wrap="square" rtlCol="0">
            <a:spAutoFit/>
          </a:bodyPr>
          <a:lstStyle/>
          <a:p>
            <a:pPr lvl="1">
              <a:buNone/>
            </a:pPr>
            <a:r>
              <a:rPr lang="en-US" sz="2000" dirty="0">
                <a:latin typeface="Marker Felt"/>
              </a:rPr>
              <a:t>J</a:t>
            </a:r>
            <a:r>
              <a:rPr lang="en-US" sz="2000" dirty="0" smtClean="0">
                <a:latin typeface="Marker Felt"/>
              </a:rPr>
              <a:t>ay Mason – Author</a:t>
            </a:r>
          </a:p>
          <a:p>
            <a:pPr lvl="2">
              <a:buNone/>
            </a:pPr>
            <a:r>
              <a:rPr lang="en-US" sz="2000" dirty="0" smtClean="0">
                <a:latin typeface="Marker Felt"/>
              </a:rPr>
              <a:t>FAASTeam Rep in Long Beach California</a:t>
            </a:r>
          </a:p>
          <a:p>
            <a:pPr lvl="2">
              <a:buNone/>
            </a:pPr>
            <a:r>
              <a:rPr lang="en-US" sz="2000" dirty="0" smtClean="0">
                <a:latin typeface="Marker Felt"/>
              </a:rPr>
              <a:t>Contact: </a:t>
            </a:r>
            <a:r>
              <a:rPr lang="en-US" sz="2000" dirty="0" smtClean="0">
                <a:latin typeface="Marker Felt"/>
                <a:hlinkClick r:id="rId4"/>
              </a:rPr>
              <a:t>saxflyr@cox.net</a:t>
            </a:r>
            <a:r>
              <a:rPr lang="en-US" sz="2000" dirty="0" smtClean="0">
                <a:latin typeface="Marker Felt"/>
              </a:rPr>
              <a:t> </a:t>
            </a:r>
          </a:p>
          <a:p>
            <a:endParaRPr lang="en-US" sz="2000" dirty="0" smtClean="0">
              <a:latin typeface="Marker Felt"/>
            </a:endParaRPr>
          </a:p>
          <a:p>
            <a:endParaRPr lang="en-US" sz="2000" dirty="0" smtClean="0">
              <a:latin typeface="Marker Felt"/>
            </a:endParaRPr>
          </a:p>
          <a:p>
            <a:endParaRPr lang="en-US" sz="2000" dirty="0" smtClean="0">
              <a:latin typeface="Marker Felt"/>
            </a:endParaRPr>
          </a:p>
        </p:txBody>
      </p:sp>
      <p:sp>
        <p:nvSpPr>
          <p:cNvPr id="5" name="Oval 4"/>
          <p:cNvSpPr/>
          <p:nvPr/>
        </p:nvSpPr>
        <p:spPr>
          <a:xfrm>
            <a:off x="7620000" y="5334000"/>
            <a:ext cx="12954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09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7196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June</a:t>
            </a:r>
            <a:endParaRPr lang="en-US" sz="3600" dirty="0"/>
          </a:p>
        </p:txBody>
      </p:sp>
      <p:sp>
        <p:nvSpPr>
          <p:cNvPr id="32780" name="Rectangle 12"/>
          <p:cNvSpPr>
            <a:spLocks noGrp="1" noChangeArrowheads="1"/>
          </p:cNvSpPr>
          <p:nvPr>
            <p:ph type="subTitle" idx="1"/>
          </p:nvPr>
        </p:nvSpPr>
        <p:spPr>
          <a:xfrm>
            <a:off x="230651" y="1643430"/>
            <a:ext cx="5091474" cy="1067092"/>
          </a:xfrm>
        </p:spPr>
        <p:txBody>
          <a:bodyPr/>
          <a:lstStyle/>
          <a:p>
            <a:r>
              <a:rPr lang="en-US" dirty="0" smtClean="0"/>
              <a:t>The Human Startle Response and Managing Unexpected Events</a:t>
            </a:r>
            <a:endParaRPr lang="en-US" dirty="0">
              <a:solidFill>
                <a:schemeClr val="tx1"/>
              </a:solidFill>
            </a:endParaRPr>
          </a:p>
        </p:txBody>
      </p:sp>
      <p:sp>
        <p:nvSpPr>
          <p:cNvPr id="32785" name="Text Box 17"/>
          <p:cNvSpPr txBox="1">
            <a:spLocks noChangeArrowheads="1"/>
          </p:cNvSpPr>
          <p:nvPr/>
        </p:nvSpPr>
        <p:spPr bwMode="auto">
          <a:xfrm>
            <a:off x="1843970" y="33750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25116633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Human Startle Response</a:t>
            </a:r>
          </a:p>
          <a:p>
            <a:r>
              <a:rPr lang="en-US" dirty="0" smtClean="0"/>
              <a:t>A Case Study</a:t>
            </a:r>
          </a:p>
          <a:p>
            <a:r>
              <a:rPr lang="en-US" dirty="0" smtClean="0"/>
              <a:t>Critical things that occur when least expected</a:t>
            </a:r>
          </a:p>
          <a:p>
            <a:r>
              <a:rPr lang="en-US" dirty="0" smtClean="0"/>
              <a:t>The five stages of grief </a:t>
            </a:r>
          </a:p>
          <a:p>
            <a:pPr lvl="1"/>
            <a:r>
              <a:rPr lang="en-US" dirty="0" smtClean="0"/>
              <a:t>(Kubler-Ross Model)</a:t>
            </a:r>
          </a:p>
          <a:p>
            <a:r>
              <a:rPr lang="en-US" dirty="0" smtClean="0"/>
              <a:t>What are You going to do?</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2902943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4" name="TextBox 3"/>
          <p:cNvSpPr txBox="1"/>
          <p:nvPr/>
        </p:nvSpPr>
        <p:spPr>
          <a:xfrm>
            <a:off x="3657600" y="127338"/>
            <a:ext cx="5486400" cy="461665"/>
          </a:xfrm>
          <a:prstGeom prst="rect">
            <a:avLst/>
          </a:prstGeom>
          <a:noFill/>
        </p:spPr>
        <p:txBody>
          <a:bodyPr wrap="square" rtlCol="0">
            <a:spAutoFit/>
          </a:bodyPr>
          <a:lstStyle/>
          <a:p>
            <a:pPr>
              <a:buNone/>
            </a:pPr>
            <a:r>
              <a:rPr lang="en-US" dirty="0" smtClean="0">
                <a:solidFill>
                  <a:srgbClr val="FFFF00"/>
                </a:solidFill>
              </a:rPr>
              <a:t>The Human Startle Response</a:t>
            </a:r>
            <a:endParaRPr lang="en-US" dirty="0">
              <a:solidFill>
                <a:srgbClr val="FFFF00"/>
              </a:solidFill>
            </a:endParaRPr>
          </a:p>
        </p:txBody>
      </p:sp>
      <p:sp>
        <p:nvSpPr>
          <p:cNvPr id="13" name="Oval 12"/>
          <p:cNvSpPr/>
          <p:nvPr/>
        </p:nvSpPr>
        <p:spPr>
          <a:xfrm>
            <a:off x="7620000" y="5410200"/>
            <a:ext cx="12954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C:\Users\AWP205JS\AppData\Local\Microsoft\Windows\Temporary Internet Files\Content.IE5\6FWSOHSA\bilbo_scary[1].jpg"/>
          <p:cNvPicPr>
            <a:picLocks noChangeAspect="1" noChangeArrowheads="1"/>
          </p:cNvPicPr>
          <p:nvPr/>
        </p:nvPicPr>
        <p:blipFill rotWithShape="1">
          <a:blip r:embed="rId4">
            <a:extLst>
              <a:ext uri="{28A0092B-C50C-407E-A947-70E740481C1C}">
                <a14:useLocalDpi xmlns:a14="http://schemas.microsoft.com/office/drawing/2010/main" val="0"/>
              </a:ext>
            </a:extLst>
          </a:blip>
          <a:srcRect l="32727"/>
          <a:stretch/>
        </p:blipFill>
        <p:spPr bwMode="auto">
          <a:xfrm>
            <a:off x="4299196" y="3190113"/>
            <a:ext cx="4714977" cy="28920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6483" y="1378526"/>
            <a:ext cx="7563626" cy="2123658"/>
          </a:xfrm>
          <a:prstGeom prst="rect">
            <a:avLst/>
          </a:prstGeom>
          <a:noFill/>
        </p:spPr>
        <p:txBody>
          <a:bodyPr wrap="square" rtlCol="0">
            <a:spAutoFit/>
          </a:bodyPr>
          <a:lstStyle/>
          <a:p>
            <a:pPr marL="342900" indent="-342900"/>
            <a:r>
              <a:rPr lang="en-US" sz="2400" dirty="0" smtClean="0">
                <a:latin typeface="Arial" pitchFamily="34" charset="0"/>
                <a:cs typeface="Arial" pitchFamily="34" charset="0"/>
              </a:rPr>
              <a:t>Deep seated reflexive reaction</a:t>
            </a:r>
          </a:p>
          <a:p>
            <a:pPr marL="800100" lvl="1" indent="-342900"/>
            <a:r>
              <a:rPr lang="en-US" dirty="0" smtClean="0">
                <a:latin typeface="Arial" pitchFamily="34" charset="0"/>
                <a:cs typeface="Arial" pitchFamily="34" charset="0"/>
              </a:rPr>
              <a:t>Prepares us for Fight or Flight</a:t>
            </a:r>
          </a:p>
          <a:p>
            <a:pPr marL="1257300" lvl="2" indent="-342900"/>
            <a:r>
              <a:rPr lang="en-US" dirty="0" smtClean="0">
                <a:latin typeface="Arial" pitchFamily="34" charset="0"/>
                <a:cs typeface="Arial" pitchFamily="34" charset="0"/>
              </a:rPr>
              <a:t>Not very useful in an aviation emergency</a:t>
            </a:r>
          </a:p>
          <a:p>
            <a:pPr marL="342900" indent="-342900"/>
            <a:endParaRPr lang="en-US" dirty="0">
              <a:latin typeface="Arial" pitchFamily="34" charset="0"/>
              <a:cs typeface="Arial" pitchFamily="34" charset="0"/>
            </a:endParaRPr>
          </a:p>
        </p:txBody>
      </p:sp>
      <p:pic>
        <p:nvPicPr>
          <p:cNvPr id="2056" name="Picture 8" descr="C:\Users\AWP205JS\AppData\Local\Microsoft\Windows\Temporary Internet Files\Content.IE5\MMP0S2VZ\dumb-loo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343" y="3404280"/>
            <a:ext cx="3713019" cy="24636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80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4" name="TextBox 3"/>
          <p:cNvSpPr txBox="1"/>
          <p:nvPr/>
        </p:nvSpPr>
        <p:spPr>
          <a:xfrm>
            <a:off x="3657600" y="127338"/>
            <a:ext cx="5486400" cy="1015663"/>
          </a:xfrm>
          <a:prstGeom prst="rect">
            <a:avLst/>
          </a:prstGeom>
          <a:noFill/>
        </p:spPr>
        <p:txBody>
          <a:bodyPr wrap="square" rtlCol="0">
            <a:spAutoFit/>
          </a:bodyPr>
          <a:lstStyle/>
          <a:p>
            <a:pPr>
              <a:buNone/>
            </a:pPr>
            <a:r>
              <a:rPr lang="en-US" dirty="0" smtClean="0">
                <a:solidFill>
                  <a:srgbClr val="FFFF00"/>
                </a:solidFill>
              </a:rPr>
              <a:t>CIRRUS N146CK  August 4, 2010</a:t>
            </a:r>
          </a:p>
          <a:p>
            <a:pPr>
              <a:buNone/>
            </a:pPr>
            <a:r>
              <a:rPr lang="en-US" dirty="0" smtClean="0">
                <a:solidFill>
                  <a:srgbClr val="FFFF00"/>
                </a:solidFill>
              </a:rPr>
              <a:t> Phoenix-Deer Valley (KDVT)</a:t>
            </a:r>
            <a:endParaRPr lang="en-US" dirty="0">
              <a:solidFill>
                <a:srgbClr val="FFFF00"/>
              </a:solidFill>
            </a:endParaRPr>
          </a:p>
        </p:txBody>
      </p:sp>
      <p:sp>
        <p:nvSpPr>
          <p:cNvPr id="5" name="TextBox 4"/>
          <p:cNvSpPr txBox="1"/>
          <p:nvPr/>
        </p:nvSpPr>
        <p:spPr>
          <a:xfrm>
            <a:off x="304799" y="1143001"/>
            <a:ext cx="6651585" cy="7109639"/>
          </a:xfrm>
          <a:prstGeom prst="rect">
            <a:avLst/>
          </a:prstGeom>
          <a:noFill/>
        </p:spPr>
        <p:txBody>
          <a:bodyPr wrap="square" rtlCol="0">
            <a:spAutoFit/>
          </a:bodyPr>
          <a:lstStyle/>
          <a:p>
            <a:r>
              <a:rPr lang="en-US" sz="2400" dirty="0" smtClean="0">
                <a:latin typeface="Arial" pitchFamily="34" charset="0"/>
                <a:cs typeface="Arial" pitchFamily="34" charset="0"/>
              </a:rPr>
              <a:t>  Day VFR</a:t>
            </a:r>
          </a:p>
          <a:p>
            <a:r>
              <a:rPr lang="en-US" dirty="0">
                <a:latin typeface="Arial" pitchFamily="34" charset="0"/>
                <a:cs typeface="Arial" pitchFamily="34" charset="0"/>
              </a:rPr>
              <a:t> </a:t>
            </a:r>
            <a:r>
              <a:rPr lang="en-US" dirty="0" smtClean="0">
                <a:latin typeface="Arial" pitchFamily="34" charset="0"/>
                <a:cs typeface="Arial" pitchFamily="34" charset="0"/>
              </a:rPr>
              <a:t> Cross-country from KDVT to Tennessee</a:t>
            </a:r>
          </a:p>
          <a:p>
            <a:r>
              <a:rPr lang="en-US" sz="2400" dirty="0" smtClean="0">
                <a:latin typeface="Arial" pitchFamily="34" charset="0"/>
                <a:cs typeface="Arial" pitchFamily="34" charset="0"/>
              </a:rPr>
              <a:t>  Cabin door opened on takeoff</a:t>
            </a:r>
          </a:p>
          <a:p>
            <a:r>
              <a:rPr lang="en-US" dirty="0">
                <a:latin typeface="Arial" pitchFamily="34" charset="0"/>
                <a:cs typeface="Arial" pitchFamily="34" charset="0"/>
              </a:rPr>
              <a:t> </a:t>
            </a:r>
            <a:r>
              <a:rPr lang="en-US" dirty="0" smtClean="0">
                <a:latin typeface="Arial" pitchFamily="34" charset="0"/>
                <a:cs typeface="Arial" pitchFamily="34" charset="0"/>
              </a:rPr>
              <a:t> PIC Requests return to airport to close door</a:t>
            </a:r>
          </a:p>
          <a:p>
            <a:r>
              <a:rPr lang="en-US" sz="2400" dirty="0">
                <a:latin typeface="Arial" pitchFamily="34" charset="0"/>
                <a:cs typeface="Arial" pitchFamily="34" charset="0"/>
              </a:rPr>
              <a:t> </a:t>
            </a:r>
            <a:r>
              <a:rPr lang="en-US" sz="2400" dirty="0" smtClean="0">
                <a:latin typeface="Arial" pitchFamily="34" charset="0"/>
                <a:cs typeface="Arial" pitchFamily="34" charset="0"/>
              </a:rPr>
              <a:t> Loss of Control on turn to final</a:t>
            </a:r>
          </a:p>
          <a:p>
            <a:r>
              <a:rPr lang="en-US" dirty="0">
                <a:latin typeface="Arial" pitchFamily="34" charset="0"/>
                <a:cs typeface="Arial" pitchFamily="34" charset="0"/>
              </a:rPr>
              <a:t> </a:t>
            </a:r>
            <a:r>
              <a:rPr lang="en-US" dirty="0" smtClean="0">
                <a:latin typeface="Arial" pitchFamily="34" charset="0"/>
                <a:cs typeface="Arial" pitchFamily="34" charset="0"/>
              </a:rPr>
              <a:t> One Fatality – the PIC</a:t>
            </a:r>
          </a:p>
          <a:p>
            <a:pPr lvl="1"/>
            <a:r>
              <a:rPr lang="en-US" dirty="0" smtClean="0">
                <a:latin typeface="Arial" pitchFamily="34" charset="0"/>
                <a:cs typeface="Arial" pitchFamily="34" charset="0"/>
              </a:rPr>
              <a:t>No other injuries</a:t>
            </a:r>
          </a:p>
          <a:p>
            <a:pPr lvl="1"/>
            <a:r>
              <a:rPr lang="en-US" dirty="0" smtClean="0">
                <a:latin typeface="Arial" pitchFamily="34" charset="0"/>
                <a:cs typeface="Arial" pitchFamily="34" charset="0"/>
              </a:rPr>
              <a:t>Building damage</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13" name="Oval 12"/>
          <p:cNvSpPr/>
          <p:nvPr/>
        </p:nvSpPr>
        <p:spPr>
          <a:xfrm>
            <a:off x="7620000" y="5410200"/>
            <a:ext cx="12954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Documents and Settings\James Mason\My Documents\My Pictures\N146CK.jpg"/>
          <p:cNvPicPr>
            <a:picLocks noChangeAspect="1" noChangeArrowheads="1"/>
          </p:cNvPicPr>
          <p:nvPr/>
        </p:nvPicPr>
        <p:blipFill>
          <a:blip r:embed="rId4" cstate="print"/>
          <a:srcRect/>
          <a:stretch>
            <a:fillRect/>
          </a:stretch>
        </p:blipFill>
        <p:spPr bwMode="auto">
          <a:xfrm>
            <a:off x="5115096" y="3492082"/>
            <a:ext cx="3716777" cy="24896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43834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Rectangle 2"/>
          <p:cNvSpPr/>
          <p:nvPr/>
        </p:nvSpPr>
        <p:spPr>
          <a:xfrm>
            <a:off x="3581400" y="152400"/>
            <a:ext cx="5334000" cy="954107"/>
          </a:xfrm>
          <a:prstGeom prst="rect">
            <a:avLst/>
          </a:prstGeom>
        </p:spPr>
        <p:txBody>
          <a:bodyPr wrap="square">
            <a:spAutoFit/>
          </a:bodyPr>
          <a:lstStyle/>
          <a:p>
            <a:pPr>
              <a:buNone/>
            </a:pPr>
            <a:r>
              <a:rPr lang="en-US" sz="2800" dirty="0" smtClean="0">
                <a:solidFill>
                  <a:srgbClr val="FFFF00"/>
                </a:solidFill>
                <a:latin typeface="Arial" pitchFamily="34" charset="0"/>
                <a:cs typeface="Arial" pitchFamily="34" charset="0"/>
              </a:rPr>
              <a:t>Critical Things That Occur When Least Expected</a:t>
            </a:r>
          </a:p>
        </p:txBody>
      </p:sp>
      <p:pic>
        <p:nvPicPr>
          <p:cNvPr id="13316" name="Picture 4" descr="Image result for engine feathered"/>
          <p:cNvPicPr>
            <a:picLocks noChangeAspect="1" noChangeArrowheads="1"/>
          </p:cNvPicPr>
          <p:nvPr/>
        </p:nvPicPr>
        <p:blipFill>
          <a:blip r:embed="rId4" cstate="print"/>
          <a:srcRect/>
          <a:stretch>
            <a:fillRect/>
          </a:stretch>
        </p:blipFill>
        <p:spPr bwMode="auto">
          <a:xfrm>
            <a:off x="1143000" y="3929605"/>
            <a:ext cx="1714500" cy="2286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Oval 10"/>
          <p:cNvSpPr/>
          <p:nvPr/>
        </p:nvSpPr>
        <p:spPr>
          <a:xfrm>
            <a:off x="7696200" y="5410200"/>
            <a:ext cx="1219200" cy="1143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4798" y="1504162"/>
            <a:ext cx="8610601" cy="4339650"/>
          </a:xfrm>
          <a:prstGeom prst="rect">
            <a:avLst/>
          </a:prstGeom>
          <a:noFill/>
        </p:spPr>
        <p:txBody>
          <a:bodyPr wrap="square" rtlCol="0">
            <a:spAutoFit/>
          </a:bodyPr>
          <a:lstStyle/>
          <a:p>
            <a:r>
              <a:rPr lang="en-US" sz="2400" dirty="0" smtClean="0">
                <a:latin typeface="Arial" pitchFamily="34" charset="0"/>
                <a:cs typeface="Arial" pitchFamily="34" charset="0"/>
              </a:rPr>
              <a:t>  Partial or full loss of power on takeoff</a:t>
            </a:r>
          </a:p>
          <a:p>
            <a:r>
              <a:rPr lang="en-US" dirty="0" smtClean="0">
                <a:latin typeface="Arial" pitchFamily="34" charset="0"/>
                <a:cs typeface="Arial" pitchFamily="34" charset="0"/>
              </a:rPr>
              <a:t>  Landing gear fails to extend after takeoff or before landing</a:t>
            </a:r>
          </a:p>
          <a:p>
            <a:r>
              <a:rPr lang="en-US" sz="2400" dirty="0">
                <a:latin typeface="Arial" pitchFamily="34" charset="0"/>
                <a:cs typeface="Arial" pitchFamily="34" charset="0"/>
              </a:rPr>
              <a:t> </a:t>
            </a:r>
            <a:r>
              <a:rPr lang="en-US" sz="2400" dirty="0" smtClean="0">
                <a:latin typeface="Arial" pitchFamily="34" charset="0"/>
                <a:cs typeface="Arial" pitchFamily="34" charset="0"/>
              </a:rPr>
              <a:t> Bird strikes</a:t>
            </a:r>
          </a:p>
          <a:p>
            <a:r>
              <a:rPr lang="en-US" dirty="0">
                <a:latin typeface="Arial" pitchFamily="34" charset="0"/>
                <a:cs typeface="Arial" pitchFamily="34" charset="0"/>
              </a:rPr>
              <a:t> </a:t>
            </a:r>
            <a:r>
              <a:rPr lang="en-US" dirty="0" smtClean="0">
                <a:latin typeface="Arial" pitchFamily="34" charset="0"/>
                <a:cs typeface="Arial" pitchFamily="34" charset="0"/>
              </a:rPr>
              <a:t> Control problems of failures</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13314" name="Picture 2" descr="http://i6.tinypic.com/1zdw401.jpg"/>
          <p:cNvPicPr>
            <a:picLocks noChangeAspect="1" noChangeArrowheads="1"/>
          </p:cNvPicPr>
          <p:nvPr/>
        </p:nvPicPr>
        <p:blipFill>
          <a:blip r:embed="rId5" cstate="print"/>
          <a:srcRect/>
          <a:stretch>
            <a:fillRect/>
          </a:stretch>
        </p:blipFill>
        <p:spPr bwMode="auto">
          <a:xfrm>
            <a:off x="4894161" y="3396705"/>
            <a:ext cx="4021238" cy="23986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92494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962400" y="152400"/>
            <a:ext cx="5140766" cy="954107"/>
          </a:xfrm>
          <a:prstGeom prst="rect">
            <a:avLst/>
          </a:prstGeom>
          <a:noFill/>
        </p:spPr>
        <p:txBody>
          <a:bodyPr wrap="square" rtlCol="0">
            <a:spAutoFit/>
          </a:bodyPr>
          <a:lstStyle/>
          <a:p>
            <a:pPr>
              <a:buNone/>
            </a:pPr>
            <a:r>
              <a:rPr lang="en-US" sz="2800" dirty="0" smtClean="0">
                <a:solidFill>
                  <a:srgbClr val="FFFF00"/>
                </a:solidFill>
              </a:rPr>
              <a:t>Characteristics Common To Unexpected Emergencies</a:t>
            </a:r>
            <a:endParaRPr lang="en-US" sz="2800" dirty="0">
              <a:solidFill>
                <a:srgbClr val="FFFF00"/>
              </a:solidFill>
            </a:endParaRPr>
          </a:p>
        </p:txBody>
      </p:sp>
      <p:pic>
        <p:nvPicPr>
          <p:cNvPr id="12290" name="Picture 2" descr="Image result for twin with one engine feathered"/>
          <p:cNvPicPr>
            <a:picLocks noChangeAspect="1" noChangeArrowheads="1"/>
          </p:cNvPicPr>
          <p:nvPr/>
        </p:nvPicPr>
        <p:blipFill>
          <a:blip r:embed="rId4" cstate="print"/>
          <a:srcRect/>
          <a:stretch>
            <a:fillRect/>
          </a:stretch>
        </p:blipFill>
        <p:spPr bwMode="auto">
          <a:xfrm>
            <a:off x="4819268" y="3773347"/>
            <a:ext cx="4019932" cy="27335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533400" y="1447800"/>
            <a:ext cx="8347157" cy="830997"/>
          </a:xfrm>
          <a:prstGeom prst="rect">
            <a:avLst/>
          </a:prstGeom>
          <a:noFill/>
        </p:spPr>
        <p:txBody>
          <a:bodyPr wrap="square" rtlCol="0">
            <a:spAutoFit/>
          </a:bodyPr>
          <a:lstStyle/>
          <a:p>
            <a:r>
              <a:rPr lang="en-US" sz="2400" dirty="0" smtClean="0">
                <a:latin typeface="Arial" pitchFamily="34" charset="0"/>
                <a:cs typeface="Arial" pitchFamily="34" charset="0"/>
              </a:rPr>
              <a:t>They often occur close to the ground, OR during a transition from one configuration/phase of flight to another</a:t>
            </a:r>
            <a:endParaRPr lang="en-US" sz="2400" dirty="0">
              <a:latin typeface="Arial" pitchFamily="34" charset="0"/>
              <a:cs typeface="Arial" pitchFamily="34" charset="0"/>
            </a:endParaRPr>
          </a:p>
        </p:txBody>
      </p:sp>
      <p:sp>
        <p:nvSpPr>
          <p:cNvPr id="6" name="TextBox 5"/>
          <p:cNvSpPr txBox="1"/>
          <p:nvPr/>
        </p:nvSpPr>
        <p:spPr>
          <a:xfrm>
            <a:off x="533400" y="2286000"/>
            <a:ext cx="5536438" cy="461665"/>
          </a:xfrm>
          <a:prstGeom prst="rect">
            <a:avLst/>
          </a:prstGeom>
          <a:noFill/>
        </p:spPr>
        <p:txBody>
          <a:bodyPr wrap="square" rtlCol="0">
            <a:spAutoFit/>
          </a:bodyPr>
          <a:lstStyle/>
          <a:p>
            <a:r>
              <a:rPr lang="en-US" sz="2400" dirty="0" smtClean="0">
                <a:latin typeface="Arial" pitchFamily="34" charset="0"/>
                <a:cs typeface="Arial" pitchFamily="34" charset="0"/>
              </a:rPr>
              <a:t>There’s no time to think “What the….!”</a:t>
            </a:r>
            <a:endParaRPr lang="en-US" sz="2400" dirty="0">
              <a:latin typeface="Arial" pitchFamily="34" charset="0"/>
              <a:cs typeface="Arial" pitchFamily="34" charset="0"/>
            </a:endParaRPr>
          </a:p>
        </p:txBody>
      </p:sp>
      <p:sp>
        <p:nvSpPr>
          <p:cNvPr id="7" name="TextBox 6"/>
          <p:cNvSpPr txBox="1"/>
          <p:nvPr/>
        </p:nvSpPr>
        <p:spPr>
          <a:xfrm>
            <a:off x="533400" y="2819400"/>
            <a:ext cx="6941438" cy="461665"/>
          </a:xfrm>
          <a:prstGeom prst="rect">
            <a:avLst/>
          </a:prstGeom>
          <a:noFill/>
        </p:spPr>
        <p:txBody>
          <a:bodyPr wrap="square" rtlCol="0">
            <a:spAutoFit/>
          </a:bodyPr>
          <a:lstStyle/>
          <a:p>
            <a:r>
              <a:rPr lang="en-US" sz="2400" dirty="0" smtClean="0">
                <a:latin typeface="Arial" pitchFamily="34" charset="0"/>
                <a:cs typeface="Arial" pitchFamily="34" charset="0"/>
              </a:rPr>
              <a:t>Almost always there is no time to use a checklist</a:t>
            </a:r>
            <a:endParaRPr lang="en-US" sz="2400" dirty="0">
              <a:latin typeface="Arial" pitchFamily="34" charset="0"/>
              <a:cs typeface="Arial" pitchFamily="34" charset="0"/>
            </a:endParaRPr>
          </a:p>
        </p:txBody>
      </p:sp>
      <p:sp>
        <p:nvSpPr>
          <p:cNvPr id="8" name="TextBox 7"/>
          <p:cNvSpPr txBox="1"/>
          <p:nvPr/>
        </p:nvSpPr>
        <p:spPr>
          <a:xfrm>
            <a:off x="533400" y="3454577"/>
            <a:ext cx="4360603" cy="1938992"/>
          </a:xfrm>
          <a:prstGeom prst="rect">
            <a:avLst/>
          </a:prstGeom>
          <a:noFill/>
        </p:spPr>
        <p:txBody>
          <a:bodyPr wrap="square" rtlCol="0">
            <a:spAutoFit/>
          </a:bodyPr>
          <a:lstStyle/>
          <a:p>
            <a:r>
              <a:rPr lang="en-US" sz="2400" dirty="0" smtClean="0">
                <a:latin typeface="Arial" pitchFamily="34" charset="0"/>
                <a:cs typeface="Arial" pitchFamily="34" charset="0"/>
              </a:rPr>
              <a:t>Chances of success are improved if your response to the abnormal event or emergency is thought about ahead of time!!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031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775363" y="117763"/>
            <a:ext cx="5612819" cy="954107"/>
          </a:xfrm>
          <a:prstGeom prst="rect">
            <a:avLst/>
          </a:prstGeom>
          <a:noFill/>
        </p:spPr>
        <p:txBody>
          <a:bodyPr wrap="square" rtlCol="0">
            <a:spAutoFit/>
          </a:bodyPr>
          <a:lstStyle/>
          <a:p>
            <a:pPr>
              <a:buNone/>
            </a:pPr>
            <a:r>
              <a:rPr lang="en-US" sz="2800" dirty="0" smtClean="0">
                <a:solidFill>
                  <a:srgbClr val="FFFF00"/>
                </a:solidFill>
                <a:latin typeface="Arial" pitchFamily="34" charset="0"/>
                <a:cs typeface="Arial" pitchFamily="34" charset="0"/>
              </a:rPr>
              <a:t>Kubler-Ross Model                  AKA The Five Stages of Grief</a:t>
            </a:r>
          </a:p>
        </p:txBody>
      </p:sp>
      <p:sp>
        <p:nvSpPr>
          <p:cNvPr id="14" name="Oval 13"/>
          <p:cNvSpPr/>
          <p:nvPr/>
        </p:nvSpPr>
        <p:spPr>
          <a:xfrm>
            <a:off x="7620000" y="5410200"/>
            <a:ext cx="12954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5610703"/>
              </p:ext>
            </p:extLst>
          </p:nvPr>
        </p:nvGraphicFramePr>
        <p:xfrm>
          <a:off x="744879" y="1813688"/>
          <a:ext cx="7654242" cy="3996354"/>
        </p:xfrm>
        <a:graphic>
          <a:graphicData uri="http://schemas.openxmlformats.org/drawingml/2006/table">
            <a:tbl>
              <a:tblPr firstRow="1" bandRow="1">
                <a:tableStyleId>{5C22544A-7EE6-4342-B048-85BDC9FD1C3A}</a:tableStyleId>
              </a:tblPr>
              <a:tblGrid>
                <a:gridCol w="3827121"/>
                <a:gridCol w="3827121"/>
              </a:tblGrid>
              <a:tr h="666059">
                <a:tc>
                  <a:txBody>
                    <a:bodyPr/>
                    <a:lstStyle/>
                    <a:p>
                      <a:pPr algn="ctr"/>
                      <a:r>
                        <a:rPr lang="en-US" dirty="0" smtClean="0">
                          <a:solidFill>
                            <a:srgbClr val="FF0000"/>
                          </a:solidFill>
                        </a:rPr>
                        <a:t>Grief Stage</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Aviation Equivalent</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059">
                <a:tc>
                  <a:txBody>
                    <a:bodyPr/>
                    <a:lstStyle/>
                    <a:p>
                      <a:r>
                        <a:rPr lang="en-US" dirty="0" smtClean="0"/>
                        <a:t>Denial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This can’t be happening.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059">
                <a:tc>
                  <a:txBody>
                    <a:bodyPr/>
                    <a:lstStyle/>
                    <a:p>
                      <a:r>
                        <a:rPr lang="en-US" dirty="0" smtClean="0"/>
                        <a:t>Anger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 can’t believe this is happening!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059">
                <a:tc>
                  <a:txBody>
                    <a:bodyPr/>
                    <a:lstStyle/>
                    <a:p>
                      <a:r>
                        <a:rPr lang="en-US" dirty="0" smtClean="0"/>
                        <a:t>Bargaining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If you’ll just get me out of this</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059">
                <a:tc>
                  <a:txBody>
                    <a:bodyPr/>
                    <a:lstStyle/>
                    <a:p>
                      <a:r>
                        <a:rPr lang="en-US" dirty="0" smtClean="0"/>
                        <a:t>Depression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What’s the use?  We’re doomed.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059">
                <a:tc>
                  <a:txBody>
                    <a:bodyPr/>
                    <a:lstStyle/>
                    <a:p>
                      <a:r>
                        <a:rPr lang="en-US" dirty="0" smtClean="0"/>
                        <a:t>Acceptance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This is happening.  I’ll</a:t>
                      </a:r>
                      <a:r>
                        <a:rPr lang="en-US" baseline="0" dirty="0" smtClean="0"/>
                        <a:t> take action!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045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ames Mason\My Documents\My Pictures\FAASTeam Thank You.jpg"/>
          <p:cNvPicPr>
            <a:picLocks noChangeAspect="1" noChangeArrowheads="1"/>
          </p:cNvPicPr>
          <p:nvPr/>
        </p:nvPicPr>
        <p:blipFill>
          <a:blip r:embed="rId3" cstate="print"/>
          <a:srcRect/>
          <a:stretch>
            <a:fillRect/>
          </a:stretch>
        </p:blipFill>
        <p:spPr bwMode="auto">
          <a:xfrm>
            <a:off x="0" y="-9526"/>
            <a:ext cx="9144000" cy="6867526"/>
          </a:xfrm>
          <a:prstGeom prst="rect">
            <a:avLst/>
          </a:prstGeom>
          <a:noFill/>
        </p:spPr>
      </p:pic>
      <p:sp>
        <p:nvSpPr>
          <p:cNvPr id="3" name="TextBox 2"/>
          <p:cNvSpPr txBox="1"/>
          <p:nvPr/>
        </p:nvSpPr>
        <p:spPr>
          <a:xfrm>
            <a:off x="3505200" y="304800"/>
            <a:ext cx="4779770" cy="461665"/>
          </a:xfrm>
          <a:prstGeom prst="rect">
            <a:avLst/>
          </a:prstGeom>
          <a:noFill/>
        </p:spPr>
        <p:txBody>
          <a:bodyPr wrap="none" rtlCol="0">
            <a:spAutoFit/>
          </a:bodyPr>
          <a:lstStyle/>
          <a:p>
            <a:pPr>
              <a:buNone/>
            </a:pPr>
            <a:r>
              <a:rPr lang="en-US" sz="2400" dirty="0" smtClean="0">
                <a:solidFill>
                  <a:srgbClr val="FFFF00"/>
                </a:solidFill>
                <a:latin typeface="Arial" pitchFamily="34" charset="0"/>
                <a:cs typeface="Arial" pitchFamily="34" charset="0"/>
              </a:rPr>
              <a:t>ABOUT THOSE FIRST FOUR…..</a:t>
            </a:r>
            <a:endParaRPr lang="en-US" sz="2400" dirty="0">
              <a:solidFill>
                <a:srgbClr val="FFFF00"/>
              </a:solidFill>
              <a:latin typeface="Arial" pitchFamily="34" charset="0"/>
              <a:cs typeface="Arial" pitchFamily="34" charset="0"/>
            </a:endParaRPr>
          </a:p>
        </p:txBody>
      </p:sp>
      <p:sp>
        <p:nvSpPr>
          <p:cNvPr id="10242" name="AutoShape 2"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4" name="AutoShape 4"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Image result for Quizzical loo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48" name="Picture 8" descr="https://whativegan.files.wordpress.com/2013/05/confused_baby.jpg"/>
          <p:cNvPicPr>
            <a:picLocks noChangeAspect="1" noChangeArrowheads="1"/>
          </p:cNvPicPr>
          <p:nvPr/>
        </p:nvPicPr>
        <p:blipFill>
          <a:blip r:embed="rId4" cstate="print"/>
          <a:srcRect/>
          <a:stretch>
            <a:fillRect/>
          </a:stretch>
        </p:blipFill>
        <p:spPr bwMode="auto">
          <a:xfrm>
            <a:off x="4953000" y="3733800"/>
            <a:ext cx="39624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533400" y="1593273"/>
            <a:ext cx="8229600" cy="1200329"/>
          </a:xfrm>
          <a:prstGeom prst="rect">
            <a:avLst/>
          </a:prstGeom>
          <a:noFill/>
        </p:spPr>
        <p:txBody>
          <a:bodyPr wrap="square" rtlCol="0">
            <a:spAutoFit/>
          </a:bodyPr>
          <a:lstStyle/>
          <a:p>
            <a:r>
              <a:rPr lang="en-US" sz="2400" dirty="0" smtClean="0">
                <a:latin typeface="Arial" pitchFamily="34" charset="0"/>
                <a:cs typeface="Arial" pitchFamily="34" charset="0"/>
              </a:rPr>
              <a:t>In the case of many unexpected situations in aircraft, if the pilot allows the first four of the five ‘stages of grief’ to occur,  precious altitude, miles and time are compromised!!</a:t>
            </a:r>
            <a:endParaRPr lang="en-US" sz="2400" dirty="0">
              <a:latin typeface="Arial" pitchFamily="34" charset="0"/>
              <a:cs typeface="Arial" pitchFamily="34" charset="0"/>
            </a:endParaRPr>
          </a:p>
        </p:txBody>
      </p:sp>
      <p:sp>
        <p:nvSpPr>
          <p:cNvPr id="9" name="TextBox 8"/>
          <p:cNvSpPr txBox="1"/>
          <p:nvPr/>
        </p:nvSpPr>
        <p:spPr>
          <a:xfrm>
            <a:off x="533400" y="2971800"/>
            <a:ext cx="4630023" cy="1569660"/>
          </a:xfrm>
          <a:prstGeom prst="rect">
            <a:avLst/>
          </a:prstGeom>
          <a:noFill/>
        </p:spPr>
        <p:txBody>
          <a:bodyPr wrap="square" rtlCol="0">
            <a:spAutoFit/>
          </a:bodyPr>
          <a:lstStyle/>
          <a:p>
            <a:r>
              <a:rPr lang="en-US" sz="2400" dirty="0" smtClean="0">
                <a:latin typeface="Arial" pitchFamily="34" charset="0"/>
                <a:cs typeface="Arial" pitchFamily="34" charset="0"/>
              </a:rPr>
              <a:t>You MUST go DIRECTLY to  Stage #5:  ACCEPT that the UNEXPECTED has occurred, and take action.  </a:t>
            </a:r>
            <a:endParaRPr lang="en-US" sz="2400" dirty="0">
              <a:latin typeface="Arial" pitchFamily="34" charset="0"/>
              <a:cs typeface="Arial" pitchFamily="34" charset="0"/>
            </a:endParaRPr>
          </a:p>
        </p:txBody>
      </p:sp>
      <p:sp>
        <p:nvSpPr>
          <p:cNvPr id="10" name="TextBox 9"/>
          <p:cNvSpPr txBox="1"/>
          <p:nvPr/>
        </p:nvSpPr>
        <p:spPr>
          <a:xfrm>
            <a:off x="609600" y="4876800"/>
            <a:ext cx="3672993" cy="523220"/>
          </a:xfrm>
          <a:prstGeom prst="rect">
            <a:avLst/>
          </a:prstGeom>
          <a:noFill/>
        </p:spPr>
        <p:txBody>
          <a:bodyPr wrap="none" rtlCol="0">
            <a:spAutoFit/>
          </a:bodyPr>
          <a:lstStyle/>
          <a:p>
            <a:r>
              <a:rPr lang="en-US" sz="2800" dirty="0" smtClean="0">
                <a:latin typeface="Arial" pitchFamily="34" charset="0"/>
                <a:cs typeface="Arial" pitchFamily="34" charset="0"/>
              </a:rPr>
              <a:t>Which Brings Us To…</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7386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5YDFD77UPU3F-311-204</_dlc_DocId>
    <_dlc_DocIdUrl xmlns="04289566-cf42-4ce7-aa7c-2469c3d4502e">
      <Url>https://avssp.faa.gov/avs/afsfaast/_layouts/15/DocIdRedir.aspx?ID=5YDFD77UPU3F-311-204</Url>
      <Description>5YDFD77UPU3F-311-204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0" ma:contentTypeDescription="Create a new document." ma:contentTypeScope="" ma:versionID="642ab41d17964e825ff42055cff378b4">
  <xsd:schema xmlns:xsd="http://www.w3.org/2001/XMLSchema" xmlns:xs="http://www.w3.org/2001/XMLSchema" xmlns:p="http://schemas.microsoft.com/office/2006/metadata/properties" xmlns:ns2="04289566-cf42-4ce7-aa7c-2469c3d4502e" targetNamespace="http://schemas.microsoft.com/office/2006/metadata/properties" ma:root="true" ma:fieldsID="2c08fc3b15f1083b729435ba94b6a755"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file>

<file path=customXml/itemProps2.xml><?xml version="1.0" encoding="utf-8"?>
<ds:datastoreItem xmlns:ds="http://schemas.openxmlformats.org/officeDocument/2006/customXml" ds:itemID="{0B80675E-01F7-49AA-B61E-EE85CFCAD03B}"/>
</file>

<file path=customXml/itemProps3.xml><?xml version="1.0" encoding="utf-8"?>
<ds:datastoreItem xmlns:ds="http://schemas.openxmlformats.org/officeDocument/2006/customXml" ds:itemID="{397D1EC2-086B-4869-9FB4-0CCB136B730B}"/>
</file>

<file path=customXml/itemProps4.xml><?xml version="1.0" encoding="utf-8"?>
<ds:datastoreItem xmlns:ds="http://schemas.openxmlformats.org/officeDocument/2006/customXml" ds:itemID="{0152D6B4-8C66-456B-8EFF-942BD0780246}"/>
</file>

<file path=docProps/app.xml><?xml version="1.0" encoding="utf-8"?>
<Properties xmlns="http://schemas.openxmlformats.org/officeDocument/2006/extended-properties" xmlns:vt="http://schemas.openxmlformats.org/officeDocument/2006/docPropsVTypes">
  <Template/>
  <TotalTime>3979</TotalTime>
  <Words>1850</Words>
  <Application>Microsoft Office PowerPoint</Application>
  <PresentationFormat>On-screen Show (4:3)</PresentationFormat>
  <Paragraphs>208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1_Custom Design</vt:lpstr>
      <vt:lpstr>Topic of the Month June</vt:lpstr>
      <vt:lpstr>Welcome</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Proficiency and Peace of Mind</vt:lpstr>
      <vt:lpstr>PowerPoint Presentation</vt:lpstr>
      <vt:lpstr>Questions?</vt:lpstr>
      <vt:lpstr>Thank you for attending </vt:lpstr>
      <vt:lpstr>Topic of the Month June</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June 2017 The Human Startle Response and Managing Unexpected Events</dc:title>
  <dc:creator>MTONEY</dc:creator>
  <cp:lastModifiedBy>AVS Enterprise</cp:lastModifiedBy>
  <cp:revision>240</cp:revision>
  <dcterms:created xsi:type="dcterms:W3CDTF">2005-01-28T20:32:53Z</dcterms:created>
  <dcterms:modified xsi:type="dcterms:W3CDTF">2016-09-02T19:47:06Z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4dc7fcd8-8f9e-40f2-a534-590203fea1ee</vt:lpwstr>
  </property>
</Properties>
</file>