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19"/>
  </p:notesMasterIdLst>
  <p:handoutMasterIdLst>
    <p:handoutMasterId r:id="rId20"/>
  </p:handoutMasterIdLst>
  <p:sldIdLst>
    <p:sldId id="273" r:id="rId7"/>
    <p:sldId id="274" r:id="rId8"/>
    <p:sldId id="275" r:id="rId9"/>
    <p:sldId id="311" r:id="rId10"/>
    <p:sldId id="313" r:id="rId11"/>
    <p:sldId id="312" r:id="rId12"/>
    <p:sldId id="314" r:id="rId13"/>
    <p:sldId id="315" r:id="rId14"/>
    <p:sldId id="288" r:id="rId15"/>
    <p:sldId id="316" r:id="rId16"/>
    <p:sldId id="317" r:id="rId17"/>
    <p:sldId id="291" r:id="rId18"/>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74"/>
            <p14:sldId id="275"/>
            <p14:sldId id="311"/>
            <p14:sldId id="313"/>
            <p14:sldId id="312"/>
            <p14:sldId id="314"/>
            <p14:sldId id="315"/>
            <p14:sldId id="288"/>
            <p14:sldId id="316"/>
            <p14:sldId id="317"/>
            <p14:sldId id="291"/>
          </p14:sldIdLst>
        </p14:section>
      </p14:sectionLst>
    </p:ext>
    <p:ext uri="{EFAFB233-063F-42B5-8137-9DF3F51BA10A}">
      <p15:sldGuideLst xmlns:p15="http://schemas.microsoft.com/office/powerpoint/2012/main">
        <p15:guide id="1" orient="horz" pos="536">
          <p15:clr>
            <a:srgbClr val="A4A3A4"/>
          </p15:clr>
        </p15:guide>
        <p15:guide id="2" pos="3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1D2F68"/>
    <a:srgbClr val="FF0000"/>
    <a:srgbClr val="FFFF99"/>
    <a:srgbClr val="FFCC00"/>
    <a:srgbClr val="DDDDD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409" autoAdjust="0"/>
    <p:restoredTop sz="70569" autoAdjust="0"/>
  </p:normalViewPr>
  <p:slideViewPr>
    <p:cSldViewPr snapToGrid="0">
      <p:cViewPr varScale="1">
        <p:scale>
          <a:sx n="45" d="100"/>
          <a:sy n="45" d="100"/>
        </p:scale>
        <p:origin x="1003" y="48"/>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eaLnBrk="1" hangingPunct="1"/>
            <a:r>
              <a:rPr lang="en-US" b="1" dirty="0" smtClean="0">
                <a:latin typeface="Times New Roman" pitchFamily="18" charset="0"/>
                <a:ea typeface="ＭＳ Ｐゴシック" pitchFamily="34" charset="-128"/>
              </a:rPr>
              <a:t>2015/7/30-074 (I) PP </a:t>
            </a:r>
            <a:r>
              <a:rPr lang="en-US" dirty="0" smtClean="0">
                <a:latin typeface="Times New Roman" pitchFamily="18" charset="0"/>
                <a:ea typeface="ＭＳ Ｐゴシック" pitchFamily="34" charset="-128"/>
              </a:rPr>
              <a:t>Original Author, FAASTeam (JWS); POC Kevin Clover, AFS-850 Operations Lead, Office 562-888-2020; reviewed by John Steuernagle 7/17/2015/ revised by John</a:t>
            </a:r>
            <a:r>
              <a:rPr lang="en-US" baseline="0" dirty="0" smtClean="0">
                <a:latin typeface="Times New Roman" pitchFamily="18" charset="0"/>
                <a:ea typeface="ＭＳ Ｐゴシック" pitchFamily="34" charset="-128"/>
              </a:rPr>
              <a:t> Steuernagle 5/11/2017</a:t>
            </a:r>
            <a:endParaRPr lang="en-US" dirty="0" smtClean="0">
              <a:latin typeface="Times New Roman" pitchFamily="18" charset="0"/>
              <a:ea typeface="ＭＳ Ｐゴシック" pitchFamily="34" charset="-128"/>
            </a:endParaRPr>
          </a:p>
          <a:p>
            <a:pPr eaLnBrk="1" hangingPunct="1"/>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Enhanced Vision Systems</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you’ll</a:t>
            </a:r>
            <a:br>
              <a:rPr lang="en-US" b="0" baseline="0" dirty="0" smtClean="0">
                <a:latin typeface="Times New Roman" pitchFamily="18" charset="0"/>
              </a:rPr>
            </a:br>
            <a:r>
              <a:rPr lang="en-US" b="0" baseline="0" dirty="0" smtClean="0">
                <a:latin typeface="Times New Roman" pitchFamily="18" charset="0"/>
              </a:rPr>
              <a:t>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a:t>
            </a:r>
            <a:br>
              <a:rPr lang="en-US" b="0" baseline="0" dirty="0" smtClean="0">
                <a:latin typeface="Times New Roman" pitchFamily="18" charset="0"/>
              </a:rPr>
            </a:br>
            <a:r>
              <a:rPr lang="en-US" b="0" baseline="0" dirty="0" smtClean="0">
                <a:latin typeface="Times New Roman" pitchFamily="18" charset="0"/>
              </a:rPr>
              <a:t>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657409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dirty="0"/>
          </a:p>
        </p:txBody>
      </p:sp>
    </p:spTree>
    <p:extLst>
      <p:ext uri="{BB962C8B-B14F-4D97-AF65-F5344CB8AC3E}">
        <p14:creationId xmlns:p14="http://schemas.microsoft.com/office/powerpoint/2010/main" val="3526590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12</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b="1" dirty="0" smtClean="0"/>
              <a:t>(End)</a:t>
            </a:r>
            <a:endParaRPr lang="en-US"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dirty="0"/>
          </a:p>
        </p:txBody>
      </p:sp>
    </p:spTree>
    <p:extLst>
      <p:ext uri="{BB962C8B-B14F-4D97-AF65-F5344CB8AC3E}">
        <p14:creationId xmlns:p14="http://schemas.microsoft.com/office/powerpoint/2010/main" val="248371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ea typeface="ＭＳ Ｐゴシック" pitchFamily="34" charset="-128"/>
              </a:rPr>
              <a:t>In this presentation we’ll address</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recommendations</a:t>
            </a:r>
            <a:r>
              <a:rPr lang="en-US" baseline="0" dirty="0" smtClean="0">
                <a:latin typeface="Times New Roman" pitchFamily="18" charset="0"/>
                <a:ea typeface="ＭＳ Ｐゴシック" pitchFamily="34" charset="-128"/>
              </a:rPr>
              <a:t> from the General Aviation Joint Steering Committee – a government / industry group that analyzes GA accidents and incidents.  The Committee feels Enhanced and Synthetic vision technology can significantly improve general aviation utility and reduce the chance of accidents during night, and IMC operations.  We’ll take a look at available technologies and GA options.</a:t>
            </a:r>
            <a:endParaRPr lang="en-US" dirty="0" smtClean="0">
              <a:latin typeface="Times New Roman" pitchFamily="18" charset="0"/>
              <a:ea typeface="ＭＳ Ｐゴシック" pitchFamily="34" charset="-128"/>
            </a:endParaRP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If you’ll be discussing additional items, add them to this list </a:t>
            </a:r>
          </a:p>
          <a:p>
            <a:endParaRPr lang="en-US"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a:t>
            </a:fld>
            <a:endParaRPr lang="en-US" dirty="0"/>
          </a:p>
        </p:txBody>
      </p:sp>
    </p:spTree>
    <p:extLst>
      <p:ext uri="{BB962C8B-B14F-4D97-AF65-F5344CB8AC3E}">
        <p14:creationId xmlns:p14="http://schemas.microsoft.com/office/powerpoint/2010/main" val="235634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been looking for ways to improve our vision for a long time.  Up until recently we were dealing with improvements</a:t>
            </a:r>
            <a:r>
              <a:rPr lang="en-US" baseline="0" dirty="0" smtClean="0"/>
              <a:t> to optical systems.  Night vision scopes and goggles initially used infrared illumination but today, they’re passive systems that amplify what little light there is on even the darkest of nights.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dirty="0"/>
          </a:p>
        </p:txBody>
      </p:sp>
    </p:spTree>
    <p:extLst>
      <p:ext uri="{BB962C8B-B14F-4D97-AF65-F5344CB8AC3E}">
        <p14:creationId xmlns:p14="http://schemas.microsoft.com/office/powerpoint/2010/main" val="1376176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Infrared cameras are available for installation on GA airplanes and their</a:t>
            </a:r>
            <a:r>
              <a:rPr lang="en-US" baseline="0" dirty="0" smtClean="0">
                <a:solidFill>
                  <a:srgbClr val="FF0000"/>
                </a:solidFill>
              </a:rPr>
              <a:t> output can be displayed on multi function displays.   Of course it’s nice to be able to see wildlife and other obstructions on the runway but they’re also quite useful in depicting terrain in weather or on a dark night.  </a:t>
            </a:r>
          </a:p>
          <a:p>
            <a:endParaRPr lang="en-US" baseline="0" dirty="0" smtClean="0">
              <a:solidFill>
                <a:srgbClr val="FF0000"/>
              </a:solidFill>
            </a:endParaRPr>
          </a:p>
          <a:p>
            <a:r>
              <a:rPr lang="en-US" baseline="0" dirty="0" smtClean="0">
                <a:solidFill>
                  <a:srgbClr val="FF0000"/>
                </a:solidFill>
              </a:rPr>
              <a:t>A word of caution though.  Enhanced vision technology takes some getting used to.  You’ll have to make the transition to visual reference at some point and that can be a challenge.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dirty="0"/>
          </a:p>
        </p:txBody>
      </p:sp>
    </p:spTree>
    <p:extLst>
      <p:ext uri="{BB962C8B-B14F-4D97-AF65-F5344CB8AC3E}">
        <p14:creationId xmlns:p14="http://schemas.microsoft.com/office/powerpoint/2010/main" val="1037491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some time now, we’ve been able to combine</a:t>
            </a:r>
            <a:r>
              <a:rPr lang="en-US" baseline="0" dirty="0" smtClean="0"/>
              <a:t> imagery from sensors and navigation systems, with our view out the window to see the world as never before.  We call this Synthetic Vision  </a:t>
            </a:r>
            <a:r>
              <a:rPr lang="en-US" b="1" baseline="0" dirty="0" smtClean="0"/>
              <a:t>(Click)</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Using information from navigation databases we can create a picture of the flight environment and overlay that picture with aircraft instrumentation, and weather information to create a single image that contains all of the information necessary for safe flight operations. </a:t>
            </a:r>
            <a:r>
              <a:rPr lang="en-US" b="1" baseline="0" dirty="0" smtClean="0"/>
              <a:t>(Click)</a:t>
            </a:r>
          </a:p>
          <a:p>
            <a:endParaRPr lang="en-US" dirty="0" smtClean="0"/>
          </a:p>
          <a:p>
            <a:r>
              <a:rPr lang="en-US" dirty="0" smtClean="0"/>
              <a:t>Developed for tactical military flying, the HUD</a:t>
            </a:r>
            <a:r>
              <a:rPr lang="en-US" baseline="0" dirty="0" smtClean="0"/>
              <a:t> or Head Up Display presents information from aircraft instrument displays directly in pilots’  fields of view as they look through their wind screens.  HUD technology is already installed in many airline cockpits and it’s making its’ way to General Aviation as well. </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dirty="0"/>
          </a:p>
        </p:txBody>
      </p:sp>
    </p:spTree>
    <p:extLst>
      <p:ext uri="{BB962C8B-B14F-4D97-AF65-F5344CB8AC3E}">
        <p14:creationId xmlns:p14="http://schemas.microsoft.com/office/powerpoint/2010/main" val="1037491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34" charset="-128"/>
              </a:rPr>
              <a:t>Enhanced and Synthetic vision systems interface with a wide</a:t>
            </a:r>
            <a:r>
              <a:rPr lang="en-US" baseline="0" dirty="0" smtClean="0">
                <a:latin typeface="Times New Roman" pitchFamily="18" charset="0"/>
                <a:ea typeface="ＭＳ Ｐゴシック" pitchFamily="34" charset="-128"/>
              </a:rPr>
              <a:t> variety of general aviation multi function displays.  </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 Poll audience as to what sort of instrumentation they’re flying.  If there are glass cockpit aviators in the audience ask them to talk about their transition experience and how long it took to be comfortable with the new technology.</a:t>
            </a:r>
            <a:endParaRPr lang="en-US" b="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Expect transitions to take longer if the aircraft you’re training in has unfamiliar glass cockpit instrumentation.</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You can reduce training time and make time in the aircraft more productive if you log some time on an avionics simulator</a:t>
            </a:r>
          </a:p>
          <a:p>
            <a:r>
              <a:rPr lang="en-US" dirty="0" smtClean="0">
                <a:latin typeface="Times New Roman" pitchFamily="18" charset="0"/>
                <a:ea typeface="ＭＳ Ｐゴシック" pitchFamily="34" charset="-128"/>
              </a:rPr>
              <a:t>			Most manufacturers have personal computer-based simulations for their products</a:t>
            </a:r>
          </a:p>
          <a:p>
            <a:r>
              <a:rPr lang="en-US" dirty="0" smtClean="0">
                <a:latin typeface="Times New Roman" pitchFamily="18" charset="0"/>
                <a:ea typeface="ＭＳ Ｐゴシック" pitchFamily="34" charset="-128"/>
              </a:rPr>
              <a:t>			Many avionics packages can be operated in simulator mode.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3767F31B-3129-496D-94E2-4E3300B281E0}" type="slidenum">
              <a:rPr lang="en-US" sz="1200" smtClean="0">
                <a:latin typeface="Times New Roman" pitchFamily="18" charset="0"/>
              </a:rPr>
              <a:pPr eaLnBrk="1" hangingPunct="1"/>
              <a:t>7</a:t>
            </a:fld>
            <a:endParaRPr lang="en-US" sz="1200"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some cautions:  </a:t>
            </a:r>
            <a:r>
              <a:rPr lang="en-US" b="1" baseline="0" dirty="0" smtClean="0"/>
              <a:t>(Click)</a:t>
            </a:r>
            <a:endParaRPr lang="en-US" baseline="0" dirty="0" smtClean="0"/>
          </a:p>
          <a:p>
            <a:endParaRPr lang="en-US" baseline="0" dirty="0" smtClean="0"/>
          </a:p>
          <a:p>
            <a:r>
              <a:rPr lang="en-US" baseline="0" dirty="0" smtClean="0"/>
              <a:t>Enhanced vision, created from real time on board data sources can be used tactically.  You know you have the latest information to act on because it’s generated from sensors on your airplane.  Enhanced vision won’t allow you to descend below the DH or MDA though.  You’ll still have to see the runway before landing.  </a:t>
            </a:r>
            <a:r>
              <a:rPr lang="en-US" b="1" baseline="0" dirty="0" smtClean="0"/>
              <a:t>(Click)</a:t>
            </a:r>
            <a:endParaRPr lang="en-US" baseline="0" dirty="0" smtClean="0"/>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Synthetic vision – especially when depicting weather events will be driven by data that is at best, 5 minutes old and it could be much older.  That’s usually good enough to get the big picture but inadequate if you want to pick your way between thunderstorms.  So if you’re not radar or storm scope equipped you’re better off to give convective </a:t>
            </a:r>
            <a:r>
              <a:rPr lang="en-US" baseline="0" dirty="0" err="1" smtClean="0"/>
              <a:t>weathera</a:t>
            </a:r>
            <a:r>
              <a:rPr lang="en-US" baseline="0" dirty="0" smtClean="0"/>
              <a:t> very wide berth. </a:t>
            </a:r>
            <a:r>
              <a:rPr lang="en-US" b="1" baseline="0" dirty="0" smtClean="0"/>
              <a:t>(Click)</a:t>
            </a:r>
            <a:endParaRPr lang="en-US" baseline="0" dirty="0" smtClean="0"/>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Obviously you’ll need to keep your software and databases up to date. </a:t>
            </a:r>
            <a:r>
              <a:rPr lang="en-US" b="1" baseline="0" dirty="0" smtClean="0"/>
              <a:t>(Click)</a:t>
            </a:r>
            <a:endParaRPr lang="en-US" baseline="0" dirty="0" smtClean="0"/>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Understand how your enhanced and synthetic systems work, what graphical indications mean, and what failure modes look like. </a:t>
            </a:r>
            <a:r>
              <a:rPr lang="en-US" b="1" baseline="0" dirty="0" smtClean="0"/>
              <a:t>(Click)</a:t>
            </a:r>
            <a:endParaRPr lang="en-US" baseline="0" dirty="0" smtClean="0"/>
          </a:p>
          <a:p>
            <a:endParaRPr lang="en-US" baseline="0" dirty="0" smtClean="0"/>
          </a:p>
          <a:p>
            <a:r>
              <a:rPr lang="en-US" baseline="0" dirty="0" smtClean="0"/>
              <a:t>And maintain proficiency in all flight evolutions, equipment use, and programming.   Periodic proficiency training with a CFI who’s proficient on the equipment in your airplane will give you the </a:t>
            </a:r>
            <a:br>
              <a:rPr lang="en-US" baseline="0" dirty="0" smtClean="0"/>
            </a:br>
            <a:r>
              <a:rPr lang="en-US" baseline="0" dirty="0" smtClean="0"/>
              <a:t>confidence to use all of your equipment effectively.  </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dirty="0"/>
          </a:p>
        </p:txBody>
      </p:sp>
    </p:spTree>
    <p:extLst>
      <p:ext uri="{BB962C8B-B14F-4D97-AF65-F5344CB8AC3E}">
        <p14:creationId xmlns:p14="http://schemas.microsoft.com/office/powerpoint/2010/main" val="3077789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dirty="0"/>
          </a:p>
        </p:txBody>
      </p:sp>
    </p:spTree>
    <p:extLst>
      <p:ext uri="{BB962C8B-B14F-4D97-AF65-F5344CB8AC3E}">
        <p14:creationId xmlns:p14="http://schemas.microsoft.com/office/powerpoint/2010/main" val="1412421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hasCustomPrompt="1"/>
          </p:nvPr>
        </p:nvSpPr>
        <p:spPr>
          <a:xfrm>
            <a:off x="227476" y="354380"/>
            <a:ext cx="4368275" cy="1395412"/>
          </a:xfrm>
        </p:spPr>
        <p:txBody>
          <a:bodyPr anchor="t"/>
          <a:lstStyle>
            <a:lvl1pPr>
              <a:defRPr sz="3600"/>
            </a:lvl1pPr>
          </a:lstStyle>
          <a:p>
            <a:pPr lvl="0"/>
            <a:r>
              <a:rPr lang="en-US" noProof="0" dirty="0" smtClean="0"/>
              <a:t>Topic of the Month</a:t>
            </a:r>
            <a:br>
              <a:rPr lang="en-US" noProof="0" dirty="0" smtClean="0"/>
            </a:br>
            <a:r>
              <a:rPr lang="en-US" noProof="0" dirty="0" smtClean="0"/>
              <a:t>December	</a:t>
            </a:r>
          </a:p>
        </p:txBody>
      </p:sp>
      <p:sp>
        <p:nvSpPr>
          <p:cNvPr id="63491" name="Rectangle 1027"/>
          <p:cNvSpPr>
            <a:spLocks noGrp="1" noChangeArrowheads="1"/>
          </p:cNvSpPr>
          <p:nvPr>
            <p:ph type="subTitle" idx="1" hasCustomPrompt="1"/>
          </p:nvPr>
        </p:nvSpPr>
        <p:spPr>
          <a:xfrm>
            <a:off x="230651" y="1795830"/>
            <a:ext cx="4108027" cy="1067092"/>
          </a:xfrm>
        </p:spPr>
        <p:txBody>
          <a:bodyPr/>
          <a:lstStyle>
            <a:lvl1pPr marL="0" indent="0">
              <a:buFontTx/>
              <a:buNone/>
              <a:defRPr sz="3200" baseline="0">
                <a:solidFill>
                  <a:schemeClr val="bg2"/>
                </a:solidFill>
              </a:defRPr>
            </a:lvl1pPr>
          </a:lstStyle>
          <a:p>
            <a:pPr lvl="0"/>
            <a:r>
              <a:rPr lang="en-US" noProof="0" dirty="0" smtClean="0"/>
              <a:t>Enhanced Vision Systems</a:t>
            </a:r>
          </a:p>
        </p:txBody>
      </p:sp>
      <p:sp>
        <p:nvSpPr>
          <p:cNvPr id="63515" name="Text Box 1051"/>
          <p:cNvSpPr txBox="1">
            <a:spLocks noChangeArrowheads="1"/>
          </p:cNvSpPr>
          <p:nvPr userDrawn="1"/>
        </p:nvSpPr>
        <p:spPr bwMode="auto">
          <a:xfrm>
            <a:off x="270886" y="3393862"/>
            <a:ext cx="405973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6098562" y="96045"/>
            <a:ext cx="2895600" cy="909638"/>
            <a:chOff x="3700" y="171"/>
            <a:chExt cx="1824" cy="573"/>
          </a:xfrm>
        </p:grpSpPr>
        <p:pic>
          <p:nvPicPr>
            <p:cNvPr id="63543" name="Picture 1079"/>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Aviation</a:t>
              </a:r>
            </a:p>
            <a:p>
              <a:pPr>
                <a:lnSpc>
                  <a:spcPct val="85000"/>
                </a:lnSpc>
                <a:spcBef>
                  <a:spcPct val="0"/>
                </a:spcBef>
                <a:buFontTx/>
                <a:buNone/>
              </a:pPr>
              <a:r>
                <a:rPr lang="en-US" sz="1800" b="1" dirty="0">
                  <a:solidFill>
                    <a:schemeClr val="bg1"/>
                  </a:solidFill>
                </a:rPr>
                <a:t>Administration</a:t>
              </a:r>
            </a:p>
          </p:txBody>
        </p:sp>
      </p:grpSp>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1" y="7286"/>
            <a:ext cx="5796327"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32063" y="6512171"/>
            <a:ext cx="5828390"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7181850" y="271464"/>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1D2F68"/>
                </a:solidFill>
              </a:rPr>
              <a:t>Federal </a:t>
            </a:r>
            <a:r>
              <a:rPr lang="en-US" sz="1800" b="1" dirty="0" smtClean="0">
                <a:solidFill>
                  <a:srgbClr val="1D2F68"/>
                </a:solidFill>
              </a:rPr>
              <a:t>Aviation</a:t>
            </a:r>
          </a:p>
          <a:p>
            <a:pPr>
              <a:lnSpc>
                <a:spcPct val="85000"/>
              </a:lnSpc>
              <a:spcBef>
                <a:spcPct val="0"/>
              </a:spcBef>
              <a:buFontTx/>
              <a:buNone/>
            </a:pPr>
            <a:r>
              <a:rPr lang="en-US" sz="1800" b="1" dirty="0" smtClean="0">
                <a:solidFill>
                  <a:srgbClr val="1D2F68"/>
                </a:solidFill>
              </a:rPr>
              <a:t>Administration</a:t>
            </a:r>
            <a:endParaRPr lang="en-US" sz="1800" b="1" dirty="0">
              <a:solidFill>
                <a:srgbClr val="1D2F68"/>
              </a:solidFill>
            </a:endParaRPr>
          </a:p>
        </p:txBody>
      </p:sp>
      <p:pic>
        <p:nvPicPr>
          <p:cNvPr id="1027" name="Picture 3" descr="C:\Users\awp204js\Documents\FAASTeam\Projects\2016 Projects\Topic of the Month\03 December - Enhanced Vision Systems\Media\EnhancedVisionSustem-InnovationPage-1920x732[1].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5782" r="19370"/>
          <a:stretch/>
        </p:blipFill>
        <p:spPr bwMode="auto">
          <a:xfrm>
            <a:off x="3468787" y="3554039"/>
            <a:ext cx="5525375" cy="28144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2" name="Rectangle 1026"/>
          <p:cNvSpPr txBox="1">
            <a:spLocks noChangeArrowheads="1"/>
          </p:cNvSpPr>
          <p:nvPr userDrawn="1"/>
        </p:nvSpPr>
        <p:spPr bwMode="auto">
          <a:xfrm>
            <a:off x="124692" y="4829398"/>
            <a:ext cx="4530436"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2400" dirty="0" smtClean="0"/>
              <a:t>Produced</a:t>
            </a:r>
            <a:r>
              <a:rPr lang="en-US" sz="2400" baseline="0" dirty="0" smtClean="0"/>
              <a:t> </a:t>
            </a:r>
            <a:r>
              <a:rPr lang="en-US" sz="2400" baseline="0" smtClean="0"/>
              <a:t>by </a:t>
            </a:r>
            <a:r>
              <a:rPr lang="en-US" sz="2400" baseline="0" smtClean="0"/>
              <a:t>AFS-920</a:t>
            </a:r>
            <a:endParaRPr lang="en-US" sz="2400" baseline="0" dirty="0" smtClean="0"/>
          </a:p>
          <a:p>
            <a:pPr>
              <a:buNone/>
            </a:pPr>
            <a:r>
              <a:rPr lang="en-US" sz="2400" i="0" baseline="0" dirty="0" smtClean="0"/>
              <a:t>National FAASTeam</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9825"/>
          <a:stretch/>
        </p:blipFill>
        <p:spPr bwMode="auto">
          <a:xfrm>
            <a:off x="1"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29500" y="6248400"/>
            <a:ext cx="1126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6" y="354380"/>
            <a:ext cx="4458824" cy="1395412"/>
          </a:xfrm>
        </p:spPr>
        <p:txBody>
          <a:bodyPr/>
          <a:lstStyle/>
          <a:p>
            <a:r>
              <a:rPr lang="en-US" sz="3600" dirty="0" smtClean="0"/>
              <a:t>Topic of the Month</a:t>
            </a:r>
            <a:br>
              <a:rPr lang="en-US" sz="3600" dirty="0" smtClean="0"/>
            </a:br>
            <a:r>
              <a:rPr lang="en-US" sz="3600" dirty="0" smtClean="0"/>
              <a:t>January</a:t>
            </a:r>
            <a:endParaRPr lang="en-US" sz="3600" dirty="0"/>
          </a:p>
        </p:txBody>
      </p:sp>
      <p:sp>
        <p:nvSpPr>
          <p:cNvPr id="32780" name="Rectangle 12"/>
          <p:cNvSpPr>
            <a:spLocks noGrp="1" noChangeArrowheads="1"/>
          </p:cNvSpPr>
          <p:nvPr>
            <p:ph type="subTitle" idx="1"/>
          </p:nvPr>
        </p:nvSpPr>
        <p:spPr/>
        <p:txBody>
          <a:bodyPr/>
          <a:lstStyle/>
          <a:p>
            <a:r>
              <a:rPr lang="en-US" dirty="0" smtClean="0"/>
              <a:t>Enhanced Vision Systems</a:t>
            </a:r>
            <a:endParaRPr lang="en-US" dirty="0">
              <a:solidFill>
                <a:schemeClr val="tx1"/>
              </a:solidFill>
            </a:endParaRPr>
          </a:p>
        </p:txBody>
      </p:sp>
      <p:sp>
        <p:nvSpPr>
          <p:cNvPr id="32785" name="Text Box 17"/>
          <p:cNvSpPr txBox="1">
            <a:spLocks noChangeArrowheads="1"/>
          </p:cNvSpPr>
          <p:nvPr/>
        </p:nvSpPr>
        <p:spPr bwMode="auto">
          <a:xfrm>
            <a:off x="1856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50253"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10</a:t>
            </a:fld>
            <a:endParaRPr lang="en-US" dirty="0"/>
          </a:p>
        </p:txBody>
      </p:sp>
      <p:pic>
        <p:nvPicPr>
          <p:cNvPr id="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2065" r="20389"/>
          <a:stretch/>
        </p:blipFill>
        <p:spPr bwMode="auto">
          <a:xfrm>
            <a:off x="5677871" y="1611085"/>
            <a:ext cx="3253389" cy="3772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06059" y="3298785"/>
            <a:ext cx="3054658" cy="2293600"/>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540374" y="1087435"/>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smtClean="0"/>
              <a:t>Fly regularly with your CFI</a:t>
            </a:r>
          </a:p>
          <a:p>
            <a:pPr>
              <a:lnSpc>
                <a:spcPct val="90000"/>
              </a:lnSpc>
              <a:spcBef>
                <a:spcPct val="70000"/>
              </a:spcBef>
              <a:tabLst>
                <a:tab pos="631825" algn="l"/>
              </a:tabLst>
              <a:defRPr/>
            </a:pPr>
            <a:r>
              <a:rPr lang="en-US" kern="0" dirty="0" smtClean="0"/>
              <a:t>Perfect Practice</a:t>
            </a:r>
          </a:p>
          <a:p>
            <a:pPr>
              <a:lnSpc>
                <a:spcPct val="90000"/>
              </a:lnSpc>
              <a:spcBef>
                <a:spcPct val="70000"/>
              </a:spcBef>
              <a:tabLst>
                <a:tab pos="631825" algn="l"/>
              </a:tabLst>
              <a:defRPr/>
            </a:pPr>
            <a:r>
              <a:rPr lang="en-US" kern="0" dirty="0" smtClean="0"/>
              <a:t>Document in WINGS</a:t>
            </a:r>
          </a:p>
          <a:p>
            <a:pPr marL="0" indent="0">
              <a:lnSpc>
                <a:spcPct val="90000"/>
              </a:lnSpc>
              <a:spcBef>
                <a:spcPct val="70000"/>
              </a:spcBef>
              <a:buNone/>
              <a:tabLst>
                <a:tab pos="631825" algn="l"/>
              </a:tabLst>
              <a:defRPr/>
            </a:pPr>
            <a:endParaRPr lang="en-US" kern="0" dirty="0" smtClean="0"/>
          </a:p>
          <a:p>
            <a:pPr marL="0" indent="0">
              <a:lnSpc>
                <a:spcPct val="90000"/>
              </a:lnSpc>
              <a:spcBef>
                <a:spcPct val="70000"/>
              </a:spcBef>
              <a:buFontTx/>
              <a:buNone/>
              <a:tabLst>
                <a:tab pos="631825" algn="l"/>
              </a:tabLst>
              <a:defRPr/>
            </a:pPr>
            <a:r>
              <a:rPr lang="en-US" kern="0" dirty="0" smtClean="0"/>
              <a:t>	</a:t>
            </a:r>
          </a:p>
        </p:txBody>
      </p:sp>
    </p:spTree>
    <p:extLst>
      <p:ext uri="{BB962C8B-B14F-4D97-AF65-F5344CB8AC3E}">
        <p14:creationId xmlns:p14="http://schemas.microsoft.com/office/powerpoint/2010/main" val="393955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448003" y="1161284"/>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11</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591" y="3577988"/>
            <a:ext cx="2481228" cy="18621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515" y="1816531"/>
            <a:ext cx="2547540" cy="19119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023" y="3166752"/>
            <a:ext cx="3714057" cy="16096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30655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6" y="354380"/>
            <a:ext cx="4458824" cy="1395412"/>
          </a:xfrm>
        </p:spPr>
        <p:txBody>
          <a:bodyPr/>
          <a:lstStyle/>
          <a:p>
            <a:r>
              <a:rPr lang="en-US" sz="3600" dirty="0" smtClean="0"/>
              <a:t>Topic of the Month</a:t>
            </a:r>
            <a:br>
              <a:rPr lang="en-US" sz="3600" dirty="0" smtClean="0"/>
            </a:br>
            <a:r>
              <a:rPr lang="en-US" sz="3600" dirty="0" smtClean="0"/>
              <a:t>January	</a:t>
            </a:r>
            <a:endParaRPr lang="en-US" sz="3600" dirty="0"/>
          </a:p>
        </p:txBody>
      </p:sp>
      <p:sp>
        <p:nvSpPr>
          <p:cNvPr id="32780" name="Rectangle 12"/>
          <p:cNvSpPr>
            <a:spLocks noGrp="1" noChangeArrowheads="1"/>
          </p:cNvSpPr>
          <p:nvPr>
            <p:ph type="subTitle" idx="1"/>
          </p:nvPr>
        </p:nvSpPr>
        <p:spPr/>
        <p:txBody>
          <a:bodyPr/>
          <a:lstStyle/>
          <a:p>
            <a:r>
              <a:rPr lang="en-US" dirty="0" smtClean="0"/>
              <a:t>Enhanced Vision Systems</a:t>
            </a:r>
            <a:endParaRPr lang="en-US" dirty="0">
              <a:solidFill>
                <a:schemeClr val="tx1"/>
              </a:solidFill>
            </a:endParaRPr>
          </a:p>
        </p:txBody>
      </p:sp>
      <p:sp>
        <p:nvSpPr>
          <p:cNvPr id="32785" name="Text Box 17"/>
          <p:cNvSpPr txBox="1">
            <a:spLocks noChangeArrowheads="1"/>
          </p:cNvSpPr>
          <p:nvPr/>
        </p:nvSpPr>
        <p:spPr bwMode="auto">
          <a:xfrm>
            <a:off x="1856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50253"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extLst>
      <p:ext uri="{BB962C8B-B14F-4D97-AF65-F5344CB8AC3E}">
        <p14:creationId xmlns:p14="http://schemas.microsoft.com/office/powerpoint/2010/main" val="34058361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Welcome</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a:t>
            </a:fld>
            <a:endParaRPr lang="en-US" dirty="0"/>
          </a:p>
        </p:txBody>
      </p:sp>
      <p:sp>
        <p:nvSpPr>
          <p:cNvPr id="6" name="Content Placeholder 2"/>
          <p:cNvSpPr>
            <a:spLocks noGrp="1"/>
          </p:cNvSpPr>
          <p:nvPr>
            <p:ph idx="1"/>
          </p:nvPr>
        </p:nvSpPr>
        <p:spPr>
          <a:xfrm>
            <a:off x="507176" y="1353746"/>
            <a:ext cx="8050213" cy="4391025"/>
          </a:xfrm>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 </a:t>
            </a:r>
          </a:p>
          <a:p>
            <a:r>
              <a:rPr lang="en-US" dirty="0" smtClean="0">
                <a:ea typeface="ＭＳ Ｐゴシック" pitchFamily="34" charset="-128"/>
              </a:rPr>
              <a:t>Sponsor Acknowledgment</a:t>
            </a:r>
          </a:p>
          <a:p>
            <a:r>
              <a:rPr lang="en-US" dirty="0" smtClean="0">
                <a:ea typeface="ＭＳ Ｐゴシック" pitchFamily="34" charset="-128"/>
              </a:rPr>
              <a:t>Set phones &amp; pagers to silent mode or off</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spTree>
    <p:extLst>
      <p:ext uri="{BB962C8B-B14F-4D97-AF65-F5344CB8AC3E}">
        <p14:creationId xmlns:p14="http://schemas.microsoft.com/office/powerpoint/2010/main" val="837213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Content Placeholder 2"/>
          <p:cNvSpPr>
            <a:spLocks noGrp="1"/>
          </p:cNvSpPr>
          <p:nvPr>
            <p:ph idx="1"/>
          </p:nvPr>
        </p:nvSpPr>
        <p:spPr/>
        <p:txBody>
          <a:bodyPr/>
          <a:lstStyle/>
          <a:p>
            <a:r>
              <a:rPr lang="en-US" dirty="0" smtClean="0"/>
              <a:t>GAJSC * Recommendations</a:t>
            </a:r>
          </a:p>
          <a:p>
            <a:r>
              <a:rPr lang="en-US" dirty="0" smtClean="0"/>
              <a:t>Enhanced Vision Systems (EVS)</a:t>
            </a:r>
          </a:p>
          <a:p>
            <a:r>
              <a:rPr lang="en-US" dirty="0" smtClean="0"/>
              <a:t>Available Technologies</a:t>
            </a:r>
          </a:p>
          <a:p>
            <a:r>
              <a:rPr lang="en-US" dirty="0" smtClean="0"/>
              <a:t>General Aviation Options	</a:t>
            </a:r>
          </a:p>
          <a:p>
            <a:endParaRPr lang="en-US" dirty="0"/>
          </a:p>
          <a:p>
            <a:endParaRPr lang="en-US" dirty="0" smtClean="0"/>
          </a:p>
          <a:p>
            <a:endParaRPr lang="en-US" dirty="0"/>
          </a:p>
          <a:p>
            <a:pPr marL="0" indent="0">
              <a:buNone/>
            </a:pPr>
            <a:r>
              <a:rPr lang="en-US" dirty="0" smtClean="0"/>
              <a:t>                              * </a:t>
            </a:r>
            <a:r>
              <a:rPr lang="en-US" sz="1800" dirty="0" smtClean="0"/>
              <a:t>General Aviation Joint Steering Committee</a:t>
            </a:r>
            <a:endParaRPr lang="en-US" sz="18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3</a:t>
            </a:fld>
            <a:endParaRPr lang="en-US" dirty="0"/>
          </a:p>
        </p:txBody>
      </p:sp>
    </p:spTree>
    <p:extLst>
      <p:ext uri="{BB962C8B-B14F-4D97-AF65-F5344CB8AC3E}">
        <p14:creationId xmlns:p14="http://schemas.microsoft.com/office/powerpoint/2010/main" val="3415722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Vision</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4</a:t>
            </a:fld>
            <a:endParaRPr lang="en-US" dirty="0"/>
          </a:p>
        </p:txBody>
      </p:sp>
      <p:pic>
        <p:nvPicPr>
          <p:cNvPr id="2054" name="Picture 6" descr="http://4.bp.blogspot.com/-51qDgUmj7F0/TZQr0w55uLI/AAAAAAAAAYo/kZWASuBT5y4/s1600/2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9284" y="3562597"/>
            <a:ext cx="1985785" cy="196221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6" name="Picture 8" descr="C:\Users\awp204js\AppData\Local\Microsoft\Windows\Temporary Internet Files\Content.IE5\4O3FQ1C0\face-a-face-level-2-915-eyeglasse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816" y="1170097"/>
            <a:ext cx="3099460" cy="16434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upload.wikimedia.org/wikipedia/commons/6/6d/Navy_binocular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2639" y="668735"/>
            <a:ext cx="3857728" cy="25614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60" name="Picture 12" descr="http://apod.nasa.gov/apod/image/9901/crm_observatory_big.jpg"/>
          <p:cNvPicPr>
            <a:picLocks noChangeAspect="1" noChangeArrowheads="1"/>
          </p:cNvPicPr>
          <p:nvPr/>
        </p:nvPicPr>
        <p:blipFill rotWithShape="1">
          <a:blip r:embed="rId6">
            <a:extLst>
              <a:ext uri="{28A0092B-C50C-407E-A947-70E740481C1C}">
                <a14:useLocalDpi xmlns:a14="http://schemas.microsoft.com/office/drawing/2010/main" val="0"/>
              </a:ext>
            </a:extLst>
          </a:blip>
          <a:srcRect t="25445" r="23477"/>
          <a:stretch/>
        </p:blipFill>
        <p:spPr bwMode="auto">
          <a:xfrm>
            <a:off x="991044" y="3027281"/>
            <a:ext cx="2999066" cy="24975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348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Vision</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5</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018" y="813835"/>
            <a:ext cx="3313216" cy="21668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6" name="Picture 2" descr="http://www.elbitsystems-us.com/sites/default/files/imported/cas/gavis-quarter-turn-300x18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186" y="1216193"/>
            <a:ext cx="3241966" cy="20229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1095" y="3421835"/>
            <a:ext cx="2868168" cy="21518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4238" r="19159"/>
          <a:stretch/>
        </p:blipFill>
        <p:spPr bwMode="auto">
          <a:xfrm>
            <a:off x="531186" y="3620845"/>
            <a:ext cx="2960159" cy="19766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2580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Synthetic Vision</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6</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42" y="1087720"/>
            <a:ext cx="2885148" cy="17021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4884" b="6597"/>
          <a:stretch/>
        </p:blipFill>
        <p:spPr>
          <a:xfrm>
            <a:off x="5639090" y="3492959"/>
            <a:ext cx="2934690" cy="20617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9090" y="635539"/>
            <a:ext cx="2862900" cy="21543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275" y="3247902"/>
            <a:ext cx="3075709" cy="23067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3410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ea typeface="ＭＳ Ｐゴシック" pitchFamily="34" charset="-128"/>
              </a:rPr>
              <a:t>Display Choices</a:t>
            </a:r>
          </a:p>
        </p:txBody>
      </p:sp>
      <p:sp>
        <p:nvSpPr>
          <p:cNvPr id="20483"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7A1DDC27-FDA5-460C-8E64-C4689D8BCF6C}" type="slidenum">
              <a:rPr lang="en-US" sz="1400" smtClean="0">
                <a:solidFill>
                  <a:schemeClr val="bg1"/>
                </a:solidFill>
                <a:latin typeface="Times New Roman" pitchFamily="18" charset="0"/>
              </a:rPr>
              <a:pPr eaLnBrk="1" hangingPunct="1"/>
              <a:t>7</a:t>
            </a:fld>
            <a:endParaRPr lang="en-US" sz="1400" dirty="0" smtClean="0">
              <a:solidFill>
                <a:schemeClr val="bg1"/>
              </a:solidFill>
              <a:latin typeface="Times New Roman" pitchFamily="18" charset="0"/>
            </a:endParaRPr>
          </a:p>
        </p:txBody>
      </p:sp>
      <p:pic>
        <p:nvPicPr>
          <p:cNvPr id="2048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0145" y="528487"/>
            <a:ext cx="3494108" cy="23742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485"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26" y="3669158"/>
            <a:ext cx="3065030" cy="20415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486" name="Content Placeholder 2"/>
          <p:cNvPicPr>
            <a:picLocks noGrp="1" noChangeAspect="1"/>
          </p:cNvPicPr>
          <p:nvPr>
            <p:ph idx="1"/>
          </p:nvPr>
        </p:nvPicPr>
        <p:blipFill>
          <a:blip r:embed="rId5" cstate="print">
            <a:extLst>
              <a:ext uri="{28A0092B-C50C-407E-A947-70E740481C1C}">
                <a14:useLocalDpi xmlns:a14="http://schemas.microsoft.com/office/drawing/2010/main" val="0"/>
              </a:ext>
            </a:extLst>
          </a:blip>
          <a:srcRect/>
          <a:stretch>
            <a:fillRect/>
          </a:stretch>
        </p:blipFill>
        <p:spPr>
          <a:xfrm>
            <a:off x="758826" y="1145573"/>
            <a:ext cx="3076904" cy="20686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0145" y="3316300"/>
            <a:ext cx="3143250" cy="2362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15658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	</a:t>
            </a:r>
            <a:endParaRPr lang="en-US" dirty="0"/>
          </a:p>
        </p:txBody>
      </p:sp>
      <p:sp>
        <p:nvSpPr>
          <p:cNvPr id="3" name="Content Placeholder 2"/>
          <p:cNvSpPr>
            <a:spLocks noGrp="1"/>
          </p:cNvSpPr>
          <p:nvPr>
            <p:ph idx="1"/>
          </p:nvPr>
        </p:nvSpPr>
        <p:spPr>
          <a:xfrm>
            <a:off x="447799" y="1068738"/>
            <a:ext cx="8050213" cy="4391025"/>
          </a:xfrm>
        </p:spPr>
        <p:txBody>
          <a:bodyPr/>
          <a:lstStyle/>
          <a:p>
            <a:r>
              <a:rPr lang="en-US" dirty="0" smtClean="0"/>
              <a:t>Enhanced Vision can be used tactically</a:t>
            </a:r>
          </a:p>
          <a:p>
            <a:pPr lvl="1"/>
            <a:r>
              <a:rPr lang="en-US" dirty="0" smtClean="0"/>
              <a:t>But not to lower instrument approach minimums</a:t>
            </a:r>
          </a:p>
          <a:p>
            <a:r>
              <a:rPr lang="en-US" dirty="0" smtClean="0"/>
              <a:t>Use synthetic vision strategically</a:t>
            </a:r>
          </a:p>
          <a:p>
            <a:pPr lvl="1"/>
            <a:r>
              <a:rPr lang="en-US" dirty="0" smtClean="0"/>
              <a:t>Especially in convective weather</a:t>
            </a:r>
          </a:p>
          <a:p>
            <a:r>
              <a:rPr lang="en-US" dirty="0" smtClean="0"/>
              <a:t>Keep software and databases up to date</a:t>
            </a:r>
          </a:p>
          <a:p>
            <a:r>
              <a:rPr lang="en-US" dirty="0" smtClean="0"/>
              <a:t>Understand your EVS &amp; SVS systems</a:t>
            </a:r>
          </a:p>
          <a:p>
            <a:r>
              <a:rPr lang="en-US" dirty="0" smtClean="0"/>
              <a:t>Maintain Proficiency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8</a:t>
            </a:fld>
            <a:endParaRPr lang="en-US" dirty="0"/>
          </a:p>
        </p:txBody>
      </p:sp>
      <p:pic>
        <p:nvPicPr>
          <p:cNvPr id="2050" name="Picture 2" descr="C:\Users\awp204js\AppData\Local\Microsoft\Windows\Temporary Internet Files\Content.IE5\PF7PJMJV\caution_sig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2308" y="3835731"/>
            <a:ext cx="2126445" cy="19243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79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9</a:t>
            </a:fld>
            <a:endParaRPr lang="en-US" dirty="0"/>
          </a:p>
        </p:txBody>
      </p:sp>
      <p:pic>
        <p:nvPicPr>
          <p:cNvPr id="5"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795" y="2479531"/>
            <a:ext cx="2540000" cy="3162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543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5YDFD77UPU3F-311-773</_dlc_DocId>
    <_dlc_DocIdUrl xmlns="04289566-cf42-4ce7-aa7c-2469c3d4502e">
      <Url>https://avssp.faa.gov/avs/afsfaast/_layouts/15/DocIdRedir.aspx?ID=5YDFD77UPU3F-311-773</Url>
      <Description>5YDFD77UPU3F-311-773</Description>
    </_dlc_DocIdUrl>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EF0E52B-F602-4556-9841-C2FD361F9AA1}">
  <ds:schemaRefs>
    <ds:schemaRef ds:uri="http://schemas.microsoft.com/sharepoint/v3/contenttype/forms"/>
  </ds:schemaRefs>
</ds:datastoreItem>
</file>

<file path=customXml/itemProps2.xml><?xml version="1.0" encoding="utf-8"?>
<ds:datastoreItem xmlns:ds="http://schemas.openxmlformats.org/officeDocument/2006/customXml" ds:itemID="{080BC88B-334F-43DB-9499-96C4D4F0620E}">
  <ds:schemaRefs>
    <ds:schemaRef ds:uri="http://purl.org/dc/terms/"/>
    <ds:schemaRef ds:uri="http://schemas.microsoft.com/sharepoint/v4"/>
    <ds:schemaRef ds:uri="http://schemas.microsoft.com/office/2006/documentManagement/types"/>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04289566-cf42-4ce7-aa7c-2469c3d4502e"/>
    <ds:schemaRef ds:uri="http://www.w3.org/XML/1998/namespace"/>
  </ds:schemaRefs>
</ds:datastoreItem>
</file>

<file path=customXml/itemProps3.xml><?xml version="1.0" encoding="utf-8"?>
<ds:datastoreItem xmlns:ds="http://schemas.openxmlformats.org/officeDocument/2006/customXml" ds:itemID="{52F7AA52-F346-4780-9CE3-B7503803DF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289566-cf42-4ce7-aa7c-2469c3d4502e"/>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E27297B-28ED-49C9-9DB8-C9CC8EB1281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5500</TotalTime>
  <Words>1176</Words>
  <Application>Microsoft Office PowerPoint</Application>
  <PresentationFormat>On-screen Show (4:3)</PresentationFormat>
  <Paragraphs>155</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ＭＳ Ｐゴシック</vt:lpstr>
      <vt:lpstr>Arial</vt:lpstr>
      <vt:lpstr>Helvetica Neue Medium</vt:lpstr>
      <vt:lpstr>Times New Roman</vt:lpstr>
      <vt:lpstr>1_Custom Design</vt:lpstr>
      <vt:lpstr>2_Custom Design</vt:lpstr>
      <vt:lpstr>Topic of the Month January</vt:lpstr>
      <vt:lpstr>Welcome</vt:lpstr>
      <vt:lpstr>Overview  </vt:lpstr>
      <vt:lpstr>Enhanced Vision</vt:lpstr>
      <vt:lpstr>Enhanced Vision</vt:lpstr>
      <vt:lpstr>Synthetic Vision</vt:lpstr>
      <vt:lpstr>Display Choices</vt:lpstr>
      <vt:lpstr>Caution </vt:lpstr>
      <vt:lpstr>Questions?</vt:lpstr>
      <vt:lpstr>Proficiency and Peace of Mind</vt:lpstr>
      <vt:lpstr>Thank you for attending </vt:lpstr>
      <vt:lpstr>Topic of the Month January </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of the Month - January 2018 - Enhanced Vision Systems - PPT</dc:title>
  <dc:creator>MTONEY</dc:creator>
  <cp:lastModifiedBy>Steuernagle, John W (FAA)</cp:lastModifiedBy>
  <cp:revision>270</cp:revision>
  <dcterms:created xsi:type="dcterms:W3CDTF">2005-01-28T20:32:53Z</dcterms:created>
  <dcterms:modified xsi:type="dcterms:W3CDTF">2017-09-01T18:05:16Z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9ff26671-078c-41e4-a97f-ee27066eeaa7</vt:lpwstr>
  </property>
  <property fmtid="{D5CDD505-2E9C-101B-9397-08002B2CF9AE}" pid="3" name="ContentTypeId">
    <vt:lpwstr>0x010100DD5FDB223F4C0E4A8408399FFA4EDA33</vt:lpwstr>
  </property>
</Properties>
</file>