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5"/>
  </p:notesMasterIdLst>
  <p:handoutMasterIdLst>
    <p:handoutMasterId r:id="rId36"/>
  </p:handoutMasterIdLst>
  <p:sldIdLst>
    <p:sldId id="313" r:id="rId7"/>
    <p:sldId id="314" r:id="rId8"/>
    <p:sldId id="315" r:id="rId9"/>
    <p:sldId id="316" r:id="rId10"/>
    <p:sldId id="317" r:id="rId11"/>
    <p:sldId id="318" r:id="rId12"/>
    <p:sldId id="319" r:id="rId13"/>
    <p:sldId id="320" r:id="rId14"/>
    <p:sldId id="342"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1" r:id="rId34"/>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314"/>
            <p14:sldId id="315"/>
            <p14:sldId id="316"/>
            <p14:sldId id="317"/>
            <p14:sldId id="318"/>
            <p14:sldId id="319"/>
            <p14:sldId id="320"/>
            <p14:sldId id="342"/>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1"/>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4628" autoAdjust="0"/>
  </p:normalViewPr>
  <p:slideViewPr>
    <p:cSldViewPr snapToGrid="0">
      <p:cViewPr varScale="1">
        <p:scale>
          <a:sx n="57" d="100"/>
          <a:sy n="57" d="100"/>
        </p:scale>
        <p:origin x="2251" y="43"/>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spPr>
        <a:noFill/>
        <a:ln w="25400">
          <a:noFill/>
        </a:ln>
      </c:spPr>
    </c:backWall>
    <c:plotArea>
      <c:layout/>
      <c:bar3DChart>
        <c:barDir val="col"/>
        <c:grouping val="stacked"/>
        <c:varyColors val="0"/>
        <c:ser>
          <c:idx val="0"/>
          <c:order val="0"/>
          <c:invertIfNegative val="0"/>
          <c:cat>
            <c:multiLvlStrRef>
              <c:f>Sheet1!$B$1:$L$3</c:f>
              <c:multiLvlStrCache>
                <c:ptCount val="11"/>
                <c:lvl>
                  <c:pt idx="0">
                    <c:v>Maneuvering</c:v>
                  </c:pt>
                  <c:pt idx="1">
                    <c:v>Approach</c:v>
                  </c:pt>
                  <c:pt idx="2">
                    <c:v>En route</c:v>
                  </c:pt>
                  <c:pt idx="3">
                    <c:v>Init. Climb</c:v>
                  </c:pt>
                  <c:pt idx="4">
                    <c:v>Unknown</c:v>
                  </c:pt>
                  <c:pt idx="5">
                    <c:v>Take Off</c:v>
                  </c:pt>
                  <c:pt idx="6">
                    <c:v>Uncontrolled Descent</c:v>
                  </c:pt>
                  <c:pt idx="7">
                    <c:v>Landing</c:v>
                  </c:pt>
                  <c:pt idx="8">
                    <c:v>Emer. Descent</c:v>
                  </c:pt>
                  <c:pt idx="9">
                    <c:v>Emer. Landing</c:v>
                  </c:pt>
                  <c:pt idx="10">
                    <c:v>Emer. After T.O.</c:v>
                  </c:pt>
                </c:lvl>
                <c:lvl>
                  <c:pt idx="0">
                    <c:v>LOC Accidents 10-Year Period</c:v>
                  </c:pt>
                </c:lvl>
              </c:multiLvlStrCache>
            </c:multiLvlStrRef>
          </c:cat>
          <c:val>
            <c:numRef>
              <c:f>Sheet1!$B$4:$L$4</c:f>
              <c:numCache>
                <c:formatCode>General</c:formatCode>
                <c:ptCount val="11"/>
                <c:pt idx="0">
                  <c:v>310</c:v>
                </c:pt>
                <c:pt idx="1">
                  <c:v>225</c:v>
                </c:pt>
                <c:pt idx="2">
                  <c:v>215</c:v>
                </c:pt>
                <c:pt idx="3">
                  <c:v>170</c:v>
                </c:pt>
                <c:pt idx="4">
                  <c:v>146</c:v>
                </c:pt>
                <c:pt idx="5">
                  <c:v>65</c:v>
                </c:pt>
                <c:pt idx="6">
                  <c:v>50</c:v>
                </c:pt>
                <c:pt idx="7">
                  <c:v>35</c:v>
                </c:pt>
                <c:pt idx="8">
                  <c:v>25</c:v>
                </c:pt>
                <c:pt idx="9">
                  <c:v>10</c:v>
                </c:pt>
                <c:pt idx="10">
                  <c:v>10</c:v>
                </c:pt>
              </c:numCache>
            </c:numRef>
          </c:val>
          <c:extLst>
            <c:ext xmlns:c16="http://schemas.microsoft.com/office/drawing/2014/chart" uri="{C3380CC4-5D6E-409C-BE32-E72D297353CC}">
              <c16:uniqueId val="{00000000-E668-4357-8BD6-1A99434F1BC1}"/>
            </c:ext>
          </c:extLst>
        </c:ser>
        <c:dLbls>
          <c:showLegendKey val="0"/>
          <c:showVal val="0"/>
          <c:showCatName val="0"/>
          <c:showSerName val="0"/>
          <c:showPercent val="0"/>
          <c:showBubbleSize val="0"/>
        </c:dLbls>
        <c:gapWidth val="150"/>
        <c:shape val="box"/>
        <c:axId val="175096576"/>
        <c:axId val="175098112"/>
        <c:axId val="0"/>
      </c:bar3DChart>
      <c:catAx>
        <c:axId val="175096576"/>
        <c:scaling>
          <c:orientation val="minMax"/>
        </c:scaling>
        <c:delete val="0"/>
        <c:axPos val="b"/>
        <c:numFmt formatCode="General" sourceLinked="0"/>
        <c:majorTickMark val="out"/>
        <c:minorTickMark val="none"/>
        <c:tickLblPos val="nextTo"/>
        <c:crossAx val="175098112"/>
        <c:crosses val="autoZero"/>
        <c:auto val="1"/>
        <c:lblAlgn val="ctr"/>
        <c:lblOffset val="100"/>
        <c:noMultiLvlLbl val="0"/>
      </c:catAx>
      <c:valAx>
        <c:axId val="175098112"/>
        <c:scaling>
          <c:orientation val="minMax"/>
        </c:scaling>
        <c:delete val="0"/>
        <c:axPos val="l"/>
        <c:majorGridlines/>
        <c:numFmt formatCode="General" sourceLinked="1"/>
        <c:majorTickMark val="out"/>
        <c:minorTickMark val="none"/>
        <c:tickLblPos val="nextTo"/>
        <c:crossAx val="175096576"/>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0.24318</cdr:x>
      <cdr:y>0.116</cdr:y>
    </cdr:from>
    <cdr:to>
      <cdr:x>0.3189</cdr:x>
      <cdr:y>0.1788</cdr:y>
    </cdr:to>
    <cdr:cxnSp macro="">
      <cdr:nvCxnSpPr>
        <cdr:cNvPr id="3" name="Straight Arrow Connector 2"/>
        <cdr:cNvCxnSpPr/>
      </cdr:nvCxnSpPr>
      <cdr:spPr bwMode="auto">
        <a:xfrm xmlns:a="http://schemas.openxmlformats.org/drawingml/2006/main" flipV="1">
          <a:off x="1957615" y="509360"/>
          <a:ext cx="609600" cy="275772"/>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sz="1200" b="1" kern="1200" dirty="0" smtClean="0">
                <a:solidFill>
                  <a:schemeClr val="tx1"/>
                </a:solidFill>
                <a:effectLst/>
                <a:latin typeface="Times New Roman" pitchFamily="18" charset="0"/>
                <a:ea typeface="+mn-ea"/>
                <a:cs typeface="+mn-cs"/>
              </a:rPr>
              <a:t>2014/10/01-065 (I)PP </a:t>
            </a:r>
            <a:r>
              <a:rPr lang="en-US" sz="1200" kern="1200" dirty="0" smtClean="0">
                <a:solidFill>
                  <a:schemeClr val="tx1"/>
                </a:solidFill>
                <a:effectLst/>
                <a:latin typeface="Times New Roman" pitchFamily="18" charset="0"/>
                <a:ea typeface="+mn-ea"/>
                <a:cs typeface="+mn-cs"/>
              </a:rPr>
              <a:t>Original Author, J Steuernagle; POC Kevin Clover, AFS-850 Operations Lead, Office 562-888-2020; revised by John </a:t>
            </a:r>
            <a:r>
              <a:rPr lang="en-US" sz="1200" kern="1200" smtClean="0">
                <a:solidFill>
                  <a:schemeClr val="tx1"/>
                </a:solidFill>
                <a:effectLst/>
                <a:latin typeface="Times New Roman" pitchFamily="18" charset="0"/>
                <a:ea typeface="+mn-ea"/>
                <a:cs typeface="+mn-cs"/>
              </a:rPr>
              <a:t>Steuernagle 07/2017</a:t>
            </a:r>
            <a:endParaRPr lang="en-US" sz="1200" kern="120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Transition Training</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It’s a good idea to interview more than one flight instructor.  During “pre-employment interviews” you’ll want to accurately inform CFIs of your experience and capabilities.  Discuss the aircraft you’ve flown and ask for input on your planned transition.  Be sure</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to clearly state what you expect to get out of the training and how you intend to use the aircraft.  </a:t>
            </a:r>
            <a:r>
              <a:rPr lang="en-US" b="1" dirty="0" smtClean="0">
                <a:latin typeface="Times New Roman" pitchFamily="18" charset="0"/>
                <a:ea typeface="ＭＳ Ｐゴシック" pitchFamily="34" charset="-128"/>
              </a:rPr>
              <a:t>(Click)</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This is also the time for CFIs to tell you about their flying.  Overall experience is always valuable but more important is recent experience in your aircraft and operations.  </a:t>
            </a:r>
            <a:r>
              <a:rPr lang="en-US" b="1" dirty="0" smtClean="0">
                <a:latin typeface="Times New Roman" pitchFamily="18" charset="0"/>
                <a:ea typeface="ＭＳ Ｐゴシック" pitchFamily="34" charset="-128"/>
              </a:rPr>
              <a:t>(Click)</a:t>
            </a:r>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Also assess the CFI’s communication style.  Is information conveyed clearly and without ambiguity?  Is the candidate an effective teacher?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2A8825B-036B-4F24-8E19-E88EB7D5A404}" type="slidenum">
              <a:rPr lang="en-US" sz="1200" smtClean="0">
                <a:latin typeface="Times New Roman" pitchFamily="18" charset="0"/>
              </a:rPr>
              <a:pPr eaLnBrk="1" hangingPunct="1"/>
              <a:t>10</a:t>
            </a:fld>
            <a:endParaRPr lang="en-US" sz="1200"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Amateur built and Light-sport aircraft have a huge range of flight characteristics and performance</a:t>
            </a:r>
          </a:p>
          <a:p>
            <a:r>
              <a:rPr lang="en-US" dirty="0" smtClean="0">
                <a:latin typeface="Times New Roman" pitchFamily="18" charset="0"/>
                <a:ea typeface="ＭＳ Ｐゴシック" pitchFamily="34" charset="-128"/>
              </a:rPr>
              <a:t>	Cruise speeds from less than 60 to more than 300 mph.</a:t>
            </a:r>
          </a:p>
          <a:p>
            <a:r>
              <a:rPr lang="en-US" dirty="0" smtClean="0">
                <a:latin typeface="Times New Roman" pitchFamily="18" charset="0"/>
                <a:ea typeface="ＭＳ Ｐゴシック" pitchFamily="34" charset="-128"/>
              </a:rPr>
              <a:t>		High wing loading can result in higher stall and approach speeds</a:t>
            </a:r>
          </a:p>
          <a:p>
            <a:r>
              <a:rPr lang="en-US" dirty="0" smtClean="0">
                <a:latin typeface="Times New Roman" pitchFamily="18" charset="0"/>
                <a:ea typeface="ＭＳ Ｐゴシック" pitchFamily="34" charset="-128"/>
              </a:rPr>
              <a:t>		Low wing loading can result in excessive float if approach &amp; landing speed is too high</a:t>
            </a:r>
          </a:p>
          <a:p>
            <a:r>
              <a:rPr lang="en-US" dirty="0" smtClean="0">
                <a:latin typeface="Times New Roman" pitchFamily="18" charset="0"/>
                <a:ea typeface="ＭＳ Ｐゴシック" pitchFamily="34" charset="-128"/>
              </a:rPr>
              <a:t>	Structure may not be as crash worthy as standard type certificated designs</a:t>
            </a:r>
          </a:p>
          <a:p>
            <a:r>
              <a:rPr lang="en-US" dirty="0" smtClean="0">
                <a:latin typeface="Times New Roman" pitchFamily="18" charset="0"/>
                <a:ea typeface="ＭＳ Ｐゴシック" pitchFamily="34" charset="-128"/>
              </a:rPr>
              <a:t>	May have comprehensive or minimal POH</a:t>
            </a:r>
          </a:p>
          <a:p>
            <a:r>
              <a:rPr lang="en-US" dirty="0" smtClean="0">
                <a:latin typeface="Times New Roman" pitchFamily="18" charset="0"/>
                <a:ea typeface="ＭＳ Ｐゴシック" pitchFamily="34" charset="-128"/>
              </a:rPr>
              <a:t>	Amateur-built aircraft, in particular, may vary from airframe to airframe – even within the same make, model, series.</a:t>
            </a:r>
          </a:p>
          <a:p>
            <a:r>
              <a:rPr lang="en-US" dirty="0" smtClean="0">
                <a:latin typeface="Times New Roman" pitchFamily="18" charset="0"/>
                <a:ea typeface="ＭＳ Ｐゴシック" pitchFamily="34" charset="-128"/>
              </a:rPr>
              <a:t>		Construction differences abound </a:t>
            </a:r>
          </a:p>
          <a:p>
            <a:r>
              <a:rPr lang="en-US" dirty="0" smtClean="0">
                <a:latin typeface="Times New Roman" pitchFamily="18" charset="0"/>
                <a:ea typeface="ＭＳ Ｐゴシック" pitchFamily="34" charset="-128"/>
              </a:rPr>
              <a:t>		Builders often modify design during construction</a:t>
            </a:r>
          </a:p>
          <a:p>
            <a:r>
              <a:rPr lang="en-US" dirty="0" smtClean="0">
                <a:latin typeface="Times New Roman" pitchFamily="18" charset="0"/>
                <a:ea typeface="ＭＳ Ｐゴシック" pitchFamily="34" charset="-128"/>
              </a:rPr>
              <a:t>		  	Often feature non-standard placement of instruments and controls</a:t>
            </a:r>
          </a:p>
          <a:p>
            <a:r>
              <a:rPr lang="en-US" dirty="0" smtClean="0">
                <a:latin typeface="Times New Roman" pitchFamily="18" charset="0"/>
                <a:ea typeface="ＭＳ Ｐゴシック" pitchFamily="34" charset="-128"/>
              </a:rPr>
              <a:t>		Builders develop their POH during the flight test phase of the project</a:t>
            </a:r>
          </a:p>
          <a:p>
            <a:r>
              <a:rPr lang="en-US" dirty="0" smtClean="0">
                <a:latin typeface="Times New Roman" pitchFamily="18" charset="0"/>
                <a:ea typeface="ＭＳ Ｐゴシック" pitchFamily="34" charset="-128"/>
              </a:rPr>
              <a:t>			Some POHs are comprehensive some are minimal</a:t>
            </a:r>
          </a:p>
          <a:p>
            <a:r>
              <a:rPr lang="en-US" dirty="0" smtClean="0">
                <a:latin typeface="Times New Roman" pitchFamily="18" charset="0"/>
                <a:ea typeface="ＭＳ Ｐゴシック" pitchFamily="34" charset="-128"/>
              </a:rPr>
              <a:t>				Another reason why instructor selection is critical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1599AD7-B856-4E47-97B1-89CE0A4C6757}" type="slidenum">
              <a:rPr lang="en-US" sz="1200" smtClean="0">
                <a:latin typeface="Times New Roman" pitchFamily="18" charset="0"/>
              </a:rPr>
              <a:pPr eaLnBrk="1" hangingPunct="1"/>
              <a:t>11</a:t>
            </a:fld>
            <a:endParaRPr lang="en-US" sz="12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Light-sport Aircraft come in many forms including airplanes, gliders, powered parachutes, weight-shift-control, and lighter than air designs.</a:t>
            </a:r>
          </a:p>
          <a:p>
            <a:r>
              <a:rPr lang="en-US" dirty="0" smtClean="0">
                <a:latin typeface="Times New Roman" pitchFamily="18" charset="0"/>
                <a:ea typeface="ＭＳ Ｐゴシック" pitchFamily="34" charset="-128"/>
              </a:rPr>
              <a:t>	LSAs are manufacturer-built to LSA consensus standards and are issued a special airworthiness certificate and standard operating limitations</a:t>
            </a:r>
          </a:p>
          <a:p>
            <a:r>
              <a:rPr lang="en-US" dirty="0" smtClean="0">
                <a:latin typeface="Times New Roman" pitchFamily="18" charset="0"/>
                <a:ea typeface="ＭＳ Ｐゴシック" pitchFamily="34" charset="-128"/>
              </a:rPr>
              <a:t>	Owners and operators are required to maintain these aircraft according to manufacturer’s specifications</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E-LSAs are either amateur built or may have been moved to the E-LSA category by their owners</a:t>
            </a:r>
          </a:p>
          <a:p>
            <a:r>
              <a:rPr lang="en-US" dirty="0" smtClean="0">
                <a:latin typeface="Times New Roman" pitchFamily="18" charset="0"/>
                <a:ea typeface="ＭＳ Ｐゴシック" pitchFamily="34" charset="-128"/>
              </a:rPr>
              <a:t>	They are issued experimental airworthiness certificates and operating limitations appropriate to the individual airframe</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Obviously transitioning pilots will need to know what type of certificate and operating limitations pertain to the airframe they’re flying.  </a:t>
            </a:r>
          </a:p>
          <a:p>
            <a:r>
              <a:rPr lang="en-US" dirty="0" smtClean="0">
                <a:latin typeface="Times New Roman" pitchFamily="18" charset="0"/>
                <a:ea typeface="ＭＳ Ｐゴシック" pitchFamily="34" charset="-128"/>
              </a:rPr>
              <a:t>	Another good argument for engaging a CFI who’s thoroughly familiar with the nuances of the flying machine and who can explain the paperwork to transitioning pilots.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2693F52-5355-43F8-AA22-523D246F69D7}" type="slidenum">
              <a:rPr lang="en-US" sz="1200" smtClean="0">
                <a:latin typeface="Times New Roman" pitchFamily="18" charset="0"/>
              </a:rPr>
              <a:pPr eaLnBrk="1" hangingPunct="1"/>
              <a:t>12</a:t>
            </a:fld>
            <a:endParaRPr lang="en-US" sz="1200"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 we can see that Fatal accidents in Amateur built aircraft occur at more than twice the rate for Standard Aircraft.</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first 50 hours in Experimental/Amateur Built aircraft are particularly hazardous.  Constructors must conduct a test flight program to develop performance and control parameters and, based on those test flights, adjustments and modifications may be required - all while learning how to fly a new aircraft.  Constructors use the test flight data to produce a Pilot’s Operating Handbook that may be comprehensive or minimal.  At least future pilots of that aircraft with access to the POH will have something to go on but for the original constructor it’s all new territory.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Many Amateur-built aircraft are faster and less crash worthy than standard aircraft.</a:t>
            </a:r>
          </a:p>
          <a:p>
            <a:r>
              <a:rPr lang="en-US" dirty="0" smtClean="0">
                <a:latin typeface="Times New Roman" pitchFamily="18" charset="0"/>
                <a:ea typeface="ＭＳ Ｐゴシック" pitchFamily="34" charset="-128"/>
              </a:rPr>
              <a:t>		Higher stall speeds and different handling characteristics.</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But of special interest in the transition discussion is that pilots trained in standard aircraft and who are certificated at the Private Pilot or higher level are</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more than twice as likely to crash a light sport aircraft than LSA pilots who were trained in light-sport aircraft to begin with. </a:t>
            </a:r>
          </a:p>
          <a:p>
            <a:r>
              <a:rPr lang="en-US" dirty="0" smtClean="0">
                <a:latin typeface="Times New Roman" pitchFamily="18" charset="0"/>
                <a:ea typeface="ＭＳ Ｐゴシック" pitchFamily="34" charset="-128"/>
              </a:rPr>
              <a:t>		</a:t>
            </a:r>
          </a:p>
          <a:p>
            <a:r>
              <a:rPr lang="en-US" dirty="0" smtClean="0">
                <a:latin typeface="Times New Roman" pitchFamily="18" charset="0"/>
                <a:ea typeface="ＭＳ Ｐゴシック" pitchFamily="34" charset="-128"/>
              </a:rPr>
              <a:t>	Skills learned in standard aircraft don’t directly translate to LSA operation</a:t>
            </a:r>
          </a:p>
          <a:p>
            <a:r>
              <a:rPr lang="en-US" dirty="0" smtClean="0">
                <a:latin typeface="Times New Roman" pitchFamily="18" charset="0"/>
                <a:ea typeface="ＭＳ Ｐゴシック" pitchFamily="34" charset="-128"/>
              </a:rPr>
              <a:t>		Lower aircraft performance issues. </a:t>
            </a:r>
          </a:p>
          <a:p>
            <a:r>
              <a:rPr lang="en-US" b="1"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Lower wing loading</a:t>
            </a:r>
            <a:r>
              <a:rPr lang="en-US" b="1" dirty="0" smtClean="0">
                <a:latin typeface="Times New Roman" pitchFamily="18" charset="0"/>
                <a:ea typeface="ＭＳ Ｐゴシック" pitchFamily="34" charset="-128"/>
              </a:rPr>
              <a: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Background:  </a:t>
            </a:r>
            <a:r>
              <a:rPr lang="en-US" dirty="0" smtClean="0">
                <a:latin typeface="Times New Roman" pitchFamily="18" charset="0"/>
                <a:ea typeface="ＭＳ Ｐゴシック" pitchFamily="34" charset="-128"/>
              </a:rPr>
              <a:t>In 2012, NTSB completed a safety study of E-AB aircraft that included the</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use of an EAA survey of E-AB pilots.</a:t>
            </a:r>
          </a:p>
          <a:p>
            <a:r>
              <a:rPr lang="en-US" dirty="0" smtClean="0">
                <a:latin typeface="Times New Roman" pitchFamily="18" charset="0"/>
                <a:ea typeface="ＭＳ Ｐゴシック" pitchFamily="34" charset="-128"/>
              </a:rPr>
              <a:t>Among other findings, NTSB</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concluded that the flight test period—the first 50 hours of flight—is</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uniquely challenging for most E-AB pilots because they must learn to manage the handling characteristics of an unfamiliar aircraft while also managing the challenges of the flight test environment, including instrumentation that is not yet calibrated, controls that may need adjustments, and possible malfunctions or adverse handling</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characteristics. NTSB added that the E-AB safety record could be improved by providing pilots with additional training resources and, accordingly, made several recommendations to FAA and EAA regarding</a:t>
            </a:r>
          </a:p>
          <a:p>
            <a:r>
              <a:rPr lang="en-US" dirty="0" smtClean="0">
                <a:latin typeface="Times New Roman" pitchFamily="18" charset="0"/>
                <a:ea typeface="ＭＳ Ｐゴシック" pitchFamily="34" charset="-128"/>
              </a:rPr>
              <a:t>flight training and testing.  </a:t>
            </a:r>
          </a:p>
          <a:p>
            <a:endParaRPr lang="en-US" b="1" dirty="0" smtClean="0">
              <a:latin typeface="Times New Roman" pitchFamily="18" charset="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6C8F902-B10C-4CB4-8136-28F9900811BE}" type="slidenum">
              <a:rPr lang="en-US" sz="1200" smtClean="0">
                <a:latin typeface="Times New Roman" pitchFamily="18" charset="0"/>
              </a:rPr>
              <a:pPr eaLnBrk="1" hangingPunct="1"/>
              <a:t>13</a:t>
            </a:fld>
            <a:endParaRPr lang="en-US" sz="12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Some transitions require documented training and/or additional certification.</a:t>
            </a:r>
          </a:p>
          <a:p>
            <a:r>
              <a:rPr lang="en-US" dirty="0" smtClean="0">
                <a:latin typeface="Times New Roman" pitchFamily="18" charset="0"/>
                <a:ea typeface="ＭＳ Ｐゴシック" pitchFamily="34" charset="-128"/>
              </a:rPr>
              <a:t>	Tail wheel, complex, high performance, &amp; high altitude operations require training and an endorsement</a:t>
            </a:r>
          </a:p>
          <a:p>
            <a:r>
              <a:rPr lang="en-US" dirty="0" smtClean="0">
                <a:latin typeface="Times New Roman" pitchFamily="18" charset="0"/>
                <a:ea typeface="ＭＳ Ｐゴシック" pitchFamily="34" charset="-128"/>
              </a:rPr>
              <a:t>	Multi-engine and Sea Planes require training, endorsement, &amp; a certification test.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want to poll the audience as to how many have received this required training.  Some may be willing to share stories of their transitions and offer suggestions for improvement.</a:t>
            </a:r>
            <a:endParaRPr lang="en-US" b="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5B5C5B1-5EE2-4E48-BCFD-8677D26D6C73}" type="slidenum">
              <a:rPr lang="en-US" sz="1200" smtClean="0">
                <a:latin typeface="Times New Roman" pitchFamily="18" charset="0"/>
              </a:rPr>
              <a:pPr eaLnBrk="1" hangingPunct="1"/>
              <a:t>14</a:t>
            </a:fld>
            <a:endParaRPr lang="en-US" sz="1200"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Whether or not you’ll be taking a flight test, it’s always important to get the right instructor – one who’s not only thoroughly familiar with the airplane but</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also with the environment where you intend to fly.  Obviously getting your tail wheel endorsement at a 3,000 foot paved airport in Florida won’t prepare you</a:t>
            </a:r>
          </a:p>
          <a:p>
            <a:r>
              <a:rPr lang="en-US" dirty="0" smtClean="0">
                <a:latin typeface="Times New Roman" pitchFamily="18" charset="0"/>
                <a:ea typeface="ＭＳ Ｐゴシック" pitchFamily="34" charset="-128"/>
              </a:rPr>
              <a:t>for off airport operations in Alaska.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Work with your instructor during your training to develop personal performance figures and personal minimums.  This will tell you what you’re capable of doing with the aircraft in your chosen operations environment.  We suggest you revise the data you develop annually.  That way you’ll know exactly what you’re capable of – and what you’re not.</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Make sure you do some training and develop your personal performance data at mission weights.  There’s often a big difference in performance and handling between a fully loaded aircraft and one that only hauls a couple of people and half fuel.</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4203D8D-D4EA-42E8-A7A8-C4720FDDBAE4}" type="slidenum">
              <a:rPr lang="en-US" sz="1200" smtClean="0">
                <a:latin typeface="Times New Roman" pitchFamily="18" charset="0"/>
              </a:rPr>
              <a:pPr eaLnBrk="1" hangingPunct="1"/>
              <a:t>15</a:t>
            </a:fld>
            <a:endParaRPr lang="en-US" sz="1200"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Remember there can be a big difference between being legal and being safe.</a:t>
            </a:r>
          </a:p>
          <a:p>
            <a:r>
              <a:rPr lang="en-US" dirty="0" smtClean="0">
                <a:latin typeface="Times New Roman" pitchFamily="18" charset="0"/>
                <a:ea typeface="ＭＳ Ｐゴシック" pitchFamily="34" charset="-128"/>
              </a:rPr>
              <a:t>	You might get your high performance training in a Cessna 182  </a:t>
            </a:r>
            <a:r>
              <a:rPr lang="en-US" b="1" dirty="0" smtClean="0">
                <a:latin typeface="Times New Roman" pitchFamily="18" charset="0"/>
                <a:ea typeface="ＭＳ Ｐゴシック" pitchFamily="34" charset="-128"/>
              </a:rPr>
              <a:t>(Click)</a:t>
            </a:r>
          </a:p>
          <a:p>
            <a:r>
              <a:rPr lang="en-US" dirty="0" smtClean="0">
                <a:latin typeface="Times New Roman" pitchFamily="18" charset="0"/>
                <a:ea typeface="ＭＳ Ｐゴシック" pitchFamily="34" charset="-128"/>
              </a:rPr>
              <a:t>		and your tail wheel endorsement in a Piper Cub  </a:t>
            </a:r>
            <a:r>
              <a:rPr lang="en-US" b="1" dirty="0" smtClean="0">
                <a:latin typeface="Times New Roman" pitchFamily="18" charset="0"/>
                <a:ea typeface="ＭＳ Ｐゴシック" pitchFamily="34" charset="-128"/>
              </a:rPr>
              <a:t>(Click)</a:t>
            </a:r>
          </a:p>
          <a:p>
            <a:r>
              <a:rPr lang="en-US" dirty="0" smtClean="0">
                <a:latin typeface="Times New Roman" pitchFamily="18" charset="0"/>
                <a:ea typeface="ＭＳ Ｐゴシック" pitchFamily="34" charset="-128"/>
              </a:rPr>
              <a:t>	 		but that doesn’t mean you’ll be safe in a Cessna 195 without some additional training.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54AEE9-33D1-4BCA-940D-8C0AD5DF078E}" type="slidenum">
              <a:rPr lang="en-US" sz="1200" smtClean="0">
                <a:latin typeface="Times New Roman" pitchFamily="18" charset="0"/>
              </a:rPr>
              <a:pPr eaLnBrk="1" hangingPunct="1"/>
              <a:t>16</a:t>
            </a:fld>
            <a:endParaRPr lang="en-US" sz="1200"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New avionics systems require transition training too.  Not just to get the most out of them but for basic safety as well.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Many transitioning pilots feel overwhelmed by the volume of information available on today’s avionics systems.</a:t>
            </a:r>
          </a:p>
          <a:p>
            <a:r>
              <a:rPr lang="en-US" dirty="0" smtClean="0">
                <a:latin typeface="Times New Roman" pitchFamily="18" charset="0"/>
                <a:ea typeface="ＭＳ Ｐゴシック" pitchFamily="34" charset="-128"/>
              </a:rPr>
              <a:t>		Trouble separating critical information from non-critical.</a:t>
            </a:r>
          </a:p>
          <a:p>
            <a:r>
              <a:rPr lang="en-US" dirty="0" smtClean="0">
                <a:latin typeface="Times New Roman" pitchFamily="18" charset="0"/>
                <a:ea typeface="ＭＳ Ｐゴシック" pitchFamily="34" charset="-128"/>
              </a:rPr>
              <a:t>		Confusion over multiple ways to do the same thing</a:t>
            </a:r>
          </a:p>
          <a:p>
            <a:r>
              <a:rPr lang="en-US" dirty="0" smtClean="0">
                <a:latin typeface="Times New Roman" pitchFamily="18" charset="0"/>
                <a:ea typeface="ＭＳ Ｐゴシック" pitchFamily="34" charset="-128"/>
              </a:rPr>
              <a:t>		Soft key’s that can represent multiple functions</a:t>
            </a:r>
          </a:p>
          <a:p>
            <a:r>
              <a:rPr lang="en-US" dirty="0" smtClean="0">
                <a:latin typeface="Times New Roman" pitchFamily="18" charset="0"/>
                <a:ea typeface="ＭＳ Ｐゴシック" pitchFamily="34" charset="-128"/>
              </a:rPr>
              <a:t>		Increased heads down time</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 Poll audience as to what sort of instrumentation they’re flying.  If there are glass cockpit aviators in the audience ask them to talk about their transition experience and how long it took to be comfortable with the new technology.</a:t>
            </a:r>
            <a:endParaRPr lang="en-US" b="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Expect transitions to take longer if the aircraft you’re training in has unfamiliar glass cockpit instrumentation.</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You can reduce training time and make time in the aircraft more productive if you log some time on an avionics simulator</a:t>
            </a:r>
          </a:p>
          <a:p>
            <a:r>
              <a:rPr lang="en-US" dirty="0" smtClean="0">
                <a:latin typeface="Times New Roman" pitchFamily="18" charset="0"/>
                <a:ea typeface="ＭＳ Ｐゴシック" pitchFamily="34" charset="-128"/>
              </a:rPr>
              <a:t>			Most manufacturers have personal computer-based simulations for their products</a:t>
            </a:r>
          </a:p>
          <a:p>
            <a:r>
              <a:rPr lang="en-US" dirty="0" smtClean="0">
                <a:latin typeface="Times New Roman" pitchFamily="18" charset="0"/>
                <a:ea typeface="ＭＳ Ｐゴシック" pitchFamily="34" charset="-128"/>
              </a:rPr>
              <a:t>			Many avionics packages can be operated in simulator mode.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7932054-0F8D-4FA8-BDB7-019906947DE5}" type="slidenum">
              <a:rPr lang="en-US" sz="1200" smtClean="0">
                <a:latin typeface="Times New Roman" pitchFamily="18" charset="0"/>
              </a:rPr>
              <a:pPr eaLnBrk="1" hangingPunct="1"/>
              <a:t>17</a:t>
            </a:fld>
            <a:endParaRPr lang="en-US" sz="1200"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Big changes in operations environments should also be viewed as transitions</a:t>
            </a:r>
          </a:p>
          <a:p>
            <a:r>
              <a:rPr lang="en-US" dirty="0" smtClean="0">
                <a:latin typeface="Times New Roman" pitchFamily="18" charset="0"/>
                <a:ea typeface="ＭＳ Ｐゴシック" pitchFamily="34" charset="-128"/>
              </a:rPr>
              <a:t>	Private pilots must be trained and tested on towered operations but it’s a good idea to take a CFI along on your first trip to a major metropolitan area</a:t>
            </a:r>
          </a:p>
          <a:p>
            <a:r>
              <a:rPr lang="en-US" dirty="0" smtClean="0">
                <a:latin typeface="Times New Roman" pitchFamily="18" charset="0"/>
                <a:ea typeface="ＭＳ Ｐゴシック" pitchFamily="34" charset="-128"/>
              </a:rPr>
              <a:t>	A private pilot with less than 50 hours in type crashed on final approach while complying with a series of controller requests for S turns to accommodate departing</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traffic.  </a:t>
            </a:r>
          </a:p>
          <a:p>
            <a:r>
              <a:rPr lang="en-US" dirty="0" smtClean="0">
                <a:latin typeface="Times New Roman" pitchFamily="18" charset="0"/>
                <a:ea typeface="ＭＳ Ｐゴシック" pitchFamily="34" charset="-128"/>
              </a:rPr>
              <a:t>	Never compromise a stabilized approach by maneuvering.  If maneuvering is requested or required - go around.  </a:t>
            </a:r>
          </a:p>
          <a:p>
            <a:r>
              <a:rPr lang="en-US" dirty="0" smtClean="0">
                <a:latin typeface="Times New Roman" pitchFamily="18" charset="0"/>
                <a:ea typeface="ＭＳ Ｐゴシック" pitchFamily="34" charset="-128"/>
              </a:rPr>
              <a:t>	Similarly requests, for speed changes should not be honored if they would result in a destabilized approach.</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Big city pilots who are comfortable with busy towered operations can be overwhelmed when operating to back country airstrips.  Back country transition training can acquaint you with the nuances of rural environments and ensure your wilderness flying can be done safely.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770E33C-618D-4DE3-965C-C868FC1D9C1C}" type="slidenum">
              <a:rPr lang="en-US" sz="1200" smtClean="0">
                <a:latin typeface="Times New Roman" pitchFamily="18" charset="0"/>
              </a:rPr>
              <a:pPr eaLnBrk="1" hangingPunct="1"/>
              <a:t>18</a:t>
            </a:fld>
            <a:endParaRPr lang="en-US" sz="1200"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Finally here are some tips and tricks to help you avoid a “loss of control accident”</a:t>
            </a:r>
          </a:p>
          <a:p>
            <a:endParaRPr lang="en-US" b="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Give yourself some room</a:t>
            </a:r>
          </a:p>
          <a:p>
            <a:r>
              <a:rPr lang="en-US" dirty="0" smtClean="0">
                <a:latin typeface="Times New Roman" pitchFamily="18" charset="0"/>
                <a:ea typeface="ＭＳ Ｐゴシック" pitchFamily="34" charset="-128"/>
              </a:rPr>
              <a:t>Most stall/spin/crash sequences begin close to the ground.  Many happen in the traffic pattern so, when you’re thinking about going slow don’t think low at the same time.  Practice slow speed maneuvering at altitude where you have time to recover from a stall or spin.</a:t>
            </a:r>
          </a:p>
          <a:p>
            <a:r>
              <a:rPr lang="en-US" dirty="0" smtClean="0">
                <a:latin typeface="Times New Roman" pitchFamily="18" charset="0"/>
                <a:ea typeface="ＭＳ Ｐゴシック" pitchFamily="34" charset="-128"/>
              </a:rPr>
              <a:t>Do this regularly to maintain proficiency</a:t>
            </a:r>
          </a:p>
          <a:p>
            <a:r>
              <a:rPr lang="en-US" dirty="0" smtClean="0">
                <a:latin typeface="Times New Roman" pitchFamily="18" charset="0"/>
                <a:ea typeface="ＭＳ Ｐゴシック" pitchFamily="34" charset="-128"/>
              </a:rPr>
              <a:t>	</a:t>
            </a:r>
          </a:p>
          <a:p>
            <a:r>
              <a:rPr lang="en-US" b="1" dirty="0" smtClean="0">
                <a:latin typeface="Times New Roman" pitchFamily="18" charset="0"/>
                <a:ea typeface="ＭＳ Ｐゴシック" pitchFamily="34" charset="-128"/>
              </a:rPr>
              <a:t>Manage Distractions</a:t>
            </a:r>
          </a:p>
          <a:p>
            <a:r>
              <a:rPr lang="en-US" dirty="0" smtClean="0">
                <a:latin typeface="Times New Roman" pitchFamily="18" charset="0"/>
                <a:ea typeface="ＭＳ Ｐゴシック" pitchFamily="34" charset="-128"/>
              </a:rPr>
              <a:t>Learn to manage distractions – especially while maneuvering close to the ground</a:t>
            </a:r>
          </a:p>
          <a:p>
            <a:r>
              <a:rPr lang="en-US" dirty="0" smtClean="0">
                <a:latin typeface="Times New Roman" pitchFamily="18" charset="0"/>
                <a:ea typeface="ＭＳ Ｐゴシック" pitchFamily="34" charset="-128"/>
              </a:rPr>
              <a:t>Sterile cockpit while in departure &amp; approach flight segments and while maneuvering</a:t>
            </a:r>
          </a:p>
          <a:p>
            <a:r>
              <a:rPr lang="en-US" dirty="0" smtClean="0">
                <a:latin typeface="Times New Roman" pitchFamily="18" charset="0"/>
                <a:ea typeface="ＭＳ Ｐゴシック" pitchFamily="34" charset="-128"/>
              </a:rPr>
              <a:t>Make sure aircraft is stable before copying ATC instructions, changing charts, reviewing approach, etc.</a:t>
            </a:r>
          </a:p>
          <a:p>
            <a:r>
              <a:rPr lang="en-US" dirty="0" smtClean="0">
                <a:latin typeface="Times New Roman" pitchFamily="18" charset="0"/>
                <a:ea typeface="ＭＳ Ｐゴシック" pitchFamily="34" charset="-128"/>
              </a:rPr>
              <a:t>Assign 2</a:t>
            </a:r>
            <a:r>
              <a:rPr lang="en-US" baseline="30000" dirty="0" smtClean="0">
                <a:latin typeface="Times New Roman" pitchFamily="18" charset="0"/>
                <a:ea typeface="ＭＳ Ｐゴシック" pitchFamily="34" charset="-128"/>
              </a:rPr>
              <a:t>nd</a:t>
            </a:r>
            <a:r>
              <a:rPr lang="en-US" dirty="0" smtClean="0">
                <a:latin typeface="Times New Roman" pitchFamily="18" charset="0"/>
                <a:ea typeface="ＭＳ Ｐゴシック" pitchFamily="34" charset="-128"/>
              </a:rPr>
              <a:t> pilot or a passenger to help you scan for traffic.</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Ask audience about how they manage distractions.  Relate additional things you do to keep distractions to a minimum</a:t>
            </a:r>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a:p>
            <a:r>
              <a:rPr lang="en-US" b="1" dirty="0" smtClean="0">
                <a:latin typeface="Times New Roman" pitchFamily="18" charset="0"/>
                <a:ea typeface="ＭＳ Ｐゴシック" pitchFamily="34" charset="-128"/>
              </a:rPr>
              <a:t>Fly by – not around</a:t>
            </a:r>
          </a:p>
          <a:p>
            <a:r>
              <a:rPr lang="en-US" dirty="0" smtClean="0">
                <a:latin typeface="Times New Roman" pitchFamily="18" charset="0"/>
                <a:ea typeface="ＭＳ Ｐゴシック" pitchFamily="34" charset="-128"/>
              </a:rPr>
              <a:t>When viewing scenery or photographing subjects on the ground fly by your target in straight &amp; level flight then turn and fly by in the opposite direction.</a:t>
            </a:r>
          </a:p>
          <a:p>
            <a:r>
              <a:rPr lang="en-US" dirty="0" smtClean="0">
                <a:latin typeface="Times New Roman" pitchFamily="18" charset="0"/>
                <a:ea typeface="ＭＳ Ｐゴシック" pitchFamily="34" charset="-128"/>
              </a:rPr>
              <a:t>Concentrate on the mission task while stable then concentrate on the turn.  This is also a good time to have a 2</a:t>
            </a:r>
            <a:r>
              <a:rPr lang="en-US" baseline="30000" dirty="0" smtClean="0">
                <a:latin typeface="Times New Roman" pitchFamily="18" charset="0"/>
                <a:ea typeface="ＭＳ Ｐゴシック" pitchFamily="34" charset="-128"/>
              </a:rPr>
              <a:t>nd</a:t>
            </a:r>
            <a:r>
              <a:rPr lang="en-US" dirty="0" smtClean="0">
                <a:latin typeface="Times New Roman" pitchFamily="18" charset="0"/>
                <a:ea typeface="ＭＳ Ｐゴシック" pitchFamily="34" charset="-128"/>
              </a:rPr>
              <a:t> pilot aboard to share the workload.</a:t>
            </a:r>
          </a:p>
          <a:p>
            <a:r>
              <a:rPr lang="en-US" dirty="0" smtClean="0">
                <a:latin typeface="Times New Roman" pitchFamily="18" charset="0"/>
                <a:ea typeface="ＭＳ Ｐゴシック" pitchFamily="34" charset="-128"/>
              </a:rPr>
              <a:t>	</a:t>
            </a:r>
          </a:p>
          <a:p>
            <a:r>
              <a:rPr lang="en-US" b="1" dirty="0" smtClean="0">
                <a:latin typeface="Times New Roman" pitchFamily="18" charset="0"/>
                <a:ea typeface="ＭＳ Ｐゴシック" pitchFamily="34" charset="-128"/>
              </a:rPr>
              <a:t>Document your personal performance </a:t>
            </a:r>
          </a:p>
          <a:p>
            <a:r>
              <a:rPr lang="en-US" b="0" dirty="0" smtClean="0">
                <a:latin typeface="Times New Roman" pitchFamily="18" charset="0"/>
                <a:ea typeface="ＭＳ Ｐゴシック" pitchFamily="34" charset="-128"/>
              </a:rPr>
              <a:t>Do</a:t>
            </a:r>
            <a:r>
              <a:rPr lang="en-US" b="0" baseline="0" dirty="0" smtClean="0">
                <a:latin typeface="Times New Roman" pitchFamily="18" charset="0"/>
                <a:ea typeface="ＭＳ Ｐゴシック" pitchFamily="34" charset="-128"/>
              </a:rPr>
              <a:t> this </a:t>
            </a:r>
            <a:r>
              <a:rPr lang="en-US" dirty="0" smtClean="0">
                <a:latin typeface="Times New Roman" pitchFamily="18" charset="0"/>
                <a:ea typeface="ＭＳ Ｐゴシック" pitchFamily="34" charset="-128"/>
              </a:rPr>
              <a:t>at mission weight and in the environment you’ll be operating in.  This will tell you what you’re capable of doing with the aircraft.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Seek regular refresher training</a:t>
            </a:r>
            <a:r>
              <a:rPr lang="en-US" dirty="0" smtClean="0">
                <a:latin typeface="Times New Roman" pitchFamily="18" charset="0"/>
                <a:ea typeface="ＭＳ Ｐゴシック" pitchFamily="34" charset="-128"/>
              </a:rPr>
              <a:t>.  </a:t>
            </a:r>
          </a:p>
          <a:p>
            <a:r>
              <a:rPr lang="en-US" dirty="0" smtClean="0">
                <a:latin typeface="Times New Roman" pitchFamily="18" charset="0"/>
                <a:ea typeface="ＭＳ Ｐゴシック" pitchFamily="34" charset="-128"/>
              </a:rPr>
              <a:t>Even though your transition training was excellent, regular proficiency training will keep you at the top of your game.</a:t>
            </a:r>
          </a:p>
          <a:p>
            <a:r>
              <a:rPr lang="en-US" dirty="0" smtClean="0">
                <a:latin typeface="Times New Roman" pitchFamily="18" charset="0"/>
                <a:ea typeface="ＭＳ Ｐゴシック" pitchFamily="34" charset="-128"/>
              </a:rPr>
              <a:t>We recommend a refresher within six months of your original transition training and an annual checkup after that.  The Wings Pilot Proficiency Program is an excellent way</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to keep your skills sharp and your Flight Review up to date.</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finally, </a:t>
            </a:r>
            <a:r>
              <a:rPr lang="en-US" b="1" dirty="0" smtClean="0">
                <a:latin typeface="Times New Roman" pitchFamily="18" charset="0"/>
                <a:ea typeface="ＭＳ Ｐゴシック" pitchFamily="34" charset="-128"/>
              </a:rPr>
              <a:t>Practice</a:t>
            </a:r>
            <a:r>
              <a:rPr lang="en-US" dirty="0" smtClean="0">
                <a:latin typeface="Times New Roman" pitchFamily="18" charset="0"/>
                <a:ea typeface="ＭＳ Ｐゴシック" pitchFamily="34" charset="-128"/>
              </a:rPr>
              <a:t>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It’s amazing how quickly pilot skills can go from razor sharp to not so hot.  Regular practice is essential to keep you at the top of your game so fly as often as you can.  You’ll aviate with confidence and besides – it’s fun.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75D08-1D74-45E1-AD4C-2C57773B7103}" type="slidenum">
              <a:rPr lang="en-US" sz="1200" smtClean="0">
                <a:latin typeface="Times New Roman" pitchFamily="18" charset="0"/>
              </a:rPr>
              <a:pPr eaLnBrk="1" hangingPunct="1"/>
              <a:t>19</a:t>
            </a:fld>
            <a:endParaRPr lang="en-US" sz="1200"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67FC0E2-3B69-41B9-85E1-64DA7CB11F65}" type="slidenum">
              <a:rPr lang="en-US" sz="1200" smtClean="0">
                <a:latin typeface="Times New Roman" pitchFamily="18" charset="0"/>
              </a:rPr>
              <a:pPr eaLnBrk="1" hangingPunct="1"/>
              <a:t>20</a:t>
            </a:fld>
            <a:endParaRPr lang="en-US" sz="1200" dirty="0" smtClean="0">
              <a:latin typeface="Times New Roman" pitchFamily="18" charset="0"/>
            </a:endParaRPr>
          </a:p>
        </p:txBody>
      </p:sp>
      <p:sp>
        <p:nvSpPr>
          <p:cNvPr id="51203" name="Rectangle 2"/>
          <p:cNvSpPr>
            <a:spLocks noGrp="1" noRot="1" noChangeAspect="1" noChangeArrowheads="1" noTextEdit="1"/>
          </p:cNvSpPr>
          <p:nvPr>
            <p:ph type="sldImg"/>
          </p:nvPr>
        </p:nvSpPr>
        <p:spPr>
          <a:xfrm>
            <a:off x="1106488" y="698500"/>
            <a:ext cx="4648200" cy="34861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Ask the audience to answer this question.  When they have answered; click to reveal the correct answers.</a:t>
            </a:r>
          </a:p>
          <a:p>
            <a:pPr eaLnBrk="1" hangingPunct="1"/>
            <a:endParaRPr lang="en-US" b="1" i="1"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Now for a quick review:</a:t>
            </a: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Blank and Blank together account for about half of all fatal LOC accidents:</a:t>
            </a: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About half of all fatal LOC accidents occur in the </a:t>
            </a:r>
            <a:r>
              <a:rPr lang="en-US" b="1" dirty="0" smtClean="0">
                <a:latin typeface="Times New Roman" pitchFamily="18" charset="0"/>
                <a:ea typeface="ＭＳ Ｐゴシック" pitchFamily="34" charset="-128"/>
              </a:rPr>
              <a:t>(Click)  </a:t>
            </a:r>
            <a:r>
              <a:rPr lang="en-US" dirty="0" smtClean="0">
                <a:latin typeface="Times New Roman" pitchFamily="18" charset="0"/>
                <a:ea typeface="ＭＳ Ｐゴシック" pitchFamily="34" charset="-128"/>
              </a:rPr>
              <a:t>maneuvering and </a:t>
            </a:r>
            <a:r>
              <a:rPr lang="en-US" b="1" dirty="0" smtClean="0">
                <a:latin typeface="Times New Roman" pitchFamily="18" charset="0"/>
                <a:ea typeface="ＭＳ Ｐゴシック" pitchFamily="34" charset="-128"/>
              </a:rPr>
              <a:t>(Click)  </a:t>
            </a:r>
            <a:r>
              <a:rPr lang="en-US" dirty="0" smtClean="0">
                <a:latin typeface="Times New Roman" pitchFamily="18" charset="0"/>
                <a:ea typeface="ＭＳ Ｐゴシック" pitchFamily="34" charset="-128"/>
              </a:rPr>
              <a:t>approach phases of flight.</a:t>
            </a:r>
            <a:endParaRPr lang="en-US" b="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2F6EF18-584F-43B0-B5A9-9E93FC08C088}" type="slidenum">
              <a:rPr lang="en-US" sz="1200" smtClean="0">
                <a:latin typeface="Times New Roman" pitchFamily="18" charset="0"/>
              </a:rPr>
              <a:pPr eaLnBrk="1" hangingPunct="1"/>
              <a:t>21</a:t>
            </a:fld>
            <a:endParaRPr lang="en-US" sz="1200" dirty="0" smtClean="0">
              <a:latin typeface="Times New Roman" pitchFamily="18" charset="0"/>
            </a:endParaRPr>
          </a:p>
        </p:txBody>
      </p:sp>
      <p:sp>
        <p:nvSpPr>
          <p:cNvPr id="52227" name="Rectangle 2"/>
          <p:cNvSpPr>
            <a:spLocks noGrp="1" noRot="1" noChangeAspect="1" noChangeArrowheads="1" noTextEdit="1"/>
          </p:cNvSpPr>
          <p:nvPr>
            <p:ph type="sldImg"/>
          </p:nvPr>
        </p:nvSpPr>
        <p:spPr>
          <a:xfrm>
            <a:off x="1106488" y="698500"/>
            <a:ext cx="4648200" cy="348615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Ask the audience to answer this question.  When they have answered; click to reveal the correct answers.</a:t>
            </a:r>
            <a:endParaRPr lang="en-US" b="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To get the most out of transition training </a:t>
            </a:r>
            <a:r>
              <a:rPr lang="en-US" b="1" dirty="0" smtClean="0">
                <a:latin typeface="Times New Roman" pitchFamily="18" charset="0"/>
                <a:ea typeface="ＭＳ Ｐゴシック" pitchFamily="34" charset="-128"/>
              </a:rPr>
              <a:t>(Click)  </a:t>
            </a:r>
            <a:r>
              <a:rPr lang="en-US" dirty="0" smtClean="0">
                <a:latin typeface="Times New Roman" pitchFamily="18" charset="0"/>
                <a:ea typeface="ＭＳ Ｐゴシック" pitchFamily="34" charset="-128"/>
              </a:rPr>
              <a:t>All of the above</a:t>
            </a:r>
            <a:endParaRPr lang="en-US" b="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40BE2B-7D58-4952-9ED0-E8E619E11180}" type="slidenum">
              <a:rPr lang="en-US" sz="1200" smtClean="0">
                <a:latin typeface="Times New Roman" pitchFamily="18" charset="0"/>
              </a:rPr>
              <a:pPr eaLnBrk="1" hangingPunct="1"/>
              <a:t>22</a:t>
            </a:fld>
            <a:endParaRPr lang="en-US" sz="1200" dirty="0" smtClean="0">
              <a:latin typeface="Times New Roman" pitchFamily="18" charset="0"/>
            </a:endParaRPr>
          </a:p>
        </p:txBody>
      </p:sp>
      <p:sp>
        <p:nvSpPr>
          <p:cNvPr id="53251" name="Rectangle 2"/>
          <p:cNvSpPr>
            <a:spLocks noGrp="1" noRot="1" noChangeAspect="1" noChangeArrowheads="1" noTextEdit="1"/>
          </p:cNvSpPr>
          <p:nvPr>
            <p:ph type="sldImg"/>
          </p:nvPr>
        </p:nvSpPr>
        <p:spPr>
          <a:xfrm>
            <a:off x="1106488" y="698500"/>
            <a:ext cx="46482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Ask the audience to answer this question.  When they have answered; click to reveal the correct answers.</a:t>
            </a:r>
            <a:endParaRPr lang="en-US" b="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Transition training is more important when stepping up than when stepping down.</a:t>
            </a:r>
          </a:p>
          <a:p>
            <a:pPr eaLnBrk="1" hangingPunct="1"/>
            <a:endParaRPr lang="en-US"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(Click)  </a:t>
            </a:r>
            <a:r>
              <a:rPr lang="en-US" dirty="0" smtClean="0">
                <a:latin typeface="Times New Roman" pitchFamily="18" charset="0"/>
                <a:ea typeface="ＭＳ Ｐゴシック" pitchFamily="34" charset="-128"/>
              </a:rPr>
              <a:t>False – Transition training is important whenever you’re operating an unfamiliar aircraft or avionics system as well as when you’re operating in unfamiliar environments.  </a:t>
            </a: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9B8134B-FA8E-4CC6-890F-FE98DB13DB7C}" type="slidenum">
              <a:rPr lang="en-US" sz="1200" smtClean="0">
                <a:latin typeface="Times New Roman" pitchFamily="18" charset="0"/>
              </a:rPr>
              <a:pPr eaLnBrk="1" hangingPunct="1"/>
              <a:t>23</a:t>
            </a:fld>
            <a:endParaRPr lang="en-US" sz="1200" dirty="0" smtClean="0">
              <a:latin typeface="Times New Roman" pitchFamily="18" charset="0"/>
            </a:endParaRPr>
          </a:p>
        </p:txBody>
      </p:sp>
      <p:sp>
        <p:nvSpPr>
          <p:cNvPr id="54275" name="Rectangle 2"/>
          <p:cNvSpPr>
            <a:spLocks noGrp="1" noRot="1" noChangeAspect="1" noChangeArrowheads="1" noTextEdit="1"/>
          </p:cNvSpPr>
          <p:nvPr>
            <p:ph type="sldImg"/>
          </p:nvPr>
        </p:nvSpPr>
        <p:spPr>
          <a:xfrm>
            <a:off x="1106488" y="698500"/>
            <a:ext cx="4648200" cy="34861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Ask the audience to answer this question.  When they have answered; click to reveal the correct answers.</a:t>
            </a:r>
            <a:endParaRPr lang="en-US" b="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(Click)   </a:t>
            </a:r>
            <a:r>
              <a:rPr lang="en-US" dirty="0" smtClean="0">
                <a:latin typeface="Times New Roman" pitchFamily="18" charset="0"/>
                <a:ea typeface="ＭＳ Ｐゴシック" pitchFamily="34" charset="-128"/>
              </a:rPr>
              <a:t>Pilots trained in traditional aircraft are more likely, less likely, or neither more nor less likely to crash in LSAs than pilots trained in LSAs to begin with.  </a:t>
            </a: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and What’s to be done about it?   </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ED245B8-8AF0-48C2-AD9F-B9040801FE1F}" type="slidenum">
              <a:rPr lang="en-US" sz="1200" smtClean="0">
                <a:latin typeface="Times New Roman" pitchFamily="18" charset="0"/>
              </a:rPr>
              <a:pPr eaLnBrk="1" hangingPunct="1"/>
              <a:t>24</a:t>
            </a:fld>
            <a:endParaRPr lang="en-US" sz="1200" dirty="0" smtClean="0">
              <a:latin typeface="Times New Roman" pitchFamily="18" charset="0"/>
            </a:endParaRPr>
          </a:p>
        </p:txBody>
      </p:sp>
      <p:sp>
        <p:nvSpPr>
          <p:cNvPr id="55299" name="Rectangle 2"/>
          <p:cNvSpPr>
            <a:spLocks noGrp="1" noRot="1" noChangeAspect="1" noChangeArrowheads="1" noTextEdit="1"/>
          </p:cNvSpPr>
          <p:nvPr>
            <p:ph type="sldImg"/>
          </p:nvPr>
        </p:nvSpPr>
        <p:spPr>
          <a:xfrm>
            <a:off x="1106488" y="698500"/>
            <a:ext cx="4648200" cy="34861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Ask the audience to answer this question.  When they have answered; click to reveal the correct answers.</a:t>
            </a:r>
            <a:endParaRPr lang="en-US" b="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Good practices to avoid Loss of Control are:     </a:t>
            </a:r>
            <a:r>
              <a:rPr lang="en-US" b="1" dirty="0" smtClean="0">
                <a:latin typeface="Times New Roman" pitchFamily="18" charset="0"/>
                <a:ea typeface="ＭＳ Ｐゴシック" pitchFamily="34" charset="-128"/>
              </a:rPr>
              <a:t>(Click)   </a:t>
            </a:r>
          </a:p>
          <a:p>
            <a:pPr eaLnBrk="1" hangingPunct="1"/>
            <a:endParaRPr lang="en-US" b="1"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All of the above.  </a:t>
            </a: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You may wish to provide your contact information and main FSDO phone number here.  Modify with </a:t>
            </a:r>
          </a:p>
          <a:p>
            <a:r>
              <a:rPr lang="en-US" altLang="en-US" i="1" dirty="0" smtClean="0">
                <a:latin typeface="Times New Roman" pitchFamily="18" charset="0"/>
                <a:ea typeface="ＭＳ Ｐゴシック" pitchFamily="34" charset="-128"/>
              </a:rPr>
              <a:t>Your information or leave blank.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a:p>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B1B2E31-3BE4-4017-8680-D8EAFAACF82F}" type="slidenum">
              <a:rPr lang="en-US" altLang="en-US" sz="1200" smtClean="0">
                <a:latin typeface="Times New Roman" pitchFamily="18" charset="0"/>
              </a:rPr>
              <a:pPr eaLnBrk="1" hangingPunct="1"/>
              <a:t>25</a:t>
            </a:fld>
            <a:endParaRPr lang="en-US" altLang="en-US" sz="1200"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28</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(QMS File Number) </a:t>
            </a:r>
            <a:r>
              <a:rPr lang="en-US" dirty="0" smtClean="0">
                <a:latin typeface="Times New Roman" pitchFamily="18" charset="0"/>
                <a:ea typeface="ＭＳ Ｐゴシック" pitchFamily="34" charset="-128"/>
              </a:rPr>
              <a:t>Original Author: J. Steuernagle March 2017 POC: K. CloverAFS-850 Operations Lead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Transition Training</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Loss of Control Accidents and recommendations from a work group that studies loss of control.  We’ll talk about the different types of transition training and offer suggestions that will help you to get the most from your training.  Finally we’ll give you some tips and tricks that will help you to avoid loss of control in any aircraft.</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6D2F0CE-BAB5-4DD3-B234-22D64F243ABE}"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There were 1250 fatal loss of control accidents in a recent 10 year period.  </a:t>
            </a:r>
            <a:r>
              <a:rPr lang="en-US" b="1" dirty="0" smtClean="0">
                <a:latin typeface="Times New Roman" pitchFamily="18" charset="0"/>
                <a:ea typeface="ＭＳ Ｐゴシック" pitchFamily="34" charset="-128"/>
              </a:rPr>
              <a:t>(Click)</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About half of those accidents occurred in the maneuvering and approach phases of flight – think stall/spin/crash </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It’s also true that many accidents occur when pilots fly aircraft they’re unfamiliar with.  In fact the first 50 to 100 hours in a new aircraft type are particularly dangerous; particularly when a formal transition training program is not followed.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FEF35BC-37FF-43B9-973C-687057F9147E}" type="slidenum">
              <a:rPr lang="en-US" sz="1200" smtClean="0">
                <a:latin typeface="Times New Roman" pitchFamily="18" charset="0"/>
              </a:rPr>
              <a:pPr eaLnBrk="1" hangingPunct="1"/>
              <a:t>4</a:t>
            </a:fld>
            <a:endParaRPr lang="en-US" sz="1200"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 are some findings of a recent study of Loss of Control accidents.  Most fatal GA Loss of Control accidents have one or more of these causal factors.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Single-pilot Cockpit Resource Management </a:t>
            </a:r>
            <a:r>
              <a:rPr lang="en-US" dirty="0" smtClean="0">
                <a:latin typeface="Times New Roman" pitchFamily="18" charset="0"/>
                <a:ea typeface="ＭＳ Ｐゴシック" pitchFamily="34" charset="-128"/>
              </a:rPr>
              <a:t>skills are often cited as deficient.  There’s a lot of information and resources available and the most successful pilots know how to make use of all of it without introducing distractions.</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Many loss of control accidents result from </a:t>
            </a:r>
            <a:r>
              <a:rPr lang="en-US" b="1" dirty="0" smtClean="0">
                <a:latin typeface="Times New Roman" pitchFamily="18" charset="0"/>
                <a:ea typeface="ＭＳ Ｐゴシック" pitchFamily="34" charset="-128"/>
              </a:rPr>
              <a:t>unstabilized approaches </a:t>
            </a:r>
            <a:r>
              <a:rPr lang="en-US" dirty="0" smtClean="0">
                <a:latin typeface="Times New Roman" pitchFamily="18" charset="0"/>
                <a:ea typeface="ＭＳ Ｐゴシック" pitchFamily="34" charset="-128"/>
              </a:rPr>
              <a:t>– both VFR and IFR.  This is closely tied to the next item on the list – go-around procedures.  If you’re not stable on final approach – go around.  Don’t give in to pressure to get it on the ground.  Learn to recognize and correct for de stabilizing influences.</a:t>
            </a:r>
          </a:p>
          <a:p>
            <a:r>
              <a:rPr lang="en-US" dirty="0" smtClean="0">
                <a:latin typeface="Times New Roman" pitchFamily="18" charset="0"/>
                <a:ea typeface="ＭＳ Ｐゴシック" pitchFamily="34" charset="-128"/>
              </a:rPr>
              <a:t>	</a:t>
            </a:r>
          </a:p>
          <a:p>
            <a:r>
              <a:rPr lang="en-US" dirty="0" smtClean="0">
                <a:latin typeface="Times New Roman" pitchFamily="18" charset="0"/>
                <a:ea typeface="ＭＳ Ｐゴシック" pitchFamily="34" charset="-128"/>
              </a:rPr>
              <a:t>	For </a:t>
            </a:r>
            <a:r>
              <a:rPr lang="en-US" b="1" dirty="0" smtClean="0">
                <a:latin typeface="Times New Roman" pitchFamily="18" charset="0"/>
                <a:ea typeface="ＭＳ Ｐゴシック" pitchFamily="34" charset="-128"/>
              </a:rPr>
              <a:t>flight after extended periods of not flying </a:t>
            </a:r>
            <a:r>
              <a:rPr lang="en-US" dirty="0" smtClean="0">
                <a:latin typeface="Times New Roman" pitchFamily="18" charset="0"/>
                <a:ea typeface="ＭＳ Ｐゴシック" pitchFamily="34" charset="-128"/>
              </a:rPr>
              <a:t>think of aircraft builders who spend years of spare time building and then begin a flight test program in a brand new aircraft.  Or imagine a pilot who’s taken time off from flying to work on career, education, or family and then returns to the game.  Transition and refresher can make all the difference here.</a:t>
            </a:r>
          </a:p>
          <a:p>
            <a:r>
              <a:rPr lang="en-US" dirty="0" smtClean="0">
                <a:latin typeface="Times New Roman" pitchFamily="18" charset="0"/>
                <a:ea typeface="ＭＳ Ｐゴシック" pitchFamily="34" charset="-128"/>
              </a:rPr>
              <a:t>	</a:t>
            </a:r>
          </a:p>
          <a:p>
            <a:r>
              <a:rPr lang="en-US" b="1" dirty="0" smtClean="0">
                <a:latin typeface="Times New Roman" pitchFamily="18" charset="0"/>
                <a:ea typeface="ＭＳ Ｐゴシック" pitchFamily="34" charset="-128"/>
              </a:rPr>
              <a:t>	Insufficient transition training </a:t>
            </a:r>
            <a:r>
              <a:rPr lang="en-US" dirty="0" smtClean="0">
                <a:latin typeface="Times New Roman" pitchFamily="18" charset="0"/>
                <a:ea typeface="ＭＳ Ｐゴシック" pitchFamily="34" charset="-128"/>
              </a:rPr>
              <a:t>is what we’re addressing in this presentation so enough said about that for now. </a:t>
            </a:r>
          </a:p>
          <a:p>
            <a:r>
              <a:rPr lang="en-US" dirty="0" smtClean="0">
                <a:latin typeface="Times New Roman" pitchFamily="18" charset="0"/>
                <a:ea typeface="ＭＳ Ｐゴシック" pitchFamily="34" charset="-128"/>
              </a:rPr>
              <a:t>	We’re seeing it in the airlines and also in general aviation – </a:t>
            </a:r>
            <a:r>
              <a:rPr lang="en-US" b="1" dirty="0" smtClean="0">
                <a:latin typeface="Times New Roman" pitchFamily="18" charset="0"/>
                <a:ea typeface="ＭＳ Ｐゴシック" pitchFamily="34" charset="-128"/>
              </a:rPr>
              <a:t>Over reliance on automation</a:t>
            </a:r>
            <a:r>
              <a:rPr lang="en-US" dirty="0" smtClean="0">
                <a:latin typeface="Times New Roman" pitchFamily="18" charset="0"/>
                <a:ea typeface="ＭＳ Ｐゴシック" pitchFamily="34" charset="-128"/>
              </a:rPr>
              <a:t> and the proliferation of “glass” cockpits have contributed to a remarkable number of loss of control accidents.</a:t>
            </a:r>
          </a:p>
          <a:p>
            <a:r>
              <a:rPr lang="en-US" dirty="0" smtClean="0">
                <a:latin typeface="Times New Roman" pitchFamily="18" charset="0"/>
                <a:ea typeface="ＭＳ Ｐゴシック" pitchFamily="34" charset="-128"/>
              </a:rPr>
              <a:t>	</a:t>
            </a:r>
          </a:p>
          <a:p>
            <a:r>
              <a:rPr lang="en-US" dirty="0" smtClean="0">
                <a:latin typeface="Times New Roman" pitchFamily="18" charset="0"/>
                <a:ea typeface="ＭＳ Ｐゴシック" pitchFamily="34" charset="-128"/>
              </a:rPr>
              <a:t>	Toxicology studies following fatal GA accidents found </a:t>
            </a:r>
            <a:r>
              <a:rPr lang="en-US" b="1" dirty="0" smtClean="0">
                <a:latin typeface="Times New Roman" pitchFamily="18" charset="0"/>
                <a:ea typeface="ＭＳ Ｐゴシック" pitchFamily="34" charset="-128"/>
              </a:rPr>
              <a:t>some sort of medication in 80 % </a:t>
            </a:r>
            <a:r>
              <a:rPr lang="en-US" dirty="0" smtClean="0">
                <a:latin typeface="Times New Roman" pitchFamily="18" charset="0"/>
                <a:ea typeface="ＭＳ Ｐゴシック" pitchFamily="34" charset="-128"/>
              </a:rPr>
              <a:t>of accident pilots.  Although we can’t say the medication caused the accident it could be a factor as is the underlying medical condition requiring the medication.  Obviously full disclosure to your Aviation Medical Examiner is key to avoiding compromise of your piloting skills.</a:t>
            </a:r>
          </a:p>
          <a:p>
            <a:r>
              <a:rPr lang="en-US" dirty="0" smtClean="0">
                <a:latin typeface="Times New Roman" pitchFamily="18" charset="0"/>
                <a:ea typeface="ＭＳ Ｐゴシック" pitchFamily="34" charset="-128"/>
              </a:rPr>
              <a:t>	</a:t>
            </a:r>
          </a:p>
          <a:p>
            <a:r>
              <a:rPr lang="en-US" dirty="0" smtClean="0">
                <a:latin typeface="Times New Roman" pitchFamily="18" charset="0"/>
                <a:ea typeface="ＭＳ Ｐゴシック" pitchFamily="34" charset="-128"/>
              </a:rPr>
              <a:t>	Finally, Investigators suggest the need for improvement in </a:t>
            </a:r>
            <a:r>
              <a:rPr lang="en-US" b="1" dirty="0" smtClean="0">
                <a:latin typeface="Times New Roman" pitchFamily="18" charset="0"/>
                <a:ea typeface="ＭＳ Ｐゴシック" pitchFamily="34" charset="-128"/>
              </a:rPr>
              <a:t>Aeronautical Decision Making</a:t>
            </a:r>
            <a:r>
              <a:rPr lang="en-US" dirty="0" smtClean="0">
                <a:latin typeface="Times New Roman" pitchFamily="18" charset="0"/>
                <a:ea typeface="ＭＳ Ｐゴシック" pitchFamily="34" charset="-128"/>
              </a:rPr>
              <a: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4432D59-8F75-4C6E-BED0-45BB69D29F2C}" type="slidenum">
              <a:rPr lang="en-US" sz="1200" smtClean="0">
                <a:latin typeface="Times New Roman" pitchFamily="18" charset="0"/>
              </a:rPr>
              <a:pPr eaLnBrk="1" hangingPunct="1"/>
              <a:t>5</a:t>
            </a:fld>
            <a:endParaRPr lang="en-US" sz="1200"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Pilots usually think of transition training in the context of stepping up to a larger, faster, or more complex aircraft.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Complex airplanes are generally faster than what transitioning pilots are used to.  With more to do and less time to do it, staying ahead of the airplane can be a challenge.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92A38D6-525B-40C2-B392-EC030882B215}" type="slidenum">
              <a:rPr lang="en-US" sz="1200" smtClean="0">
                <a:latin typeface="Times New Roman" pitchFamily="18" charset="0"/>
              </a:rPr>
              <a:pPr eaLnBrk="1" hangingPunct="1"/>
              <a:t>6</a:t>
            </a:fld>
            <a:endParaRPr lang="en-US" sz="1200"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DEFF0B5-E927-40E1-8CCE-FCA19D79CCC8}" type="slidenum">
              <a:rPr lang="en-US" sz="1200" smtClean="0">
                <a:latin typeface="Times New Roman" pitchFamily="18" charset="0"/>
              </a:rPr>
              <a:pPr eaLnBrk="1" hangingPunct="1"/>
              <a:t>7</a:t>
            </a:fld>
            <a:endParaRPr lang="en-US" sz="1200" dirty="0" smtClean="0">
              <a:latin typeface="Times New Roman" pitchFamily="18" charset="0"/>
            </a:endParaRPr>
          </a:p>
        </p:txBody>
      </p:sp>
      <p:sp>
        <p:nvSpPr>
          <p:cNvPr id="37891" name="Rectangle 2"/>
          <p:cNvSpPr>
            <a:spLocks noGrp="1" noRot="1" noChangeAspect="1" noChangeArrowheads="1" noTextEdit="1"/>
          </p:cNvSpPr>
          <p:nvPr>
            <p:ph type="sldImg"/>
          </p:nvPr>
        </p:nvSpPr>
        <p:spPr>
          <a:xfrm>
            <a:off x="1104900" y="695325"/>
            <a:ext cx="4649788" cy="3487738"/>
          </a:xfrm>
          <a:ln/>
        </p:spPr>
      </p:sp>
      <p:sp>
        <p:nvSpPr>
          <p:cNvPr id="37892" name="Rectangle 3"/>
          <p:cNvSpPr>
            <a:spLocks noGrp="1" noChangeArrowheads="1"/>
          </p:cNvSpPr>
          <p:nvPr>
            <p:ph type="body" idx="1"/>
          </p:nvPr>
        </p:nvSpPr>
        <p:spPr>
          <a:xfrm>
            <a:off x="915343" y="4416430"/>
            <a:ext cx="5027316" cy="4184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ea typeface="ＭＳ Ｐゴシック" pitchFamily="34" charset="-128"/>
              </a:rPr>
              <a:t>But transition training works both ways.  Believe it or not; it’s equally challenging to transition from high performance airplanes to lower performance craft.  </a:t>
            </a: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Pilots trained in C152 “Heavies” approaching at 60 knots may find themselves floating down the runway in designs with lower wing loading and lower approach speeds.   </a:t>
            </a: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Stories abound of light sport aircraft damaged at the hands of certificated pilots who were trained in traditional aircraft.</a:t>
            </a:r>
          </a:p>
          <a:p>
            <a:pPr eaLnBrk="1" hangingPunct="1"/>
            <a:endParaRPr lang="en-US"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So stepping down is just as important as stepping up.  Let’s face it – we all want to get the best performance out of our flying machines and we want to do it safely.  That means we need to be thoroughly familiar with each aircraft we fly.   </a:t>
            </a: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Poll the audience as to what types of aircraft they fly i.e. experimental, light sport, tail wheel, single  vs multi engine, transport category.  Many audiences will have a wide diversity of experience. </a:t>
            </a:r>
          </a:p>
          <a:p>
            <a:pPr eaLnBrk="1" hangingPunct="1"/>
            <a:endParaRPr lang="en-US" i="1" dirty="0" smtClean="0">
              <a:latin typeface="Times New Roman" pitchFamily="18" charset="0"/>
              <a:ea typeface="ＭＳ Ｐゴシック" pitchFamily="34" charset="-128"/>
            </a:endParaRPr>
          </a:p>
          <a:p>
            <a:pPr eaLnBrk="1" hangingPunct="1"/>
            <a:r>
              <a:rPr lang="en-US" dirty="0" smtClean="0">
                <a:latin typeface="Times New Roman" pitchFamily="18" charset="0"/>
                <a:ea typeface="ＭＳ Ｐゴシック" pitchFamily="34" charset="-128"/>
              </a:rPr>
              <a:t>Well it’s obvious that the need for transition training isn’t going away soon.  Now let’s take a look at how to get started.   </a:t>
            </a: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You can get a leg up on your transition if you study the book first.  	Especially if you’ve flown similar aircraft before.</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If the systems are all new to you get a flight instructor to guide your study.</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Know these cold:</a:t>
            </a:r>
          </a:p>
          <a:p>
            <a:r>
              <a:rPr lang="en-US" dirty="0" smtClean="0">
                <a:latin typeface="Times New Roman" pitchFamily="18" charset="0"/>
                <a:ea typeface="ＭＳ Ｐゴシック" pitchFamily="34" charset="-128"/>
              </a:rPr>
              <a:t>	Emergency procedures</a:t>
            </a:r>
          </a:p>
          <a:p>
            <a:r>
              <a:rPr lang="en-US" dirty="0" smtClean="0">
                <a:latin typeface="Times New Roman" pitchFamily="18" charset="0"/>
                <a:ea typeface="ＭＳ Ｐゴシック" pitchFamily="34" charset="-128"/>
              </a:rPr>
              <a:t>	Speeds, power settings, &amp; configurations for normal operations</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Plan several flights that represent the types of operations you intend to pursue.  You’ll get a feel for what you can and can’t do with the new flying machine</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As you progress keep a list of questions and review them with your CFI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18FC4C-434B-40CF-AF61-035CAB9D73F8}" type="slidenum">
              <a:rPr lang="en-US" sz="1200" smtClean="0">
                <a:latin typeface="Times New Roman" pitchFamily="18" charset="0"/>
              </a:rPr>
              <a:pPr eaLnBrk="1" hangingPunct="1"/>
              <a:t>8</a:t>
            </a:fld>
            <a:endParaRPr lang="en-US" sz="1200"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Underlined text on this slide links to websites with additional information.</a:t>
            </a:r>
            <a:endParaRPr lang="en-US" b="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Finding the right flight instructor is key.  Your CFI must be experienced and current in the make and model you’re transitioning to.</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To find the right instructor, Interview</a:t>
            </a:r>
          </a:p>
          <a:p>
            <a:r>
              <a:rPr lang="en-US" dirty="0" smtClean="0">
                <a:latin typeface="Times New Roman" pitchFamily="18" charset="0"/>
                <a:ea typeface="ＭＳ Ｐゴシック" pitchFamily="34" charset="-128"/>
              </a:rPr>
              <a:t>	Current owners – they can recommend training organizations and flight instructors</a:t>
            </a:r>
          </a:p>
          <a:p>
            <a:r>
              <a:rPr lang="en-US" dirty="0" smtClean="0">
                <a:latin typeface="Times New Roman" pitchFamily="18" charset="0"/>
                <a:ea typeface="ＭＳ Ｐゴシック" pitchFamily="34" charset="-128"/>
              </a:rPr>
              <a:t>		      and they may also be willing to loan some training materials for you to look over.</a:t>
            </a:r>
          </a:p>
          <a:p>
            <a:r>
              <a:rPr lang="en-US" dirty="0" smtClean="0">
                <a:latin typeface="Times New Roman" pitchFamily="18" charset="0"/>
                <a:ea typeface="ＭＳ Ｐゴシック" pitchFamily="34" charset="-128"/>
              </a:rPr>
              <a:t>	Aircraft Type Clubs</a:t>
            </a:r>
          </a:p>
          <a:p>
            <a:r>
              <a:rPr lang="en-US" dirty="0" smtClean="0">
                <a:latin typeface="Times New Roman" pitchFamily="18" charset="0"/>
                <a:ea typeface="ＭＳ Ｐゴシック" pitchFamily="34" charset="-128"/>
              </a:rPr>
              <a:t>		Excellent source of aircraft-specific information</a:t>
            </a:r>
          </a:p>
          <a:p>
            <a:r>
              <a:rPr lang="en-US" dirty="0" smtClean="0">
                <a:latin typeface="Times New Roman" pitchFamily="18" charset="0"/>
                <a:ea typeface="ＭＳ Ｐゴシック" pitchFamily="34" charset="-128"/>
              </a:rPr>
              <a:t>		Many maintain rosters of CFI’s </a:t>
            </a:r>
          </a:p>
          <a:p>
            <a:r>
              <a:rPr lang="en-US" dirty="0" smtClean="0">
                <a:latin typeface="Times New Roman" pitchFamily="18" charset="0"/>
                <a:ea typeface="ＭＳ Ｐゴシック" pitchFamily="34" charset="-128"/>
              </a:rPr>
              <a:t>		Can often get you discounts on insurance</a:t>
            </a:r>
          </a:p>
          <a:p>
            <a:r>
              <a:rPr lang="en-US" dirty="0" smtClean="0">
                <a:latin typeface="Times New Roman" pitchFamily="18" charset="0"/>
                <a:ea typeface="ＭＳ Ｐゴシック" pitchFamily="34" charset="-128"/>
              </a:rPr>
              <a:t>	Pilot Organizations</a:t>
            </a:r>
          </a:p>
          <a:p>
            <a:r>
              <a:rPr lang="en-US" dirty="0" smtClean="0">
                <a:latin typeface="Times New Roman" pitchFamily="18" charset="0"/>
                <a:ea typeface="ＭＳ Ｐゴシック" pitchFamily="34" charset="-128"/>
              </a:rPr>
              <a:t>		May refer you to training providers and owners</a:t>
            </a:r>
          </a:p>
          <a:p>
            <a:r>
              <a:rPr lang="en-US" dirty="0" smtClean="0">
                <a:latin typeface="Times New Roman" pitchFamily="18" charset="0"/>
                <a:ea typeface="ＭＳ Ｐゴシック" pitchFamily="34" charset="-128"/>
              </a:rPr>
              <a:t>	Simulation Training Providers</a:t>
            </a:r>
          </a:p>
          <a:p>
            <a:r>
              <a:rPr lang="en-US" dirty="0" smtClean="0">
                <a:latin typeface="Times New Roman" pitchFamily="18" charset="0"/>
                <a:ea typeface="ＭＳ Ｐゴシック" pitchFamily="34" charset="-128"/>
              </a:rPr>
              <a:t>		Expensive but worth it – especially if you’re new to high performance aircraft</a:t>
            </a:r>
          </a:p>
          <a:p>
            <a:r>
              <a:rPr lang="en-US" dirty="0" smtClean="0">
                <a:latin typeface="Times New Roman" pitchFamily="18" charset="0"/>
                <a:ea typeface="ＭＳ Ｐゴシック" pitchFamily="34" charset="-128"/>
              </a:rPr>
              <a:t>		May be required to qualify for insurance</a:t>
            </a:r>
          </a:p>
          <a:p>
            <a:r>
              <a:rPr lang="en-US" dirty="0" smtClean="0">
                <a:latin typeface="Times New Roman" pitchFamily="18" charset="0"/>
                <a:ea typeface="ＭＳ Ｐゴシック" pitchFamily="34" charset="-128"/>
              </a:rPr>
              <a:t>	Use a Syllabus</a:t>
            </a:r>
          </a:p>
          <a:p>
            <a:r>
              <a:rPr lang="en-US" dirty="0" smtClean="0">
                <a:latin typeface="Times New Roman" pitchFamily="18" charset="0"/>
                <a:ea typeface="ＭＳ Ｐゴシック" pitchFamily="34" charset="-128"/>
              </a:rPr>
              <a:t>		Effective transition training conforms to a syllabus – a roadmap through the instructional process. A good syllabus will contain:</a:t>
            </a:r>
          </a:p>
          <a:p>
            <a:r>
              <a:rPr lang="en-US" dirty="0" smtClean="0">
                <a:latin typeface="Times New Roman" pitchFamily="18" charset="0"/>
                <a:ea typeface="ＭＳ Ｐゴシック" pitchFamily="34" charset="-128"/>
              </a:rPr>
              <a:t>			Training events and schedules</a:t>
            </a:r>
          </a:p>
          <a:p>
            <a:r>
              <a:rPr lang="en-US" dirty="0" smtClean="0">
                <a:latin typeface="Times New Roman" pitchFamily="18" charset="0"/>
                <a:ea typeface="ＭＳ Ｐゴシック" pitchFamily="34" charset="-128"/>
              </a:rPr>
              <a:t>			Satisfactory completion standards</a:t>
            </a:r>
          </a:p>
          <a:p>
            <a:r>
              <a:rPr lang="en-US" dirty="0" smtClean="0">
                <a:latin typeface="Times New Roman" pitchFamily="18" charset="0"/>
                <a:ea typeface="ＭＳ Ｐゴシック" pitchFamily="34" charset="-128"/>
              </a:rPr>
              <a:t>			Instructor and student roles and responsibilities</a:t>
            </a:r>
          </a:p>
          <a:p>
            <a:r>
              <a:rPr lang="en-US" dirty="0" smtClean="0">
                <a:latin typeface="Times New Roman" pitchFamily="18" charset="0"/>
                <a:ea typeface="ＭＳ Ｐゴシック" pitchFamily="34" charset="-128"/>
              </a:rPr>
              <a:t>		Instructors should share their syllabi with their students.  That way both know what needs to be done, when it needs to be done, and what success looks like.</a:t>
            </a:r>
          </a:p>
          <a:p>
            <a:r>
              <a:rPr lang="en-US" dirty="0" smtClean="0">
                <a:latin typeface="Times New Roman" pitchFamily="18" charset="0"/>
                <a:ea typeface="ＭＳ Ｐゴシック" pitchFamily="34" charset="-128"/>
              </a:rPr>
              <a:t>	Budget your time and money </a:t>
            </a:r>
          </a:p>
          <a:p>
            <a:r>
              <a:rPr lang="en-US" dirty="0" smtClean="0">
                <a:latin typeface="Times New Roman" pitchFamily="18" charset="0"/>
                <a:ea typeface="ＭＳ Ｐゴシック" pitchFamily="34" charset="-128"/>
              </a:rPr>
              <a:t>		Plan for a regular training schedule – many instructors recommend no less than 2 training periods per week</a:t>
            </a:r>
          </a:p>
          <a:p>
            <a:r>
              <a:rPr lang="en-US" dirty="0" smtClean="0">
                <a:latin typeface="Times New Roman" pitchFamily="18" charset="0"/>
                <a:ea typeface="ＭＳ Ｐゴシック" pitchFamily="34" charset="-128"/>
              </a:rPr>
              <a:t>		Progress is slower and information retention is poorer, if you stretch your training out.</a:t>
            </a:r>
          </a:p>
          <a:p>
            <a:r>
              <a:rPr lang="en-US" dirty="0" smtClean="0">
                <a:latin typeface="Times New Roman" pitchFamily="18" charset="0"/>
                <a:ea typeface="ＭＳ Ｐゴシック" pitchFamily="34" charset="-128"/>
              </a:rPr>
              <a:t>		Simulation training providers usually plan transitions for a week of training.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9DDBD99-A076-4C9C-A2DF-F155576A2B27}" type="slidenum">
              <a:rPr lang="en-US" sz="1200" smtClean="0">
                <a:latin typeface="Times New Roman" pitchFamily="18" charset="0"/>
              </a:rPr>
              <a:pPr eaLnBrk="1" hangingPunct="1"/>
              <a:t>9</a:t>
            </a:fld>
            <a:endParaRPr lang="en-US" sz="12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1" y="1795830"/>
            <a:ext cx="4604585"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270886" y="3759423"/>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124692" y="5116759"/>
            <a:ext cx="4530436"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a:t>
            </a:r>
            <a:r>
              <a:rPr lang="en-US" sz="2400" baseline="0" smtClean="0"/>
              <a:t>by AFS-920</a:t>
            </a:r>
            <a:endParaRPr lang="en-US" sz="2400" baseline="0" dirty="0" smtClean="0"/>
          </a:p>
          <a:p>
            <a:pPr>
              <a:buNone/>
            </a:pPr>
            <a:r>
              <a:rPr lang="en-US" sz="2400" i="0" baseline="0" dirty="0" smtClean="0"/>
              <a:t>National FAASTeam</a:t>
            </a:r>
          </a:p>
        </p:txBody>
      </p:sp>
      <p:pic>
        <p:nvPicPr>
          <p:cNvPr id="11"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64896" y="3255819"/>
            <a:ext cx="4391754" cy="2927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uhlenberg.mcs-rbg.de/index9.htm"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aa.org/govt/tcc.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eaa.org/" TargetMode="External"/><Relationship Id="rId4" Type="http://schemas.openxmlformats.org/officeDocument/2006/relationships/hyperlink" Target="http://aop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a:t>June	</a:t>
            </a:r>
          </a:p>
          <a:p>
            <a:r>
              <a:rPr lang="en-US" dirty="0"/>
              <a:t>Transition Training</a:t>
            </a:r>
          </a:p>
          <a:p>
            <a:endParaRPr lang="en-US" dirty="0" smtClean="0"/>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611416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ea typeface="ＭＳ Ｐゴシック" pitchFamily="34" charset="-128"/>
              </a:rPr>
              <a:t>Find an Instructor	</a:t>
            </a:r>
          </a:p>
        </p:txBody>
      </p:sp>
      <p:sp>
        <p:nvSpPr>
          <p:cNvPr id="3" name="Content Placeholder 2"/>
          <p:cNvSpPr>
            <a:spLocks noGrp="1"/>
          </p:cNvSpPr>
          <p:nvPr>
            <p:ph idx="1"/>
          </p:nvPr>
        </p:nvSpPr>
        <p:spPr>
          <a:xfrm>
            <a:off x="481013" y="1160463"/>
            <a:ext cx="8050212" cy="4391025"/>
          </a:xfrm>
        </p:spPr>
        <p:txBody>
          <a:bodyPr/>
          <a:lstStyle/>
          <a:p>
            <a:r>
              <a:rPr lang="en-US" dirty="0" smtClean="0">
                <a:ea typeface="ＭＳ Ｐゴシック" pitchFamily="34" charset="-128"/>
              </a:rPr>
              <a:t>Interview several candidates</a:t>
            </a:r>
          </a:p>
          <a:p>
            <a:pPr lvl="1"/>
            <a:r>
              <a:rPr lang="en-US" dirty="0" smtClean="0">
                <a:ea typeface="ＭＳ Ｐゴシック" pitchFamily="34" charset="-128"/>
              </a:rPr>
              <a:t>Discuss your mission (s)</a:t>
            </a:r>
          </a:p>
          <a:p>
            <a:pPr lvl="2"/>
            <a:r>
              <a:rPr lang="en-US" dirty="0" smtClean="0">
                <a:ea typeface="ＭＳ Ｐゴシック" pitchFamily="34" charset="-128"/>
              </a:rPr>
              <a:t>Your experience and capabilities</a:t>
            </a:r>
          </a:p>
          <a:p>
            <a:pPr lvl="2"/>
            <a:r>
              <a:rPr lang="en-US" dirty="0" smtClean="0">
                <a:ea typeface="ＭＳ Ｐゴシック" pitchFamily="34" charset="-128"/>
              </a:rPr>
              <a:t>The aircraft you’ve flown</a:t>
            </a:r>
          </a:p>
          <a:p>
            <a:pPr lvl="2"/>
            <a:r>
              <a:rPr lang="en-US" dirty="0" smtClean="0">
                <a:ea typeface="ＭＳ Ｐゴシック" pitchFamily="34" charset="-128"/>
              </a:rPr>
              <a:t>What you expect to get out of transition training.</a:t>
            </a:r>
          </a:p>
          <a:p>
            <a:pPr lvl="1"/>
            <a:r>
              <a:rPr lang="en-US" dirty="0" smtClean="0">
                <a:ea typeface="ＭＳ Ｐゴシック" pitchFamily="34" charset="-128"/>
              </a:rPr>
              <a:t>Assess CFI experience</a:t>
            </a:r>
          </a:p>
          <a:p>
            <a:pPr lvl="2"/>
            <a:r>
              <a:rPr lang="en-US" dirty="0" smtClean="0">
                <a:ea typeface="ＭＳ Ｐゴシック" pitchFamily="34" charset="-128"/>
              </a:rPr>
              <a:t>Overall</a:t>
            </a:r>
          </a:p>
          <a:p>
            <a:pPr lvl="2"/>
            <a:r>
              <a:rPr lang="en-US" dirty="0" smtClean="0">
                <a:ea typeface="ＭＳ Ｐゴシック" pitchFamily="34" charset="-128"/>
              </a:rPr>
              <a:t>In your aircraft and operations</a:t>
            </a:r>
          </a:p>
          <a:p>
            <a:pPr lvl="1"/>
            <a:r>
              <a:rPr lang="en-US" dirty="0" smtClean="0">
                <a:ea typeface="ＭＳ Ｐゴシック" pitchFamily="34" charset="-128"/>
              </a:rPr>
              <a:t>Assess communication style</a:t>
            </a:r>
          </a:p>
          <a:p>
            <a:pPr lvl="2"/>
            <a:r>
              <a:rPr lang="en-US" dirty="0" smtClean="0">
                <a:ea typeface="ＭＳ Ｐゴシック" pitchFamily="34" charset="-128"/>
              </a:rPr>
              <a:t>Effective teacher</a:t>
            </a:r>
          </a:p>
        </p:txBody>
      </p:sp>
      <p:sp>
        <p:nvSpPr>
          <p:cNvPr id="13316"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6A73910-C016-457F-A19E-9BE2E1B33E5F}" type="slidenum">
              <a:rPr lang="en-US" sz="1400" smtClean="0">
                <a:solidFill>
                  <a:schemeClr val="bg1"/>
                </a:solidFill>
                <a:latin typeface="Times New Roman" pitchFamily="18" charset="0"/>
              </a:rPr>
              <a:pPr eaLnBrk="1" hangingPunct="1"/>
              <a:t>10</a:t>
            </a:fld>
            <a:endParaRPr lang="en-US" sz="1400" dirty="0" smtClean="0">
              <a:solidFill>
                <a:schemeClr val="bg1"/>
              </a:solidFill>
              <a:latin typeface="Times New Roman" pitchFamily="18" charset="0"/>
            </a:endParaRPr>
          </a:p>
        </p:txBody>
      </p:sp>
      <p:pic>
        <p:nvPicPr>
          <p:cNvPr id="1331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4325" y="3265488"/>
            <a:ext cx="3648075" cy="27352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38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pitchFamily="34" charset="-128"/>
              </a:rPr>
              <a:t>Amateur built &amp; Light Sport</a:t>
            </a:r>
          </a:p>
        </p:txBody>
      </p:sp>
      <p:sp>
        <p:nvSpPr>
          <p:cNvPr id="14339"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F51754-C6D3-49D3-9D42-C14803F91715}" type="slidenum">
              <a:rPr lang="en-US" sz="1400" smtClean="0">
                <a:solidFill>
                  <a:schemeClr val="bg1"/>
                </a:solidFill>
                <a:latin typeface="Times New Roman" pitchFamily="18" charset="0"/>
              </a:rPr>
              <a:pPr eaLnBrk="1" hangingPunct="1"/>
              <a:t>11</a:t>
            </a:fld>
            <a:endParaRPr lang="en-US" sz="1400" dirty="0" smtClean="0">
              <a:solidFill>
                <a:schemeClr val="bg1"/>
              </a:solidFill>
              <a:latin typeface="Times New Roman" pitchFamily="18" charset="0"/>
            </a:endParaRPr>
          </a:p>
        </p:txBody>
      </p:sp>
      <p:pic>
        <p:nvPicPr>
          <p:cNvPr id="14340" name="Picture 16"/>
          <p:cNvPicPr>
            <a:picLocks noChangeAspect="1"/>
          </p:cNvPicPr>
          <p:nvPr/>
        </p:nvPicPr>
        <p:blipFill>
          <a:blip r:embed="rId3">
            <a:extLst>
              <a:ext uri="{28A0092B-C50C-407E-A947-70E740481C1C}">
                <a14:useLocalDpi xmlns:a14="http://schemas.microsoft.com/office/drawing/2010/main" val="0"/>
              </a:ext>
            </a:extLst>
          </a:blip>
          <a:srcRect l="2365" b="9979"/>
          <a:stretch>
            <a:fillRect/>
          </a:stretch>
        </p:blipFill>
        <p:spPr bwMode="auto">
          <a:xfrm>
            <a:off x="5016500" y="1327150"/>
            <a:ext cx="4006850" cy="2181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434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113" y="1327150"/>
            <a:ext cx="3810000" cy="2181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4342" name="Picture 21"/>
          <p:cNvPicPr>
            <a:picLocks noChangeAspect="1"/>
          </p:cNvPicPr>
          <p:nvPr/>
        </p:nvPicPr>
        <p:blipFill>
          <a:blip r:embed="rId5" cstate="print">
            <a:extLst>
              <a:ext uri="{28A0092B-C50C-407E-A947-70E740481C1C}">
                <a14:useLocalDpi xmlns:a14="http://schemas.microsoft.com/office/drawing/2010/main" val="0"/>
              </a:ext>
            </a:extLst>
          </a:blip>
          <a:srcRect b="9332"/>
          <a:stretch>
            <a:fillRect/>
          </a:stretch>
        </p:blipFill>
        <p:spPr bwMode="auto">
          <a:xfrm>
            <a:off x="519113" y="3757613"/>
            <a:ext cx="3810000" cy="2111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4343" name="Picture 22"/>
          <p:cNvPicPr>
            <a:picLocks noChangeAspect="1"/>
          </p:cNvPicPr>
          <p:nvPr/>
        </p:nvPicPr>
        <p:blipFill>
          <a:blip r:embed="rId6">
            <a:extLst>
              <a:ext uri="{28A0092B-C50C-407E-A947-70E740481C1C}">
                <a14:useLocalDpi xmlns:a14="http://schemas.microsoft.com/office/drawing/2010/main" val="0"/>
              </a:ext>
            </a:extLst>
          </a:blip>
          <a:srcRect t="-5344" b="12170"/>
          <a:stretch>
            <a:fillRect/>
          </a:stretch>
        </p:blipFill>
        <p:spPr bwMode="auto">
          <a:xfrm>
            <a:off x="5016500" y="3629025"/>
            <a:ext cx="4006850" cy="2239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402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77863" y="241300"/>
            <a:ext cx="8472487" cy="609600"/>
          </a:xfrm>
        </p:spPr>
        <p:txBody>
          <a:bodyPr/>
          <a:lstStyle/>
          <a:p>
            <a:pPr eaLnBrk="1" hangingPunct="1">
              <a:defRPr/>
            </a:pPr>
            <a:r>
              <a:rPr lang="en-US" sz="3600" dirty="0" smtClean="0">
                <a:solidFill>
                  <a:srgbClr val="000090"/>
                </a:solidFill>
                <a:cs typeface="+mj-cs"/>
              </a:rPr>
              <a:t>LSA Categories</a:t>
            </a:r>
          </a:p>
        </p:txBody>
      </p:sp>
      <p:sp>
        <p:nvSpPr>
          <p:cNvPr id="15363" name="Rectangle 3"/>
          <p:cNvSpPr>
            <a:spLocks noGrp="1" noChangeArrowheads="1"/>
          </p:cNvSpPr>
          <p:nvPr>
            <p:ph type="body" idx="1"/>
          </p:nvPr>
        </p:nvSpPr>
        <p:spPr>
          <a:xfrm>
            <a:off x="677863" y="1200150"/>
            <a:ext cx="8470900" cy="4391025"/>
          </a:xfrm>
        </p:spPr>
        <p:txBody>
          <a:bodyPr/>
          <a:lstStyle/>
          <a:p>
            <a:pPr eaLnBrk="1" hangingPunct="1"/>
            <a:r>
              <a:rPr lang="en-US" dirty="0" smtClean="0">
                <a:solidFill>
                  <a:srgbClr val="000090"/>
                </a:solidFill>
                <a:ea typeface="ＭＳ Ｐゴシック" pitchFamily="34" charset="-128"/>
              </a:rPr>
              <a:t>Light Sport Aircraft (LSA)</a:t>
            </a:r>
          </a:p>
          <a:p>
            <a:pPr lvl="1" eaLnBrk="1" hangingPunct="1"/>
            <a:r>
              <a:rPr lang="en-US" dirty="0" smtClean="0">
                <a:solidFill>
                  <a:srgbClr val="000090"/>
                </a:solidFill>
                <a:ea typeface="ＭＳ Ｐゴシック" pitchFamily="34" charset="-128"/>
              </a:rPr>
              <a:t>Reference: 14 CFR Part 21.190 </a:t>
            </a:r>
          </a:p>
          <a:p>
            <a:pPr lvl="1" eaLnBrk="1" hangingPunct="1"/>
            <a:r>
              <a:rPr lang="en-US" dirty="0" smtClean="0">
                <a:solidFill>
                  <a:srgbClr val="000090"/>
                </a:solidFill>
                <a:ea typeface="ＭＳ Ｐゴシック" pitchFamily="34" charset="-128"/>
              </a:rPr>
              <a:t>Ready To Fly From Manufacturer</a:t>
            </a:r>
          </a:p>
          <a:p>
            <a:pPr lvl="1" eaLnBrk="1" hangingPunct="1"/>
            <a:r>
              <a:rPr lang="en-US" dirty="0" smtClean="0">
                <a:solidFill>
                  <a:srgbClr val="000090"/>
                </a:solidFill>
                <a:ea typeface="ＭＳ Ｐゴシック" pitchFamily="34" charset="-128"/>
              </a:rPr>
              <a:t>Uses: Personal, Towing, Flight Training</a:t>
            </a:r>
          </a:p>
          <a:p>
            <a:pPr eaLnBrk="1" hangingPunct="1"/>
            <a:r>
              <a:rPr lang="en-US" dirty="0" smtClean="0">
                <a:solidFill>
                  <a:srgbClr val="000090"/>
                </a:solidFill>
                <a:ea typeface="ＭＳ Ｐゴシック" pitchFamily="34" charset="-128"/>
              </a:rPr>
              <a:t>Experimental –Light Sport Aircraft (ELSA)</a:t>
            </a:r>
          </a:p>
          <a:p>
            <a:pPr lvl="1" eaLnBrk="1" hangingPunct="1"/>
            <a:r>
              <a:rPr lang="en-US" dirty="0" smtClean="0">
                <a:solidFill>
                  <a:srgbClr val="000090"/>
                </a:solidFill>
                <a:ea typeface="ＭＳ Ｐゴシック" pitchFamily="34" charset="-128"/>
              </a:rPr>
              <a:t>Reference: 14 CFR Part 21.191(i)</a:t>
            </a:r>
          </a:p>
          <a:p>
            <a:pPr lvl="1" eaLnBrk="1" hangingPunct="1"/>
            <a:r>
              <a:rPr lang="en-US" dirty="0" smtClean="0">
                <a:solidFill>
                  <a:srgbClr val="000090"/>
                </a:solidFill>
                <a:ea typeface="ＭＳ Ｐゴシック" pitchFamily="34" charset="-128"/>
              </a:rPr>
              <a:t>Light Sport Kit Aircraft</a:t>
            </a:r>
          </a:p>
          <a:p>
            <a:pPr lvl="1" eaLnBrk="1" hangingPunct="1"/>
            <a:r>
              <a:rPr lang="en-US" dirty="0" smtClean="0">
                <a:solidFill>
                  <a:srgbClr val="000090"/>
                </a:solidFill>
                <a:ea typeface="ＭＳ Ｐゴシック" pitchFamily="34" charset="-128"/>
              </a:rPr>
              <a:t>Kit-built Light Sport Aircraft</a:t>
            </a:r>
          </a:p>
          <a:p>
            <a:pPr lvl="1" eaLnBrk="1" hangingPunct="1"/>
            <a:r>
              <a:rPr lang="en-US" dirty="0" smtClean="0">
                <a:solidFill>
                  <a:srgbClr val="000090"/>
                </a:solidFill>
                <a:ea typeface="ＭＳ Ｐゴシック" pitchFamily="34" charset="-128"/>
              </a:rPr>
              <a:t>Downgrade From LSA To ELSA</a:t>
            </a:r>
          </a:p>
          <a:p>
            <a:pPr lvl="1" eaLnBrk="1" hangingPunct="1"/>
            <a:r>
              <a:rPr lang="en-US" dirty="0" smtClean="0">
                <a:solidFill>
                  <a:srgbClr val="000090"/>
                </a:solidFill>
                <a:ea typeface="ＭＳ Ｐゴシック" pitchFamily="34" charset="-128"/>
              </a:rPr>
              <a:t>Personal Use Only</a:t>
            </a: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3488" y="3998913"/>
            <a:ext cx="2627312" cy="1876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5365" name="Picture 1"/>
          <p:cNvPicPr>
            <a:picLocks noChangeAspect="1"/>
          </p:cNvPicPr>
          <p:nvPr/>
        </p:nvPicPr>
        <p:blipFill>
          <a:blip r:embed="rId4" cstate="print">
            <a:extLst>
              <a:ext uri="{28A0092B-C50C-407E-A947-70E740481C1C}">
                <a14:useLocalDpi xmlns:a14="http://schemas.microsoft.com/office/drawing/2010/main" val="0"/>
              </a:ext>
            </a:extLst>
          </a:blip>
          <a:srcRect l="22539" t="26369" r="13307" b="28870"/>
          <a:stretch>
            <a:fillRect/>
          </a:stretch>
        </p:blipFill>
        <p:spPr bwMode="auto">
          <a:xfrm>
            <a:off x="5827713" y="169863"/>
            <a:ext cx="3251200" cy="15128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05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625" y="344488"/>
            <a:ext cx="8715375" cy="609600"/>
          </a:xfrm>
        </p:spPr>
        <p:txBody>
          <a:bodyPr/>
          <a:lstStyle/>
          <a:p>
            <a:pPr eaLnBrk="1" hangingPunct="1"/>
            <a:r>
              <a:rPr lang="en-US" sz="3600" dirty="0" smtClean="0">
                <a:ea typeface="ＭＳ Ｐゴシック" pitchFamily="34" charset="-128"/>
              </a:rPr>
              <a:t>Fatal Accidents </a:t>
            </a:r>
          </a:p>
        </p:txBody>
      </p:sp>
      <p:sp>
        <p:nvSpPr>
          <p:cNvPr id="16387" name="Rectangle 3"/>
          <p:cNvSpPr>
            <a:spLocks noGrp="1" noChangeArrowheads="1"/>
          </p:cNvSpPr>
          <p:nvPr>
            <p:ph type="body" idx="1"/>
          </p:nvPr>
        </p:nvSpPr>
        <p:spPr>
          <a:xfrm>
            <a:off x="495300" y="1028700"/>
            <a:ext cx="8301038" cy="4733925"/>
          </a:xfrm>
        </p:spPr>
        <p:txBody>
          <a:bodyPr/>
          <a:lstStyle/>
          <a:p>
            <a:pPr eaLnBrk="1" hangingPunct="1"/>
            <a:r>
              <a:rPr lang="en-US" dirty="0" smtClean="0">
                <a:solidFill>
                  <a:srgbClr val="1D2F68"/>
                </a:solidFill>
                <a:ea typeface="ＭＳ Ｐゴシック" pitchFamily="34" charset="-128"/>
              </a:rPr>
              <a:t>Standard Aircraft             2.0 / 100,000 Hrs.</a:t>
            </a:r>
          </a:p>
          <a:p>
            <a:pPr eaLnBrk="1" hangingPunct="1"/>
            <a:r>
              <a:rPr lang="en-US" dirty="0" smtClean="0">
                <a:solidFill>
                  <a:srgbClr val="1D2F68"/>
                </a:solidFill>
                <a:ea typeface="ＭＳ Ｐゴシック" pitchFamily="34" charset="-128"/>
              </a:rPr>
              <a:t>Amateur built Aircraft     4.2 / 100,000 Hrs.</a:t>
            </a:r>
          </a:p>
          <a:p>
            <a:pPr eaLnBrk="1" hangingPunct="1"/>
            <a:endParaRPr lang="en-US" dirty="0" smtClean="0">
              <a:solidFill>
                <a:srgbClr val="1D2F68"/>
              </a:solidFill>
              <a:ea typeface="ＭＳ Ｐゴシック" pitchFamily="34" charset="-128"/>
            </a:endParaRPr>
          </a:p>
          <a:p>
            <a:pPr eaLnBrk="1" hangingPunct="1"/>
            <a:r>
              <a:rPr lang="en-US" dirty="0" smtClean="0">
                <a:solidFill>
                  <a:srgbClr val="1D2F68"/>
                </a:solidFill>
                <a:ea typeface="ＭＳ Ｐゴシック" pitchFamily="34" charset="-128"/>
              </a:rPr>
              <a:t>Private pilots or higher are more than twice as likely to crash LSAs then LSA pilots</a:t>
            </a:r>
          </a:p>
          <a:p>
            <a:pPr eaLnBrk="1" hangingPunct="1"/>
            <a:r>
              <a:rPr lang="en-US" dirty="0" smtClean="0">
                <a:solidFill>
                  <a:srgbClr val="1D2F68"/>
                </a:solidFill>
                <a:ea typeface="ＭＳ Ｐゴシック" pitchFamily="34" charset="-128"/>
              </a:rPr>
              <a:t>First 50 hours of flight in Experimental/Amateur Built Aircraft are particularly hazardous</a:t>
            </a:r>
          </a:p>
          <a:p>
            <a:pPr lvl="1" eaLnBrk="1" hangingPunct="1"/>
            <a:r>
              <a:rPr lang="en-US" dirty="0" smtClean="0">
                <a:solidFill>
                  <a:srgbClr val="1D2F68"/>
                </a:solidFill>
                <a:ea typeface="ＭＳ Ｐゴシック" pitchFamily="34" charset="-128"/>
              </a:rPr>
              <a:t>Transition Training can make this period much safer.</a:t>
            </a:r>
          </a:p>
          <a:p>
            <a:pPr eaLnBrk="1" hangingPunct="1"/>
            <a:endParaRPr lang="en-US" dirty="0" smtClean="0">
              <a:solidFill>
                <a:srgbClr val="FF0000"/>
              </a:solidFill>
              <a:ea typeface="ＭＳ Ｐゴシック" pitchFamily="34" charset="-128"/>
            </a:endParaRPr>
          </a:p>
          <a:p>
            <a:pPr eaLnBrk="1" hangingPunct="1"/>
            <a:endParaRPr lang="en-US" dirty="0" smtClean="0">
              <a:solidFill>
                <a:srgbClr val="1D2F68"/>
              </a:solidFill>
              <a:ea typeface="ＭＳ Ｐゴシック" pitchFamily="34" charset="-128"/>
            </a:endParaRPr>
          </a:p>
        </p:txBody>
      </p:sp>
    </p:spTree>
    <p:extLst>
      <p:ext uri="{BB962C8B-B14F-4D97-AF65-F5344CB8AC3E}">
        <p14:creationId xmlns:p14="http://schemas.microsoft.com/office/powerpoint/2010/main" val="114185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ea typeface="ＭＳ Ｐゴシック" pitchFamily="34" charset="-128"/>
              </a:rPr>
              <a:t>Required Training</a:t>
            </a:r>
          </a:p>
        </p:txBody>
      </p:sp>
      <p:sp>
        <p:nvSpPr>
          <p:cNvPr id="17411"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6ADC93-C5A7-47A4-A631-AB455EDF5E43}" type="slidenum">
              <a:rPr lang="en-US" sz="1400" smtClean="0">
                <a:solidFill>
                  <a:schemeClr val="bg1"/>
                </a:solidFill>
                <a:latin typeface="Times New Roman" pitchFamily="18" charset="0"/>
              </a:rPr>
              <a:pPr eaLnBrk="1" hangingPunct="1"/>
              <a:t>14</a:t>
            </a:fld>
            <a:endParaRPr lang="en-US" sz="1400" dirty="0" smtClean="0">
              <a:solidFill>
                <a:schemeClr val="bg1"/>
              </a:solidFill>
              <a:latin typeface="Times New Roman" pitchFamily="18" charset="0"/>
            </a:endParaRPr>
          </a:p>
        </p:txBody>
      </p:sp>
      <p:pic>
        <p:nvPicPr>
          <p:cNvPr id="17412" name="Picture 1"/>
          <p:cNvPicPr>
            <a:picLocks noChangeAspect="1"/>
          </p:cNvPicPr>
          <p:nvPr/>
        </p:nvPicPr>
        <p:blipFill>
          <a:blip r:embed="rId3" cstate="print">
            <a:extLst>
              <a:ext uri="{28A0092B-C50C-407E-A947-70E740481C1C}">
                <a14:useLocalDpi xmlns:a14="http://schemas.microsoft.com/office/drawing/2010/main" val="0"/>
              </a:ext>
            </a:extLst>
          </a:blip>
          <a:srcRect t="14380" b="8377"/>
          <a:stretch>
            <a:fillRect/>
          </a:stretch>
        </p:blipFill>
        <p:spPr bwMode="auto">
          <a:xfrm>
            <a:off x="5076825" y="3700463"/>
            <a:ext cx="3810000" cy="2206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7413" name="Picture 5"/>
          <p:cNvPicPr>
            <a:picLocks noChangeAspect="1"/>
          </p:cNvPicPr>
          <p:nvPr/>
        </p:nvPicPr>
        <p:blipFill>
          <a:blip r:embed="rId4" cstate="print">
            <a:extLst>
              <a:ext uri="{28A0092B-C50C-407E-A947-70E740481C1C}">
                <a14:useLocalDpi xmlns:a14="http://schemas.microsoft.com/office/drawing/2010/main" val="0"/>
              </a:ext>
            </a:extLst>
          </a:blip>
          <a:srcRect t="17714"/>
          <a:stretch>
            <a:fillRect/>
          </a:stretch>
        </p:blipFill>
        <p:spPr bwMode="auto">
          <a:xfrm>
            <a:off x="388938" y="1195388"/>
            <a:ext cx="38100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Content Placeholder 8"/>
          <p:cNvPicPr>
            <a:picLocks noGrp="1" noChangeAspect="1"/>
          </p:cNvPicPr>
          <p:nvPr>
            <p:ph idx="1"/>
          </p:nvPr>
        </p:nvPicPr>
        <p:blipFill>
          <a:blip r:embed="rId5" cstate="print">
            <a:extLst>
              <a:ext uri="{28A0092B-C50C-407E-A947-70E740481C1C}">
                <a14:useLocalDpi xmlns:a14="http://schemas.microsoft.com/office/drawing/2010/main" val="0"/>
              </a:ext>
            </a:extLst>
          </a:blip>
          <a:srcRect t="8958" b="15984"/>
          <a:stretch>
            <a:fillRect/>
          </a:stretch>
        </p:blipFill>
        <p:spPr>
          <a:xfrm>
            <a:off x="392113" y="3732213"/>
            <a:ext cx="3806825" cy="2143125"/>
          </a:xfrm>
        </p:spPr>
      </p:pic>
      <p:sp>
        <p:nvSpPr>
          <p:cNvPr id="17415" name="Content Placeholder 2"/>
          <p:cNvSpPr txBox="1">
            <a:spLocks/>
          </p:cNvSpPr>
          <p:nvPr/>
        </p:nvSpPr>
        <p:spPr bwMode="auto">
          <a:xfrm>
            <a:off x="4970463" y="611188"/>
            <a:ext cx="39163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l">
              <a:spcBef>
                <a:spcPct val="20000"/>
              </a:spcBef>
            </a:pPr>
            <a:r>
              <a:rPr lang="en-US" sz="2800" b="1" dirty="0"/>
              <a:t>Tail wheel</a:t>
            </a:r>
          </a:p>
          <a:p>
            <a:pPr algn="l">
              <a:spcBef>
                <a:spcPct val="20000"/>
              </a:spcBef>
            </a:pPr>
            <a:r>
              <a:rPr lang="en-US" sz="2800" b="1" dirty="0"/>
              <a:t>Sea Plane</a:t>
            </a:r>
          </a:p>
          <a:p>
            <a:pPr algn="l">
              <a:spcBef>
                <a:spcPct val="20000"/>
              </a:spcBef>
            </a:pPr>
            <a:r>
              <a:rPr lang="en-US" sz="2800" b="1" dirty="0"/>
              <a:t>Multi-engine</a:t>
            </a:r>
          </a:p>
          <a:p>
            <a:pPr algn="l">
              <a:spcBef>
                <a:spcPct val="20000"/>
              </a:spcBef>
            </a:pPr>
            <a:r>
              <a:rPr lang="en-US" sz="2800" b="1" dirty="0"/>
              <a:t>High Altitude</a:t>
            </a:r>
          </a:p>
          <a:p>
            <a:pPr algn="l">
              <a:spcBef>
                <a:spcPct val="20000"/>
              </a:spcBef>
            </a:pPr>
            <a:r>
              <a:rPr lang="en-US" sz="2800" b="1" dirty="0"/>
              <a:t>Complex</a:t>
            </a:r>
          </a:p>
          <a:p>
            <a:pPr algn="l">
              <a:spcBef>
                <a:spcPct val="20000"/>
              </a:spcBef>
            </a:pPr>
            <a:r>
              <a:rPr lang="en-US" sz="2800" b="1" dirty="0"/>
              <a:t>High Performance</a:t>
            </a:r>
          </a:p>
        </p:txBody>
      </p:sp>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rcRect t="17714"/>
          <a:stretch>
            <a:fillRect/>
          </a:stretch>
        </p:blipFill>
        <p:spPr bwMode="auto">
          <a:xfrm>
            <a:off x="388938" y="1163638"/>
            <a:ext cx="3810000" cy="20907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Content Placeholder 8"/>
          <p:cNvPicPr>
            <a:picLocks noChangeAspect="1"/>
          </p:cNvPicPr>
          <p:nvPr/>
        </p:nvPicPr>
        <p:blipFill>
          <a:blip r:embed="rId5" cstate="print">
            <a:extLst>
              <a:ext uri="{28A0092B-C50C-407E-A947-70E740481C1C}">
                <a14:useLocalDpi xmlns:a14="http://schemas.microsoft.com/office/drawing/2010/main" val="0"/>
              </a:ext>
            </a:extLst>
          </a:blip>
          <a:srcRect t="8958" b="15984"/>
          <a:stretch>
            <a:fillRect/>
          </a:stretch>
        </p:blipFill>
        <p:spPr bwMode="auto">
          <a:xfrm>
            <a:off x="392113" y="3700463"/>
            <a:ext cx="3806825"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7359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ea typeface="ＭＳ Ｐゴシック" pitchFamily="34" charset="-128"/>
              </a:rPr>
              <a:t>Required Training</a:t>
            </a:r>
          </a:p>
        </p:txBody>
      </p:sp>
      <p:sp>
        <p:nvSpPr>
          <p:cNvPr id="1843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584AF8A-8C1A-40C1-96B0-11B115139C0E}" type="slidenum">
              <a:rPr lang="en-US" sz="1400" smtClean="0">
                <a:solidFill>
                  <a:schemeClr val="bg1"/>
                </a:solidFill>
                <a:latin typeface="Times New Roman" pitchFamily="18" charset="0"/>
              </a:rPr>
              <a:pPr eaLnBrk="1" hangingPunct="1"/>
              <a:t>15</a:t>
            </a:fld>
            <a:endParaRPr lang="en-US" sz="1400" dirty="0" smtClean="0">
              <a:solidFill>
                <a:schemeClr val="bg1"/>
              </a:solidFill>
              <a:latin typeface="Times New Roman" pitchFamily="18" charset="0"/>
            </a:endParaRPr>
          </a:p>
        </p:txBody>
      </p:sp>
      <p:sp>
        <p:nvSpPr>
          <p:cNvPr id="18436" name="Content Placeholder 2"/>
          <p:cNvSpPr txBox="1">
            <a:spLocks/>
          </p:cNvSpPr>
          <p:nvPr/>
        </p:nvSpPr>
        <p:spPr bwMode="auto">
          <a:xfrm>
            <a:off x="441325" y="1147763"/>
            <a:ext cx="6437313"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l">
              <a:spcBef>
                <a:spcPct val="20000"/>
              </a:spcBef>
            </a:pPr>
            <a:r>
              <a:rPr lang="en-US" sz="2800" b="1" dirty="0"/>
              <a:t>Get the right instructor</a:t>
            </a:r>
          </a:p>
          <a:p>
            <a:pPr algn="l">
              <a:spcBef>
                <a:spcPct val="20000"/>
              </a:spcBef>
            </a:pPr>
            <a:r>
              <a:rPr lang="en-US" sz="2800" b="1" dirty="0"/>
              <a:t>Train where you will fly</a:t>
            </a:r>
          </a:p>
          <a:p>
            <a:pPr algn="l">
              <a:spcBef>
                <a:spcPct val="20000"/>
              </a:spcBef>
            </a:pPr>
            <a:r>
              <a:rPr lang="en-US" sz="2800" b="1" dirty="0"/>
              <a:t>Develop Personal Performance Figures and Minimums</a:t>
            </a:r>
          </a:p>
          <a:p>
            <a:pPr algn="l">
              <a:spcBef>
                <a:spcPct val="20000"/>
              </a:spcBef>
            </a:pPr>
            <a:r>
              <a:rPr lang="en-US" sz="2800" b="1" dirty="0"/>
              <a:t>Fly at mission weights</a:t>
            </a:r>
          </a:p>
        </p:txBody>
      </p:sp>
      <p:pic>
        <p:nvPicPr>
          <p:cNvPr id="1843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350" y="3236913"/>
            <a:ext cx="4184650" cy="27892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99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ea typeface="ＭＳ Ｐゴシック" pitchFamily="34" charset="-128"/>
              </a:rPr>
              <a:t>Legal vs Safe</a:t>
            </a:r>
          </a:p>
        </p:txBody>
      </p:sp>
      <p:sp>
        <p:nvSpPr>
          <p:cNvPr id="19459"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195F274-B6C9-42CB-948F-E64AAF0B2596}" type="slidenum">
              <a:rPr lang="en-US" sz="1400" smtClean="0">
                <a:solidFill>
                  <a:schemeClr val="bg1"/>
                </a:solidFill>
                <a:latin typeface="Times New Roman" pitchFamily="18" charset="0"/>
              </a:rPr>
              <a:pPr eaLnBrk="1" hangingPunct="1"/>
              <a:t>16</a:t>
            </a:fld>
            <a:endParaRPr lang="en-US" sz="1400" dirty="0" smtClean="0">
              <a:solidFill>
                <a:schemeClr val="bg1"/>
              </a:solidFill>
              <a:latin typeface="Times New Roman" pitchFamily="18" charset="0"/>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562600" y="2184400"/>
            <a:ext cx="2811463" cy="1873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9461" name="Picture 9"/>
          <p:cNvPicPr>
            <a:picLocks noChangeAspect="1"/>
          </p:cNvPicPr>
          <p:nvPr/>
        </p:nvPicPr>
        <p:blipFill>
          <a:blip r:embed="rId4">
            <a:extLst>
              <a:ext uri="{28A0092B-C50C-407E-A947-70E740481C1C}">
                <a14:useLocalDpi xmlns:a14="http://schemas.microsoft.com/office/drawing/2010/main" val="0"/>
              </a:ext>
            </a:extLst>
          </a:blip>
          <a:srcRect t="19688" b="13904"/>
          <a:stretch>
            <a:fillRect/>
          </a:stretch>
        </p:blipFill>
        <p:spPr bwMode="auto">
          <a:xfrm>
            <a:off x="519113" y="1247775"/>
            <a:ext cx="3548062" cy="19161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b="8148"/>
          <a:stretch>
            <a:fillRect/>
          </a:stretch>
        </p:blipFill>
        <p:spPr bwMode="auto">
          <a:xfrm>
            <a:off x="933450" y="3643313"/>
            <a:ext cx="2868613" cy="2003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67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ea typeface="ＭＳ Ｐゴシック" pitchFamily="34" charset="-128"/>
              </a:rPr>
              <a:t>Not just the airplane</a:t>
            </a:r>
          </a:p>
        </p:txBody>
      </p:sp>
      <p:sp>
        <p:nvSpPr>
          <p:cNvPr id="20483"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6FCB56F-A320-4772-83DC-AECCC1A1CD99}" type="slidenum">
              <a:rPr lang="en-US" sz="1400" smtClean="0">
                <a:solidFill>
                  <a:schemeClr val="bg1"/>
                </a:solidFill>
                <a:latin typeface="Times New Roman" pitchFamily="18" charset="0"/>
              </a:rPr>
              <a:pPr eaLnBrk="1" hangingPunct="1"/>
              <a:t>17</a:t>
            </a:fld>
            <a:endParaRPr lang="en-US" sz="1400" dirty="0" smtClean="0">
              <a:solidFill>
                <a:schemeClr val="bg1"/>
              </a:solidFill>
              <a:latin typeface="Times New Roman" pitchFamily="18" charset="0"/>
            </a:endParaRPr>
          </a:p>
        </p:txBody>
      </p:sp>
      <p:pic>
        <p:nvPicPr>
          <p:cNvPr id="2048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088" y="2222500"/>
            <a:ext cx="366553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825" y="3544888"/>
            <a:ext cx="350837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2"/>
          <p:cNvPicPr>
            <a:picLocks noGrp="1" noChangeAspect="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700088" y="885825"/>
            <a:ext cx="3754437" cy="2524125"/>
          </a:xfrm>
        </p:spPr>
      </p:pic>
    </p:spTree>
    <p:extLst>
      <p:ext uri="{BB962C8B-B14F-4D97-AF65-F5344CB8AC3E}">
        <p14:creationId xmlns:p14="http://schemas.microsoft.com/office/powerpoint/2010/main" val="3933530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ea typeface="ＭＳ Ｐゴシック" pitchFamily="34" charset="-128"/>
              </a:rPr>
              <a:t>Operations Environments</a:t>
            </a:r>
          </a:p>
        </p:txBody>
      </p:sp>
      <p:pic>
        <p:nvPicPr>
          <p:cNvPr id="2150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17513" y="3121674"/>
            <a:ext cx="3503323" cy="2626664"/>
          </a:xfrm>
        </p:spPr>
      </p:pic>
      <p:sp>
        <p:nvSpPr>
          <p:cNvPr id="2150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F31D206-2406-4A83-A977-7C34048F2F9D}" type="slidenum">
              <a:rPr lang="en-US" sz="1400" smtClean="0">
                <a:solidFill>
                  <a:schemeClr val="bg1"/>
                </a:solidFill>
                <a:latin typeface="Times New Roman" pitchFamily="18" charset="0"/>
              </a:rPr>
              <a:pPr eaLnBrk="1" hangingPunct="1"/>
              <a:t>18</a:t>
            </a:fld>
            <a:endParaRPr lang="en-US" sz="1400" dirty="0" smtClean="0">
              <a:solidFill>
                <a:schemeClr val="bg1"/>
              </a:solidFill>
              <a:latin typeface="Times New Roman" pitchFamily="18" charset="0"/>
            </a:endParaRPr>
          </a:p>
        </p:txBody>
      </p:sp>
      <p:pic>
        <p:nvPicPr>
          <p:cNvPr id="21509" name="Content Placeholder 6"/>
          <p:cNvPicPr>
            <a:picLocks noChangeAspect="1"/>
          </p:cNvPicPr>
          <p:nvPr/>
        </p:nvPicPr>
        <p:blipFill>
          <a:blip r:embed="rId4" cstate="print">
            <a:extLst>
              <a:ext uri="{28A0092B-C50C-407E-A947-70E740481C1C}">
                <a14:useLocalDpi xmlns:a14="http://schemas.microsoft.com/office/drawing/2010/main" val="0"/>
              </a:ext>
            </a:extLst>
          </a:blip>
          <a:srcRect t="26283"/>
          <a:stretch>
            <a:fillRect/>
          </a:stretch>
        </p:blipFill>
        <p:spPr bwMode="auto">
          <a:xfrm>
            <a:off x="4849223" y="1411287"/>
            <a:ext cx="4037602" cy="223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438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ea typeface="ＭＳ Ｐゴシック" pitchFamily="34" charset="-128"/>
              </a:rPr>
              <a:t>Tips and Tricks</a:t>
            </a:r>
          </a:p>
        </p:txBody>
      </p:sp>
      <p:sp>
        <p:nvSpPr>
          <p:cNvPr id="22531" name="Content Placeholder 2"/>
          <p:cNvSpPr>
            <a:spLocks noGrp="1"/>
          </p:cNvSpPr>
          <p:nvPr>
            <p:ph idx="1"/>
          </p:nvPr>
        </p:nvSpPr>
        <p:spPr>
          <a:xfrm>
            <a:off x="495300" y="1103313"/>
            <a:ext cx="8050213" cy="4795837"/>
          </a:xfrm>
        </p:spPr>
        <p:txBody>
          <a:bodyPr/>
          <a:lstStyle/>
          <a:p>
            <a:r>
              <a:rPr lang="en-US" dirty="0" smtClean="0">
                <a:ea typeface="ＭＳ Ｐゴシック" pitchFamily="34" charset="-128"/>
              </a:rPr>
              <a:t>Give yourself some room</a:t>
            </a:r>
          </a:p>
          <a:p>
            <a:r>
              <a:rPr lang="en-US" dirty="0" smtClean="0">
                <a:ea typeface="ＭＳ Ｐゴシック" pitchFamily="34" charset="-128"/>
              </a:rPr>
              <a:t>Manage Distractions</a:t>
            </a:r>
          </a:p>
          <a:p>
            <a:r>
              <a:rPr lang="en-US" dirty="0" smtClean="0">
                <a:ea typeface="ＭＳ Ｐゴシック" pitchFamily="34" charset="-128"/>
              </a:rPr>
              <a:t>Fly by – not around</a:t>
            </a:r>
          </a:p>
          <a:p>
            <a:r>
              <a:rPr lang="en-US" dirty="0" smtClean="0">
                <a:ea typeface="ＭＳ Ｐゴシック" pitchFamily="34" charset="-128"/>
              </a:rPr>
              <a:t>Document Personal Performance</a:t>
            </a:r>
          </a:p>
          <a:p>
            <a:r>
              <a:rPr lang="en-US" dirty="0" smtClean="0">
                <a:ea typeface="ＭＳ Ｐゴシック" pitchFamily="34" charset="-128"/>
              </a:rPr>
              <a:t>Seek refresher training</a:t>
            </a:r>
          </a:p>
          <a:p>
            <a:pPr lvl="1"/>
            <a:r>
              <a:rPr lang="en-US" dirty="0" smtClean="0">
                <a:ea typeface="ＭＳ Ｐゴシック" pitchFamily="34" charset="-128"/>
              </a:rPr>
              <a:t>Within six months of original transition training</a:t>
            </a:r>
          </a:p>
          <a:p>
            <a:pPr lvl="1"/>
            <a:r>
              <a:rPr lang="en-US" dirty="0" smtClean="0">
                <a:ea typeface="ＭＳ Ｐゴシック" pitchFamily="34" charset="-128"/>
              </a:rPr>
              <a:t>Annually thereafter</a:t>
            </a:r>
          </a:p>
          <a:p>
            <a:pPr lvl="2"/>
            <a:r>
              <a:rPr lang="en-US" dirty="0" smtClean="0">
                <a:ea typeface="ＭＳ Ｐゴシック" pitchFamily="34" charset="-128"/>
              </a:rPr>
              <a:t>Wings Pilot Proficiency Program</a:t>
            </a:r>
          </a:p>
          <a:p>
            <a:pPr lvl="1"/>
            <a:r>
              <a:rPr lang="en-US" dirty="0" smtClean="0">
                <a:ea typeface="ＭＳ Ｐゴシック" pitchFamily="34" charset="-128"/>
              </a:rPr>
              <a:t>When returning to flying after period of inactivity</a:t>
            </a:r>
          </a:p>
          <a:p>
            <a:r>
              <a:rPr lang="en-US" dirty="0" smtClean="0">
                <a:ea typeface="ＭＳ Ｐゴシック" pitchFamily="34" charset="-128"/>
              </a:rPr>
              <a:t>Practice</a:t>
            </a:r>
          </a:p>
        </p:txBody>
      </p:sp>
      <p:sp>
        <p:nvSpPr>
          <p:cNvPr id="2253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B8350E7-B8AA-4B47-A0C4-5425DF3541B5}" type="slidenum">
              <a:rPr lang="en-US" sz="1400" smtClean="0">
                <a:solidFill>
                  <a:schemeClr val="bg1"/>
                </a:solidFill>
                <a:latin typeface="Times New Roman" pitchFamily="18" charset="0"/>
              </a:rPr>
              <a:pPr eaLnBrk="1" hangingPunct="1"/>
              <a:t>19</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3605767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Set cell phones and pagers to silent 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1509985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727325"/>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Landing</a:t>
            </a:r>
          </a:p>
          <a:p>
            <a:pPr marL="514350" indent="-514350" eaLnBrk="1" hangingPunct="1">
              <a:lnSpc>
                <a:spcPct val="90000"/>
              </a:lnSpc>
              <a:spcBef>
                <a:spcPct val="70000"/>
              </a:spcBef>
              <a:buFontTx/>
              <a:buAutoNum type="alphaUcPeriod"/>
              <a:tabLst>
                <a:tab pos="631825" algn="l"/>
              </a:tabLst>
              <a:defRPr/>
            </a:pPr>
            <a:r>
              <a:rPr lang="en-US" dirty="0" smtClean="0"/>
              <a:t>Maneuvering Flight</a:t>
            </a:r>
          </a:p>
          <a:p>
            <a:pPr marL="514350" indent="-514350" eaLnBrk="1" hangingPunct="1">
              <a:lnSpc>
                <a:spcPct val="90000"/>
              </a:lnSpc>
              <a:spcBef>
                <a:spcPct val="70000"/>
              </a:spcBef>
              <a:buFontTx/>
              <a:buAutoNum type="alphaUcPeriod"/>
              <a:tabLst>
                <a:tab pos="631825" algn="l"/>
              </a:tabLst>
              <a:defRPr/>
            </a:pPr>
            <a:r>
              <a:rPr lang="en-US" dirty="0" smtClean="0"/>
              <a:t>Take off</a:t>
            </a:r>
          </a:p>
          <a:p>
            <a:pPr marL="514350" indent="-514350" eaLnBrk="1" hangingPunct="1">
              <a:lnSpc>
                <a:spcPct val="90000"/>
              </a:lnSpc>
              <a:spcBef>
                <a:spcPct val="70000"/>
              </a:spcBef>
              <a:buFontTx/>
              <a:buAutoNum type="alphaUcPeriod"/>
              <a:tabLst>
                <a:tab pos="631825" algn="l"/>
              </a:tabLst>
              <a:defRPr/>
            </a:pPr>
            <a:r>
              <a:rPr lang="en-US" dirty="0" smtClean="0"/>
              <a:t>Approach</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23555" name="Rectangle 3"/>
          <p:cNvSpPr>
            <a:spLocks noGrp="1" noChangeArrowheads="1"/>
          </p:cNvSpPr>
          <p:nvPr>
            <p:ph type="title"/>
          </p:nvPr>
        </p:nvSpPr>
        <p:spPr>
          <a:xfrm>
            <a:off x="425450" y="906463"/>
            <a:ext cx="8472488" cy="1212850"/>
          </a:xfrm>
        </p:spPr>
        <p:txBody>
          <a:bodyPr/>
          <a:lstStyle/>
          <a:p>
            <a:pPr eaLnBrk="1" hangingPunct="1"/>
            <a:r>
              <a:rPr lang="en-US" dirty="0" smtClean="0">
                <a:ea typeface="ＭＳ Ｐゴシック" pitchFamily="34" charset="-128"/>
              </a:rPr>
              <a:t>_______ and _______ together account for about half of all fatal LOC Accidents:</a:t>
            </a:r>
          </a:p>
        </p:txBody>
      </p:sp>
      <p:sp>
        <p:nvSpPr>
          <p:cNvPr id="6" name="AutoShape 4"/>
          <p:cNvSpPr>
            <a:spLocks noChangeArrowheads="1"/>
          </p:cNvSpPr>
          <p:nvPr/>
        </p:nvSpPr>
        <p:spPr bwMode="auto">
          <a:xfrm>
            <a:off x="654051" y="4640263"/>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dirty="0"/>
          </a:p>
        </p:txBody>
      </p:sp>
      <p:sp>
        <p:nvSpPr>
          <p:cNvPr id="7" name="AutoShape 4"/>
          <p:cNvSpPr>
            <a:spLocks noChangeArrowheads="1"/>
          </p:cNvSpPr>
          <p:nvPr/>
        </p:nvSpPr>
        <p:spPr bwMode="auto">
          <a:xfrm>
            <a:off x="654050" y="3260725"/>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dirty="0"/>
          </a:p>
        </p:txBody>
      </p:sp>
      <p:sp>
        <p:nvSpPr>
          <p:cNvPr id="2355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BA5DC1C-16A1-4F64-8057-28DCA82B1777}" type="slidenum">
              <a:rPr lang="en-US" sz="1400" smtClean="0">
                <a:solidFill>
                  <a:schemeClr val="bg1"/>
                </a:solidFill>
                <a:latin typeface="Times New Roman" pitchFamily="18" charset="0"/>
              </a:rPr>
              <a:pPr eaLnBrk="1" hangingPunct="1"/>
              <a:t>20</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1827808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181225"/>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Read the POH</a:t>
            </a:r>
          </a:p>
          <a:p>
            <a:pPr marL="514350" indent="-514350" eaLnBrk="1" hangingPunct="1">
              <a:lnSpc>
                <a:spcPct val="90000"/>
              </a:lnSpc>
              <a:spcBef>
                <a:spcPct val="70000"/>
              </a:spcBef>
              <a:buFontTx/>
              <a:buAutoNum type="alphaUcPeriod"/>
              <a:tabLst>
                <a:tab pos="631825" algn="l"/>
              </a:tabLst>
              <a:defRPr/>
            </a:pPr>
            <a:r>
              <a:rPr lang="en-US" dirty="0" smtClean="0"/>
              <a:t>Select the right CFI</a:t>
            </a:r>
          </a:p>
          <a:p>
            <a:pPr marL="514350" indent="-514350" eaLnBrk="1" hangingPunct="1">
              <a:lnSpc>
                <a:spcPct val="90000"/>
              </a:lnSpc>
              <a:spcBef>
                <a:spcPct val="70000"/>
              </a:spcBef>
              <a:buFontTx/>
              <a:buAutoNum type="alphaUcPeriod"/>
              <a:tabLst>
                <a:tab pos="631825" algn="l"/>
              </a:tabLst>
              <a:defRPr/>
            </a:pPr>
            <a:r>
              <a:rPr lang="en-US" dirty="0" smtClean="0"/>
              <a:t>Train at least Twice a week</a:t>
            </a:r>
          </a:p>
          <a:p>
            <a:pPr marL="514350" indent="-514350" eaLnBrk="1" hangingPunct="1">
              <a:lnSpc>
                <a:spcPct val="90000"/>
              </a:lnSpc>
              <a:spcBef>
                <a:spcPct val="70000"/>
              </a:spcBef>
              <a:buFontTx/>
              <a:buAutoNum type="alphaUcPeriod"/>
              <a:tabLst>
                <a:tab pos="631825" algn="l"/>
              </a:tabLst>
              <a:defRPr/>
            </a:pPr>
            <a:r>
              <a:rPr lang="en-US" dirty="0" smtClean="0"/>
              <a:t>All of the above</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24579" name="Rectangle 3"/>
          <p:cNvSpPr>
            <a:spLocks noGrp="1" noChangeArrowheads="1"/>
          </p:cNvSpPr>
          <p:nvPr>
            <p:ph type="title"/>
          </p:nvPr>
        </p:nvSpPr>
        <p:spPr>
          <a:xfrm>
            <a:off x="425450" y="347663"/>
            <a:ext cx="8472488" cy="1212850"/>
          </a:xfrm>
        </p:spPr>
        <p:txBody>
          <a:bodyPr/>
          <a:lstStyle/>
          <a:p>
            <a:pPr eaLnBrk="1" hangingPunct="1"/>
            <a:r>
              <a:rPr lang="en-US" dirty="0" smtClean="0">
                <a:ea typeface="ＭＳ Ｐゴシック" pitchFamily="34" charset="-128"/>
              </a:rPr>
              <a:t>To get the most out of transition training:</a:t>
            </a:r>
          </a:p>
        </p:txBody>
      </p:sp>
      <p:sp>
        <p:nvSpPr>
          <p:cNvPr id="6" name="AutoShape 4"/>
          <p:cNvSpPr>
            <a:spLocks noChangeArrowheads="1"/>
          </p:cNvSpPr>
          <p:nvPr/>
        </p:nvSpPr>
        <p:spPr bwMode="auto">
          <a:xfrm>
            <a:off x="620713" y="4157663"/>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dirty="0"/>
          </a:p>
        </p:txBody>
      </p:sp>
      <p:sp>
        <p:nvSpPr>
          <p:cNvPr id="24581"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6C79D4A-47C4-4D47-9C1A-0D7D28A0ACA7}" type="slidenum">
              <a:rPr lang="en-US" sz="1400" smtClean="0">
                <a:solidFill>
                  <a:schemeClr val="bg1"/>
                </a:solidFill>
                <a:latin typeface="Times New Roman" pitchFamily="18" charset="0"/>
              </a:rPr>
              <a:pPr eaLnBrk="1" hangingPunct="1"/>
              <a:t>21</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851834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905125"/>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True</a:t>
            </a:r>
          </a:p>
          <a:p>
            <a:pPr marL="514350" indent="-514350" eaLnBrk="1" hangingPunct="1">
              <a:lnSpc>
                <a:spcPct val="90000"/>
              </a:lnSpc>
              <a:spcBef>
                <a:spcPct val="70000"/>
              </a:spcBef>
              <a:buFontTx/>
              <a:buAutoNum type="alphaUcPeriod"/>
              <a:tabLst>
                <a:tab pos="631825" algn="l"/>
              </a:tabLst>
              <a:defRPr/>
            </a:pPr>
            <a:r>
              <a:rPr lang="en-US" dirty="0" smtClean="0"/>
              <a:t>False</a:t>
            </a:r>
          </a:p>
          <a:p>
            <a:pPr marL="0" indent="0" eaLnBrk="1" hangingPunct="1">
              <a:lnSpc>
                <a:spcPct val="90000"/>
              </a:lnSpc>
              <a:spcBef>
                <a:spcPct val="70000"/>
              </a:spcBef>
              <a:buFontTx/>
              <a:buNone/>
              <a:tabLst>
                <a:tab pos="631825" algn="l"/>
              </a:tabLst>
              <a:defRPr/>
            </a:pPr>
            <a:r>
              <a:rPr lang="en-US" dirty="0" smtClean="0"/>
              <a:t>	</a:t>
            </a:r>
          </a:p>
        </p:txBody>
      </p:sp>
      <p:sp>
        <p:nvSpPr>
          <p:cNvPr id="25603" name="Rectangle 3"/>
          <p:cNvSpPr>
            <a:spLocks noGrp="1" noChangeArrowheads="1"/>
          </p:cNvSpPr>
          <p:nvPr>
            <p:ph type="title"/>
          </p:nvPr>
        </p:nvSpPr>
        <p:spPr>
          <a:xfrm>
            <a:off x="400050" y="969963"/>
            <a:ext cx="8472488" cy="1212850"/>
          </a:xfrm>
        </p:spPr>
        <p:txBody>
          <a:bodyPr/>
          <a:lstStyle/>
          <a:p>
            <a:pPr eaLnBrk="1" hangingPunct="1"/>
            <a:r>
              <a:rPr lang="en-US" dirty="0" smtClean="0">
                <a:ea typeface="ＭＳ Ｐゴシック" pitchFamily="34" charset="-128"/>
              </a:rPr>
              <a:t>Transition training is more important when stepping up than when stepping down.</a:t>
            </a:r>
          </a:p>
        </p:txBody>
      </p:sp>
      <p:sp>
        <p:nvSpPr>
          <p:cNvPr id="7" name="AutoShape 4"/>
          <p:cNvSpPr>
            <a:spLocks noChangeArrowheads="1"/>
          </p:cNvSpPr>
          <p:nvPr/>
        </p:nvSpPr>
        <p:spPr bwMode="auto">
          <a:xfrm>
            <a:off x="654050" y="3502025"/>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dirty="0"/>
          </a:p>
        </p:txBody>
      </p:sp>
      <p:sp>
        <p:nvSpPr>
          <p:cNvPr id="2560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9185672-9F73-4D9F-A32B-8610EA1B393F}" type="slidenum">
              <a:rPr lang="en-US" sz="1400" smtClean="0">
                <a:solidFill>
                  <a:schemeClr val="bg1"/>
                </a:solidFill>
                <a:latin typeface="Times New Roman" pitchFamily="18" charset="0"/>
              </a:rPr>
              <a:pPr eaLnBrk="1" hangingPunct="1"/>
              <a:t>22</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37175496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3073401"/>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More</a:t>
            </a:r>
          </a:p>
          <a:p>
            <a:pPr marL="514350" indent="-514350" eaLnBrk="1" hangingPunct="1">
              <a:lnSpc>
                <a:spcPct val="90000"/>
              </a:lnSpc>
              <a:spcBef>
                <a:spcPct val="70000"/>
              </a:spcBef>
              <a:buFontTx/>
              <a:buAutoNum type="alphaUcPeriod"/>
              <a:tabLst>
                <a:tab pos="631825" algn="l"/>
              </a:tabLst>
              <a:defRPr/>
            </a:pPr>
            <a:r>
              <a:rPr lang="en-US" dirty="0" smtClean="0"/>
              <a:t>Less</a:t>
            </a:r>
          </a:p>
          <a:p>
            <a:pPr marL="514350" indent="-514350" eaLnBrk="1" hangingPunct="1">
              <a:lnSpc>
                <a:spcPct val="90000"/>
              </a:lnSpc>
              <a:spcBef>
                <a:spcPct val="70000"/>
              </a:spcBef>
              <a:buFontTx/>
              <a:buAutoNum type="alphaUcPeriod"/>
              <a:tabLst>
                <a:tab pos="631825" algn="l"/>
              </a:tabLst>
              <a:defRPr/>
            </a:pPr>
            <a:r>
              <a:rPr lang="en-US" dirty="0" smtClean="0"/>
              <a:t>Neither more nor less</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26627" name="Rectangle 3"/>
          <p:cNvSpPr>
            <a:spLocks noGrp="1" noChangeArrowheads="1"/>
          </p:cNvSpPr>
          <p:nvPr>
            <p:ph type="title"/>
          </p:nvPr>
        </p:nvSpPr>
        <p:spPr>
          <a:xfrm>
            <a:off x="361950" y="639763"/>
            <a:ext cx="8472488" cy="2047875"/>
          </a:xfrm>
        </p:spPr>
        <p:txBody>
          <a:bodyPr/>
          <a:lstStyle/>
          <a:p>
            <a:pPr eaLnBrk="1" hangingPunct="1"/>
            <a:r>
              <a:rPr lang="en-US" dirty="0" smtClean="0">
                <a:ea typeface="ＭＳ Ｐゴシック" pitchFamily="34" charset="-128"/>
              </a:rPr>
              <a:t>Pilots trained in traditional aircraft are ____  likely to crash in LSAs than pilots trained in LSAs to begin with.</a:t>
            </a:r>
          </a:p>
        </p:txBody>
      </p:sp>
      <p:sp>
        <p:nvSpPr>
          <p:cNvPr id="6" name="AutoShape 4"/>
          <p:cNvSpPr>
            <a:spLocks noChangeArrowheads="1"/>
          </p:cNvSpPr>
          <p:nvPr/>
        </p:nvSpPr>
        <p:spPr bwMode="auto">
          <a:xfrm>
            <a:off x="604838" y="3060701"/>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dirty="0"/>
          </a:p>
        </p:txBody>
      </p:sp>
      <p:sp>
        <p:nvSpPr>
          <p:cNvPr id="26629"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13C322-87F0-4129-B6D1-CE65BF0A3154}" type="slidenum">
              <a:rPr lang="en-US" sz="1400" smtClean="0">
                <a:solidFill>
                  <a:schemeClr val="bg1"/>
                </a:solidFill>
                <a:latin typeface="Times New Roman" pitchFamily="18" charset="0"/>
              </a:rPr>
              <a:pPr eaLnBrk="1" hangingPunct="1"/>
              <a:t>23</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4146064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836738" y="1714500"/>
            <a:ext cx="7162800" cy="4295775"/>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Avoid Distractions</a:t>
            </a:r>
          </a:p>
          <a:p>
            <a:pPr marL="514350" indent="-514350" eaLnBrk="1" hangingPunct="1">
              <a:lnSpc>
                <a:spcPct val="90000"/>
              </a:lnSpc>
              <a:spcBef>
                <a:spcPct val="70000"/>
              </a:spcBef>
              <a:buFontTx/>
              <a:buAutoNum type="alphaUcPeriod"/>
              <a:tabLst>
                <a:tab pos="631825" algn="l"/>
              </a:tabLst>
              <a:defRPr/>
            </a:pPr>
            <a:r>
              <a:rPr lang="en-US" dirty="0" smtClean="0"/>
              <a:t>Seek Refresher Training </a:t>
            </a:r>
          </a:p>
          <a:p>
            <a:pPr marL="514350" indent="-514350" eaLnBrk="1" hangingPunct="1">
              <a:lnSpc>
                <a:spcPct val="90000"/>
              </a:lnSpc>
              <a:spcBef>
                <a:spcPct val="70000"/>
              </a:spcBef>
              <a:buFontTx/>
              <a:buAutoNum type="alphaUcPeriod"/>
              <a:tabLst>
                <a:tab pos="631825" algn="l"/>
              </a:tabLst>
              <a:defRPr/>
            </a:pPr>
            <a:r>
              <a:rPr lang="en-US" dirty="0" smtClean="0"/>
              <a:t>Fly by – not around</a:t>
            </a:r>
          </a:p>
          <a:p>
            <a:pPr marL="514350" indent="-514350" eaLnBrk="1" hangingPunct="1">
              <a:lnSpc>
                <a:spcPct val="90000"/>
              </a:lnSpc>
              <a:spcBef>
                <a:spcPct val="70000"/>
              </a:spcBef>
              <a:buFontTx/>
              <a:buAutoNum type="alphaUcPeriod"/>
              <a:tabLst>
                <a:tab pos="631825" algn="l"/>
              </a:tabLst>
              <a:defRPr/>
            </a:pPr>
            <a:r>
              <a:rPr lang="en-US" dirty="0" smtClean="0"/>
              <a:t>Practice slow maneuvering at altitude</a:t>
            </a:r>
          </a:p>
          <a:p>
            <a:pPr marL="514350" indent="-514350" eaLnBrk="1" hangingPunct="1">
              <a:lnSpc>
                <a:spcPct val="90000"/>
              </a:lnSpc>
              <a:spcBef>
                <a:spcPct val="70000"/>
              </a:spcBef>
              <a:buFontTx/>
              <a:buAutoNum type="alphaUcPeriod"/>
              <a:tabLst>
                <a:tab pos="631825" algn="l"/>
              </a:tabLst>
              <a:defRPr/>
            </a:pPr>
            <a:r>
              <a:rPr lang="en-US" dirty="0" smtClean="0"/>
              <a:t>Participate in “Wings”</a:t>
            </a:r>
          </a:p>
          <a:p>
            <a:pPr marL="514350" indent="-514350" eaLnBrk="1" hangingPunct="1">
              <a:lnSpc>
                <a:spcPct val="90000"/>
              </a:lnSpc>
              <a:spcBef>
                <a:spcPct val="70000"/>
              </a:spcBef>
              <a:buFontTx/>
              <a:buAutoNum type="alphaUcPeriod"/>
              <a:tabLst>
                <a:tab pos="631825" algn="l"/>
              </a:tabLst>
              <a:defRPr/>
            </a:pPr>
            <a:r>
              <a:rPr lang="en-US" dirty="0" smtClean="0"/>
              <a:t>All of the above</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6" name="AutoShape 4"/>
          <p:cNvSpPr>
            <a:spLocks noChangeArrowheads="1"/>
          </p:cNvSpPr>
          <p:nvPr/>
        </p:nvSpPr>
        <p:spPr bwMode="auto">
          <a:xfrm>
            <a:off x="604838" y="5064125"/>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dirty="0"/>
          </a:p>
        </p:txBody>
      </p:sp>
      <p:sp>
        <p:nvSpPr>
          <p:cNvPr id="2765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DF5D0C8-5858-4AB7-A585-CF54E0329266}" type="slidenum">
              <a:rPr lang="en-US" sz="1400" smtClean="0">
                <a:solidFill>
                  <a:schemeClr val="bg1"/>
                </a:solidFill>
                <a:latin typeface="Times New Roman" pitchFamily="18" charset="0"/>
              </a:rPr>
              <a:pPr eaLnBrk="1" hangingPunct="1"/>
              <a:t>24</a:t>
            </a:fld>
            <a:endParaRPr lang="en-US" sz="1400" dirty="0" smtClean="0">
              <a:solidFill>
                <a:schemeClr val="bg1"/>
              </a:solidFill>
              <a:latin typeface="Times New Roman" pitchFamily="18" charset="0"/>
            </a:endParaRPr>
          </a:p>
        </p:txBody>
      </p:sp>
      <p:sp>
        <p:nvSpPr>
          <p:cNvPr id="27653" name="Title 1"/>
          <p:cNvSpPr>
            <a:spLocks noGrp="1"/>
          </p:cNvSpPr>
          <p:nvPr>
            <p:ph type="title"/>
          </p:nvPr>
        </p:nvSpPr>
        <p:spPr>
          <a:xfrm>
            <a:off x="390525" y="649288"/>
            <a:ext cx="8472488" cy="609600"/>
          </a:xfrm>
        </p:spPr>
        <p:txBody>
          <a:bodyPr/>
          <a:lstStyle/>
          <a:p>
            <a:r>
              <a:rPr lang="en-US" dirty="0" smtClean="0">
                <a:ea typeface="ＭＳ Ｐゴシック" pitchFamily="34" charset="-128"/>
              </a:rPr>
              <a:t>Good practices to avoid Loss of Control are:</a:t>
            </a:r>
          </a:p>
        </p:txBody>
      </p:sp>
    </p:spTree>
    <p:extLst>
      <p:ext uri="{BB962C8B-B14F-4D97-AF65-F5344CB8AC3E}">
        <p14:creationId xmlns:p14="http://schemas.microsoft.com/office/powerpoint/2010/main" val="4285047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87B8EF-1A65-4184-AD9B-1727DB6D9025}" type="slidenum">
              <a:rPr lang="en-US" altLang="en-US" sz="1400" smtClean="0">
                <a:solidFill>
                  <a:schemeClr val="bg1"/>
                </a:solidFill>
                <a:latin typeface="Times New Roman" pitchFamily="18" charset="0"/>
              </a:rPr>
              <a:pPr eaLnBrk="1" hangingPunct="1"/>
              <a:t>25</a:t>
            </a:fld>
            <a:endParaRPr lang="en-US" altLang="en-US" sz="1400" dirty="0" smtClean="0">
              <a:solidFill>
                <a:schemeClr val="bg1"/>
              </a:solidFill>
              <a:latin typeface="Times New Roman" pitchFamily="18" charset="0"/>
            </a:endParaRPr>
          </a:p>
        </p:txBody>
      </p:sp>
      <p:sp>
        <p:nvSpPr>
          <p:cNvPr id="17411" name="Rectangle 2"/>
          <p:cNvSpPr>
            <a:spLocks noGrp="1" noChangeArrowheads="1"/>
          </p:cNvSpPr>
          <p:nvPr>
            <p:ph type="title"/>
          </p:nvPr>
        </p:nvSpPr>
        <p:spPr/>
        <p:txBody>
          <a:bodyPr/>
          <a:lstStyle/>
          <a:p>
            <a:pPr eaLnBrk="1" hangingPunct="1"/>
            <a:r>
              <a:rPr lang="en-US" altLang="en-US" sz="3600" dirty="0" smtClean="0">
                <a:ea typeface="ＭＳ Ｐゴシック" pitchFamily="34" charset="-128"/>
              </a:rPr>
              <a:t>Questions?</a:t>
            </a:r>
          </a:p>
        </p:txBody>
      </p:sp>
      <p:pic>
        <p:nvPicPr>
          <p:cNvPr id="36868"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95" y="265098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281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26</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310528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978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a:t>June	</a:t>
            </a:r>
          </a:p>
          <a:p>
            <a:r>
              <a:rPr lang="en-US" dirty="0"/>
              <a:t>Transition Training</a:t>
            </a:r>
          </a:p>
          <a:p>
            <a:endParaRPr lang="en-US" dirty="0" smtClean="0"/>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16954457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174625" y="1508125"/>
            <a:ext cx="8737600" cy="4391025"/>
          </a:xfrm>
        </p:spPr>
        <p:txBody>
          <a:bodyPr/>
          <a:lstStyle/>
          <a:p>
            <a:r>
              <a:rPr lang="en-US" dirty="0" smtClean="0">
                <a:ea typeface="ＭＳ Ｐゴシック" pitchFamily="34" charset="-128"/>
              </a:rPr>
              <a:t>Loss of Control Accidents</a:t>
            </a:r>
          </a:p>
          <a:p>
            <a:r>
              <a:rPr lang="en-US" dirty="0" smtClean="0">
                <a:ea typeface="ＭＳ Ｐゴシック" pitchFamily="34" charset="-128"/>
              </a:rPr>
              <a:t>Loss of Control Work Group Recommendations</a:t>
            </a:r>
          </a:p>
          <a:p>
            <a:r>
              <a:rPr lang="en-US" dirty="0" smtClean="0">
                <a:ea typeface="ＭＳ Ｐゴシック" pitchFamily="34" charset="-128"/>
              </a:rPr>
              <a:t>Transition Training Types</a:t>
            </a:r>
          </a:p>
          <a:p>
            <a:r>
              <a:rPr lang="en-US" dirty="0" smtClean="0">
                <a:ea typeface="ＭＳ Ｐゴシック" pitchFamily="34" charset="-128"/>
              </a:rPr>
              <a:t>Tips and Tricks</a:t>
            </a:r>
          </a:p>
          <a:p>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25A0987-008E-48FA-87E5-2A4CC13F63DE}" type="slidenum">
              <a:rPr lang="en-US" sz="1400" smtClean="0">
                <a:solidFill>
                  <a:schemeClr val="bg1"/>
                </a:solidFill>
                <a:latin typeface="Times New Roman" pitchFamily="18" charset="0"/>
              </a:rPr>
              <a:pPr eaLnBrk="1" hangingPunct="1"/>
              <a:t>3</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3362351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pitchFamily="34" charset="-128"/>
              </a:rPr>
              <a:t>Fatal LOC Accidents – 10 Years</a:t>
            </a:r>
          </a:p>
        </p:txBody>
      </p:sp>
      <p:sp>
        <p:nvSpPr>
          <p:cNvPr id="7171"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5CD7BC6-F7CE-44D6-AD82-BA54264FA6C0}" type="slidenum">
              <a:rPr lang="en-US" sz="1400" smtClean="0">
                <a:solidFill>
                  <a:schemeClr val="bg1"/>
                </a:solidFill>
                <a:latin typeface="Times New Roman" pitchFamily="18" charset="0"/>
              </a:rPr>
              <a:pPr eaLnBrk="1" hangingPunct="1"/>
              <a:t>4</a:t>
            </a:fld>
            <a:endParaRPr lang="en-US" sz="1400" dirty="0" smtClean="0">
              <a:solidFill>
                <a:schemeClr val="bg1"/>
              </a:solidFill>
              <a:latin typeface="Times New Roman" pitchFamily="18" charset="0"/>
            </a:endParaRPr>
          </a:p>
        </p:txBody>
      </p:sp>
      <p:graphicFrame>
        <p:nvGraphicFramePr>
          <p:cNvPr id="5" name="Content Placeholder 4"/>
          <p:cNvGraphicFramePr>
            <a:graphicFrameLocks noGrp="1"/>
          </p:cNvGraphicFramePr>
          <p:nvPr>
            <p:ph idx="1"/>
          </p:nvPr>
        </p:nvGraphicFramePr>
        <p:xfrm>
          <a:off x="582385" y="1087211"/>
          <a:ext cx="8050213" cy="439102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a:cxnSpLocks noChangeShapeType="1"/>
          </p:cNvCxnSpPr>
          <p:nvPr/>
        </p:nvCxnSpPr>
        <p:spPr bwMode="auto">
          <a:xfrm flipH="1">
            <a:off x="2619375" y="1673225"/>
            <a:ext cx="827088" cy="347663"/>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flipH="1">
            <a:off x="2097088" y="1320800"/>
            <a:ext cx="827087" cy="347663"/>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50124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LOC Workgroup Findings</a:t>
            </a:r>
          </a:p>
        </p:txBody>
      </p:sp>
      <p:sp>
        <p:nvSpPr>
          <p:cNvPr id="8195" name="Content Placeholder 2"/>
          <p:cNvSpPr>
            <a:spLocks noGrp="1"/>
          </p:cNvSpPr>
          <p:nvPr>
            <p:ph idx="1"/>
          </p:nvPr>
        </p:nvSpPr>
        <p:spPr>
          <a:xfrm>
            <a:off x="495300" y="1295400"/>
            <a:ext cx="8050213" cy="4603750"/>
          </a:xfrm>
        </p:spPr>
        <p:txBody>
          <a:bodyPr/>
          <a:lstStyle/>
          <a:p>
            <a:r>
              <a:rPr lang="en-US" dirty="0" smtClean="0">
                <a:ea typeface="ＭＳ Ｐゴシック" pitchFamily="34" charset="-128"/>
              </a:rPr>
              <a:t>Lack of single – pilot CRM skills</a:t>
            </a:r>
          </a:p>
          <a:p>
            <a:r>
              <a:rPr lang="en-US" dirty="0" smtClean="0">
                <a:ea typeface="ＭＳ Ｐゴシック" pitchFamily="34" charset="-128"/>
              </a:rPr>
              <a:t>Unstabilized approaches</a:t>
            </a:r>
          </a:p>
          <a:p>
            <a:r>
              <a:rPr lang="en-US" dirty="0" smtClean="0">
                <a:ea typeface="ＭＳ Ｐゴシック" pitchFamily="34" charset="-128"/>
              </a:rPr>
              <a:t>Inappropriate go-around procedures</a:t>
            </a:r>
          </a:p>
          <a:p>
            <a:r>
              <a:rPr lang="en-US" dirty="0" smtClean="0">
                <a:ea typeface="ＭＳ Ｐゴシック" pitchFamily="34" charset="-128"/>
              </a:rPr>
              <a:t>Flight after extended periods of not flying</a:t>
            </a:r>
          </a:p>
          <a:p>
            <a:r>
              <a:rPr lang="en-US" dirty="0" smtClean="0">
                <a:ea typeface="ＭＳ Ｐゴシック" pitchFamily="34" charset="-128"/>
              </a:rPr>
              <a:t>Insufficient transition training</a:t>
            </a:r>
          </a:p>
          <a:p>
            <a:r>
              <a:rPr lang="en-US" dirty="0" smtClean="0">
                <a:ea typeface="ＭＳ Ｐゴシック" pitchFamily="34" charset="-128"/>
              </a:rPr>
              <a:t>Over reliance on automation</a:t>
            </a:r>
          </a:p>
          <a:p>
            <a:r>
              <a:rPr lang="en-US" dirty="0" smtClean="0">
                <a:ea typeface="ＭＳ Ｐゴシック" pitchFamily="34" charset="-128"/>
              </a:rPr>
              <a:t>Flight after use of drugs</a:t>
            </a:r>
          </a:p>
          <a:p>
            <a:r>
              <a:rPr lang="en-US" dirty="0" smtClean="0">
                <a:ea typeface="ＭＳ Ｐゴシック" pitchFamily="34" charset="-128"/>
              </a:rPr>
              <a:t>Lack of Aeronautical Decision Making Skills</a:t>
            </a:r>
          </a:p>
        </p:txBody>
      </p:sp>
      <p:sp>
        <p:nvSpPr>
          <p:cNvPr id="8196"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A7CD9CA-EA0B-4B3C-AADA-BC875E51CCCF}" type="slidenum">
              <a:rPr lang="en-US" sz="1400" smtClean="0">
                <a:solidFill>
                  <a:schemeClr val="bg1"/>
                </a:solidFill>
                <a:latin typeface="Times New Roman" pitchFamily="18" charset="0"/>
              </a:rPr>
              <a:pPr eaLnBrk="1" hangingPunct="1"/>
              <a:t>5</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1786680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ea typeface="ＭＳ Ｐゴシック" pitchFamily="34" charset="-128"/>
              </a:rPr>
              <a:t>Stepping up</a:t>
            </a:r>
          </a:p>
        </p:txBody>
      </p:sp>
      <p:sp>
        <p:nvSpPr>
          <p:cNvPr id="9219"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66CA289-E60A-49D2-808B-D017C417CF80}" type="slidenum">
              <a:rPr lang="en-US" sz="1400" smtClean="0">
                <a:solidFill>
                  <a:schemeClr val="bg1"/>
                </a:solidFill>
                <a:latin typeface="Times New Roman" pitchFamily="18" charset="0"/>
              </a:rPr>
              <a:pPr eaLnBrk="1" hangingPunct="1"/>
              <a:t>6</a:t>
            </a:fld>
            <a:endParaRPr lang="en-US" sz="1400" dirty="0" smtClean="0">
              <a:solidFill>
                <a:schemeClr val="bg1"/>
              </a:solidFill>
              <a:latin typeface="Times New Roman" pitchFamily="18" charset="0"/>
            </a:endParaRPr>
          </a:p>
        </p:txBody>
      </p:sp>
      <p:pic>
        <p:nvPicPr>
          <p:cNvPr id="9220" name="Picture 15"/>
          <p:cNvPicPr>
            <a:picLocks noChangeAspect="1"/>
          </p:cNvPicPr>
          <p:nvPr/>
        </p:nvPicPr>
        <p:blipFill>
          <a:blip r:embed="rId3">
            <a:extLst>
              <a:ext uri="{28A0092B-C50C-407E-A947-70E740481C1C}">
                <a14:useLocalDpi xmlns:a14="http://schemas.microsoft.com/office/drawing/2010/main" val="0"/>
              </a:ext>
            </a:extLst>
          </a:blip>
          <a:srcRect r="8730" b="13934"/>
          <a:stretch>
            <a:fillRect/>
          </a:stretch>
        </p:blipFill>
        <p:spPr bwMode="auto">
          <a:xfrm>
            <a:off x="439738" y="1171575"/>
            <a:ext cx="3641725" cy="2201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221" name="Picture 2"/>
          <p:cNvPicPr>
            <a:picLocks noChangeAspect="1"/>
          </p:cNvPicPr>
          <p:nvPr/>
        </p:nvPicPr>
        <p:blipFill>
          <a:blip r:embed="rId4">
            <a:extLst>
              <a:ext uri="{28A0092B-C50C-407E-A947-70E740481C1C}">
                <a14:useLocalDpi xmlns:a14="http://schemas.microsoft.com/office/drawing/2010/main" val="0"/>
              </a:ext>
            </a:extLst>
          </a:blip>
          <a:srcRect l="9364" t="15520" r="8571" b="13380"/>
          <a:stretch>
            <a:fillRect/>
          </a:stretch>
        </p:blipFill>
        <p:spPr bwMode="auto">
          <a:xfrm>
            <a:off x="5084763" y="1171575"/>
            <a:ext cx="3636962" cy="2201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222" name="Picture 4"/>
          <p:cNvPicPr>
            <a:picLocks noChangeAspect="1"/>
          </p:cNvPicPr>
          <p:nvPr/>
        </p:nvPicPr>
        <p:blipFill>
          <a:blip r:embed="rId5">
            <a:extLst>
              <a:ext uri="{28A0092B-C50C-407E-A947-70E740481C1C}">
                <a14:useLocalDpi xmlns:a14="http://schemas.microsoft.com/office/drawing/2010/main" val="0"/>
              </a:ext>
            </a:extLst>
          </a:blip>
          <a:srcRect l="33652" t="9171" r="8888" b="20178"/>
          <a:stretch>
            <a:fillRect/>
          </a:stretch>
        </p:blipFill>
        <p:spPr bwMode="auto">
          <a:xfrm>
            <a:off x="5080000" y="3781425"/>
            <a:ext cx="3641725" cy="2162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223"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9738" y="3781425"/>
            <a:ext cx="3856037" cy="2162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68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r="647"/>
          <a:stretch>
            <a:fillRect/>
          </a:stretch>
        </p:blipFill>
        <p:spPr bwMode="auto">
          <a:xfrm>
            <a:off x="3678238" y="2159000"/>
            <a:ext cx="2971800" cy="1914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243" name="Rectangle 2"/>
          <p:cNvSpPr>
            <a:spLocks noGrp="1" noChangeArrowheads="1"/>
          </p:cNvSpPr>
          <p:nvPr>
            <p:ph type="title"/>
          </p:nvPr>
        </p:nvSpPr>
        <p:spPr/>
        <p:txBody>
          <a:bodyPr/>
          <a:lstStyle/>
          <a:p>
            <a:pPr eaLnBrk="1" hangingPunct="1"/>
            <a:r>
              <a:rPr lang="en-US" sz="3600" dirty="0" smtClean="0">
                <a:ea typeface="ＭＳ Ｐゴシック" pitchFamily="34" charset="-128"/>
              </a:rPr>
              <a:t>Transition Training for Pilots</a:t>
            </a:r>
          </a:p>
        </p:txBody>
      </p:sp>
      <p:pic>
        <p:nvPicPr>
          <p:cNvPr id="10244" name="Picture 4" descr="Quicksilver MX Spor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4573588"/>
            <a:ext cx="2133600" cy="12842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45" name="Picture 6"/>
          <p:cNvPicPr>
            <a:picLocks noChangeAspect="1" noChangeArrowheads="1"/>
          </p:cNvPicPr>
          <p:nvPr/>
        </p:nvPicPr>
        <p:blipFill>
          <a:blip r:embed="rId5">
            <a:extLst>
              <a:ext uri="{28A0092B-C50C-407E-A947-70E740481C1C}">
                <a14:useLocalDpi xmlns:a14="http://schemas.microsoft.com/office/drawing/2010/main" val="0"/>
              </a:ext>
            </a:extLst>
          </a:blip>
          <a:srcRect r="5276"/>
          <a:stretch>
            <a:fillRect/>
          </a:stretch>
        </p:blipFill>
        <p:spPr bwMode="auto">
          <a:xfrm>
            <a:off x="1938338" y="3584575"/>
            <a:ext cx="2393950" cy="1179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46" name="Picture 16" descr="boeing78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7413" y="1295400"/>
            <a:ext cx="3167062" cy="12112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247" name="Line 20"/>
          <p:cNvSpPr>
            <a:spLocks noChangeShapeType="1"/>
          </p:cNvSpPr>
          <p:nvPr/>
        </p:nvSpPr>
        <p:spPr bwMode="auto">
          <a:xfrm flipV="1">
            <a:off x="266700" y="1219200"/>
            <a:ext cx="5257800" cy="2762250"/>
          </a:xfrm>
          <a:prstGeom prst="line">
            <a:avLst/>
          </a:prstGeom>
          <a:noFill/>
          <a:ln w="254000">
            <a:solidFill>
              <a:srgbClr val="008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10248" name="Line 21"/>
          <p:cNvSpPr>
            <a:spLocks noChangeShapeType="1"/>
          </p:cNvSpPr>
          <p:nvPr/>
        </p:nvSpPr>
        <p:spPr bwMode="auto">
          <a:xfrm rot="10800000" flipV="1">
            <a:off x="3016250" y="3130550"/>
            <a:ext cx="5257800" cy="2762250"/>
          </a:xfrm>
          <a:prstGeom prst="line">
            <a:avLst/>
          </a:prstGeom>
          <a:noFill/>
          <a:ln w="2540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Tree>
    <p:extLst>
      <p:ext uri="{BB962C8B-B14F-4D97-AF65-F5344CB8AC3E}">
        <p14:creationId xmlns:p14="http://schemas.microsoft.com/office/powerpoint/2010/main" val="18972525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ＭＳ Ｐゴシック" pitchFamily="34" charset="-128"/>
              </a:rPr>
              <a:t>Read the book	</a:t>
            </a:r>
          </a:p>
        </p:txBody>
      </p:sp>
      <p:sp>
        <p:nvSpPr>
          <p:cNvPr id="11267" name="Content Placeholder 2"/>
          <p:cNvSpPr>
            <a:spLocks noGrp="1"/>
          </p:cNvSpPr>
          <p:nvPr>
            <p:ph idx="1"/>
          </p:nvPr>
        </p:nvSpPr>
        <p:spPr/>
        <p:txBody>
          <a:bodyPr/>
          <a:lstStyle/>
          <a:p>
            <a:r>
              <a:rPr lang="en-US" dirty="0" smtClean="0">
                <a:ea typeface="ＭＳ Ｐゴシック" pitchFamily="34" charset="-128"/>
              </a:rPr>
              <a:t>Pilot’s Operating Handbook</a:t>
            </a:r>
          </a:p>
          <a:p>
            <a:r>
              <a:rPr lang="en-US" dirty="0" smtClean="0">
                <a:ea typeface="ＭＳ Ｐゴシック" pitchFamily="34" charset="-128"/>
              </a:rPr>
              <a:t>Performance Charts</a:t>
            </a:r>
          </a:p>
          <a:p>
            <a:r>
              <a:rPr lang="en-US" dirty="0" smtClean="0">
                <a:ea typeface="ＭＳ Ｐゴシック" pitchFamily="34" charset="-128"/>
              </a:rPr>
              <a:t>Speeds for safe operation</a:t>
            </a:r>
          </a:p>
          <a:p>
            <a:r>
              <a:rPr lang="en-US" dirty="0" smtClean="0">
                <a:ea typeface="ＭＳ Ｐゴシック" pitchFamily="34" charset="-128"/>
              </a:rPr>
              <a:t>Weight &amp; balance</a:t>
            </a:r>
          </a:p>
          <a:p>
            <a:r>
              <a:rPr lang="en-US" dirty="0" smtClean="0">
                <a:ea typeface="ＭＳ Ｐゴシック" pitchFamily="34" charset="-128"/>
              </a:rPr>
              <a:t>Mission planning</a:t>
            </a:r>
          </a:p>
          <a:p>
            <a:r>
              <a:rPr lang="en-US" dirty="0" smtClean="0">
                <a:ea typeface="ＭＳ Ｐゴシック" pitchFamily="34" charset="-128"/>
              </a:rPr>
              <a:t>Emergency procedures</a:t>
            </a:r>
          </a:p>
          <a:p>
            <a:r>
              <a:rPr lang="en-US" dirty="0" smtClean="0">
                <a:ea typeface="ＭＳ Ｐゴシック" pitchFamily="34" charset="-128"/>
              </a:rPr>
              <a:t>Systems</a:t>
            </a:r>
          </a:p>
        </p:txBody>
      </p:sp>
      <p:sp>
        <p:nvSpPr>
          <p:cNvPr id="1126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F9C79A6-BBC7-4687-BE36-A99D68353AFF}" type="slidenum">
              <a:rPr lang="en-US" sz="1400" smtClean="0">
                <a:solidFill>
                  <a:schemeClr val="bg1"/>
                </a:solidFill>
                <a:latin typeface="Times New Roman" pitchFamily="18" charset="0"/>
              </a:rPr>
              <a:pPr eaLnBrk="1" hangingPunct="1"/>
              <a:t>8</a:t>
            </a:fld>
            <a:endParaRPr lang="en-US" sz="1400" dirty="0" smtClean="0">
              <a:solidFill>
                <a:schemeClr val="bg1"/>
              </a:solidFill>
              <a:latin typeface="Times New Roman" pitchFamily="18" charset="0"/>
            </a:endParaRP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25" y="3048000"/>
            <a:ext cx="3944938" cy="2959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9292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ea typeface="ＭＳ Ｐゴシック" pitchFamily="34" charset="-128"/>
              </a:rPr>
              <a:t>Find an Instructor	</a:t>
            </a:r>
          </a:p>
        </p:txBody>
      </p:sp>
      <p:sp>
        <p:nvSpPr>
          <p:cNvPr id="12291" name="Content Placeholder 2"/>
          <p:cNvSpPr>
            <a:spLocks noGrp="1"/>
          </p:cNvSpPr>
          <p:nvPr>
            <p:ph idx="1"/>
          </p:nvPr>
        </p:nvSpPr>
        <p:spPr>
          <a:xfrm>
            <a:off x="481013" y="1007629"/>
            <a:ext cx="8050212" cy="4391025"/>
          </a:xfrm>
        </p:spPr>
        <p:txBody>
          <a:bodyPr/>
          <a:lstStyle/>
          <a:p>
            <a:r>
              <a:rPr lang="en-US" dirty="0" smtClean="0">
                <a:ea typeface="ＭＳ Ｐゴシック" pitchFamily="34" charset="-128"/>
              </a:rPr>
              <a:t>Experienced and current in make &amp; model</a:t>
            </a:r>
          </a:p>
          <a:p>
            <a:r>
              <a:rPr lang="en-US" dirty="0" smtClean="0">
                <a:ea typeface="ＭＳ Ｐゴシック" pitchFamily="34" charset="-128"/>
              </a:rPr>
              <a:t>Interview</a:t>
            </a:r>
          </a:p>
          <a:p>
            <a:pPr lvl="1"/>
            <a:r>
              <a:rPr lang="en-US" dirty="0" smtClean="0">
                <a:ea typeface="ＭＳ Ｐゴシック" pitchFamily="34" charset="-128"/>
              </a:rPr>
              <a:t>Current Owners</a:t>
            </a:r>
          </a:p>
          <a:p>
            <a:pPr lvl="1"/>
            <a:r>
              <a:rPr lang="en-US" dirty="0" smtClean="0">
                <a:ea typeface="ＭＳ Ｐゴシック" pitchFamily="34" charset="-128"/>
              </a:rPr>
              <a:t>Aircraft Type Clubs</a:t>
            </a:r>
            <a:r>
              <a:rPr lang="en-US" dirty="0">
                <a:ea typeface="ＭＳ Ｐゴシック" pitchFamily="34" charset="-128"/>
              </a:rPr>
              <a:t>   </a:t>
            </a:r>
            <a:r>
              <a:rPr lang="en-US" dirty="0">
                <a:ea typeface="ＭＳ Ｐゴシック" pitchFamily="34" charset="-128"/>
                <a:hlinkClick r:id="rId3"/>
              </a:rPr>
              <a:t>http://</a:t>
            </a:r>
            <a:r>
              <a:rPr lang="en-US" dirty="0" smtClean="0">
                <a:ea typeface="ＭＳ Ｐゴシック" pitchFamily="34" charset="-128"/>
                <a:hlinkClick r:id="rId3"/>
              </a:rPr>
              <a:t>www.eaa.org/govt/tcc.asp</a:t>
            </a:r>
            <a:r>
              <a:rPr lang="en-US" dirty="0" smtClean="0">
                <a:ea typeface="ＭＳ Ｐゴシック" pitchFamily="34" charset="-128"/>
              </a:rPr>
              <a:t> </a:t>
            </a:r>
          </a:p>
          <a:p>
            <a:pPr lvl="1"/>
            <a:r>
              <a:rPr lang="en-US" dirty="0" smtClean="0">
                <a:ea typeface="ＭＳ Ｐゴシック" pitchFamily="34" charset="-128"/>
              </a:rPr>
              <a:t>Pilot organizations</a:t>
            </a:r>
          </a:p>
          <a:p>
            <a:pPr lvl="2"/>
            <a:r>
              <a:rPr lang="en-US" dirty="0" smtClean="0">
                <a:ea typeface="ＭＳ Ｐゴシック" pitchFamily="34" charset="-128"/>
              </a:rPr>
              <a:t>AOPA  </a:t>
            </a:r>
            <a:r>
              <a:rPr lang="en-US" dirty="0">
                <a:hlinkClick r:id="rId4"/>
              </a:rPr>
              <a:t>http://aopa.org/</a:t>
            </a:r>
            <a:endParaRPr lang="en-US" dirty="0" smtClean="0">
              <a:ea typeface="ＭＳ Ｐゴシック" pitchFamily="34" charset="-128"/>
            </a:endParaRPr>
          </a:p>
          <a:p>
            <a:pPr lvl="2"/>
            <a:r>
              <a:rPr lang="en-US" dirty="0" smtClean="0">
                <a:ea typeface="ＭＳ Ｐゴシック" pitchFamily="34" charset="-128"/>
              </a:rPr>
              <a:t>EAA     </a:t>
            </a:r>
            <a:r>
              <a:rPr lang="en-US" dirty="0" smtClean="0">
                <a:hlinkClick r:id="rId5"/>
              </a:rPr>
              <a:t>http</a:t>
            </a:r>
            <a:r>
              <a:rPr lang="en-US" dirty="0">
                <a:hlinkClick r:id="rId5"/>
              </a:rPr>
              <a:t>://eaa.org/</a:t>
            </a:r>
            <a:endParaRPr lang="en-US" dirty="0" smtClean="0">
              <a:ea typeface="ＭＳ Ｐゴシック" pitchFamily="34" charset="-128"/>
            </a:endParaRPr>
          </a:p>
          <a:p>
            <a:pPr lvl="1"/>
            <a:r>
              <a:rPr lang="en-US" dirty="0" smtClean="0">
                <a:ea typeface="ＭＳ Ｐゴシック" pitchFamily="34" charset="-128"/>
              </a:rPr>
              <a:t>Simulation Training Providers</a:t>
            </a:r>
          </a:p>
          <a:p>
            <a:r>
              <a:rPr lang="en-US" dirty="0" smtClean="0">
                <a:ea typeface="ＭＳ Ｐゴシック" pitchFamily="34" charset="-128"/>
              </a:rPr>
              <a:t>Use a Syllabus</a:t>
            </a:r>
          </a:p>
          <a:p>
            <a:r>
              <a:rPr lang="en-US" dirty="0" smtClean="0">
                <a:ea typeface="ＭＳ Ｐゴシック" pitchFamily="34" charset="-128"/>
              </a:rPr>
              <a:t>Budget</a:t>
            </a:r>
          </a:p>
          <a:p>
            <a:pPr lvl="1"/>
            <a:r>
              <a:rPr lang="en-US" dirty="0" smtClean="0">
                <a:ea typeface="ＭＳ Ｐゴシック" pitchFamily="34" charset="-128"/>
              </a:rPr>
              <a:t>Time and Money</a:t>
            </a:r>
          </a:p>
          <a:p>
            <a:pPr lvl="1"/>
            <a:endParaRPr lang="en-US" dirty="0" smtClean="0">
              <a:ea typeface="ＭＳ Ｐゴシック" pitchFamily="34" charset="-128"/>
            </a:endParaRPr>
          </a:p>
        </p:txBody>
      </p:sp>
      <p:sp>
        <p:nvSpPr>
          <p:cNvPr id="1229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B2BD489-058D-4CE4-B102-B7979DFC4C47}" type="slidenum">
              <a:rPr lang="en-US" sz="1400" smtClean="0">
                <a:solidFill>
                  <a:schemeClr val="bg1"/>
                </a:solidFill>
                <a:latin typeface="Times New Roman" pitchFamily="18" charset="0"/>
              </a:rPr>
              <a:pPr eaLnBrk="1" hangingPunct="1"/>
              <a:t>9</a:t>
            </a:fld>
            <a:endParaRPr lang="en-US" sz="1400" dirty="0" smtClean="0">
              <a:solidFill>
                <a:schemeClr val="bg1"/>
              </a:solidFill>
              <a:latin typeface="Times New Roman" pitchFamily="18" charset="0"/>
            </a:endParaRPr>
          </a:p>
        </p:txBody>
      </p:sp>
      <p:pic>
        <p:nvPicPr>
          <p:cNvPr id="12293"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4500" y="3424339"/>
            <a:ext cx="3429000" cy="22874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41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5YDFD77UPU3F-311-810</_dlc_DocId>
    <_dlc_DocIdUrl xmlns="04289566-cf42-4ce7-aa7c-2469c3d4502e">
      <Url>https://avssp.faa.gov/avs/afsfaast/_layouts/15/DocIdRedir.aspx?ID=5YDFD77UPU3F-311-810</Url>
      <Description>5YDFD77UPU3F-311-810</Description>
    </_dlc_DocIdUrl>
    <IconOverlay xmlns="http://schemas.microsoft.com/sharepoint/v4"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0675E-01F7-49AA-B61E-EE85CFCAD03B}">
  <ds:schemaRefs>
    <ds:schemaRef ds:uri="http://www.w3.org/XML/1998/namespace"/>
    <ds:schemaRef ds:uri="http://purl.org/dc/elements/1.1/"/>
    <ds:schemaRef ds:uri="http://schemas.microsoft.com/office/2006/documentManagement/types"/>
    <ds:schemaRef ds:uri="http://purl.org/dc/dcmitype/"/>
    <ds:schemaRef ds:uri="http://schemas.microsoft.com/sharepoint/v4"/>
    <ds:schemaRef ds:uri="http://schemas.openxmlformats.org/package/2006/metadata/core-properties"/>
    <ds:schemaRef ds:uri="http://schemas.microsoft.com/office/infopath/2007/PartnerControls"/>
    <ds:schemaRef ds:uri="http://purl.org/dc/terms/"/>
    <ds:schemaRef ds:uri="04289566-cf42-4ce7-aa7c-2469c3d4502e"/>
    <ds:schemaRef ds:uri="http://schemas.microsoft.com/office/2006/metadata/properties"/>
  </ds:schemaRefs>
</ds:datastoreItem>
</file>

<file path=customXml/itemProps2.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3.xml><?xml version="1.0" encoding="utf-8"?>
<ds:datastoreItem xmlns:ds="http://schemas.openxmlformats.org/officeDocument/2006/customXml" ds:itemID="{4EACEA0B-43B3-427C-AB33-99929A218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B17F8C7-2AEB-4BC2-A828-B2E729EBB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5692</TotalTime>
  <Words>2562</Words>
  <Application>Microsoft Office PowerPoint</Application>
  <PresentationFormat>On-screen Show (4:3)</PresentationFormat>
  <Paragraphs>513</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Fatal LOC Accidents – 10 Years</vt:lpstr>
      <vt:lpstr>LOC Workgroup Findings</vt:lpstr>
      <vt:lpstr>Stepping up</vt:lpstr>
      <vt:lpstr>Transition Training for Pilots</vt:lpstr>
      <vt:lpstr>Read the book </vt:lpstr>
      <vt:lpstr>Find an Instructor </vt:lpstr>
      <vt:lpstr>Find an Instructor </vt:lpstr>
      <vt:lpstr>Amateur built &amp; Light Sport</vt:lpstr>
      <vt:lpstr>LSA Categories</vt:lpstr>
      <vt:lpstr>Fatal Accidents </vt:lpstr>
      <vt:lpstr>Required Training</vt:lpstr>
      <vt:lpstr>Required Training</vt:lpstr>
      <vt:lpstr>Legal vs Safe</vt:lpstr>
      <vt:lpstr>Not just the airplane</vt:lpstr>
      <vt:lpstr>Operations Environments</vt:lpstr>
      <vt:lpstr>Tips and Tricks</vt:lpstr>
      <vt:lpstr>_______ and _______ together account for about half of all fatal LOC Accidents:</vt:lpstr>
      <vt:lpstr>To get the most out of transition training:</vt:lpstr>
      <vt:lpstr>Transition training is more important when stepping up than when stepping down.</vt:lpstr>
      <vt:lpstr>Pilots trained in traditional aircraft are ____  likely to crash in LSAs than pilots trained in LSAs to begin with.</vt:lpstr>
      <vt:lpstr>Good practices to avoid Loss of Control are:</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Month-June 2018-Transition Training-PPT</dc:title>
  <dc:creator>MTONEY</dc:creator>
  <cp:lastModifiedBy>Buskirk, Tina B (FAA)</cp:lastModifiedBy>
  <cp:revision>263</cp:revision>
  <dcterms:created xsi:type="dcterms:W3CDTF">2005-01-28T20:32:53Z</dcterms:created>
  <dcterms:modified xsi:type="dcterms:W3CDTF">2018-05-23T20:02:15Z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ba15fcf9-bfb2-4b60-ad5c-3a8861b03be8</vt:lpwstr>
  </property>
</Properties>
</file>