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1"/>
  </p:notesMasterIdLst>
  <p:handoutMasterIdLst>
    <p:handoutMasterId r:id="rId32"/>
  </p:handoutMasterIdLst>
  <p:sldIdLst>
    <p:sldId id="313" r:id="rId7"/>
    <p:sldId id="292" r:id="rId8"/>
    <p:sldId id="314" r:id="rId9"/>
    <p:sldId id="315" r:id="rId10"/>
    <p:sldId id="336" r:id="rId11"/>
    <p:sldId id="337" r:id="rId12"/>
    <p:sldId id="338" r:id="rId13"/>
    <p:sldId id="339" r:id="rId14"/>
    <p:sldId id="340" r:id="rId15"/>
    <p:sldId id="341" r:id="rId16"/>
    <p:sldId id="349" r:id="rId17"/>
    <p:sldId id="343" r:id="rId18"/>
    <p:sldId id="345" r:id="rId19"/>
    <p:sldId id="344" r:id="rId20"/>
    <p:sldId id="346" r:id="rId21"/>
    <p:sldId id="330" r:id="rId22"/>
    <p:sldId id="331" r:id="rId23"/>
    <p:sldId id="332" r:id="rId24"/>
    <p:sldId id="333" r:id="rId25"/>
    <p:sldId id="334" r:id="rId26"/>
    <p:sldId id="306" r:id="rId27"/>
    <p:sldId id="290" r:id="rId28"/>
    <p:sldId id="291" r:id="rId29"/>
    <p:sldId id="350" r:id="rId30"/>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292"/>
            <p14:sldId id="314"/>
            <p14:sldId id="315"/>
            <p14:sldId id="336"/>
            <p14:sldId id="337"/>
            <p14:sldId id="338"/>
            <p14:sldId id="339"/>
            <p14:sldId id="340"/>
            <p14:sldId id="341"/>
            <p14:sldId id="349"/>
            <p14:sldId id="343"/>
            <p14:sldId id="345"/>
            <p14:sldId id="344"/>
            <p14:sldId id="346"/>
            <p14:sldId id="330"/>
            <p14:sldId id="331"/>
            <p14:sldId id="332"/>
            <p14:sldId id="333"/>
            <p14:sldId id="334"/>
            <p14:sldId id="306"/>
            <p14:sldId id="290"/>
            <p14:sldId id="291"/>
            <p14:sldId id="35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6507" autoAdjust="0"/>
  </p:normalViewPr>
  <p:slideViewPr>
    <p:cSldViewPr snapToGrid="0">
      <p:cViewPr varScale="1">
        <p:scale>
          <a:sx n="61" d="100"/>
          <a:sy n="61" d="100"/>
        </p:scale>
        <p:origin x="614" y="48"/>
      </p:cViewPr>
      <p:guideLst>
        <p:guide orient="horz" pos="536"/>
        <p:guide pos="452"/>
      </p:guideLst>
    </p:cSldViewPr>
  </p:slideViewPr>
  <p:outlineViewPr>
    <p:cViewPr>
      <p:scale>
        <a:sx n="33" d="100"/>
        <a:sy n="33" d="100"/>
      </p:scale>
      <p:origin x="0" y="-10478"/>
    </p:cViewPr>
  </p:outlineViewPr>
  <p:notesTextViewPr>
    <p:cViewPr>
      <p:scale>
        <a:sx n="100" d="100"/>
        <a:sy n="100" d="100"/>
      </p:scale>
      <p:origin x="0" y="0"/>
    </p:cViewPr>
  </p:notesTextViewPr>
  <p:sorterViewPr>
    <p:cViewPr>
      <p:scale>
        <a:sx n="66" d="100"/>
        <a:sy n="66" d="100"/>
      </p:scale>
      <p:origin x="0" y="-1238"/>
    </p:cViewPr>
  </p:sorterViewPr>
  <p:notesViewPr>
    <p:cSldViewPr snapToGrid="0">
      <p:cViewPr varScale="1">
        <p:scale>
          <a:sx n="69" d="100"/>
          <a:sy n="69" d="100"/>
        </p:scale>
        <p:origin x="2616" y="3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smtClean="0">
                <a:solidFill>
                  <a:schemeClr val="tx1"/>
                </a:solidFill>
                <a:effectLst/>
                <a:latin typeface="Times New Roman" pitchFamily="18" charset="0"/>
                <a:ea typeface="+mn-ea"/>
                <a:cs typeface="+mn-cs"/>
              </a:rPr>
              <a:t>2018/4-5-124 </a:t>
            </a:r>
            <a:r>
              <a:rPr lang="en-US" sz="1200" b="1" i="0" u="none" strike="noStrike" kern="1200" dirty="0" smtClean="0">
                <a:solidFill>
                  <a:schemeClr val="tx1"/>
                </a:solidFill>
                <a:effectLst/>
                <a:latin typeface="Times New Roman" pitchFamily="18" charset="0"/>
                <a:ea typeface="+mn-ea"/>
                <a:cs typeface="+mn-cs"/>
              </a:rPr>
              <a:t>(I) PP </a:t>
            </a:r>
            <a:r>
              <a:rPr lang="en-US" dirty="0" smtClean="0">
                <a:latin typeface="Times New Roman" pitchFamily="18" charset="0"/>
                <a:ea typeface="ＭＳ Ｐゴシック" pitchFamily="34" charset="-128"/>
              </a:rPr>
              <a:t>Original Author: J. Steuernagle March 2017 POC: K. Clover, AFS-920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Controlled Flight Into Terrain (CFIT)</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Safety risk management is all about knowing what you’re getting into and understanding what capabilities and resources you have that</a:t>
            </a:r>
            <a:r>
              <a:rPr lang="en-US" altLang="en-US" baseline="0" dirty="0" smtClean="0">
                <a:latin typeface="Times New Roman" pitchFamily="18" charset="0"/>
                <a:ea typeface="ＭＳ Ｐゴシック" pitchFamily="34" charset="-128"/>
              </a:rPr>
              <a:t> will ensure that each flight is completed safely.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SRM begins with a solid Preflight Risk Assessment.  The assessment considers the Pilot, the Aircraft, the Environment within which the flight will take place, and External Pressures that may affect pilot judgement and performance.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baseline="0" dirty="0" smtClean="0">
                <a:latin typeface="Times New Roman" pitchFamily="18" charset="0"/>
                <a:ea typeface="ＭＳ Ｐゴシック" pitchFamily="34" charset="-128"/>
              </a:rPr>
              <a:t>There are various Flight Risk Assessment Tools or FRATs available to assist pilots in building their Risk Assessments. </a:t>
            </a:r>
            <a:r>
              <a:rPr lang="en-US" altLang="en-US" b="1" baseline="0" dirty="0" smtClean="0">
                <a:latin typeface="Times New Roman" pitchFamily="18" charset="0"/>
                <a:ea typeface="ＭＳ Ｐゴシック" pitchFamily="34" charset="-128"/>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baseline="0" dirty="0" smtClean="0">
                <a:latin typeface="Times New Roman" pitchFamily="18" charset="0"/>
                <a:ea typeface="ＭＳ Ｐゴシック" pitchFamily="34" charset="-128"/>
              </a:rPr>
              <a:t>Good preflight risk assessments mean you’ll have excellent Situational Awareness when you take off.  The trick is to maintain that awareness until you’re tied down or in the hangar at your destination.  Maintaining Situational Awareness means you’re constantly adjusting your assessments by answering questions such as: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baseline="0" dirty="0" smtClean="0">
                <a:latin typeface="Times New Roman" pitchFamily="18" charset="0"/>
                <a:ea typeface="ＭＳ Ｐゴシック" pitchFamily="34" charset="-128"/>
              </a:rPr>
              <a:t>Is the weather what I expected?  Is my groundspeed as predicted?  How long will it be till I get to the next checkpoint or to my destination?  What will be my fuel status when I get there?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baseline="0" dirty="0" smtClean="0">
                <a:latin typeface="Times New Roman" pitchFamily="18" charset="0"/>
                <a:ea typeface="ＭＳ Ｐゴシック" pitchFamily="34" charset="-128"/>
              </a:rPr>
              <a:t>Harder to answer are questions such as: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baseline="0" dirty="0" smtClean="0">
                <a:latin typeface="Times New Roman" pitchFamily="18" charset="0"/>
                <a:ea typeface="ＭＳ Ｐゴシック" pitchFamily="34" charset="-128"/>
              </a:rPr>
              <a:t>Am I becoming fatigued?  Can I continue with my flight as planned or is it time to adjust my expectations?  Am I making my decisions solely on the safety of flight or am I feeling pressure to complete the flight as planned? </a:t>
            </a:r>
            <a:r>
              <a:rPr lang="en-US" altLang="en-US" b="1" baseline="0" dirty="0" smtClean="0">
                <a:latin typeface="Times New Roman" pitchFamily="18" charset="0"/>
                <a:ea typeface="ＭＳ Ｐゴシック" pitchFamily="34" charset="-128"/>
              </a:rPr>
              <a:t>(Click)</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baseline="0" dirty="0" smtClean="0">
                <a:latin typeface="Times New Roman" pitchFamily="18" charset="0"/>
                <a:ea typeface="ＭＳ Ｐゴシック" pitchFamily="34" charset="-128"/>
              </a:rPr>
              <a:t>That brings us to Plan Continuation Bias.  You may know it as Get-there-itus.  Whatever you call it it’s real and every pilot must learn how to rationally deal with it.  This deadly bias will tempt you to delay resorting to Plan B until you’ve already entered Instrument Meteorological Conditions while trying to maintain VFR.  It’s also contributed to pilots overflying en route fueling opportunities and running short of fuel at the destination.  We’ll discuss this in depth in an upcoming Topic of the month but for now – deal with Get-there-itus by having a Plan B and maybe even C and make the decision to go to it before an emergency is in progress.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baseline="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10</a:t>
            </a:fld>
            <a:endParaRPr lang="en-US" altLang="en-US" sz="1200" dirty="0" smtClean="0">
              <a:latin typeface="Times New Roman" pitchFamily="18" charset="0"/>
            </a:endParaRPr>
          </a:p>
        </p:txBody>
      </p:sp>
    </p:spTree>
    <p:extLst>
      <p:ext uri="{BB962C8B-B14F-4D97-AF65-F5344CB8AC3E}">
        <p14:creationId xmlns:p14="http://schemas.microsoft.com/office/powerpoint/2010/main" val="364990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On 29 December 1972 Eastern Airlines Flight 401, Lockheed L-1011,  was scheduled to fly from JFK in New York to Miami International Airport in Florida.</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3 flight crew and one non-revenue company employee were in the cockpit as the flight began the approach to Miami.</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After extending the landing gear on final approach the first officer noticed the nose wheel down &amp; locked light was not illuminated.  The approach was aborted and the aircraft entered a 2,000 foot holding pattern west of the airport The crew engaged the autopilot while all 4 cockpit occupants engaged in trouble shooting the problem.  When the autopilot was engaged it was inadvertently placed in Control Wheel Steering (CWS) mode.  In this mode the airplane would maintain the attitude last commanded by the pilot.  One of the pilots – most likely the Captain – bumped the control column as he turned to speak with the flight engineer.  The airplane was placed in a shallow descent that was maintained all the way to the ground.  Four professional aviators – any one of whom could have detected the descent – were so focused on a non-critical task that they failed to detect and arrest the descent.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baseline="0" dirty="0" smtClean="0">
                <a:latin typeface="Times New Roman" pitchFamily="18" charset="0"/>
                <a:ea typeface="ＭＳ Ｐゴシック" pitchFamily="34" charset="-128"/>
              </a:rPr>
              <a:t>Autopilots are great at reducing pilot workload. And – let’s face it – they fly more precisely than we do.  But autopilots must be monitored because they will maintain heading and altitude right into the ground if that’s what you’ve tasked them to do.  </a:t>
            </a:r>
            <a:r>
              <a:rPr lang="en-US" altLang="en-US" b="1" baseline="0" dirty="0" smtClean="0">
                <a:latin typeface="Times New Roman" pitchFamily="18" charset="0"/>
                <a:ea typeface="ＭＳ Ｐゴシック" pitchFamily="34" charset="-128"/>
              </a:rPr>
              <a:t>(Click)</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baseline="0" dirty="0" smtClean="0">
                <a:latin typeface="Times New Roman" pitchFamily="18" charset="0"/>
                <a:ea typeface="ＭＳ Ｐゴシック" pitchFamily="34" charset="-128"/>
              </a:rPr>
              <a:t>Distracted pilots have flown aircraft into terrain without auto pilot assistance too.  No matter what you’re dealing with you must fly the aircraft first.  Make sure you’re always under control, properly configured, and in a safe flight environment.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baseline="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11</a:t>
            </a:fld>
            <a:endParaRPr lang="en-US" altLang="en-US" sz="1200" dirty="0" smtClean="0">
              <a:latin typeface="Times New Roman" pitchFamily="18" charset="0"/>
            </a:endParaRPr>
          </a:p>
        </p:txBody>
      </p:sp>
    </p:spTree>
    <p:extLst>
      <p:ext uri="{BB962C8B-B14F-4D97-AF65-F5344CB8AC3E}">
        <p14:creationId xmlns:p14="http://schemas.microsoft.com/office/powerpoint/2010/main" val="388704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host of technological programs, applications, and devices that can aid pilots in situational awareness and risk assessment.</a:t>
            </a:r>
            <a:r>
              <a:rPr lang="en-US" baseline="0" dirty="0" smtClean="0"/>
              <a:t>  Moving maps with terrain overlays are common so there’s no excuse for not knowing how close you are to a collision.  Flight planning tools can now integrate with charting programs, cockpit displays and weather imagery.  FRAT applications make it easy to conduct pre and in-flight risk assessments and performance monitoring equipment keeps pilots apprised of their aircraft’s capability.</a:t>
            </a:r>
          </a:p>
          <a:p>
            <a:endParaRPr lang="en-US" baseline="0" dirty="0" smtClean="0"/>
          </a:p>
          <a:p>
            <a:r>
              <a:rPr lang="en-US" baseline="0" dirty="0" smtClean="0"/>
              <a:t>Pilots have access to more information than ever before and that has already contributed to a 20-year reduction in CFIT accidents.  But all that information comes in many different forms so pilots must be thoroughly familiar with and proficient in device operation and information interpretation.</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375107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 professionals,</a:t>
            </a:r>
            <a:r>
              <a:rPr lang="en-US" baseline="0" dirty="0" smtClean="0"/>
              <a:t> no matter what their specialty, rely on coaching to keep them on top of their game.  Pilots are no exception.  Regular proficiency training with a Flight Instructor is the best investment you can make in safety and peace of mind.  </a:t>
            </a:r>
          </a:p>
          <a:p>
            <a:endParaRPr lang="en-US" baseline="0" dirty="0" smtClean="0"/>
          </a:p>
          <a:p>
            <a:r>
              <a:rPr lang="en-US" baseline="0" dirty="0" smtClean="0"/>
              <a:t>There are a wealth of proficiency training programs available.  Of course we recommend FAA WINGS Pilot Proficiency Training but, no matter what program or instructor you choose – please participate in scenario-based training.  This holistic approach to proficiency looks at all aspects of safe flight from preflight planning to securing the aircraft at the end of the flight.  Holistic training reinforces your skill at collectively managing all pilot processes and tasks in realistic scenarios.</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81787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keep your skills sharp between flights by flying simulators or flight training devices.  Many feature realistic graphics so you can get a look at unfamiliar destination environments.  And you can practice instrument procedures before you have to fly them for real.  But one caution here – simulation is not adequate preparation for flights to unfamiliar challenging if not hostile environments such as mountains, obstructed, short runways, and high density altitude environments. For those areas consult a Flight Instructor who is thoroughly familiar with the environment.  </a:t>
            </a:r>
            <a:r>
              <a:rPr lang="en-US" b="1" baseline="0" dirty="0" smtClean="0"/>
              <a:t>(Click)</a:t>
            </a:r>
          </a:p>
          <a:p>
            <a:endParaRPr lang="en-US" b="1" baseline="0" dirty="0" smtClean="0"/>
          </a:p>
          <a:p>
            <a:r>
              <a:rPr lang="en-US" b="0" baseline="0" dirty="0" smtClean="0"/>
              <a:t>Simulation works well as a solo activity but it’s much better if you have a flight instructor managing the simulator and scenario while you do the flying.</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70294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map,</a:t>
            </a:r>
            <a:r>
              <a:rPr lang="en-US" baseline="0" dirty="0" smtClean="0"/>
              <a:t> enhanced, and synthetic vision technology is now available on installed equipment and hand held devices.  Nothing has done more for situational awareness than this technology but you have to commit to keeping the databases up to date and you must confirm that you’re looking at the latest weather imagery.  Also be aware that even the latest weather pictures are not real time so give a wide berth to any weather you’re trying to avoid.  </a:t>
            </a:r>
          </a:p>
          <a:p>
            <a:endParaRPr lang="en-US" baseline="0" dirty="0" smtClean="0"/>
          </a:p>
          <a:p>
            <a:r>
              <a:rPr lang="en-US" baseline="0" dirty="0" smtClean="0"/>
              <a:t>And the availability of this technology has given rise to a paradox:  Pilots are more situationally aware than ever before but CFIT and weather accidents still occur and Pilot Deviations continue to rise.  Perhaps this is because pilots are more confident in their position so they fly closer to things they’re trying to avoid.  Obviously the solution is to give yourself some breathing room.  That means at least a mile from airspace and 2000 feet vertically from terrain you’re trying to avoid.  Airspace and terrain don’t move much but weather is very dynamic so greater clearance distances will be required.</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228306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35E9B0-7C26-4C96-849B-3947EADC279F}" type="slidenum">
              <a:rPr lang="en-US" altLang="en-US" sz="1200" smtClean="0">
                <a:latin typeface="Times New Roman" pitchFamily="18" charset="0"/>
              </a:rPr>
              <a:pPr eaLnBrk="1" hangingPunct="1"/>
              <a:t>16</a:t>
            </a:fld>
            <a:endParaRPr lang="en-US" altLang="en-US" sz="1200" dirty="0" smtClean="0">
              <a:latin typeface="Times New Roman" pitchFamily="18" charset="0"/>
            </a:endParaRPr>
          </a:p>
        </p:txBody>
      </p:sp>
      <p:sp>
        <p:nvSpPr>
          <p:cNvPr id="50179" name="Rectangle 2"/>
          <p:cNvSpPr>
            <a:spLocks noGrp="1" noRot="1" noChangeAspect="1" noChangeArrowheads="1" noTextEdit="1"/>
          </p:cNvSpPr>
          <p:nvPr>
            <p:ph type="sldImg"/>
          </p:nvPr>
        </p:nvSpPr>
        <p:spPr>
          <a:xfrm>
            <a:off x="331788" y="698500"/>
            <a:ext cx="6197600" cy="348615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p>
          <a:p>
            <a:pPr eaLnBrk="1" hangingPunct="1"/>
            <a:endParaRPr lang="en-US" altLang="en-US" b="1"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Now for a quick review:</a:t>
            </a:r>
          </a:p>
          <a:p>
            <a:pPr eaLnBrk="1" hangingPunct="1"/>
            <a:endParaRPr lang="en-US" altLang="en-US"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ea typeface="ＭＳ Ｐゴシック" pitchFamily="34" charset="-128"/>
              </a:rPr>
              <a:t>Wire strikes are almost exclusively confined to agricultural operations.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False – many wire</a:t>
            </a:r>
            <a:r>
              <a:rPr lang="en-US" altLang="en-US" baseline="0" dirty="0" smtClean="0">
                <a:latin typeface="Times New Roman" pitchFamily="18" charset="0"/>
                <a:ea typeface="ＭＳ Ｐゴシック" pitchFamily="34" charset="-128"/>
              </a:rPr>
              <a:t> strikes do occur in agricultural operations but they occur in en route operations as well.</a:t>
            </a:r>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3C6DF4-90C3-4CE0-AABE-BC785D23E4BF}" type="slidenum">
              <a:rPr lang="en-US" altLang="en-US" sz="1200" smtClean="0">
                <a:latin typeface="Times New Roman" pitchFamily="18" charset="0"/>
              </a:rPr>
              <a:pPr eaLnBrk="1" hangingPunct="1"/>
              <a:t>17</a:t>
            </a:fld>
            <a:endParaRPr lang="en-US" altLang="en-US" sz="1200" dirty="0" smtClean="0">
              <a:latin typeface="Times New Roman" pitchFamily="18" charset="0"/>
            </a:endParaRPr>
          </a:p>
        </p:txBody>
      </p:sp>
      <p:sp>
        <p:nvSpPr>
          <p:cNvPr id="51203" name="Rectangle 2"/>
          <p:cNvSpPr>
            <a:spLocks noGrp="1" noRot="1" noChangeAspect="1" noChangeArrowheads="1" noTextEdit="1"/>
          </p:cNvSpPr>
          <p:nvPr>
            <p:ph type="sldImg"/>
          </p:nvPr>
        </p:nvSpPr>
        <p:spPr>
          <a:xfrm>
            <a:off x="331788" y="698500"/>
            <a:ext cx="61976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CFIT accidents</a:t>
            </a:r>
            <a:r>
              <a:rPr lang="en-US" altLang="en-US" baseline="0" dirty="0" smtClean="0">
                <a:latin typeface="Times New Roman" pitchFamily="18" charset="0"/>
                <a:ea typeface="ＭＳ Ｐゴシック" pitchFamily="34" charset="-128"/>
              </a:rPr>
              <a:t> occur primarily during night conditions.  </a:t>
            </a:r>
            <a:r>
              <a:rPr lang="en-US" altLang="en-US" b="1" baseline="0" dirty="0" smtClean="0">
                <a:latin typeface="Times New Roman" pitchFamily="18" charset="0"/>
                <a:ea typeface="ＭＳ Ｐゴシック" pitchFamily="34" charset="-128"/>
              </a:rPr>
              <a:t>(Click)</a:t>
            </a:r>
            <a:endParaRPr lang="en-US" altLang="en-US" baseline="0" dirty="0" smtClean="0">
              <a:latin typeface="Times New Roman" pitchFamily="18" charset="0"/>
              <a:ea typeface="ＭＳ Ｐゴシック" pitchFamily="34" charset="-128"/>
            </a:endParaRPr>
          </a:p>
          <a:p>
            <a:pPr eaLnBrk="1" hangingPunct="1"/>
            <a:endParaRPr lang="en-US" altLang="en-US" b="1" baseline="0" dirty="0" smtClean="0">
              <a:latin typeface="Times New Roman" pitchFamily="18" charset="0"/>
              <a:ea typeface="ＭＳ Ｐゴシック" pitchFamily="34" charset="-128"/>
            </a:endParaRPr>
          </a:p>
          <a:p>
            <a:pPr eaLnBrk="1" hangingPunct="1"/>
            <a:r>
              <a:rPr lang="en-US" altLang="en-US" b="0" baseline="0" dirty="0" smtClean="0">
                <a:latin typeface="Times New Roman" pitchFamily="18" charset="0"/>
                <a:ea typeface="ＭＳ Ｐゴシック" pitchFamily="34" charset="-128"/>
              </a:rPr>
              <a:t>False:  The majority of CFIT accidents occur during the day</a:t>
            </a:r>
            <a:endParaRPr lang="en-US" altLang="en-US" b="0"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2500BB4-4622-4F67-9220-FB55B962B85F}" type="slidenum">
              <a:rPr lang="en-US" altLang="en-US" sz="1200" smtClean="0">
                <a:latin typeface="Times New Roman" pitchFamily="18" charset="0"/>
              </a:rPr>
              <a:pPr eaLnBrk="1" hangingPunct="1"/>
              <a:t>18</a:t>
            </a:fld>
            <a:endParaRPr lang="en-US" altLang="en-US" sz="1200" dirty="0" smtClean="0">
              <a:latin typeface="Times New Roman" pitchFamily="18" charset="0"/>
            </a:endParaRPr>
          </a:p>
        </p:txBody>
      </p:sp>
      <p:sp>
        <p:nvSpPr>
          <p:cNvPr id="52227" name="Rectangle 2"/>
          <p:cNvSpPr>
            <a:spLocks noGrp="1" noRot="1" noChangeAspect="1" noChangeArrowheads="1" noTextEdit="1"/>
          </p:cNvSpPr>
          <p:nvPr>
            <p:ph type="sldImg"/>
          </p:nvPr>
        </p:nvSpPr>
        <p:spPr>
          <a:xfrm>
            <a:off x="331788" y="698500"/>
            <a:ext cx="61976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ea typeface="ＭＳ Ｐゴシック" pitchFamily="34" charset="-128"/>
              </a:rPr>
              <a:t>Two thirds of CFIT accidents occur in IMC conditions. </a:t>
            </a:r>
            <a:r>
              <a:rPr lang="en-US" altLang="en-US" b="1" baseline="0" dirty="0" smtClean="0">
                <a:latin typeface="Times New Roman" pitchFamily="18" charset="0"/>
                <a:ea typeface="ＭＳ Ｐゴシック" pitchFamily="34" charset="-128"/>
              </a:rPr>
              <a:t>(Click)</a:t>
            </a:r>
            <a:endParaRPr lang="en-US" altLang="en-US" dirty="0" smtClean="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a:t>
            </a:r>
            <a:r>
              <a:rPr lang="en-US" altLang="en-US" dirty="0" smtClean="0">
                <a:latin typeface="Times New Roman" pitchFamily="18" charset="0"/>
                <a:ea typeface="ＭＳ Ｐゴシック" pitchFamily="34" charset="-128"/>
              </a:rPr>
              <a:t>False – CFIT accidents are almost evenly split between IMC and</a:t>
            </a:r>
            <a:r>
              <a:rPr lang="en-US" altLang="en-US" baseline="0" dirty="0" smtClean="0">
                <a:latin typeface="Times New Roman" pitchFamily="18" charset="0"/>
                <a:ea typeface="ＭＳ Ｐゴシック" pitchFamily="34" charset="-128"/>
              </a:rPr>
              <a:t> VMC conditions. </a:t>
            </a:r>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C116D5-5388-4686-BB7F-01F09C6E71C9}" type="slidenum">
              <a:rPr lang="en-US" altLang="en-US" sz="1200" smtClean="0">
                <a:latin typeface="Times New Roman" pitchFamily="18" charset="0"/>
              </a:rPr>
              <a:pPr eaLnBrk="1" hangingPunct="1"/>
              <a:t>19</a:t>
            </a:fld>
            <a:endParaRPr lang="en-US" altLang="en-US" sz="1200" dirty="0" smtClean="0">
              <a:latin typeface="Times New Roman" pitchFamily="18" charset="0"/>
            </a:endParaRPr>
          </a:p>
        </p:txBody>
      </p:sp>
      <p:sp>
        <p:nvSpPr>
          <p:cNvPr id="53251" name="Rectangle 2"/>
          <p:cNvSpPr>
            <a:spLocks noGrp="1" noRot="1" noChangeAspect="1" noChangeArrowheads="1" noTextEdit="1"/>
          </p:cNvSpPr>
          <p:nvPr>
            <p:ph type="sldImg"/>
          </p:nvPr>
        </p:nvSpPr>
        <p:spPr>
          <a:xfrm>
            <a:off x="331788" y="698500"/>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The order of priority in performing pilot tasks is: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C – Aviate, navigate, communicate.  It’s true that all of these things happen at nearly the same time but your first priority is to fly the airplane, followed by navigating so as to avoid impacting terrain.  Once you’ve got those under control, it’s time to communicate your intentions.  </a:t>
            </a:r>
            <a:r>
              <a:rPr lang="en-US" altLang="en-US" b="1" dirty="0" smtClean="0">
                <a:latin typeface="Times New Roman" pitchFamily="18" charset="0"/>
                <a:ea typeface="ＭＳ Ｐゴシック" pitchFamily="34" charset="-128"/>
              </a:rPr>
              <a:t>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31788" y="696913"/>
            <a:ext cx="6197600" cy="34861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0B9CACA-B80B-439E-BED4-F2141FD2998D}" type="slidenum">
              <a:rPr lang="en-US" altLang="en-US" sz="1200" smtClean="0">
                <a:latin typeface="Times New Roman" pitchFamily="18" charset="0"/>
              </a:rPr>
              <a:pPr eaLnBrk="1" hangingPunct="1"/>
              <a:t>20</a:t>
            </a:fld>
            <a:endParaRPr lang="en-US" altLang="en-US" sz="1200" dirty="0" smtClean="0">
              <a:latin typeface="Times New Roman" pitchFamily="18" charset="0"/>
            </a:endParaRPr>
          </a:p>
        </p:txBody>
      </p:sp>
      <p:sp>
        <p:nvSpPr>
          <p:cNvPr id="54275" name="Rectangle 2"/>
          <p:cNvSpPr>
            <a:spLocks noGrp="1" noRot="1" noChangeAspect="1" noChangeArrowheads="1" noTextEdit="1"/>
          </p:cNvSpPr>
          <p:nvPr>
            <p:ph type="sldImg"/>
          </p:nvPr>
        </p:nvSpPr>
        <p:spPr>
          <a:xfrm>
            <a:off x="331788" y="698500"/>
            <a:ext cx="6197600" cy="34861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Good practices to avoid CFIT are: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All of the above. </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1788" y="696913"/>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altLang="en-US" b="1"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21</a:t>
            </a:fld>
            <a:endParaRPr lang="en-US" altLang="en-US" sz="1200"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24</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(QMS File Number) </a:t>
            </a:r>
            <a:r>
              <a:rPr lang="en-US" dirty="0" smtClean="0">
                <a:latin typeface="Times New Roman" pitchFamily="18" charset="0"/>
                <a:ea typeface="ＭＳ Ｐゴシック" pitchFamily="34" charset="-128"/>
              </a:rPr>
              <a:t>Original Author: J. Steuernagle March 2017 POC: K. CloverAFS-920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Controlled Flight Into Terrain (CFIT)</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5280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Controlled Flight Into</a:t>
            </a:r>
            <a:r>
              <a:rPr lang="en-US" altLang="en-US" baseline="0" dirty="0" smtClean="0">
                <a:latin typeface="Times New Roman" pitchFamily="18" charset="0"/>
                <a:ea typeface="ＭＳ Ｐゴシック" pitchFamily="34" charset="-128"/>
              </a:rPr>
              <a:t> Terrain (CFIT) </a:t>
            </a:r>
            <a:r>
              <a:rPr lang="en-US" altLang="en-US" dirty="0" smtClean="0">
                <a:latin typeface="Times New Roman" pitchFamily="18" charset="0"/>
                <a:ea typeface="ＭＳ Ｐゴシック" pitchFamily="34" charset="-128"/>
              </a:rPr>
              <a:t>Accidents and recommendations (termed</a:t>
            </a:r>
            <a:r>
              <a:rPr lang="en-US" altLang="en-US" baseline="0" dirty="0" smtClean="0">
                <a:latin typeface="Times New Roman" pitchFamily="18" charset="0"/>
                <a:ea typeface="ＭＳ Ｐゴシック" pitchFamily="34" charset="-128"/>
              </a:rPr>
              <a:t> safety enhancements) </a:t>
            </a:r>
            <a:r>
              <a:rPr lang="en-US" altLang="en-US" dirty="0" smtClean="0">
                <a:latin typeface="Times New Roman" pitchFamily="18" charset="0"/>
                <a:ea typeface="ＭＳ Ｐゴシック" pitchFamily="34" charset="-128"/>
              </a:rPr>
              <a:t>from the General Aviation Joint Steering Committee -</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a work group that studies General Aviation Accidents.  We’ll discuss some Safety Risk Management and Technological solutions to CFIT challenges</a:t>
            </a:r>
            <a:r>
              <a:rPr lang="en-US" altLang="en-US" baseline="0" dirty="0" smtClean="0">
                <a:latin typeface="Times New Roman" pitchFamily="18" charset="0"/>
                <a:ea typeface="ＭＳ Ｐゴシック" pitchFamily="34" charset="-128"/>
              </a:rPr>
              <a:t> and, f</a:t>
            </a:r>
            <a:r>
              <a:rPr lang="en-US" altLang="en-US" dirty="0" smtClean="0">
                <a:latin typeface="Times New Roman" pitchFamily="18" charset="0"/>
                <a:ea typeface="ＭＳ Ｐゴシック" pitchFamily="34" charset="-128"/>
              </a:rPr>
              <a:t>inally; we’ll give you some tips and tricks that will help you to</a:t>
            </a:r>
            <a:r>
              <a:rPr lang="en-US" altLang="en-US" baseline="0" dirty="0" smtClean="0">
                <a:latin typeface="Times New Roman" pitchFamily="18" charset="0"/>
                <a:ea typeface="ＭＳ Ｐゴシック" pitchFamily="34" charset="-128"/>
              </a:rPr>
              <a:t> avoid </a:t>
            </a:r>
            <a:r>
              <a:rPr lang="en-US" altLang="en-US" dirty="0" smtClean="0">
                <a:latin typeface="Times New Roman" pitchFamily="18" charset="0"/>
                <a:ea typeface="ＭＳ Ｐゴシック" pitchFamily="34" charset="-128"/>
              </a:rPr>
              <a:t>CFIT accidents.</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CFIT is defined as an unintentional</a:t>
            </a:r>
            <a:r>
              <a:rPr lang="en-US" altLang="en-US" baseline="0" dirty="0" smtClean="0">
                <a:latin typeface="Times New Roman" pitchFamily="18" charset="0"/>
                <a:ea typeface="ＭＳ Ｐゴシック" pitchFamily="34" charset="-128"/>
              </a:rPr>
              <a:t> collision with terrain while an aircraft is under positive control.</a:t>
            </a: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Times New Roman" pitchFamily="18" charset="0"/>
                <a:ea typeface="ＭＳ Ｐゴシック" pitchFamily="34" charset="-128"/>
              </a:rPr>
              <a:t>For this presentation</a:t>
            </a:r>
            <a:r>
              <a:rPr lang="en-US" altLang="en-US" baseline="0" dirty="0" smtClean="0">
                <a:latin typeface="Times New Roman" pitchFamily="18" charset="0"/>
                <a:ea typeface="ＭＳ Ｐゴシック" pitchFamily="34" charset="-128"/>
              </a:rPr>
              <a:t> we looked at a</a:t>
            </a:r>
            <a:r>
              <a:rPr lang="en-US" altLang="en-US" dirty="0" smtClean="0">
                <a:latin typeface="Times New Roman" pitchFamily="18" charset="0"/>
                <a:ea typeface="ＭＳ Ｐゴシック" pitchFamily="34" charset="-128"/>
              </a:rPr>
              <a:t> typical year in which we </a:t>
            </a:r>
            <a:r>
              <a:rPr lang="en-US" altLang="en-US" baseline="0" dirty="0" smtClean="0">
                <a:latin typeface="Times New Roman" pitchFamily="18" charset="0"/>
                <a:ea typeface="ＭＳ Ｐゴシック" pitchFamily="34" charset="-128"/>
              </a:rPr>
              <a:t>see about forty CFIT Accidents at least half of which are fatal. </a:t>
            </a:r>
            <a:r>
              <a:rPr lang="en-US" altLang="en-US" b="1" baseline="0" dirty="0" smtClean="0">
                <a:latin typeface="Times New Roman" pitchFamily="18" charset="0"/>
                <a:ea typeface="ＭＳ Ｐゴシック" pitchFamily="34" charset="-128"/>
              </a:rPr>
              <a:t>(Click)</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It’s logical to think that CFIT accidents usually involve inexperienced pilots in dark night and/or instrument meteorological conditions.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In fact, in a typical year more than 75 percent of CFIT accidents occur in daylight and more than half of those are in visual conditions.</a:t>
            </a:r>
            <a:endParaRPr lang="en-US" altLang="en-US" b="0"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As we</a:t>
            </a:r>
            <a:r>
              <a:rPr lang="en-US" altLang="en-US" baseline="0" dirty="0" smtClean="0">
                <a:latin typeface="Times New Roman" pitchFamily="18" charset="0"/>
                <a:ea typeface="ＭＳ Ｐゴシック" pitchFamily="34" charset="-128"/>
              </a:rPr>
              <a:t> might expect – the majority of CFIT pilots</a:t>
            </a:r>
            <a:r>
              <a:rPr lang="en-US" altLang="en-US" dirty="0" smtClean="0">
                <a:latin typeface="Times New Roman" pitchFamily="18" charset="0"/>
                <a:ea typeface="ＭＳ Ｐゴシック" pitchFamily="34" charset="-128"/>
              </a:rPr>
              <a:t> hold</a:t>
            </a:r>
            <a:r>
              <a:rPr lang="en-US" altLang="en-US" baseline="0" dirty="0" smtClean="0">
                <a:latin typeface="Times New Roman" pitchFamily="18" charset="0"/>
                <a:ea typeface="ＭＳ Ｐゴシック" pitchFamily="34" charset="-128"/>
              </a:rPr>
              <a:t> Private certificates but Commercial and ATP pilots and flight instructors are well represented too.  </a:t>
            </a: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You might think that most CFIT Pilots are not instrument rated and that’s correct.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But in</a:t>
            </a:r>
            <a:r>
              <a:rPr lang="en-US" altLang="en-US" baseline="0" dirty="0" smtClean="0">
                <a:latin typeface="Times New Roman" pitchFamily="18" charset="0"/>
                <a:ea typeface="ＭＳ Ｐゴシック" pitchFamily="34" charset="-128"/>
              </a:rPr>
              <a:t> a typical year, more than a third of CFIT pilots hold instrument ratings.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5</a:t>
            </a:fld>
            <a:endParaRPr lang="en-US" altLang="en-US" sz="1200" dirty="0" smtClean="0">
              <a:latin typeface="Times New Roman" pitchFamily="18" charset="0"/>
            </a:endParaRPr>
          </a:p>
        </p:txBody>
      </p:sp>
    </p:spTree>
    <p:extLst>
      <p:ext uri="{BB962C8B-B14F-4D97-AF65-F5344CB8AC3E}">
        <p14:creationId xmlns:p14="http://schemas.microsoft.com/office/powerpoint/2010/main" val="180706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Continued VFR into IMC is the deadliest accident precursor.</a:t>
            </a:r>
            <a:r>
              <a:rPr lang="en-US" altLang="en-US" baseline="0" dirty="0" smtClean="0">
                <a:latin typeface="Times New Roman" pitchFamily="18" charset="0"/>
                <a:ea typeface="ＭＳ Ｐゴシック" pitchFamily="34" charset="-128"/>
              </a:rPr>
              <a:t>  We don’t know how often pilots are successful in pursuing the impossible dream.  Undoubtedly some get away safely but continued VFR into IMC accidents are usually fatal.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Of the 41 accidents in our study group, 11 – or 25% of the total – were preceded by Continued VFR into IMC and they were all fatal.  You’d think that VFR pilots would more often be involved in Continued VFR accidents but they were evenly split in this study group.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6</a:t>
            </a:fld>
            <a:endParaRPr lang="en-US" altLang="en-US" sz="1200" dirty="0" smtClean="0">
              <a:latin typeface="Times New Roman" pitchFamily="18" charset="0"/>
            </a:endParaRPr>
          </a:p>
        </p:txBody>
      </p:sp>
    </p:spTree>
    <p:extLst>
      <p:ext uri="{BB962C8B-B14F-4D97-AF65-F5344CB8AC3E}">
        <p14:creationId xmlns:p14="http://schemas.microsoft.com/office/powerpoint/2010/main" val="366378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IFR procedural mistakes account for a significant</a:t>
            </a:r>
            <a:r>
              <a:rPr lang="en-US" altLang="en-US" baseline="0" dirty="0" smtClean="0">
                <a:latin typeface="Times New Roman" pitchFamily="18" charset="0"/>
                <a:ea typeface="ＭＳ Ｐゴシック" pitchFamily="34" charset="-128"/>
              </a:rPr>
              <a:t> portion of CFIT accidents each year.  Instrument pilots must be sure they’re complying with all aspects of the clearances they accept and the procedures they fly.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Wire Strikes are often cited in CFIT accident reports and they are common in Agricultural Operations but more than half of them are not associated with Ag flying.  It’s true that there are some very high towers around and their support wires can extend well beyond the tower itself.  But there are relatively few collisions with tall towers or their support structures.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In fact, most wire strikes occur below 200 feet AGL.  You’ve got to wonder; what required the pilots to be that low – especially in the vicinity of wires?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be aware that many wires are unmarked.  Give yourself some room.  A little extra altitude – even 500 feet – will keep you above 90% of the wires.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7</a:t>
            </a:fld>
            <a:endParaRPr lang="en-US" altLang="en-US" sz="1200" dirty="0" smtClean="0">
              <a:latin typeface="Times New Roman" pitchFamily="18" charset="0"/>
            </a:endParaRPr>
          </a:p>
        </p:txBody>
      </p:sp>
    </p:spTree>
    <p:extLst>
      <p:ext uri="{BB962C8B-B14F-4D97-AF65-F5344CB8AC3E}">
        <p14:creationId xmlns:p14="http://schemas.microsoft.com/office/powerpoint/2010/main" val="316721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Some CFIT accidents are caused by unrealistic expectations for</a:t>
            </a:r>
            <a:r>
              <a:rPr lang="en-US" altLang="en-US" baseline="0" dirty="0" smtClean="0">
                <a:latin typeface="Times New Roman" pitchFamily="18" charset="0"/>
                <a:ea typeface="ＭＳ Ｐゴシック" pitchFamily="34" charset="-128"/>
              </a:rPr>
              <a:t> aircraft performance.  High Density Altitude combined with a short and/or obstructed runway and aircraft at near gross weight have resulted in collisions with obstacles on take off.  Carburetor or induction system ice can reduce climb performance with the same result.  And tailwinds on approach or takeoff can precede CFIT.</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8</a:t>
            </a:fld>
            <a:endParaRPr lang="en-US" altLang="en-US" sz="1200" dirty="0" smtClean="0">
              <a:latin typeface="Times New Roman" pitchFamily="18" charset="0"/>
            </a:endParaRPr>
          </a:p>
        </p:txBody>
      </p:sp>
    </p:spTree>
    <p:extLst>
      <p:ext uri="{BB962C8B-B14F-4D97-AF65-F5344CB8AC3E}">
        <p14:creationId xmlns:p14="http://schemas.microsoft.com/office/powerpoint/2010/main" val="209706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Finally we had</a:t>
            </a:r>
            <a:r>
              <a:rPr lang="en-US" altLang="en-US" baseline="0" dirty="0" smtClean="0">
                <a:latin typeface="Times New Roman" pitchFamily="18" charset="0"/>
                <a:ea typeface="ＭＳ Ｐゴシック" pitchFamily="34" charset="-128"/>
              </a:rPr>
              <a:t> one pilot incapacitation accident, 2 intentional collisions with terrain (only one of which was fatal), and 2 accidents involving US registered aircraft operating abroad.</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9</a:t>
            </a:fld>
            <a:endParaRPr lang="en-US" altLang="en-US" sz="1200" dirty="0" smtClean="0">
              <a:latin typeface="Times New Roman" pitchFamily="18" charset="0"/>
            </a:endParaRPr>
          </a:p>
        </p:txBody>
      </p:sp>
    </p:spTree>
    <p:extLst>
      <p:ext uri="{BB962C8B-B14F-4D97-AF65-F5344CB8AC3E}">
        <p14:creationId xmlns:p14="http://schemas.microsoft.com/office/powerpoint/2010/main" val="3655660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2"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4998" t="729" r="38405" b="5883"/>
          <a:stretch/>
        </p:blipFill>
        <p:spPr>
          <a:xfrm>
            <a:off x="7703932" y="-29183"/>
            <a:ext cx="4799353" cy="6888742"/>
          </a:xfrm>
          <a:prstGeom prst="rect">
            <a:avLst/>
          </a:prstGeom>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lgn="l">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5" y="1795830"/>
            <a:ext cx="6139447"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303301" y="379132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t>
            </a:r>
            <a:r>
              <a:rPr lang="en-US" sz="1800" b="1" dirty="0" smtClean="0">
                <a:solidFill>
                  <a:schemeClr val="bg1"/>
                </a:solidFill>
              </a:rPr>
              <a:t>Aviation</a:t>
            </a:r>
          </a:p>
          <a:p>
            <a:pPr>
              <a:lnSpc>
                <a:spcPct val="85000"/>
              </a:lnSpc>
              <a:spcBef>
                <a:spcPct val="0"/>
              </a:spcBef>
              <a:buFontTx/>
              <a:buNone/>
            </a:pPr>
            <a:r>
              <a:rPr lang="en-US" sz="1800" b="1" dirty="0" smtClean="0">
                <a:solidFill>
                  <a:schemeClr val="bg1"/>
                </a:solidFill>
              </a:rPr>
              <a:t>Administration</a:t>
            </a:r>
            <a:endParaRPr lang="en-US" sz="1800" b="1" dirty="0">
              <a:solidFill>
                <a:schemeClr val="bg1"/>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36467" y="153924"/>
            <a:ext cx="1231269" cy="11106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26"/>
          <p:cNvSpPr txBox="1">
            <a:spLocks noChangeArrowheads="1"/>
          </p:cNvSpPr>
          <p:nvPr userDrawn="1"/>
        </p:nvSpPr>
        <p:spPr bwMode="auto">
          <a:xfrm>
            <a:off x="178480" y="4861298"/>
            <a:ext cx="4877614"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endParaRPr lang="en-US" sz="1800" dirty="0" smtClean="0"/>
          </a:p>
          <a:p>
            <a:pPr>
              <a:buNone/>
            </a:pPr>
            <a:endParaRPr lang="en-US" sz="1800" dirty="0" smtClean="0"/>
          </a:p>
          <a:p>
            <a:pPr>
              <a:buNone/>
            </a:pPr>
            <a:r>
              <a:rPr lang="en-US" sz="1800" dirty="0" smtClean="0"/>
              <a:t>Produced</a:t>
            </a:r>
            <a:r>
              <a:rPr lang="en-US" sz="1800" baseline="0" dirty="0" smtClean="0"/>
              <a:t> by:</a:t>
            </a:r>
          </a:p>
          <a:p>
            <a:pPr>
              <a:buNone/>
            </a:pPr>
            <a:r>
              <a:rPr lang="en-US" sz="1800" baseline="0" dirty="0" smtClean="0"/>
              <a:t>The FAA Safety Promotion Program Office</a:t>
            </a:r>
            <a:endParaRPr lang="en-US" sz="1800" i="0" baseline="0"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60169" y="6096000"/>
            <a:ext cx="2220384" cy="763588"/>
            <a:chOff x="3622" y="3840"/>
            <a:chExt cx="1049" cy="481"/>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2" y="3840"/>
              <a:ext cx="369" cy="481"/>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72872" y="266216"/>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272872" y="1463923"/>
            <a:ext cx="4604585" cy="1615760"/>
          </a:xfrm>
        </p:spPr>
        <p:txBody>
          <a:bodyPr/>
          <a:lstStyle/>
          <a:p>
            <a:r>
              <a:rPr lang="en-US" dirty="0" smtClean="0"/>
              <a:t>Topic of the Month</a:t>
            </a:r>
            <a:br>
              <a:rPr lang="en-US" dirty="0" smtClean="0"/>
            </a:br>
            <a:r>
              <a:rPr lang="en-US" dirty="0" smtClean="0"/>
              <a:t>November</a:t>
            </a:r>
          </a:p>
          <a:p>
            <a:r>
              <a:rPr lang="en-US" dirty="0" smtClean="0"/>
              <a:t>Controlled Flight Into Terrain (CFIT)</a:t>
            </a:r>
            <a:endParaRPr lang="en-US" dirty="0"/>
          </a:p>
          <a:p>
            <a:endParaRPr lang="en-US" dirty="0" smtClean="0"/>
          </a:p>
        </p:txBody>
      </p:sp>
      <p:sp>
        <p:nvSpPr>
          <p:cNvPr id="32785" name="Text Box 17"/>
          <p:cNvSpPr txBox="1">
            <a:spLocks noChangeArrowheads="1"/>
          </p:cNvSpPr>
          <p:nvPr/>
        </p:nvSpPr>
        <p:spPr bwMode="auto">
          <a:xfrm>
            <a:off x="3367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67970"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Safety Risk Management (SRM) Solutions</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10</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5"/>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Preflight Risk Assessments</a:t>
            </a:r>
          </a:p>
          <a:p>
            <a:pPr lvl="1"/>
            <a:r>
              <a:rPr lang="en-US" altLang="en-US" kern="0" dirty="0" smtClean="0">
                <a:ea typeface="ＭＳ Ｐゴシック" pitchFamily="34" charset="-128"/>
              </a:rPr>
              <a:t>PAVE Checklist</a:t>
            </a:r>
          </a:p>
          <a:p>
            <a:pPr lvl="1"/>
            <a:r>
              <a:rPr lang="en-US" altLang="en-US" kern="0" dirty="0" smtClean="0">
                <a:ea typeface="ＭＳ Ｐゴシック" pitchFamily="34" charset="-128"/>
              </a:rPr>
              <a:t>Flight Risk Assessment Tools (FRATs)</a:t>
            </a:r>
            <a:endParaRPr lang="en-US" altLang="en-US" kern="0" dirty="0">
              <a:ea typeface="ＭＳ Ｐゴシック" pitchFamily="34" charset="-128"/>
            </a:endParaRPr>
          </a:p>
          <a:p>
            <a:r>
              <a:rPr lang="en-US" altLang="en-US" kern="0" dirty="0" smtClean="0">
                <a:ea typeface="ＭＳ Ｐゴシック" pitchFamily="34" charset="-128"/>
              </a:rPr>
              <a:t>Maintain Situational Awareness</a:t>
            </a:r>
            <a:endParaRPr lang="en-US" altLang="en-US" kern="0" dirty="0">
              <a:ea typeface="ＭＳ Ｐゴシック" pitchFamily="34" charset="-128"/>
            </a:endParaRPr>
          </a:p>
          <a:p>
            <a:pPr lvl="1"/>
            <a:r>
              <a:rPr lang="en-US" altLang="en-US" kern="0" dirty="0" smtClean="0">
                <a:ea typeface="ＭＳ Ｐゴシック" pitchFamily="34" charset="-128"/>
              </a:rPr>
              <a:t>In flight environmental assessments</a:t>
            </a:r>
          </a:p>
          <a:p>
            <a:pPr lvl="2"/>
            <a:r>
              <a:rPr lang="en-US" altLang="en-US" kern="0" dirty="0" smtClean="0">
                <a:ea typeface="ＭＳ Ｐゴシック" pitchFamily="34" charset="-128"/>
              </a:rPr>
              <a:t>Weather, fuel, fatigue, etc.</a:t>
            </a:r>
          </a:p>
          <a:p>
            <a:r>
              <a:rPr lang="en-US" altLang="en-US" kern="0" dirty="0" smtClean="0">
                <a:ea typeface="ＭＳ Ｐゴシック" pitchFamily="34" charset="-128"/>
              </a:rPr>
              <a:t>Plan Continuation Bias (Get-there-itus)</a:t>
            </a:r>
          </a:p>
          <a:p>
            <a:pPr lvl="1"/>
            <a:r>
              <a:rPr lang="en-US" altLang="en-US" kern="0" dirty="0" smtClean="0">
                <a:ea typeface="ＭＳ Ｐゴシック" pitchFamily="34" charset="-128"/>
              </a:rPr>
              <a:t>Have a </a:t>
            </a:r>
            <a:r>
              <a:rPr lang="en-US" altLang="en-US" b="1" i="1" kern="0" dirty="0" smtClean="0">
                <a:ea typeface="ＭＳ Ｐゴシック" pitchFamily="34" charset="-128"/>
              </a:rPr>
              <a:t>Plan</a:t>
            </a:r>
            <a:r>
              <a:rPr lang="en-US" altLang="en-US" kern="0" dirty="0" smtClean="0">
                <a:ea typeface="ＭＳ Ｐゴシック" pitchFamily="34" charset="-128"/>
              </a:rPr>
              <a:t> </a:t>
            </a:r>
            <a:r>
              <a:rPr lang="en-US" altLang="en-US" b="1" i="1" kern="0" dirty="0" smtClean="0">
                <a:ea typeface="ＭＳ Ｐゴシック" pitchFamily="34" charset="-128"/>
              </a:rPr>
              <a:t>B</a:t>
            </a:r>
            <a:r>
              <a:rPr lang="en-US" altLang="en-US" kern="0" dirty="0" smtClean="0">
                <a:ea typeface="ＭＳ Ｐゴシック" pitchFamily="34" charset="-128"/>
              </a:rPr>
              <a:t> and resort to it before an emergency</a:t>
            </a:r>
          </a:p>
          <a:p>
            <a:pPr marL="914400" lvl="2" indent="0">
              <a:buNone/>
            </a:pPr>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10" name="Content Placeholder 10" descr="Jay sunset flight.JPG"/>
          <p:cNvPicPr>
            <a:picLocks noChangeAspect="1"/>
          </p:cNvPicPr>
          <p:nvPr/>
        </p:nvPicPr>
        <p:blipFill>
          <a:blip r:embed="rId3" cstate="print"/>
          <a:stretch>
            <a:fillRect/>
          </a:stretch>
        </p:blipFill>
        <p:spPr bwMode="auto">
          <a:xfrm>
            <a:off x="8837057" y="3590250"/>
            <a:ext cx="3067527" cy="2300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77" t="13482" r="9827" b="14011"/>
          <a:stretch/>
        </p:blipFill>
        <p:spPr bwMode="auto">
          <a:xfrm>
            <a:off x="7498080" y="989221"/>
            <a:ext cx="3162300" cy="2243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69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Safety Risk Management (SRM) Solutions</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11</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5"/>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60307"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Fly the aircraft first!</a:t>
            </a:r>
          </a:p>
          <a:p>
            <a:pPr lvl="1"/>
            <a:r>
              <a:rPr lang="en-US" altLang="en-US" kern="0" dirty="0" smtClean="0">
                <a:ea typeface="ＭＳ Ｐゴシック" pitchFamily="34" charset="-128"/>
              </a:rPr>
              <a:t>EA 401</a:t>
            </a:r>
          </a:p>
          <a:p>
            <a:pPr lvl="1"/>
            <a:r>
              <a:rPr lang="en-US" altLang="en-US" kern="0" dirty="0" smtClean="0">
                <a:ea typeface="ＭＳ Ｐゴシック" pitchFamily="34" charset="-128"/>
              </a:rPr>
              <a:t>Flight crew focused on burned out light bulb</a:t>
            </a:r>
          </a:p>
          <a:p>
            <a:pPr lvl="1"/>
            <a:r>
              <a:rPr lang="en-US" altLang="en-US" kern="0" dirty="0" smtClean="0">
                <a:ea typeface="ＭＳ Ｐゴシック" pitchFamily="34" charset="-128"/>
              </a:rPr>
              <a:t>Aircraft descended to ground on autopilot</a:t>
            </a:r>
          </a:p>
          <a:p>
            <a:pPr lvl="2"/>
            <a:r>
              <a:rPr lang="en-US" altLang="en-US" kern="0" dirty="0" smtClean="0">
                <a:ea typeface="ＭＳ Ｐゴシック" pitchFamily="34" charset="-128"/>
              </a:rPr>
              <a:t>99 Fatalities</a:t>
            </a:r>
          </a:p>
          <a:p>
            <a:r>
              <a:rPr lang="en-US" altLang="en-US" kern="0" dirty="0" smtClean="0">
                <a:ea typeface="ＭＳ Ｐゴシック" pitchFamily="34" charset="-128"/>
              </a:rPr>
              <a:t>Be expert at dealing with distractions</a:t>
            </a:r>
          </a:p>
          <a:p>
            <a:pPr lvl="2"/>
            <a:endParaRPr lang="en-US" altLang="en-US" kern="0" dirty="0">
              <a:ea typeface="ＭＳ Ｐゴシック" pitchFamily="34" charset="-128"/>
            </a:endParaRPr>
          </a:p>
          <a:p>
            <a:pPr marL="914400" lvl="2" indent="0">
              <a:buNone/>
            </a:pPr>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866" y="1155506"/>
            <a:ext cx="3762375" cy="245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617" y="3917244"/>
            <a:ext cx="2546624" cy="1912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243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Solutions</a:t>
            </a:r>
            <a:endParaRPr lang="en-US" dirty="0"/>
          </a:p>
        </p:txBody>
      </p:sp>
      <p:sp>
        <p:nvSpPr>
          <p:cNvPr id="3" name="Content Placeholder 2"/>
          <p:cNvSpPr>
            <a:spLocks noGrp="1"/>
          </p:cNvSpPr>
          <p:nvPr>
            <p:ph idx="1"/>
          </p:nvPr>
        </p:nvSpPr>
        <p:spPr>
          <a:xfrm>
            <a:off x="674602" y="1033178"/>
            <a:ext cx="10733617" cy="4391025"/>
          </a:xfrm>
        </p:spPr>
        <p:txBody>
          <a:bodyPr/>
          <a:lstStyle/>
          <a:p>
            <a:r>
              <a:rPr lang="en-US" dirty="0" smtClean="0"/>
              <a:t>Moving Maps</a:t>
            </a:r>
          </a:p>
          <a:p>
            <a:r>
              <a:rPr lang="en-US" dirty="0" smtClean="0"/>
              <a:t>Weather graphics</a:t>
            </a:r>
          </a:p>
          <a:p>
            <a:r>
              <a:rPr lang="en-US" dirty="0" smtClean="0"/>
              <a:t>Enhanced &amp; Synthetic Vision</a:t>
            </a:r>
          </a:p>
          <a:p>
            <a:r>
              <a:rPr lang="en-US" dirty="0" smtClean="0"/>
              <a:t>FRAT Applications</a:t>
            </a:r>
          </a:p>
          <a:p>
            <a:r>
              <a:rPr lang="en-US" dirty="0" smtClean="0"/>
              <a:t>Performance monitors</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710" y="580500"/>
            <a:ext cx="2862900" cy="2154333"/>
          </a:xfrm>
          <a:prstGeom prst="rect">
            <a:avLst/>
          </a:prstGeom>
          <a:ln>
            <a:noFill/>
          </a:ln>
          <a:effectLst>
            <a:outerShdw blurRad="292100" dist="139700" dir="2700000" algn="tl" rotWithShape="0">
              <a:srgbClr val="333333">
                <a:alpha val="65000"/>
              </a:srgbClr>
            </a:outerShdw>
          </a:effectLst>
        </p:spPr>
      </p:pic>
      <p:pic>
        <p:nvPicPr>
          <p:cNvPr id="6" name="Picture 6" descr="C:\Users\AWP205JS\Documents\FAASTeam\Projects\2018 Projects\Topic of the Month\07 - Apr - Smart Cockpit Tech\Graphics\connect-garmin-h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410" y="2890157"/>
            <a:ext cx="4023848" cy="2765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Users\awp204js\AppData\Local\Microsoft\Windows\Temporary Internet Files\Content.Outlook\HDXJ59ZJ\pilot-or-message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602" y="3644878"/>
            <a:ext cx="1201485" cy="2138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5385" y="3644878"/>
            <a:ext cx="1184074" cy="2105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699" y="3661534"/>
            <a:ext cx="1184074" cy="2105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50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idx="1"/>
          </p:nvPr>
        </p:nvSpPr>
        <p:spPr>
          <a:xfrm>
            <a:off x="674602" y="1033178"/>
            <a:ext cx="10733617" cy="4391025"/>
          </a:xfrm>
        </p:spPr>
        <p:txBody>
          <a:bodyPr/>
          <a:lstStyle/>
          <a:p>
            <a:r>
              <a:rPr lang="en-US" dirty="0" smtClean="0"/>
              <a:t>Get regular proficiency training</a:t>
            </a:r>
          </a:p>
          <a:p>
            <a:pPr lvl="1"/>
            <a:r>
              <a:rPr lang="en-US" dirty="0" smtClean="0"/>
              <a:t>Good coaching keeps you at the top of your game</a:t>
            </a:r>
          </a:p>
          <a:p>
            <a:r>
              <a:rPr lang="en-US" dirty="0" smtClean="0"/>
              <a:t>Participate in Scenario-based training</a:t>
            </a:r>
          </a:p>
          <a:p>
            <a:pPr lvl="1"/>
            <a:r>
              <a:rPr lang="en-US" dirty="0" smtClean="0"/>
              <a:t>Holistic approach to training and proficiency</a:t>
            </a:r>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02" y="3228690"/>
            <a:ext cx="3672298" cy="2449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479" y="3215807"/>
            <a:ext cx="3284517" cy="2462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065" r="20389"/>
          <a:stretch/>
        </p:blipFill>
        <p:spPr bwMode="auto">
          <a:xfrm>
            <a:off x="9083091" y="762190"/>
            <a:ext cx="2867223" cy="3324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20817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idx="1"/>
          </p:nvPr>
        </p:nvSpPr>
        <p:spPr>
          <a:xfrm>
            <a:off x="674602" y="1033178"/>
            <a:ext cx="10733617" cy="4391025"/>
          </a:xfrm>
        </p:spPr>
        <p:txBody>
          <a:bodyPr/>
          <a:lstStyle/>
          <a:p>
            <a:r>
              <a:rPr lang="en-US" dirty="0" smtClean="0"/>
              <a:t>Preview trips with simulation</a:t>
            </a:r>
          </a:p>
          <a:p>
            <a:pPr lvl="1"/>
            <a:r>
              <a:rPr lang="en-US" dirty="0" smtClean="0"/>
              <a:t>Great for new destinations and procedures</a:t>
            </a:r>
          </a:p>
          <a:p>
            <a:pPr lvl="2"/>
            <a:r>
              <a:rPr lang="en-US" dirty="0" smtClean="0"/>
              <a:t>But get some instruction for challenging environments</a:t>
            </a:r>
          </a:p>
          <a:p>
            <a:pPr lvl="1"/>
            <a:r>
              <a:rPr lang="en-US" dirty="0" smtClean="0"/>
              <a:t>Also good to stay sharp on local procedures</a:t>
            </a:r>
          </a:p>
          <a:p>
            <a:r>
              <a:rPr lang="en-US" dirty="0" smtClean="0"/>
              <a:t>Works well as a solo activity</a:t>
            </a:r>
          </a:p>
          <a:p>
            <a:pPr lvl="1"/>
            <a:r>
              <a:rPr lang="en-US" dirty="0" smtClean="0"/>
              <a:t>But even better with a Flight Instructor</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10" name="Picture 2" descr="G:\My Pictures\Alaska\2010\01\Medallion Simulator 004 Cr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86"/>
          <a:stretch/>
        </p:blipFill>
        <p:spPr bwMode="auto">
          <a:xfrm>
            <a:off x="7244468" y="2994660"/>
            <a:ext cx="4737983" cy="2720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idx="1"/>
          </p:nvPr>
        </p:nvSpPr>
        <p:spPr>
          <a:xfrm>
            <a:off x="674602" y="1033178"/>
            <a:ext cx="10733617" cy="4391025"/>
          </a:xfrm>
        </p:spPr>
        <p:txBody>
          <a:bodyPr/>
          <a:lstStyle/>
          <a:p>
            <a:r>
              <a:rPr lang="en-US" dirty="0" smtClean="0"/>
              <a:t>Make use of moving map technology</a:t>
            </a:r>
          </a:p>
          <a:p>
            <a:pPr lvl="1"/>
            <a:r>
              <a:rPr lang="en-US" dirty="0" smtClean="0"/>
              <a:t>Make sure databases are up to date</a:t>
            </a:r>
          </a:p>
          <a:p>
            <a:pPr lvl="1"/>
            <a:r>
              <a:rPr lang="en-US" dirty="0" smtClean="0"/>
              <a:t>Make sure you’re looking at current weather</a:t>
            </a:r>
          </a:p>
          <a:p>
            <a:r>
              <a:rPr lang="en-US" dirty="0" smtClean="0"/>
              <a:t>Give yourself some room!</a:t>
            </a:r>
          </a:p>
          <a:p>
            <a:pPr lvl="1"/>
            <a:r>
              <a:rPr lang="en-US" dirty="0" smtClean="0"/>
              <a:t>Leave some distance between you and the</a:t>
            </a:r>
            <a:br>
              <a:rPr lang="en-US" dirty="0" smtClean="0"/>
            </a:br>
            <a:r>
              <a:rPr lang="en-US" dirty="0" smtClean="0"/>
              <a:t>terrain, weather, or airspace you’re trying </a:t>
            </a:r>
            <a:br>
              <a:rPr lang="en-US" dirty="0" smtClean="0"/>
            </a:br>
            <a:r>
              <a:rPr lang="en-US" dirty="0" smtClean="0"/>
              <a:t>to avoid.</a:t>
            </a:r>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884" b="6597"/>
          <a:stretch/>
        </p:blipFill>
        <p:spPr>
          <a:xfrm>
            <a:off x="8543433" y="399693"/>
            <a:ext cx="3094752" cy="2174174"/>
          </a:xfrm>
          <a:prstGeom prst="rect">
            <a:avLst/>
          </a:prstGeom>
          <a:ln>
            <a:noFill/>
          </a:ln>
          <a:effectLst>
            <a:outerShdw blurRad="292100" dist="139700" dir="2700000" algn="tl" rotWithShape="0">
              <a:srgbClr val="333333">
                <a:alpha val="65000"/>
              </a:srgbClr>
            </a:outerShdw>
          </a:effectLst>
        </p:spPr>
      </p:pic>
      <p:pic>
        <p:nvPicPr>
          <p:cNvPr id="10" name="Picture 2" descr="I:\Wx Cams\IMG_0134.jpg"/>
          <p:cNvPicPr>
            <a:picLocks noChangeAspect="1" noChangeArrowheads="1"/>
          </p:cNvPicPr>
          <p:nvPr/>
        </p:nvPicPr>
        <p:blipFill rotWithShape="1">
          <a:blip r:embed="rId4">
            <a:extLst>
              <a:ext uri="{28A0092B-C50C-407E-A947-70E740481C1C}">
                <a14:useLocalDpi xmlns:a14="http://schemas.microsoft.com/office/drawing/2010/main" val="0"/>
              </a:ext>
            </a:extLst>
          </a:blip>
          <a:srcRect l="9351"/>
          <a:stretch/>
        </p:blipFill>
        <p:spPr bwMode="auto">
          <a:xfrm>
            <a:off x="8024283" y="2981701"/>
            <a:ext cx="2979374" cy="2746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20 App Free ประจำวัน จำกัดเวลา วันที่ 1 กรกฏาคม 20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689" y="3803118"/>
            <a:ext cx="3729380" cy="2094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2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531181"/>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True</a:t>
            </a:r>
          </a:p>
          <a:p>
            <a:pPr marL="514350" indent="-514350">
              <a:lnSpc>
                <a:spcPct val="90000"/>
              </a:lnSpc>
              <a:spcBef>
                <a:spcPct val="70000"/>
              </a:spcBef>
              <a:buFontTx/>
              <a:buAutoNum type="alphaUcPeriod"/>
              <a:tabLst>
                <a:tab pos="631825" algn="l"/>
              </a:tabLst>
              <a:defRPr/>
            </a:pPr>
            <a:r>
              <a:rPr lang="en-US" dirty="0" smtClean="0"/>
              <a:t>False</a:t>
            </a:r>
          </a:p>
          <a:p>
            <a:pPr marL="0" indent="0">
              <a:lnSpc>
                <a:spcPct val="90000"/>
              </a:lnSpc>
              <a:spcBef>
                <a:spcPct val="70000"/>
              </a:spcBef>
              <a:buNone/>
              <a:tabLst>
                <a:tab pos="631825" algn="l"/>
              </a:tabLst>
              <a:defRPr/>
            </a:pPr>
            <a:endParaRPr lang="en-US" dirty="0" smtClean="0"/>
          </a:p>
          <a:p>
            <a:pPr marL="0" indent="0">
              <a:lnSpc>
                <a:spcPct val="90000"/>
              </a:lnSpc>
              <a:spcBef>
                <a:spcPct val="70000"/>
              </a:spcBef>
              <a:buNone/>
              <a:tabLst>
                <a:tab pos="631825" algn="l"/>
              </a:tabLst>
              <a:defRPr/>
            </a:pPr>
            <a:r>
              <a:rPr lang="en-US" dirty="0" smtClean="0"/>
              <a:t>	</a:t>
            </a:r>
          </a:p>
        </p:txBody>
      </p:sp>
      <p:sp>
        <p:nvSpPr>
          <p:cNvPr id="23555" name="Rectangle 3"/>
          <p:cNvSpPr>
            <a:spLocks noGrp="1" noChangeArrowheads="1"/>
          </p:cNvSpPr>
          <p:nvPr>
            <p:ph type="title"/>
          </p:nvPr>
        </p:nvSpPr>
        <p:spPr>
          <a:xfrm>
            <a:off x="1981025" y="593725"/>
            <a:ext cx="8472487" cy="1212850"/>
          </a:xfrm>
        </p:spPr>
        <p:txBody>
          <a:bodyPr/>
          <a:lstStyle/>
          <a:p>
            <a:pPr eaLnBrk="1" hangingPunct="1"/>
            <a:r>
              <a:rPr lang="en-US" altLang="en-US" dirty="0" smtClean="0">
                <a:ea typeface="ＭＳ Ｐゴシック" pitchFamily="34" charset="-128"/>
              </a:rPr>
              <a:t>Wire strikes are almost exclusively confined to agricultural operations.</a:t>
            </a:r>
          </a:p>
        </p:txBody>
      </p:sp>
      <p:sp>
        <p:nvSpPr>
          <p:cNvPr id="7" name="AutoShape 4"/>
          <p:cNvSpPr>
            <a:spLocks noChangeArrowheads="1"/>
          </p:cNvSpPr>
          <p:nvPr/>
        </p:nvSpPr>
        <p:spPr bwMode="auto">
          <a:xfrm>
            <a:off x="2302228" y="2954746"/>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355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506B73D-AE32-482E-9860-1C48F43D7780}" type="slidenum">
              <a:rPr lang="en-US" altLang="en-US" sz="1400">
                <a:solidFill>
                  <a:schemeClr val="bg1"/>
                </a:solidFill>
                <a:latin typeface="Times New Roman" pitchFamily="18" charset="0"/>
              </a:rPr>
              <a:pPr eaLnBrk="1" hangingPunct="1"/>
              <a:t>16</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174683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181225"/>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True</a:t>
            </a:r>
          </a:p>
          <a:p>
            <a:pPr marL="514350" indent="-514350">
              <a:lnSpc>
                <a:spcPct val="90000"/>
              </a:lnSpc>
              <a:spcBef>
                <a:spcPct val="70000"/>
              </a:spcBef>
              <a:buFontTx/>
              <a:buAutoNum type="alphaUcPeriod"/>
              <a:tabLst>
                <a:tab pos="631825" algn="l"/>
              </a:tabLst>
              <a:defRPr/>
            </a:pPr>
            <a:r>
              <a:rPr lang="en-US" dirty="0" smtClean="0"/>
              <a:t>False</a:t>
            </a:r>
          </a:p>
          <a:p>
            <a:pPr marL="0" indent="0">
              <a:lnSpc>
                <a:spcPct val="90000"/>
              </a:lnSpc>
              <a:spcBef>
                <a:spcPct val="70000"/>
              </a:spcBef>
              <a:buNone/>
              <a:tabLst>
                <a:tab pos="631825" algn="l"/>
              </a:tabLst>
              <a:defRPr/>
            </a:pPr>
            <a:r>
              <a:rPr lang="en-US" dirty="0" smtClean="0"/>
              <a:t>	</a:t>
            </a:r>
          </a:p>
        </p:txBody>
      </p:sp>
      <p:sp>
        <p:nvSpPr>
          <p:cNvPr id="24579" name="Rectangle 3"/>
          <p:cNvSpPr>
            <a:spLocks noGrp="1" noChangeArrowheads="1"/>
          </p:cNvSpPr>
          <p:nvPr>
            <p:ph type="title"/>
          </p:nvPr>
        </p:nvSpPr>
        <p:spPr>
          <a:xfrm>
            <a:off x="1926300" y="509709"/>
            <a:ext cx="8472488" cy="1212850"/>
          </a:xfrm>
        </p:spPr>
        <p:txBody>
          <a:bodyPr/>
          <a:lstStyle/>
          <a:p>
            <a:pPr eaLnBrk="1" hangingPunct="1"/>
            <a:r>
              <a:rPr lang="en-US" altLang="en-US" dirty="0" smtClean="0">
                <a:ea typeface="ＭＳ Ｐゴシック" pitchFamily="34" charset="-128"/>
              </a:rPr>
              <a:t>CFIT accidents occur primarily at night.</a:t>
            </a:r>
          </a:p>
        </p:txBody>
      </p:sp>
      <p:sp>
        <p:nvSpPr>
          <p:cNvPr id="6" name="AutoShape 4"/>
          <p:cNvSpPr>
            <a:spLocks noChangeArrowheads="1"/>
          </p:cNvSpPr>
          <p:nvPr/>
        </p:nvSpPr>
        <p:spPr bwMode="auto">
          <a:xfrm>
            <a:off x="2260600" y="2589462"/>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4581"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4AAF04E-1D4D-41C8-ABCD-20CF62E1F3D2}" type="slidenum">
              <a:rPr lang="en-US" altLang="en-US" sz="1400">
                <a:solidFill>
                  <a:schemeClr val="bg1"/>
                </a:solidFill>
                <a:latin typeface="Times New Roman" pitchFamily="18" charset="0"/>
              </a:rPr>
              <a:pPr eaLnBrk="1" hangingPunct="1"/>
              <a:t>17</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2605343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331695"/>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True</a:t>
            </a:r>
          </a:p>
          <a:p>
            <a:pPr marL="514350" indent="-514350">
              <a:lnSpc>
                <a:spcPct val="90000"/>
              </a:lnSpc>
              <a:spcBef>
                <a:spcPct val="70000"/>
              </a:spcBef>
              <a:buFontTx/>
              <a:buAutoNum type="alphaUcPeriod"/>
              <a:tabLst>
                <a:tab pos="631825" algn="l"/>
              </a:tabLst>
              <a:defRPr/>
            </a:pPr>
            <a:r>
              <a:rPr lang="en-US" dirty="0" smtClean="0"/>
              <a:t>False</a:t>
            </a:r>
          </a:p>
          <a:p>
            <a:pPr marL="0" indent="0">
              <a:lnSpc>
                <a:spcPct val="90000"/>
              </a:lnSpc>
              <a:spcBef>
                <a:spcPct val="70000"/>
              </a:spcBef>
              <a:buNone/>
              <a:tabLst>
                <a:tab pos="631825" algn="l"/>
              </a:tabLst>
              <a:defRPr/>
            </a:pPr>
            <a:r>
              <a:rPr lang="en-US" dirty="0" smtClean="0"/>
              <a:t>	</a:t>
            </a:r>
          </a:p>
        </p:txBody>
      </p:sp>
      <p:sp>
        <p:nvSpPr>
          <p:cNvPr id="25603" name="Rectangle 3"/>
          <p:cNvSpPr>
            <a:spLocks noGrp="1" noChangeArrowheads="1"/>
          </p:cNvSpPr>
          <p:nvPr>
            <p:ph type="title"/>
          </p:nvPr>
        </p:nvSpPr>
        <p:spPr>
          <a:xfrm>
            <a:off x="1937875" y="590731"/>
            <a:ext cx="8472488" cy="1212850"/>
          </a:xfrm>
        </p:spPr>
        <p:txBody>
          <a:bodyPr/>
          <a:lstStyle/>
          <a:p>
            <a:pPr eaLnBrk="1" hangingPunct="1"/>
            <a:r>
              <a:rPr lang="en-US" altLang="en-US" dirty="0" smtClean="0">
                <a:ea typeface="ＭＳ Ｐゴシック" pitchFamily="34" charset="-128"/>
              </a:rPr>
              <a:t>Two thirds of CFIT accidents occur in IMC conditions.</a:t>
            </a:r>
          </a:p>
        </p:txBody>
      </p:sp>
      <p:sp>
        <p:nvSpPr>
          <p:cNvPr id="7" name="AutoShape 4"/>
          <p:cNvSpPr>
            <a:spLocks noChangeArrowheads="1"/>
          </p:cNvSpPr>
          <p:nvPr/>
        </p:nvSpPr>
        <p:spPr bwMode="auto">
          <a:xfrm>
            <a:off x="2178050" y="2734708"/>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560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2B0CA-B8B1-4709-B399-53E585CC2037}" type="slidenum">
              <a:rPr lang="en-US" altLang="en-US" sz="1400">
                <a:solidFill>
                  <a:schemeClr val="bg1"/>
                </a:solidFill>
                <a:latin typeface="Times New Roman" pitchFamily="18" charset="0"/>
              </a:rPr>
              <a:pPr eaLnBrk="1" hangingPunct="1"/>
              <a:t>18</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662199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505200" y="2800350"/>
            <a:ext cx="7162800" cy="2681288"/>
          </a:xfrm>
        </p:spPr>
        <p:txBody>
          <a:bodyPr/>
          <a:lstStyle/>
          <a:p>
            <a:pPr marL="514350" indent="-514350">
              <a:lnSpc>
                <a:spcPct val="90000"/>
              </a:lnSpc>
              <a:spcBef>
                <a:spcPct val="70000"/>
              </a:spcBef>
              <a:buFontTx/>
              <a:buAutoNum type="alphaUcPeriod"/>
              <a:tabLst>
                <a:tab pos="631825" algn="l"/>
              </a:tabLst>
              <a:defRPr/>
            </a:pPr>
            <a:r>
              <a:rPr lang="en-US" dirty="0" smtClean="0"/>
              <a:t>Communicate, aviate, navigate</a:t>
            </a:r>
          </a:p>
          <a:p>
            <a:pPr marL="514350" indent="-514350">
              <a:lnSpc>
                <a:spcPct val="90000"/>
              </a:lnSpc>
              <a:spcBef>
                <a:spcPct val="70000"/>
              </a:spcBef>
              <a:buFontTx/>
              <a:buAutoNum type="alphaUcPeriod"/>
              <a:tabLst>
                <a:tab pos="631825" algn="l"/>
              </a:tabLst>
              <a:defRPr/>
            </a:pPr>
            <a:r>
              <a:rPr lang="en-US" dirty="0" smtClean="0"/>
              <a:t>Aviate, communicate, navigate</a:t>
            </a:r>
          </a:p>
          <a:p>
            <a:pPr marL="514350" indent="-514350">
              <a:lnSpc>
                <a:spcPct val="90000"/>
              </a:lnSpc>
              <a:spcBef>
                <a:spcPct val="70000"/>
              </a:spcBef>
              <a:buFontTx/>
              <a:buAutoNum type="alphaUcPeriod"/>
              <a:tabLst>
                <a:tab pos="631825" algn="l"/>
              </a:tabLst>
              <a:defRPr/>
            </a:pPr>
            <a:r>
              <a:rPr lang="en-US" dirty="0" smtClean="0"/>
              <a:t>Aviate, navigate, communicate</a:t>
            </a:r>
          </a:p>
          <a:p>
            <a:pPr marL="514350" indent="-514350">
              <a:lnSpc>
                <a:spcPct val="90000"/>
              </a:lnSpc>
              <a:spcBef>
                <a:spcPct val="70000"/>
              </a:spcBef>
              <a:buFontTx/>
              <a:buAutoNum type="alphaUcPeriod"/>
              <a:tabLst>
                <a:tab pos="631825" algn="l"/>
              </a:tabLst>
              <a:defRPr/>
            </a:pPr>
            <a:endParaRPr lang="en-US" dirty="0" smtClean="0"/>
          </a:p>
          <a:p>
            <a:pPr marL="0" indent="0">
              <a:lnSpc>
                <a:spcPct val="90000"/>
              </a:lnSpc>
              <a:spcBef>
                <a:spcPct val="70000"/>
              </a:spcBef>
              <a:buNone/>
              <a:tabLst>
                <a:tab pos="631825" algn="l"/>
              </a:tabLst>
              <a:defRPr/>
            </a:pPr>
            <a:r>
              <a:rPr lang="en-US" dirty="0" smtClean="0"/>
              <a:t>	</a:t>
            </a:r>
          </a:p>
        </p:txBody>
      </p:sp>
      <p:sp>
        <p:nvSpPr>
          <p:cNvPr id="26627" name="Rectangle 3"/>
          <p:cNvSpPr>
            <a:spLocks noGrp="1" noChangeArrowheads="1"/>
          </p:cNvSpPr>
          <p:nvPr>
            <p:ph type="title"/>
          </p:nvPr>
        </p:nvSpPr>
        <p:spPr>
          <a:xfrm>
            <a:off x="1949450" y="347664"/>
            <a:ext cx="8472488" cy="2047875"/>
          </a:xfrm>
        </p:spPr>
        <p:txBody>
          <a:bodyPr/>
          <a:lstStyle/>
          <a:p>
            <a:pPr eaLnBrk="1" hangingPunct="1"/>
            <a:r>
              <a:rPr lang="en-US" altLang="en-US" dirty="0" smtClean="0">
                <a:ea typeface="ＭＳ Ｐゴシック" pitchFamily="34" charset="-128"/>
              </a:rPr>
              <a:t>The order of priority in performing pilot tasks is:</a:t>
            </a:r>
          </a:p>
        </p:txBody>
      </p:sp>
      <p:sp>
        <p:nvSpPr>
          <p:cNvPr id="6" name="AutoShape 4"/>
          <p:cNvSpPr>
            <a:spLocks noChangeArrowheads="1"/>
          </p:cNvSpPr>
          <p:nvPr/>
        </p:nvSpPr>
        <p:spPr bwMode="auto">
          <a:xfrm>
            <a:off x="2189163" y="3938837"/>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6629"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A633085-CFE1-4A11-8F6B-20894384AFD1}" type="slidenum">
              <a:rPr lang="en-US" altLang="en-US" sz="1400">
                <a:solidFill>
                  <a:schemeClr val="bg1"/>
                </a:solidFill>
                <a:latin typeface="Times New Roman" pitchFamily="18" charset="0"/>
              </a:rPr>
              <a:pPr eaLnBrk="1" hangingPunct="1"/>
              <a:t>19</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3073579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a:solidFill>
                  <a:schemeClr val="bg1"/>
                </a:solidFill>
                <a:latin typeface="Times New Roman" pitchFamily="18" charset="0"/>
              </a:rPr>
              <a:pPr eaLnBrk="1" hangingPunct="1"/>
              <a:t>2</a:t>
            </a:fld>
            <a:endParaRPr lang="en-US" altLang="en-US" sz="1400" dirty="0">
              <a:solidFill>
                <a:schemeClr val="bg1"/>
              </a:solidFill>
              <a:latin typeface="Times New Roman" pitchFamily="18" charset="0"/>
            </a:endParaRPr>
          </a:p>
        </p:txBody>
      </p:sp>
    </p:spTree>
    <p:extLst>
      <p:ext uri="{BB962C8B-B14F-4D97-AF65-F5344CB8AC3E}">
        <p14:creationId xmlns:p14="http://schemas.microsoft.com/office/powerpoint/2010/main" val="727958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372027" y="1553916"/>
            <a:ext cx="7162800" cy="4295775"/>
          </a:xfrm>
        </p:spPr>
        <p:txBody>
          <a:bodyPr/>
          <a:lstStyle/>
          <a:p>
            <a:pPr marL="514350" indent="-514350">
              <a:lnSpc>
                <a:spcPct val="90000"/>
              </a:lnSpc>
              <a:spcBef>
                <a:spcPct val="70000"/>
              </a:spcBef>
              <a:buFontTx/>
              <a:buAutoNum type="alphaUcPeriod"/>
              <a:tabLst>
                <a:tab pos="631825" algn="l"/>
              </a:tabLst>
              <a:defRPr/>
            </a:pPr>
            <a:r>
              <a:rPr lang="en-US" dirty="0" smtClean="0"/>
              <a:t>Manage Distractions</a:t>
            </a:r>
          </a:p>
          <a:p>
            <a:pPr marL="514350" indent="-514350">
              <a:lnSpc>
                <a:spcPct val="90000"/>
              </a:lnSpc>
              <a:spcBef>
                <a:spcPct val="70000"/>
              </a:spcBef>
              <a:buFontTx/>
              <a:buAutoNum type="alphaUcPeriod"/>
              <a:tabLst>
                <a:tab pos="631825" algn="l"/>
              </a:tabLst>
              <a:defRPr/>
            </a:pPr>
            <a:r>
              <a:rPr lang="en-US" dirty="0" smtClean="0"/>
              <a:t>Seek proficiency training </a:t>
            </a:r>
          </a:p>
          <a:p>
            <a:pPr marL="514350" indent="-514350">
              <a:lnSpc>
                <a:spcPct val="90000"/>
              </a:lnSpc>
              <a:spcBef>
                <a:spcPct val="70000"/>
              </a:spcBef>
              <a:buFontTx/>
              <a:buAutoNum type="alphaUcPeriod"/>
              <a:tabLst>
                <a:tab pos="631825" algn="l"/>
              </a:tabLst>
              <a:defRPr/>
            </a:pPr>
            <a:r>
              <a:rPr lang="en-US" dirty="0" smtClean="0"/>
              <a:t>Give yourself some room</a:t>
            </a:r>
          </a:p>
          <a:p>
            <a:pPr marL="514350" indent="-514350">
              <a:lnSpc>
                <a:spcPct val="90000"/>
              </a:lnSpc>
              <a:spcBef>
                <a:spcPct val="70000"/>
              </a:spcBef>
              <a:buFontTx/>
              <a:buAutoNum type="alphaUcPeriod"/>
              <a:tabLst>
                <a:tab pos="631825" algn="l"/>
              </a:tabLst>
              <a:defRPr/>
            </a:pPr>
            <a:r>
              <a:rPr lang="en-US" dirty="0" smtClean="0"/>
              <a:t>Use Flight Risk Assessment Tools</a:t>
            </a:r>
          </a:p>
          <a:p>
            <a:pPr marL="514350" indent="-514350">
              <a:lnSpc>
                <a:spcPct val="90000"/>
              </a:lnSpc>
              <a:spcBef>
                <a:spcPct val="70000"/>
              </a:spcBef>
              <a:buFontTx/>
              <a:buAutoNum type="alphaUcPeriod"/>
              <a:tabLst>
                <a:tab pos="631825" algn="l"/>
              </a:tabLst>
              <a:defRPr/>
            </a:pPr>
            <a:r>
              <a:rPr lang="en-US" dirty="0" smtClean="0"/>
              <a:t>Fly at least 500 AGL to avoid wires</a:t>
            </a:r>
          </a:p>
          <a:p>
            <a:pPr marL="514350" indent="-514350">
              <a:lnSpc>
                <a:spcPct val="90000"/>
              </a:lnSpc>
              <a:spcBef>
                <a:spcPct val="70000"/>
              </a:spcBef>
              <a:buFontTx/>
              <a:buAutoNum type="alphaUcPeriod"/>
              <a:tabLst>
                <a:tab pos="631825" algn="l"/>
              </a:tabLst>
              <a:defRPr/>
            </a:pPr>
            <a:r>
              <a:rPr lang="en-US" dirty="0" smtClean="0"/>
              <a:t>All of the above</a:t>
            </a:r>
          </a:p>
          <a:p>
            <a:pPr marL="514350" indent="-514350">
              <a:lnSpc>
                <a:spcPct val="90000"/>
              </a:lnSpc>
              <a:spcBef>
                <a:spcPct val="70000"/>
              </a:spcBef>
              <a:buFontTx/>
              <a:buAutoNum type="alphaUcPeriod"/>
              <a:tabLst>
                <a:tab pos="631825" algn="l"/>
              </a:tabLst>
              <a:defRPr/>
            </a:pPr>
            <a:endParaRPr lang="en-US" dirty="0" smtClean="0"/>
          </a:p>
          <a:p>
            <a:pPr marL="0" indent="0">
              <a:lnSpc>
                <a:spcPct val="90000"/>
              </a:lnSpc>
              <a:spcBef>
                <a:spcPct val="70000"/>
              </a:spcBef>
              <a:buNone/>
              <a:tabLst>
                <a:tab pos="631825" algn="l"/>
              </a:tabLst>
              <a:defRPr/>
            </a:pPr>
            <a:r>
              <a:rPr lang="en-US" dirty="0" smtClean="0"/>
              <a:t>	</a:t>
            </a:r>
          </a:p>
        </p:txBody>
      </p:sp>
      <p:sp>
        <p:nvSpPr>
          <p:cNvPr id="6" name="AutoShape 4"/>
          <p:cNvSpPr>
            <a:spLocks noChangeArrowheads="1"/>
          </p:cNvSpPr>
          <p:nvPr/>
        </p:nvSpPr>
        <p:spPr bwMode="auto">
          <a:xfrm>
            <a:off x="2140126" y="4740701"/>
            <a:ext cx="357034"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765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CE25C2-67E5-48BA-B65C-1829738F561E}" type="slidenum">
              <a:rPr lang="en-US" altLang="en-US" sz="1400">
                <a:solidFill>
                  <a:schemeClr val="bg1"/>
                </a:solidFill>
                <a:latin typeface="Times New Roman" pitchFamily="18" charset="0"/>
              </a:rPr>
              <a:pPr eaLnBrk="1" hangingPunct="1"/>
              <a:t>20</a:t>
            </a:fld>
            <a:endParaRPr lang="en-US" altLang="en-US" sz="1400" dirty="0">
              <a:solidFill>
                <a:schemeClr val="bg1"/>
              </a:solidFill>
              <a:latin typeface="Times New Roman" pitchFamily="18" charset="0"/>
            </a:endParaRPr>
          </a:p>
        </p:txBody>
      </p:sp>
      <p:sp>
        <p:nvSpPr>
          <p:cNvPr id="27653" name="Title 1"/>
          <p:cNvSpPr>
            <a:spLocks noGrp="1"/>
          </p:cNvSpPr>
          <p:nvPr>
            <p:ph type="title"/>
          </p:nvPr>
        </p:nvSpPr>
        <p:spPr>
          <a:xfrm>
            <a:off x="1952625" y="506533"/>
            <a:ext cx="8472488" cy="609600"/>
          </a:xfrm>
        </p:spPr>
        <p:txBody>
          <a:bodyPr/>
          <a:lstStyle/>
          <a:p>
            <a:r>
              <a:rPr lang="en-US" altLang="en-US" dirty="0" smtClean="0">
                <a:ea typeface="ＭＳ Ｐゴシック" pitchFamily="34" charset="-128"/>
              </a:rPr>
              <a:t>Good practices to avoid CFIT accidents are:</a:t>
            </a:r>
          </a:p>
        </p:txBody>
      </p:sp>
    </p:spTree>
    <p:extLst>
      <p:ext uri="{BB962C8B-B14F-4D97-AF65-F5344CB8AC3E}">
        <p14:creationId xmlns:p14="http://schemas.microsoft.com/office/powerpoint/2010/main" val="5356117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dirty="0">
                <a:ea typeface="ＭＳ Ｐゴシック" pitchFamily="34" charset="-128"/>
              </a:rPr>
              <a:t>Questions?</a:t>
            </a:r>
          </a:p>
        </p:txBody>
      </p:sp>
      <p:pic>
        <p:nvPicPr>
          <p:cNvPr id="19459" name="Picture 5" descr="1798489157_aa5f05bf1f"/>
          <p:cNvPicPr>
            <a:picLocks noChangeAspect="1" noChangeArrowheads="1"/>
          </p:cNvPicPr>
          <p:nvPr/>
        </p:nvPicPr>
        <p:blipFill>
          <a:blip r:embed="rId3">
            <a:extLst>
              <a:ext uri="{28A0092B-C50C-407E-A947-70E740481C1C}">
                <a14:useLocalDpi xmlns:a14="http://schemas.microsoft.com/office/drawing/2010/main" val="0"/>
              </a:ext>
            </a:extLst>
          </a:blip>
          <a:srcRect l="40167"/>
          <a:stretch>
            <a:fillRect/>
          </a:stretch>
        </p:blipFill>
        <p:spPr bwMode="auto">
          <a:xfrm>
            <a:off x="7230310" y="954088"/>
            <a:ext cx="4105275" cy="4567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74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201872" y="1611086"/>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30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206437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2004" y="1161285"/>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591" y="3577989"/>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024" y="3166753"/>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72872" y="266216"/>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272872" y="1463923"/>
            <a:ext cx="4604585" cy="1615760"/>
          </a:xfrm>
        </p:spPr>
        <p:txBody>
          <a:bodyPr/>
          <a:lstStyle/>
          <a:p>
            <a:r>
              <a:rPr lang="en-US" dirty="0" smtClean="0"/>
              <a:t>Topic of the Month</a:t>
            </a:r>
            <a:br>
              <a:rPr lang="en-US" dirty="0" smtClean="0"/>
            </a:br>
            <a:r>
              <a:rPr lang="en-US" dirty="0" smtClean="0"/>
              <a:t>November</a:t>
            </a:r>
          </a:p>
          <a:p>
            <a:r>
              <a:rPr lang="en-US" dirty="0" smtClean="0"/>
              <a:t>Controlled Flight Into Terrain (CFIT)</a:t>
            </a:r>
            <a:endParaRPr lang="en-US" dirty="0"/>
          </a:p>
          <a:p>
            <a:endParaRPr lang="en-US" dirty="0" smtClean="0"/>
          </a:p>
        </p:txBody>
      </p:sp>
      <p:sp>
        <p:nvSpPr>
          <p:cNvPr id="32785" name="Text Box 17"/>
          <p:cNvSpPr txBox="1">
            <a:spLocks noChangeArrowheads="1"/>
          </p:cNvSpPr>
          <p:nvPr/>
        </p:nvSpPr>
        <p:spPr bwMode="auto">
          <a:xfrm>
            <a:off x="3367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67970"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25920299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1698625" y="1508126"/>
            <a:ext cx="8737600" cy="4391025"/>
          </a:xfrm>
        </p:spPr>
        <p:txBody>
          <a:bodyPr/>
          <a:lstStyle/>
          <a:p>
            <a:r>
              <a:rPr lang="en-US" altLang="en-US" dirty="0" smtClean="0">
                <a:ea typeface="ＭＳ Ｐゴシック" pitchFamily="34" charset="-128"/>
              </a:rPr>
              <a:t>The CFIT Accident</a:t>
            </a:r>
          </a:p>
          <a:p>
            <a:r>
              <a:rPr lang="en-US" altLang="en-US" dirty="0" smtClean="0">
                <a:ea typeface="ＭＳ Ｐゴシック" pitchFamily="34" charset="-128"/>
              </a:rPr>
              <a:t>SRM solutions and GAJSC safety enhancements</a:t>
            </a:r>
          </a:p>
          <a:p>
            <a:r>
              <a:rPr lang="en-US" altLang="en-US" dirty="0" smtClean="0">
                <a:ea typeface="ＭＳ Ｐゴシック" pitchFamily="34" charset="-128"/>
              </a:rPr>
              <a:t>Technology Solutions</a:t>
            </a:r>
          </a:p>
          <a:p>
            <a:r>
              <a:rPr lang="en-US" altLang="en-US" dirty="0" smtClean="0">
                <a:ea typeface="ＭＳ Ｐゴシック" pitchFamily="34" charset="-128"/>
              </a:rPr>
              <a:t>Tips and Tricks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dirty="0">
              <a:solidFill>
                <a:schemeClr val="bg1"/>
              </a:solidFill>
              <a:latin typeface="Times New Roman" pitchFamily="18" charset="0"/>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spTree>
    <p:extLst>
      <p:ext uri="{BB962C8B-B14F-4D97-AF65-F5344CB8AC3E}">
        <p14:creationId xmlns:p14="http://schemas.microsoft.com/office/powerpoint/2010/main" val="208350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4</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r>
              <a:rPr lang="en-US" altLang="en-US" dirty="0" smtClean="0">
                <a:ea typeface="ＭＳ Ｐゴシック" pitchFamily="34" charset="-128"/>
              </a:rPr>
              <a:t>Unintentional Collision with Terrain while an Aircraft is Under Positive Control</a:t>
            </a:r>
          </a:p>
          <a:p>
            <a:r>
              <a:rPr lang="en-US" altLang="en-US" dirty="0">
                <a:ea typeface="ＭＳ Ｐゴシック" pitchFamily="34" charset="-128"/>
              </a:rPr>
              <a:t>In one </a:t>
            </a:r>
            <a:r>
              <a:rPr lang="en-US" altLang="en-US" dirty="0" smtClean="0">
                <a:ea typeface="ＭＳ Ｐゴシック" pitchFamily="34" charset="-128"/>
              </a:rPr>
              <a:t>year </a:t>
            </a:r>
          </a:p>
          <a:p>
            <a:pPr lvl="1"/>
            <a:r>
              <a:rPr lang="en-US" altLang="en-US" dirty="0" smtClean="0">
                <a:ea typeface="ＭＳ Ｐゴシック" pitchFamily="34" charset="-128"/>
              </a:rPr>
              <a:t>41 </a:t>
            </a:r>
            <a:r>
              <a:rPr lang="en-US" altLang="en-US" dirty="0">
                <a:ea typeface="ＭＳ Ｐゴシック" pitchFamily="34" charset="-128"/>
              </a:rPr>
              <a:t>CFIT Accidents</a:t>
            </a:r>
          </a:p>
          <a:p>
            <a:pPr lvl="2"/>
            <a:r>
              <a:rPr lang="en-US" altLang="en-US" dirty="0">
                <a:ea typeface="ＭＳ Ｐゴシック" pitchFamily="34" charset="-128"/>
              </a:rPr>
              <a:t>56% </a:t>
            </a:r>
            <a:r>
              <a:rPr lang="en-US" altLang="en-US" dirty="0" smtClean="0">
                <a:ea typeface="ＭＳ Ｐゴシック" pitchFamily="34" charset="-128"/>
              </a:rPr>
              <a:t>Fatal</a:t>
            </a:r>
          </a:p>
          <a:p>
            <a:pPr lvl="1"/>
            <a:r>
              <a:rPr lang="en-US" altLang="en-US" dirty="0">
                <a:ea typeface="ＭＳ Ｐゴシック" pitchFamily="34" charset="-128"/>
              </a:rPr>
              <a:t>Inexperienced </a:t>
            </a:r>
            <a:r>
              <a:rPr lang="en-US" altLang="en-US" dirty="0" smtClean="0">
                <a:ea typeface="ＭＳ Ｐゴシック" pitchFamily="34" charset="-128"/>
              </a:rPr>
              <a:t>Pilots</a:t>
            </a:r>
          </a:p>
          <a:p>
            <a:pPr lvl="1"/>
            <a:r>
              <a:rPr lang="en-US" altLang="en-US" dirty="0" smtClean="0">
                <a:ea typeface="ＭＳ Ｐゴシック" pitchFamily="34" charset="-128"/>
              </a:rPr>
              <a:t>Dark Night and/or IMC</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2" name="Picture 1"/>
          <p:cNvPicPr>
            <a:picLocks noChangeAspect="1"/>
          </p:cNvPicPr>
          <p:nvPr/>
        </p:nvPicPr>
        <p:blipFill>
          <a:blip r:embed="rId3"/>
          <a:stretch>
            <a:fillRect/>
          </a:stretch>
        </p:blipFill>
        <p:spPr>
          <a:xfrm>
            <a:off x="6527426" y="2511552"/>
            <a:ext cx="5340725" cy="3210117"/>
          </a:xfrm>
          <a:prstGeom prst="rect">
            <a:avLst/>
          </a:prstGeom>
          <a:effectLst>
            <a:outerShdw blurRad="50800" dist="38100" dir="2700000" algn="tl" rotWithShape="0">
              <a:prstClr val="black">
                <a:alpha val="40000"/>
              </a:prstClr>
            </a:outerShdw>
          </a:effectLst>
        </p:spPr>
      </p:pic>
      <p:sp>
        <p:nvSpPr>
          <p:cNvPr id="3" name="TextBox 2"/>
          <p:cNvSpPr txBox="1"/>
          <p:nvPr/>
        </p:nvSpPr>
        <p:spPr bwMode="auto">
          <a:xfrm>
            <a:off x="8077200" y="2063521"/>
            <a:ext cx="2401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002060"/>
                </a:solidFill>
              </a:rPr>
              <a:t>Flight Environment</a:t>
            </a:r>
            <a:endParaRPr lang="en-US" sz="1800" b="1" dirty="0">
              <a:solidFill>
                <a:srgbClr val="002060"/>
              </a:solidFill>
            </a:endParaRPr>
          </a:p>
        </p:txBody>
      </p:sp>
    </p:spTree>
    <p:extLst>
      <p:ext uri="{BB962C8B-B14F-4D97-AF65-F5344CB8AC3E}">
        <p14:creationId xmlns:p14="http://schemas.microsoft.com/office/powerpoint/2010/main" val="10321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5</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grpSp>
        <p:nvGrpSpPr>
          <p:cNvPr id="9" name="Group 8"/>
          <p:cNvGrpSpPr/>
          <p:nvPr/>
        </p:nvGrpSpPr>
        <p:grpSpPr>
          <a:xfrm>
            <a:off x="6062785" y="1450784"/>
            <a:ext cx="5702693" cy="3939811"/>
            <a:chOff x="6062785" y="1450784"/>
            <a:chExt cx="5702693" cy="3939811"/>
          </a:xfrm>
        </p:grpSpPr>
        <p:pic>
          <p:nvPicPr>
            <p:cNvPr id="5" name="Picture 4"/>
            <p:cNvPicPr>
              <a:picLocks noChangeAspect="1"/>
            </p:cNvPicPr>
            <p:nvPr/>
          </p:nvPicPr>
          <p:blipFill>
            <a:blip r:embed="rId3"/>
            <a:stretch>
              <a:fillRect/>
            </a:stretch>
          </p:blipFill>
          <p:spPr>
            <a:xfrm>
              <a:off x="6062785" y="1962912"/>
              <a:ext cx="5702693" cy="3427683"/>
            </a:xfrm>
            <a:prstGeom prst="rect">
              <a:avLst/>
            </a:prstGeom>
            <a:effectLst>
              <a:outerShdw blurRad="50800" dist="38100" dir="5400000" algn="t" rotWithShape="0">
                <a:prstClr val="black">
                  <a:alpha val="40000"/>
                </a:prstClr>
              </a:outerShdw>
            </a:effectLst>
          </p:spPr>
        </p:pic>
        <p:sp>
          <p:nvSpPr>
            <p:cNvPr id="11" name="TextBox 10"/>
            <p:cNvSpPr txBox="1"/>
            <p:nvPr/>
          </p:nvSpPr>
          <p:spPr bwMode="auto">
            <a:xfrm>
              <a:off x="7828788" y="1450784"/>
              <a:ext cx="2607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002060"/>
                  </a:solidFill>
                </a:rPr>
                <a:t>Pilot Certificate Level</a:t>
              </a:r>
              <a:endParaRPr lang="en-US" sz="1800" b="1" dirty="0">
                <a:solidFill>
                  <a:srgbClr val="002060"/>
                </a:solidFill>
              </a:endParaRPr>
            </a:p>
          </p:txBody>
        </p:sp>
      </p:grpSp>
      <p:grpSp>
        <p:nvGrpSpPr>
          <p:cNvPr id="10" name="Group 9"/>
          <p:cNvGrpSpPr/>
          <p:nvPr/>
        </p:nvGrpSpPr>
        <p:grpSpPr>
          <a:xfrm>
            <a:off x="914215" y="2171493"/>
            <a:ext cx="3907271" cy="3361898"/>
            <a:chOff x="914215" y="2171493"/>
            <a:chExt cx="3907271" cy="3361898"/>
          </a:xfrm>
        </p:grpSpPr>
        <p:pic>
          <p:nvPicPr>
            <p:cNvPr id="4" name="Picture 3"/>
            <p:cNvPicPr>
              <a:picLocks noChangeAspect="1"/>
            </p:cNvPicPr>
            <p:nvPr/>
          </p:nvPicPr>
          <p:blipFill rotWithShape="1">
            <a:blip r:embed="rId4"/>
            <a:srcRect r="13146"/>
            <a:stretch/>
          </p:blipFill>
          <p:spPr>
            <a:xfrm>
              <a:off x="914215" y="2634964"/>
              <a:ext cx="3907271" cy="2898427"/>
            </a:xfrm>
            <a:prstGeom prst="rect">
              <a:avLst/>
            </a:prstGeom>
            <a:effectLst>
              <a:outerShdw blurRad="50800" dist="38100" dir="2700000" algn="tl" rotWithShape="0">
                <a:prstClr val="black">
                  <a:alpha val="40000"/>
                </a:prstClr>
              </a:outerShdw>
            </a:effectLst>
          </p:spPr>
        </p:pic>
        <p:sp>
          <p:nvSpPr>
            <p:cNvPr id="13" name="TextBox 12"/>
            <p:cNvSpPr txBox="1"/>
            <p:nvPr/>
          </p:nvSpPr>
          <p:spPr bwMode="auto">
            <a:xfrm>
              <a:off x="1666938" y="2171493"/>
              <a:ext cx="2401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002060"/>
                  </a:solidFill>
                </a:rPr>
                <a:t>Instrument Rating</a:t>
              </a:r>
              <a:endParaRPr lang="en-US" sz="1800" b="1" dirty="0">
                <a:solidFill>
                  <a:srgbClr val="002060"/>
                </a:solidFill>
              </a:endParaRPr>
            </a:p>
          </p:txBody>
        </p:sp>
      </p:grpSp>
    </p:spTree>
    <p:extLst>
      <p:ext uri="{BB962C8B-B14F-4D97-AF65-F5344CB8AC3E}">
        <p14:creationId xmlns:p14="http://schemas.microsoft.com/office/powerpoint/2010/main" val="31795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6</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687607" y="1142366"/>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Continued VFR into IMC </a:t>
            </a:r>
          </a:p>
          <a:p>
            <a:pPr lvl="1"/>
            <a:r>
              <a:rPr lang="en-US" altLang="en-US" kern="0" dirty="0" smtClean="0">
                <a:ea typeface="ＭＳ Ｐゴシック" pitchFamily="34" charset="-128"/>
              </a:rPr>
              <a:t>Accidents are almost always fatal</a:t>
            </a:r>
          </a:p>
          <a:p>
            <a:pPr lvl="1"/>
            <a:r>
              <a:rPr lang="en-US" altLang="en-US" kern="0" dirty="0" smtClean="0">
                <a:ea typeface="ＭＳ Ｐゴシック" pitchFamily="34" charset="-128"/>
              </a:rPr>
              <a:t>11 Accidents in study group</a:t>
            </a:r>
          </a:p>
          <a:p>
            <a:pPr lvl="2"/>
            <a:r>
              <a:rPr lang="en-US" altLang="en-US" kern="0" dirty="0" smtClean="0">
                <a:ea typeface="ＭＳ Ｐゴシック" pitchFamily="34" charset="-128"/>
              </a:rPr>
              <a:t>25% of total</a:t>
            </a:r>
          </a:p>
          <a:p>
            <a:pPr lvl="2"/>
            <a:r>
              <a:rPr lang="en-US" altLang="en-US" kern="0" dirty="0" smtClean="0">
                <a:ea typeface="ＭＳ Ｐゴシック" pitchFamily="34" charset="-128"/>
              </a:rPr>
              <a:t>  6 Pilots were instrument rated</a:t>
            </a:r>
          </a:p>
          <a:p>
            <a:pPr lvl="2"/>
            <a:r>
              <a:rPr lang="en-US" altLang="en-US" kern="0" dirty="0">
                <a:ea typeface="ＭＳ Ｐゴシック" pitchFamily="34" charset="-128"/>
              </a:rPr>
              <a:t> </a:t>
            </a:r>
            <a:r>
              <a:rPr lang="en-US" altLang="en-US" kern="0" dirty="0" smtClean="0">
                <a:ea typeface="ＭＳ Ｐゴシック" pitchFamily="34" charset="-128"/>
              </a:rPr>
              <a:t> 5 were not instrument rated</a:t>
            </a:r>
          </a:p>
          <a:p>
            <a:pPr lvl="2"/>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2" name="Picture 1" descr="Free photo: &lt;strong&gt;Mountains&lt;/strong&gt;, Valley, Road, &lt;strong&gt;Clouds&lt;/strong&gt; - Free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081" y="2584704"/>
            <a:ext cx="5242110" cy="2948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5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7</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IFR Procedural Mistakes</a:t>
            </a:r>
          </a:p>
          <a:p>
            <a:pPr lvl="1"/>
            <a:r>
              <a:rPr lang="en-US" altLang="en-US" kern="0" dirty="0" smtClean="0">
                <a:ea typeface="ＭＳ Ｐゴシック" pitchFamily="34" charset="-128"/>
              </a:rPr>
              <a:t>Flight below minimum en route or crossing altitudes</a:t>
            </a:r>
          </a:p>
          <a:p>
            <a:pPr lvl="1"/>
            <a:r>
              <a:rPr lang="en-US" altLang="en-US" kern="0" dirty="0" smtClean="0">
                <a:ea typeface="ＭＳ Ｐゴシック" pitchFamily="34" charset="-128"/>
              </a:rPr>
              <a:t>Descent below MDA</a:t>
            </a:r>
          </a:p>
          <a:p>
            <a:pPr lvl="1"/>
            <a:r>
              <a:rPr lang="en-US" altLang="en-US" kern="0" dirty="0" smtClean="0">
                <a:ea typeface="ＭＳ Ｐゴシック" pitchFamily="34" charset="-128"/>
              </a:rPr>
              <a:t>Failure to fly assigned heading or altitude</a:t>
            </a:r>
          </a:p>
          <a:p>
            <a:r>
              <a:rPr lang="en-US" altLang="en-US" kern="0" dirty="0" smtClean="0">
                <a:ea typeface="ＭＳ Ｐゴシック" pitchFamily="34" charset="-128"/>
              </a:rPr>
              <a:t>Wire Strikes</a:t>
            </a:r>
          </a:p>
          <a:p>
            <a:pPr lvl="1"/>
            <a:r>
              <a:rPr lang="en-US" altLang="en-US" kern="0" dirty="0" smtClean="0">
                <a:ea typeface="ＭＳ Ｐゴシック" pitchFamily="34" charset="-128"/>
              </a:rPr>
              <a:t>Common in – but not exclusive</a:t>
            </a:r>
            <a:br>
              <a:rPr lang="en-US" altLang="en-US" kern="0" dirty="0" smtClean="0">
                <a:ea typeface="ＭＳ Ｐゴシック" pitchFamily="34" charset="-128"/>
              </a:rPr>
            </a:br>
            <a:r>
              <a:rPr lang="en-US" altLang="en-US" kern="0" dirty="0" smtClean="0">
                <a:ea typeface="ＭＳ Ｐゴシック" pitchFamily="34" charset="-128"/>
              </a:rPr>
              <a:t>to - Ag Operations</a:t>
            </a:r>
          </a:p>
          <a:p>
            <a:pPr lvl="1"/>
            <a:r>
              <a:rPr lang="en-US" altLang="en-US" kern="0" dirty="0" smtClean="0">
                <a:ea typeface="ＭＳ Ｐゴシック" pitchFamily="34" charset="-128"/>
              </a:rPr>
              <a:t>Most are below 200 Ft. AGL</a:t>
            </a:r>
          </a:p>
          <a:p>
            <a:pPr lvl="1"/>
            <a:r>
              <a:rPr lang="en-US" altLang="en-US" kern="0" dirty="0" smtClean="0">
                <a:ea typeface="ＭＳ Ｐゴシック" pitchFamily="34" charset="-128"/>
              </a:rPr>
              <a:t>Many wires are unmarked</a:t>
            </a:r>
          </a:p>
          <a:p>
            <a:pPr lvl="2"/>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2" name="Picture 1" descr="Free Stock Photo 5119 high voltage &lt;strong&gt;power&lt;/strong&gt; lines ..."/>
          <p:cNvPicPr>
            <a:picLocks noChangeAspect="1"/>
          </p:cNvPicPr>
          <p:nvPr/>
        </p:nvPicPr>
        <p:blipFill rotWithShape="1">
          <a:blip r:embed="rId3" cstate="print">
            <a:extLst>
              <a:ext uri="{28A0092B-C50C-407E-A947-70E740481C1C}">
                <a14:useLocalDpi xmlns:a14="http://schemas.microsoft.com/office/drawing/2010/main" val="0"/>
              </a:ext>
            </a:extLst>
          </a:blip>
          <a:srcRect b="37650"/>
          <a:stretch/>
        </p:blipFill>
        <p:spPr>
          <a:xfrm>
            <a:off x="5894734" y="3157728"/>
            <a:ext cx="6128102" cy="258146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356" y="415547"/>
            <a:ext cx="3571875" cy="2095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54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8</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Unrealistic aircraft performance expectations</a:t>
            </a:r>
          </a:p>
          <a:p>
            <a:pPr lvl="1"/>
            <a:r>
              <a:rPr lang="en-US" altLang="en-US" kern="0" dirty="0" smtClean="0">
                <a:ea typeface="ＭＳ Ｐゴシック" pitchFamily="34" charset="-128"/>
              </a:rPr>
              <a:t>Density Altitude</a:t>
            </a:r>
          </a:p>
          <a:p>
            <a:pPr lvl="1"/>
            <a:r>
              <a:rPr lang="en-US" altLang="en-US" kern="0" dirty="0" smtClean="0">
                <a:ea typeface="ＭＳ Ｐゴシック" pitchFamily="34" charset="-128"/>
              </a:rPr>
              <a:t>Short and/or obstructed runways</a:t>
            </a:r>
            <a:endParaRPr lang="en-US" altLang="en-US" kern="0" dirty="0">
              <a:ea typeface="ＭＳ Ｐゴシック" pitchFamily="34" charset="-128"/>
            </a:endParaRPr>
          </a:p>
          <a:p>
            <a:pPr lvl="1"/>
            <a:r>
              <a:rPr lang="en-US" altLang="en-US" kern="0" dirty="0" smtClean="0">
                <a:ea typeface="ＭＳ Ｐゴシック" pitchFamily="34" charset="-128"/>
              </a:rPr>
              <a:t>Weight and balance</a:t>
            </a:r>
          </a:p>
          <a:p>
            <a:pPr lvl="1"/>
            <a:r>
              <a:rPr lang="en-US" altLang="en-US" kern="0" dirty="0" smtClean="0">
                <a:ea typeface="ＭＳ Ｐゴシック" pitchFamily="34" charset="-128"/>
              </a:rPr>
              <a:t>Carb ice</a:t>
            </a:r>
          </a:p>
          <a:p>
            <a:pPr lvl="1"/>
            <a:r>
              <a:rPr lang="en-US" altLang="en-US" kern="0" dirty="0" smtClean="0">
                <a:ea typeface="ＭＳ Ｐゴシック" pitchFamily="34" charset="-128"/>
              </a:rPr>
              <a:t>Tailwinds</a:t>
            </a:r>
          </a:p>
          <a:p>
            <a:pPr marL="914400" lvl="2" indent="0">
              <a:buNone/>
            </a:pPr>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973" y="1669097"/>
            <a:ext cx="3851093" cy="2888320"/>
          </a:xfrm>
          <a:prstGeom prst="rect">
            <a:avLst/>
          </a:prstGeom>
          <a:ln>
            <a:noFill/>
          </a:ln>
          <a:effectLst>
            <a:outerShdw blurRad="292100" dist="139700" dir="2700000" algn="tl" rotWithShape="0">
              <a:srgbClr val="333333">
                <a:alpha val="65000"/>
              </a:srgbClr>
            </a:outerShdw>
          </a:effectLst>
        </p:spPr>
      </p:pic>
      <p:pic>
        <p:nvPicPr>
          <p:cNvPr id="9" name="Picture 6" descr="IM000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40" y="3135114"/>
            <a:ext cx="3452481" cy="2586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09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9</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Incapacitation</a:t>
            </a:r>
          </a:p>
          <a:p>
            <a:pPr lvl="1"/>
            <a:r>
              <a:rPr lang="en-US" altLang="en-US" kern="0" dirty="0" smtClean="0">
                <a:ea typeface="ＭＳ Ｐゴシック" pitchFamily="34" charset="-128"/>
              </a:rPr>
              <a:t>1 in the year studied</a:t>
            </a:r>
            <a:endParaRPr lang="en-US" altLang="en-US" kern="0" dirty="0">
              <a:ea typeface="ＭＳ Ｐゴシック" pitchFamily="34" charset="-128"/>
            </a:endParaRPr>
          </a:p>
          <a:p>
            <a:r>
              <a:rPr lang="en-US" altLang="en-US" kern="0" dirty="0" smtClean="0">
                <a:ea typeface="ＭＳ Ｐゴシック" pitchFamily="34" charset="-128"/>
              </a:rPr>
              <a:t>Intentional</a:t>
            </a:r>
            <a:endParaRPr lang="en-US" altLang="en-US" kern="0" dirty="0">
              <a:ea typeface="ＭＳ Ｐゴシック" pitchFamily="34" charset="-128"/>
            </a:endParaRPr>
          </a:p>
          <a:p>
            <a:pPr lvl="1"/>
            <a:r>
              <a:rPr lang="en-US" altLang="en-US" kern="0" dirty="0" smtClean="0">
                <a:ea typeface="ＭＳ Ｐゴシック" pitchFamily="34" charset="-128"/>
              </a:rPr>
              <a:t>2 in the year studied</a:t>
            </a:r>
          </a:p>
          <a:p>
            <a:r>
              <a:rPr lang="en-US" altLang="en-US" kern="0" dirty="0" smtClean="0">
                <a:ea typeface="ＭＳ Ｐゴシック" pitchFamily="34" charset="-128"/>
              </a:rPr>
              <a:t>Unknown</a:t>
            </a:r>
          </a:p>
          <a:p>
            <a:pPr lvl="1"/>
            <a:r>
              <a:rPr lang="en-US" altLang="en-US" kern="0" dirty="0" smtClean="0">
                <a:ea typeface="ＭＳ Ｐゴシック" pitchFamily="34" charset="-128"/>
              </a:rPr>
              <a:t>2 – both US Registered aircraft </a:t>
            </a:r>
            <a:br>
              <a:rPr lang="en-US" altLang="en-US" kern="0" dirty="0" smtClean="0">
                <a:ea typeface="ＭＳ Ｐゴシック" pitchFamily="34" charset="-128"/>
              </a:rPr>
            </a:br>
            <a:r>
              <a:rPr lang="en-US" altLang="en-US" kern="0" dirty="0" smtClean="0">
                <a:ea typeface="ＭＳ Ｐゴシック" pitchFamily="34" charset="-128"/>
              </a:rPr>
              <a:t>operated in foreign countries</a:t>
            </a:r>
          </a:p>
          <a:p>
            <a:pPr marL="914400" lvl="2" indent="0">
              <a:buNone/>
            </a:pPr>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2" name="Picture 1" descr="A List Of Questionable Publishers | The Crypto Cre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080" y="954088"/>
            <a:ext cx="3921919" cy="4183380"/>
          </a:xfrm>
          <a:prstGeom prst="rect">
            <a:avLst/>
          </a:prstGeom>
          <a:effectLst/>
        </p:spPr>
      </p:pic>
    </p:spTree>
    <p:extLst>
      <p:ext uri="{BB962C8B-B14F-4D97-AF65-F5344CB8AC3E}">
        <p14:creationId xmlns:p14="http://schemas.microsoft.com/office/powerpoint/2010/main" val="964802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5YDFD77UPU3F-311-1000</_dlc_DocId>
    <_dlc_DocIdUrl xmlns="04289566-cf42-4ce7-aa7c-2469c3d4502e">
      <Url>https://avssp.faa.gov/avs/afsfaast/_layouts/15/DocIdRedir.aspx?ID=5YDFD77UPU3F-311-1000</Url>
      <Description>5YDFD77UPU3F-311-1000</Description>
    </_dlc_DocIdUrl>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80675E-01F7-49AA-B61E-EE85CFCAD03B}">
  <ds:schemaRefs>
    <ds:schemaRef ds:uri="http://purl.org/dc/elements/1.1/"/>
    <ds:schemaRef ds:uri="http://schemas.microsoft.com/office/2006/documentManagement/types"/>
    <ds:schemaRef ds:uri="http://schemas.microsoft.com/sharepoint/v4"/>
    <ds:schemaRef ds:uri="04289566-cf42-4ce7-aa7c-2469c3d4502e"/>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133FE11A-2D88-45AE-8F18-45AAA59A8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6559</TotalTime>
  <Words>3337</Words>
  <Application>Microsoft Office PowerPoint</Application>
  <PresentationFormat>Widescreen</PresentationFormat>
  <Paragraphs>375</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The CFIT Accident</vt:lpstr>
      <vt:lpstr>The CFIT Accident</vt:lpstr>
      <vt:lpstr>The CFIT Accident</vt:lpstr>
      <vt:lpstr>The CFIT Accident</vt:lpstr>
      <vt:lpstr>The CFIT Accident</vt:lpstr>
      <vt:lpstr>The CFIT Accident</vt:lpstr>
      <vt:lpstr>Safety Risk Management (SRM) Solutions</vt:lpstr>
      <vt:lpstr>Safety Risk Management (SRM) Solutions</vt:lpstr>
      <vt:lpstr>Technological Solutions</vt:lpstr>
      <vt:lpstr>Tips &amp; Tricks</vt:lpstr>
      <vt:lpstr>Tips &amp; Tricks</vt:lpstr>
      <vt:lpstr>Tips &amp; Tricks</vt:lpstr>
      <vt:lpstr>Wire strikes are almost exclusively confined to agricultural operations.</vt:lpstr>
      <vt:lpstr>CFIT accidents occur primarily at night.</vt:lpstr>
      <vt:lpstr>Two thirds of CFIT accidents occur in IMC conditions.</vt:lpstr>
      <vt:lpstr>The order of priority in performing pilot tasks is:</vt:lpstr>
      <vt:lpstr>Good practices to avoid CFIT accidents are:</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@@BGQPY9uE5MwG8oZM3MjHdPjRMWNH</cp:lastModifiedBy>
  <cp:revision>339</cp:revision>
  <dcterms:created xsi:type="dcterms:W3CDTF">2005-01-28T20:32:53Z</dcterms:created>
  <dcterms:modified xsi:type="dcterms:W3CDTF">2018-05-15T16:13:28Z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9ddb51a5-4e77-4999-9e43-9da5f0c6964d</vt:lpwstr>
  </property>
</Properties>
</file>