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wmv" ContentType="video/x-ms-wm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5"/>
    <p:sldMasterId id="2147483661" r:id="rId6"/>
  </p:sldMasterIdLst>
  <p:notesMasterIdLst>
    <p:notesMasterId r:id="rId33"/>
  </p:notesMasterIdLst>
  <p:handoutMasterIdLst>
    <p:handoutMasterId r:id="rId34"/>
  </p:handoutMasterIdLst>
  <p:sldIdLst>
    <p:sldId id="273" r:id="rId7"/>
    <p:sldId id="290" r:id="rId8"/>
    <p:sldId id="291" r:id="rId9"/>
    <p:sldId id="311" r:id="rId10"/>
    <p:sldId id="312" r:id="rId11"/>
    <p:sldId id="317" r:id="rId12"/>
    <p:sldId id="319" r:id="rId13"/>
    <p:sldId id="320" r:id="rId14"/>
    <p:sldId id="318" r:id="rId15"/>
    <p:sldId id="313" r:id="rId16"/>
    <p:sldId id="321" r:id="rId17"/>
    <p:sldId id="322" r:id="rId18"/>
    <p:sldId id="323" r:id="rId19"/>
    <p:sldId id="324" r:id="rId20"/>
    <p:sldId id="325" r:id="rId21"/>
    <p:sldId id="326" r:id="rId22"/>
    <p:sldId id="327" r:id="rId23"/>
    <p:sldId id="328" r:id="rId24"/>
    <p:sldId id="329" r:id="rId25"/>
    <p:sldId id="330" r:id="rId26"/>
    <p:sldId id="331" r:id="rId27"/>
    <p:sldId id="332" r:id="rId28"/>
    <p:sldId id="302" r:id="rId29"/>
    <p:sldId id="309" r:id="rId30"/>
    <p:sldId id="310" r:id="rId31"/>
    <p:sldId id="333" r:id="rId32"/>
  </p:sldIdLst>
  <p:sldSz cx="12192000" cy="6858000"/>
  <p:notesSz cx="6858000" cy="9296400"/>
  <p:defaultTex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0D0E1773-2C58-4A1C-9F4D-09A126D9EB70}">
          <p14:sldIdLst>
            <p14:sldId id="273"/>
            <p14:sldId id="290"/>
            <p14:sldId id="291"/>
            <p14:sldId id="311"/>
            <p14:sldId id="312"/>
            <p14:sldId id="317"/>
            <p14:sldId id="319"/>
            <p14:sldId id="320"/>
            <p14:sldId id="318"/>
            <p14:sldId id="313"/>
            <p14:sldId id="321"/>
            <p14:sldId id="322"/>
            <p14:sldId id="323"/>
            <p14:sldId id="324"/>
            <p14:sldId id="325"/>
            <p14:sldId id="326"/>
            <p14:sldId id="327"/>
            <p14:sldId id="328"/>
            <p14:sldId id="329"/>
            <p14:sldId id="330"/>
            <p14:sldId id="331"/>
            <p14:sldId id="332"/>
            <p14:sldId id="302"/>
            <p14:sldId id="309"/>
            <p14:sldId id="310"/>
            <p14:sldId id="333"/>
          </p14:sldIdLst>
        </p14:section>
      </p14:sectionLst>
    </p:ext>
    <p:ext uri="{EFAFB233-063F-42B5-8137-9DF3F51BA10A}">
      <p15:sldGuideLst xmlns:p15="http://schemas.microsoft.com/office/powerpoint/2012/main">
        <p15:guide id="1" orient="horz" pos="536" userDrawn="1">
          <p15:clr>
            <a:srgbClr val="A4A3A4"/>
          </p15:clr>
        </p15:guide>
        <p15:guide id="2" pos="452" userDrawn="1">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99"/>
    <a:srgbClr val="FFCC00"/>
    <a:srgbClr val="DDDDDD"/>
    <a:srgbClr val="C0C0C0"/>
    <a:srgbClr val="1D2F68"/>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09" autoAdjust="0"/>
    <p:restoredTop sz="52893" autoAdjust="0"/>
  </p:normalViewPr>
  <p:slideViewPr>
    <p:cSldViewPr snapToGrid="0">
      <p:cViewPr varScale="1">
        <p:scale>
          <a:sx n="60" d="100"/>
          <a:sy n="60" d="100"/>
        </p:scale>
        <p:origin x="2586" y="66"/>
      </p:cViewPr>
      <p:guideLst>
        <p:guide orient="horz" pos="536"/>
        <p:guide pos="452"/>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p:cViewPr varScale="1">
        <p:scale>
          <a:sx n="58" d="100"/>
          <a:sy n="58" d="100"/>
        </p:scale>
        <p:origin x="-1674" y="-78"/>
      </p:cViewPr>
      <p:guideLst>
        <p:guide orient="horz" pos="2928"/>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dirty="0"/>
          </a:p>
        </p:txBody>
      </p:sp>
      <p:sp>
        <p:nvSpPr>
          <p:cNvPr id="24579" name="Rectangle 3"/>
          <p:cNvSpPr>
            <a:spLocks noGrp="1" noChangeArrowheads="1"/>
          </p:cNvSpPr>
          <p:nvPr>
            <p:ph type="dt" sz="quarter"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dirty="0"/>
          </a:p>
        </p:txBody>
      </p:sp>
      <p:sp>
        <p:nvSpPr>
          <p:cNvPr id="24580" name="Rectangle 4"/>
          <p:cNvSpPr>
            <a:spLocks noGrp="1" noChangeArrowheads="1"/>
          </p:cNvSpPr>
          <p:nvPr>
            <p:ph type="ftr" sz="quarter" idx="2"/>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dirty="0"/>
          </a:p>
        </p:txBody>
      </p:sp>
      <p:sp>
        <p:nvSpPr>
          <p:cNvPr id="24581" name="Rectangle 5"/>
          <p:cNvSpPr>
            <a:spLocks noGrp="1" noChangeArrowheads="1"/>
          </p:cNvSpPr>
          <p:nvPr>
            <p:ph type="sldNum" sz="quarter" idx="3"/>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87C48A99-3596-4E58-ABE8-9D998A9384AB}" type="slidenum">
              <a:rPr lang="en-US"/>
              <a:pPr/>
              <a:t>‹#›</a:t>
            </a:fld>
            <a:endParaRPr lang="en-US" dirty="0"/>
          </a:p>
        </p:txBody>
      </p:sp>
    </p:spTree>
    <p:extLst>
      <p:ext uri="{BB962C8B-B14F-4D97-AF65-F5344CB8AC3E}">
        <p14:creationId xmlns:p14="http://schemas.microsoft.com/office/powerpoint/2010/main" val="2309560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dirty="0"/>
          </a:p>
        </p:txBody>
      </p:sp>
      <p:sp>
        <p:nvSpPr>
          <p:cNvPr id="21507" name="Rectangle 3"/>
          <p:cNvSpPr>
            <a:spLocks noGrp="1" noChangeArrowheads="1"/>
          </p:cNvSpPr>
          <p:nvPr>
            <p:ph type="dt"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dirty="0"/>
          </a:p>
        </p:txBody>
      </p:sp>
      <p:sp>
        <p:nvSpPr>
          <p:cNvPr id="21508" name="Rectangle 4"/>
          <p:cNvSpPr>
            <a:spLocks noGrp="1" noRot="1" noChangeAspect="1" noChangeArrowheads="1" noTextEdit="1"/>
          </p:cNvSpPr>
          <p:nvPr>
            <p:ph type="sldImg" idx="2"/>
          </p:nvPr>
        </p:nvSpPr>
        <p:spPr bwMode="auto">
          <a:xfrm>
            <a:off x="331788" y="696913"/>
            <a:ext cx="61976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14400" y="4416425"/>
            <a:ext cx="50292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10" name="Rectangle 6"/>
          <p:cNvSpPr>
            <a:spLocks noGrp="1" noChangeArrowheads="1"/>
          </p:cNvSpPr>
          <p:nvPr>
            <p:ph type="ftr" sz="quarter" idx="4"/>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dirty="0"/>
          </a:p>
        </p:txBody>
      </p:sp>
      <p:sp>
        <p:nvSpPr>
          <p:cNvPr id="21511" name="Rectangle 7"/>
          <p:cNvSpPr>
            <a:spLocks noGrp="1" noChangeArrowheads="1"/>
          </p:cNvSpPr>
          <p:nvPr>
            <p:ph type="sldNum" sz="quarter" idx="5"/>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55D68406-F15C-4303-97CE-0E3EE59880C4}" type="slidenum">
              <a:rPr lang="en-US"/>
              <a:pPr/>
              <a:t>‹#›</a:t>
            </a:fld>
            <a:endParaRPr lang="en-US" dirty="0"/>
          </a:p>
        </p:txBody>
      </p:sp>
    </p:spTree>
    <p:extLst>
      <p:ext uri="{BB962C8B-B14F-4D97-AF65-F5344CB8AC3E}">
        <p14:creationId xmlns:p14="http://schemas.microsoft.com/office/powerpoint/2010/main" val="3440067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1</a:t>
            </a:fld>
            <a:endParaRPr lang="en-US" dirty="0"/>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i="0" u="none" strike="noStrike" kern="1200" dirty="0">
                <a:solidFill>
                  <a:schemeClr val="tx1"/>
                </a:solidFill>
                <a:effectLst/>
                <a:latin typeface="Times New Roman" pitchFamily="18" charset="0"/>
                <a:ea typeface="+mn-ea"/>
                <a:cs typeface="+mn-cs"/>
              </a:rPr>
              <a:t> 2018/4-5-126 (I) PP </a:t>
            </a:r>
            <a:r>
              <a:rPr lang="en-US" dirty="0">
                <a:latin typeface="Times New Roman" pitchFamily="18" charset="0"/>
                <a:ea typeface="ＭＳ Ｐゴシック" pitchFamily="34" charset="-128"/>
              </a:rPr>
              <a:t>Original Author: John Steuernagle FAA SPPM 03/14/2018;  POC (Kevin Clover), FAA SPPM Operations Lead, Office 562-888-2020; revised by (Name) (MM/DD/YYYY)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1" dirty="0">
              <a:latin typeface="Times New Roman" pitchFamily="18" charset="0"/>
              <a:ea typeface="ＭＳ Ｐゴシック" pitchFamily="34" charset="-128"/>
            </a:endParaRPr>
          </a:p>
          <a:p>
            <a:pPr eaLnBrk="1" hangingPunct="1"/>
            <a:r>
              <a:rPr lang="en-US" b="1" dirty="0">
                <a:latin typeface="Times New Roman" pitchFamily="18" charset="0"/>
                <a:ea typeface="ＭＳ Ｐゴシック" pitchFamily="34" charset="-128"/>
              </a:rPr>
              <a:t>Presentation Note:  </a:t>
            </a:r>
            <a:r>
              <a:rPr lang="en-US" i="1" dirty="0">
                <a:latin typeface="Times New Roman" pitchFamily="18" charset="0"/>
                <a:ea typeface="ＭＳ Ｐゴシック" pitchFamily="34" charset="-128"/>
              </a:rPr>
              <a:t>This is the title slide </a:t>
            </a:r>
            <a:r>
              <a:rPr lang="en-US" b="0" i="1" dirty="0">
                <a:latin typeface="Times New Roman" pitchFamily="18" charset="0"/>
                <a:ea typeface="ＭＳ Ｐゴシック" pitchFamily="34" charset="-128"/>
              </a:rPr>
              <a:t>for </a:t>
            </a:r>
            <a:r>
              <a:rPr lang="en-US" b="1" i="1" dirty="0">
                <a:latin typeface="Times New Roman" pitchFamily="18" charset="0"/>
                <a:ea typeface="ＭＳ Ｐゴシック" pitchFamily="34" charset="-128"/>
              </a:rPr>
              <a:t>Introduction to Safety Risk Management (SRM)</a:t>
            </a:r>
            <a:endParaRPr lang="en-US" dirty="0">
              <a:latin typeface="Times New Roman" pitchFamily="18" charset="0"/>
              <a:ea typeface="ＭＳ Ｐゴシック" pitchFamily="34" charset="-128"/>
            </a:endParaRPr>
          </a:p>
          <a:p>
            <a:pPr eaLnBrk="1" hangingPunct="1"/>
            <a:endParaRPr lang="en-US" i="1" dirty="0">
              <a:latin typeface="Times New Roman" pitchFamily="18" charset="0"/>
              <a:ea typeface="ＭＳ Ｐゴシック" pitchFamily="34" charset="-128"/>
            </a:endParaRPr>
          </a:p>
          <a:p>
            <a:pPr eaLnBrk="1" hangingPunct="1"/>
            <a:r>
              <a:rPr lang="en-US" i="1" dirty="0">
                <a:latin typeface="Times New Roman" pitchFamily="18" charset="0"/>
                <a:ea typeface="ＭＳ Ｐゴシック" pitchFamily="34" charset="-128"/>
              </a:rPr>
              <a:t>Presentation notes  (stage direction and  presentation suggestions) will be preceded by a  </a:t>
            </a:r>
            <a:r>
              <a:rPr lang="en-US" b="1" dirty="0">
                <a:latin typeface="Times New Roman" pitchFamily="18" charset="0"/>
                <a:ea typeface="ＭＳ Ｐゴシック" pitchFamily="34" charset="-128"/>
              </a:rPr>
              <a:t>Bold header: </a:t>
            </a:r>
            <a:r>
              <a:rPr lang="en-US" i="1" dirty="0">
                <a:latin typeface="Times New Roman" pitchFamily="18" charset="0"/>
                <a:ea typeface="ＭＳ Ｐゴシック" pitchFamily="34" charset="-128"/>
              </a:rPr>
              <a:t>the notes themselves will be in Italic fonts.  </a:t>
            </a:r>
          </a:p>
          <a:p>
            <a:pPr eaLnBrk="1" hangingPunct="1"/>
            <a:endParaRPr lang="en-US" i="1" dirty="0">
              <a:latin typeface="Times New Roman" pitchFamily="18" charset="0"/>
              <a:ea typeface="ＭＳ Ｐゴシック" pitchFamily="34" charset="-128"/>
            </a:endParaRPr>
          </a:p>
          <a:p>
            <a:pPr eaLnBrk="1" hangingPunct="1"/>
            <a:r>
              <a:rPr lang="en-US" b="1" i="1" dirty="0">
                <a:latin typeface="Times New Roman" pitchFamily="18" charset="0"/>
                <a:ea typeface="ＭＳ Ｐゴシック" pitchFamily="34" charset="-128"/>
              </a:rPr>
              <a:t>Program control instructions </a:t>
            </a:r>
            <a:r>
              <a:rPr lang="en-US" i="1" dirty="0">
                <a:latin typeface="Times New Roman" pitchFamily="18" charset="0"/>
                <a:ea typeface="ＭＳ Ｐゴシック" pitchFamily="34" charset="-128"/>
              </a:rPr>
              <a:t>will be in bold fonts and look like this:  </a:t>
            </a:r>
            <a:r>
              <a:rPr lang="en-US" b="1" dirty="0">
                <a:latin typeface="Times New Roman" pitchFamily="18" charset="0"/>
                <a:ea typeface="ＭＳ Ｐゴシック" pitchFamily="34" charset="-128"/>
              </a:rPr>
              <a:t>(Click) </a:t>
            </a:r>
            <a:r>
              <a:rPr lang="en-US" i="1" dirty="0">
                <a:latin typeface="Times New Roman" pitchFamily="18" charset="0"/>
                <a:ea typeface="ＭＳ Ｐゴシック" pitchFamily="34" charset="-128"/>
              </a:rPr>
              <a:t>for building information within a slide;  or this:  </a:t>
            </a:r>
            <a:r>
              <a:rPr lang="en-US" b="1" dirty="0">
                <a:latin typeface="Times New Roman" pitchFamily="18" charset="0"/>
                <a:ea typeface="ＭＳ Ｐゴシック" pitchFamily="34" charset="-128"/>
              </a:rPr>
              <a:t>(Next Slide) </a:t>
            </a:r>
            <a:r>
              <a:rPr lang="en-US" i="1" dirty="0">
                <a:latin typeface="Times New Roman" pitchFamily="18" charset="0"/>
                <a:ea typeface="ＭＳ Ｐゴシック" pitchFamily="34" charset="-128"/>
              </a:rPr>
              <a:t>for slide advance.</a:t>
            </a:r>
            <a:endParaRPr lang="en-US" b="1" dirty="0">
              <a:latin typeface="Times New Roman" pitchFamily="18" charset="0"/>
              <a:ea typeface="ＭＳ Ｐゴシック" pitchFamily="34" charset="-128"/>
            </a:endParaRPr>
          </a:p>
          <a:p>
            <a:pPr eaLnBrk="1" hangingPunct="1"/>
            <a:endParaRPr lang="en-US" i="1" dirty="0">
              <a:latin typeface="Times New Roman" pitchFamily="18" charset="0"/>
              <a:ea typeface="ＭＳ Ｐゴシック" pitchFamily="34" charset="-128"/>
            </a:endParaRPr>
          </a:p>
          <a:p>
            <a:pPr eaLnBrk="1" hangingPunct="1"/>
            <a:r>
              <a:rPr lang="en-US" i="1" dirty="0">
                <a:latin typeface="Times New Roman" pitchFamily="18" charset="0"/>
                <a:ea typeface="ＭＳ Ｐゴシック" pitchFamily="34" charset="-128"/>
              </a:rPr>
              <a:t>Some slides may contain background information that supports the concepts presented in the program.  </a:t>
            </a:r>
          </a:p>
          <a:p>
            <a:pPr eaLnBrk="1" hangingPunct="1"/>
            <a:endParaRPr lang="en-US" i="1" dirty="0">
              <a:latin typeface="Times New Roman" pitchFamily="18" charset="0"/>
              <a:ea typeface="ＭＳ Ｐゴシック" pitchFamily="34" charset="-128"/>
            </a:endParaRPr>
          </a:p>
          <a:p>
            <a:pPr eaLnBrk="1" hangingPunct="1"/>
            <a:r>
              <a:rPr lang="en-US" i="1" dirty="0">
                <a:latin typeface="Times New Roman" pitchFamily="18" charset="0"/>
                <a:ea typeface="ＭＳ Ｐゴシック" pitchFamily="34" charset="-128"/>
              </a:rPr>
              <a:t>Background information will always appear last and will be preceded by a bold  </a:t>
            </a:r>
            <a:r>
              <a:rPr lang="en-US" b="1" dirty="0">
                <a:latin typeface="Times New Roman" pitchFamily="18" charset="0"/>
                <a:ea typeface="ＭＳ Ｐゴシック" pitchFamily="34" charset="-128"/>
              </a:rPr>
              <a:t>Background: </a:t>
            </a:r>
            <a:r>
              <a:rPr lang="en-US" i="1" dirty="0">
                <a:latin typeface="Times New Roman" pitchFamily="18" charset="0"/>
                <a:ea typeface="ＭＳ Ｐゴシック" pitchFamily="34" charset="-128"/>
              </a:rPr>
              <a:t>identification.</a:t>
            </a:r>
          </a:p>
          <a:p>
            <a:pPr eaLnBrk="1" hangingPunct="1"/>
            <a:endParaRPr lang="en-US" i="1" dirty="0">
              <a:latin typeface="Times New Roman" pitchFamily="18" charset="0"/>
              <a:ea typeface="ＭＳ Ｐゴシック" pitchFamily="34" charset="-128"/>
            </a:endParaRPr>
          </a:p>
          <a:p>
            <a:pPr eaLnBrk="1" hangingPunct="1"/>
            <a:r>
              <a:rPr lang="en-US" i="1" dirty="0">
                <a:latin typeface="Times New Roman" pitchFamily="18" charset="0"/>
                <a:ea typeface="ＭＳ Ｐゴシック" pitchFamily="34" charset="-128"/>
              </a:rPr>
              <a:t>We have included a script of suggested dialog with each slide.  Presenters may read the script or modify it to suit their own presentation style.</a:t>
            </a:r>
          </a:p>
          <a:p>
            <a:pPr eaLnBrk="1" hangingPunct="1"/>
            <a:endParaRPr lang="en-US" dirty="0">
              <a:latin typeface="Times New Roman" pitchFamily="18" charset="0"/>
              <a:ea typeface="ＭＳ Ｐゴシック" pitchFamily="34" charset="-128"/>
            </a:endParaRPr>
          </a:p>
          <a:p>
            <a:pPr eaLnBrk="1" hangingPunct="1"/>
            <a:r>
              <a:rPr lang="en-US" i="1" dirty="0">
                <a:latin typeface="Times New Roman" pitchFamily="18" charset="0"/>
                <a:ea typeface="ＭＳ Ｐゴシック" pitchFamily="34" charset="-128"/>
              </a:rPr>
              <a:t>The production team hope you and your audience will enjoy the show.   Break a leg!  </a:t>
            </a:r>
          </a:p>
          <a:p>
            <a:pPr eaLnBrk="1" hangingPunct="1"/>
            <a:endParaRPr lang="en-US" i="1" dirty="0">
              <a:latin typeface="Times New Roman" pitchFamily="18" charset="0"/>
              <a:ea typeface="ＭＳ Ｐゴシック" pitchFamily="34" charset="-128"/>
            </a:endParaRPr>
          </a:p>
          <a:p>
            <a:pPr eaLnBrk="1" hangingPunct="1"/>
            <a:r>
              <a:rPr lang="en-US" i="1" dirty="0">
                <a:latin typeface="Times New Roman" pitchFamily="18" charset="0"/>
                <a:ea typeface="ＭＳ Ｐゴシック" pitchFamily="34" charset="-128"/>
              </a:rPr>
              <a:t> </a:t>
            </a:r>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In this example an 850 hour Private Pilot</a:t>
            </a:r>
            <a:r>
              <a:rPr lang="en-US" baseline="0" dirty="0">
                <a:latin typeface="Times New Roman" pitchFamily="18" charset="0"/>
                <a:ea typeface="ＭＳ Ｐゴシック" pitchFamily="34" charset="-128"/>
              </a:rPr>
              <a:t> will be flying his family from Santa Ana, California to a reunion event in Lake Tahoe.  The weather is forecast to be good along the route.  The pilot will go straight to the airport after work and meet his family there.  If all goes as planned, the flight will depart at or a little before six pm.</a:t>
            </a:r>
          </a:p>
          <a:p>
            <a:endParaRPr lang="en-US" baseline="0" dirty="0">
              <a:latin typeface="Times New Roman" pitchFamily="18" charset="0"/>
              <a:ea typeface="ＭＳ Ｐゴシック" pitchFamily="34" charset="-128"/>
            </a:endParaRPr>
          </a:p>
          <a:p>
            <a:r>
              <a:rPr lang="en-US" baseline="0" dirty="0">
                <a:latin typeface="Times New Roman" pitchFamily="18" charset="0"/>
                <a:ea typeface="ＭＳ Ｐゴシック" pitchFamily="34" charset="-128"/>
              </a:rPr>
              <a:t>So what hazards should be considered for this trip?  Would you say the risks are acceptable?  If not, what could the pilot do to mitigate them?</a:t>
            </a:r>
          </a:p>
          <a:p>
            <a:endParaRPr lang="en-US" baseline="0" dirty="0">
              <a:latin typeface="Times New Roman" pitchFamily="18" charset="0"/>
              <a:ea typeface="ＭＳ Ｐゴシック" pitchFamily="34" charset="-128"/>
            </a:endParaRPr>
          </a:p>
          <a:p>
            <a:r>
              <a:rPr lang="en-US" b="1" baseline="0" dirty="0">
                <a:latin typeface="Times New Roman" pitchFamily="18" charset="0"/>
                <a:ea typeface="ＭＳ Ｐゴシック" pitchFamily="34" charset="-128"/>
              </a:rPr>
              <a:t>Presentation note:  </a:t>
            </a:r>
            <a:r>
              <a:rPr lang="en-US" b="0" i="1" baseline="0" dirty="0">
                <a:latin typeface="Times New Roman" pitchFamily="18" charset="0"/>
                <a:ea typeface="ＭＳ Ｐゴシック" pitchFamily="34" charset="-128"/>
              </a:rPr>
              <a:t>Guide the audience in a discussion of hazards, risks, and mitigations.  Some hazards include, VFR at night in mountainous terrain, possible fatigue due to departure after a full day at work, pressure to complete the flight in order to be present for the reunion, etc.   Mitigations might include leaving work early in order to reduce fatigue and arrive in daylight or planning to leave early in the morning the following day.  Make the point that going to this destination at night would be a particularly bad idea if the pilot were unfamiliar with the field.</a:t>
            </a:r>
            <a:endParaRPr lang="en-US" b="1" dirty="0">
              <a:latin typeface="Times New Roman" pitchFamily="18" charset="0"/>
              <a:ea typeface="ＭＳ Ｐゴシック" pitchFamily="34" charset="-128"/>
            </a:endParaRPr>
          </a:p>
          <a:p>
            <a:endParaRPr lang="en-US"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 </a:t>
            </a:r>
            <a:endParaRPr lang="en-US" dirty="0">
              <a:latin typeface="Times New Roman" pitchFamily="18" charset="0"/>
              <a:ea typeface="ＭＳ Ｐゴシック" pitchFamily="34" charset="-128"/>
            </a:endParaRP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F36C39AF-5418-4CF1-9D58-DEAFC965A5F8}" type="slidenum">
              <a:rPr lang="en-US" sz="1200">
                <a:solidFill>
                  <a:prstClr val="black"/>
                </a:solidFill>
                <a:latin typeface="Times New Roman" pitchFamily="18" charset="0"/>
              </a:rPr>
              <a:pPr eaLnBrk="1" hangingPunct="1"/>
              <a:t>10</a:t>
            </a:fld>
            <a:endParaRPr lang="en-US" sz="1200" dirty="0">
              <a:solidFill>
                <a:prstClr val="black"/>
              </a:solidFill>
              <a:latin typeface="Times New Roman" pitchFamily="18" charset="0"/>
            </a:endParaRPr>
          </a:p>
        </p:txBody>
      </p:sp>
    </p:spTree>
    <p:extLst>
      <p:ext uri="{BB962C8B-B14F-4D97-AF65-F5344CB8AC3E}">
        <p14:creationId xmlns:p14="http://schemas.microsoft.com/office/powerpoint/2010/main" val="2171603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a:t>
            </a:r>
            <a:r>
              <a:rPr lang="en-US" baseline="0" dirty="0"/>
              <a:t> you w</a:t>
            </a:r>
            <a:r>
              <a:rPr lang="en-US" dirty="0"/>
              <a:t>ant and easier way to do it?  </a:t>
            </a:r>
          </a:p>
          <a:p>
            <a:endParaRPr lang="en-US" dirty="0"/>
          </a:p>
          <a:p>
            <a:r>
              <a:rPr lang="en-US" dirty="0"/>
              <a:t>Introducing the FAAST FRAT;   </a:t>
            </a:r>
            <a:r>
              <a:rPr lang="en-US" b="1" dirty="0"/>
              <a:t>(Click) </a:t>
            </a:r>
          </a:p>
          <a:p>
            <a:endParaRPr lang="en-US" b="0" dirty="0"/>
          </a:p>
          <a:p>
            <a:r>
              <a:rPr lang="en-US" b="0" dirty="0"/>
              <a:t>an easy</a:t>
            </a:r>
            <a:r>
              <a:rPr lang="en-US" b="0" baseline="0" dirty="0"/>
              <a:t> to use, basic flight risk assessment tool for general aviation pilots.</a:t>
            </a:r>
          </a:p>
          <a:p>
            <a:endParaRPr lang="en-US" b="0" baseline="0" dirty="0"/>
          </a:p>
          <a:p>
            <a:endParaRPr lang="en-US" b="1" dirty="0"/>
          </a:p>
          <a:p>
            <a:r>
              <a:rPr lang="en-US" b="1" dirty="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11</a:t>
            </a:fld>
            <a:endParaRPr lang="en-US" dirty="0"/>
          </a:p>
        </p:txBody>
      </p:sp>
    </p:spTree>
    <p:extLst>
      <p:ext uri="{BB962C8B-B14F-4D97-AF65-F5344CB8AC3E}">
        <p14:creationId xmlns:p14="http://schemas.microsoft.com/office/powerpoint/2010/main" val="3684499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FAAST FRAT is a simple automated spread sheet that contains 20 condition statements for VFR pilots; 22 for IFR pilots.</a:t>
            </a:r>
          </a:p>
          <a:p>
            <a:endParaRPr lang="en-US" dirty="0"/>
          </a:p>
          <a:p>
            <a:r>
              <a:rPr lang="en-US" dirty="0"/>
              <a:t>The statements describe common general aviation flight liabilities</a:t>
            </a:r>
            <a:r>
              <a:rPr lang="en-US" baseline="0" dirty="0"/>
              <a:t> and assets.  Pilots simply click the “yes” box next to each statement that applies to their flight.</a:t>
            </a:r>
          </a:p>
          <a:p>
            <a:endParaRPr lang="en-US" baseline="0" dirty="0"/>
          </a:p>
          <a:p>
            <a:r>
              <a:rPr lang="en-US" baseline="0" dirty="0"/>
              <a:t>Each yes statement generates a risk value and those values are totaled on the sheet.  </a:t>
            </a:r>
          </a:p>
          <a:p>
            <a:endParaRPr lang="en-US" baseline="0" dirty="0"/>
          </a:p>
          <a:p>
            <a:r>
              <a:rPr lang="en-US" baseline="0" dirty="0"/>
              <a:t>The total risk value is related to the risk matrix chart to determine whether the flight risk is likely to be low, moderate, or high.</a:t>
            </a:r>
          </a:p>
          <a:p>
            <a:endParaRPr lang="en-US" b="1" dirty="0"/>
          </a:p>
          <a:p>
            <a:r>
              <a:rPr lang="en-US" b="1" dirty="0"/>
              <a:t>(Next Slide)</a:t>
            </a:r>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12</a:t>
            </a:fld>
            <a:endParaRPr lang="en-US" dirty="0"/>
          </a:p>
        </p:txBody>
      </p:sp>
    </p:spTree>
    <p:extLst>
      <p:ext uri="{BB962C8B-B14F-4D97-AF65-F5344CB8AC3E}">
        <p14:creationId xmlns:p14="http://schemas.microsoft.com/office/powerpoint/2010/main" val="4498559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example, the pilot has fewer than 15 hours in the last 90 days but a WINGS Phase was completed in the last 6 months.  The risk</a:t>
            </a:r>
            <a:r>
              <a:rPr lang="en-US" baseline="0" dirty="0"/>
              <a:t> of low recent experience is cancelled by the WINGS Phase completion.</a:t>
            </a:r>
          </a:p>
          <a:p>
            <a:endParaRPr lang="en-US" baseline="0" dirty="0"/>
          </a:p>
          <a:p>
            <a:r>
              <a:rPr lang="en-US" baseline="0" dirty="0"/>
              <a:t>Surface winds will be greater than 15 knots resulting in a risk value of plus 4.  The flight will be to a non-towered airport, ceiling will be less than 3,000 feet and there is no weather reporting at the destination.  </a:t>
            </a:r>
            <a:r>
              <a:rPr lang="en-US" b="1" baseline="0" dirty="0"/>
              <a:t>(Click)</a:t>
            </a:r>
          </a:p>
          <a:p>
            <a:endParaRPr lang="en-US" baseline="0" dirty="0"/>
          </a:p>
          <a:p>
            <a:r>
              <a:rPr lang="en-US" baseline="0" dirty="0"/>
              <a:t>This results in a total risk value of 15.  </a:t>
            </a:r>
          </a:p>
          <a:p>
            <a:endParaRPr lang="en-US" baseline="0" dirty="0"/>
          </a:p>
          <a:p>
            <a:r>
              <a:rPr lang="en-US" b="1" baseline="0" dirty="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13</a:t>
            </a:fld>
            <a:endParaRPr lang="en-US" dirty="0"/>
          </a:p>
        </p:txBody>
      </p:sp>
    </p:spTree>
    <p:extLst>
      <p:ext uri="{BB962C8B-B14F-4D97-AF65-F5344CB8AC3E}">
        <p14:creationId xmlns:p14="http://schemas.microsoft.com/office/powerpoint/2010/main" val="2171723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a:t>
            </a:r>
            <a:r>
              <a:rPr lang="en-US" baseline="0" dirty="0"/>
              <a:t> at the Risk Matrix Chart we see that a Total Risk Value of 15 is between Low and Moderate for a VFR Pilot with fewer than 100 hours time in type,    </a:t>
            </a:r>
            <a:r>
              <a:rPr lang="en-US" b="1" baseline="0" dirty="0"/>
              <a:t>(Click)</a:t>
            </a:r>
          </a:p>
          <a:p>
            <a:endParaRPr lang="en-US" baseline="0" dirty="0"/>
          </a:p>
          <a:p>
            <a:r>
              <a:rPr lang="en-US" baseline="0" dirty="0"/>
              <a:t>but well within the low range for an IFR pilot with more than 100 hours time in type.</a:t>
            </a:r>
          </a:p>
          <a:p>
            <a:endParaRPr lang="en-US" baseline="0" dirty="0"/>
          </a:p>
          <a:p>
            <a:r>
              <a:rPr lang="en-US" sz="1200" b="1" kern="1200" dirty="0">
                <a:solidFill>
                  <a:schemeClr val="tx1"/>
                </a:solidFill>
                <a:effectLst/>
                <a:latin typeface="Times New Roman" pitchFamily="18" charset="0"/>
                <a:ea typeface="+mn-ea"/>
                <a:cs typeface="+mn-cs"/>
              </a:rPr>
              <a:t>(Next Slide)</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14</a:t>
            </a:fld>
            <a:endParaRPr lang="en-US" dirty="0"/>
          </a:p>
        </p:txBody>
      </p:sp>
    </p:spTree>
    <p:extLst>
      <p:ext uri="{BB962C8B-B14F-4D97-AF65-F5344CB8AC3E}">
        <p14:creationId xmlns:p14="http://schemas.microsoft.com/office/powerpoint/2010/main" val="3231328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FRAT can cover</a:t>
            </a:r>
            <a:r>
              <a:rPr lang="en-US" baseline="0" dirty="0"/>
              <a:t> all possible flight hazards but this one – though simple – does address some factors that are common to GA accidents.  We hope it’s use will prompt pilots to learn more about Safety Risk Management.  </a:t>
            </a:r>
          </a:p>
          <a:p>
            <a:endParaRPr lang="en-US" baseline="0" dirty="0"/>
          </a:p>
          <a:p>
            <a:r>
              <a:rPr lang="en-US" baseline="0" dirty="0"/>
              <a:t>Now to get your copy here’s what you do……….</a:t>
            </a:r>
          </a:p>
          <a:p>
            <a:endParaRPr lang="en-US" baseline="0" dirty="0"/>
          </a:p>
          <a:p>
            <a:r>
              <a:rPr lang="en-US" b="1" dirty="0"/>
              <a:t>(Next Slide)</a:t>
            </a:r>
          </a:p>
          <a:p>
            <a:endParaRPr lang="en-US" baseline="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15</a:t>
            </a:fld>
            <a:endParaRPr lang="en-US" dirty="0"/>
          </a:p>
        </p:txBody>
      </p:sp>
    </p:spTree>
    <p:extLst>
      <p:ext uri="{BB962C8B-B14F-4D97-AF65-F5344CB8AC3E}">
        <p14:creationId xmlns:p14="http://schemas.microsoft.com/office/powerpoint/2010/main" val="21082253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Navigate to FAASafety.gov</a:t>
            </a:r>
          </a:p>
          <a:p>
            <a:endParaRPr lang="en-US" baseline="0" dirty="0"/>
          </a:p>
          <a:p>
            <a:r>
              <a:rPr lang="en-US" baseline="0" dirty="0"/>
              <a:t>Click on Resources, then click on Library.</a:t>
            </a:r>
          </a:p>
          <a:p>
            <a:endParaRPr lang="en-US" baseline="0" dirty="0"/>
          </a:p>
          <a:p>
            <a:r>
              <a:rPr lang="en-US" b="1" dirty="0"/>
              <a:t>(Next Slide)</a:t>
            </a:r>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16</a:t>
            </a:fld>
            <a:endParaRPr lang="en-US" dirty="0"/>
          </a:p>
        </p:txBody>
      </p:sp>
    </p:spTree>
    <p:extLst>
      <p:ext uri="{BB962C8B-B14F-4D97-AF65-F5344CB8AC3E}">
        <p14:creationId xmlns:p14="http://schemas.microsoft.com/office/powerpoint/2010/main" val="28816455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Flight Risk Assessment Tool (FRAT)</a:t>
            </a:r>
            <a:endParaRPr lang="en-US" baseline="0" dirty="0"/>
          </a:p>
          <a:p>
            <a:endParaRPr lang="en-US" baseline="0" dirty="0"/>
          </a:p>
          <a:p>
            <a:r>
              <a:rPr lang="en-US" baseline="0" dirty="0"/>
              <a:t>Download the appropriate FRAT for your computer</a:t>
            </a:r>
          </a:p>
          <a:p>
            <a:endParaRPr lang="en-US" baseline="0" dirty="0"/>
          </a:p>
          <a:p>
            <a:r>
              <a:rPr lang="en-US" b="1" baseline="0" dirty="0"/>
              <a:t>Note:  </a:t>
            </a:r>
            <a:r>
              <a:rPr lang="en-US" baseline="0" dirty="0"/>
              <a:t>FAAST FRAT for Windows will not run with Excel for MAC.  If you want to run the FRAT on your Apple computer, you’ll need the Numbers application.</a:t>
            </a:r>
          </a:p>
          <a:p>
            <a:endParaRPr lang="en-US" b="1" dirty="0"/>
          </a:p>
          <a:p>
            <a:r>
              <a:rPr lang="en-US" b="1" dirty="0"/>
              <a:t>(Next Slide)</a:t>
            </a:r>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17</a:t>
            </a:fld>
            <a:endParaRPr lang="en-US" dirty="0"/>
          </a:p>
        </p:txBody>
      </p:sp>
    </p:spTree>
    <p:extLst>
      <p:ext uri="{BB962C8B-B14F-4D97-AF65-F5344CB8AC3E}">
        <p14:creationId xmlns:p14="http://schemas.microsoft.com/office/powerpoint/2010/main" val="25853876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how about</a:t>
            </a:r>
            <a:r>
              <a:rPr lang="en-US" baseline="0" dirty="0"/>
              <a:t> those of us who don’t carry laptop computers with us everywhere we go? </a:t>
            </a:r>
          </a:p>
          <a:p>
            <a:endParaRPr lang="en-US" baseline="0" dirty="0"/>
          </a:p>
          <a:p>
            <a:r>
              <a:rPr lang="en-US" baseline="0" dirty="0"/>
              <a:t>Introducing the FAAST FRAT App – a free program for Apple iOS available in the App Store.  </a:t>
            </a:r>
          </a:p>
          <a:p>
            <a:endParaRPr lang="en-US" baseline="0" dirty="0"/>
          </a:p>
          <a:p>
            <a:r>
              <a:rPr lang="en-US" baseline="0" dirty="0"/>
              <a:t>To use the app, simply enter your flight experience and certification level into your pilot profile.  Then VFR-rated pilots select which of 21 conditions apply to your flight – IFR pilots consider 23 conditions.  Some conditions increase risk – others decrease risk.  As you select conditions, a total risk value accumulates and it’s displayed graphically on your device.</a:t>
            </a:r>
          </a:p>
          <a:p>
            <a:endParaRPr lang="en-US" baseline="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18</a:t>
            </a:fld>
            <a:endParaRPr lang="en-US" dirty="0"/>
          </a:p>
        </p:txBody>
      </p:sp>
    </p:spTree>
    <p:extLst>
      <p:ext uri="{BB962C8B-B14F-4D97-AF65-F5344CB8AC3E}">
        <p14:creationId xmlns:p14="http://schemas.microsoft.com/office/powerpoint/2010/main" val="10187128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can see the beginning of a risk assessment.  </a:t>
            </a:r>
            <a:r>
              <a:rPr lang="en-US" b="1" dirty="0"/>
              <a:t>(Click)</a:t>
            </a:r>
          </a:p>
          <a:p>
            <a:endParaRPr lang="en-US"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The pilot has selected four</a:t>
            </a:r>
            <a:r>
              <a:rPr lang="en-US" baseline="0" dirty="0"/>
              <a:t> conditions that apply to the flight. </a:t>
            </a:r>
            <a:r>
              <a:rPr lang="en-US" b="1" dirty="0">
                <a:latin typeface="Times New Roman" pitchFamily="18" charset="0"/>
                <a:ea typeface="ＭＳ Ｐゴシック" pitchFamily="34" charset="-128"/>
              </a:rPr>
              <a:t>(Click) </a:t>
            </a:r>
            <a:endParaRPr lang="en-US" baseline="0" dirty="0"/>
          </a:p>
          <a:p>
            <a:endParaRPr lang="en-US" baseline="0" dirty="0"/>
          </a:p>
          <a:p>
            <a:r>
              <a:rPr lang="en-US" baseline="0" dirty="0"/>
              <a:t>After that the assessment will move on to flight conditions. </a:t>
            </a:r>
            <a:r>
              <a:rPr lang="en-US" b="1" dirty="0">
                <a:latin typeface="Times New Roman" pitchFamily="18" charset="0"/>
                <a:ea typeface="ＭＳ Ｐゴシック" pitchFamily="34" charset="-128"/>
              </a:rPr>
              <a:t>(Click) </a:t>
            </a:r>
          </a:p>
          <a:p>
            <a:endParaRPr lang="en-US" b="1" baseline="0" dirty="0">
              <a:latin typeface="Times New Roman" pitchFamily="18" charset="0"/>
              <a:ea typeface="ＭＳ Ｐゴシック" pitchFamily="34" charset="-128"/>
            </a:endParaRPr>
          </a:p>
          <a:p>
            <a:r>
              <a:rPr lang="en-US" baseline="0" dirty="0"/>
              <a:t>As conditions are selected, the Flight Risk Slider moves from left to right as risk values accumulate.  When a risk reduction condition is selected, the slider moves from right to left – indicating the reduction in total risk value.</a:t>
            </a:r>
          </a:p>
          <a:p>
            <a:endParaRPr lang="en-US" baseline="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19</a:t>
            </a:fld>
            <a:endParaRPr lang="en-US" dirty="0"/>
          </a:p>
        </p:txBody>
      </p:sp>
    </p:spTree>
    <p:extLst>
      <p:ext uri="{BB962C8B-B14F-4D97-AF65-F5344CB8AC3E}">
        <p14:creationId xmlns:p14="http://schemas.microsoft.com/office/powerpoint/2010/main" val="1209416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xfrm>
            <a:off x="331788" y="696913"/>
            <a:ext cx="6197600" cy="3486150"/>
          </a:xfrm>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Times New Roman" pitchFamily="18" charset="0"/>
                <a:ea typeface="ＭＳ Ｐゴシック" pitchFamily="34" charset="-128"/>
              </a:rPr>
              <a:t>Presentation Note: </a:t>
            </a:r>
            <a:r>
              <a:rPr lang="en-US" i="1" dirty="0">
                <a:latin typeface="Times New Roman" pitchFamily="18" charset="0"/>
                <a:ea typeface="ＭＳ Ｐゴシック" pitchFamily="34" charset="-128"/>
              </a:rPr>
              <a:t>Here’s where you can discuss venue logistics, acknowledge sponsors, and deliver other information you want your audience to know in the beginning.  </a:t>
            </a:r>
          </a:p>
          <a:p>
            <a:endParaRPr lang="en-US" i="1" dirty="0">
              <a:latin typeface="Times New Roman" pitchFamily="18" charset="0"/>
              <a:ea typeface="ＭＳ Ｐゴシック" pitchFamily="34" charset="-128"/>
            </a:endParaRPr>
          </a:p>
          <a:p>
            <a:r>
              <a:rPr lang="en-US" i="1" dirty="0">
                <a:latin typeface="Times New Roman" pitchFamily="18" charset="0"/>
                <a:ea typeface="ＭＳ Ｐゴシック" pitchFamily="34" charset="-128"/>
              </a:rPr>
              <a:t>You can add slides after this one to fit your situation. </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a:p>
            <a:endParaRPr lang="en-US" i="1" dirty="0">
              <a:latin typeface="Times New Roman" pitchFamily="18" charset="0"/>
              <a:ea typeface="ＭＳ Ｐゴシック" pitchFamily="34" charset="-128"/>
            </a:endParaRPr>
          </a:p>
          <a:p>
            <a:endParaRPr lang="en-US" i="1" dirty="0">
              <a:latin typeface="Times New Roman" pitchFamily="18" charset="0"/>
              <a:ea typeface="ＭＳ Ｐゴシック" pitchFamily="34" charset="-128"/>
            </a:endParaRP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0A7358A1-738F-44CA-9594-49EB6B50F827}" type="slidenum">
              <a:rPr lang="en-US" sz="1200" smtClean="0">
                <a:latin typeface="Times New Roman" pitchFamily="18" charset="0"/>
              </a:rPr>
              <a:pPr eaLnBrk="1" hangingPunct="1"/>
              <a:t>2</a:t>
            </a:fld>
            <a:endParaRPr lang="en-US" sz="1200" dirty="0">
              <a:latin typeface="Times New Roman"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display</a:t>
            </a:r>
            <a:r>
              <a:rPr lang="en-US" baseline="0" dirty="0"/>
              <a:t> you’ll get when the risk value is low.  </a:t>
            </a:r>
            <a:r>
              <a:rPr lang="en-US" b="1" baseline="0" dirty="0"/>
              <a:t>(Click)  </a:t>
            </a:r>
          </a:p>
          <a:p>
            <a:endParaRPr lang="en-US" baseline="0" dirty="0"/>
          </a:p>
          <a:p>
            <a:r>
              <a:rPr lang="en-US" baseline="0" dirty="0"/>
              <a:t>Note that the Slider Bar and Total risk value have a green background.  </a:t>
            </a:r>
            <a:r>
              <a:rPr lang="en-US" b="1" baseline="0" dirty="0"/>
              <a:t>(Click) </a:t>
            </a:r>
          </a:p>
          <a:p>
            <a:endParaRPr lang="en-US" b="1" baseline="0" dirty="0"/>
          </a:p>
          <a:p>
            <a:r>
              <a:rPr lang="en-US" b="0" baseline="0" dirty="0"/>
              <a:t>As the risk value becomes moderate the display background color changes to yellow. </a:t>
            </a:r>
            <a:r>
              <a:rPr lang="en-US" b="1" baseline="0" dirty="0"/>
              <a:t>(Click) </a:t>
            </a:r>
          </a:p>
          <a:p>
            <a:endParaRPr lang="en-US" b="1" baseline="0" dirty="0"/>
          </a:p>
          <a:p>
            <a:r>
              <a:rPr lang="en-US" b="0" baseline="0" dirty="0"/>
              <a:t>And when the risk value goes into the red – it’s imperative that we do something to reduce our risk exposure.</a:t>
            </a:r>
          </a:p>
          <a:p>
            <a:endParaRPr lang="en-US" b="0" baseline="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p>
          <a:p>
            <a:endParaRPr lang="en-US" b="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20</a:t>
            </a:fld>
            <a:endParaRPr lang="en-US" dirty="0"/>
          </a:p>
        </p:txBody>
      </p:sp>
    </p:spTree>
    <p:extLst>
      <p:ext uri="{BB962C8B-B14F-4D97-AF65-F5344CB8AC3E}">
        <p14:creationId xmlns:p14="http://schemas.microsoft.com/office/powerpoint/2010/main" val="13990011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FAAST Frat App provides a simple and easy</a:t>
            </a:r>
            <a:r>
              <a:rPr lang="en-US" baseline="0" dirty="0"/>
              <a:t> introduction to safety risk management for general aviation pilots.  The device stores your pilot profile information but doesn’t automatically store individual risk assessments.  Each time the App is opened, all condition statements are set to off.  You can take a picture of your risk assessment though and save that image for future reference. </a:t>
            </a:r>
            <a:r>
              <a:rPr lang="en-US" b="1" dirty="0">
                <a:latin typeface="Times New Roman" pitchFamily="18" charset="0"/>
                <a:ea typeface="ＭＳ Ｐゴシック" pitchFamily="34" charset="-128"/>
              </a:rPr>
              <a:t>(Click) </a:t>
            </a:r>
            <a:endParaRPr lang="en-US" baseline="0" dirty="0"/>
          </a:p>
          <a:p>
            <a:endParaRPr lang="en-US" baseline="0" dirty="0"/>
          </a:p>
          <a:p>
            <a:r>
              <a:rPr lang="en-US" baseline="0" dirty="0"/>
              <a:t>Users can, if they wish, share risk assessments with third parties such as CFIs, Flying Club dispatch personnel, or friends and family.  Just click on the email icon to send a copy of the risk assessment to people you designate. </a:t>
            </a:r>
          </a:p>
          <a:p>
            <a:endParaRPr lang="en-US" baseline="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p>
          <a:p>
            <a:r>
              <a:rPr lang="en-US" baseline="0" dirty="0"/>
              <a:t> </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21</a:t>
            </a:fld>
            <a:endParaRPr lang="en-US" dirty="0"/>
          </a:p>
        </p:txBody>
      </p:sp>
    </p:spTree>
    <p:extLst>
      <p:ext uri="{BB962C8B-B14F-4D97-AF65-F5344CB8AC3E}">
        <p14:creationId xmlns:p14="http://schemas.microsoft.com/office/powerpoint/2010/main" val="11255476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0" dirty="0"/>
              <a:t>To</a:t>
            </a:r>
            <a:r>
              <a:rPr lang="en-US" b="0" baseline="0" dirty="0"/>
              <a:t> get your copy of the FRAT App just navigate to the Apple App store and search for Flight Risk Assessment Tool.</a:t>
            </a:r>
            <a:endParaRPr lang="en-US" b="0" dirty="0"/>
          </a:p>
          <a:p>
            <a:pPr marL="0" marR="0" indent="0" algn="l" defTabSz="914400" rtl="0" eaLnBrk="1" fontAlgn="base" latinLnBrk="0" hangingPunct="1">
              <a:lnSpc>
                <a:spcPct val="100000"/>
              </a:lnSpc>
              <a:spcBef>
                <a:spcPct val="30000"/>
              </a:spcBef>
              <a:spcAft>
                <a:spcPct val="0"/>
              </a:spcAft>
              <a:buClrTx/>
              <a:buSzTx/>
              <a:buFontTx/>
              <a:buNone/>
              <a:tabLst/>
              <a:defRPr/>
            </a:pPr>
            <a:endParaRPr lang="en-US" b="1"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22</a:t>
            </a:fld>
            <a:endParaRPr lang="en-US" dirty="0"/>
          </a:p>
        </p:txBody>
      </p:sp>
    </p:spTree>
    <p:extLst>
      <p:ext uri="{BB962C8B-B14F-4D97-AF65-F5344CB8AC3E}">
        <p14:creationId xmlns:p14="http://schemas.microsoft.com/office/powerpoint/2010/main" val="6295385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xfrm>
            <a:off x="331788" y="696913"/>
            <a:ext cx="6197600" cy="3486150"/>
          </a:xfrm>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Times New Roman" pitchFamily="18" charset="0"/>
                <a:ea typeface="ＭＳ Ｐゴシック" pitchFamily="34" charset="-128"/>
              </a:rPr>
              <a:t>Presentation Note:   </a:t>
            </a:r>
            <a:r>
              <a:rPr lang="en-US" i="1" dirty="0">
                <a:latin typeface="Times New Roman" pitchFamily="18" charset="0"/>
                <a:ea typeface="ＭＳ Ｐゴシック" pitchFamily="34" charset="-128"/>
              </a:rPr>
              <a:t>You may wish to provide your contact information and main FSDO phone number here.  Modify with </a:t>
            </a:r>
          </a:p>
          <a:p>
            <a:r>
              <a:rPr lang="en-US" i="1" dirty="0">
                <a:latin typeface="Times New Roman" pitchFamily="18" charset="0"/>
                <a:ea typeface="ＭＳ Ｐゴシック" pitchFamily="34" charset="-128"/>
              </a:rPr>
              <a:t>Your information or leave blank.   </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a:p>
            <a:endParaRPr lang="en-US" i="1" dirty="0">
              <a:latin typeface="Times New Roman" pitchFamily="18" charset="0"/>
              <a:ea typeface="ＭＳ Ｐゴシック" pitchFamily="34" charset="-128"/>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141BE37F-FDD9-4794-9C46-E64A15DC2294}" type="slidenum">
              <a:rPr lang="en-US" sz="1200" smtClean="0">
                <a:latin typeface="Times New Roman" pitchFamily="18" charset="0"/>
              </a:rPr>
              <a:pPr eaLnBrk="1" hangingPunct="1"/>
              <a:t>23</a:t>
            </a:fld>
            <a:endParaRPr lang="en-US" sz="1200" dirty="0">
              <a:latin typeface="Times New Roman"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dirty="0">
                <a:latin typeface="Times New Roman" pitchFamily="18" charset="0"/>
              </a:rPr>
              <a:t>There’s nothing like the feeling you get when you know you’re</a:t>
            </a:r>
            <a:r>
              <a:rPr lang="en-US" baseline="0" dirty="0">
                <a:latin typeface="Times New Roman" pitchFamily="18" charset="0"/>
              </a:rPr>
              <a:t> playing your A game and in order to do that you need a good coach  </a:t>
            </a:r>
            <a:r>
              <a:rPr lang="en-US" b="1" baseline="0" dirty="0">
                <a:latin typeface="Times New Roman" pitchFamily="18" charset="0"/>
              </a:rPr>
              <a:t>(Click)</a:t>
            </a:r>
            <a:r>
              <a:rPr lang="en-US" b="1" dirty="0">
                <a:latin typeface="Times New Roman" pitchFamily="18" charset="0"/>
              </a:rPr>
              <a:t> </a:t>
            </a:r>
          </a:p>
          <a:p>
            <a:endParaRPr lang="en-US" b="1" dirty="0">
              <a:latin typeface="Times New Roman" pitchFamily="18" charset="0"/>
            </a:endParaRPr>
          </a:p>
          <a:p>
            <a:r>
              <a:rPr lang="en-US" b="0" dirty="0">
                <a:latin typeface="Times New Roman" pitchFamily="18" charset="0"/>
              </a:rPr>
              <a:t>So</a:t>
            </a:r>
            <a:r>
              <a:rPr lang="en-US" b="0" baseline="0" dirty="0">
                <a:latin typeface="Times New Roman" pitchFamily="18" charset="0"/>
              </a:rPr>
              <a:t> fly regularly with a CFI who will challenge you to review what you know, explore new horizons, and to always do your best.  Of course you’ll</a:t>
            </a:r>
            <a:br>
              <a:rPr lang="en-US" b="0" baseline="0" dirty="0">
                <a:latin typeface="Times New Roman" pitchFamily="18" charset="0"/>
              </a:rPr>
            </a:br>
            <a:r>
              <a:rPr lang="en-US" b="0" baseline="0" dirty="0">
                <a:latin typeface="Times New Roman" pitchFamily="18" charset="0"/>
              </a:rPr>
              <a:t>have to dedicate time and money to your proficiency program but it’s well worth it for the peace of mind that comes with confidence.  </a:t>
            </a:r>
            <a:r>
              <a:rPr lang="en-US" b="1" baseline="0" dirty="0">
                <a:latin typeface="Times New Roman" pitchFamily="18" charset="0"/>
              </a:rPr>
              <a:t>(Click)</a:t>
            </a:r>
            <a:r>
              <a:rPr lang="en-US" b="1" dirty="0">
                <a:latin typeface="Times New Roman" pitchFamily="18" charset="0"/>
              </a:rPr>
              <a:t> </a:t>
            </a:r>
          </a:p>
          <a:p>
            <a:endParaRPr lang="en-US" b="1" dirty="0">
              <a:latin typeface="Times New Roman" pitchFamily="18" charset="0"/>
            </a:endParaRPr>
          </a:p>
          <a:p>
            <a:r>
              <a:rPr lang="en-US" b="0" dirty="0">
                <a:latin typeface="Times New Roman" pitchFamily="18" charset="0"/>
              </a:rPr>
              <a:t>Vince Lombardi, the famous football coach said,</a:t>
            </a:r>
            <a:r>
              <a:rPr lang="en-US" b="0" baseline="0" dirty="0">
                <a:latin typeface="Times New Roman" pitchFamily="18" charset="0"/>
              </a:rPr>
              <a:t> “Practice does not make perfect.  Only perfect practice makes perfect.”  For pilots that means</a:t>
            </a:r>
            <a:br>
              <a:rPr lang="en-US" b="0" baseline="0" dirty="0">
                <a:latin typeface="Times New Roman" pitchFamily="18" charset="0"/>
              </a:rPr>
            </a:br>
            <a:r>
              <a:rPr lang="en-US" b="0" baseline="0" dirty="0">
                <a:latin typeface="Times New Roman" pitchFamily="18" charset="0"/>
              </a:rPr>
              <a:t>flying with precision.  On course, on altitude, on speed all the time. </a:t>
            </a:r>
            <a:r>
              <a:rPr lang="en-US" b="1" baseline="0" dirty="0">
                <a:latin typeface="Times New Roman" pitchFamily="18" charset="0"/>
              </a:rPr>
              <a:t>(Click)</a:t>
            </a:r>
            <a:r>
              <a:rPr lang="en-US" b="1" dirty="0">
                <a:latin typeface="Times New Roman" pitchFamily="18" charset="0"/>
              </a:rPr>
              <a:t> </a:t>
            </a:r>
            <a:endParaRPr lang="en-US" b="0" baseline="0" dirty="0">
              <a:latin typeface="Times New Roman" pitchFamily="18" charset="0"/>
            </a:endParaRPr>
          </a:p>
          <a:p>
            <a:endParaRPr lang="en-US" dirty="0">
              <a:latin typeface="Times New Roman" pitchFamily="18" charset="0"/>
            </a:endParaRPr>
          </a:p>
          <a:p>
            <a:r>
              <a:rPr lang="en-US" dirty="0">
                <a:latin typeface="Times New Roman" pitchFamily="18" charset="0"/>
              </a:rPr>
              <a:t>And be sure to document your achievement in the Wings Proficiency Program.  It’s a great way to stay on top of your game</a:t>
            </a:r>
            <a:r>
              <a:rPr lang="en-US" baseline="0" dirty="0">
                <a:latin typeface="Times New Roman" pitchFamily="18" charset="0"/>
              </a:rPr>
              <a:t> and keep you flight review current.</a:t>
            </a:r>
          </a:p>
          <a:p>
            <a:endParaRPr lang="en-US" baseline="0" dirty="0">
              <a:latin typeface="Times New Roman" pitchFamily="18" charset="0"/>
            </a:endParaRPr>
          </a:p>
          <a:p>
            <a:r>
              <a:rPr lang="en-US" altLang="en-US" b="1" dirty="0">
                <a:latin typeface="Times New Roman" pitchFamily="18" charset="0"/>
                <a:ea typeface="ＭＳ Ｐゴシック" pitchFamily="34" charset="-128"/>
              </a:rPr>
              <a:t>(Next</a:t>
            </a:r>
            <a:r>
              <a:rPr lang="en-US" altLang="en-US" b="1" baseline="0" dirty="0">
                <a:latin typeface="Times New Roman" pitchFamily="18" charset="0"/>
                <a:ea typeface="ＭＳ Ｐゴシック" pitchFamily="34" charset="-128"/>
              </a:rPr>
              <a:t> Slide</a:t>
            </a:r>
            <a:r>
              <a:rPr lang="en-US" altLang="en-US" b="1" dirty="0">
                <a:latin typeface="Times New Roman" pitchFamily="18" charset="0"/>
                <a:ea typeface="ＭＳ Ｐゴシック" pitchFamily="34" charset="-128"/>
              </a:rPr>
              <a:t>) </a:t>
            </a:r>
            <a:endParaRPr lang="en-US" dirty="0">
              <a:latin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24</a:t>
            </a:fld>
            <a:endParaRPr lang="en-US" dirty="0"/>
          </a:p>
        </p:txBody>
      </p:sp>
    </p:spTree>
    <p:extLst>
      <p:ext uri="{BB962C8B-B14F-4D97-AF65-F5344CB8AC3E}">
        <p14:creationId xmlns:p14="http://schemas.microsoft.com/office/powerpoint/2010/main" val="3390011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dirty="0"/>
              <a:t>Your</a:t>
            </a:r>
            <a:r>
              <a:rPr lang="en-US" baseline="0" dirty="0"/>
              <a:t> presence here shows that you are vital members of our General Aviation Safety Community.  The high standards you keep and the examples you set are a great credit to you and to GA.</a:t>
            </a:r>
          </a:p>
          <a:p>
            <a:endParaRPr lang="en-US" baseline="0" dirty="0"/>
          </a:p>
          <a:p>
            <a:r>
              <a:rPr lang="en-US" baseline="0" dirty="0"/>
              <a:t>Thank you for attending.</a:t>
            </a:r>
          </a:p>
          <a:p>
            <a:endParaRPr lang="en-US" baseline="0" dirty="0"/>
          </a:p>
          <a:p>
            <a:r>
              <a:rPr lang="en-US" b="1" baseline="0" dirty="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25</a:t>
            </a:fld>
            <a:endParaRPr lang="en-US" dirty="0"/>
          </a:p>
        </p:txBody>
      </p:sp>
    </p:spTree>
    <p:extLst>
      <p:ext uri="{BB962C8B-B14F-4D97-AF65-F5344CB8AC3E}">
        <p14:creationId xmlns:p14="http://schemas.microsoft.com/office/powerpoint/2010/main" val="2805634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26</a:t>
            </a:fld>
            <a:endParaRPr lang="en-US" dirty="0"/>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eaLnBrk="1" hangingPunct="1"/>
            <a:endParaRPr lang="en-US" i="1" dirty="0">
              <a:latin typeface="Times New Roman" pitchFamily="18" charset="0"/>
              <a:ea typeface="ＭＳ Ｐゴシック" pitchFamily="34" charset="-128"/>
            </a:endParaRPr>
          </a:p>
          <a:p>
            <a:pPr eaLnBrk="1" hangingPunct="1"/>
            <a:r>
              <a:rPr lang="en-US" i="1" dirty="0">
                <a:latin typeface="Times New Roman" pitchFamily="18" charset="0"/>
                <a:ea typeface="ＭＳ Ｐゴシック" pitchFamily="34" charset="-128"/>
              </a:rPr>
              <a:t> </a:t>
            </a:r>
            <a:r>
              <a:rPr lang="en-US" b="1" dirty="0">
                <a:latin typeface="Times New Roman" pitchFamily="18" charset="0"/>
                <a:ea typeface="ＭＳ Ｐゴシック" pitchFamily="34" charset="-128"/>
              </a:rPr>
              <a:t>(The End) </a:t>
            </a:r>
            <a:endParaRPr lang="en-US" i="1" dirty="0">
              <a:latin typeface="Times New Roman" pitchFamily="18" charset="0"/>
              <a:ea typeface="ＭＳ Ｐゴシック" pitchFamily="34" charset="-128"/>
            </a:endParaRPr>
          </a:p>
        </p:txBody>
      </p:sp>
    </p:spTree>
    <p:extLst>
      <p:ext uri="{BB962C8B-B14F-4D97-AF65-F5344CB8AC3E}">
        <p14:creationId xmlns:p14="http://schemas.microsoft.com/office/powerpoint/2010/main" val="803454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xfrm>
            <a:off x="331788" y="696913"/>
            <a:ext cx="6197600" cy="3486150"/>
          </a:xfrm>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pitchFamily="18" charset="0"/>
                <a:ea typeface="ＭＳ Ｐゴシック" pitchFamily="34" charset="-128"/>
              </a:rPr>
              <a:t>In this presentation we’ll talk a little bit about recommendations from a work group that studies General Aviation mishaps.  We’ll define</a:t>
            </a:r>
            <a:r>
              <a:rPr lang="en-US" baseline="0" dirty="0">
                <a:latin typeface="Times New Roman" pitchFamily="18" charset="0"/>
                <a:ea typeface="ＭＳ Ｐゴシック" pitchFamily="34" charset="-128"/>
              </a:rPr>
              <a:t> and discuss safety risk management and how pilots use SRM to not only fly safer but more efficiently</a:t>
            </a:r>
            <a:r>
              <a:rPr lang="en-US" dirty="0">
                <a:latin typeface="Times New Roman" pitchFamily="18" charset="0"/>
                <a:ea typeface="ＭＳ Ｐゴシック" pitchFamily="34" charset="-128"/>
              </a:rPr>
              <a:t>.  Finally we’ll show you some SRM aids and technologies.</a:t>
            </a:r>
          </a:p>
          <a:p>
            <a:endParaRPr lang="en-US" dirty="0">
              <a:latin typeface="Times New Roman" pitchFamily="18" charset="0"/>
              <a:ea typeface="ＭＳ Ｐゴシック" pitchFamily="34" charset="-128"/>
            </a:endParaRPr>
          </a:p>
          <a:p>
            <a:r>
              <a:rPr lang="en-US" dirty="0">
                <a:latin typeface="Times New Roman" pitchFamily="18" charset="0"/>
                <a:ea typeface="ＭＳ Ｐゴシック" pitchFamily="34" charset="-128"/>
              </a:rPr>
              <a:t>But first</a:t>
            </a:r>
            <a:r>
              <a:rPr lang="en-US" baseline="0" dirty="0">
                <a:latin typeface="Times New Roman" pitchFamily="18" charset="0"/>
                <a:ea typeface="ＭＳ Ｐゴシック" pitchFamily="34" charset="-128"/>
              </a:rPr>
              <a:t> – let’s look at what SRM is</a:t>
            </a:r>
            <a:endParaRPr lang="en-US" dirty="0">
              <a:latin typeface="Times New Roman" pitchFamily="18" charset="0"/>
              <a:ea typeface="ＭＳ Ｐゴシック" pitchFamily="34" charset="-128"/>
            </a:endParaRPr>
          </a:p>
          <a:p>
            <a:pPr algn="l"/>
            <a:endParaRPr lang="en-US" b="1" dirty="0">
              <a:latin typeface="Times New Roman" pitchFamily="18" charset="0"/>
              <a:ea typeface="ＭＳ Ｐゴシック" pitchFamily="34" charset="-128"/>
            </a:endParaRPr>
          </a:p>
          <a:p>
            <a:pPr algn="l"/>
            <a:r>
              <a:rPr lang="en-US" b="1" dirty="0">
                <a:latin typeface="Times New Roman" pitchFamily="18" charset="0"/>
                <a:ea typeface="ＭＳ Ｐゴシック" pitchFamily="34" charset="-128"/>
              </a:rPr>
              <a:t>Presentation Note: </a:t>
            </a:r>
            <a:r>
              <a:rPr lang="en-US" i="1" dirty="0">
                <a:latin typeface="Times New Roman" pitchFamily="18" charset="0"/>
                <a:ea typeface="ＭＳ Ｐゴシック" pitchFamily="34" charset="-128"/>
              </a:rPr>
              <a:t>If you’ll be discussing additional items, add them to this list </a:t>
            </a:r>
          </a:p>
          <a:p>
            <a:endParaRPr lang="en-US"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1AE0BD27-E0FA-438E-A833-2D11A9839AFB}" type="slidenum">
              <a:rPr lang="en-US" sz="1200" smtClean="0">
                <a:latin typeface="Times New Roman" pitchFamily="18" charset="0"/>
              </a:rPr>
              <a:pPr eaLnBrk="1" hangingPunct="1"/>
              <a:t>3</a:t>
            </a:fld>
            <a:endParaRPr lang="en-US" sz="1200" dirty="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xfrm>
            <a:off x="331788" y="696913"/>
            <a:ext cx="6197600" cy="3486150"/>
          </a:xfrm>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Times New Roman" pitchFamily="18" charset="0"/>
                <a:ea typeface="ＭＳ Ｐゴシック" pitchFamily="34" charset="-128"/>
              </a:rPr>
              <a:t>Presentation note:  </a:t>
            </a:r>
            <a:r>
              <a:rPr lang="en-US" b="0" i="1" dirty="0">
                <a:latin typeface="Times New Roman" pitchFamily="18" charset="0"/>
                <a:ea typeface="ＭＳ Ｐゴシック" pitchFamily="34" charset="-128"/>
              </a:rPr>
              <a:t>Click</a:t>
            </a:r>
            <a:r>
              <a:rPr lang="en-US" b="0" i="1" baseline="0" dirty="0">
                <a:latin typeface="Times New Roman" pitchFamily="18" charset="0"/>
                <a:ea typeface="ＭＳ Ｐゴシック" pitchFamily="34" charset="-128"/>
              </a:rPr>
              <a:t> on the video progress bar to start the video presentation.</a:t>
            </a:r>
            <a:endParaRPr lang="en-US" b="1" baseline="0" dirty="0">
              <a:latin typeface="Times New Roman" pitchFamily="18" charset="0"/>
              <a:ea typeface="ＭＳ Ｐゴシック" pitchFamily="34" charset="-128"/>
            </a:endParaRPr>
          </a:p>
          <a:p>
            <a:endParaRPr lang="en-US"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 (Next Slide)</a:t>
            </a:r>
            <a:endParaRPr lang="en-US" dirty="0">
              <a:latin typeface="Times New Roman" pitchFamily="18" charset="0"/>
              <a:ea typeface="ＭＳ Ｐゴシック" pitchFamily="34" charset="-128"/>
            </a:endParaRPr>
          </a:p>
          <a:p>
            <a:endParaRPr lang="en-US" dirty="0">
              <a:latin typeface="Times New Roman" pitchFamily="18" charset="0"/>
              <a:ea typeface="ＭＳ Ｐゴシック" pitchFamily="34" charset="-128"/>
            </a:endParaRPr>
          </a:p>
          <a:p>
            <a:endParaRPr lang="en-US" dirty="0">
              <a:latin typeface="Times New Roman" pitchFamily="18" charset="0"/>
              <a:ea typeface="ＭＳ Ｐゴシック" pitchFamily="34" charset="-128"/>
            </a:endParaRPr>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EBA0400E-9E64-40C3-BB1C-18814A366444}" type="slidenum">
              <a:rPr lang="en-US" sz="1200" smtClean="0">
                <a:latin typeface="Times New Roman" pitchFamily="18" charset="0"/>
              </a:rPr>
              <a:pPr eaLnBrk="1" hangingPunct="1"/>
              <a:t>4</a:t>
            </a:fld>
            <a:endParaRPr lang="en-US" sz="1200" dirty="0">
              <a:latin typeface="Times New Roman" pitchFamily="18" charset="0"/>
            </a:endParaRPr>
          </a:p>
        </p:txBody>
      </p:sp>
    </p:spTree>
    <p:extLst>
      <p:ext uri="{BB962C8B-B14F-4D97-AF65-F5344CB8AC3E}">
        <p14:creationId xmlns:p14="http://schemas.microsoft.com/office/powerpoint/2010/main" val="3822651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dirty="0">
                <a:latin typeface="Times New Roman" pitchFamily="18" charset="0"/>
                <a:ea typeface="ＭＳ Ｐゴシック" pitchFamily="34" charset="-128"/>
              </a:rPr>
              <a:t>As</a:t>
            </a:r>
            <a:r>
              <a:rPr lang="en-US" b="0" baseline="0" dirty="0">
                <a:latin typeface="Times New Roman" pitchFamily="18" charset="0"/>
                <a:ea typeface="ＭＳ Ｐゴシック" pitchFamily="34" charset="-128"/>
              </a:rPr>
              <a:t> we saw in the video, SRM is a 3-step process beginning with </a:t>
            </a:r>
            <a:r>
              <a:rPr lang="en-US" b="1" baseline="0" dirty="0">
                <a:latin typeface="Times New Roman" pitchFamily="18" charset="0"/>
                <a:ea typeface="ＭＳ Ｐゴシック" pitchFamily="34" charset="-128"/>
              </a:rPr>
              <a:t>(Click)</a:t>
            </a:r>
          </a:p>
          <a:p>
            <a:endParaRPr lang="en-US" b="0" baseline="0" dirty="0">
              <a:latin typeface="Times New Roman" pitchFamily="18" charset="0"/>
              <a:ea typeface="ＭＳ Ｐゴシック" pitchFamily="34" charset="-128"/>
            </a:endParaRPr>
          </a:p>
          <a:p>
            <a:r>
              <a:rPr lang="en-US" b="1" baseline="0" dirty="0">
                <a:latin typeface="Times New Roman" pitchFamily="18" charset="0"/>
                <a:ea typeface="ＭＳ Ｐゴシック" pitchFamily="34" charset="-128"/>
              </a:rPr>
              <a:t>Hazard identification </a:t>
            </a:r>
            <a:r>
              <a:rPr lang="en-US" b="0" baseline="0" dirty="0">
                <a:latin typeface="Times New Roman" pitchFamily="18" charset="0"/>
                <a:ea typeface="ＭＳ Ｐゴシック" pitchFamily="34" charset="-128"/>
              </a:rPr>
              <a:t>– What conditions or circumstances could negatively affect your flight. </a:t>
            </a:r>
            <a:r>
              <a:rPr lang="en-US" b="1" baseline="0" dirty="0">
                <a:latin typeface="Times New Roman" pitchFamily="18" charset="0"/>
                <a:ea typeface="ＭＳ Ｐゴシック" pitchFamily="34" charset="-128"/>
              </a:rPr>
              <a:t>(Click)</a:t>
            </a:r>
            <a:endParaRPr lang="en-US" b="1" dirty="0">
              <a:latin typeface="Times New Roman" pitchFamily="18" charset="0"/>
              <a:ea typeface="ＭＳ Ｐゴシック" pitchFamily="34" charset="-128"/>
            </a:endParaRPr>
          </a:p>
          <a:p>
            <a:endParaRPr lang="en-US" b="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Risk</a:t>
            </a:r>
            <a:r>
              <a:rPr lang="en-US" b="1" baseline="0" dirty="0">
                <a:latin typeface="Times New Roman" pitchFamily="18" charset="0"/>
                <a:ea typeface="ＭＳ Ｐゴシック" pitchFamily="34" charset="-128"/>
              </a:rPr>
              <a:t> Assessment </a:t>
            </a:r>
            <a:r>
              <a:rPr lang="en-US" b="0" baseline="0" dirty="0">
                <a:latin typeface="Times New Roman" pitchFamily="18" charset="0"/>
                <a:ea typeface="ＭＳ Ｐゴシック" pitchFamily="34" charset="-128"/>
              </a:rPr>
              <a:t>– How likely are the identified hazards to cause a problem and how severe will be the consequences if they do? </a:t>
            </a:r>
            <a:r>
              <a:rPr lang="en-US" b="1" baseline="0" dirty="0">
                <a:latin typeface="Times New Roman" pitchFamily="18" charset="0"/>
                <a:ea typeface="ＭＳ Ｐゴシック" pitchFamily="34" charset="-128"/>
              </a:rPr>
              <a:t>(Click)</a:t>
            </a:r>
          </a:p>
          <a:p>
            <a:endParaRPr lang="en-US" b="1" baseline="0" dirty="0">
              <a:latin typeface="Times New Roman" pitchFamily="18" charset="0"/>
              <a:ea typeface="ＭＳ Ｐゴシック" pitchFamily="34" charset="-128"/>
            </a:endParaRPr>
          </a:p>
          <a:p>
            <a:r>
              <a:rPr lang="en-US" b="1" baseline="0" dirty="0">
                <a:latin typeface="Times New Roman" pitchFamily="18" charset="0"/>
                <a:ea typeface="ＭＳ Ｐゴシック" pitchFamily="34" charset="-128"/>
              </a:rPr>
              <a:t>Risk Mitigation</a:t>
            </a:r>
            <a:r>
              <a:rPr lang="en-US" b="0" baseline="0" dirty="0">
                <a:latin typeface="Times New Roman" pitchFamily="18" charset="0"/>
                <a:ea typeface="ＭＳ Ｐゴシック" pitchFamily="34" charset="-128"/>
              </a:rPr>
              <a:t> – What can I do to reduce the risks to acceptable levels? </a:t>
            </a:r>
            <a:r>
              <a:rPr lang="en-US" b="1" baseline="0" dirty="0">
                <a:latin typeface="Times New Roman" pitchFamily="18" charset="0"/>
                <a:ea typeface="ＭＳ Ｐゴシック" pitchFamily="34" charset="-128"/>
              </a:rPr>
              <a:t>(Click)</a:t>
            </a:r>
            <a:endParaRPr lang="en-US" b="0" baseline="0" dirty="0">
              <a:latin typeface="Times New Roman" pitchFamily="18" charset="0"/>
              <a:ea typeface="ＭＳ Ｐゴシック" pitchFamily="34" charset="-128"/>
            </a:endParaRPr>
          </a:p>
          <a:p>
            <a:endParaRPr lang="en-US" b="0" baseline="0" dirty="0">
              <a:latin typeface="Times New Roman" pitchFamily="18" charset="0"/>
              <a:ea typeface="ＭＳ Ｐゴシック" pitchFamily="34" charset="-128"/>
            </a:endParaRPr>
          </a:p>
          <a:p>
            <a:r>
              <a:rPr lang="en-US" b="0" baseline="0" dirty="0">
                <a:latin typeface="Times New Roman" pitchFamily="18" charset="0"/>
                <a:ea typeface="ＭＳ Ｐゴシック" pitchFamily="34" charset="-128"/>
              </a:rPr>
              <a:t>Finally, we need to constantly monitor the hazards and risks associated with our flight to make sure that the identified risks remain at an acceptable level.</a:t>
            </a:r>
          </a:p>
          <a:p>
            <a:endParaRPr lang="en-US" b="0" baseline="0"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 </a:t>
            </a:r>
          </a:p>
          <a:p>
            <a:endParaRPr lang="en-US" dirty="0">
              <a:latin typeface="Times New Roman" pitchFamily="18" charset="0"/>
              <a:ea typeface="ＭＳ Ｐゴシック" pitchFamily="34" charset="-128"/>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FD09E912-B17E-4C38-869E-A6B28C97E642}" type="slidenum">
              <a:rPr lang="en-US" sz="1200">
                <a:solidFill>
                  <a:prstClr val="black"/>
                </a:solidFill>
                <a:latin typeface="Times New Roman" pitchFamily="18" charset="0"/>
              </a:rPr>
              <a:pPr eaLnBrk="1" hangingPunct="1"/>
              <a:t>5</a:t>
            </a:fld>
            <a:endParaRPr lang="en-US" sz="1200" dirty="0">
              <a:solidFill>
                <a:prstClr val="black"/>
              </a:solidFill>
              <a:latin typeface="Times New Roman" pitchFamily="18" charset="0"/>
            </a:endParaRPr>
          </a:p>
        </p:txBody>
      </p:sp>
    </p:spTree>
    <p:extLst>
      <p:ext uri="{BB962C8B-B14F-4D97-AF65-F5344CB8AC3E}">
        <p14:creationId xmlns:p14="http://schemas.microsoft.com/office/powerpoint/2010/main" val="929765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 back to the video – what are the hazards here?</a:t>
            </a:r>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Presentation note:  </a:t>
            </a:r>
            <a:r>
              <a:rPr lang="en-US" b="0" i="1" baseline="0" dirty="0"/>
              <a:t>Ask the audience to identify the hazards, then:  </a:t>
            </a:r>
            <a:r>
              <a:rPr lang="en-US" b="1" baseline="0" dirty="0">
                <a:latin typeface="Times New Roman" pitchFamily="18" charset="0"/>
                <a:ea typeface="ＭＳ Ｐゴシック" pitchFamily="34" charset="-128"/>
              </a:rPr>
              <a:t>(Click)</a:t>
            </a:r>
          </a:p>
          <a:p>
            <a:endParaRPr lang="en-US" b="1" dirty="0"/>
          </a:p>
          <a:p>
            <a:r>
              <a:rPr lang="en-US" b="0" dirty="0"/>
              <a:t>Right the hot oven, pizza,</a:t>
            </a:r>
            <a:r>
              <a:rPr lang="en-US" b="0" baseline="0" dirty="0"/>
              <a:t> and the</a:t>
            </a:r>
            <a:r>
              <a:rPr lang="en-US" b="0" dirty="0"/>
              <a:t> pizza pan are hazards.</a:t>
            </a:r>
          </a:p>
          <a:p>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latin typeface="Times New Roman" pitchFamily="18" charset="0"/>
                <a:ea typeface="ＭＳ Ｐゴシック" pitchFamily="34" charset="-128"/>
              </a:rPr>
              <a:t>(Next Slide) </a:t>
            </a:r>
          </a:p>
        </p:txBody>
      </p:sp>
      <p:sp>
        <p:nvSpPr>
          <p:cNvPr id="4" name="Slide Number Placeholder 3"/>
          <p:cNvSpPr>
            <a:spLocks noGrp="1"/>
          </p:cNvSpPr>
          <p:nvPr>
            <p:ph type="sldNum" sz="quarter" idx="10"/>
          </p:nvPr>
        </p:nvSpPr>
        <p:spPr/>
        <p:txBody>
          <a:bodyPr/>
          <a:lstStyle/>
          <a:p>
            <a:fld id="{55D68406-F15C-4303-97CE-0E3EE59880C4}" type="slidenum">
              <a:rPr lang="en-US" smtClean="0"/>
              <a:pPr/>
              <a:t>6</a:t>
            </a:fld>
            <a:endParaRPr lang="en-US" dirty="0"/>
          </a:p>
        </p:txBody>
      </p:sp>
    </p:spTree>
    <p:extLst>
      <p:ext uri="{BB962C8B-B14F-4D97-AF65-F5344CB8AC3E}">
        <p14:creationId xmlns:p14="http://schemas.microsoft.com/office/powerpoint/2010/main" val="3433294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t>A famous Alaskan bush pilot was asked how he assessed the risks of landing at unfamiliar back country strips.  His answer:  “well the first thing you want to ask yourself is, how bad is the wreck going to look?” </a:t>
            </a:r>
            <a:r>
              <a:rPr lang="en-US" b="1" baseline="0" dirty="0">
                <a:latin typeface="Times New Roman" pitchFamily="18" charset="0"/>
                <a:ea typeface="ＭＳ Ｐゴシック" pitchFamily="34" charset="-128"/>
              </a:rPr>
              <a:t>(Click)</a:t>
            </a:r>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t>Here’s a picture of a well executed short field landing at an annual Alaskan contest in Valdez.  No airplanes were harmed in the filming of this event and the landing was success.  No wreck. </a:t>
            </a:r>
            <a:r>
              <a:rPr lang="en-US" b="1" baseline="0" dirty="0">
                <a:latin typeface="Times New Roman" pitchFamily="18" charset="0"/>
                <a:ea typeface="ＭＳ Ｐゴシック" pitchFamily="34" charset="-128"/>
              </a:rPr>
              <a:t>(Click)</a:t>
            </a:r>
          </a:p>
          <a:p>
            <a:endParaRPr lang="en-US" baseline="0" dirty="0"/>
          </a:p>
          <a:p>
            <a:r>
              <a:rPr lang="en-US" baseline="0" dirty="0"/>
              <a:t>But here’s a photo of another Alaskan landing on a beach.  The combination of aircraft, pilot, and environment didn’t work out optimally in this case and, if the pilot had assessed this result as likely, he might not have attempted the landing.</a:t>
            </a:r>
          </a:p>
          <a:p>
            <a:endParaRPr lang="en-US" baseline="0" dirty="0"/>
          </a:p>
          <a:p>
            <a:r>
              <a:rPr lang="en-US" b="1" dirty="0">
                <a:latin typeface="Times New Roman" pitchFamily="18" charset="0"/>
                <a:ea typeface="ＭＳ Ｐゴシック" pitchFamily="34" charset="-128"/>
              </a:rPr>
              <a:t>(Next Slide) </a:t>
            </a: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7</a:t>
            </a:fld>
            <a:endParaRPr lang="en-US" dirty="0"/>
          </a:p>
        </p:txBody>
      </p:sp>
    </p:spTree>
    <p:extLst>
      <p:ext uri="{BB962C8B-B14F-4D97-AF65-F5344CB8AC3E}">
        <p14:creationId xmlns:p14="http://schemas.microsoft.com/office/powerpoint/2010/main" val="1416294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But we were talking pizza – not planes.</a:t>
            </a:r>
            <a:r>
              <a:rPr lang="en-US" baseline="0" dirty="0"/>
              <a:t>  We have a hot oven, pan, and pie.  How bad is this wreck going to look if we just reach in there and grab it.  Think in terms of likelihood and severity. </a:t>
            </a:r>
            <a:r>
              <a:rPr lang="en-US" b="1" baseline="0" dirty="0">
                <a:latin typeface="Times New Roman" pitchFamily="18" charset="0"/>
                <a:ea typeface="ＭＳ Ｐゴシック" pitchFamily="34" charset="-128"/>
              </a:rPr>
              <a:t>(Click)</a:t>
            </a:r>
          </a:p>
          <a:p>
            <a:endParaRPr lang="en-US" baseline="0" dirty="0"/>
          </a:p>
          <a:p>
            <a:r>
              <a:rPr lang="en-US" baseline="0" dirty="0"/>
              <a:t>Likelihood first – If we reach in with our bare hands and grab the pan, how likely is it that we’ll be burned?</a:t>
            </a:r>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Presentation note:  </a:t>
            </a:r>
            <a:r>
              <a:rPr lang="en-US" b="0" i="1" baseline="0" dirty="0"/>
              <a:t>Ask the audience for answers then:  </a:t>
            </a:r>
            <a:endParaRPr lang="en-US" b="1" i="0" baseline="0" dirty="0">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Right you are it is highly probable</a:t>
            </a:r>
            <a:r>
              <a:rPr lang="en-US" b="0" baseline="0" dirty="0"/>
              <a:t> that we’ll be burned</a:t>
            </a:r>
            <a:r>
              <a:rPr lang="en-US" b="0" dirty="0"/>
              <a:t>.  We’re going to be hurt.  The question is, how bad is it</a:t>
            </a:r>
            <a:r>
              <a:rPr lang="en-US" b="0" baseline="0" dirty="0"/>
              <a:t> going to look.  Here are your severity choices:  </a:t>
            </a:r>
            <a:r>
              <a:rPr lang="en-US" b="1" baseline="0" dirty="0">
                <a:latin typeface="Times New Roman" pitchFamily="18" charset="0"/>
                <a:ea typeface="ＭＳ Ｐゴシック" pitchFamily="34" charset="-128"/>
              </a:rPr>
              <a:t>(Click)</a:t>
            </a:r>
          </a:p>
          <a:p>
            <a:endParaRPr lang="en-US" b="0" dirty="0"/>
          </a:p>
          <a:p>
            <a:r>
              <a:rPr lang="en-US" b="0" i="1" dirty="0"/>
              <a:t>Ask audience for input, then:</a:t>
            </a:r>
          </a:p>
          <a:p>
            <a:endParaRPr lang="en-US" b="0" i="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dirty="0"/>
              <a:t>Well</a:t>
            </a:r>
            <a:r>
              <a:rPr lang="en-US" b="0" i="0" baseline="0" dirty="0"/>
              <a:t> this burn won’t kill us but it’s not going to be marginal or Negligible either so we’re left with critical.  Not in a life or death context but critical in that it’ll be a while before our hands are fully functional again and that could compromise the jobs we have to do. </a:t>
            </a:r>
            <a:r>
              <a:rPr lang="en-US" b="1" baseline="0" dirty="0">
                <a:latin typeface="Times New Roman" pitchFamily="18" charset="0"/>
                <a:ea typeface="ＭＳ Ｐゴシック" pitchFamily="34" charset="-128"/>
              </a:rPr>
              <a:t>(Click)</a:t>
            </a:r>
          </a:p>
          <a:p>
            <a:endParaRPr lang="en-US" b="0" i="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i="0" dirty="0"/>
              <a:t>Here’s a risk matrix</a:t>
            </a:r>
            <a:r>
              <a:rPr lang="en-US" b="0" i="0" baseline="0" dirty="0"/>
              <a:t> from FAA’s Risk Management Handbook. </a:t>
            </a:r>
            <a:r>
              <a:rPr lang="en-US" b="1" baseline="0" dirty="0">
                <a:latin typeface="Times New Roman" pitchFamily="18" charset="0"/>
                <a:ea typeface="ＭＳ Ｐゴシック" pitchFamily="34" charset="-128"/>
              </a:rPr>
              <a:t>(Click)</a:t>
            </a:r>
          </a:p>
          <a:p>
            <a:endParaRPr lang="en-US" b="0" i="0" baseline="0" dirty="0"/>
          </a:p>
          <a:p>
            <a:r>
              <a:rPr lang="en-US" b="0" i="0" baseline="0" dirty="0"/>
              <a:t>You can see that the combination of Probable and Critical equals High risk and we must do something to reduce that risk to an acceptable level.</a:t>
            </a:r>
          </a:p>
          <a:p>
            <a:endParaRPr lang="en-US" b="0" i="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latin typeface="Times New Roman" pitchFamily="18" charset="0"/>
                <a:ea typeface="ＭＳ Ｐゴシック" pitchFamily="34" charset="-128"/>
              </a:rPr>
              <a:t>(Next Slide) </a:t>
            </a:r>
          </a:p>
        </p:txBody>
      </p:sp>
      <p:sp>
        <p:nvSpPr>
          <p:cNvPr id="4" name="Slide Number Placeholder 3"/>
          <p:cNvSpPr>
            <a:spLocks noGrp="1"/>
          </p:cNvSpPr>
          <p:nvPr>
            <p:ph type="sldNum" sz="quarter" idx="10"/>
          </p:nvPr>
        </p:nvSpPr>
        <p:spPr/>
        <p:txBody>
          <a:bodyPr/>
          <a:lstStyle/>
          <a:p>
            <a:fld id="{55D68406-F15C-4303-97CE-0E3EE59880C4}" type="slidenum">
              <a:rPr lang="en-US" smtClean="0"/>
              <a:pPr/>
              <a:t>8</a:t>
            </a:fld>
            <a:endParaRPr lang="en-US" dirty="0"/>
          </a:p>
        </p:txBody>
      </p:sp>
    </p:spTree>
    <p:extLst>
      <p:ext uri="{BB962C8B-B14F-4D97-AF65-F5344CB8AC3E}">
        <p14:creationId xmlns:p14="http://schemas.microsoft.com/office/powerpoint/2010/main" val="1323663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saw that the risk of</a:t>
            </a:r>
            <a:r>
              <a:rPr lang="en-US" baseline="0" dirty="0"/>
              <a:t> injury from the hot oven &amp; pie </a:t>
            </a:r>
            <a:r>
              <a:rPr lang="en-US" dirty="0"/>
              <a:t>was mitigated to an acceptable level by using hot pads or gloves to get the pie on the table.  Note that the risk of injury is less when the whole hand is protected;</a:t>
            </a:r>
            <a:r>
              <a:rPr lang="en-US" baseline="0" dirty="0"/>
              <a:t> a little more likely if hot pads are used.  Also note that the risk is not eliminated – just reduced.  We could still burn an unprotected area or our gloves might be defective but, overall, the risk has been mitigated to an acceptable level. </a:t>
            </a:r>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pitchFamily="18" charset="0"/>
                <a:ea typeface="ＭＳ Ｐゴシック" pitchFamily="34" charset="-128"/>
              </a:rPr>
              <a:t>The pizza example is simplistic.  We all know that flying involves an extensive set of variables and a simple flight on one day can be impossible on another.  Let’s take a look at a GA flight.</a:t>
            </a:r>
            <a:endParaRPr lang="en-US" b="1" dirty="0">
              <a:latin typeface="Times New Roman" pitchFamily="18" charset="0"/>
              <a:ea typeface="ＭＳ Ｐゴシック" pitchFamily="34" charset="-128"/>
            </a:endParaRP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latin typeface="Times New Roman" pitchFamily="18" charset="0"/>
                <a:ea typeface="ＭＳ Ｐゴシック" pitchFamily="34" charset="-128"/>
              </a:rPr>
              <a:t>(Next Slide) </a:t>
            </a:r>
          </a:p>
        </p:txBody>
      </p:sp>
      <p:sp>
        <p:nvSpPr>
          <p:cNvPr id="4" name="Slide Number Placeholder 3"/>
          <p:cNvSpPr>
            <a:spLocks noGrp="1"/>
          </p:cNvSpPr>
          <p:nvPr>
            <p:ph type="sldNum" sz="quarter" idx="10"/>
          </p:nvPr>
        </p:nvSpPr>
        <p:spPr/>
        <p:txBody>
          <a:bodyPr/>
          <a:lstStyle/>
          <a:p>
            <a:fld id="{55D68406-F15C-4303-97CE-0E3EE59880C4}" type="slidenum">
              <a:rPr lang="en-US" smtClean="0"/>
              <a:pPr/>
              <a:t>9</a:t>
            </a:fld>
            <a:endParaRPr lang="en-US" dirty="0"/>
          </a:p>
        </p:txBody>
      </p:sp>
    </p:spTree>
    <p:extLst>
      <p:ext uri="{BB962C8B-B14F-4D97-AF65-F5344CB8AC3E}">
        <p14:creationId xmlns:p14="http://schemas.microsoft.com/office/powerpoint/2010/main" val="15103429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3490" name="Rectangle 1026"/>
          <p:cNvSpPr>
            <a:spLocks noGrp="1" noChangeArrowheads="1"/>
          </p:cNvSpPr>
          <p:nvPr>
            <p:ph type="ctrTitle"/>
          </p:nvPr>
        </p:nvSpPr>
        <p:spPr>
          <a:xfrm>
            <a:off x="303302" y="354380"/>
            <a:ext cx="5512492" cy="1395412"/>
          </a:xfrm>
        </p:spPr>
        <p:txBody>
          <a:bodyPr anchor="t"/>
          <a:lstStyle>
            <a:lvl1pPr>
              <a:defRPr/>
            </a:lvl1pPr>
          </a:lstStyle>
          <a:p>
            <a:pPr lvl="0"/>
            <a:r>
              <a:rPr lang="en-US" noProof="0" dirty="0"/>
              <a:t>Select to edit master title</a:t>
            </a:r>
          </a:p>
        </p:txBody>
      </p:sp>
      <p:sp>
        <p:nvSpPr>
          <p:cNvPr id="63491" name="Rectangle 1027"/>
          <p:cNvSpPr>
            <a:spLocks noGrp="1" noChangeArrowheads="1"/>
          </p:cNvSpPr>
          <p:nvPr>
            <p:ph type="subTitle" idx="1"/>
          </p:nvPr>
        </p:nvSpPr>
        <p:spPr>
          <a:xfrm>
            <a:off x="307536" y="1795830"/>
            <a:ext cx="5477369" cy="1067092"/>
          </a:xfrm>
        </p:spPr>
        <p:txBody>
          <a:bodyPr/>
          <a:lstStyle>
            <a:lvl1pPr marL="0" indent="0">
              <a:buFontTx/>
              <a:buNone/>
              <a:defRPr sz="3200">
                <a:solidFill>
                  <a:schemeClr val="bg2"/>
                </a:solidFill>
              </a:defRPr>
            </a:lvl1pPr>
          </a:lstStyle>
          <a:p>
            <a:pPr lvl="0"/>
            <a:r>
              <a:rPr lang="en-US" noProof="0" dirty="0"/>
              <a:t>Select to edit master subtitle</a:t>
            </a:r>
          </a:p>
        </p:txBody>
      </p:sp>
      <p:sp>
        <p:nvSpPr>
          <p:cNvPr id="63515" name="Text Box 1051"/>
          <p:cNvSpPr txBox="1">
            <a:spLocks noChangeArrowheads="1"/>
          </p:cNvSpPr>
          <p:nvPr userDrawn="1"/>
        </p:nvSpPr>
        <p:spPr bwMode="auto">
          <a:xfrm>
            <a:off x="361182" y="3393863"/>
            <a:ext cx="5412973"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a:solidFill>
                  <a:srgbClr val="1D2F68"/>
                </a:solidFill>
              </a:rPr>
              <a:t>Presented to:</a:t>
            </a:r>
          </a:p>
          <a:p>
            <a:pPr>
              <a:buFontTx/>
              <a:buNone/>
            </a:pPr>
            <a:r>
              <a:rPr lang="en-US" sz="1600" dirty="0">
                <a:solidFill>
                  <a:srgbClr val="1D2F68"/>
                </a:solidFill>
              </a:rPr>
              <a:t>By:</a:t>
            </a:r>
          </a:p>
          <a:p>
            <a:pPr>
              <a:buFontTx/>
              <a:buNone/>
            </a:pPr>
            <a:r>
              <a:rPr lang="en-US" sz="1600" dirty="0">
                <a:solidFill>
                  <a:srgbClr val="1D2F68"/>
                </a:solidFill>
              </a:rPr>
              <a:t>Date:</a:t>
            </a:r>
          </a:p>
        </p:txBody>
      </p:sp>
      <p:pic>
        <p:nvPicPr>
          <p:cNvPr id="2050" name="Picture 2" descr="C:\Users\afs805pc\Documents\Templates\FAAST-line.pn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rot="10800000">
            <a:off x="-1" y="7286"/>
            <a:ext cx="7728436" cy="3473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fs805pc\Documents\Templates\FAAST-line.pn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42751" y="6512171"/>
            <a:ext cx="12234751" cy="347388"/>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071"/>
          <p:cNvSpPr txBox="1">
            <a:spLocks noChangeArrowheads="1"/>
          </p:cNvSpPr>
          <p:nvPr userDrawn="1"/>
        </p:nvSpPr>
        <p:spPr bwMode="ltGray">
          <a:xfrm>
            <a:off x="9575800" y="271464"/>
            <a:ext cx="1962845" cy="563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dirty="0">
                <a:solidFill>
                  <a:srgbClr val="002060"/>
                </a:solidFill>
              </a:rPr>
              <a:t>Federal Aviation</a:t>
            </a:r>
          </a:p>
          <a:p>
            <a:pPr>
              <a:lnSpc>
                <a:spcPct val="85000"/>
              </a:lnSpc>
              <a:spcBef>
                <a:spcPct val="0"/>
              </a:spcBef>
              <a:buFontTx/>
              <a:buNone/>
            </a:pPr>
            <a:r>
              <a:rPr lang="en-US" sz="1800" b="1" dirty="0">
                <a:solidFill>
                  <a:srgbClr val="002060"/>
                </a:solidFill>
              </a:rPr>
              <a:t>Administration</a:t>
            </a:r>
          </a:p>
        </p:txBody>
      </p:sp>
      <p:pic>
        <p:nvPicPr>
          <p:cNvPr id="14" name="Picture 1079"/>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8136467" y="153923"/>
            <a:ext cx="1079251" cy="102989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026"/>
          <p:cNvSpPr txBox="1">
            <a:spLocks noChangeArrowheads="1"/>
          </p:cNvSpPr>
          <p:nvPr userDrawn="1"/>
        </p:nvSpPr>
        <p:spPr bwMode="auto">
          <a:xfrm>
            <a:off x="303301" y="5183342"/>
            <a:ext cx="6505483" cy="139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1800" dirty="0"/>
              <a:t>Produced</a:t>
            </a:r>
            <a:r>
              <a:rPr lang="en-US" sz="1800" baseline="0" dirty="0"/>
              <a:t> by </a:t>
            </a:r>
          </a:p>
          <a:p>
            <a:pPr>
              <a:buNone/>
            </a:pPr>
            <a:r>
              <a:rPr lang="en-US" sz="1800" baseline="0" dirty="0"/>
              <a:t>The FAA Safety Promotion Program Office</a:t>
            </a:r>
          </a:p>
        </p:txBody>
      </p:sp>
      <p:pic>
        <p:nvPicPr>
          <p:cNvPr id="11" name="Picture 2"/>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581716" y="2862922"/>
            <a:ext cx="4610284" cy="3649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8"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9" name="Rectangle 11"/>
          <p:cNvSpPr>
            <a:spLocks noGrp="1" noChangeArrowheads="1"/>
          </p:cNvSpPr>
          <p:nvPr>
            <p:ph type="sldNum" sz="quarter" idx="4"/>
          </p:nvPr>
        </p:nvSpPr>
        <p:spPr bwMode="auto">
          <a:xfrm>
            <a:off x="9939866" y="6248400"/>
            <a:ext cx="146835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a:t>
            </a:fld>
            <a:endParaRPr lang="en-US" dirty="0"/>
          </a:p>
        </p:txBody>
      </p:sp>
    </p:spTree>
    <p:extLst>
      <p:ext uri="{BB962C8B-B14F-4D97-AF65-F5344CB8AC3E}">
        <p14:creationId xmlns:p14="http://schemas.microsoft.com/office/powerpoint/2010/main" val="2908255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60400" y="1508126"/>
            <a:ext cx="5264151"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7751" y="1508126"/>
            <a:ext cx="5266267"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836266C2-23C9-4679-9EA6-D74DA6C8C265}" type="slidenum">
              <a:rPr lang="en-US"/>
              <a:pPr/>
              <a:t>‹#›</a:t>
            </a:fld>
            <a:endParaRPr lang="en-US" dirty="0"/>
          </a:p>
        </p:txBody>
      </p:sp>
    </p:spTree>
    <p:extLst>
      <p:ext uri="{BB962C8B-B14F-4D97-AF65-F5344CB8AC3E}">
        <p14:creationId xmlns:p14="http://schemas.microsoft.com/office/powerpoint/2010/main" val="3141009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F1F6FF14-FC6A-41B6-B2DC-884C6B7C3F2E}" type="slidenum">
              <a:rPr lang="en-US"/>
              <a:pPr/>
              <a:t>‹#›</a:t>
            </a:fld>
            <a:endParaRPr lang="en-US" dirty="0"/>
          </a:p>
        </p:txBody>
      </p:sp>
    </p:spTree>
    <p:extLst>
      <p:ext uri="{BB962C8B-B14F-4D97-AF65-F5344CB8AC3E}">
        <p14:creationId xmlns:p14="http://schemas.microsoft.com/office/powerpoint/2010/main" val="2406631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8579F915-29B1-4ADF-B1F4-B9108899500C}" type="slidenum">
              <a:rPr lang="en-US"/>
              <a:pPr/>
              <a:t>‹#›</a:t>
            </a:fld>
            <a:endParaRPr lang="en-US" dirty="0"/>
          </a:p>
        </p:txBody>
      </p:sp>
    </p:spTree>
    <p:extLst>
      <p:ext uri="{BB962C8B-B14F-4D97-AF65-F5344CB8AC3E}">
        <p14:creationId xmlns:p14="http://schemas.microsoft.com/office/powerpoint/2010/main" val="939371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9187D554-CBC1-41AB-90CF-337CEC897EAA}" type="slidenum">
              <a:rPr lang="en-US"/>
              <a:pPr/>
              <a:t>‹#›</a:t>
            </a:fld>
            <a:endParaRPr lang="en-US" dirty="0"/>
          </a:p>
        </p:txBody>
      </p:sp>
    </p:spTree>
    <p:extLst>
      <p:ext uri="{BB962C8B-B14F-4D97-AF65-F5344CB8AC3E}">
        <p14:creationId xmlns:p14="http://schemas.microsoft.com/office/powerpoint/2010/main" val="2979986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dirty="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Select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1" name="Rectangle 11"/>
          <p:cNvSpPr>
            <a:spLocks noGrp="1" noChangeArrowheads="1"/>
          </p:cNvSpPr>
          <p:nvPr>
            <p:ph type="sldNum" sz="quarter" idx="4"/>
          </p:nvPr>
        </p:nvSpPr>
        <p:spPr bwMode="auto">
          <a:xfrm>
            <a:off x="9939866" y="6248400"/>
            <a:ext cx="146835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a:t>
            </a:fld>
            <a:endParaRPr lang="en-US" dirty="0"/>
          </a:p>
        </p:txBody>
      </p:sp>
      <p:grpSp>
        <p:nvGrpSpPr>
          <p:cNvPr id="56345" name="Group 25"/>
          <p:cNvGrpSpPr>
            <a:grpSpLocks/>
          </p:cNvGrpSpPr>
          <p:nvPr userDrawn="1"/>
        </p:nvGrpSpPr>
        <p:grpSpPr bwMode="auto">
          <a:xfrm>
            <a:off x="7205135" y="6126158"/>
            <a:ext cx="2275417" cy="660400"/>
            <a:chOff x="3596" y="3859"/>
            <a:chExt cx="1075" cy="416"/>
          </a:xfrm>
        </p:grpSpPr>
        <p:pic>
          <p:nvPicPr>
            <p:cNvPr id="56346" name="Picture 26"/>
            <p:cNvPicPr>
              <a:picLocks noChangeAspect="1" noChangeArrowheads="1"/>
            </p:cNvPicPr>
            <p:nvPr userDrawn="1"/>
          </p:nvPicPr>
          <p:blipFill>
            <a:blip r:embed="rId8" cstate="email">
              <a:extLst>
                <a:ext uri="{28A0092B-C50C-407E-A947-70E740481C1C}">
                  <a14:useLocalDpi xmlns:a14="http://schemas.microsoft.com/office/drawing/2010/main"/>
                </a:ext>
              </a:extLst>
            </a:blip>
            <a:stretch>
              <a:fillRect/>
            </a:stretch>
          </p:blipFill>
          <p:spPr bwMode="auto">
            <a:xfrm>
              <a:off x="3596" y="3859"/>
              <a:ext cx="374"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bg1"/>
                  </a:solidFill>
                </a:rPr>
                <a:t>Federal Aviation</a:t>
              </a:r>
            </a:p>
            <a:p>
              <a:pPr>
                <a:lnSpc>
                  <a:spcPct val="85000"/>
                </a:lnSpc>
                <a:spcBef>
                  <a:spcPct val="0"/>
                </a:spcBef>
                <a:buFontTx/>
                <a:buNone/>
              </a:pPr>
              <a:r>
                <a:rPr lang="en-US" sz="1200" b="1" dirty="0">
                  <a:solidFill>
                    <a:schemeClr val="bg1"/>
                  </a:solidFill>
                </a:rPr>
                <a:t>Administration</a:t>
              </a:r>
            </a:p>
          </p:txBody>
        </p:sp>
      </p:grpSp>
      <p:sp>
        <p:nvSpPr>
          <p:cNvPr id="56349" name="Text Box 29" hidden="1"/>
          <p:cNvSpPr txBox="1">
            <a:spLocks noChangeArrowheads="1"/>
          </p:cNvSpPr>
          <p:nvPr userDrawn="1"/>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userDrawn="1"/>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pic>
        <p:nvPicPr>
          <p:cNvPr id="13" name="Picture 5" descr="C:\Documents and Settings\Charles\Application Data\Microsoft\Media Catalog\FAAST_PPT_BtmGrphc.bmp"/>
          <p:cNvPicPr>
            <a:picLocks noChangeArrowheads="1"/>
          </p:cNvPicPr>
          <p:nvPr userDrawn="1"/>
        </p:nvPicPr>
        <p:blipFill rotWithShape="1">
          <a:blip r:embed="rId9" cstate="email">
            <a:extLst>
              <a:ext uri="{28A0092B-C50C-407E-A947-70E740481C1C}">
                <a14:useLocalDpi xmlns:a14="http://schemas.microsoft.com/office/drawing/2010/main"/>
              </a:ext>
            </a:extLst>
          </a:blip>
          <a:srcRect/>
          <a:stretch/>
        </p:blipFill>
        <p:spPr bwMode="auto">
          <a:xfrm>
            <a:off x="1" y="5760721"/>
            <a:ext cx="12192000" cy="30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Documents and Settings\Charles\Application Data\Microsoft\Media Catalog\FAAST_PPT_BtmGrphc.bmp"/>
          <p:cNvPicPr>
            <a:picLocks noChangeArrowheads="1"/>
          </p:cNvPicPr>
          <p:nvPr userDrawn="1"/>
        </p:nvPicPr>
        <p:blipFill rotWithShape="1">
          <a:blip r:embed="rId10" cstate="email">
            <a:extLst>
              <a:ext uri="{28A0092B-C50C-407E-A947-70E740481C1C}">
                <a14:useLocalDpi xmlns:a14="http://schemas.microsoft.com/office/drawing/2010/main"/>
              </a:ext>
            </a:extLst>
          </a:blip>
          <a:srcRect/>
          <a:stretch/>
        </p:blipFill>
        <p:spPr bwMode="auto">
          <a:xfrm flipH="1" flipV="1">
            <a:off x="-1" y="0"/>
            <a:ext cx="12192000" cy="30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55" r:id="rId3"/>
    <p:sldLayoutId id="2147483657" r:id="rId4"/>
    <p:sldLayoutId id="2147483658" r:id="rId5"/>
    <p:sldLayoutId id="2147483660" r:id="rId6"/>
  </p:sldLayoutIdLst>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noFill/>
          <a:ln w="9525">
            <a:noFill/>
            <a:miter lim="800000"/>
            <a:headEnd/>
            <a:tailEnd/>
          </a:ln>
          <a:effectLst/>
          <a:extLst/>
        </p:spPr>
        <p:txBody>
          <a:bodyPr wrap="none" anchor="ctr"/>
          <a:lstStyle/>
          <a:p>
            <a:endParaRPr lang="en-US" sz="2400" dirty="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Select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accent6"/>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accent6"/>
                </a:solidFill>
                <a:latin typeface="Helvetica Neue Medium"/>
                <a:cs typeface="Helvetica Neue Medium"/>
              </a:defRPr>
            </a:lvl1pPr>
          </a:lstStyle>
          <a:p>
            <a:endParaRPr lang="en-US" dirty="0"/>
          </a:p>
        </p:txBody>
      </p:sp>
      <p:sp>
        <p:nvSpPr>
          <p:cNvPr id="56331" name="Rectangle 11"/>
          <p:cNvSpPr>
            <a:spLocks noGrp="1" noChangeArrowheads="1"/>
          </p:cNvSpPr>
          <p:nvPr>
            <p:ph type="sldNum" sz="quarter" idx="4"/>
          </p:nvPr>
        </p:nvSpPr>
        <p:spPr bwMode="auto">
          <a:xfrm>
            <a:off x="9906000" y="6248400"/>
            <a:ext cx="150221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accent6"/>
                </a:solidFill>
                <a:latin typeface="Helvetica Neue Medium"/>
                <a:cs typeface="Helvetica Neue Medium"/>
              </a:defRPr>
            </a:lvl1pPr>
          </a:lstStyle>
          <a:p>
            <a:fld id="{74438B1A-AF1B-4C8B-993E-1BADE62A2451}" type="slidenum">
              <a:rPr lang="en-US" smtClean="0"/>
              <a:pPr/>
              <a:t>‹#›</a:t>
            </a:fld>
            <a:endParaRPr lang="en-US" dirty="0"/>
          </a:p>
        </p:txBody>
      </p:sp>
      <p:grpSp>
        <p:nvGrpSpPr>
          <p:cNvPr id="56345" name="Group 25"/>
          <p:cNvGrpSpPr>
            <a:grpSpLocks/>
          </p:cNvGrpSpPr>
          <p:nvPr userDrawn="1"/>
        </p:nvGrpSpPr>
        <p:grpSpPr bwMode="auto">
          <a:xfrm>
            <a:off x="7205135" y="6126158"/>
            <a:ext cx="2275417" cy="660400"/>
            <a:chOff x="3596" y="3859"/>
            <a:chExt cx="1075" cy="416"/>
          </a:xfrm>
        </p:grpSpPr>
        <p:pic>
          <p:nvPicPr>
            <p:cNvPr id="56346" name="Picture 26"/>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accent6"/>
                  </a:solidFill>
                </a:rPr>
                <a:t>Federal Aviation</a:t>
              </a:r>
            </a:p>
            <a:p>
              <a:pPr>
                <a:lnSpc>
                  <a:spcPct val="85000"/>
                </a:lnSpc>
                <a:spcBef>
                  <a:spcPct val="0"/>
                </a:spcBef>
                <a:buFontTx/>
                <a:buNone/>
              </a:pPr>
              <a:r>
                <a:rPr lang="en-US" sz="1200" b="1" dirty="0">
                  <a:solidFill>
                    <a:schemeClr val="accent6"/>
                  </a:solidFill>
                </a:rPr>
                <a:t>Administration</a:t>
              </a:r>
            </a:p>
          </p:txBody>
        </p:sp>
      </p:grpSp>
      <p:sp>
        <p:nvSpPr>
          <p:cNvPr id="56349" name="Text Box 29" hidden="1"/>
          <p:cNvSpPr txBox="1">
            <a:spLocks noChangeArrowheads="1"/>
          </p:cNvSpPr>
          <p:nvPr userDrawn="1"/>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userDrawn="1"/>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Tree>
    <p:extLst>
      <p:ext uri="{BB962C8B-B14F-4D97-AF65-F5344CB8AC3E}">
        <p14:creationId xmlns:p14="http://schemas.microsoft.com/office/powerpoint/2010/main" val="2988165268"/>
      </p:ext>
    </p:extLst>
  </p:cSld>
  <p:clrMap bg1="lt1" tx1="dk1" bg2="lt2" tx2="dk2" accent1="accent1" accent2="accent2" accent3="accent3" accent4="accent4" accent5="accent5" accent6="accent6" hlink="hlink" folHlink="folHlink"/>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389207" y="400418"/>
            <a:ext cx="5554759" cy="1395412"/>
          </a:xfrm>
        </p:spPr>
        <p:txBody>
          <a:bodyPr/>
          <a:lstStyle/>
          <a:p>
            <a:r>
              <a:rPr lang="en-US" sz="3600" dirty="0"/>
              <a:t>The National FAA Safety Team Presents</a:t>
            </a:r>
          </a:p>
        </p:txBody>
      </p:sp>
      <p:sp>
        <p:nvSpPr>
          <p:cNvPr id="32780" name="Rectangle 12"/>
          <p:cNvSpPr>
            <a:spLocks noGrp="1" noChangeArrowheads="1"/>
          </p:cNvSpPr>
          <p:nvPr>
            <p:ph type="subTitle" idx="1"/>
          </p:nvPr>
        </p:nvSpPr>
        <p:spPr>
          <a:xfrm>
            <a:off x="526483" y="1829016"/>
            <a:ext cx="9979785" cy="1067092"/>
          </a:xfrm>
        </p:spPr>
        <p:txBody>
          <a:bodyPr/>
          <a:lstStyle/>
          <a:p>
            <a:r>
              <a:rPr lang="en-US" dirty="0"/>
              <a:t>Topic of the Month - January </a:t>
            </a:r>
          </a:p>
          <a:p>
            <a:r>
              <a:rPr lang="en-US" dirty="0"/>
              <a:t>Introduction to Safety Risk Management (SRM) </a:t>
            </a:r>
          </a:p>
        </p:txBody>
      </p:sp>
      <p:sp>
        <p:nvSpPr>
          <p:cNvPr id="32785" name="Text Box 17"/>
          <p:cNvSpPr txBox="1">
            <a:spLocks noChangeArrowheads="1"/>
          </p:cNvSpPr>
          <p:nvPr/>
        </p:nvSpPr>
        <p:spPr bwMode="auto">
          <a:xfrm>
            <a:off x="3380613" y="3411590"/>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&lt;Audience&gt;</a:t>
            </a:r>
          </a:p>
        </p:txBody>
      </p:sp>
      <p:sp>
        <p:nvSpPr>
          <p:cNvPr id="32786" name="Text Box 18"/>
          <p:cNvSpPr txBox="1">
            <a:spLocks noChangeArrowheads="1"/>
          </p:cNvSpPr>
          <p:nvPr/>
        </p:nvSpPr>
        <p:spPr bwMode="auto">
          <a:xfrm>
            <a:off x="3367970" y="3791452"/>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&lt;Presenter&gt;</a:t>
            </a:r>
          </a:p>
        </p:txBody>
      </p:sp>
      <p:sp>
        <p:nvSpPr>
          <p:cNvPr id="32787" name="Text Box 19"/>
          <p:cNvSpPr txBox="1">
            <a:spLocks noChangeArrowheads="1"/>
          </p:cNvSpPr>
          <p:nvPr/>
        </p:nvSpPr>
        <p:spPr bwMode="auto">
          <a:xfrm>
            <a:off x="3374254" y="4161188"/>
            <a:ext cx="34655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 &gt;</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36737" y="147977"/>
            <a:ext cx="11296651" cy="609600"/>
          </a:xfrm>
        </p:spPr>
        <p:txBody>
          <a:bodyPr/>
          <a:lstStyle/>
          <a:p>
            <a:r>
              <a:rPr lang="en-US" dirty="0">
                <a:ea typeface="ＭＳ Ｐゴシック" pitchFamily="34" charset="-128"/>
              </a:rPr>
              <a:t>Hazard Identification</a:t>
            </a:r>
          </a:p>
        </p:txBody>
      </p:sp>
      <p:sp>
        <p:nvSpPr>
          <p:cNvPr id="17411" name="Slide Number Placeholder 3"/>
          <p:cNvSpPr>
            <a:spLocks noGrp="1"/>
          </p:cNvSpPr>
          <p:nvPr>
            <p:ph type="sldNum"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9432EB58-D4E3-4B85-BE75-E7EC0DC6834D}" type="slidenum">
              <a:rPr lang="en-US" sz="1400">
                <a:solidFill>
                  <a:srgbClr val="FFFFFF"/>
                </a:solidFill>
                <a:latin typeface="Times New Roman" pitchFamily="18" charset="0"/>
              </a:rPr>
              <a:pPr eaLnBrk="1" hangingPunct="1"/>
              <a:t>10</a:t>
            </a:fld>
            <a:endParaRPr lang="en-US" sz="1400" dirty="0">
              <a:solidFill>
                <a:srgbClr val="FFFFFF"/>
              </a:solidFill>
              <a:latin typeface="Times New Roman" pitchFamily="18" charset="0"/>
            </a:endParaRPr>
          </a:p>
        </p:txBody>
      </p:sp>
      <p:sp>
        <p:nvSpPr>
          <p:cNvPr id="3" name="Content Placeholder 2"/>
          <p:cNvSpPr>
            <a:spLocks noGrp="1"/>
          </p:cNvSpPr>
          <p:nvPr>
            <p:ph idx="1"/>
          </p:nvPr>
        </p:nvSpPr>
        <p:spPr>
          <a:xfrm>
            <a:off x="579068" y="648022"/>
            <a:ext cx="10733617" cy="4391025"/>
          </a:xfrm>
        </p:spPr>
        <p:txBody>
          <a:bodyPr/>
          <a:lstStyle/>
          <a:p>
            <a:r>
              <a:rPr lang="en-US" sz="2400" dirty="0"/>
              <a:t>Mission – KSNA – KTRK</a:t>
            </a:r>
          </a:p>
          <a:p>
            <a:pPr lvl="1"/>
            <a:r>
              <a:rPr lang="en-US" dirty="0"/>
              <a:t>391 nm  3Hrs. 22 Min</a:t>
            </a:r>
          </a:p>
          <a:p>
            <a:pPr lvl="1"/>
            <a:r>
              <a:rPr lang="en-US" dirty="0"/>
              <a:t>Depart at 1800 Local Time</a:t>
            </a:r>
          </a:p>
          <a:p>
            <a:r>
              <a:rPr lang="en-US" sz="2400" dirty="0"/>
              <a:t>Pilot – Private, VFR</a:t>
            </a:r>
          </a:p>
          <a:p>
            <a:pPr lvl="1"/>
            <a:r>
              <a:rPr lang="en-US" dirty="0"/>
              <a:t>850 hrs. TT, 30 in last 6 months</a:t>
            </a:r>
          </a:p>
          <a:p>
            <a:pPr lvl="1"/>
            <a:r>
              <a:rPr lang="en-US" dirty="0"/>
              <a:t>Current medical, flight review, day/night </a:t>
            </a:r>
            <a:br>
              <a:rPr lang="en-US" dirty="0"/>
            </a:br>
            <a:r>
              <a:rPr lang="en-US" dirty="0"/>
              <a:t>currency</a:t>
            </a:r>
          </a:p>
          <a:p>
            <a:r>
              <a:rPr lang="en-US" sz="2400" dirty="0"/>
              <a:t>Aircraft – C-172-P</a:t>
            </a:r>
          </a:p>
          <a:p>
            <a:pPr lvl="1"/>
            <a:r>
              <a:rPr lang="en-US" dirty="0"/>
              <a:t>43 Gal Fuel, Day/Night VFR </a:t>
            </a:r>
          </a:p>
          <a:p>
            <a:r>
              <a:rPr lang="en-US" sz="2400" dirty="0"/>
              <a:t>Environment – DAY/Night/VFR </a:t>
            </a:r>
          </a:p>
          <a:p>
            <a:pPr lvl="1"/>
            <a:r>
              <a:rPr lang="en-US" sz="2000" dirty="0"/>
              <a:t>Mountains.</a:t>
            </a:r>
          </a:p>
          <a:p>
            <a:r>
              <a:rPr lang="en-US" sz="2400" dirty="0"/>
              <a:t>External Pressure (s) – Family Reunion</a:t>
            </a:r>
          </a:p>
          <a:p>
            <a:pPr marL="457200" lvl="1" indent="0">
              <a:buNone/>
            </a:pPr>
            <a:endParaRPr lang="en-US" sz="2000"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6467" y="330362"/>
            <a:ext cx="4106921" cy="5313361"/>
          </a:xfrm>
          <a:prstGeom prst="rect">
            <a:avLst/>
          </a:prstGeom>
        </p:spPr>
      </p:pic>
    </p:spTree>
    <p:extLst>
      <p:ext uri="{BB962C8B-B14F-4D97-AF65-F5344CB8AC3E}">
        <p14:creationId xmlns:p14="http://schemas.microsoft.com/office/powerpoint/2010/main" val="611881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Want an easier way to do it?</a:t>
            </a:r>
          </a:p>
        </p:txBody>
      </p:sp>
      <p:sp>
        <p:nvSpPr>
          <p:cNvPr id="3" name="Content Placeholder 2"/>
          <p:cNvSpPr>
            <a:spLocks noGrp="1"/>
          </p:cNvSpPr>
          <p:nvPr>
            <p:ph idx="1"/>
          </p:nvPr>
        </p:nvSpPr>
        <p:spPr/>
        <p:txBody>
          <a:bodyPr/>
          <a:lstStyle/>
          <a:p>
            <a:r>
              <a:rPr lang="en-US" dirty="0"/>
              <a:t>Introducing the FAASTeam FRAT</a:t>
            </a:r>
          </a:p>
          <a:p>
            <a:pPr lvl="1"/>
            <a:r>
              <a:rPr lang="en-US" dirty="0"/>
              <a:t>Easy to use</a:t>
            </a:r>
          </a:p>
          <a:p>
            <a:pPr lvl="1"/>
            <a:r>
              <a:rPr lang="en-US" dirty="0"/>
              <a:t>Basic flight risk assessment</a:t>
            </a:r>
          </a:p>
          <a:p>
            <a:pPr lvl="1"/>
            <a:r>
              <a:rPr lang="en-US" dirty="0"/>
              <a:t>For General Aviation Pilots</a:t>
            </a:r>
          </a:p>
        </p:txBody>
      </p:sp>
      <p:sp>
        <p:nvSpPr>
          <p:cNvPr id="4" name="Slide Number Placeholder 3"/>
          <p:cNvSpPr>
            <a:spLocks noGrp="1"/>
          </p:cNvSpPr>
          <p:nvPr>
            <p:ph type="sldNum" sz="quarter" idx="4"/>
          </p:nvPr>
        </p:nvSpPr>
        <p:spPr/>
        <p:txBody>
          <a:bodyPr/>
          <a:lstStyle/>
          <a:p>
            <a:fld id="{74438B1A-AF1B-4C8B-993E-1BADE62A2451}" type="slidenum">
              <a:rPr lang="en-US" smtClean="0"/>
              <a:pPr/>
              <a:t>11</a:t>
            </a:fld>
            <a:endParaRPr lang="en-US" dirty="0"/>
          </a:p>
        </p:txBody>
      </p:sp>
      <p:sp>
        <p:nvSpPr>
          <p:cNvPr id="5" name="Rectangle 4"/>
          <p:cNvSpPr/>
          <p:nvPr/>
        </p:nvSpPr>
        <p:spPr>
          <a:xfrm>
            <a:off x="4734951" y="4215110"/>
            <a:ext cx="5389104" cy="1107996"/>
          </a:xfrm>
          <a:prstGeom prst="rect">
            <a:avLst/>
          </a:prstGeom>
          <a:noFill/>
        </p:spPr>
        <p:txBody>
          <a:bodyPr wrap="none" lIns="91440" tIns="45720" rIns="91440" bIns="45720">
            <a:spAutoFit/>
          </a:bodyPr>
          <a:lstStyle/>
          <a:p>
            <a:pPr algn="ctr">
              <a:buNone/>
            </a:pPr>
            <a:r>
              <a:rPr lang="en-US" sz="6600" b="1" i="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1"/>
                </a:solidFill>
                <a:effectLst>
                  <a:outerShdw blurRad="50800" dist="40000" dir="5400000" algn="tl" rotWithShape="0">
                    <a:srgbClr val="000000">
                      <a:shade val="5000"/>
                      <a:satMod val="120000"/>
                      <a:alpha val="33000"/>
                    </a:srgbClr>
                  </a:outerShdw>
                </a:effectLst>
              </a:rPr>
              <a:t>FAAST FRAT</a:t>
            </a:r>
          </a:p>
        </p:txBody>
      </p:sp>
    </p:spTree>
    <p:extLst>
      <p:ext uri="{BB962C8B-B14F-4D97-AF65-F5344CB8AC3E}">
        <p14:creationId xmlns:p14="http://schemas.microsoft.com/office/powerpoint/2010/main" val="1137960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74438B1A-AF1B-4C8B-993E-1BADE62A2451}" type="slidenum">
              <a:rPr lang="en-US" smtClean="0"/>
              <a:pPr/>
              <a:t>12</a:t>
            </a:fld>
            <a:endParaRPr lang="en-US" dirty="0"/>
          </a:p>
        </p:txBody>
      </p:sp>
      <p:pic>
        <p:nvPicPr>
          <p:cNvPr id="2050" name="Picture 2" descr="C:\Users\awp204js\AppData\Local\Microsoft\Windows\Temporary Internet Files\Content.Outlook\HDXJ59ZJ\Screen Shot 2015-05-07 at 2 20 05 PM.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19250" y="361949"/>
            <a:ext cx="4788477" cy="52673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915027" y="4000499"/>
            <a:ext cx="4610099" cy="923330"/>
          </a:xfrm>
          <a:prstGeom prst="rect">
            <a:avLst/>
          </a:prstGeom>
          <a:noFill/>
        </p:spPr>
        <p:txBody>
          <a:bodyPr wrap="square" lIns="91440" tIns="45720" rIns="91440" bIns="45720">
            <a:spAutoFit/>
          </a:bodyPr>
          <a:lstStyle/>
          <a:p>
            <a:pPr algn="ctr">
              <a:buNone/>
            </a:pPr>
            <a:r>
              <a:rPr lang="en-US" sz="5400" b="1" i="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1"/>
                </a:solidFill>
                <a:effectLst>
                  <a:outerShdw blurRad="50800" dist="40000" dir="5400000" algn="tl" rotWithShape="0">
                    <a:srgbClr val="000000">
                      <a:shade val="5000"/>
                      <a:satMod val="120000"/>
                      <a:alpha val="33000"/>
                    </a:srgbClr>
                  </a:outerShdw>
                </a:effectLst>
              </a:rPr>
              <a:t>FAAST FRAT</a:t>
            </a:r>
          </a:p>
        </p:txBody>
      </p:sp>
      <p:sp>
        <p:nvSpPr>
          <p:cNvPr id="7" name="TextBox 6"/>
          <p:cNvSpPr txBox="1"/>
          <p:nvPr/>
        </p:nvSpPr>
        <p:spPr bwMode="auto">
          <a:xfrm>
            <a:off x="6534151" y="1076326"/>
            <a:ext cx="3705225"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2800" b="1" dirty="0">
                <a:solidFill>
                  <a:srgbClr val="002060"/>
                </a:solidFill>
              </a:rPr>
              <a:t>20 Statements - VFR</a:t>
            </a:r>
          </a:p>
          <a:p>
            <a:pPr>
              <a:buFontTx/>
              <a:buNone/>
            </a:pPr>
            <a:r>
              <a:rPr lang="en-US" sz="2800" b="1" dirty="0">
                <a:solidFill>
                  <a:srgbClr val="002060"/>
                </a:solidFill>
              </a:rPr>
              <a:t>22 Statements - IFR</a:t>
            </a:r>
          </a:p>
        </p:txBody>
      </p:sp>
    </p:spTree>
    <p:extLst>
      <p:ext uri="{BB962C8B-B14F-4D97-AF65-F5344CB8AC3E}">
        <p14:creationId xmlns:p14="http://schemas.microsoft.com/office/powerpoint/2010/main" val="40080923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032042" y="1108076"/>
            <a:ext cx="5567281" cy="4391025"/>
          </a:xfrm>
        </p:spPr>
      </p:pic>
      <p:sp>
        <p:nvSpPr>
          <p:cNvPr id="4" name="Slide Number Placeholder 3"/>
          <p:cNvSpPr>
            <a:spLocks noGrp="1"/>
          </p:cNvSpPr>
          <p:nvPr>
            <p:ph type="sldNum" sz="quarter" idx="4"/>
          </p:nvPr>
        </p:nvSpPr>
        <p:spPr/>
        <p:txBody>
          <a:bodyPr/>
          <a:lstStyle/>
          <a:p>
            <a:fld id="{74438B1A-AF1B-4C8B-993E-1BADE62A2451}" type="slidenum">
              <a:rPr lang="en-US" smtClean="0"/>
              <a:pPr/>
              <a:t>13</a:t>
            </a:fld>
            <a:endParaRPr lang="en-US" dirty="0"/>
          </a:p>
        </p:txBody>
      </p:sp>
      <p:sp>
        <p:nvSpPr>
          <p:cNvPr id="6" name="Rectangle 5"/>
          <p:cNvSpPr/>
          <p:nvPr/>
        </p:nvSpPr>
        <p:spPr>
          <a:xfrm>
            <a:off x="1619252" y="238125"/>
            <a:ext cx="4610099" cy="769441"/>
          </a:xfrm>
          <a:prstGeom prst="rect">
            <a:avLst/>
          </a:prstGeom>
          <a:noFill/>
        </p:spPr>
        <p:txBody>
          <a:bodyPr wrap="square" lIns="91440" tIns="45720" rIns="91440" bIns="45720">
            <a:spAutoFit/>
          </a:bodyPr>
          <a:lstStyle/>
          <a:p>
            <a:pPr algn="ctr">
              <a:buNone/>
            </a:pPr>
            <a:r>
              <a:rPr lang="en-US" sz="4400" b="1" i="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1"/>
                </a:solidFill>
                <a:effectLst>
                  <a:outerShdw blurRad="50800" dist="40000" dir="5400000" algn="tl" rotWithShape="0">
                    <a:srgbClr val="000000">
                      <a:shade val="5000"/>
                      <a:satMod val="120000"/>
                      <a:alpha val="33000"/>
                    </a:srgbClr>
                  </a:outerShdw>
                </a:effectLst>
              </a:rPr>
              <a:t>FAAST FRAT</a:t>
            </a:r>
          </a:p>
        </p:txBody>
      </p:sp>
      <p:sp>
        <p:nvSpPr>
          <p:cNvPr id="8" name="Right Arrow 7"/>
          <p:cNvSpPr/>
          <p:nvPr/>
        </p:nvSpPr>
        <p:spPr bwMode="auto">
          <a:xfrm>
            <a:off x="4679474" y="1371601"/>
            <a:ext cx="295991" cy="917079"/>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endParaRPr lang="en-US" dirty="0"/>
          </a:p>
        </p:txBody>
      </p:sp>
    </p:spTree>
    <p:extLst>
      <p:ext uri="{BB962C8B-B14F-4D97-AF65-F5344CB8AC3E}">
        <p14:creationId xmlns:p14="http://schemas.microsoft.com/office/powerpoint/2010/main" val="93108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74438B1A-AF1B-4C8B-993E-1BADE62A2451}" type="slidenum">
              <a:rPr lang="en-US" smtClean="0"/>
              <a:pPr/>
              <a:t>14</a:t>
            </a:fld>
            <a:endParaRPr lang="en-US"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2326579" y="1509189"/>
            <a:ext cx="7927167" cy="277593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6" name="Rectangle 5"/>
          <p:cNvSpPr/>
          <p:nvPr/>
        </p:nvSpPr>
        <p:spPr>
          <a:xfrm>
            <a:off x="1619252" y="238125"/>
            <a:ext cx="4610099" cy="769441"/>
          </a:xfrm>
          <a:prstGeom prst="rect">
            <a:avLst/>
          </a:prstGeom>
          <a:noFill/>
        </p:spPr>
        <p:txBody>
          <a:bodyPr wrap="square" lIns="91440" tIns="45720" rIns="91440" bIns="45720">
            <a:spAutoFit/>
          </a:bodyPr>
          <a:lstStyle/>
          <a:p>
            <a:pPr algn="ctr">
              <a:buNone/>
            </a:pPr>
            <a:r>
              <a:rPr lang="en-US" sz="4400" b="1" i="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1"/>
                </a:solidFill>
                <a:effectLst>
                  <a:outerShdw blurRad="50800" dist="40000" dir="5400000" algn="tl" rotWithShape="0">
                    <a:srgbClr val="000000">
                      <a:shade val="5000"/>
                      <a:satMod val="120000"/>
                      <a:alpha val="33000"/>
                    </a:srgbClr>
                  </a:outerShdw>
                </a:effectLst>
              </a:rPr>
              <a:t>FAAST FRAT</a:t>
            </a:r>
          </a:p>
        </p:txBody>
      </p:sp>
      <p:sp>
        <p:nvSpPr>
          <p:cNvPr id="5" name="Right Arrow 4"/>
          <p:cNvSpPr/>
          <p:nvPr/>
        </p:nvSpPr>
        <p:spPr bwMode="auto">
          <a:xfrm>
            <a:off x="4184832" y="1753049"/>
            <a:ext cx="428129" cy="917079"/>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endParaRPr lang="en-US" dirty="0"/>
          </a:p>
        </p:txBody>
      </p:sp>
      <p:sp>
        <p:nvSpPr>
          <p:cNvPr id="8" name="Right Arrow 7"/>
          <p:cNvSpPr/>
          <p:nvPr/>
        </p:nvSpPr>
        <p:spPr bwMode="auto">
          <a:xfrm>
            <a:off x="4184832" y="3508070"/>
            <a:ext cx="428129" cy="917079"/>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endParaRPr lang="en-US" dirty="0"/>
          </a:p>
        </p:txBody>
      </p:sp>
    </p:spTree>
    <p:extLst>
      <p:ext uri="{BB962C8B-B14F-4D97-AF65-F5344CB8AC3E}">
        <p14:creationId xmlns:p14="http://schemas.microsoft.com/office/powerpoint/2010/main" val="128716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74438B1A-AF1B-4C8B-993E-1BADE62A2451}" type="slidenum">
              <a:rPr lang="en-US" smtClean="0"/>
              <a:pPr/>
              <a:t>15</a:t>
            </a:fld>
            <a:endParaRPr lang="en-US" dirty="0"/>
          </a:p>
        </p:txBody>
      </p:sp>
      <p:sp>
        <p:nvSpPr>
          <p:cNvPr id="6" name="Rectangle 5"/>
          <p:cNvSpPr/>
          <p:nvPr/>
        </p:nvSpPr>
        <p:spPr>
          <a:xfrm>
            <a:off x="1619252" y="238125"/>
            <a:ext cx="4610099" cy="769441"/>
          </a:xfrm>
          <a:prstGeom prst="rect">
            <a:avLst/>
          </a:prstGeom>
          <a:noFill/>
        </p:spPr>
        <p:txBody>
          <a:bodyPr wrap="square" lIns="91440" tIns="45720" rIns="91440" bIns="45720">
            <a:spAutoFit/>
          </a:bodyPr>
          <a:lstStyle/>
          <a:p>
            <a:pPr algn="ctr">
              <a:buNone/>
            </a:pPr>
            <a:r>
              <a:rPr lang="en-US" sz="4400" b="1" i="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1"/>
                </a:solidFill>
                <a:effectLst>
                  <a:outerShdw blurRad="50800" dist="40000" dir="5400000" algn="tl" rotWithShape="0">
                    <a:srgbClr val="000000">
                      <a:shade val="5000"/>
                      <a:satMod val="120000"/>
                      <a:alpha val="33000"/>
                    </a:srgbClr>
                  </a:outerShdw>
                </a:effectLst>
              </a:rPr>
              <a:t>FAAST FRAT</a:t>
            </a:r>
          </a:p>
        </p:txBody>
      </p:sp>
      <p:sp>
        <p:nvSpPr>
          <p:cNvPr id="7" name="Content Placeholder 2"/>
          <p:cNvSpPr>
            <a:spLocks noGrp="1"/>
          </p:cNvSpPr>
          <p:nvPr>
            <p:ph idx="1"/>
          </p:nvPr>
        </p:nvSpPr>
        <p:spPr>
          <a:xfrm>
            <a:off x="2019301" y="1508126"/>
            <a:ext cx="8050213" cy="4391025"/>
          </a:xfrm>
        </p:spPr>
        <p:txBody>
          <a:bodyPr/>
          <a:lstStyle/>
          <a:p>
            <a:r>
              <a:rPr lang="en-US" dirty="0"/>
              <a:t>Can’t cover all possible flight hazards</a:t>
            </a:r>
          </a:p>
          <a:p>
            <a:r>
              <a:rPr lang="en-US" dirty="0"/>
              <a:t>Does address common GA accident causal factors</a:t>
            </a:r>
          </a:p>
          <a:p>
            <a:r>
              <a:rPr lang="en-US" dirty="0"/>
              <a:t>Safety Risk Management - 101</a:t>
            </a:r>
          </a:p>
          <a:p>
            <a:endParaRPr lang="en-US" dirty="0"/>
          </a:p>
        </p:txBody>
      </p:sp>
      <p:pic>
        <p:nvPicPr>
          <p:cNvPr id="10"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098473" y="3725396"/>
            <a:ext cx="5213960" cy="182582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39526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74438B1A-AF1B-4C8B-993E-1BADE62A2451}" type="slidenum">
              <a:rPr lang="en-US" smtClean="0"/>
              <a:pPr/>
              <a:t>16</a:t>
            </a:fld>
            <a:endParaRPr lang="en-US" dirty="0"/>
          </a:p>
        </p:txBody>
      </p:sp>
      <p:sp>
        <p:nvSpPr>
          <p:cNvPr id="6" name="Rectangle 5"/>
          <p:cNvSpPr/>
          <p:nvPr/>
        </p:nvSpPr>
        <p:spPr>
          <a:xfrm>
            <a:off x="1619252" y="238125"/>
            <a:ext cx="4610099" cy="769441"/>
          </a:xfrm>
          <a:prstGeom prst="rect">
            <a:avLst/>
          </a:prstGeom>
          <a:noFill/>
        </p:spPr>
        <p:txBody>
          <a:bodyPr wrap="square" lIns="91440" tIns="45720" rIns="91440" bIns="45720">
            <a:spAutoFit/>
          </a:bodyPr>
          <a:lstStyle/>
          <a:p>
            <a:pPr algn="ctr">
              <a:buNone/>
            </a:pPr>
            <a:r>
              <a:rPr lang="en-US" sz="4400" b="1" i="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1"/>
                </a:solidFill>
                <a:effectLst>
                  <a:outerShdw blurRad="50800" dist="40000" dir="5400000" algn="tl" rotWithShape="0">
                    <a:srgbClr val="000000">
                      <a:shade val="5000"/>
                      <a:satMod val="120000"/>
                      <a:alpha val="33000"/>
                    </a:srgbClr>
                  </a:outerShdw>
                </a:effectLst>
              </a:rPr>
              <a:t>FAAST FRAT</a:t>
            </a:r>
          </a:p>
        </p:txBody>
      </p:sp>
      <p:sp>
        <p:nvSpPr>
          <p:cNvPr id="7" name="Content Placeholder 2"/>
          <p:cNvSpPr>
            <a:spLocks noGrp="1"/>
          </p:cNvSpPr>
          <p:nvPr>
            <p:ph idx="1"/>
          </p:nvPr>
        </p:nvSpPr>
        <p:spPr>
          <a:xfrm>
            <a:off x="1995550" y="1187492"/>
            <a:ext cx="8050213" cy="4391025"/>
          </a:xfrm>
        </p:spPr>
        <p:txBody>
          <a:bodyPr/>
          <a:lstStyle/>
          <a:p>
            <a:r>
              <a:rPr lang="en-US" dirty="0"/>
              <a:t>Log on to FAASafety.gov</a:t>
            </a:r>
          </a:p>
          <a:p>
            <a:r>
              <a:rPr lang="en-US" dirty="0"/>
              <a:t>Click on Resources then click on Library</a:t>
            </a:r>
          </a:p>
          <a:p>
            <a:endParaRPr lang="en-US" dirty="0"/>
          </a:p>
        </p:txBody>
      </p:sp>
      <p:pic>
        <p:nvPicPr>
          <p:cNvPr id="3075"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142662" y="2331600"/>
            <a:ext cx="5454869" cy="324691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2" name="Right Arrow 1"/>
          <p:cNvSpPr/>
          <p:nvPr/>
        </p:nvSpPr>
        <p:spPr bwMode="auto">
          <a:xfrm rot="10800000">
            <a:off x="6790314" y="3353451"/>
            <a:ext cx="744970" cy="917079"/>
          </a:xfrm>
          <a:prstGeom prst="rightArrow">
            <a:avLst/>
          </a:prstGeom>
          <a:solidFill>
            <a:srgbClr val="FF0000"/>
          </a:solidFill>
          <a:ln>
            <a:noFill/>
          </a:ln>
          <a:effectLst/>
          <a:extLst/>
        </p:spPr>
        <p:txBody>
          <a:bodyPr vert="horz" wrap="square" lIns="91440" tIns="45720" rIns="91440" bIns="45720" numCol="1" rtlCol="0" anchor="t" anchorCtr="0" compatLnSpc="1">
            <a:prstTxWarp prst="textNoShape">
              <a:avLst/>
            </a:prstTxWarp>
            <a:spAutoFit/>
          </a:bodyPr>
          <a:lstStyle/>
          <a:p>
            <a:endParaRPr lang="en-US" dirty="0"/>
          </a:p>
        </p:txBody>
      </p:sp>
    </p:spTree>
    <p:extLst>
      <p:ext uri="{BB962C8B-B14F-4D97-AF65-F5344CB8AC3E}">
        <p14:creationId xmlns:p14="http://schemas.microsoft.com/office/powerpoint/2010/main" val="18336122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74438B1A-AF1B-4C8B-993E-1BADE62A2451}" type="slidenum">
              <a:rPr lang="en-US" smtClean="0"/>
              <a:pPr/>
              <a:t>17</a:t>
            </a:fld>
            <a:endParaRPr lang="en-US" dirty="0"/>
          </a:p>
        </p:txBody>
      </p:sp>
      <p:sp>
        <p:nvSpPr>
          <p:cNvPr id="6" name="Rectangle 5"/>
          <p:cNvSpPr/>
          <p:nvPr/>
        </p:nvSpPr>
        <p:spPr>
          <a:xfrm>
            <a:off x="1619252" y="238125"/>
            <a:ext cx="4610099" cy="769441"/>
          </a:xfrm>
          <a:prstGeom prst="rect">
            <a:avLst/>
          </a:prstGeom>
          <a:noFill/>
        </p:spPr>
        <p:txBody>
          <a:bodyPr wrap="square" lIns="91440" tIns="45720" rIns="91440" bIns="45720">
            <a:spAutoFit/>
          </a:bodyPr>
          <a:lstStyle/>
          <a:p>
            <a:pPr algn="ctr">
              <a:buNone/>
            </a:pPr>
            <a:r>
              <a:rPr lang="en-US" sz="4400" b="1" i="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1"/>
                </a:solidFill>
                <a:effectLst>
                  <a:outerShdw blurRad="50800" dist="40000" dir="5400000" algn="tl" rotWithShape="0">
                    <a:srgbClr val="000000">
                      <a:shade val="5000"/>
                      <a:satMod val="120000"/>
                      <a:alpha val="33000"/>
                    </a:srgbClr>
                  </a:outerShdw>
                </a:effectLst>
              </a:rPr>
              <a:t>FAAST FRAT</a:t>
            </a:r>
          </a:p>
        </p:txBody>
      </p:sp>
      <p:sp>
        <p:nvSpPr>
          <p:cNvPr id="7" name="Content Placeholder 2"/>
          <p:cNvSpPr>
            <a:spLocks noGrp="1"/>
          </p:cNvSpPr>
          <p:nvPr>
            <p:ph idx="1"/>
          </p:nvPr>
        </p:nvSpPr>
        <p:spPr>
          <a:xfrm>
            <a:off x="1995550" y="1187492"/>
            <a:ext cx="8050213" cy="4391025"/>
          </a:xfrm>
        </p:spPr>
        <p:txBody>
          <a:bodyPr/>
          <a:lstStyle/>
          <a:p>
            <a:r>
              <a:rPr lang="en-US" dirty="0"/>
              <a:t>Click on Flight Risk Assessment Tool	</a:t>
            </a:r>
          </a:p>
          <a:p>
            <a:r>
              <a:rPr lang="en-US" dirty="0"/>
              <a:t>Download appropriate FRAT for your computer.</a:t>
            </a:r>
          </a:p>
          <a:p>
            <a:endParaRPr lang="en-US" dirty="0"/>
          </a:p>
        </p:txBody>
      </p:sp>
      <p:pic>
        <p:nvPicPr>
          <p:cNvPr id="4099" name="9A196146-6FE4-4C24-ACE8-407FB03D3EB0" descr="C3157BAA-3182-4741-AFC6-756BE59D44B9@home"/>
          <p:cNvPicPr>
            <a:picLocks noChangeAspect="1" noChangeArrowheads="1"/>
          </p:cNvPicPr>
          <p:nvPr/>
        </p:nvPicPr>
        <p:blipFill rotWithShape="1">
          <a:blip r:embed="rId3"/>
          <a:srcRect/>
          <a:stretch/>
        </p:blipFill>
        <p:spPr bwMode="auto">
          <a:xfrm>
            <a:off x="1619250" y="142876"/>
            <a:ext cx="356235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r="20096"/>
          <a:stretch/>
        </p:blipFill>
        <p:spPr bwMode="auto">
          <a:xfrm>
            <a:off x="8180109" y="2773421"/>
            <a:ext cx="3345584" cy="279134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910629" y="3314700"/>
            <a:ext cx="4782694" cy="225006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829073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74438B1A-AF1B-4C8B-993E-1BADE62A2451}" type="slidenum">
              <a:rPr lang="en-US" smtClean="0"/>
              <a:pPr/>
              <a:t>18</a:t>
            </a:fld>
            <a:endParaRPr lang="en-US" dirty="0"/>
          </a:p>
        </p:txBody>
      </p:sp>
      <p:sp>
        <p:nvSpPr>
          <p:cNvPr id="6" name="Rectangle 5"/>
          <p:cNvSpPr/>
          <p:nvPr/>
        </p:nvSpPr>
        <p:spPr>
          <a:xfrm>
            <a:off x="1619251" y="238125"/>
            <a:ext cx="6291694" cy="769441"/>
          </a:xfrm>
          <a:prstGeom prst="rect">
            <a:avLst/>
          </a:prstGeom>
          <a:noFill/>
        </p:spPr>
        <p:txBody>
          <a:bodyPr wrap="square" lIns="91440" tIns="45720" rIns="91440" bIns="45720">
            <a:spAutoFit/>
          </a:bodyPr>
          <a:lstStyle/>
          <a:p>
            <a:pPr algn="ctr">
              <a:buNone/>
            </a:pPr>
            <a:r>
              <a:rPr lang="en-US" sz="4400" b="1" i="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1"/>
                </a:solidFill>
                <a:effectLst>
                  <a:outerShdw blurRad="50800" dist="40000" dir="5400000" algn="tl" rotWithShape="0">
                    <a:srgbClr val="000000">
                      <a:shade val="5000"/>
                      <a:satMod val="120000"/>
                      <a:alpha val="33000"/>
                    </a:srgbClr>
                  </a:outerShdw>
                </a:effectLst>
              </a:rPr>
              <a:t>The FAAST FRAT App</a:t>
            </a:r>
          </a:p>
        </p:txBody>
      </p:sp>
      <p:sp>
        <p:nvSpPr>
          <p:cNvPr id="8" name="Content Placeholder 2"/>
          <p:cNvSpPr txBox="1">
            <a:spLocks/>
          </p:cNvSpPr>
          <p:nvPr/>
        </p:nvSpPr>
        <p:spPr bwMode="auto">
          <a:xfrm>
            <a:off x="1756064" y="1684675"/>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kern="0" dirty="0">
                <a:ea typeface="ＭＳ Ｐゴシック" pitchFamily="34" charset="-128"/>
              </a:rPr>
              <a:t>Free Mobile App </a:t>
            </a:r>
          </a:p>
          <a:p>
            <a:r>
              <a:rPr lang="en-US" kern="0" dirty="0">
                <a:ea typeface="ＭＳ Ｐゴシック" pitchFamily="34" charset="-128"/>
              </a:rPr>
              <a:t>For iPhone, iPad, iPod </a:t>
            </a:r>
          </a:p>
        </p:txBody>
      </p:sp>
      <p:pic>
        <p:nvPicPr>
          <p:cNvPr id="1026" name="Picture 2" descr="b20413e7-bf27-4e2c-a479-5adf26f64312@MGD"/>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006608" y="490859"/>
            <a:ext cx="2766242" cy="522246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7089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19301" y="1603663"/>
            <a:ext cx="3702627" cy="3479511"/>
          </a:xfrm>
        </p:spPr>
        <p:txBody>
          <a:bodyPr/>
          <a:lstStyle/>
          <a:p>
            <a:r>
              <a:rPr lang="en-US" dirty="0"/>
              <a:t>Flight Risk Slider</a:t>
            </a:r>
          </a:p>
          <a:p>
            <a:endParaRPr lang="en-US" dirty="0"/>
          </a:p>
          <a:p>
            <a:endParaRPr lang="en-US" dirty="0"/>
          </a:p>
          <a:p>
            <a:r>
              <a:rPr lang="en-US" dirty="0"/>
              <a:t>Pilot Conditions</a:t>
            </a:r>
          </a:p>
          <a:p>
            <a:endParaRPr lang="en-US" dirty="0"/>
          </a:p>
          <a:p>
            <a:endParaRPr lang="en-US" dirty="0"/>
          </a:p>
          <a:p>
            <a:r>
              <a:rPr lang="en-US" dirty="0"/>
              <a:t>Flight Conditions</a:t>
            </a:r>
          </a:p>
        </p:txBody>
      </p:sp>
      <p:sp>
        <p:nvSpPr>
          <p:cNvPr id="4" name="Slide Number Placeholder 3"/>
          <p:cNvSpPr>
            <a:spLocks noGrp="1"/>
          </p:cNvSpPr>
          <p:nvPr>
            <p:ph type="sldNum" sz="quarter" idx="4"/>
          </p:nvPr>
        </p:nvSpPr>
        <p:spPr/>
        <p:txBody>
          <a:bodyPr/>
          <a:lstStyle/>
          <a:p>
            <a:fld id="{74438B1A-AF1B-4C8B-993E-1BADE62A2451}" type="slidenum">
              <a:rPr lang="en-US" smtClean="0"/>
              <a:pPr/>
              <a:t>19</a:t>
            </a:fld>
            <a:endParaRPr lang="en-US" dirty="0"/>
          </a:p>
        </p:txBody>
      </p:sp>
      <p:sp>
        <p:nvSpPr>
          <p:cNvPr id="5" name="Title 4"/>
          <p:cNvSpPr>
            <a:spLocks noGrp="1"/>
          </p:cNvSpPr>
          <p:nvPr>
            <p:ph type="title"/>
          </p:nvPr>
        </p:nvSpPr>
        <p:spPr>
          <a:xfrm>
            <a:off x="1952625" y="264569"/>
            <a:ext cx="8472488" cy="769441"/>
          </a:xfrm>
          <a:prstGeom prst="rect">
            <a:avLst/>
          </a:prstGeom>
          <a:noFill/>
        </p:spPr>
        <p:txBody>
          <a:bodyPr vert="horz" wrap="square" lIns="91440" tIns="45720" rIns="91440" bIns="45720" numCol="1" anchor="ctr" anchorCtr="0" compatLnSpc="1">
            <a:prstTxWarp prst="textNoShape">
              <a:avLst/>
            </a:prstTxWarp>
            <a:spAutoFit/>
          </a:bodyPr>
          <a:lstStyle/>
          <a:p>
            <a:pPr>
              <a:buNone/>
            </a:pPr>
            <a:r>
              <a:rPr lang="en-US" sz="4400" i="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1"/>
                </a:solidFill>
                <a:effectLst>
                  <a:outerShdw blurRad="50800" dist="40000" dir="5400000" algn="tl" rotWithShape="0">
                    <a:srgbClr val="000000">
                      <a:shade val="5000"/>
                      <a:satMod val="120000"/>
                      <a:alpha val="33000"/>
                    </a:srgbClr>
                  </a:outerShdw>
                </a:effectLst>
              </a:rPr>
              <a:t>The FAAST FRAT App</a:t>
            </a:r>
          </a:p>
        </p:txBody>
      </p:sp>
      <p:pic>
        <p:nvPicPr>
          <p:cNvPr id="6" name="Picture 3" descr="C:\Users\awp204js\AppData\Local\Microsoft\Windows\Temporary Internet Files\Content.Outlook\HDXJ59ZJ\pilot-or-message (3).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36367" y="784948"/>
            <a:ext cx="2736879" cy="4870942"/>
          </a:xfrm>
          <a:prstGeom prst="rect">
            <a:avLst/>
          </a:prstGeom>
          <a:noFill/>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ight Arrow 6"/>
          <p:cNvSpPr/>
          <p:nvPr/>
        </p:nvSpPr>
        <p:spPr bwMode="auto">
          <a:xfrm>
            <a:off x="5721928" y="1856510"/>
            <a:ext cx="1648691" cy="917079"/>
          </a:xfrm>
          <a:prstGeom prst="rightArrow">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endParaRPr lang="en-US" dirty="0">
              <a:solidFill>
                <a:srgbClr val="1D2F68"/>
              </a:solidFill>
            </a:endParaRPr>
          </a:p>
        </p:txBody>
      </p:sp>
      <p:sp>
        <p:nvSpPr>
          <p:cNvPr id="15" name="Right Arrow 14"/>
          <p:cNvSpPr/>
          <p:nvPr/>
        </p:nvSpPr>
        <p:spPr bwMode="auto">
          <a:xfrm>
            <a:off x="5746253" y="1481568"/>
            <a:ext cx="1468582" cy="917079"/>
          </a:xfrm>
          <a:prstGeom prst="rightArrow">
            <a:avLst/>
          </a:prstGeom>
          <a:solidFill>
            <a:srgbClr val="C00000"/>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endParaRPr lang="en-US" dirty="0"/>
          </a:p>
        </p:txBody>
      </p:sp>
      <p:sp>
        <p:nvSpPr>
          <p:cNvPr id="16" name="Right Arrow 15"/>
          <p:cNvSpPr/>
          <p:nvPr/>
        </p:nvSpPr>
        <p:spPr bwMode="auto">
          <a:xfrm>
            <a:off x="5751891" y="2861420"/>
            <a:ext cx="1468582" cy="917079"/>
          </a:xfrm>
          <a:prstGeom prst="rightArrow">
            <a:avLst/>
          </a:prstGeom>
          <a:solidFill>
            <a:srgbClr val="C00000"/>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endParaRPr lang="en-US" dirty="0"/>
          </a:p>
        </p:txBody>
      </p:sp>
      <p:sp>
        <p:nvSpPr>
          <p:cNvPr id="17" name="Right Arrow 16"/>
          <p:cNvSpPr/>
          <p:nvPr/>
        </p:nvSpPr>
        <p:spPr bwMode="auto">
          <a:xfrm>
            <a:off x="5746253" y="4468067"/>
            <a:ext cx="1468582" cy="917079"/>
          </a:xfrm>
          <a:prstGeom prst="rightArrow">
            <a:avLst/>
          </a:prstGeom>
          <a:solidFill>
            <a:srgbClr val="C00000"/>
          </a:solidFill>
          <a:ln w="952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endParaRPr lang="en-US" dirty="0"/>
          </a:p>
        </p:txBody>
      </p:sp>
    </p:spTree>
    <p:extLst>
      <p:ext uri="{BB962C8B-B14F-4D97-AF65-F5344CB8AC3E}">
        <p14:creationId xmlns:p14="http://schemas.microsoft.com/office/powerpoint/2010/main" val="222065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5" grpId="0" animBg="1"/>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dirty="0">
                <a:ea typeface="ＭＳ Ｐゴシック" pitchFamily="34" charset="-128"/>
              </a:rPr>
              <a:t>Welcome</a:t>
            </a:r>
          </a:p>
        </p:txBody>
      </p:sp>
      <p:sp>
        <p:nvSpPr>
          <p:cNvPr id="5123" name="Content Placeholder 2"/>
          <p:cNvSpPr>
            <a:spLocks noGrp="1"/>
          </p:cNvSpPr>
          <p:nvPr>
            <p:ph idx="1"/>
          </p:nvPr>
        </p:nvSpPr>
        <p:spPr/>
        <p:txBody>
          <a:bodyPr/>
          <a:lstStyle/>
          <a:p>
            <a:r>
              <a:rPr lang="en-US" dirty="0">
                <a:ea typeface="ＭＳ Ｐゴシック" pitchFamily="34" charset="-128"/>
              </a:rPr>
              <a:t>Exits</a:t>
            </a:r>
          </a:p>
          <a:p>
            <a:r>
              <a:rPr lang="en-US" dirty="0">
                <a:ea typeface="ＭＳ Ｐゴシック" pitchFamily="34" charset="-128"/>
              </a:rPr>
              <a:t>Restrooms</a:t>
            </a:r>
          </a:p>
          <a:p>
            <a:r>
              <a:rPr lang="en-US" dirty="0">
                <a:ea typeface="ＭＳ Ｐゴシック" pitchFamily="34" charset="-128"/>
              </a:rPr>
              <a:t>Emergency Evacuation</a:t>
            </a:r>
          </a:p>
          <a:p>
            <a:r>
              <a:rPr lang="en-US" dirty="0">
                <a:ea typeface="ＭＳ Ｐゴシック" pitchFamily="34" charset="-128"/>
              </a:rPr>
              <a:t>Breaks</a:t>
            </a:r>
          </a:p>
          <a:p>
            <a:r>
              <a:rPr lang="en-US" dirty="0">
                <a:ea typeface="ＭＳ Ｐゴシック" pitchFamily="34" charset="-128"/>
              </a:rPr>
              <a:t>Set phones &amp; pagers to silent or off </a:t>
            </a:r>
          </a:p>
          <a:p>
            <a:r>
              <a:rPr lang="en-US" dirty="0">
                <a:ea typeface="ＭＳ Ｐゴシック" pitchFamily="34" charset="-128"/>
              </a:rPr>
              <a:t>Sponsor Acknowledgment</a:t>
            </a:r>
          </a:p>
          <a:p>
            <a:r>
              <a:rPr lang="en-US" dirty="0">
                <a:ea typeface="ＭＳ Ｐゴシック" pitchFamily="34" charset="-128"/>
              </a:rPr>
              <a:t>Other information</a:t>
            </a:r>
          </a:p>
          <a:p>
            <a:endParaRPr lang="en-US" dirty="0">
              <a:ea typeface="ＭＳ Ｐゴシック" pitchFamily="34" charset="-128"/>
            </a:endParaRPr>
          </a:p>
          <a:p>
            <a:endParaRPr lang="en-US" dirty="0">
              <a:ea typeface="ＭＳ Ｐゴシック" pitchFamily="34" charset="-128"/>
            </a:endParaRPr>
          </a:p>
        </p:txBody>
      </p:sp>
      <p:sp>
        <p:nvSpPr>
          <p:cNvPr id="5124" name="Slide Number Placeholder 3"/>
          <p:cNvSpPr>
            <a:spLocks noGrp="1"/>
          </p:cNvSpPr>
          <p:nvPr>
            <p:ph type="sldNum" sz="quarter" idx="4294967295"/>
          </p:nvPr>
        </p:nvSpPr>
        <p:spPr>
          <a:xfrm>
            <a:off x="8077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F6AC0D87-B637-4A2D-8D1E-1DCA440C2BAB}" type="slidenum">
              <a:rPr lang="en-US" sz="1400">
                <a:solidFill>
                  <a:schemeClr val="bg1"/>
                </a:solidFill>
                <a:latin typeface="Times New Roman" pitchFamily="18" charset="0"/>
              </a:rPr>
              <a:pPr eaLnBrk="1" hangingPunct="1"/>
              <a:t>2</a:t>
            </a:fld>
            <a:endParaRPr lang="en-US" sz="1400" dirty="0">
              <a:solidFill>
                <a:schemeClr val="bg1"/>
              </a:solidFill>
              <a:latin typeface="Times New Roman" pitchFamily="18" charset="0"/>
            </a:endParaRPr>
          </a:p>
        </p:txBody>
      </p:sp>
      <p:pic>
        <p:nvPicPr>
          <p:cNvPr id="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8117" y="2258008"/>
            <a:ext cx="4240034" cy="318214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213749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74438B1A-AF1B-4C8B-993E-1BADE62A2451}" type="slidenum">
              <a:rPr lang="en-US" smtClean="0"/>
              <a:pPr/>
              <a:t>20</a:t>
            </a:fld>
            <a:endParaRPr lang="en-US" dirty="0"/>
          </a:p>
        </p:txBody>
      </p:sp>
      <p:sp>
        <p:nvSpPr>
          <p:cNvPr id="5" name="Title 4"/>
          <p:cNvSpPr>
            <a:spLocks noGrp="1"/>
          </p:cNvSpPr>
          <p:nvPr>
            <p:ph type="title"/>
          </p:nvPr>
        </p:nvSpPr>
        <p:spPr>
          <a:xfrm>
            <a:off x="1952625" y="264569"/>
            <a:ext cx="8472488" cy="769441"/>
          </a:xfrm>
          <a:prstGeom prst="rect">
            <a:avLst/>
          </a:prstGeom>
          <a:noFill/>
        </p:spPr>
        <p:txBody>
          <a:bodyPr vert="horz" wrap="square" lIns="91440" tIns="45720" rIns="91440" bIns="45720" numCol="1" anchor="ctr" anchorCtr="0" compatLnSpc="1">
            <a:prstTxWarp prst="textNoShape">
              <a:avLst/>
            </a:prstTxWarp>
            <a:spAutoFit/>
          </a:bodyPr>
          <a:lstStyle/>
          <a:p>
            <a:pPr>
              <a:buNone/>
            </a:pPr>
            <a:r>
              <a:rPr lang="en-US" sz="4400" i="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1"/>
                </a:solidFill>
                <a:effectLst>
                  <a:outerShdw blurRad="50800" dist="40000" dir="5400000" algn="tl" rotWithShape="0">
                    <a:srgbClr val="000000">
                      <a:shade val="5000"/>
                      <a:satMod val="120000"/>
                      <a:alpha val="33000"/>
                    </a:srgbClr>
                  </a:outerShdw>
                </a:effectLst>
              </a:rPr>
              <a:t>The FAAST FRAT App</a:t>
            </a:r>
          </a:p>
        </p:txBody>
      </p:sp>
      <p:pic>
        <p:nvPicPr>
          <p:cNvPr id="6" name="Picture 3" descr="C:\Users\awp204js\AppData\Local\Microsoft\Windows\Temporary Internet Files\Content.Outlook\HDXJ59ZJ\pilot-or-message (3).PNG"/>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1956758" y="1244890"/>
            <a:ext cx="2467224" cy="4391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780999" y="1274617"/>
            <a:ext cx="2431472" cy="43226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945361" y="1274615"/>
            <a:ext cx="2431472" cy="43226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bwMode="auto">
          <a:xfrm>
            <a:off x="1870842" y="1870842"/>
            <a:ext cx="2585546" cy="461665"/>
          </a:xfrm>
          <a:prstGeom prst="rect">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endParaRPr lang="en-US" dirty="0"/>
          </a:p>
        </p:txBody>
      </p:sp>
      <p:sp>
        <p:nvSpPr>
          <p:cNvPr id="10" name="Rectangle 9"/>
          <p:cNvSpPr/>
          <p:nvPr/>
        </p:nvSpPr>
        <p:spPr bwMode="auto">
          <a:xfrm>
            <a:off x="2832863" y="5381218"/>
            <a:ext cx="714705" cy="461665"/>
          </a:xfrm>
          <a:prstGeom prst="rect">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endParaRPr lang="en-US" dirty="0"/>
          </a:p>
        </p:txBody>
      </p:sp>
    </p:spTree>
    <p:extLst>
      <p:ext uri="{BB962C8B-B14F-4D97-AF65-F5344CB8AC3E}">
        <p14:creationId xmlns:p14="http://schemas.microsoft.com/office/powerpoint/2010/main" val="1162521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74438B1A-AF1B-4C8B-993E-1BADE62A2451}" type="slidenum">
              <a:rPr lang="en-US" smtClean="0"/>
              <a:pPr/>
              <a:t>21</a:t>
            </a:fld>
            <a:endParaRPr lang="en-US" dirty="0"/>
          </a:p>
        </p:txBody>
      </p:sp>
      <p:pic>
        <p:nvPicPr>
          <p:cNvPr id="5" name="Picture 2"/>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7294705" y="2083982"/>
            <a:ext cx="4500346" cy="3562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4"/>
          <p:cNvSpPr>
            <a:spLocks noGrp="1"/>
          </p:cNvSpPr>
          <p:nvPr>
            <p:ph type="title"/>
          </p:nvPr>
        </p:nvSpPr>
        <p:spPr>
          <a:xfrm>
            <a:off x="1952625" y="264569"/>
            <a:ext cx="8472488" cy="769441"/>
          </a:xfrm>
          <a:prstGeom prst="rect">
            <a:avLst/>
          </a:prstGeom>
          <a:noFill/>
        </p:spPr>
        <p:txBody>
          <a:bodyPr vert="horz" wrap="square" lIns="91440" tIns="45720" rIns="91440" bIns="45720" numCol="1" anchor="ctr" anchorCtr="0" compatLnSpc="1">
            <a:prstTxWarp prst="textNoShape">
              <a:avLst/>
            </a:prstTxWarp>
            <a:spAutoFit/>
          </a:bodyPr>
          <a:lstStyle/>
          <a:p>
            <a:pPr>
              <a:buNone/>
            </a:pPr>
            <a:r>
              <a:rPr lang="en-US" sz="4400" i="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1"/>
                </a:solidFill>
                <a:effectLst>
                  <a:outerShdw blurRad="50800" dist="40000" dir="5400000" algn="tl" rotWithShape="0">
                    <a:srgbClr val="000000">
                      <a:shade val="5000"/>
                      <a:satMod val="120000"/>
                      <a:alpha val="33000"/>
                    </a:srgbClr>
                  </a:outerShdw>
                </a:effectLst>
              </a:rPr>
              <a:t>The FAAST FRAT App</a:t>
            </a:r>
          </a:p>
        </p:txBody>
      </p:sp>
      <p:sp>
        <p:nvSpPr>
          <p:cNvPr id="7" name="Content Placeholder 2"/>
          <p:cNvSpPr txBox="1">
            <a:spLocks/>
          </p:cNvSpPr>
          <p:nvPr/>
        </p:nvSpPr>
        <p:spPr bwMode="auto">
          <a:xfrm>
            <a:off x="1756062" y="1255184"/>
            <a:ext cx="8357756"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kern="0" dirty="0">
                <a:ea typeface="ＭＳ Ｐゴシック" pitchFamily="34" charset="-128"/>
              </a:rPr>
              <a:t>Safety Risk Management for General Aviation</a:t>
            </a:r>
          </a:p>
          <a:p>
            <a:r>
              <a:rPr lang="en-US" kern="0" dirty="0">
                <a:ea typeface="ＭＳ Ｐゴシック" pitchFamily="34" charset="-128"/>
              </a:rPr>
              <a:t>Simple &amp; Easy</a:t>
            </a:r>
          </a:p>
          <a:p>
            <a:r>
              <a:rPr lang="en-US" kern="0" dirty="0">
                <a:ea typeface="ＭＳ Ｐゴシック" pitchFamily="34" charset="-128"/>
              </a:rPr>
              <a:t>Data Sharing</a:t>
            </a:r>
          </a:p>
          <a:p>
            <a:pPr lvl="1"/>
            <a:r>
              <a:rPr lang="en-US" kern="0" dirty="0">
                <a:ea typeface="ＭＳ Ｐゴシック" pitchFamily="34" charset="-128"/>
              </a:rPr>
              <a:t>Student to CFI</a:t>
            </a:r>
          </a:p>
          <a:p>
            <a:pPr lvl="1"/>
            <a:r>
              <a:rPr lang="en-US" kern="0" dirty="0">
                <a:ea typeface="ＭＳ Ｐゴシック" pitchFamily="34" charset="-128"/>
              </a:rPr>
              <a:t>Club members to Club</a:t>
            </a:r>
          </a:p>
          <a:p>
            <a:pPr lvl="1"/>
            <a:r>
              <a:rPr lang="en-US" kern="0" dirty="0">
                <a:ea typeface="ＭＳ Ｐゴシック" pitchFamily="34" charset="-128"/>
              </a:rPr>
              <a:t>Pilots to Family</a:t>
            </a:r>
          </a:p>
          <a:p>
            <a:pPr marL="457200" lvl="1" indent="0">
              <a:buNone/>
            </a:pPr>
            <a:endParaRPr lang="en-US" kern="0" dirty="0">
              <a:ea typeface="ＭＳ Ｐゴシック" pitchFamily="34" charset="-128"/>
            </a:endParaRPr>
          </a:p>
        </p:txBody>
      </p:sp>
    </p:spTree>
    <p:extLst>
      <p:ext uri="{BB962C8B-B14F-4D97-AF65-F5344CB8AC3E}">
        <p14:creationId xmlns:p14="http://schemas.microsoft.com/office/powerpoint/2010/main" val="323215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6395" y="1223428"/>
            <a:ext cx="8050213" cy="4391025"/>
          </a:xfrm>
        </p:spPr>
        <p:txBody>
          <a:bodyPr/>
          <a:lstStyle/>
          <a:p>
            <a:r>
              <a:rPr lang="en-US" dirty="0"/>
              <a:t>A safety risk management tool for GA pilots</a:t>
            </a:r>
          </a:p>
          <a:p>
            <a:r>
              <a:rPr lang="en-US" dirty="0"/>
              <a:t>Available in the Apple App store</a:t>
            </a:r>
          </a:p>
          <a:p>
            <a:r>
              <a:rPr lang="en-US" dirty="0"/>
              <a:t>Search for </a:t>
            </a:r>
            <a:r>
              <a:rPr lang="en-US" i="1" dirty="0"/>
              <a:t>Flight Risk Assessment tool</a:t>
            </a:r>
            <a:br>
              <a:rPr lang="en-US" i="1" dirty="0"/>
            </a:br>
            <a:r>
              <a:rPr lang="en-US" dirty="0"/>
              <a:t>in the App Store</a:t>
            </a:r>
          </a:p>
        </p:txBody>
      </p:sp>
      <p:sp>
        <p:nvSpPr>
          <p:cNvPr id="4" name="Slide Number Placeholder 3"/>
          <p:cNvSpPr>
            <a:spLocks noGrp="1"/>
          </p:cNvSpPr>
          <p:nvPr>
            <p:ph type="sldNum" sz="quarter" idx="4"/>
          </p:nvPr>
        </p:nvSpPr>
        <p:spPr/>
        <p:txBody>
          <a:bodyPr/>
          <a:lstStyle/>
          <a:p>
            <a:fld id="{74438B1A-AF1B-4C8B-993E-1BADE62A2451}" type="slidenum">
              <a:rPr lang="en-US" smtClean="0"/>
              <a:pPr/>
              <a:t>22</a:t>
            </a:fld>
            <a:endParaRPr lang="en-US" dirty="0"/>
          </a:p>
        </p:txBody>
      </p:sp>
      <p:sp>
        <p:nvSpPr>
          <p:cNvPr id="5" name="Title 4"/>
          <p:cNvSpPr>
            <a:spLocks noGrp="1"/>
          </p:cNvSpPr>
          <p:nvPr>
            <p:ph type="title"/>
          </p:nvPr>
        </p:nvSpPr>
        <p:spPr>
          <a:xfrm>
            <a:off x="2095501" y="264569"/>
            <a:ext cx="11296651" cy="769441"/>
          </a:xfrm>
          <a:prstGeom prst="rect">
            <a:avLst/>
          </a:prstGeom>
          <a:noFill/>
        </p:spPr>
        <p:txBody>
          <a:bodyPr vert="horz" wrap="square" lIns="91440" tIns="45720" rIns="91440" bIns="45720" numCol="1" anchor="ctr" anchorCtr="0" compatLnSpc="1">
            <a:prstTxWarp prst="textNoShape">
              <a:avLst/>
            </a:prstTxWarp>
            <a:spAutoFit/>
          </a:bodyPr>
          <a:lstStyle/>
          <a:p>
            <a:pPr>
              <a:buNone/>
            </a:pPr>
            <a:r>
              <a:rPr lang="en-US" sz="4400" i="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1"/>
                </a:solidFill>
                <a:effectLst>
                  <a:outerShdw blurRad="50800" dist="40000" dir="5400000" algn="tl" rotWithShape="0">
                    <a:srgbClr val="000000">
                      <a:shade val="5000"/>
                      <a:satMod val="120000"/>
                      <a:alpha val="33000"/>
                    </a:srgbClr>
                  </a:outerShdw>
                </a:effectLst>
              </a:rPr>
              <a:t>The FAAST FRAT App</a:t>
            </a:r>
          </a:p>
        </p:txBody>
      </p:sp>
      <p:pic>
        <p:nvPicPr>
          <p:cNvPr id="7" name="Picture 2" descr="b20413e7-bf27-4e2c-a479-5adf26f64312@MGD"/>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006608" y="490859"/>
            <a:ext cx="2766242" cy="522246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94137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4294967295"/>
          </p:nvPr>
        </p:nvSpPr>
        <p:spPr>
          <a:xfrm>
            <a:off x="8077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FC6E9B4D-BB44-4941-830A-366D0FE99E6D}" type="slidenum">
              <a:rPr lang="en-US" sz="1400">
                <a:solidFill>
                  <a:schemeClr val="bg1"/>
                </a:solidFill>
                <a:latin typeface="Times New Roman" pitchFamily="18" charset="0"/>
              </a:rPr>
              <a:pPr eaLnBrk="1" hangingPunct="1"/>
              <a:t>23</a:t>
            </a:fld>
            <a:endParaRPr lang="en-US" sz="1400" dirty="0">
              <a:solidFill>
                <a:schemeClr val="bg1"/>
              </a:solidFill>
              <a:latin typeface="Times New Roman" pitchFamily="18" charset="0"/>
            </a:endParaRPr>
          </a:p>
        </p:txBody>
      </p:sp>
      <p:sp>
        <p:nvSpPr>
          <p:cNvPr id="17411" name="Rectangle 2"/>
          <p:cNvSpPr>
            <a:spLocks noGrp="1" noChangeArrowheads="1"/>
          </p:cNvSpPr>
          <p:nvPr>
            <p:ph type="title"/>
          </p:nvPr>
        </p:nvSpPr>
        <p:spPr/>
        <p:txBody>
          <a:bodyPr/>
          <a:lstStyle/>
          <a:p>
            <a:pPr eaLnBrk="1" hangingPunct="1"/>
            <a:r>
              <a:rPr lang="en-US" sz="3600" dirty="0">
                <a:ea typeface="ＭＳ Ｐゴシック" pitchFamily="34" charset="-128"/>
              </a:rPr>
              <a:t>Questions?</a:t>
            </a:r>
          </a:p>
        </p:txBody>
      </p:sp>
      <p:pic>
        <p:nvPicPr>
          <p:cNvPr id="36868" name="Picture 4" descr="Rodin_Think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12200" y="2153440"/>
            <a:ext cx="2540000" cy="31623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6566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Proficiency and Peace of Mind</a:t>
            </a:r>
          </a:p>
        </p:txBody>
      </p:sp>
      <p:sp>
        <p:nvSpPr>
          <p:cNvPr id="4" name="Slide Number Placeholder 3"/>
          <p:cNvSpPr>
            <a:spLocks noGrp="1"/>
          </p:cNvSpPr>
          <p:nvPr>
            <p:ph type="sldNum" sz="quarter" idx="4"/>
          </p:nvPr>
        </p:nvSpPr>
        <p:spPr/>
        <p:txBody>
          <a:bodyPr/>
          <a:lstStyle/>
          <a:p>
            <a:fld id="{74438B1A-AF1B-4C8B-993E-1BADE62A2451}" type="slidenum">
              <a:rPr lang="en-US" smtClean="0"/>
              <a:pPr/>
              <a:t>24</a:t>
            </a:fld>
            <a:endParaRPr lang="en-US" dirty="0"/>
          </a:p>
        </p:txBody>
      </p:sp>
      <p:pic>
        <p:nvPicPr>
          <p:cNvPr id="5" name="Picture 1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201872" y="1611086"/>
            <a:ext cx="3253389" cy="37721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6" name="Picture 9"/>
          <p:cNvPicPr>
            <a:picLocks noGrp="1" noChangeAspect="1" noChangeArrowheads="1"/>
          </p:cNvPicPr>
          <p:nvPr>
            <p:ph idx="1"/>
          </p:nvPr>
        </p:nvPicPr>
        <p:blipFill>
          <a:blip r:embed="rId4">
            <a:extLst>
              <a:ext uri="{28A0092B-C50C-407E-A947-70E740481C1C}">
                <a14:useLocalDpi xmlns:a14="http://schemas.microsoft.com/office/drawing/2010/main"/>
              </a:ext>
            </a:extLst>
          </a:blip>
          <a:srcRect/>
          <a:stretch>
            <a:fillRect/>
          </a:stretch>
        </p:blipFill>
        <p:spPr>
          <a:xfrm>
            <a:off x="2230059" y="3298785"/>
            <a:ext cx="3054658" cy="2293600"/>
          </a:xfrm>
          <a:ln w="190500" cap="sq">
            <a:solidFill>
              <a:srgbClr val="C8C6BD"/>
            </a:solidFill>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8" name="Rectangle 2"/>
          <p:cNvSpPr txBox="1">
            <a:spLocks noChangeArrowheads="1"/>
          </p:cNvSpPr>
          <p:nvPr/>
        </p:nvSpPr>
        <p:spPr bwMode="auto">
          <a:xfrm>
            <a:off x="2064374" y="1087436"/>
            <a:ext cx="7162800" cy="429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a:lnSpc>
                <a:spcPct val="90000"/>
              </a:lnSpc>
              <a:spcBef>
                <a:spcPct val="70000"/>
              </a:spcBef>
              <a:tabLst>
                <a:tab pos="631825" algn="l"/>
              </a:tabLst>
              <a:defRPr/>
            </a:pPr>
            <a:r>
              <a:rPr lang="en-US" kern="0" dirty="0"/>
              <a:t>Fly regularly with your CFI</a:t>
            </a:r>
          </a:p>
          <a:p>
            <a:pPr>
              <a:lnSpc>
                <a:spcPct val="90000"/>
              </a:lnSpc>
              <a:spcBef>
                <a:spcPct val="70000"/>
              </a:spcBef>
              <a:tabLst>
                <a:tab pos="631825" algn="l"/>
              </a:tabLst>
              <a:defRPr/>
            </a:pPr>
            <a:r>
              <a:rPr lang="en-US" kern="0" dirty="0"/>
              <a:t>Perfect Practice</a:t>
            </a:r>
          </a:p>
          <a:p>
            <a:pPr>
              <a:lnSpc>
                <a:spcPct val="90000"/>
              </a:lnSpc>
              <a:spcBef>
                <a:spcPct val="70000"/>
              </a:spcBef>
              <a:tabLst>
                <a:tab pos="631825" algn="l"/>
              </a:tabLst>
              <a:defRPr/>
            </a:pPr>
            <a:r>
              <a:rPr lang="en-US" kern="0" dirty="0"/>
              <a:t>Document in </a:t>
            </a:r>
            <a:r>
              <a:rPr lang="en-US" i="1" kern="0" dirty="0"/>
              <a:t>WINGS</a:t>
            </a:r>
          </a:p>
          <a:p>
            <a:pPr marL="0" indent="0">
              <a:lnSpc>
                <a:spcPct val="90000"/>
              </a:lnSpc>
              <a:spcBef>
                <a:spcPct val="70000"/>
              </a:spcBef>
              <a:buNone/>
              <a:tabLst>
                <a:tab pos="631825" algn="l"/>
              </a:tabLst>
              <a:defRPr/>
            </a:pPr>
            <a:endParaRPr lang="en-US" kern="0" dirty="0"/>
          </a:p>
          <a:p>
            <a:pPr marL="0" indent="0">
              <a:lnSpc>
                <a:spcPct val="90000"/>
              </a:lnSpc>
              <a:spcBef>
                <a:spcPct val="70000"/>
              </a:spcBef>
              <a:buNone/>
              <a:tabLst>
                <a:tab pos="631825" algn="l"/>
              </a:tabLst>
              <a:defRPr/>
            </a:pPr>
            <a:r>
              <a:rPr lang="en-US" kern="0" dirty="0"/>
              <a:t>	</a:t>
            </a:r>
          </a:p>
        </p:txBody>
      </p:sp>
    </p:spTree>
    <p:extLst>
      <p:ext uri="{BB962C8B-B14F-4D97-AF65-F5344CB8AC3E}">
        <p14:creationId xmlns:p14="http://schemas.microsoft.com/office/powerpoint/2010/main" val="1213044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 for attending	</a:t>
            </a:r>
          </a:p>
        </p:txBody>
      </p:sp>
      <p:sp>
        <p:nvSpPr>
          <p:cNvPr id="3" name="Content Placeholder 2"/>
          <p:cNvSpPr>
            <a:spLocks noGrp="1"/>
          </p:cNvSpPr>
          <p:nvPr>
            <p:ph idx="1"/>
          </p:nvPr>
        </p:nvSpPr>
        <p:spPr>
          <a:xfrm>
            <a:off x="1979024" y="971240"/>
            <a:ext cx="8050213" cy="4391025"/>
          </a:xfrm>
        </p:spPr>
        <p:txBody>
          <a:bodyPr/>
          <a:lstStyle/>
          <a:p>
            <a:r>
              <a:rPr lang="en-US" dirty="0"/>
              <a:t>You are vital members of our GA safety community</a:t>
            </a:r>
          </a:p>
        </p:txBody>
      </p:sp>
      <p:sp>
        <p:nvSpPr>
          <p:cNvPr id="4" name="Slide Number Placeholder 3"/>
          <p:cNvSpPr>
            <a:spLocks noGrp="1"/>
          </p:cNvSpPr>
          <p:nvPr>
            <p:ph type="sldNum" sz="quarter" idx="4"/>
          </p:nvPr>
        </p:nvSpPr>
        <p:spPr/>
        <p:txBody>
          <a:bodyPr/>
          <a:lstStyle/>
          <a:p>
            <a:fld id="{74438B1A-AF1B-4C8B-993E-1BADE62A2451}" type="slidenum">
              <a:rPr lang="en-US" smtClean="0"/>
              <a:pPr/>
              <a:t>25</a:t>
            </a:fld>
            <a:endParaRPr lang="en-US" dirty="0"/>
          </a:p>
        </p:txBody>
      </p:sp>
      <p:pic>
        <p:nvPicPr>
          <p:cNvPr id="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21608" y="3370792"/>
            <a:ext cx="2906757" cy="218151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25514" y="1816532"/>
            <a:ext cx="2920645" cy="219194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979024" y="3166753"/>
            <a:ext cx="3714057" cy="160962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8886559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389207" y="400418"/>
            <a:ext cx="5554759" cy="1395412"/>
          </a:xfrm>
        </p:spPr>
        <p:txBody>
          <a:bodyPr/>
          <a:lstStyle/>
          <a:p>
            <a:r>
              <a:rPr lang="en-US" sz="3600" dirty="0"/>
              <a:t>The National FAA Safety Team Presents</a:t>
            </a:r>
          </a:p>
        </p:txBody>
      </p:sp>
      <p:sp>
        <p:nvSpPr>
          <p:cNvPr id="32780" name="Rectangle 12"/>
          <p:cNvSpPr>
            <a:spLocks noGrp="1" noChangeArrowheads="1"/>
          </p:cNvSpPr>
          <p:nvPr>
            <p:ph type="subTitle" idx="1"/>
          </p:nvPr>
        </p:nvSpPr>
        <p:spPr>
          <a:xfrm>
            <a:off x="526483" y="1829016"/>
            <a:ext cx="9979785" cy="1067092"/>
          </a:xfrm>
        </p:spPr>
        <p:txBody>
          <a:bodyPr/>
          <a:lstStyle/>
          <a:p>
            <a:r>
              <a:rPr lang="en-US" dirty="0"/>
              <a:t>Topic of the Month - January </a:t>
            </a:r>
          </a:p>
          <a:p>
            <a:r>
              <a:rPr lang="en-US" dirty="0"/>
              <a:t>Introduction to Safety Risk Management (SRM)</a:t>
            </a:r>
          </a:p>
        </p:txBody>
      </p:sp>
      <p:sp>
        <p:nvSpPr>
          <p:cNvPr id="32785" name="Text Box 17"/>
          <p:cNvSpPr txBox="1">
            <a:spLocks noChangeArrowheads="1"/>
          </p:cNvSpPr>
          <p:nvPr/>
        </p:nvSpPr>
        <p:spPr bwMode="auto">
          <a:xfrm>
            <a:off x="3380613" y="3411590"/>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&lt;Audience&gt;</a:t>
            </a:r>
          </a:p>
        </p:txBody>
      </p:sp>
      <p:sp>
        <p:nvSpPr>
          <p:cNvPr id="32786" name="Text Box 18"/>
          <p:cNvSpPr txBox="1">
            <a:spLocks noChangeArrowheads="1"/>
          </p:cNvSpPr>
          <p:nvPr/>
        </p:nvSpPr>
        <p:spPr bwMode="auto">
          <a:xfrm>
            <a:off x="3367970" y="3791452"/>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&lt;Presenter&gt;</a:t>
            </a:r>
          </a:p>
        </p:txBody>
      </p:sp>
      <p:sp>
        <p:nvSpPr>
          <p:cNvPr id="32787" name="Text Box 19"/>
          <p:cNvSpPr txBox="1">
            <a:spLocks noChangeArrowheads="1"/>
          </p:cNvSpPr>
          <p:nvPr/>
        </p:nvSpPr>
        <p:spPr bwMode="auto">
          <a:xfrm>
            <a:off x="3374254" y="4161188"/>
            <a:ext cx="34655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 &gt;</a:t>
            </a:r>
          </a:p>
        </p:txBody>
      </p:sp>
    </p:spTree>
    <p:extLst>
      <p:ext uri="{BB962C8B-B14F-4D97-AF65-F5344CB8AC3E}">
        <p14:creationId xmlns:p14="http://schemas.microsoft.com/office/powerpoint/2010/main" val="232531744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a:ea typeface="ＭＳ Ｐゴシック" pitchFamily="34" charset="-128"/>
              </a:rPr>
              <a:t>Overview	</a:t>
            </a:r>
          </a:p>
        </p:txBody>
      </p:sp>
      <p:sp>
        <p:nvSpPr>
          <p:cNvPr id="6147" name="Content Placeholder 2"/>
          <p:cNvSpPr>
            <a:spLocks noGrp="1"/>
          </p:cNvSpPr>
          <p:nvPr>
            <p:ph idx="1"/>
          </p:nvPr>
        </p:nvSpPr>
        <p:spPr>
          <a:xfrm>
            <a:off x="571500" y="1228207"/>
            <a:ext cx="8737600" cy="4391025"/>
          </a:xfrm>
        </p:spPr>
        <p:txBody>
          <a:bodyPr/>
          <a:lstStyle/>
          <a:p>
            <a:r>
              <a:rPr lang="en-US" dirty="0">
                <a:ea typeface="ＭＳ Ｐゴシック" pitchFamily="34" charset="-128"/>
              </a:rPr>
              <a:t>What is Safety Risk Management</a:t>
            </a:r>
          </a:p>
          <a:p>
            <a:r>
              <a:rPr lang="en-US" dirty="0">
                <a:ea typeface="ＭＳ Ｐゴシック" pitchFamily="34" charset="-128"/>
              </a:rPr>
              <a:t>How do pilots use SRM</a:t>
            </a:r>
          </a:p>
          <a:p>
            <a:r>
              <a:rPr lang="en-US" dirty="0">
                <a:ea typeface="ＭＳ Ｐゴシック" pitchFamily="34" charset="-128"/>
              </a:rPr>
              <a:t>SRM aids and technologies</a:t>
            </a:r>
          </a:p>
          <a:p>
            <a:pPr marL="0" indent="0">
              <a:buNone/>
            </a:pPr>
            <a:endParaRPr lang="en-US" dirty="0">
              <a:ea typeface="ＭＳ Ｐゴシック" pitchFamily="34" charset="-128"/>
            </a:endParaRPr>
          </a:p>
          <a:p>
            <a:endParaRPr lang="en-US" dirty="0">
              <a:ea typeface="ＭＳ Ｐゴシック" pitchFamily="34" charset="-128"/>
            </a:endParaRPr>
          </a:p>
        </p:txBody>
      </p:sp>
      <p:sp>
        <p:nvSpPr>
          <p:cNvPr id="6148" name="Slide Number Placeholder 3"/>
          <p:cNvSpPr>
            <a:spLocks noGrp="1"/>
          </p:cNvSpPr>
          <p:nvPr>
            <p:ph type="sldNum" sz="quarter" idx="4294967295"/>
          </p:nvPr>
        </p:nvSpPr>
        <p:spPr>
          <a:xfrm>
            <a:off x="8077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8980EBD4-0054-469E-8A53-811A8A2AD46C}" type="slidenum">
              <a:rPr lang="en-US" sz="1400">
                <a:solidFill>
                  <a:schemeClr val="bg1"/>
                </a:solidFill>
                <a:latin typeface="Times New Roman" pitchFamily="18" charset="0"/>
              </a:rPr>
              <a:pPr eaLnBrk="1" hangingPunct="1"/>
              <a:t>3</a:t>
            </a:fld>
            <a:endParaRPr lang="en-US" sz="1400" dirty="0">
              <a:solidFill>
                <a:schemeClr val="bg1"/>
              </a:solidFill>
              <a:latin typeface="Times New Roman" pitchFamily="18" charset="0"/>
            </a:endParaRPr>
          </a:p>
        </p:txBody>
      </p:sp>
      <p:sp>
        <p:nvSpPr>
          <p:cNvPr id="5" name="TextBox 4"/>
          <p:cNvSpPr txBox="1"/>
          <p:nvPr/>
        </p:nvSpPr>
        <p:spPr bwMode="auto">
          <a:xfrm>
            <a:off x="2841811" y="5002307"/>
            <a:ext cx="363070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dirty="0">
                <a:solidFill>
                  <a:srgbClr val="002060"/>
                </a:solidFill>
              </a:rPr>
              <a:t>* General Aviation Joint Steering Committee</a:t>
            </a:r>
          </a:p>
        </p:txBody>
      </p:sp>
      <p:pic>
        <p:nvPicPr>
          <p:cNvPr id="6"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603368" y="1701209"/>
            <a:ext cx="2987776" cy="388282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60723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Slide Number Placeholder 3"/>
          <p:cNvSpPr>
            <a:spLocks noGrp="1"/>
          </p:cNvSpPr>
          <p:nvPr>
            <p:ph type="sldNum" sz="quarter" idx="4294967295"/>
          </p:nvPr>
        </p:nvSpPr>
        <p:spPr>
          <a:xfrm>
            <a:off x="8077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F6788332-E258-4A2D-9F13-62F5028439EF}" type="slidenum">
              <a:rPr lang="en-US" sz="1400">
                <a:solidFill>
                  <a:schemeClr val="bg1"/>
                </a:solidFill>
                <a:latin typeface="Times New Roman" pitchFamily="18" charset="0"/>
              </a:rPr>
              <a:pPr eaLnBrk="1" hangingPunct="1"/>
              <a:t>4</a:t>
            </a:fld>
            <a:endParaRPr lang="en-US" sz="1400" dirty="0">
              <a:solidFill>
                <a:schemeClr val="bg1"/>
              </a:solidFill>
              <a:latin typeface="Times New Roman" pitchFamily="18" charset="0"/>
            </a:endParaRPr>
          </a:p>
        </p:txBody>
      </p:sp>
      <p:sp>
        <p:nvSpPr>
          <p:cNvPr id="2" name="TextBox 1"/>
          <p:cNvSpPr txBox="1"/>
          <p:nvPr/>
        </p:nvSpPr>
        <p:spPr bwMode="auto">
          <a:xfrm>
            <a:off x="2841811" y="5002307"/>
            <a:ext cx="363070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dirty="0">
                <a:solidFill>
                  <a:srgbClr val="002060"/>
                </a:solidFill>
              </a:rPr>
              <a:t>* General Aviation Joint Steering Committee</a:t>
            </a:r>
          </a:p>
        </p:txBody>
      </p:sp>
      <p:pic>
        <p:nvPicPr>
          <p:cNvPr id="5" name="SRM Intro Final-wmv QuickTime Export Component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113832" y="0"/>
            <a:ext cx="10717370" cy="6028929"/>
          </a:xfrm>
        </p:spPr>
      </p:pic>
    </p:spTree>
    <p:extLst>
      <p:ext uri="{BB962C8B-B14F-4D97-AF65-F5344CB8AC3E}">
        <p14:creationId xmlns:p14="http://schemas.microsoft.com/office/powerpoint/2010/main" val="2053530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dirty="0">
                <a:ea typeface="ＭＳ Ｐゴシック" pitchFamily="34" charset="-128"/>
              </a:rPr>
              <a:t>Safety Risk Management</a:t>
            </a:r>
          </a:p>
        </p:txBody>
      </p:sp>
      <p:sp>
        <p:nvSpPr>
          <p:cNvPr id="16387" name="Slide Number Placeholder 3"/>
          <p:cNvSpPr>
            <a:spLocks noGrp="1"/>
          </p:cNvSpPr>
          <p:nvPr>
            <p:ph type="sldNum"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693F4CC8-840B-48CB-829F-54E81FDF969A}" type="slidenum">
              <a:rPr lang="en-US" sz="1400">
                <a:solidFill>
                  <a:srgbClr val="FFFFFF"/>
                </a:solidFill>
                <a:latin typeface="Times New Roman" pitchFamily="18" charset="0"/>
              </a:rPr>
              <a:pPr eaLnBrk="1" hangingPunct="1"/>
              <a:t>5</a:t>
            </a:fld>
            <a:endParaRPr lang="en-US" sz="1400" dirty="0">
              <a:solidFill>
                <a:srgbClr val="FFFFFF"/>
              </a:solidFill>
              <a:latin typeface="Times New Roman" pitchFamily="18" charset="0"/>
            </a:endParaRPr>
          </a:p>
        </p:txBody>
      </p:sp>
      <p:sp>
        <p:nvSpPr>
          <p:cNvPr id="6" name="Content Placeholder 2"/>
          <p:cNvSpPr>
            <a:spLocks noGrp="1"/>
          </p:cNvSpPr>
          <p:nvPr>
            <p:ph idx="1"/>
          </p:nvPr>
        </p:nvSpPr>
        <p:spPr>
          <a:xfrm>
            <a:off x="571500" y="1228207"/>
            <a:ext cx="8737600" cy="4391025"/>
          </a:xfrm>
        </p:spPr>
        <p:txBody>
          <a:bodyPr/>
          <a:lstStyle/>
          <a:p>
            <a:r>
              <a:rPr lang="en-US" dirty="0">
                <a:ea typeface="ＭＳ Ｐゴシック" pitchFamily="34" charset="-128"/>
              </a:rPr>
              <a:t>Hazard Identification</a:t>
            </a:r>
          </a:p>
          <a:p>
            <a:r>
              <a:rPr lang="en-US" dirty="0">
                <a:ea typeface="ＭＳ Ｐゴシック" pitchFamily="34" charset="-128"/>
              </a:rPr>
              <a:t>Risk Assessment</a:t>
            </a:r>
          </a:p>
          <a:p>
            <a:r>
              <a:rPr lang="en-US" dirty="0">
                <a:ea typeface="ＭＳ Ｐゴシック" pitchFamily="34" charset="-128"/>
              </a:rPr>
              <a:t>Risk Mitigation</a:t>
            </a:r>
          </a:p>
          <a:p>
            <a:r>
              <a:rPr lang="en-US" dirty="0">
                <a:ea typeface="ＭＳ Ｐゴシック" pitchFamily="34" charset="-128"/>
              </a:rPr>
              <a:t>Monitoring</a:t>
            </a:r>
          </a:p>
          <a:p>
            <a:pPr marL="0" indent="0">
              <a:buNone/>
            </a:pPr>
            <a:endParaRPr lang="en-US" dirty="0">
              <a:ea typeface="ＭＳ Ｐゴシック" pitchFamily="34" charset="-128"/>
            </a:endParaRPr>
          </a:p>
          <a:p>
            <a:endParaRPr lang="en-US" dirty="0">
              <a:ea typeface="ＭＳ Ｐゴシック" pitchFamily="34" charset="-128"/>
            </a:endParaRPr>
          </a:p>
        </p:txBody>
      </p:sp>
    </p:spTree>
    <p:extLst>
      <p:ext uri="{BB962C8B-B14F-4D97-AF65-F5344CB8AC3E}">
        <p14:creationId xmlns:p14="http://schemas.microsoft.com/office/powerpoint/2010/main" val="318142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Hazard Identification</a:t>
            </a:r>
          </a:p>
        </p:txBody>
      </p:sp>
      <p:pic>
        <p:nvPicPr>
          <p:cNvPr id="5" name="Content Placeholder 4"/>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7956645" y="2914392"/>
            <a:ext cx="3911506" cy="2599856"/>
          </a:xfrm>
          <a:prstGeom prst="rect">
            <a:avLst/>
          </a:prstGeom>
        </p:spPr>
      </p:pic>
      <p:sp>
        <p:nvSpPr>
          <p:cNvPr id="4" name="Slide Number Placeholder 3"/>
          <p:cNvSpPr>
            <a:spLocks noGrp="1"/>
          </p:cNvSpPr>
          <p:nvPr>
            <p:ph type="sldNum" sz="quarter" idx="4"/>
          </p:nvPr>
        </p:nvSpPr>
        <p:spPr/>
        <p:txBody>
          <a:bodyPr/>
          <a:lstStyle/>
          <a:p>
            <a:fld id="{74438B1A-AF1B-4C8B-993E-1BADE62A2451}" type="slidenum">
              <a:rPr lang="en-US" smtClean="0"/>
              <a:pPr/>
              <a:t>6</a:t>
            </a:fld>
            <a:endParaRPr lang="en-US" dirty="0"/>
          </a:p>
        </p:txBody>
      </p:sp>
      <p:sp>
        <p:nvSpPr>
          <p:cNvPr id="7" name="Content Placeholder 2"/>
          <p:cNvSpPr txBox="1">
            <a:spLocks/>
          </p:cNvSpPr>
          <p:nvPr/>
        </p:nvSpPr>
        <p:spPr bwMode="auto">
          <a:xfrm>
            <a:off x="571500" y="1228207"/>
            <a:ext cx="8737600"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kern="0" dirty="0">
                <a:ea typeface="ＭＳ Ｐゴシック" pitchFamily="34" charset="-128"/>
              </a:rPr>
              <a:t>Hot oven &amp; pizza pan</a:t>
            </a:r>
          </a:p>
          <a:p>
            <a:pPr marL="0" indent="0">
              <a:buFontTx/>
              <a:buNone/>
            </a:pPr>
            <a:endParaRPr lang="en-US" kern="0" dirty="0">
              <a:ea typeface="ＭＳ Ｐゴシック" pitchFamily="34" charset="-128"/>
            </a:endParaRPr>
          </a:p>
          <a:p>
            <a:endParaRPr lang="en-US" kern="0" dirty="0">
              <a:ea typeface="ＭＳ Ｐゴシック" pitchFamily="34" charset="-128"/>
            </a:endParaRPr>
          </a:p>
        </p:txBody>
      </p:sp>
    </p:spTree>
    <p:extLst>
      <p:ext uri="{BB962C8B-B14F-4D97-AF65-F5344CB8AC3E}">
        <p14:creationId xmlns:p14="http://schemas.microsoft.com/office/powerpoint/2010/main" val="1740371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Assessment</a:t>
            </a:r>
          </a:p>
        </p:txBody>
      </p:sp>
      <p:sp>
        <p:nvSpPr>
          <p:cNvPr id="4" name="Slide Number Placeholder 3"/>
          <p:cNvSpPr>
            <a:spLocks noGrp="1"/>
          </p:cNvSpPr>
          <p:nvPr>
            <p:ph type="sldNum" sz="quarter" idx="4"/>
          </p:nvPr>
        </p:nvSpPr>
        <p:spPr/>
        <p:txBody>
          <a:bodyPr/>
          <a:lstStyle/>
          <a:p>
            <a:fld id="{74438B1A-AF1B-4C8B-993E-1BADE62A2451}" type="slidenum">
              <a:rPr lang="en-US" smtClean="0"/>
              <a:pPr/>
              <a:t>7</a:t>
            </a:fld>
            <a:endParaRPr lang="en-US" dirty="0"/>
          </a:p>
        </p:txBody>
      </p:sp>
      <p:sp>
        <p:nvSpPr>
          <p:cNvPr id="7" name="Content Placeholder 2"/>
          <p:cNvSpPr txBox="1">
            <a:spLocks/>
          </p:cNvSpPr>
          <p:nvPr/>
        </p:nvSpPr>
        <p:spPr bwMode="auto">
          <a:xfrm>
            <a:off x="571500" y="1228207"/>
            <a:ext cx="8737600"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kern="0" dirty="0">
                <a:ea typeface="ＭＳ Ｐゴシック" pitchFamily="34" charset="-128"/>
              </a:rPr>
              <a:t>How bad is the wreck going to look?</a:t>
            </a:r>
          </a:p>
          <a:p>
            <a:pPr marL="0" indent="0">
              <a:buFontTx/>
              <a:buNone/>
            </a:pPr>
            <a:endParaRPr lang="en-US" kern="0" dirty="0">
              <a:ea typeface="ＭＳ Ｐゴシック" pitchFamily="34" charset="-128"/>
            </a:endParaRPr>
          </a:p>
          <a:p>
            <a:endParaRPr lang="en-US" kern="0" dirty="0">
              <a:ea typeface="ＭＳ Ｐゴシック" pitchFamily="34" charset="-128"/>
            </a:endParaRP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090376" y="2339359"/>
            <a:ext cx="4150364" cy="3157043"/>
          </a:xfrm>
        </p:spPr>
      </p:pic>
      <p:pic>
        <p:nvPicPr>
          <p:cNvPr id="9" name="Picture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00801" y="2346038"/>
            <a:ext cx="4859041" cy="3150364"/>
          </a:xfrm>
          <a:prstGeom prst="rect">
            <a:avLst/>
          </a:prstGeom>
        </p:spPr>
      </p:pic>
    </p:spTree>
    <p:extLst>
      <p:ext uri="{BB962C8B-B14F-4D97-AF65-F5344CB8AC3E}">
        <p14:creationId xmlns:p14="http://schemas.microsoft.com/office/powerpoint/2010/main" val="345456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Assessment</a:t>
            </a:r>
          </a:p>
        </p:txBody>
      </p:sp>
      <p:pic>
        <p:nvPicPr>
          <p:cNvPr id="5" name="Content Placeholder 4"/>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8973412" y="402783"/>
            <a:ext cx="2770495" cy="1841462"/>
          </a:xfrm>
          <a:prstGeom prst="rect">
            <a:avLst/>
          </a:prstGeom>
        </p:spPr>
      </p:pic>
      <p:sp>
        <p:nvSpPr>
          <p:cNvPr id="4" name="Slide Number Placeholder 3"/>
          <p:cNvSpPr>
            <a:spLocks noGrp="1"/>
          </p:cNvSpPr>
          <p:nvPr>
            <p:ph type="sldNum" sz="quarter" idx="4"/>
          </p:nvPr>
        </p:nvSpPr>
        <p:spPr/>
        <p:txBody>
          <a:bodyPr/>
          <a:lstStyle/>
          <a:p>
            <a:fld id="{74438B1A-AF1B-4C8B-993E-1BADE62A2451}" type="slidenum">
              <a:rPr lang="en-US" smtClean="0"/>
              <a:pPr/>
              <a:t>8</a:t>
            </a:fld>
            <a:endParaRPr lang="en-US" dirty="0"/>
          </a:p>
        </p:txBody>
      </p:sp>
      <p:sp>
        <p:nvSpPr>
          <p:cNvPr id="7" name="Content Placeholder 2"/>
          <p:cNvSpPr txBox="1">
            <a:spLocks/>
          </p:cNvSpPr>
          <p:nvPr/>
        </p:nvSpPr>
        <p:spPr bwMode="auto">
          <a:xfrm>
            <a:off x="571500" y="1228207"/>
            <a:ext cx="8737600"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kern="0" dirty="0">
                <a:ea typeface="ＭＳ Ｐゴシック" pitchFamily="34" charset="-128"/>
              </a:rPr>
              <a:t>Hot oven, pizza pan, &amp; pizza pie</a:t>
            </a:r>
          </a:p>
          <a:p>
            <a:pPr lvl="1"/>
            <a:r>
              <a:rPr lang="en-US" kern="0" dirty="0">
                <a:ea typeface="ＭＳ Ｐゴシック" pitchFamily="34" charset="-128"/>
              </a:rPr>
              <a:t>Likelihood</a:t>
            </a:r>
          </a:p>
          <a:p>
            <a:pPr lvl="2"/>
            <a:r>
              <a:rPr lang="en-US" kern="0" dirty="0">
                <a:ea typeface="ＭＳ Ｐゴシック" pitchFamily="34" charset="-128"/>
              </a:rPr>
              <a:t>Probable</a:t>
            </a:r>
          </a:p>
          <a:p>
            <a:pPr lvl="2"/>
            <a:r>
              <a:rPr lang="en-US" kern="0" dirty="0">
                <a:ea typeface="ＭＳ Ｐゴシック" pitchFamily="34" charset="-128"/>
              </a:rPr>
              <a:t>Occasional</a:t>
            </a:r>
          </a:p>
          <a:p>
            <a:pPr lvl="2"/>
            <a:r>
              <a:rPr lang="en-US" kern="0" dirty="0">
                <a:ea typeface="ＭＳ Ｐゴシック" pitchFamily="34" charset="-128"/>
              </a:rPr>
              <a:t>Remote</a:t>
            </a:r>
          </a:p>
          <a:p>
            <a:pPr lvl="2"/>
            <a:r>
              <a:rPr lang="en-US" kern="0" dirty="0">
                <a:ea typeface="ＭＳ Ｐゴシック" pitchFamily="34" charset="-128"/>
              </a:rPr>
              <a:t>Improbable</a:t>
            </a:r>
          </a:p>
          <a:p>
            <a:pPr lvl="1"/>
            <a:r>
              <a:rPr lang="en-US" kern="0" dirty="0">
                <a:ea typeface="ＭＳ Ｐゴシック" pitchFamily="34" charset="-128"/>
              </a:rPr>
              <a:t>Severity</a:t>
            </a:r>
          </a:p>
          <a:p>
            <a:pPr lvl="2"/>
            <a:r>
              <a:rPr lang="en-US" kern="0" dirty="0">
                <a:ea typeface="ＭＳ Ｐゴシック" pitchFamily="34" charset="-128"/>
              </a:rPr>
              <a:t>Catastrophic</a:t>
            </a:r>
          </a:p>
          <a:p>
            <a:pPr lvl="2"/>
            <a:r>
              <a:rPr lang="en-US" kern="0" dirty="0">
                <a:ea typeface="ＭＳ Ｐゴシック" pitchFamily="34" charset="-128"/>
              </a:rPr>
              <a:t>Critical</a:t>
            </a:r>
          </a:p>
          <a:p>
            <a:pPr lvl="2"/>
            <a:r>
              <a:rPr lang="en-US" kern="0" dirty="0">
                <a:ea typeface="ＭＳ Ｐゴシック" pitchFamily="34" charset="-128"/>
              </a:rPr>
              <a:t>Marginal</a:t>
            </a:r>
          </a:p>
          <a:p>
            <a:pPr lvl="2"/>
            <a:r>
              <a:rPr lang="en-US" kern="0" dirty="0">
                <a:ea typeface="ＭＳ Ｐゴシック" pitchFamily="34" charset="-128"/>
              </a:rPr>
              <a:t>Negligible </a:t>
            </a:r>
          </a:p>
          <a:p>
            <a:pPr marL="0" indent="0">
              <a:buFontTx/>
              <a:buNone/>
            </a:pPr>
            <a:endParaRPr lang="en-US" kern="0" dirty="0">
              <a:ea typeface="ＭＳ Ｐゴシック" pitchFamily="34" charset="-128"/>
            </a:endParaRPr>
          </a:p>
          <a:p>
            <a:endParaRPr lang="en-US" kern="0" dirty="0">
              <a:ea typeface="ＭＳ Ｐゴシック" pitchFamily="34" charset="-128"/>
            </a:endParaRP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28175" y="2302540"/>
            <a:ext cx="6680044" cy="3523944"/>
          </a:xfrm>
          <a:prstGeom prst="rect">
            <a:avLst/>
          </a:prstGeom>
        </p:spPr>
      </p:pic>
      <p:sp>
        <p:nvSpPr>
          <p:cNvPr id="6" name="Right Arrow 5"/>
          <p:cNvSpPr/>
          <p:nvPr/>
        </p:nvSpPr>
        <p:spPr bwMode="auto">
          <a:xfrm>
            <a:off x="3785937" y="4010526"/>
            <a:ext cx="705852" cy="376990"/>
          </a:xfrm>
          <a:prstGeom prst="rightArrow">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a:ln>
                <a:noFill/>
              </a:ln>
              <a:solidFill>
                <a:schemeClr val="tx1"/>
              </a:solidFill>
              <a:effectLst/>
              <a:latin typeface="Arial" charset="0"/>
            </a:endParaRPr>
          </a:p>
        </p:txBody>
      </p:sp>
      <p:sp>
        <p:nvSpPr>
          <p:cNvPr id="8" name="Right Arrow 7"/>
          <p:cNvSpPr/>
          <p:nvPr/>
        </p:nvSpPr>
        <p:spPr bwMode="auto">
          <a:xfrm rot="13091739">
            <a:off x="8936741" y="4097073"/>
            <a:ext cx="744717" cy="433633"/>
          </a:xfrm>
          <a:prstGeom prst="rightArrow">
            <a:avLst/>
          </a:prstGeom>
          <a:solidFill>
            <a:srgbClr val="C00000"/>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48765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6"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1+#ppt_w/2"/>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Mitigation</a:t>
            </a:r>
          </a:p>
        </p:txBody>
      </p:sp>
      <p:sp>
        <p:nvSpPr>
          <p:cNvPr id="3" name="Content Placeholder 2"/>
          <p:cNvSpPr>
            <a:spLocks noGrp="1"/>
          </p:cNvSpPr>
          <p:nvPr>
            <p:ph idx="1"/>
          </p:nvPr>
        </p:nvSpPr>
        <p:spPr/>
        <p:txBody>
          <a:bodyPr/>
          <a:lstStyle/>
          <a:p>
            <a:r>
              <a:rPr lang="en-US" dirty="0"/>
              <a:t>The risk of injury is not eliminated – just reduced.</a:t>
            </a:r>
          </a:p>
        </p:txBody>
      </p:sp>
      <p:sp>
        <p:nvSpPr>
          <p:cNvPr id="4" name="Slide Number Placeholder 3"/>
          <p:cNvSpPr>
            <a:spLocks noGrp="1"/>
          </p:cNvSpPr>
          <p:nvPr>
            <p:ph type="sldNum" sz="quarter" idx="4"/>
          </p:nvPr>
        </p:nvSpPr>
        <p:spPr/>
        <p:txBody>
          <a:bodyPr/>
          <a:lstStyle/>
          <a:p>
            <a:fld id="{74438B1A-AF1B-4C8B-993E-1BADE62A2451}" type="slidenum">
              <a:rPr lang="en-US" smtClean="0"/>
              <a:pPr/>
              <a:t>9</a:t>
            </a:fld>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07357" y="2525012"/>
            <a:ext cx="5965776" cy="3034058"/>
          </a:xfrm>
          <a:prstGeom prst="rect">
            <a:avLst/>
          </a:prstGeom>
        </p:spPr>
      </p:pic>
    </p:spTree>
    <p:extLst>
      <p:ext uri="{BB962C8B-B14F-4D97-AF65-F5344CB8AC3E}">
        <p14:creationId xmlns:p14="http://schemas.microsoft.com/office/powerpoint/2010/main" val="1481347867"/>
      </p:ext>
    </p:extLst>
  </p:cSld>
  <p:clrMapOvr>
    <a:masterClrMapping/>
  </p:clrMapOvr>
</p:sld>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DD5FDB223F4C0E4A8408399FFA4EDA33" ma:contentTypeVersion="1" ma:contentTypeDescription="Create a new document." ma:contentTypeScope="" ma:versionID="8cf0604ad459b8fbe4c7c6e3c0a7056a">
  <xsd:schema xmlns:xsd="http://www.w3.org/2001/XMLSchema" xmlns:xs="http://www.w3.org/2001/XMLSchema" xmlns:p="http://schemas.microsoft.com/office/2006/metadata/properties" xmlns:ns2="04289566-cf42-4ce7-aa7c-2469c3d4502e" xmlns:ns3="http://schemas.microsoft.com/sharepoint/v4" targetNamespace="http://schemas.microsoft.com/office/2006/metadata/properties" ma:root="true" ma:fieldsID="c41c0327a79c0cd165a16d12bde6f1c8" ns2:_="" ns3:_="">
    <xsd:import namespace="04289566-cf42-4ce7-aa7c-2469c3d4502e"/>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289566-cf42-4ce7-aa7c-2469c3d4502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1"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04289566-cf42-4ce7-aa7c-2469c3d4502e">5YDFD77UPU3F-311-1006</_dlc_DocId>
    <_dlc_DocIdUrl xmlns="04289566-cf42-4ce7-aa7c-2469c3d4502e">
      <Url>https://avssp.faa.gov/avs/afsfaast/_layouts/15/DocIdRedir.aspx?ID=5YDFD77UPU3F-311-1006</Url>
      <Description>5YDFD77UPU3F-311-1006</Description>
    </_dlc_DocIdUrl>
    <IconOverlay xmlns="http://schemas.microsoft.com/sharepoint/v4" xsi:nil="true"/>
  </documentManagement>
</p:properties>
</file>

<file path=customXml/itemProps1.xml><?xml version="1.0" encoding="utf-8"?>
<ds:datastoreItem xmlns:ds="http://schemas.openxmlformats.org/officeDocument/2006/customXml" ds:itemID="{AB17F8C7-2AEB-4BC2-A828-B2E729EBBAC3}">
  <ds:schemaRefs>
    <ds:schemaRef ds:uri="http://schemas.microsoft.com/sharepoint/v3/contenttype/forms"/>
  </ds:schemaRefs>
</ds:datastoreItem>
</file>

<file path=customXml/itemProps2.xml><?xml version="1.0" encoding="utf-8"?>
<ds:datastoreItem xmlns:ds="http://schemas.openxmlformats.org/officeDocument/2006/customXml" ds:itemID="{397D1EC2-086B-4869-9FB4-0CCB136B730B}">
  <ds:schemaRefs>
    <ds:schemaRef ds:uri="http://schemas.microsoft.com/sharepoint/events"/>
  </ds:schemaRefs>
</ds:datastoreItem>
</file>

<file path=customXml/itemProps3.xml><?xml version="1.0" encoding="utf-8"?>
<ds:datastoreItem xmlns:ds="http://schemas.openxmlformats.org/officeDocument/2006/customXml" ds:itemID="{C117AB61-486A-49F1-883F-5EFA47CF4C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289566-cf42-4ce7-aa7c-2469c3d4502e"/>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0B80675E-01F7-49AA-B61E-EE85CFCAD03B}">
  <ds:schemaRefs>
    <ds:schemaRef ds:uri="http://schemas.microsoft.com/office/2006/documentManagement/types"/>
    <ds:schemaRef ds:uri="http://www.w3.org/XML/1998/namespace"/>
    <ds:schemaRef ds:uri="http://schemas.microsoft.com/office/infopath/2007/PartnerControls"/>
    <ds:schemaRef ds:uri="http://schemas.microsoft.com/sharepoint/v4"/>
    <ds:schemaRef ds:uri="http://schemas.microsoft.com/office/2006/metadata/properties"/>
    <ds:schemaRef ds:uri="http://purl.org/dc/elements/1.1/"/>
    <ds:schemaRef ds:uri="http://purl.org/dc/terms/"/>
    <ds:schemaRef ds:uri="http://schemas.openxmlformats.org/package/2006/metadata/core-properties"/>
    <ds:schemaRef ds:uri="04289566-cf42-4ce7-aa7c-2469c3d4502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5632</TotalTime>
  <Words>2644</Words>
  <Application>Microsoft Office PowerPoint</Application>
  <PresentationFormat>Widescreen</PresentationFormat>
  <Paragraphs>353</Paragraphs>
  <Slides>26</Slides>
  <Notes>26</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26</vt:i4>
      </vt:variant>
    </vt:vector>
  </HeadingPairs>
  <TitlesOfParts>
    <vt:vector size="32" baseType="lpstr">
      <vt:lpstr>ＭＳ Ｐゴシック</vt:lpstr>
      <vt:lpstr>Arial</vt:lpstr>
      <vt:lpstr>Helvetica Neue Medium</vt:lpstr>
      <vt:lpstr>Times New Roman</vt:lpstr>
      <vt:lpstr>1_Custom Design</vt:lpstr>
      <vt:lpstr>2_Custom Design</vt:lpstr>
      <vt:lpstr>The National FAA Safety Team Presents</vt:lpstr>
      <vt:lpstr>Welcome</vt:lpstr>
      <vt:lpstr>Overview </vt:lpstr>
      <vt:lpstr>PowerPoint Presentation</vt:lpstr>
      <vt:lpstr>Safety Risk Management</vt:lpstr>
      <vt:lpstr>Hazard Identification</vt:lpstr>
      <vt:lpstr>Risk Assessment</vt:lpstr>
      <vt:lpstr>Risk Assessment</vt:lpstr>
      <vt:lpstr>Risk Mitigation</vt:lpstr>
      <vt:lpstr>Hazard Identification</vt:lpstr>
      <vt:lpstr>Want an easier way to do 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FAAST FRAT App</vt:lpstr>
      <vt:lpstr>The FAAST FRAT App</vt:lpstr>
      <vt:lpstr>The FAAST FRAT App</vt:lpstr>
      <vt:lpstr>The FAAST FRAT App</vt:lpstr>
      <vt:lpstr>Questions?</vt:lpstr>
      <vt:lpstr>Proficiency and Peace of Mind</vt:lpstr>
      <vt:lpstr>Thank you for attending </vt:lpstr>
      <vt:lpstr>The National FAA Safety Team Presents</vt:lpstr>
    </vt:vector>
  </TitlesOfParts>
  <Company>FAA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Topic of the Month-Jan 2019-SRM-PPT</dc:title>
  <dc:creator>MTONEY</dc:creator>
  <cp:lastModifiedBy>Ben Winton</cp:lastModifiedBy>
  <cp:revision>313</cp:revision>
  <dcterms:created xsi:type="dcterms:W3CDTF">2005-01-28T20:32:53Z</dcterms:created>
  <dcterms:modified xsi:type="dcterms:W3CDTF">2018-12-18T21:23:36Z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0x010100DD5FDB223F4C0E4A8408399FFA4EDA33</vt:lpwstr>
  </property>
  <property fmtid="{D5CDD505-2E9C-101B-9397-08002B2CF9AE}" pid="3" name="_dlc_DocIdItemGuid">
    <vt:lpwstr>3258ddcc-f302-4484-b10b-af8bb41b95f8</vt:lpwstr>
  </property>
</Properties>
</file>