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1"/>
  </p:notesMasterIdLst>
  <p:handoutMasterIdLst>
    <p:handoutMasterId r:id="rId42"/>
  </p:handoutMasterIdLst>
  <p:sldIdLst>
    <p:sldId id="398" r:id="rId2"/>
    <p:sldId id="1263" r:id="rId3"/>
    <p:sldId id="1377" r:id="rId4"/>
    <p:sldId id="1326" r:id="rId5"/>
    <p:sldId id="1376" r:id="rId6"/>
    <p:sldId id="1335" r:id="rId7"/>
    <p:sldId id="1290" r:id="rId8"/>
    <p:sldId id="1356" r:id="rId9"/>
    <p:sldId id="1357" r:id="rId10"/>
    <p:sldId id="1371" r:id="rId11"/>
    <p:sldId id="1189" r:id="rId12"/>
    <p:sldId id="1294" r:id="rId13"/>
    <p:sldId id="1366" r:id="rId14"/>
    <p:sldId id="1368" r:id="rId15"/>
    <p:sldId id="1369" r:id="rId16"/>
    <p:sldId id="390" r:id="rId17"/>
    <p:sldId id="1378" r:id="rId18"/>
    <p:sldId id="1380" r:id="rId19"/>
    <p:sldId id="1381" r:id="rId20"/>
    <p:sldId id="401" r:id="rId21"/>
    <p:sldId id="365" r:id="rId22"/>
    <p:sldId id="296" r:id="rId23"/>
    <p:sldId id="297" r:id="rId24"/>
    <p:sldId id="298" r:id="rId25"/>
    <p:sldId id="424" r:id="rId26"/>
    <p:sldId id="425" r:id="rId27"/>
    <p:sldId id="426" r:id="rId28"/>
    <p:sldId id="1382" r:id="rId29"/>
    <p:sldId id="1372" r:id="rId30"/>
    <p:sldId id="1373" r:id="rId31"/>
    <p:sldId id="1212" r:id="rId32"/>
    <p:sldId id="1374" r:id="rId33"/>
    <p:sldId id="400" r:id="rId34"/>
    <p:sldId id="1355" r:id="rId35"/>
    <p:sldId id="1354" r:id="rId36"/>
    <p:sldId id="1359" r:id="rId37"/>
    <p:sldId id="1360" r:id="rId38"/>
    <p:sldId id="1278" r:id="rId39"/>
    <p:sldId id="1295" r:id="rId40"/>
  </p:sldIdLst>
  <p:sldSz cx="9144000" cy="5143500" type="screen16x9"/>
  <p:notesSz cx="6858000" cy="9144000"/>
  <p:defaultTextStyle>
    <a:defPPr>
      <a:defRPr lang="en-US"/>
    </a:defPPr>
    <a:lvl1pPr algn="l" rtl="0" fontAlgn="base">
      <a:spcBef>
        <a:spcPct val="0"/>
      </a:spcBef>
      <a:spcAft>
        <a:spcPct val="0"/>
      </a:spcAft>
      <a:defRPr sz="2800" b="1" kern="1200">
        <a:solidFill>
          <a:schemeClr val="tx1"/>
        </a:solidFill>
        <a:latin typeface="Arial" charset="0"/>
        <a:ea typeface="+mn-ea"/>
        <a:cs typeface="+mn-cs"/>
      </a:defRPr>
    </a:lvl1pPr>
    <a:lvl2pPr marL="457200" algn="l" rtl="0" fontAlgn="base">
      <a:spcBef>
        <a:spcPct val="0"/>
      </a:spcBef>
      <a:spcAft>
        <a:spcPct val="0"/>
      </a:spcAft>
      <a:defRPr sz="2800" b="1" kern="1200">
        <a:solidFill>
          <a:schemeClr val="tx1"/>
        </a:solidFill>
        <a:latin typeface="Arial" charset="0"/>
        <a:ea typeface="+mn-ea"/>
        <a:cs typeface="+mn-cs"/>
      </a:defRPr>
    </a:lvl2pPr>
    <a:lvl3pPr marL="914400" algn="l" rtl="0" fontAlgn="base">
      <a:spcBef>
        <a:spcPct val="0"/>
      </a:spcBef>
      <a:spcAft>
        <a:spcPct val="0"/>
      </a:spcAft>
      <a:defRPr sz="2800" b="1" kern="1200">
        <a:solidFill>
          <a:schemeClr val="tx1"/>
        </a:solidFill>
        <a:latin typeface="Arial" charset="0"/>
        <a:ea typeface="+mn-ea"/>
        <a:cs typeface="+mn-cs"/>
      </a:defRPr>
    </a:lvl3pPr>
    <a:lvl4pPr marL="1371600" algn="l" rtl="0" fontAlgn="base">
      <a:spcBef>
        <a:spcPct val="0"/>
      </a:spcBef>
      <a:spcAft>
        <a:spcPct val="0"/>
      </a:spcAft>
      <a:defRPr sz="2800" b="1" kern="1200">
        <a:solidFill>
          <a:schemeClr val="tx1"/>
        </a:solidFill>
        <a:latin typeface="Arial" charset="0"/>
        <a:ea typeface="+mn-ea"/>
        <a:cs typeface="+mn-cs"/>
      </a:defRPr>
    </a:lvl4pPr>
    <a:lvl5pPr marL="1828800" algn="l" rtl="0" fontAlgn="base">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F0"/>
    <a:srgbClr val="FFFF00"/>
    <a:srgbClr val="8AFF12"/>
    <a:srgbClr val="00FFFD"/>
    <a:srgbClr val="25FF04"/>
    <a:srgbClr val="FF8585"/>
    <a:srgbClr val="000099"/>
    <a:srgbClr val="003399"/>
    <a:srgbClr val="FFD44B"/>
    <a:srgbClr val="A3C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80" autoAdjust="0"/>
    <p:restoredTop sz="94463" autoAdjust="0"/>
  </p:normalViewPr>
  <p:slideViewPr>
    <p:cSldViewPr>
      <p:cViewPr varScale="1">
        <p:scale>
          <a:sx n="104" d="100"/>
          <a:sy n="104" d="100"/>
        </p:scale>
        <p:origin x="216" y="5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6" d="100"/>
        <a:sy n="5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SzTx/>
              <a:buFontTx/>
              <a:buNone/>
              <a:defRPr sz="1200" b="0">
                <a:latin typeface="Times New Roman" pitchFamily="18" charset="0"/>
              </a:defRPr>
            </a:lvl1pPr>
          </a:lstStyle>
          <a:p>
            <a:pPr>
              <a:defRPr/>
            </a:pPr>
            <a:endParaRPr lang="en-US" dirty="0"/>
          </a:p>
        </p:txBody>
      </p:sp>
      <p:sp>
        <p:nvSpPr>
          <p:cNvPr id="307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200" b="0">
                <a:latin typeface="Times New Roman" pitchFamily="18" charset="0"/>
              </a:defRPr>
            </a:lvl1pPr>
          </a:lstStyle>
          <a:p>
            <a:pPr>
              <a:defRPr/>
            </a:pPr>
            <a:endParaRPr lang="en-US" dirty="0"/>
          </a:p>
        </p:txBody>
      </p:sp>
      <p:sp>
        <p:nvSpPr>
          <p:cNvPr id="307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ClrTx/>
              <a:buSzTx/>
              <a:buFontTx/>
              <a:buNone/>
              <a:defRPr sz="1200" b="0">
                <a:latin typeface="Times New Roman" pitchFamily="18" charset="0"/>
              </a:defRPr>
            </a:lvl1pPr>
          </a:lstStyle>
          <a:p>
            <a:pPr>
              <a:defRPr/>
            </a:pPr>
            <a:r>
              <a:rPr lang="en-US" dirty="0"/>
              <a:t>Spotter Training 2000</a:t>
            </a:r>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SzTx/>
              <a:buFontTx/>
              <a:buNone/>
              <a:defRPr sz="1200" b="0">
                <a:latin typeface="Times New Roman" pitchFamily="18" charset="0"/>
              </a:defRPr>
            </a:lvl1pPr>
          </a:lstStyle>
          <a:p>
            <a:pPr>
              <a:defRPr/>
            </a:pPr>
            <a:fld id="{C6492654-009D-4CAF-959D-041DCA4DD7DC}" type="slidenum">
              <a:rPr lang="en-US"/>
              <a:pPr>
                <a:defRPr/>
              </a:pPr>
              <a:t>‹#›</a:t>
            </a:fld>
            <a:endParaRPr lang="en-US" dirty="0"/>
          </a:p>
        </p:txBody>
      </p:sp>
    </p:spTree>
    <p:extLst>
      <p:ext uri="{BB962C8B-B14F-4D97-AF65-F5344CB8AC3E}">
        <p14:creationId xmlns:p14="http://schemas.microsoft.com/office/powerpoint/2010/main" val="3997189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SzTx/>
              <a:buFontTx/>
              <a:buNone/>
              <a:defRPr sz="1200" b="0">
                <a:latin typeface="Times New Roman" pitchFamily="18" charset="0"/>
              </a:defRPr>
            </a:lvl1pPr>
          </a:lstStyle>
          <a:p>
            <a:pPr>
              <a:defRPr/>
            </a:pPr>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SzTx/>
              <a:buFontTx/>
              <a:buNone/>
              <a:defRPr sz="1200" b="0">
                <a:latin typeface="Times New Roman" pitchFamily="18" charset="0"/>
              </a:defRPr>
            </a:lvl1pPr>
          </a:lstStyle>
          <a:p>
            <a:pPr>
              <a:defRPr/>
            </a:pPr>
            <a:endParaRPr lang="en-US" dirty="0"/>
          </a:p>
        </p:txBody>
      </p:sp>
      <p:sp>
        <p:nvSpPr>
          <p:cNvPr id="747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ClrTx/>
              <a:buSzTx/>
              <a:buFontTx/>
              <a:buNone/>
              <a:defRPr sz="1200" b="0">
                <a:latin typeface="Times New Roman" pitchFamily="18" charset="0"/>
              </a:defRPr>
            </a:lvl1pPr>
          </a:lstStyle>
          <a:p>
            <a:pPr>
              <a:defRPr/>
            </a:pPr>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SzTx/>
              <a:buFontTx/>
              <a:buNone/>
              <a:defRPr sz="1200" b="0">
                <a:latin typeface="Times New Roman" pitchFamily="18" charset="0"/>
              </a:defRPr>
            </a:lvl1pPr>
          </a:lstStyle>
          <a:p>
            <a:pPr>
              <a:defRPr/>
            </a:pPr>
            <a:fld id="{53AB2030-1094-4570-830D-1E68A348D734}" type="slidenum">
              <a:rPr lang="en-US"/>
              <a:pPr>
                <a:defRPr/>
              </a:pPr>
              <a:t>‹#›</a:t>
            </a:fld>
            <a:endParaRPr lang="en-US" dirty="0"/>
          </a:p>
        </p:txBody>
      </p:sp>
    </p:spTree>
    <p:extLst>
      <p:ext uri="{BB962C8B-B14F-4D97-AF65-F5344CB8AC3E}">
        <p14:creationId xmlns:p14="http://schemas.microsoft.com/office/powerpoint/2010/main" val="4292981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rh.noaa.gov/images/sto/GIS_N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rh.noaa.gov/images/sto/GIS_N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ropicaltidbits.com/analysis/models/?model=gfs&amp;region=us&amp;pkg=mslp_pwata&amp;runtime=2019070918&amp;fh=15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910E0BF-DDB5-4E37-B4D6-E8630B5DF68C}" type="slidenum">
              <a:rPr lang="en-US" smtClean="0"/>
              <a:pPr/>
              <a:t>1</a:t>
            </a:fld>
            <a:endParaRPr lang="en-US" dirty="0"/>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23182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Abilene TX.  You can see the microburst come down on the left</a:t>
            </a:r>
            <a:r>
              <a:rPr lang="en-US" baseline="0" dirty="0"/>
              <a:t> side of the screen and even see dust kick up after the strong winds hit the ground.</a:t>
            </a:r>
            <a:endParaRPr lang="en-US" dirty="0"/>
          </a:p>
        </p:txBody>
      </p:sp>
      <p:sp>
        <p:nvSpPr>
          <p:cNvPr id="4" name="Slide Number Placeholder 3"/>
          <p:cNvSpPr>
            <a:spLocks noGrp="1"/>
          </p:cNvSpPr>
          <p:nvPr>
            <p:ph type="sldNum" sz="quarter" idx="10"/>
          </p:nvPr>
        </p:nvSpPr>
        <p:spPr/>
        <p:txBody>
          <a:bodyPr/>
          <a:lstStyle/>
          <a:p>
            <a:pPr>
              <a:defRPr/>
            </a:pPr>
            <a:fld id="{E5F13662-7A1C-4B27-B746-856A1B96033B}" type="slidenum">
              <a:rPr lang="en-US" smtClean="0"/>
              <a:pPr>
                <a:defRPr/>
              </a:pPr>
              <a:t>31</a:t>
            </a:fld>
            <a:endParaRPr lang="en-US" dirty="0"/>
          </a:p>
        </p:txBody>
      </p:sp>
    </p:spTree>
    <p:extLst>
      <p:ext uri="{BB962C8B-B14F-4D97-AF65-F5344CB8AC3E}">
        <p14:creationId xmlns:p14="http://schemas.microsoft.com/office/powerpoint/2010/main" val="128368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 Probs within 25 miles of a point</a:t>
            </a:r>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34</a:t>
            </a:fld>
            <a:endParaRPr lang="en-US" dirty="0"/>
          </a:p>
        </p:txBody>
      </p:sp>
    </p:spTree>
    <p:extLst>
      <p:ext uri="{BB962C8B-B14F-4D97-AF65-F5344CB8AC3E}">
        <p14:creationId xmlns:p14="http://schemas.microsoft.com/office/powerpoint/2010/main" val="232715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 Probs within 25 miles of a point</a:t>
            </a:r>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35</a:t>
            </a:fld>
            <a:endParaRPr lang="en-US" dirty="0"/>
          </a:p>
        </p:txBody>
      </p:sp>
    </p:spTree>
    <p:extLst>
      <p:ext uri="{BB962C8B-B14F-4D97-AF65-F5344CB8AC3E}">
        <p14:creationId xmlns:p14="http://schemas.microsoft.com/office/powerpoint/2010/main" val="304638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 Probs within 25 miles of a point</a:t>
            </a:r>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36</a:t>
            </a:fld>
            <a:endParaRPr lang="en-US" dirty="0"/>
          </a:p>
        </p:txBody>
      </p:sp>
    </p:spTree>
    <p:extLst>
      <p:ext uri="{BB962C8B-B14F-4D97-AF65-F5344CB8AC3E}">
        <p14:creationId xmlns:p14="http://schemas.microsoft.com/office/powerpoint/2010/main" val="372269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 Probs within 25 miles of a point</a:t>
            </a:r>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37</a:t>
            </a:fld>
            <a:endParaRPr lang="en-US" dirty="0"/>
          </a:p>
        </p:txBody>
      </p:sp>
    </p:spTree>
    <p:extLst>
      <p:ext uri="{BB962C8B-B14F-4D97-AF65-F5344CB8AC3E}">
        <p14:creationId xmlns:p14="http://schemas.microsoft.com/office/powerpoint/2010/main" val="2069071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a:t>
            </a:r>
            <a:r>
              <a:rPr lang="en-US" baseline="0" dirty="0"/>
              <a:t> people to watch Local TV stations during bad weather….most times the National stations like Weather Channel will not be talking about our severe weather especially if bad weather is going on over the west or east coasts.  We are typically not the main story of the day. Weather radio, your own personal tornado siren…get one with S.A.M.E technology so you limit the number of warnings that activate the phone.</a:t>
            </a:r>
            <a:endParaRPr lang="en-US" dirty="0"/>
          </a:p>
        </p:txBody>
      </p:sp>
      <p:sp>
        <p:nvSpPr>
          <p:cNvPr id="4" name="Slide Number Placeholder 3"/>
          <p:cNvSpPr>
            <a:spLocks noGrp="1"/>
          </p:cNvSpPr>
          <p:nvPr>
            <p:ph type="sldNum" sz="quarter" idx="10"/>
          </p:nvPr>
        </p:nvSpPr>
        <p:spPr/>
        <p:txBody>
          <a:bodyPr/>
          <a:lstStyle/>
          <a:p>
            <a:pPr>
              <a:defRPr/>
            </a:pPr>
            <a:fld id="{E5F13662-7A1C-4B27-B746-856A1B96033B}" type="slidenum">
              <a:rPr lang="en-US" smtClean="0"/>
              <a:pPr>
                <a:defRPr/>
              </a:pPr>
              <a:t>38</a:t>
            </a:fld>
            <a:endParaRPr lang="en-US" dirty="0"/>
          </a:p>
        </p:txBody>
      </p:sp>
    </p:spTree>
    <p:extLst>
      <p:ext uri="{BB962C8B-B14F-4D97-AF65-F5344CB8AC3E}">
        <p14:creationId xmlns:p14="http://schemas.microsoft.com/office/powerpoint/2010/main" val="284936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81000" y="685800"/>
            <a:ext cx="6096000" cy="3429000"/>
          </a:xfrm>
          <a:ln/>
        </p:spPr>
      </p:sp>
      <p:sp>
        <p:nvSpPr>
          <p:cNvPr id="77827" name="Notes Placeholder 2"/>
          <p:cNvSpPr>
            <a:spLocks noGrp="1"/>
          </p:cNvSpPr>
          <p:nvPr>
            <p:ph type="body" idx="1"/>
          </p:nvPr>
        </p:nvSpPr>
        <p:spPr>
          <a:noFill/>
          <a:ln/>
        </p:spPr>
        <p:txBody>
          <a:bodyPr/>
          <a:lstStyle/>
          <a:p>
            <a:pPr>
              <a:spcBef>
                <a:spcPct val="20000"/>
              </a:spcBef>
              <a:buClr>
                <a:schemeClr val="bg1"/>
              </a:buClr>
              <a:buFont typeface="Wingdings" pitchFamily="2" charset="2"/>
              <a:buChar char="•"/>
            </a:pPr>
            <a:endParaRPr kumimoji="0" lang="en-US" sz="2800" b="1" dirty="0">
              <a:latin typeface="Arial" charset="0"/>
            </a:endParaRPr>
          </a:p>
        </p:txBody>
      </p:sp>
      <p:sp>
        <p:nvSpPr>
          <p:cNvPr id="77828" name="Slide Number Placeholder 3"/>
          <p:cNvSpPr>
            <a:spLocks noGrp="1"/>
          </p:cNvSpPr>
          <p:nvPr>
            <p:ph type="sldNum" sz="quarter" idx="5"/>
          </p:nvPr>
        </p:nvSpPr>
        <p:spPr>
          <a:noFill/>
        </p:spPr>
        <p:txBody>
          <a:bodyPr/>
          <a:lstStyle/>
          <a:p>
            <a:fld id="{EE0267C2-BEBF-4B1F-BEF5-427AE6916C33}" type="slidenum">
              <a:rPr lang="en-US" smtClean="0"/>
              <a:pPr/>
              <a:t>39</a:t>
            </a:fld>
            <a:endParaRPr lang="en-US" dirty="0"/>
          </a:p>
        </p:txBody>
      </p:sp>
    </p:spTree>
    <p:extLst>
      <p:ext uri="{BB962C8B-B14F-4D97-AF65-F5344CB8AC3E}">
        <p14:creationId xmlns:p14="http://schemas.microsoft.com/office/powerpoint/2010/main" val="8006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81000" y="685800"/>
            <a:ext cx="6096000" cy="3429000"/>
          </a:xfrm>
          <a:ln/>
        </p:spPr>
      </p:sp>
      <p:sp>
        <p:nvSpPr>
          <p:cNvPr id="77827" name="Notes Placeholder 2"/>
          <p:cNvSpPr>
            <a:spLocks noGrp="1"/>
          </p:cNvSpPr>
          <p:nvPr>
            <p:ph type="body" idx="1"/>
          </p:nvPr>
        </p:nvSpPr>
        <p:spPr>
          <a:noFill/>
          <a:ln/>
        </p:spPr>
        <p:txBody>
          <a:bodyPr/>
          <a:lstStyle/>
          <a:p>
            <a:pPr>
              <a:spcBef>
                <a:spcPct val="20000"/>
              </a:spcBef>
              <a:buClr>
                <a:schemeClr val="bg1"/>
              </a:buClr>
              <a:buFont typeface="Wingdings" pitchFamily="2" charset="2"/>
              <a:buNone/>
            </a:pPr>
            <a:r>
              <a:rPr kumimoji="0" lang="en-US" sz="2800" b="0" dirty="0">
                <a:latin typeface="Arial" charset="0"/>
              </a:rPr>
              <a:t>FAAST</a:t>
            </a:r>
            <a:r>
              <a:rPr kumimoji="0" lang="en-US" sz="2800" b="0" baseline="0" dirty="0">
                <a:latin typeface="Arial" charset="0"/>
              </a:rPr>
              <a:t> = FAA Safety Team</a:t>
            </a:r>
            <a:endParaRPr kumimoji="0" lang="en-US" sz="2800" b="0" dirty="0">
              <a:latin typeface="Arial" charset="0"/>
            </a:endParaRPr>
          </a:p>
        </p:txBody>
      </p:sp>
      <p:sp>
        <p:nvSpPr>
          <p:cNvPr id="77828" name="Slide Number Placeholder 3"/>
          <p:cNvSpPr>
            <a:spLocks noGrp="1"/>
          </p:cNvSpPr>
          <p:nvPr>
            <p:ph type="sldNum" sz="quarter" idx="5"/>
          </p:nvPr>
        </p:nvSpPr>
        <p:spPr>
          <a:noFill/>
        </p:spPr>
        <p:txBody>
          <a:bodyPr/>
          <a:lstStyle/>
          <a:p>
            <a:fld id="{EE0267C2-BEBF-4B1F-BEF5-427AE6916C3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7848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charset="0"/>
              <a:buChar char="•"/>
              <a:defRPr/>
            </a:pPr>
            <a:r>
              <a:rPr lang="en-US" altLang="x-none" sz="3000" dirty="0">
                <a:solidFill>
                  <a:schemeClr val="bg1"/>
                </a:solidFill>
                <a:ea typeface="ＭＳ Ｐゴシック" charset="-128"/>
              </a:rPr>
              <a:t>Wind Direction, Speed, and, Gusts:  </a:t>
            </a:r>
          </a:p>
          <a:p>
            <a:pPr lvl="1" eaLnBrk="1" hangingPunct="1">
              <a:buFont typeface="Arial" charset="0"/>
              <a:buChar char="–"/>
              <a:defRPr/>
            </a:pPr>
            <a:r>
              <a:rPr lang="en-US" altLang="x-none" sz="2600" dirty="0">
                <a:solidFill>
                  <a:schemeClr val="bg1"/>
                </a:solidFill>
                <a:ea typeface="ＭＳ Ｐゴシック" charset="-128"/>
              </a:rPr>
              <a:t>Mean wind direction </a:t>
            </a:r>
            <a:r>
              <a:rPr lang="en-US" altLang="x-none" sz="2600" b="1" dirty="0">
                <a:solidFill>
                  <a:srgbClr val="FFC000"/>
                </a:solidFill>
                <a:ea typeface="ＭＳ Ｐゴシック" charset="-128"/>
              </a:rPr>
              <a:t>differs by 30 degrees or more, with an accompanying mean wind speed of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12 knots </a:t>
            </a:r>
          </a:p>
          <a:p>
            <a:pPr lvl="1" eaLnBrk="1" hangingPunct="1">
              <a:buFont typeface="Arial" charset="0"/>
              <a:buChar char="–"/>
              <a:defRPr/>
            </a:pPr>
            <a:r>
              <a:rPr lang="en-US" altLang="x-none" sz="2600" dirty="0">
                <a:solidFill>
                  <a:schemeClr val="bg1"/>
                </a:solidFill>
                <a:ea typeface="ＭＳ Ｐゴシック" charset="-128"/>
              </a:rPr>
              <a:t>Mean wind speed </a:t>
            </a:r>
            <a:r>
              <a:rPr lang="en-US" altLang="x-none" sz="2600" b="1" dirty="0">
                <a:solidFill>
                  <a:srgbClr val="FFC000"/>
                </a:solidFill>
                <a:ea typeface="ＭＳ Ｐゴシック" charset="-128"/>
              </a:rPr>
              <a:t>differs from forecast group mean wind speed by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10 knots </a:t>
            </a:r>
            <a:r>
              <a:rPr lang="en-US" altLang="x-none" sz="2600" dirty="0">
                <a:solidFill>
                  <a:schemeClr val="bg1"/>
                </a:solidFill>
                <a:ea typeface="ＭＳ Ｐゴシック" charset="-128"/>
              </a:rPr>
              <a:t>(and mean wind speed </a:t>
            </a:r>
            <a:r>
              <a:rPr lang="en-US" altLang="x-none" sz="2600" u="sng" dirty="0">
                <a:solidFill>
                  <a:schemeClr val="bg1"/>
                </a:solidFill>
                <a:ea typeface="ＭＳ Ｐゴシック" charset="-128"/>
              </a:rPr>
              <a:t>&gt;</a:t>
            </a:r>
            <a:r>
              <a:rPr lang="en-US" altLang="x-none" sz="2600" dirty="0">
                <a:solidFill>
                  <a:schemeClr val="bg1"/>
                </a:solidFill>
                <a:ea typeface="ＭＳ Ｐゴシック" charset="-128"/>
              </a:rPr>
              <a:t> 12 knots)</a:t>
            </a:r>
          </a:p>
          <a:p>
            <a:pPr lvl="1" eaLnBrk="1" hangingPunct="1">
              <a:buFont typeface="Arial" charset="0"/>
              <a:buChar char="–"/>
              <a:defRPr/>
            </a:pPr>
            <a:r>
              <a:rPr lang="en-US" altLang="x-none" sz="2600" dirty="0">
                <a:solidFill>
                  <a:schemeClr val="bg1"/>
                </a:solidFill>
                <a:ea typeface="ＭＳ Ｐゴシック" charset="-128"/>
              </a:rPr>
              <a:t>Wind </a:t>
            </a:r>
            <a:r>
              <a:rPr lang="en-US" altLang="x-none" sz="2600" b="1" dirty="0">
                <a:solidFill>
                  <a:srgbClr val="FFC000"/>
                </a:solidFill>
                <a:ea typeface="ＭＳ Ｐゴシック" charset="-128"/>
              </a:rPr>
              <a:t>gust is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10 knots above forecast peak gust </a:t>
            </a:r>
            <a:r>
              <a:rPr lang="en-US" altLang="x-none" sz="2600" dirty="0">
                <a:solidFill>
                  <a:schemeClr val="bg1"/>
                </a:solidFill>
                <a:ea typeface="ＭＳ Ｐゴシック" charset="-128"/>
              </a:rPr>
              <a:t>(or above the observed mean wind speed if no gust is forecast)</a:t>
            </a:r>
          </a:p>
          <a:p>
            <a:endParaRPr lang="en-US" dirty="0"/>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3</a:t>
            </a:fld>
            <a:endParaRPr lang="en-US" dirty="0"/>
          </a:p>
        </p:txBody>
      </p:sp>
    </p:spTree>
    <p:extLst>
      <p:ext uri="{BB962C8B-B14F-4D97-AF65-F5344CB8AC3E}">
        <p14:creationId xmlns:p14="http://schemas.microsoft.com/office/powerpoint/2010/main" val="310887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charset="0"/>
              <a:buChar char="•"/>
              <a:defRPr/>
            </a:pPr>
            <a:r>
              <a:rPr lang="en-US" altLang="x-none" sz="3000" dirty="0">
                <a:solidFill>
                  <a:schemeClr val="bg1"/>
                </a:solidFill>
                <a:ea typeface="ＭＳ Ｐゴシック" charset="-128"/>
              </a:rPr>
              <a:t>Wind Direction, Speed, and, Gusts:  </a:t>
            </a:r>
          </a:p>
          <a:p>
            <a:pPr lvl="1" eaLnBrk="1" hangingPunct="1">
              <a:buFont typeface="Arial" charset="0"/>
              <a:buChar char="–"/>
              <a:defRPr/>
            </a:pPr>
            <a:r>
              <a:rPr lang="en-US" altLang="x-none" sz="2600" dirty="0">
                <a:solidFill>
                  <a:schemeClr val="bg1"/>
                </a:solidFill>
                <a:ea typeface="ＭＳ Ｐゴシック" charset="-128"/>
              </a:rPr>
              <a:t>Mean wind direction </a:t>
            </a:r>
            <a:r>
              <a:rPr lang="en-US" altLang="x-none" sz="2600" b="1" dirty="0">
                <a:solidFill>
                  <a:srgbClr val="FFC000"/>
                </a:solidFill>
                <a:ea typeface="ＭＳ Ｐゴシック" charset="-128"/>
              </a:rPr>
              <a:t>differs by 30 degrees or more, with an accompanying mean wind speed of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12 knots </a:t>
            </a:r>
          </a:p>
          <a:p>
            <a:pPr lvl="1" eaLnBrk="1" hangingPunct="1">
              <a:buFont typeface="Arial" charset="0"/>
              <a:buChar char="–"/>
              <a:defRPr/>
            </a:pPr>
            <a:r>
              <a:rPr lang="en-US" altLang="x-none" sz="2600" dirty="0">
                <a:solidFill>
                  <a:schemeClr val="bg1"/>
                </a:solidFill>
                <a:ea typeface="ＭＳ Ｐゴシック" charset="-128"/>
              </a:rPr>
              <a:t>Mean wind speed </a:t>
            </a:r>
            <a:r>
              <a:rPr lang="en-US" altLang="x-none" sz="2600" b="1" dirty="0">
                <a:solidFill>
                  <a:srgbClr val="FFC000"/>
                </a:solidFill>
                <a:ea typeface="ＭＳ Ｐゴシック" charset="-128"/>
              </a:rPr>
              <a:t>differs from forecast group mean wind speed by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10 knots </a:t>
            </a:r>
            <a:r>
              <a:rPr lang="en-US" altLang="x-none" sz="2600" dirty="0">
                <a:solidFill>
                  <a:schemeClr val="bg1"/>
                </a:solidFill>
                <a:ea typeface="ＭＳ Ｐゴシック" charset="-128"/>
              </a:rPr>
              <a:t>(and mean wind speed </a:t>
            </a:r>
            <a:r>
              <a:rPr lang="en-US" altLang="x-none" sz="2600" u="sng" dirty="0">
                <a:solidFill>
                  <a:schemeClr val="bg1"/>
                </a:solidFill>
                <a:ea typeface="ＭＳ Ｐゴシック" charset="-128"/>
              </a:rPr>
              <a:t>&gt;</a:t>
            </a:r>
            <a:r>
              <a:rPr lang="en-US" altLang="x-none" sz="2600" dirty="0">
                <a:solidFill>
                  <a:schemeClr val="bg1"/>
                </a:solidFill>
                <a:ea typeface="ＭＳ Ｐゴシック" charset="-128"/>
              </a:rPr>
              <a:t> 12 knots)</a:t>
            </a:r>
          </a:p>
          <a:p>
            <a:pPr lvl="1" eaLnBrk="1" hangingPunct="1">
              <a:buFont typeface="Arial" charset="0"/>
              <a:buChar char="–"/>
              <a:defRPr/>
            </a:pPr>
            <a:r>
              <a:rPr lang="en-US" altLang="x-none" sz="2600" dirty="0">
                <a:solidFill>
                  <a:schemeClr val="bg1"/>
                </a:solidFill>
                <a:ea typeface="ＭＳ Ｐゴシック" charset="-128"/>
              </a:rPr>
              <a:t>Wind </a:t>
            </a:r>
            <a:r>
              <a:rPr lang="en-US" altLang="x-none" sz="2600" b="1" dirty="0">
                <a:solidFill>
                  <a:srgbClr val="FFC000"/>
                </a:solidFill>
                <a:ea typeface="ＭＳ Ｐゴシック" charset="-128"/>
              </a:rPr>
              <a:t>gust is </a:t>
            </a:r>
            <a:r>
              <a:rPr lang="en-US" altLang="x-none" sz="2600" b="1" u="sng" dirty="0">
                <a:solidFill>
                  <a:srgbClr val="FFC000"/>
                </a:solidFill>
                <a:ea typeface="ＭＳ Ｐゴシック" charset="-128"/>
              </a:rPr>
              <a:t>&gt;</a:t>
            </a:r>
            <a:r>
              <a:rPr lang="en-US" altLang="x-none" sz="2600" b="1" dirty="0">
                <a:solidFill>
                  <a:srgbClr val="FFC000"/>
                </a:solidFill>
                <a:ea typeface="ＭＳ Ｐゴシック" charset="-128"/>
              </a:rPr>
              <a:t> 10 knots above forecast peak gust </a:t>
            </a:r>
            <a:r>
              <a:rPr lang="en-US" altLang="x-none" sz="2600" dirty="0">
                <a:solidFill>
                  <a:schemeClr val="bg1"/>
                </a:solidFill>
                <a:ea typeface="ＭＳ Ｐゴシック" charset="-128"/>
              </a:rPr>
              <a:t>(or above the observed mean wind speed if no gust is forecast)</a:t>
            </a:r>
          </a:p>
          <a:p>
            <a:endParaRPr lang="en-US" dirty="0"/>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4</a:t>
            </a:fld>
            <a:endParaRPr lang="en-US" dirty="0"/>
          </a:p>
        </p:txBody>
      </p:sp>
    </p:spTree>
    <p:extLst>
      <p:ext uri="{BB962C8B-B14F-4D97-AF65-F5344CB8AC3E}">
        <p14:creationId xmlns:p14="http://schemas.microsoft.com/office/powerpoint/2010/main" val="377647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a:spcBef>
                <a:spcPct val="20000"/>
              </a:spcBef>
              <a:buClr>
                <a:schemeClr val="bg1"/>
              </a:buClr>
              <a:buFont typeface="Wingdings" pitchFamily="2" charset="2"/>
              <a:buChar char="•"/>
            </a:pPr>
            <a:r>
              <a:rPr lang="en-US" sz="2800" dirty="0">
                <a:hlinkClick r:id="rId3"/>
              </a:rPr>
              <a:t>https://www.wrh.noaa.gov/images/sto/GIS_NEW/</a:t>
            </a:r>
            <a:endParaRPr kumimoji="0" lang="en-US" sz="2800" b="1" dirty="0">
              <a:latin typeface="Arial" charset="0"/>
            </a:endParaRPr>
          </a:p>
        </p:txBody>
      </p:sp>
      <p:sp>
        <p:nvSpPr>
          <p:cNvPr id="77828" name="Slide Number Placeholder 3"/>
          <p:cNvSpPr>
            <a:spLocks noGrp="1"/>
          </p:cNvSpPr>
          <p:nvPr>
            <p:ph type="sldNum" sz="quarter" idx="5"/>
          </p:nvPr>
        </p:nvSpPr>
        <p:spPr>
          <a:noFill/>
        </p:spPr>
        <p:txBody>
          <a:bodyPr/>
          <a:lstStyle/>
          <a:p>
            <a:fld id="{EE0267C2-BEBF-4B1F-BEF5-427AE6916C33}" type="slidenum">
              <a:rPr lang="en-US" smtClean="0"/>
              <a:pPr/>
              <a:t>10</a:t>
            </a:fld>
            <a:endParaRPr lang="en-US" dirty="0"/>
          </a:p>
        </p:txBody>
      </p:sp>
    </p:spTree>
    <p:extLst>
      <p:ext uri="{BB962C8B-B14F-4D97-AF65-F5344CB8AC3E}">
        <p14:creationId xmlns:p14="http://schemas.microsoft.com/office/powerpoint/2010/main" val="4078068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a:spcBef>
                <a:spcPct val="20000"/>
              </a:spcBef>
              <a:buClr>
                <a:schemeClr val="bg1"/>
              </a:buClr>
              <a:buFont typeface="Wingdings" pitchFamily="2" charset="2"/>
              <a:buChar char="•"/>
            </a:pPr>
            <a:r>
              <a:rPr lang="en-US" sz="2800" dirty="0">
                <a:hlinkClick r:id="rId3"/>
              </a:rPr>
              <a:t>https://www.wrh.noaa.gov/images/sto/GIS_NEW/</a:t>
            </a:r>
            <a:endParaRPr kumimoji="0" lang="en-US" sz="2800" b="1" dirty="0">
              <a:latin typeface="Arial" charset="0"/>
            </a:endParaRPr>
          </a:p>
        </p:txBody>
      </p:sp>
      <p:sp>
        <p:nvSpPr>
          <p:cNvPr id="77828" name="Slide Number Placeholder 3"/>
          <p:cNvSpPr>
            <a:spLocks noGrp="1"/>
          </p:cNvSpPr>
          <p:nvPr>
            <p:ph type="sldNum" sz="quarter" idx="5"/>
          </p:nvPr>
        </p:nvSpPr>
        <p:spPr>
          <a:noFill/>
        </p:spPr>
        <p:txBody>
          <a:bodyPr/>
          <a:lstStyle/>
          <a:p>
            <a:fld id="{EE0267C2-BEBF-4B1F-BEF5-427AE6916C33}" type="slidenum">
              <a:rPr lang="en-US" smtClean="0"/>
              <a:pPr/>
              <a:t>11</a:t>
            </a:fld>
            <a:endParaRPr lang="en-US" dirty="0"/>
          </a:p>
        </p:txBody>
      </p:sp>
    </p:spTree>
    <p:extLst>
      <p:ext uri="{BB962C8B-B14F-4D97-AF65-F5344CB8AC3E}">
        <p14:creationId xmlns:p14="http://schemas.microsoft.com/office/powerpoint/2010/main" val="159529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https://www.tropicaltidbits.com/analysis/models/?model=gfs&amp;region=us&amp;pkg=mslp_pwata&amp;runtime=2019070918&amp;fh=150</a:t>
            </a:r>
            <a:endParaRPr lang="en-US" dirty="0"/>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16</a:t>
            </a:fld>
            <a:endParaRPr lang="en-US" dirty="0"/>
          </a:p>
        </p:txBody>
      </p:sp>
    </p:spTree>
    <p:extLst>
      <p:ext uri="{BB962C8B-B14F-4D97-AF65-F5344CB8AC3E}">
        <p14:creationId xmlns:p14="http://schemas.microsoft.com/office/powerpoint/2010/main" val="3241154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C2AFAA-042B-4900-B9C2-1BC39E301F60}" type="slidenum">
              <a:rPr lang="en-US" smtClean="0"/>
              <a:t>22</a:t>
            </a:fld>
            <a:endParaRPr lang="en-US" dirty="0"/>
          </a:p>
        </p:txBody>
      </p:sp>
    </p:spTree>
    <p:extLst>
      <p:ext uri="{BB962C8B-B14F-4D97-AF65-F5344CB8AC3E}">
        <p14:creationId xmlns:p14="http://schemas.microsoft.com/office/powerpoint/2010/main" val="334783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Lifted Index is the Actual Environmental temperature at 500 </a:t>
            </a:r>
            <a:r>
              <a:rPr lang="en-US" dirty="0" err="1"/>
              <a:t>mb</a:t>
            </a:r>
            <a:r>
              <a:rPr lang="en-US" dirty="0"/>
              <a:t> – Parcel Temperature at 500 </a:t>
            </a:r>
            <a:r>
              <a:rPr lang="en-US" dirty="0" err="1"/>
              <a:t>mb</a:t>
            </a:r>
            <a:r>
              <a:rPr lang="en-US" dirty="0"/>
              <a:t> for surface-based parcel</a:t>
            </a:r>
          </a:p>
        </p:txBody>
      </p:sp>
      <p:sp>
        <p:nvSpPr>
          <p:cNvPr id="4" name="Slide Number Placeholder 3"/>
          <p:cNvSpPr>
            <a:spLocks noGrp="1"/>
          </p:cNvSpPr>
          <p:nvPr>
            <p:ph type="sldNum" sz="quarter" idx="5"/>
          </p:nvPr>
        </p:nvSpPr>
        <p:spPr/>
        <p:txBody>
          <a:bodyPr/>
          <a:lstStyle/>
          <a:p>
            <a:pPr>
              <a:defRPr/>
            </a:pPr>
            <a:fld id="{53AB2030-1094-4570-830D-1E68A348D734}" type="slidenum">
              <a:rPr lang="en-US" smtClean="0"/>
              <a:pPr>
                <a:defRPr/>
              </a:pPr>
              <a:t>28</a:t>
            </a:fld>
            <a:endParaRPr lang="en-US" dirty="0"/>
          </a:p>
        </p:txBody>
      </p:sp>
    </p:spTree>
    <p:extLst>
      <p:ext uri="{BB962C8B-B14F-4D97-AF65-F5344CB8AC3E}">
        <p14:creationId xmlns:p14="http://schemas.microsoft.com/office/powerpoint/2010/main" val="65824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32D5255-E589-490C-8D76-44F4BAF3E628}" type="datetime1">
              <a:rPr lang="en-US"/>
              <a:pPr>
                <a:defRPr/>
              </a:pPr>
              <a:t>7/10/19</a:t>
            </a:fld>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6" name="Rectangle 7"/>
          <p:cNvSpPr>
            <a:spLocks noGrp="1" noChangeArrowheads="1"/>
          </p:cNvSpPr>
          <p:nvPr>
            <p:ph type="sldNum" sz="quarter" idx="12"/>
          </p:nvPr>
        </p:nvSpPr>
        <p:spPr>
          <a:ln/>
        </p:spPr>
        <p:txBody>
          <a:bodyPr/>
          <a:lstStyle>
            <a:lvl1pPr>
              <a:defRPr/>
            </a:lvl1pPr>
          </a:lstStyle>
          <a:p>
            <a:pPr>
              <a:defRPr/>
            </a:pPr>
            <a:fld id="{2650B337-8813-4D16-B9E6-841452A2D4F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485900"/>
            <a:ext cx="28575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7900" y="1485900"/>
            <a:ext cx="28575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3F8AB069-AA70-4BE1-AF76-C83907F326F5}" type="datetime1">
              <a:rPr lang="en-US"/>
              <a:pPr>
                <a:defRPr/>
              </a:pPr>
              <a:t>7/10/19</a:t>
            </a:fld>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7" name="Rectangle 7"/>
          <p:cNvSpPr>
            <a:spLocks noGrp="1" noChangeArrowheads="1"/>
          </p:cNvSpPr>
          <p:nvPr>
            <p:ph type="sldNum" sz="quarter" idx="12"/>
          </p:nvPr>
        </p:nvSpPr>
        <p:spPr>
          <a:ln/>
        </p:spPr>
        <p:txBody>
          <a:bodyPr/>
          <a:lstStyle>
            <a:lvl1pPr>
              <a:defRPr/>
            </a:lvl1pPr>
          </a:lstStyle>
          <a:p>
            <a:pPr>
              <a:defRPr/>
            </a:pPr>
            <a:fld id="{4A52DBA6-B8B9-4AC5-921B-CA808CDD14F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0CA70959-48CC-4A75-B737-C08C57010229}" type="datetime1">
              <a:rPr lang="en-US"/>
              <a:pPr>
                <a:defRPr/>
              </a:pPr>
              <a:t>7/10/19</a:t>
            </a:fld>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5" name="Rectangle 7"/>
          <p:cNvSpPr>
            <a:spLocks noGrp="1" noChangeArrowheads="1"/>
          </p:cNvSpPr>
          <p:nvPr>
            <p:ph type="sldNum" sz="quarter" idx="12"/>
          </p:nvPr>
        </p:nvSpPr>
        <p:spPr>
          <a:ln/>
        </p:spPr>
        <p:txBody>
          <a:bodyPr/>
          <a:lstStyle>
            <a:lvl1pPr>
              <a:defRPr/>
            </a:lvl1pPr>
          </a:lstStyle>
          <a:p>
            <a:pPr>
              <a:defRPr/>
            </a:pPr>
            <a:fld id="{0E3C9E42-EE1D-4361-8103-94FE1F27170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BB6A613-E3C2-4F92-9169-C3A4ABA2D24F}" type="datetime1">
              <a:rPr lang="en-US"/>
              <a:pPr>
                <a:defRPr/>
              </a:pPr>
              <a:t>7/10/19</a:t>
            </a:fld>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4" name="Rectangle 7"/>
          <p:cNvSpPr>
            <a:spLocks noGrp="1" noChangeArrowheads="1"/>
          </p:cNvSpPr>
          <p:nvPr>
            <p:ph type="sldNum" sz="quarter" idx="12"/>
          </p:nvPr>
        </p:nvSpPr>
        <p:spPr>
          <a:ln/>
        </p:spPr>
        <p:txBody>
          <a:bodyPr/>
          <a:lstStyle>
            <a:lvl1pPr>
              <a:defRPr/>
            </a:lvl1pPr>
          </a:lstStyle>
          <a:p>
            <a:pPr>
              <a:defRPr/>
            </a:pPr>
            <a:fld id="{B850C8AD-BD85-4606-BA20-9C9F9D7866D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42900"/>
            <a:ext cx="8763000" cy="422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fld id="{B2A4A966-DB80-46C8-A6A1-C2438E18898D}" type="datetime1">
              <a:rPr lang="en-US"/>
              <a:pPr>
                <a:defRPr/>
              </a:pPr>
              <a:t>7/10/19</a:t>
            </a:fld>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5" name="Rectangle 7"/>
          <p:cNvSpPr>
            <a:spLocks noGrp="1" noChangeArrowheads="1"/>
          </p:cNvSpPr>
          <p:nvPr>
            <p:ph type="sldNum" sz="quarter" idx="12"/>
          </p:nvPr>
        </p:nvSpPr>
        <p:spPr>
          <a:ln/>
        </p:spPr>
        <p:txBody>
          <a:bodyPr/>
          <a:lstStyle>
            <a:lvl1pPr>
              <a:defRPr/>
            </a:lvl1pPr>
          </a:lstStyle>
          <a:p>
            <a:pPr>
              <a:defRPr/>
            </a:pPr>
            <a:fld id="{A2FC2B42-D67A-4975-8E78-A211EC342D8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42900"/>
            <a:ext cx="8763000" cy="857250"/>
          </a:xfrm>
        </p:spPr>
        <p:txBody>
          <a:bodyPr/>
          <a:lstStyle/>
          <a:p>
            <a:r>
              <a:rPr lang="en-US"/>
              <a:t>Click to edit Master title style</a:t>
            </a:r>
          </a:p>
        </p:txBody>
      </p:sp>
      <p:sp>
        <p:nvSpPr>
          <p:cNvPr id="3" name="Text Placeholder 2"/>
          <p:cNvSpPr>
            <a:spLocks noGrp="1"/>
          </p:cNvSpPr>
          <p:nvPr>
            <p:ph type="body" sz="half" idx="1"/>
          </p:nvPr>
        </p:nvSpPr>
        <p:spPr>
          <a:xfrm>
            <a:off x="3048000" y="1485900"/>
            <a:ext cx="28575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57900" y="1485900"/>
            <a:ext cx="28575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C23893BA-B1F7-4DA2-94D0-6C74FA51F07C}" type="datetime1">
              <a:rPr lang="en-US"/>
              <a:pPr>
                <a:defRPr/>
              </a:pPr>
              <a:t>7/10/19</a:t>
            </a:fld>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7" name="Rectangle 7"/>
          <p:cNvSpPr>
            <a:spLocks noGrp="1" noChangeArrowheads="1"/>
          </p:cNvSpPr>
          <p:nvPr>
            <p:ph type="sldNum" sz="quarter" idx="12"/>
          </p:nvPr>
        </p:nvSpPr>
        <p:spPr>
          <a:ln/>
        </p:spPr>
        <p:txBody>
          <a:bodyPr/>
          <a:lstStyle>
            <a:lvl1pPr>
              <a:defRPr/>
            </a:lvl1pPr>
          </a:lstStyle>
          <a:p>
            <a:pPr>
              <a:defRPr/>
            </a:pPr>
            <a:fld id="{8A87F8BC-0F79-46A3-B390-13511FCA93E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42900"/>
            <a:ext cx="8763000" cy="857250"/>
          </a:xfrm>
        </p:spPr>
        <p:txBody>
          <a:bodyPr/>
          <a:lstStyle/>
          <a:p>
            <a:r>
              <a:rPr lang="en-US"/>
              <a:t>Click to edit Master title style</a:t>
            </a:r>
          </a:p>
        </p:txBody>
      </p:sp>
      <p:sp>
        <p:nvSpPr>
          <p:cNvPr id="3" name="Text Placeholder 2"/>
          <p:cNvSpPr>
            <a:spLocks noGrp="1"/>
          </p:cNvSpPr>
          <p:nvPr>
            <p:ph type="body" sz="half" idx="1"/>
          </p:nvPr>
        </p:nvSpPr>
        <p:spPr>
          <a:xfrm>
            <a:off x="3048000" y="1485900"/>
            <a:ext cx="28575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57900" y="14859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57900" y="30861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0F7720E7-7576-49A9-840D-C83516029AC8}" type="datetime1">
              <a:rPr lang="en-US"/>
              <a:pPr>
                <a:defRPr/>
              </a:pPr>
              <a:t>7/10/19</a:t>
            </a:fld>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8" name="Rectangle 7"/>
          <p:cNvSpPr>
            <a:spLocks noGrp="1" noChangeArrowheads="1"/>
          </p:cNvSpPr>
          <p:nvPr>
            <p:ph type="sldNum" sz="quarter" idx="12"/>
          </p:nvPr>
        </p:nvSpPr>
        <p:spPr>
          <a:ln/>
        </p:spPr>
        <p:txBody>
          <a:bodyPr/>
          <a:lstStyle>
            <a:lvl1pPr>
              <a:defRPr/>
            </a:lvl1pPr>
          </a:lstStyle>
          <a:p>
            <a:pPr>
              <a:defRPr/>
            </a:pPr>
            <a:fld id="{BF0A8088-C950-4F81-8118-8432A92E167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342900"/>
            <a:ext cx="8763000" cy="857250"/>
          </a:xfrm>
        </p:spPr>
        <p:txBody>
          <a:bodyPr/>
          <a:lstStyle/>
          <a:p>
            <a:r>
              <a:rPr lang="en-US"/>
              <a:t>Click to edit Master title style</a:t>
            </a:r>
          </a:p>
        </p:txBody>
      </p:sp>
      <p:sp>
        <p:nvSpPr>
          <p:cNvPr id="3" name="Content Placeholder 2"/>
          <p:cNvSpPr>
            <a:spLocks noGrp="1"/>
          </p:cNvSpPr>
          <p:nvPr>
            <p:ph sz="quarter" idx="1"/>
          </p:nvPr>
        </p:nvSpPr>
        <p:spPr>
          <a:xfrm>
            <a:off x="3048000" y="14859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57900" y="14859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0" y="30861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057900" y="3086100"/>
            <a:ext cx="28575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616BB6E-50B6-4B62-8FE6-737097E98B64}" type="datetime1">
              <a:rPr lang="en-US"/>
              <a:pPr>
                <a:defRPr/>
              </a:pPr>
              <a:t>7/10/19</a:t>
            </a:fld>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dirty="0"/>
              <a:t>NWS Charleston, SC    </a:t>
            </a:r>
          </a:p>
        </p:txBody>
      </p:sp>
      <p:sp>
        <p:nvSpPr>
          <p:cNvPr id="9" name="Rectangle 7"/>
          <p:cNvSpPr>
            <a:spLocks noGrp="1" noChangeArrowheads="1"/>
          </p:cNvSpPr>
          <p:nvPr>
            <p:ph type="sldNum" sz="quarter" idx="12"/>
          </p:nvPr>
        </p:nvSpPr>
        <p:spPr>
          <a:ln/>
        </p:spPr>
        <p:txBody>
          <a:bodyPr/>
          <a:lstStyle>
            <a:lvl1pPr>
              <a:defRPr/>
            </a:lvl1pPr>
          </a:lstStyle>
          <a:p>
            <a:pPr>
              <a:defRPr/>
            </a:pPr>
            <a:fld id="{EE40B6C8-0B74-4751-91D5-2697AD05195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b="1">
                <a:solidFill>
                  <a:schemeClr val="bg1"/>
                </a:solidFill>
                <a:effectLst>
                  <a:outerShdw blurRad="38100" dist="38100" dir="2700000" algn="tl">
                    <a:srgbClr val="000000">
                      <a:alpha val="43137"/>
                    </a:srgbClr>
                  </a:outerShdw>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80A5B8A-39C4-4D55-B771-A016B30ECDDB}" type="datetimeFigureOut">
              <a:rPr lang="en-US" smtClean="0"/>
              <a:t>7/10/19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DD282-4374-4C7D-B587-26201EB9EF15}" type="slidenum">
              <a:rPr lang="en-US" smtClean="0"/>
              <a:t>‹#›</a:t>
            </a:fld>
            <a:endParaRPr lang="en-US" dirty="0"/>
          </a:p>
        </p:txBody>
      </p:sp>
    </p:spTree>
    <p:extLst>
      <p:ext uri="{BB962C8B-B14F-4D97-AF65-F5344CB8AC3E}">
        <p14:creationId xmlns:p14="http://schemas.microsoft.com/office/powerpoint/2010/main" val="152000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8000">
              <a:srgbClr val="000092"/>
            </a:gs>
            <a:gs pos="0">
              <a:srgbClr val="00004C"/>
            </a:gs>
          </a:gsLst>
          <a:lin ang="5400000" scaled="0"/>
          <a:tileRect/>
        </a:gra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28600" y="342900"/>
            <a:ext cx="8763000" cy="8572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3048000" y="1485900"/>
            <a:ext cx="5867400" cy="30861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304800" y="4686300"/>
            <a:ext cx="1905000" cy="3429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defRPr sz="1050" b="0">
                <a:latin typeface="Arial" pitchFamily="34" charset="0"/>
              </a:defRPr>
            </a:lvl1pPr>
          </a:lstStyle>
          <a:p>
            <a:pPr>
              <a:defRPr/>
            </a:pPr>
            <a:fld id="{DE26E125-4595-4582-A0CF-FB135131A4ED}" type="datetime1">
              <a:rPr lang="en-US"/>
              <a:pPr>
                <a:defRPr/>
              </a:pPr>
              <a:t>7/10/19</a:t>
            </a:fld>
            <a:endParaRPr lang="en-US" dirty="0"/>
          </a:p>
        </p:txBody>
      </p:sp>
      <p:sp>
        <p:nvSpPr>
          <p:cNvPr id="9" name="Rectangle 6"/>
          <p:cNvSpPr>
            <a:spLocks noGrp="1" noChangeArrowheads="1"/>
          </p:cNvSpPr>
          <p:nvPr>
            <p:ph type="ftr" sz="quarter" idx="3"/>
          </p:nvPr>
        </p:nvSpPr>
        <p:spPr bwMode="auto">
          <a:xfrm>
            <a:off x="3581400" y="4686300"/>
            <a:ext cx="2895600" cy="3429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a:defRPr sz="1050" b="0">
                <a:latin typeface="Arial" pitchFamily="34" charset="0"/>
              </a:defRPr>
            </a:lvl1pPr>
          </a:lstStyle>
          <a:p>
            <a:pPr>
              <a:defRPr/>
            </a:pPr>
            <a:r>
              <a:rPr lang="en-US" dirty="0"/>
              <a:t>NWS Charleston, SC    </a:t>
            </a:r>
          </a:p>
        </p:txBody>
      </p:sp>
      <p:sp>
        <p:nvSpPr>
          <p:cNvPr id="10" name="Rectangle 7"/>
          <p:cNvSpPr>
            <a:spLocks noGrp="1" noChangeArrowheads="1"/>
          </p:cNvSpPr>
          <p:nvPr>
            <p:ph type="sldNum" sz="quarter" idx="4"/>
          </p:nvPr>
        </p:nvSpPr>
        <p:spPr bwMode="auto">
          <a:xfrm>
            <a:off x="7010400" y="4686300"/>
            <a:ext cx="1905000" cy="3429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050" b="0">
                <a:latin typeface="Arial" pitchFamily="34" charset="0"/>
              </a:defRPr>
            </a:lvl1pPr>
          </a:lstStyle>
          <a:p>
            <a:pPr>
              <a:defRPr/>
            </a:pPr>
            <a:fld id="{FA049564-66F9-415B-9B81-068ADC920F9A}"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Lst>
  <p:txStyles>
    <p:titleStyle>
      <a:lvl1pPr algn="l" rtl="0" eaLnBrk="0" fontAlgn="base" hangingPunct="0">
        <a:lnSpc>
          <a:spcPct val="70000"/>
        </a:lnSpc>
        <a:spcBef>
          <a:spcPct val="0"/>
        </a:spcBef>
        <a:spcAft>
          <a:spcPct val="0"/>
        </a:spcAft>
        <a:defRPr sz="3600" b="1">
          <a:solidFill>
            <a:schemeClr val="tx2"/>
          </a:solidFill>
          <a:latin typeface="Arial" charset="0"/>
          <a:ea typeface="+mj-ea"/>
          <a:cs typeface="+mj-cs"/>
        </a:defRPr>
      </a:lvl1pPr>
      <a:lvl2pPr algn="l" rtl="0" eaLnBrk="0" fontAlgn="base" hangingPunct="0">
        <a:lnSpc>
          <a:spcPct val="70000"/>
        </a:lnSpc>
        <a:spcBef>
          <a:spcPct val="0"/>
        </a:spcBef>
        <a:spcAft>
          <a:spcPct val="0"/>
        </a:spcAft>
        <a:defRPr sz="3600" b="1">
          <a:solidFill>
            <a:schemeClr val="tx2"/>
          </a:solidFill>
          <a:latin typeface="Arial" charset="0"/>
        </a:defRPr>
      </a:lvl2pPr>
      <a:lvl3pPr algn="l" rtl="0" eaLnBrk="0" fontAlgn="base" hangingPunct="0">
        <a:lnSpc>
          <a:spcPct val="70000"/>
        </a:lnSpc>
        <a:spcBef>
          <a:spcPct val="0"/>
        </a:spcBef>
        <a:spcAft>
          <a:spcPct val="0"/>
        </a:spcAft>
        <a:defRPr sz="3600" b="1">
          <a:solidFill>
            <a:schemeClr val="tx2"/>
          </a:solidFill>
          <a:latin typeface="Arial" charset="0"/>
        </a:defRPr>
      </a:lvl3pPr>
      <a:lvl4pPr algn="l" rtl="0" eaLnBrk="0" fontAlgn="base" hangingPunct="0">
        <a:lnSpc>
          <a:spcPct val="70000"/>
        </a:lnSpc>
        <a:spcBef>
          <a:spcPct val="0"/>
        </a:spcBef>
        <a:spcAft>
          <a:spcPct val="0"/>
        </a:spcAft>
        <a:defRPr sz="3600" b="1">
          <a:solidFill>
            <a:schemeClr val="tx2"/>
          </a:solidFill>
          <a:latin typeface="Arial" charset="0"/>
        </a:defRPr>
      </a:lvl4pPr>
      <a:lvl5pPr algn="l" rtl="0" eaLnBrk="0" fontAlgn="base" hangingPunct="0">
        <a:lnSpc>
          <a:spcPct val="70000"/>
        </a:lnSpc>
        <a:spcBef>
          <a:spcPct val="0"/>
        </a:spcBef>
        <a:spcAft>
          <a:spcPct val="0"/>
        </a:spcAft>
        <a:defRPr sz="3600" b="1">
          <a:solidFill>
            <a:schemeClr val="tx2"/>
          </a:solidFill>
          <a:latin typeface="Arial" charset="0"/>
        </a:defRPr>
      </a:lvl5pPr>
      <a:lvl6pPr marL="342900" algn="l" rtl="0" fontAlgn="base">
        <a:lnSpc>
          <a:spcPct val="70000"/>
        </a:lnSpc>
        <a:spcBef>
          <a:spcPct val="0"/>
        </a:spcBef>
        <a:spcAft>
          <a:spcPct val="0"/>
        </a:spcAft>
        <a:defRPr sz="3600" b="1">
          <a:solidFill>
            <a:schemeClr val="tx2"/>
          </a:solidFill>
          <a:latin typeface="Arial Narrow" pitchFamily="34" charset="0"/>
        </a:defRPr>
      </a:lvl6pPr>
      <a:lvl7pPr marL="685800" algn="l" rtl="0" fontAlgn="base">
        <a:lnSpc>
          <a:spcPct val="70000"/>
        </a:lnSpc>
        <a:spcBef>
          <a:spcPct val="0"/>
        </a:spcBef>
        <a:spcAft>
          <a:spcPct val="0"/>
        </a:spcAft>
        <a:defRPr sz="3600" b="1">
          <a:solidFill>
            <a:schemeClr val="tx2"/>
          </a:solidFill>
          <a:latin typeface="Arial Narrow" pitchFamily="34" charset="0"/>
        </a:defRPr>
      </a:lvl7pPr>
      <a:lvl8pPr marL="1028700" algn="l" rtl="0" fontAlgn="base">
        <a:lnSpc>
          <a:spcPct val="70000"/>
        </a:lnSpc>
        <a:spcBef>
          <a:spcPct val="0"/>
        </a:spcBef>
        <a:spcAft>
          <a:spcPct val="0"/>
        </a:spcAft>
        <a:defRPr sz="3600" b="1">
          <a:solidFill>
            <a:schemeClr val="tx2"/>
          </a:solidFill>
          <a:latin typeface="Arial Narrow" pitchFamily="34" charset="0"/>
        </a:defRPr>
      </a:lvl8pPr>
      <a:lvl9pPr marL="1371600" algn="l" rtl="0" fontAlgn="base">
        <a:lnSpc>
          <a:spcPct val="70000"/>
        </a:lnSpc>
        <a:spcBef>
          <a:spcPct val="0"/>
        </a:spcBef>
        <a:spcAft>
          <a:spcPct val="0"/>
        </a:spcAft>
        <a:defRPr sz="3600" b="1">
          <a:solidFill>
            <a:schemeClr val="tx2"/>
          </a:solidFill>
          <a:latin typeface="Arial Narrow" pitchFamily="34" charset="0"/>
        </a:defRPr>
      </a:lvl9pPr>
    </p:titleStyle>
    <p:bodyStyle>
      <a:lvl1pPr marL="257175" indent="-257175" algn="l" rtl="0" eaLnBrk="0" fontAlgn="base" hangingPunct="0">
        <a:spcBef>
          <a:spcPct val="20000"/>
        </a:spcBef>
        <a:spcAft>
          <a:spcPct val="0"/>
        </a:spcAft>
        <a:buClr>
          <a:schemeClr val="hlink"/>
        </a:buClr>
        <a:buSzPct val="60000"/>
        <a:buFont typeface="Wingdings" pitchFamily="2" charset="2"/>
        <a:buChar char="n"/>
        <a:defRPr sz="2100">
          <a:solidFill>
            <a:schemeClr val="tx1"/>
          </a:solidFill>
          <a:latin typeface="Arial" charset="0"/>
          <a:ea typeface="+mn-ea"/>
          <a:cs typeface="+mn-cs"/>
        </a:defRPr>
      </a:lvl1pPr>
      <a:lvl2pPr marL="557213" indent="-214313" algn="l" rtl="0" eaLnBrk="0" fontAlgn="base" hangingPunct="0">
        <a:spcBef>
          <a:spcPct val="20000"/>
        </a:spcBef>
        <a:spcAft>
          <a:spcPct val="0"/>
        </a:spcAft>
        <a:buClr>
          <a:schemeClr val="tx2"/>
        </a:buClr>
        <a:buSzPct val="65000"/>
        <a:buFont typeface="Wingdings" pitchFamily="2" charset="2"/>
        <a:buChar char="u"/>
        <a:defRPr sz="1950">
          <a:solidFill>
            <a:schemeClr val="tx1"/>
          </a:solidFill>
          <a:latin typeface="Arial" charset="0"/>
        </a:defRPr>
      </a:lvl2pPr>
      <a:lvl3pPr marL="857250" indent="-171450" algn="l" rtl="0" eaLnBrk="0" fontAlgn="base" hangingPunct="0">
        <a:spcBef>
          <a:spcPct val="20000"/>
        </a:spcBef>
        <a:spcAft>
          <a:spcPct val="0"/>
        </a:spcAft>
        <a:buClr>
          <a:schemeClr val="hlink"/>
        </a:buClr>
        <a:buSzPct val="65000"/>
        <a:buFont typeface="Wingdings" pitchFamily="2" charset="2"/>
        <a:buChar char="«"/>
        <a:defRPr sz="1800">
          <a:solidFill>
            <a:schemeClr val="tx1"/>
          </a:solidFill>
          <a:latin typeface="Arial" charset="0"/>
        </a:defRPr>
      </a:lvl3pPr>
      <a:lvl4pPr marL="1200150" indent="-171450" algn="l" rtl="0" eaLnBrk="0" fontAlgn="base" hangingPunct="0">
        <a:spcBef>
          <a:spcPct val="20000"/>
        </a:spcBef>
        <a:spcAft>
          <a:spcPct val="0"/>
        </a:spcAft>
        <a:buClr>
          <a:schemeClr val="tx2"/>
        </a:buClr>
        <a:buSzPct val="100000"/>
        <a:buChar char="•"/>
        <a:defRPr sz="1500">
          <a:solidFill>
            <a:schemeClr val="tx1"/>
          </a:solidFill>
          <a:latin typeface="Arial" charset="0"/>
        </a:defRPr>
      </a:lvl4pPr>
      <a:lvl5pPr marL="1543050" indent="-171450" algn="l" rtl="0" eaLnBrk="0" fontAlgn="base" hangingPunct="0">
        <a:spcBef>
          <a:spcPct val="20000"/>
        </a:spcBef>
        <a:spcAft>
          <a:spcPct val="0"/>
        </a:spcAft>
        <a:buClr>
          <a:schemeClr val="hlink"/>
        </a:buClr>
        <a:buSzPct val="100000"/>
        <a:buChar char="–"/>
        <a:defRPr sz="1500">
          <a:solidFill>
            <a:schemeClr val="tx1"/>
          </a:solidFill>
          <a:latin typeface="Arial" charset="0"/>
        </a:defRPr>
      </a:lvl5pPr>
      <a:lvl6pPr marL="1885950" indent="-171450" algn="l" rtl="0" fontAlgn="base">
        <a:spcBef>
          <a:spcPct val="20000"/>
        </a:spcBef>
        <a:spcAft>
          <a:spcPct val="0"/>
        </a:spcAft>
        <a:buClr>
          <a:schemeClr val="hlink"/>
        </a:buClr>
        <a:buSzPct val="100000"/>
        <a:buChar char="–"/>
        <a:defRPr sz="1500">
          <a:solidFill>
            <a:schemeClr val="tx1"/>
          </a:solidFill>
          <a:latin typeface="+mn-lt"/>
        </a:defRPr>
      </a:lvl6pPr>
      <a:lvl7pPr marL="2228850" indent="-171450" algn="l" rtl="0" fontAlgn="base">
        <a:spcBef>
          <a:spcPct val="20000"/>
        </a:spcBef>
        <a:spcAft>
          <a:spcPct val="0"/>
        </a:spcAft>
        <a:buClr>
          <a:schemeClr val="hlink"/>
        </a:buClr>
        <a:buSzPct val="100000"/>
        <a:buChar char="–"/>
        <a:defRPr sz="1500">
          <a:solidFill>
            <a:schemeClr val="tx1"/>
          </a:solidFill>
          <a:latin typeface="+mn-lt"/>
        </a:defRPr>
      </a:lvl7pPr>
      <a:lvl8pPr marL="2571750" indent="-171450" algn="l" rtl="0" fontAlgn="base">
        <a:spcBef>
          <a:spcPct val="20000"/>
        </a:spcBef>
        <a:spcAft>
          <a:spcPct val="0"/>
        </a:spcAft>
        <a:buClr>
          <a:schemeClr val="hlink"/>
        </a:buClr>
        <a:buSzPct val="100000"/>
        <a:buChar char="–"/>
        <a:defRPr sz="1500">
          <a:solidFill>
            <a:schemeClr val="tx1"/>
          </a:solidFill>
          <a:latin typeface="+mn-lt"/>
        </a:defRPr>
      </a:lvl8pPr>
      <a:lvl9pPr marL="2914650" indent="-171450" algn="l" rtl="0" fontAlgn="base">
        <a:spcBef>
          <a:spcPct val="20000"/>
        </a:spcBef>
        <a:spcAft>
          <a:spcPct val="0"/>
        </a:spcAft>
        <a:buClr>
          <a:schemeClr val="hlink"/>
        </a:buClr>
        <a:buSzPct val="10000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3.tiff"/><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tif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3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1.tiff"/></Relationships>
</file>

<file path=ppt/slides/_rels/slide3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tiff"/></Relationships>
</file>

<file path=ppt/slides/_rels/slide3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5.tiff"/></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9.tiff"/><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3.png"/><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tiff"/><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89" descr="https://mail-attachment.googleusercontent.com/attachment/?saduie=AG9B_P8OepGppeJKTheKkCBf86KL&amp;attid=0.3&amp;disp=emb&amp;view=att&amp;th=135161f2b65e82df"/>
          <p:cNvSpPr>
            <a:spLocks noChangeAspect="1" noChangeArrowheads="1"/>
          </p:cNvSpPr>
          <p:nvPr/>
        </p:nvSpPr>
        <p:spPr bwMode="auto">
          <a:xfrm>
            <a:off x="1190625"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100" dirty="0"/>
          </a:p>
        </p:txBody>
      </p:sp>
      <p:sp>
        <p:nvSpPr>
          <p:cNvPr id="12" name="Rectangle 2"/>
          <p:cNvSpPr>
            <a:spLocks noChangeArrowheads="1"/>
          </p:cNvSpPr>
          <p:nvPr/>
        </p:nvSpPr>
        <p:spPr bwMode="auto">
          <a:xfrm>
            <a:off x="152400" y="0"/>
            <a:ext cx="8839200" cy="1061829"/>
          </a:xfrm>
          <a:prstGeom prst="rect">
            <a:avLst/>
          </a:prstGeom>
          <a:noFill/>
          <a:ln w="9525">
            <a:noFill/>
            <a:miter lim="800000"/>
            <a:headEnd/>
            <a:tailEnd/>
          </a:ln>
          <a:effectLst>
            <a:outerShdw dist="38100" dir="2880000" algn="tl" rotWithShape="0">
              <a:schemeClr val="bg1"/>
            </a:outerShdw>
          </a:effectLst>
        </p:spPr>
        <p:txBody>
          <a:bodyPr wrap="square">
            <a:spAutoFit/>
          </a:bodyPr>
          <a:lstStyle/>
          <a:p>
            <a:pPr algn="ctr">
              <a:defRPr/>
            </a:pPr>
            <a:r>
              <a:rPr lang="en-US" sz="3150" dirty="0">
                <a:solidFill>
                  <a:srgbClr val="FFFF00"/>
                </a:solidFill>
              </a:rPr>
              <a:t>Forecasting Monsoon Thunderstorms and their Aviation Impacts </a:t>
            </a:r>
          </a:p>
        </p:txBody>
      </p:sp>
      <p:sp>
        <p:nvSpPr>
          <p:cNvPr id="23" name="Rectangle 2"/>
          <p:cNvSpPr>
            <a:spLocks noChangeArrowheads="1"/>
          </p:cNvSpPr>
          <p:nvPr/>
        </p:nvSpPr>
        <p:spPr bwMode="auto">
          <a:xfrm>
            <a:off x="1143000" y="3943350"/>
            <a:ext cx="6858000" cy="1107996"/>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algn="ctr">
              <a:defRPr/>
            </a:pPr>
            <a:r>
              <a:rPr lang="en-US" sz="1800" dirty="0"/>
              <a:t>Larry Hopper (larry.hopper@noaa.gov)</a:t>
            </a:r>
          </a:p>
          <a:p>
            <a:pPr algn="ctr">
              <a:defRPr/>
            </a:pPr>
            <a:r>
              <a:rPr lang="en-US" sz="1800" dirty="0"/>
              <a:t>Aviation Focal Point | National Weather Service Phoenix, AZ</a:t>
            </a:r>
          </a:p>
          <a:p>
            <a:pPr algn="ctr">
              <a:defRPr/>
            </a:pPr>
            <a:r>
              <a:rPr lang="en-US" sz="1500" i="1" dirty="0">
                <a:solidFill>
                  <a:srgbClr val="FFFF00"/>
                </a:solidFill>
              </a:rPr>
              <a:t>Arizona Flight Training Workgroup Meeting</a:t>
            </a:r>
          </a:p>
          <a:p>
            <a:pPr algn="ctr">
              <a:defRPr/>
            </a:pPr>
            <a:r>
              <a:rPr lang="en-US" sz="1500" i="1" dirty="0">
                <a:solidFill>
                  <a:srgbClr val="FFFF00"/>
                </a:solidFill>
              </a:rPr>
              <a:t>July 10, 2019 | Scottsdale, AZ FSDO</a:t>
            </a:r>
          </a:p>
        </p:txBody>
      </p:sp>
      <p:pic>
        <p:nvPicPr>
          <p:cNvPr id="24" name="Picture 23" descr="nwslogo"/>
          <p:cNvPicPr>
            <a:picLocks noChangeAspect="1" noChangeArrowheads="1"/>
          </p:cNvPicPr>
          <p:nvPr/>
        </p:nvPicPr>
        <p:blipFill>
          <a:blip r:embed="rId3" cstate="print"/>
          <a:srcRect/>
          <a:stretch>
            <a:fillRect/>
          </a:stretch>
        </p:blipFill>
        <p:spPr bwMode="auto">
          <a:xfrm>
            <a:off x="7927464" y="4035339"/>
            <a:ext cx="961568" cy="954055"/>
          </a:xfrm>
          <a:prstGeom prst="rect">
            <a:avLst/>
          </a:prstGeom>
          <a:noFill/>
          <a:ln w="9525">
            <a:noFill/>
            <a:miter lim="800000"/>
            <a:headEnd/>
            <a:tailEnd/>
          </a:ln>
        </p:spPr>
      </p:pic>
      <p:pic>
        <p:nvPicPr>
          <p:cNvPr id="25" name="Picture 24" descr="nwslogo"/>
          <p:cNvPicPr>
            <a:picLocks noChangeAspect="1" noChangeArrowheads="1"/>
          </p:cNvPicPr>
          <p:nvPr/>
        </p:nvPicPr>
        <p:blipFill>
          <a:blip r:embed="rId3" cstate="print"/>
          <a:srcRect/>
          <a:stretch>
            <a:fillRect/>
          </a:stretch>
        </p:blipFill>
        <p:spPr bwMode="auto">
          <a:xfrm>
            <a:off x="229057" y="3989571"/>
            <a:ext cx="961568" cy="954055"/>
          </a:xfrm>
          <a:prstGeom prst="rect">
            <a:avLst/>
          </a:prstGeom>
          <a:noFill/>
          <a:ln w="9525">
            <a:noFill/>
            <a:miter lim="800000"/>
            <a:headEnd/>
            <a:tailEnd/>
          </a:ln>
        </p:spPr>
      </p:pic>
      <p:pic>
        <p:nvPicPr>
          <p:cNvPr id="2" name="Picture 1"/>
          <p:cNvPicPr>
            <a:picLocks noChangeAspect="1"/>
          </p:cNvPicPr>
          <p:nvPr/>
        </p:nvPicPr>
        <p:blipFill rotWithShape="1">
          <a:blip r:embed="rId4"/>
          <a:srcRect b="654"/>
          <a:stretch/>
        </p:blipFill>
        <p:spPr>
          <a:xfrm>
            <a:off x="416391" y="1079068"/>
            <a:ext cx="4993809" cy="2775504"/>
          </a:xfrm>
          <a:prstGeom prst="rect">
            <a:avLst/>
          </a:prstGeom>
        </p:spPr>
      </p:pic>
      <p:pic>
        <p:nvPicPr>
          <p:cNvPr id="1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069379"/>
            <a:ext cx="3431664" cy="279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6000750" y="1371600"/>
            <a:ext cx="1714500"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endParaRPr lang="en-GB" sz="1800" b="0" dirty="0">
              <a:solidFill>
                <a:srgbClr val="000000"/>
              </a:solidFill>
              <a:latin typeface="Times New Roman" pitchFamily="18" charset="0"/>
            </a:endParaRPr>
          </a:p>
        </p:txBody>
      </p:sp>
      <p:sp>
        <p:nvSpPr>
          <p:cNvPr id="7" name="Text Box 2"/>
          <p:cNvSpPr txBox="1">
            <a:spLocks noChangeArrowheads="1"/>
          </p:cNvSpPr>
          <p:nvPr/>
        </p:nvSpPr>
        <p:spPr bwMode="auto">
          <a:xfrm>
            <a:off x="304800" y="228600"/>
            <a:ext cx="8610599" cy="326949"/>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2700" dirty="0">
                <a:solidFill>
                  <a:srgbClr val="FFFF00"/>
                </a:solidFill>
                <a:latin typeface="+mn-lt"/>
              </a:rPr>
              <a:t>Monsoon Outlooks: Delayed Rainfall and Hot!</a:t>
            </a:r>
          </a:p>
        </p:txBody>
      </p:sp>
      <p:sp>
        <p:nvSpPr>
          <p:cNvPr id="14" name="Rectangle 2"/>
          <p:cNvSpPr>
            <a:spLocks noChangeArrowheads="1"/>
          </p:cNvSpPr>
          <p:nvPr/>
        </p:nvSpPr>
        <p:spPr bwMode="auto">
          <a:xfrm>
            <a:off x="76200" y="508769"/>
            <a:ext cx="8991600" cy="369332"/>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1800" dirty="0"/>
              <a:t>Odds tilted towards delayed start to monsoon and above normal temperatures</a:t>
            </a:r>
          </a:p>
        </p:txBody>
      </p:sp>
      <p:pic>
        <p:nvPicPr>
          <p:cNvPr id="6" name="Picture 5">
            <a:extLst>
              <a:ext uri="{FF2B5EF4-FFF2-40B4-BE49-F238E27FC236}">
                <a16:creationId xmlns:a16="http://schemas.microsoft.com/office/drawing/2014/main" id="{63B198F8-77FE-0C42-A412-A42E34DD13BD}"/>
              </a:ext>
            </a:extLst>
          </p:cNvPr>
          <p:cNvPicPr>
            <a:picLocks noChangeAspect="1"/>
          </p:cNvPicPr>
          <p:nvPr/>
        </p:nvPicPr>
        <p:blipFill rotWithShape="1">
          <a:blip r:embed="rId3"/>
          <a:srcRect t="11567"/>
          <a:stretch/>
        </p:blipFill>
        <p:spPr>
          <a:xfrm>
            <a:off x="766118" y="930706"/>
            <a:ext cx="3729682" cy="2098055"/>
          </a:xfrm>
          <a:prstGeom prst="rect">
            <a:avLst/>
          </a:prstGeom>
        </p:spPr>
      </p:pic>
      <p:pic>
        <p:nvPicPr>
          <p:cNvPr id="8" name="Picture 7">
            <a:extLst>
              <a:ext uri="{FF2B5EF4-FFF2-40B4-BE49-F238E27FC236}">
                <a16:creationId xmlns:a16="http://schemas.microsoft.com/office/drawing/2014/main" id="{501A3EA6-B229-6540-BD5A-1CB0B798223E}"/>
              </a:ext>
            </a:extLst>
          </p:cNvPr>
          <p:cNvPicPr>
            <a:picLocks noChangeAspect="1"/>
          </p:cNvPicPr>
          <p:nvPr/>
        </p:nvPicPr>
        <p:blipFill rotWithShape="1">
          <a:blip r:embed="rId4"/>
          <a:srcRect t="12110"/>
          <a:stretch/>
        </p:blipFill>
        <p:spPr>
          <a:xfrm>
            <a:off x="766118" y="2903208"/>
            <a:ext cx="3729682" cy="2086021"/>
          </a:xfrm>
          <a:prstGeom prst="rect">
            <a:avLst/>
          </a:prstGeom>
        </p:spPr>
      </p:pic>
      <p:pic>
        <p:nvPicPr>
          <p:cNvPr id="9" name="Picture 8">
            <a:extLst>
              <a:ext uri="{FF2B5EF4-FFF2-40B4-BE49-F238E27FC236}">
                <a16:creationId xmlns:a16="http://schemas.microsoft.com/office/drawing/2014/main" id="{A82A43E8-8728-454B-94D8-2544739F8CD8}"/>
              </a:ext>
            </a:extLst>
          </p:cNvPr>
          <p:cNvPicPr>
            <a:picLocks noChangeAspect="1"/>
          </p:cNvPicPr>
          <p:nvPr/>
        </p:nvPicPr>
        <p:blipFill rotWithShape="1">
          <a:blip r:embed="rId5"/>
          <a:srcRect t="12074"/>
          <a:stretch/>
        </p:blipFill>
        <p:spPr>
          <a:xfrm>
            <a:off x="4419600" y="915776"/>
            <a:ext cx="3728973" cy="2121535"/>
          </a:xfrm>
          <a:prstGeom prst="rect">
            <a:avLst/>
          </a:prstGeom>
        </p:spPr>
      </p:pic>
      <p:pic>
        <p:nvPicPr>
          <p:cNvPr id="10" name="Picture 9">
            <a:extLst>
              <a:ext uri="{FF2B5EF4-FFF2-40B4-BE49-F238E27FC236}">
                <a16:creationId xmlns:a16="http://schemas.microsoft.com/office/drawing/2014/main" id="{1FCEE5E8-5225-EA41-8365-831742918165}"/>
              </a:ext>
            </a:extLst>
          </p:cNvPr>
          <p:cNvPicPr>
            <a:picLocks noChangeAspect="1"/>
          </p:cNvPicPr>
          <p:nvPr/>
        </p:nvPicPr>
        <p:blipFill rotWithShape="1">
          <a:blip r:embed="rId6"/>
          <a:srcRect t="11370" b="-758"/>
          <a:stretch/>
        </p:blipFill>
        <p:spPr>
          <a:xfrm>
            <a:off x="4456882" y="2871525"/>
            <a:ext cx="3659752" cy="2138625"/>
          </a:xfrm>
          <a:prstGeom prst="rect">
            <a:avLst/>
          </a:prstGeom>
        </p:spPr>
      </p:pic>
      <p:sp>
        <p:nvSpPr>
          <p:cNvPr id="17" name="TextBox 11">
            <a:extLst>
              <a:ext uri="{FF2B5EF4-FFF2-40B4-BE49-F238E27FC236}">
                <a16:creationId xmlns:a16="http://schemas.microsoft.com/office/drawing/2014/main" id="{F06C10C2-EDA8-C140-AAF6-3648F2AAAEAD}"/>
              </a:ext>
            </a:extLst>
          </p:cNvPr>
          <p:cNvSpPr txBox="1">
            <a:spLocks noChangeArrowheads="1"/>
          </p:cNvSpPr>
          <p:nvPr/>
        </p:nvSpPr>
        <p:spPr bwMode="auto">
          <a:xfrm>
            <a:off x="2776364" y="2533876"/>
            <a:ext cx="16805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July Rainfall</a:t>
            </a:r>
            <a:endParaRPr lang="en-US" altLang="en-US" sz="1600" b="1" dirty="0">
              <a:latin typeface="Arial" panose="020B0604020202020204" pitchFamily="34" charset="0"/>
            </a:endParaRPr>
          </a:p>
        </p:txBody>
      </p:sp>
      <p:sp>
        <p:nvSpPr>
          <p:cNvPr id="18" name="TextBox 11">
            <a:extLst>
              <a:ext uri="{FF2B5EF4-FFF2-40B4-BE49-F238E27FC236}">
                <a16:creationId xmlns:a16="http://schemas.microsoft.com/office/drawing/2014/main" id="{DD8832B9-78C1-F547-99A8-D0FFC1AA573F}"/>
              </a:ext>
            </a:extLst>
          </p:cNvPr>
          <p:cNvSpPr txBox="1">
            <a:spLocks noChangeArrowheads="1"/>
          </p:cNvSpPr>
          <p:nvPr/>
        </p:nvSpPr>
        <p:spPr bwMode="auto">
          <a:xfrm>
            <a:off x="2590800" y="4675655"/>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Jul-Sep Rainfall</a:t>
            </a:r>
            <a:endParaRPr lang="en-US" altLang="en-US" sz="1600" b="1" dirty="0">
              <a:latin typeface="Arial" panose="020B0604020202020204" pitchFamily="34" charset="0"/>
            </a:endParaRPr>
          </a:p>
        </p:txBody>
      </p:sp>
      <p:sp>
        <p:nvSpPr>
          <p:cNvPr id="22" name="TextBox 11">
            <a:extLst>
              <a:ext uri="{FF2B5EF4-FFF2-40B4-BE49-F238E27FC236}">
                <a16:creationId xmlns:a16="http://schemas.microsoft.com/office/drawing/2014/main" id="{76B8A650-3983-8947-B95A-FF3284C354D1}"/>
              </a:ext>
            </a:extLst>
          </p:cNvPr>
          <p:cNvSpPr txBox="1">
            <a:spLocks noChangeArrowheads="1"/>
          </p:cNvSpPr>
          <p:nvPr/>
        </p:nvSpPr>
        <p:spPr bwMode="auto">
          <a:xfrm>
            <a:off x="6433964" y="2529817"/>
            <a:ext cx="16805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July Temps</a:t>
            </a:r>
            <a:endParaRPr lang="en-US" altLang="en-US" sz="1600" b="1" dirty="0">
              <a:latin typeface="Arial" panose="020B0604020202020204" pitchFamily="34" charset="0"/>
            </a:endParaRPr>
          </a:p>
        </p:txBody>
      </p:sp>
      <p:sp>
        <p:nvSpPr>
          <p:cNvPr id="23" name="TextBox 11">
            <a:extLst>
              <a:ext uri="{FF2B5EF4-FFF2-40B4-BE49-F238E27FC236}">
                <a16:creationId xmlns:a16="http://schemas.microsoft.com/office/drawing/2014/main" id="{FC93CF44-A157-FC45-B990-DEC1EE037444}"/>
              </a:ext>
            </a:extLst>
          </p:cNvPr>
          <p:cNvSpPr txBox="1">
            <a:spLocks noChangeArrowheads="1"/>
          </p:cNvSpPr>
          <p:nvPr/>
        </p:nvSpPr>
        <p:spPr bwMode="auto">
          <a:xfrm>
            <a:off x="6248400" y="4671596"/>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Jul-Sep Temps</a:t>
            </a:r>
            <a:endParaRPr lang="en-US" altLang="en-US" sz="1600" b="1" dirty="0">
              <a:latin typeface="Arial" panose="020B0604020202020204" pitchFamily="34" charset="0"/>
            </a:endParaRPr>
          </a:p>
        </p:txBody>
      </p:sp>
    </p:spTree>
    <p:extLst>
      <p:ext uri="{BB962C8B-B14F-4D97-AF65-F5344CB8AC3E}">
        <p14:creationId xmlns:p14="http://schemas.microsoft.com/office/powerpoint/2010/main" val="85225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45C30E-D7F7-084C-BFAE-A4B6CAAB0FBD}"/>
              </a:ext>
            </a:extLst>
          </p:cNvPr>
          <p:cNvPicPr>
            <a:picLocks noChangeAspect="1"/>
          </p:cNvPicPr>
          <p:nvPr/>
        </p:nvPicPr>
        <p:blipFill>
          <a:blip r:embed="rId3"/>
          <a:stretch>
            <a:fillRect/>
          </a:stretch>
        </p:blipFill>
        <p:spPr>
          <a:xfrm>
            <a:off x="4404221" y="918501"/>
            <a:ext cx="3744352" cy="2156485"/>
          </a:xfrm>
          <a:prstGeom prst="rect">
            <a:avLst/>
          </a:prstGeom>
        </p:spPr>
      </p:pic>
      <p:pic>
        <p:nvPicPr>
          <p:cNvPr id="16" name="Picture 15">
            <a:extLst>
              <a:ext uri="{FF2B5EF4-FFF2-40B4-BE49-F238E27FC236}">
                <a16:creationId xmlns:a16="http://schemas.microsoft.com/office/drawing/2014/main" id="{627620E9-4E9A-C54C-8327-AADAEE1786B2}"/>
              </a:ext>
            </a:extLst>
          </p:cNvPr>
          <p:cNvPicPr>
            <a:picLocks noChangeAspect="1"/>
          </p:cNvPicPr>
          <p:nvPr/>
        </p:nvPicPr>
        <p:blipFill>
          <a:blip r:embed="rId4"/>
          <a:stretch>
            <a:fillRect/>
          </a:stretch>
        </p:blipFill>
        <p:spPr>
          <a:xfrm>
            <a:off x="4445278" y="2851725"/>
            <a:ext cx="3669204" cy="2133599"/>
          </a:xfrm>
          <a:prstGeom prst="rect">
            <a:avLst/>
          </a:prstGeom>
        </p:spPr>
      </p:pic>
      <p:pic>
        <p:nvPicPr>
          <p:cNvPr id="11" name="Picture 10">
            <a:extLst>
              <a:ext uri="{FF2B5EF4-FFF2-40B4-BE49-F238E27FC236}">
                <a16:creationId xmlns:a16="http://schemas.microsoft.com/office/drawing/2014/main" id="{F387C851-E0A2-5B4F-B024-64BC53014E05}"/>
              </a:ext>
            </a:extLst>
          </p:cNvPr>
          <p:cNvPicPr>
            <a:picLocks noChangeAspect="1"/>
          </p:cNvPicPr>
          <p:nvPr/>
        </p:nvPicPr>
        <p:blipFill rotWithShape="1">
          <a:blip r:embed="rId5"/>
          <a:srcRect t="9528"/>
          <a:stretch/>
        </p:blipFill>
        <p:spPr>
          <a:xfrm>
            <a:off x="766119" y="907828"/>
            <a:ext cx="3690764" cy="2160325"/>
          </a:xfrm>
          <a:prstGeom prst="rect">
            <a:avLst/>
          </a:prstGeom>
        </p:spPr>
      </p:pic>
      <p:pic>
        <p:nvPicPr>
          <p:cNvPr id="12" name="Picture 11">
            <a:extLst>
              <a:ext uri="{FF2B5EF4-FFF2-40B4-BE49-F238E27FC236}">
                <a16:creationId xmlns:a16="http://schemas.microsoft.com/office/drawing/2014/main" id="{F0AF1671-4BF4-2C41-9A8F-8941B7BC1EAB}"/>
              </a:ext>
            </a:extLst>
          </p:cNvPr>
          <p:cNvPicPr>
            <a:picLocks noChangeAspect="1"/>
          </p:cNvPicPr>
          <p:nvPr/>
        </p:nvPicPr>
        <p:blipFill>
          <a:blip r:embed="rId6"/>
          <a:stretch>
            <a:fillRect/>
          </a:stretch>
        </p:blipFill>
        <p:spPr>
          <a:xfrm>
            <a:off x="836048" y="2851725"/>
            <a:ext cx="3602193" cy="2183467"/>
          </a:xfrm>
          <a:prstGeom prst="rect">
            <a:avLst/>
          </a:prstGeom>
        </p:spPr>
      </p:pic>
      <p:sp>
        <p:nvSpPr>
          <p:cNvPr id="5123" name="Text Box 3"/>
          <p:cNvSpPr txBox="1">
            <a:spLocks noChangeArrowheads="1"/>
          </p:cNvSpPr>
          <p:nvPr/>
        </p:nvSpPr>
        <p:spPr bwMode="auto">
          <a:xfrm>
            <a:off x="6000750" y="1371600"/>
            <a:ext cx="1714500"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endParaRPr lang="en-GB" sz="1800" b="0" dirty="0">
              <a:solidFill>
                <a:srgbClr val="000000"/>
              </a:solidFill>
              <a:latin typeface="Times New Roman" pitchFamily="18" charset="0"/>
            </a:endParaRPr>
          </a:p>
        </p:txBody>
      </p:sp>
      <p:sp>
        <p:nvSpPr>
          <p:cNvPr id="7" name="Text Box 2"/>
          <p:cNvSpPr txBox="1">
            <a:spLocks noChangeArrowheads="1"/>
          </p:cNvSpPr>
          <p:nvPr/>
        </p:nvSpPr>
        <p:spPr bwMode="auto">
          <a:xfrm>
            <a:off x="228600" y="228600"/>
            <a:ext cx="8762999" cy="326949"/>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2700" dirty="0">
                <a:solidFill>
                  <a:srgbClr val="FFFF00"/>
                </a:solidFill>
                <a:latin typeface="+mn-lt"/>
              </a:rPr>
              <a:t>6-10 and 8-14 Day Outlooks: Monsoon Ramping Up</a:t>
            </a:r>
          </a:p>
        </p:txBody>
      </p:sp>
      <p:sp>
        <p:nvSpPr>
          <p:cNvPr id="14" name="Rectangle 2"/>
          <p:cNvSpPr>
            <a:spLocks noChangeArrowheads="1"/>
          </p:cNvSpPr>
          <p:nvPr/>
        </p:nvSpPr>
        <p:spPr bwMode="auto">
          <a:xfrm>
            <a:off x="76200" y="508769"/>
            <a:ext cx="8991600" cy="369332"/>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1800" dirty="0"/>
              <a:t>Above normal temperatures should be replaced by increasing rain chances! </a:t>
            </a:r>
          </a:p>
        </p:txBody>
      </p:sp>
      <p:sp>
        <p:nvSpPr>
          <p:cNvPr id="17" name="TextBox 11">
            <a:extLst>
              <a:ext uri="{FF2B5EF4-FFF2-40B4-BE49-F238E27FC236}">
                <a16:creationId xmlns:a16="http://schemas.microsoft.com/office/drawing/2014/main" id="{F06C10C2-EDA8-C140-AAF6-3648F2AAAEAD}"/>
              </a:ext>
            </a:extLst>
          </p:cNvPr>
          <p:cNvSpPr txBox="1">
            <a:spLocks noChangeArrowheads="1"/>
          </p:cNvSpPr>
          <p:nvPr/>
        </p:nvSpPr>
        <p:spPr bwMode="auto">
          <a:xfrm>
            <a:off x="2971800" y="2291775"/>
            <a:ext cx="14850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6-10 Day Rainfall</a:t>
            </a:r>
            <a:endParaRPr lang="en-US" altLang="en-US" sz="1600" b="1" dirty="0">
              <a:latin typeface="Arial" panose="020B0604020202020204" pitchFamily="34" charset="0"/>
            </a:endParaRPr>
          </a:p>
        </p:txBody>
      </p:sp>
      <p:sp>
        <p:nvSpPr>
          <p:cNvPr id="18" name="TextBox 11">
            <a:extLst>
              <a:ext uri="{FF2B5EF4-FFF2-40B4-BE49-F238E27FC236}">
                <a16:creationId xmlns:a16="http://schemas.microsoft.com/office/drawing/2014/main" id="{DD8832B9-78C1-F547-99A8-D0FFC1AA573F}"/>
              </a:ext>
            </a:extLst>
          </p:cNvPr>
          <p:cNvSpPr txBox="1">
            <a:spLocks noChangeArrowheads="1"/>
          </p:cNvSpPr>
          <p:nvPr/>
        </p:nvSpPr>
        <p:spPr bwMode="auto">
          <a:xfrm>
            <a:off x="2743200" y="4400550"/>
            <a:ext cx="167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8-14 Day Rainfall</a:t>
            </a:r>
            <a:endParaRPr lang="en-US" altLang="en-US" sz="1600" b="1" dirty="0">
              <a:latin typeface="Arial" panose="020B0604020202020204" pitchFamily="34" charset="0"/>
            </a:endParaRPr>
          </a:p>
        </p:txBody>
      </p:sp>
      <p:sp>
        <p:nvSpPr>
          <p:cNvPr id="22" name="TextBox 11">
            <a:extLst>
              <a:ext uri="{FF2B5EF4-FFF2-40B4-BE49-F238E27FC236}">
                <a16:creationId xmlns:a16="http://schemas.microsoft.com/office/drawing/2014/main" id="{76B8A650-3983-8947-B95A-FF3284C354D1}"/>
              </a:ext>
            </a:extLst>
          </p:cNvPr>
          <p:cNvSpPr txBox="1">
            <a:spLocks noChangeArrowheads="1"/>
          </p:cNvSpPr>
          <p:nvPr/>
        </p:nvSpPr>
        <p:spPr bwMode="auto">
          <a:xfrm>
            <a:off x="6433964" y="2266950"/>
            <a:ext cx="1680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6-10 Day Temps</a:t>
            </a:r>
            <a:endParaRPr lang="en-US" altLang="en-US" sz="1600" b="1" dirty="0">
              <a:latin typeface="Arial" panose="020B0604020202020204" pitchFamily="34" charset="0"/>
            </a:endParaRPr>
          </a:p>
        </p:txBody>
      </p:sp>
      <p:sp>
        <p:nvSpPr>
          <p:cNvPr id="23" name="TextBox 11">
            <a:extLst>
              <a:ext uri="{FF2B5EF4-FFF2-40B4-BE49-F238E27FC236}">
                <a16:creationId xmlns:a16="http://schemas.microsoft.com/office/drawing/2014/main" id="{FC93CF44-A157-FC45-B990-DEC1EE037444}"/>
              </a:ext>
            </a:extLst>
          </p:cNvPr>
          <p:cNvSpPr txBox="1">
            <a:spLocks noChangeArrowheads="1"/>
          </p:cNvSpPr>
          <p:nvPr/>
        </p:nvSpPr>
        <p:spPr bwMode="auto">
          <a:xfrm>
            <a:off x="6433964" y="4400550"/>
            <a:ext cx="1643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1600" dirty="0">
                <a:latin typeface="Arial" panose="020B0604020202020204" pitchFamily="34" charset="0"/>
              </a:rPr>
              <a:t>8-14 Day Temps</a:t>
            </a:r>
            <a:endParaRPr lang="en-US" altLang="en-US" sz="1600" b="1" dirty="0">
              <a:latin typeface="Arial" panose="020B0604020202020204" pitchFamily="34" charset="0"/>
            </a:endParaRPr>
          </a:p>
        </p:txBody>
      </p:sp>
    </p:spTree>
    <p:extLst>
      <p:ext uri="{BB962C8B-B14F-4D97-AF65-F5344CB8AC3E}">
        <p14:creationId xmlns:p14="http://schemas.microsoft.com/office/powerpoint/2010/main" val="463677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Diurnal Cycle of Lightning</a:t>
            </a:r>
            <a:endParaRPr lang="en-US" sz="2700" dirty="0">
              <a:solidFill>
                <a:srgbClr val="FFFF00"/>
              </a:solidFill>
              <a:latin typeface="+mn-lt"/>
            </a:endParaRPr>
          </a:p>
        </p:txBody>
      </p:sp>
      <p:sp>
        <p:nvSpPr>
          <p:cNvPr id="14" name="Rectangle 2"/>
          <p:cNvSpPr>
            <a:spLocks noChangeArrowheads="1"/>
          </p:cNvSpPr>
          <p:nvPr/>
        </p:nvSpPr>
        <p:spPr bwMode="auto">
          <a:xfrm>
            <a:off x="63500" y="597381"/>
            <a:ext cx="8915400" cy="707886"/>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Southern Arizona lightning greatest from 2-5 p.m. MST (21-00 UTC) during 2003-2013</a:t>
            </a:r>
          </a:p>
        </p:txBody>
      </p:sp>
      <p:pic>
        <p:nvPicPr>
          <p:cNvPr id="2" name="Picture 1">
            <a:extLst>
              <a:ext uri="{FF2B5EF4-FFF2-40B4-BE49-F238E27FC236}">
                <a16:creationId xmlns:a16="http://schemas.microsoft.com/office/drawing/2014/main" id="{229071FF-ED1B-514C-8F7F-4568D8B86611}"/>
              </a:ext>
            </a:extLst>
          </p:cNvPr>
          <p:cNvPicPr>
            <a:picLocks noChangeAspect="1"/>
          </p:cNvPicPr>
          <p:nvPr/>
        </p:nvPicPr>
        <p:blipFill>
          <a:blip r:embed="rId2"/>
          <a:stretch>
            <a:fillRect/>
          </a:stretch>
        </p:blipFill>
        <p:spPr>
          <a:xfrm>
            <a:off x="152400" y="2495549"/>
            <a:ext cx="2886314" cy="2537015"/>
          </a:xfrm>
          <a:prstGeom prst="rect">
            <a:avLst/>
          </a:prstGeom>
        </p:spPr>
      </p:pic>
      <p:pic>
        <p:nvPicPr>
          <p:cNvPr id="3" name="Picture 2">
            <a:extLst>
              <a:ext uri="{FF2B5EF4-FFF2-40B4-BE49-F238E27FC236}">
                <a16:creationId xmlns:a16="http://schemas.microsoft.com/office/drawing/2014/main" id="{CFBC5DEC-F2E8-F745-B59B-E8D05CBCD288}"/>
              </a:ext>
            </a:extLst>
          </p:cNvPr>
          <p:cNvPicPr>
            <a:picLocks noChangeAspect="1"/>
          </p:cNvPicPr>
          <p:nvPr/>
        </p:nvPicPr>
        <p:blipFill>
          <a:blip r:embed="rId3"/>
          <a:stretch>
            <a:fillRect/>
          </a:stretch>
        </p:blipFill>
        <p:spPr>
          <a:xfrm>
            <a:off x="3124200" y="1081619"/>
            <a:ext cx="5854700" cy="3950945"/>
          </a:xfrm>
          <a:prstGeom prst="rect">
            <a:avLst/>
          </a:prstGeom>
        </p:spPr>
      </p:pic>
      <p:sp>
        <p:nvSpPr>
          <p:cNvPr id="9" name="Rectangle 2">
            <a:extLst>
              <a:ext uri="{FF2B5EF4-FFF2-40B4-BE49-F238E27FC236}">
                <a16:creationId xmlns:a16="http://schemas.microsoft.com/office/drawing/2014/main" id="{3E707B11-E5F1-D849-BB67-9F94F34ED5AD}"/>
              </a:ext>
            </a:extLst>
          </p:cNvPr>
          <p:cNvSpPr>
            <a:spLocks noChangeArrowheads="1"/>
          </p:cNvSpPr>
          <p:nvPr/>
        </p:nvSpPr>
        <p:spPr bwMode="auto">
          <a:xfrm>
            <a:off x="63500" y="1300243"/>
            <a:ext cx="2975214" cy="1015663"/>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Lightning greatest in late July and August (lull early August)</a:t>
            </a:r>
          </a:p>
        </p:txBody>
      </p:sp>
      <p:sp>
        <p:nvSpPr>
          <p:cNvPr id="10" name="TextBox 9">
            <a:extLst>
              <a:ext uri="{FF2B5EF4-FFF2-40B4-BE49-F238E27FC236}">
                <a16:creationId xmlns:a16="http://schemas.microsoft.com/office/drawing/2014/main" id="{12580D4B-0598-1547-AA28-77C2B57B49CB}"/>
              </a:ext>
            </a:extLst>
          </p:cNvPr>
          <p:cNvSpPr txBox="1"/>
          <p:nvPr/>
        </p:nvSpPr>
        <p:spPr>
          <a:xfrm>
            <a:off x="3581828" y="1300243"/>
            <a:ext cx="1981200" cy="307777"/>
          </a:xfrm>
          <a:prstGeom prst="rect">
            <a:avLst/>
          </a:prstGeom>
          <a:noFill/>
        </p:spPr>
        <p:txBody>
          <a:bodyPr wrap="square" rtlCol="0">
            <a:spAutoFit/>
          </a:bodyPr>
          <a:lstStyle/>
          <a:p>
            <a:pPr defTabSz="685800" fontAlgn="auto">
              <a:spcBef>
                <a:spcPts val="0"/>
              </a:spcBef>
              <a:spcAft>
                <a:spcPts val="0"/>
              </a:spcAft>
              <a:defRPr/>
            </a:pPr>
            <a:r>
              <a:rPr lang="en-US" sz="1400" kern="0" dirty="0">
                <a:solidFill>
                  <a:schemeClr val="bg1"/>
                </a:solidFill>
              </a:rPr>
              <a:t>Carlaw et al. (2017)</a:t>
            </a:r>
          </a:p>
        </p:txBody>
      </p:sp>
    </p:spTree>
    <p:extLst>
      <p:ext uri="{BB962C8B-B14F-4D97-AF65-F5344CB8AC3E}">
        <p14:creationId xmlns:p14="http://schemas.microsoft.com/office/powerpoint/2010/main" val="129875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04801" y="228600"/>
            <a:ext cx="8381999"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Spatial Distribution of Lightning (2-5 p.m.)</a:t>
            </a:r>
            <a:endParaRPr lang="en-US" sz="2700" dirty="0">
              <a:solidFill>
                <a:srgbClr val="FFFF00"/>
              </a:solidFill>
              <a:latin typeface="+mn-lt"/>
            </a:endParaRPr>
          </a:p>
        </p:txBody>
      </p:sp>
      <p:sp>
        <p:nvSpPr>
          <p:cNvPr id="14" name="Rectangle 2"/>
          <p:cNvSpPr>
            <a:spLocks noChangeArrowheads="1"/>
          </p:cNvSpPr>
          <p:nvPr/>
        </p:nvSpPr>
        <p:spPr bwMode="auto">
          <a:xfrm>
            <a:off x="63500" y="597381"/>
            <a:ext cx="89154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Lightning initially over higher terrain of southern and eastern Arizona</a:t>
            </a:r>
          </a:p>
        </p:txBody>
      </p:sp>
      <p:pic>
        <p:nvPicPr>
          <p:cNvPr id="4" name="Picture 3">
            <a:extLst>
              <a:ext uri="{FF2B5EF4-FFF2-40B4-BE49-F238E27FC236}">
                <a16:creationId xmlns:a16="http://schemas.microsoft.com/office/drawing/2014/main" id="{41A44AEC-3B2C-BA48-BBF8-6228BC53348D}"/>
              </a:ext>
            </a:extLst>
          </p:cNvPr>
          <p:cNvPicPr>
            <a:picLocks noChangeAspect="1"/>
          </p:cNvPicPr>
          <p:nvPr/>
        </p:nvPicPr>
        <p:blipFill rotWithShape="1">
          <a:blip r:embed="rId2"/>
          <a:srcRect r="1292" b="11479"/>
          <a:stretch/>
        </p:blipFill>
        <p:spPr>
          <a:xfrm>
            <a:off x="304801" y="1021013"/>
            <a:ext cx="8382000" cy="3974721"/>
          </a:xfrm>
          <a:prstGeom prst="rect">
            <a:avLst/>
          </a:prstGeom>
        </p:spPr>
      </p:pic>
      <p:sp>
        <p:nvSpPr>
          <p:cNvPr id="11" name="TextBox 10">
            <a:extLst>
              <a:ext uri="{FF2B5EF4-FFF2-40B4-BE49-F238E27FC236}">
                <a16:creationId xmlns:a16="http://schemas.microsoft.com/office/drawing/2014/main" id="{2E7FE8D9-4A2E-B64D-A8A4-F0C31BB5EC68}"/>
              </a:ext>
            </a:extLst>
          </p:cNvPr>
          <p:cNvSpPr txBox="1"/>
          <p:nvPr/>
        </p:nvSpPr>
        <p:spPr>
          <a:xfrm>
            <a:off x="6553200" y="4476750"/>
            <a:ext cx="1981200" cy="307777"/>
          </a:xfrm>
          <a:prstGeom prst="rect">
            <a:avLst/>
          </a:prstGeom>
          <a:noFill/>
        </p:spPr>
        <p:txBody>
          <a:bodyPr wrap="square" rtlCol="0">
            <a:spAutoFit/>
          </a:bodyPr>
          <a:lstStyle/>
          <a:p>
            <a:pPr defTabSz="685800" fontAlgn="auto">
              <a:spcBef>
                <a:spcPts val="0"/>
              </a:spcBef>
              <a:spcAft>
                <a:spcPts val="0"/>
              </a:spcAft>
              <a:defRPr/>
            </a:pPr>
            <a:r>
              <a:rPr lang="en-US" sz="1400" kern="0" dirty="0">
                <a:solidFill>
                  <a:schemeClr val="bg1"/>
                </a:solidFill>
              </a:rPr>
              <a:t>Carlaw et al. (2017)</a:t>
            </a:r>
          </a:p>
        </p:txBody>
      </p:sp>
    </p:spTree>
    <p:extLst>
      <p:ext uri="{BB962C8B-B14F-4D97-AF65-F5344CB8AC3E}">
        <p14:creationId xmlns:p14="http://schemas.microsoft.com/office/powerpoint/2010/main" val="150966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63500" y="597381"/>
            <a:ext cx="89154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Lightning greater over lower deserts and Phoenix later in the day</a:t>
            </a:r>
          </a:p>
        </p:txBody>
      </p:sp>
      <p:pic>
        <p:nvPicPr>
          <p:cNvPr id="5" name="Picture 4">
            <a:extLst>
              <a:ext uri="{FF2B5EF4-FFF2-40B4-BE49-F238E27FC236}">
                <a16:creationId xmlns:a16="http://schemas.microsoft.com/office/drawing/2014/main" id="{B480979A-83CF-8B45-BC13-8297F8C78C60}"/>
              </a:ext>
            </a:extLst>
          </p:cNvPr>
          <p:cNvPicPr>
            <a:picLocks noChangeAspect="1"/>
          </p:cNvPicPr>
          <p:nvPr/>
        </p:nvPicPr>
        <p:blipFill rotWithShape="1">
          <a:blip r:embed="rId2"/>
          <a:srcRect t="2818" b="7709"/>
          <a:stretch/>
        </p:blipFill>
        <p:spPr>
          <a:xfrm>
            <a:off x="319215" y="1101622"/>
            <a:ext cx="8338715" cy="3894112"/>
          </a:xfrm>
          <a:prstGeom prst="rect">
            <a:avLst/>
          </a:prstGeom>
        </p:spPr>
      </p:pic>
      <p:sp>
        <p:nvSpPr>
          <p:cNvPr id="6" name="Text Box 2">
            <a:extLst>
              <a:ext uri="{FF2B5EF4-FFF2-40B4-BE49-F238E27FC236}">
                <a16:creationId xmlns:a16="http://schemas.microsoft.com/office/drawing/2014/main" id="{F04EC7F4-0A1C-FD40-B5C0-5C66F1B340F2}"/>
              </a:ext>
            </a:extLst>
          </p:cNvPr>
          <p:cNvSpPr txBox="1">
            <a:spLocks noChangeArrowheads="1"/>
          </p:cNvSpPr>
          <p:nvPr/>
        </p:nvSpPr>
        <p:spPr bwMode="auto">
          <a:xfrm>
            <a:off x="304801" y="228600"/>
            <a:ext cx="8381999"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Spatial Distribution of Lightning (5-8 p.m.)</a:t>
            </a:r>
            <a:endParaRPr lang="en-US" sz="2700" dirty="0">
              <a:solidFill>
                <a:srgbClr val="FFFF00"/>
              </a:solidFill>
              <a:latin typeface="+mn-lt"/>
            </a:endParaRPr>
          </a:p>
        </p:txBody>
      </p:sp>
      <p:sp>
        <p:nvSpPr>
          <p:cNvPr id="7" name="TextBox 6">
            <a:extLst>
              <a:ext uri="{FF2B5EF4-FFF2-40B4-BE49-F238E27FC236}">
                <a16:creationId xmlns:a16="http://schemas.microsoft.com/office/drawing/2014/main" id="{7B7B01E6-845F-CE4C-88CE-0F62DCDF0DB0}"/>
              </a:ext>
            </a:extLst>
          </p:cNvPr>
          <p:cNvSpPr txBox="1"/>
          <p:nvPr/>
        </p:nvSpPr>
        <p:spPr>
          <a:xfrm>
            <a:off x="6553200" y="4476750"/>
            <a:ext cx="1981200" cy="307777"/>
          </a:xfrm>
          <a:prstGeom prst="rect">
            <a:avLst/>
          </a:prstGeom>
          <a:noFill/>
        </p:spPr>
        <p:txBody>
          <a:bodyPr wrap="square" rtlCol="0">
            <a:spAutoFit/>
          </a:bodyPr>
          <a:lstStyle/>
          <a:p>
            <a:pPr defTabSz="685800" fontAlgn="auto">
              <a:spcBef>
                <a:spcPts val="0"/>
              </a:spcBef>
              <a:spcAft>
                <a:spcPts val="0"/>
              </a:spcAft>
              <a:defRPr/>
            </a:pPr>
            <a:r>
              <a:rPr lang="en-US" sz="1400" kern="0" dirty="0">
                <a:solidFill>
                  <a:schemeClr val="bg1"/>
                </a:solidFill>
              </a:rPr>
              <a:t>Carlaw et al. (2017)</a:t>
            </a:r>
          </a:p>
        </p:txBody>
      </p:sp>
    </p:spTree>
    <p:extLst>
      <p:ext uri="{BB962C8B-B14F-4D97-AF65-F5344CB8AC3E}">
        <p14:creationId xmlns:p14="http://schemas.microsoft.com/office/powerpoint/2010/main" val="58217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Diurnal and Seasonal Cycle of Severe Weather</a:t>
            </a:r>
            <a:endParaRPr lang="en-US" sz="2700" dirty="0">
              <a:solidFill>
                <a:srgbClr val="FFFF00"/>
              </a:solidFill>
              <a:latin typeface="+mn-lt"/>
            </a:endParaRPr>
          </a:p>
        </p:txBody>
      </p:sp>
      <p:sp>
        <p:nvSpPr>
          <p:cNvPr id="14" name="Rectangle 2"/>
          <p:cNvSpPr>
            <a:spLocks noChangeArrowheads="1"/>
          </p:cNvSpPr>
          <p:nvPr/>
        </p:nvSpPr>
        <p:spPr bwMode="auto">
          <a:xfrm>
            <a:off x="63499" y="597381"/>
            <a:ext cx="4484579" cy="156966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Severe weather reports peak later in the day from 4-7 p.m. MST (23-02 UTC)</a:t>
            </a:r>
          </a:p>
          <a:p>
            <a:pPr marL="714375" lvl="1" indent="-257175">
              <a:buClr>
                <a:srgbClr val="FFFF00"/>
              </a:buClr>
              <a:buFont typeface="Wingdings" pitchFamily="2" charset="2"/>
              <a:buChar char="Ø"/>
              <a:defRPr/>
            </a:pPr>
            <a:r>
              <a:rPr lang="en-US" sz="1800" dirty="0"/>
              <a:t>Likely due to greater reporting of impacts in Phoenix metro area</a:t>
            </a:r>
          </a:p>
        </p:txBody>
      </p:sp>
      <p:sp>
        <p:nvSpPr>
          <p:cNvPr id="9" name="Rectangle 2">
            <a:extLst>
              <a:ext uri="{FF2B5EF4-FFF2-40B4-BE49-F238E27FC236}">
                <a16:creationId xmlns:a16="http://schemas.microsoft.com/office/drawing/2014/main" id="{3E707B11-E5F1-D849-BB67-9F94F34ED5AD}"/>
              </a:ext>
            </a:extLst>
          </p:cNvPr>
          <p:cNvSpPr>
            <a:spLocks noChangeArrowheads="1"/>
          </p:cNvSpPr>
          <p:nvPr/>
        </p:nvSpPr>
        <p:spPr bwMode="auto">
          <a:xfrm>
            <a:off x="4578006" y="3562350"/>
            <a:ext cx="4370001" cy="1261884"/>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Severe reports also greatest in late July and August</a:t>
            </a:r>
          </a:p>
          <a:p>
            <a:pPr marL="714375" lvl="1" indent="-257175">
              <a:buClr>
                <a:srgbClr val="FFFF00"/>
              </a:buClr>
              <a:buFont typeface="Wingdings" pitchFamily="2" charset="2"/>
              <a:buChar char="Ø"/>
              <a:defRPr/>
            </a:pPr>
            <a:r>
              <a:rPr lang="en-US" sz="1800" dirty="0"/>
              <a:t>Also has a noticeable lull in early August (below early July)</a:t>
            </a:r>
          </a:p>
        </p:txBody>
      </p:sp>
      <p:pic>
        <p:nvPicPr>
          <p:cNvPr id="4" name="Picture 3">
            <a:extLst>
              <a:ext uri="{FF2B5EF4-FFF2-40B4-BE49-F238E27FC236}">
                <a16:creationId xmlns:a16="http://schemas.microsoft.com/office/drawing/2014/main" id="{35C95AF3-FFDD-2E4E-9F3C-66B9D7EBEE12}"/>
              </a:ext>
            </a:extLst>
          </p:cNvPr>
          <p:cNvPicPr>
            <a:picLocks noChangeAspect="1"/>
          </p:cNvPicPr>
          <p:nvPr/>
        </p:nvPicPr>
        <p:blipFill>
          <a:blip r:embed="rId2"/>
          <a:stretch>
            <a:fillRect/>
          </a:stretch>
        </p:blipFill>
        <p:spPr>
          <a:xfrm>
            <a:off x="4701535" y="581582"/>
            <a:ext cx="4246473" cy="2837122"/>
          </a:xfrm>
          <a:prstGeom prst="rect">
            <a:avLst/>
          </a:prstGeom>
        </p:spPr>
      </p:pic>
      <p:pic>
        <p:nvPicPr>
          <p:cNvPr id="5" name="Picture 4">
            <a:extLst>
              <a:ext uri="{FF2B5EF4-FFF2-40B4-BE49-F238E27FC236}">
                <a16:creationId xmlns:a16="http://schemas.microsoft.com/office/drawing/2014/main" id="{8E3B9F66-2C61-8349-936D-BFC5E0A28ED5}"/>
              </a:ext>
            </a:extLst>
          </p:cNvPr>
          <p:cNvPicPr>
            <a:picLocks noChangeAspect="1"/>
          </p:cNvPicPr>
          <p:nvPr/>
        </p:nvPicPr>
        <p:blipFill rotWithShape="1">
          <a:blip r:embed="rId3"/>
          <a:srcRect l="3337" b="17877"/>
          <a:stretch/>
        </p:blipFill>
        <p:spPr>
          <a:xfrm>
            <a:off x="132599" y="2228597"/>
            <a:ext cx="4415480" cy="2833243"/>
          </a:xfrm>
          <a:prstGeom prst="rect">
            <a:avLst/>
          </a:prstGeom>
        </p:spPr>
      </p:pic>
      <p:sp>
        <p:nvSpPr>
          <p:cNvPr id="10" name="TextBox 9">
            <a:extLst>
              <a:ext uri="{FF2B5EF4-FFF2-40B4-BE49-F238E27FC236}">
                <a16:creationId xmlns:a16="http://schemas.microsoft.com/office/drawing/2014/main" id="{756DB51C-980B-A84C-ABC2-EC0B1ADAC37B}"/>
              </a:ext>
            </a:extLst>
          </p:cNvPr>
          <p:cNvSpPr txBox="1"/>
          <p:nvPr/>
        </p:nvSpPr>
        <p:spPr>
          <a:xfrm>
            <a:off x="5029200" y="725228"/>
            <a:ext cx="1981200" cy="307777"/>
          </a:xfrm>
          <a:prstGeom prst="rect">
            <a:avLst/>
          </a:prstGeom>
          <a:noFill/>
        </p:spPr>
        <p:txBody>
          <a:bodyPr wrap="square" rtlCol="0">
            <a:spAutoFit/>
          </a:bodyPr>
          <a:lstStyle/>
          <a:p>
            <a:pPr defTabSz="685800" fontAlgn="auto">
              <a:spcBef>
                <a:spcPts val="0"/>
              </a:spcBef>
              <a:spcAft>
                <a:spcPts val="0"/>
              </a:spcAft>
              <a:defRPr/>
            </a:pPr>
            <a:r>
              <a:rPr lang="en-US" sz="1400" kern="0" dirty="0">
                <a:solidFill>
                  <a:schemeClr val="bg1"/>
                </a:solidFill>
              </a:rPr>
              <a:t>Carlaw et al. (2017)</a:t>
            </a:r>
          </a:p>
        </p:txBody>
      </p:sp>
    </p:spTree>
    <p:extLst>
      <p:ext uri="{BB962C8B-B14F-4D97-AF65-F5344CB8AC3E}">
        <p14:creationId xmlns:p14="http://schemas.microsoft.com/office/powerpoint/2010/main" val="272405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38350"/>
            <a:ext cx="2438400" cy="3086100"/>
          </a:xfrm>
        </p:spPr>
        <p:txBody>
          <a:bodyPr/>
          <a:lstStyle/>
          <a:p>
            <a:pPr marL="342900" indent="-342900" algn="ctr"/>
            <a:r>
              <a:rPr lang="en-US" sz="3200" b="1" dirty="0">
                <a:ln>
                  <a:solidFill>
                    <a:sysClr val="windowText" lastClr="000000"/>
                  </a:solidFill>
                </a:ln>
                <a:solidFill>
                  <a:srgbClr val="FFFF66"/>
                </a:solidFill>
              </a:rPr>
              <a:t>Moisture</a:t>
            </a:r>
          </a:p>
          <a:p>
            <a:pPr marL="342900" indent="-342900" algn="ctr"/>
            <a:r>
              <a:rPr lang="en-US" sz="3200" b="1" dirty="0">
                <a:ln>
                  <a:solidFill>
                    <a:sysClr val="windowText" lastClr="000000"/>
                  </a:solidFill>
                </a:ln>
              </a:rPr>
              <a:t>Instability</a:t>
            </a:r>
          </a:p>
          <a:p>
            <a:pPr marL="342900" indent="-342900" algn="ctr"/>
            <a:r>
              <a:rPr lang="en-US" sz="3200" b="1" dirty="0">
                <a:ln>
                  <a:solidFill>
                    <a:sysClr val="windowText" lastClr="000000"/>
                  </a:solidFill>
                </a:ln>
              </a:rPr>
              <a:t>Lift</a:t>
            </a:r>
          </a:p>
          <a:p>
            <a:pPr marL="342900" indent="-342900" algn="ctr"/>
            <a:r>
              <a:rPr lang="en-US" sz="3200" b="1" dirty="0">
                <a:ln>
                  <a:solidFill>
                    <a:sysClr val="windowText" lastClr="000000"/>
                  </a:solidFill>
                </a:ln>
              </a:rPr>
              <a:t>Wind Shear</a:t>
            </a:r>
          </a:p>
          <a:p>
            <a:endParaRPr lang="en-US" dirty="0"/>
          </a:p>
        </p:txBody>
      </p:sp>
      <p:sp>
        <p:nvSpPr>
          <p:cNvPr id="6" name="Text Box 2">
            <a:extLst>
              <a:ext uri="{FF2B5EF4-FFF2-40B4-BE49-F238E27FC236}">
                <a16:creationId xmlns:a16="http://schemas.microsoft.com/office/drawing/2014/main" id="{DBE99422-C5E1-F048-9C0B-52DF495F59C0}"/>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Thunderstorm Ingredients: Moisture</a:t>
            </a:r>
            <a:endParaRPr lang="en-US" sz="2700" dirty="0">
              <a:solidFill>
                <a:srgbClr val="FFFF00"/>
              </a:solidFill>
              <a:latin typeface="+mn-lt"/>
            </a:endParaRPr>
          </a:p>
        </p:txBody>
      </p:sp>
      <p:pic>
        <p:nvPicPr>
          <p:cNvPr id="7" name="Picture 6">
            <a:extLst>
              <a:ext uri="{FF2B5EF4-FFF2-40B4-BE49-F238E27FC236}">
                <a16:creationId xmlns:a16="http://schemas.microsoft.com/office/drawing/2014/main" id="{99D75708-F7B8-304A-879F-017444FF7987}"/>
              </a:ext>
            </a:extLst>
          </p:cNvPr>
          <p:cNvPicPr>
            <a:picLocks noChangeAspect="1"/>
          </p:cNvPicPr>
          <p:nvPr/>
        </p:nvPicPr>
        <p:blipFill rotWithShape="1">
          <a:blip r:embed="rId3"/>
          <a:srcRect l="1863" t="1188" r="6181" b="17812"/>
          <a:stretch/>
        </p:blipFill>
        <p:spPr>
          <a:xfrm>
            <a:off x="2514600" y="1646055"/>
            <a:ext cx="2284590" cy="3364095"/>
          </a:xfrm>
          <a:prstGeom prst="rect">
            <a:avLst/>
          </a:prstGeom>
        </p:spPr>
      </p:pic>
      <p:pic>
        <p:nvPicPr>
          <p:cNvPr id="11" name="Picture 10">
            <a:extLst>
              <a:ext uri="{FF2B5EF4-FFF2-40B4-BE49-F238E27FC236}">
                <a16:creationId xmlns:a16="http://schemas.microsoft.com/office/drawing/2014/main" id="{55068973-33B4-FC44-B789-8F03F964B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710" y="2197818"/>
            <a:ext cx="4137681" cy="2812331"/>
          </a:xfrm>
          <a:prstGeom prst="rect">
            <a:avLst/>
          </a:prstGeom>
        </p:spPr>
      </p:pic>
      <p:sp>
        <p:nvSpPr>
          <p:cNvPr id="12" name="Rectangle 2">
            <a:extLst>
              <a:ext uri="{FF2B5EF4-FFF2-40B4-BE49-F238E27FC236}">
                <a16:creationId xmlns:a16="http://schemas.microsoft.com/office/drawing/2014/main" id="{A6B82AFA-6C22-3D4E-9521-C29C18B16695}"/>
              </a:ext>
            </a:extLst>
          </p:cNvPr>
          <p:cNvSpPr>
            <a:spLocks noChangeArrowheads="1"/>
          </p:cNvSpPr>
          <p:nvPr/>
        </p:nvSpPr>
        <p:spPr bwMode="auto">
          <a:xfrm>
            <a:off x="63499" y="597381"/>
            <a:ext cx="8915401" cy="954107"/>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Water vapor cools and condenses to form clouds/storms when lifted</a:t>
            </a:r>
          </a:p>
          <a:p>
            <a:pPr marL="714375" lvl="1" indent="-257175">
              <a:buClr>
                <a:srgbClr val="FFFF00"/>
              </a:buClr>
              <a:buFont typeface="Wingdings" pitchFamily="2" charset="2"/>
              <a:buChar char="Ø"/>
              <a:defRPr/>
            </a:pPr>
            <a:r>
              <a:rPr lang="en-US" sz="1800" dirty="0"/>
              <a:t>Gulf of California surges from tropical easterly waves and nearby storm complexes main moisture source for monsoon storms </a:t>
            </a:r>
          </a:p>
        </p:txBody>
      </p:sp>
      <p:sp>
        <p:nvSpPr>
          <p:cNvPr id="13" name="Rectangle 2">
            <a:extLst>
              <a:ext uri="{FF2B5EF4-FFF2-40B4-BE49-F238E27FC236}">
                <a16:creationId xmlns:a16="http://schemas.microsoft.com/office/drawing/2014/main" id="{D7065852-3024-4148-B1A5-A1B5D3B9A9C8}"/>
              </a:ext>
            </a:extLst>
          </p:cNvPr>
          <p:cNvSpPr>
            <a:spLocks noChangeArrowheads="1"/>
          </p:cNvSpPr>
          <p:nvPr/>
        </p:nvSpPr>
        <p:spPr bwMode="auto">
          <a:xfrm>
            <a:off x="4799190" y="1551488"/>
            <a:ext cx="4457700" cy="646331"/>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1800" dirty="0"/>
              <a:t>Precipitable water most correlated w/Phoenix lightning </a:t>
            </a:r>
            <a:r>
              <a:rPr lang="en-US" sz="1400" dirty="0"/>
              <a:t>(Rogers et al. 2018)</a:t>
            </a:r>
          </a:p>
        </p:txBody>
      </p:sp>
    </p:spTree>
    <p:extLst>
      <p:ext uri="{BB962C8B-B14F-4D97-AF65-F5344CB8AC3E}">
        <p14:creationId xmlns:p14="http://schemas.microsoft.com/office/powerpoint/2010/main" val="26477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38350"/>
            <a:ext cx="2438400" cy="3048000"/>
          </a:xfrm>
        </p:spPr>
        <p:txBody>
          <a:bodyPr/>
          <a:lstStyle/>
          <a:p>
            <a:pPr marL="342900" indent="-342900" algn="ctr"/>
            <a:r>
              <a:rPr lang="en-US" sz="3200" b="1" dirty="0">
                <a:ln>
                  <a:solidFill>
                    <a:sysClr val="windowText" lastClr="000000"/>
                  </a:solidFill>
                </a:ln>
              </a:rPr>
              <a:t>Moisture</a:t>
            </a:r>
          </a:p>
          <a:p>
            <a:pPr marL="342900" indent="-342900" algn="ctr"/>
            <a:r>
              <a:rPr lang="en-US" sz="3200" b="1" dirty="0">
                <a:ln>
                  <a:solidFill>
                    <a:sysClr val="windowText" lastClr="000000"/>
                  </a:solidFill>
                </a:ln>
                <a:solidFill>
                  <a:srgbClr val="FFFF66"/>
                </a:solidFill>
              </a:rPr>
              <a:t>Instability</a:t>
            </a:r>
          </a:p>
          <a:p>
            <a:pPr marL="342900" indent="-342900" algn="ctr"/>
            <a:r>
              <a:rPr lang="en-US" sz="3200" b="1" dirty="0">
                <a:ln>
                  <a:solidFill>
                    <a:sysClr val="windowText" lastClr="000000"/>
                  </a:solidFill>
                </a:ln>
              </a:rPr>
              <a:t>Lift</a:t>
            </a:r>
          </a:p>
          <a:p>
            <a:pPr marL="342900" indent="-342900" algn="ctr"/>
            <a:r>
              <a:rPr lang="en-US" sz="3200" b="1" dirty="0">
                <a:ln>
                  <a:solidFill>
                    <a:sysClr val="windowText" lastClr="000000"/>
                  </a:solidFill>
                </a:ln>
              </a:rPr>
              <a:t>Wind Shear</a:t>
            </a:r>
          </a:p>
          <a:p>
            <a:endParaRPr lang="en-US" dirty="0"/>
          </a:p>
        </p:txBody>
      </p:sp>
      <p:sp>
        <p:nvSpPr>
          <p:cNvPr id="6" name="Text Box 2">
            <a:extLst>
              <a:ext uri="{FF2B5EF4-FFF2-40B4-BE49-F238E27FC236}">
                <a16:creationId xmlns:a16="http://schemas.microsoft.com/office/drawing/2014/main" id="{FDC2BAB9-1253-E242-80D7-66E2E78AF95E}"/>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Thunderstorm Ingredients: Instability</a:t>
            </a:r>
            <a:endParaRPr lang="en-US" sz="2700" dirty="0">
              <a:solidFill>
                <a:srgbClr val="FFFF00"/>
              </a:solidFill>
              <a:latin typeface="+mn-lt"/>
            </a:endParaRPr>
          </a:p>
        </p:txBody>
      </p:sp>
      <p:sp>
        <p:nvSpPr>
          <p:cNvPr id="8" name="Rectangle 2">
            <a:extLst>
              <a:ext uri="{FF2B5EF4-FFF2-40B4-BE49-F238E27FC236}">
                <a16:creationId xmlns:a16="http://schemas.microsoft.com/office/drawing/2014/main" id="{631DD4A4-C12F-704C-ABF9-E0C6CDB3F9EA}"/>
              </a:ext>
            </a:extLst>
          </p:cNvPr>
          <p:cNvSpPr>
            <a:spLocks noChangeArrowheads="1"/>
          </p:cNvSpPr>
          <p:nvPr/>
        </p:nvSpPr>
        <p:spPr bwMode="auto">
          <a:xfrm>
            <a:off x="63499" y="597381"/>
            <a:ext cx="8915401" cy="1508105"/>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Instability: air rises freely due to its own buoyancy</a:t>
            </a:r>
          </a:p>
          <a:p>
            <a:pPr marL="714375" lvl="1" indent="-257175">
              <a:buClr>
                <a:srgbClr val="FFFF00"/>
              </a:buClr>
              <a:buFont typeface="Wingdings" pitchFamily="2" charset="2"/>
              <a:buChar char="Ø"/>
              <a:defRPr/>
            </a:pPr>
            <a:r>
              <a:rPr lang="en-US" sz="1800" dirty="0"/>
              <a:t>A bubble of air will rise as long as it is warmer than the air around it!</a:t>
            </a:r>
          </a:p>
          <a:p>
            <a:pPr marL="714375" lvl="1" indent="-257175">
              <a:buClr>
                <a:srgbClr val="FFFF00"/>
              </a:buClr>
              <a:buFont typeface="Wingdings" pitchFamily="2" charset="2"/>
              <a:buChar char="Ø"/>
              <a:defRPr/>
            </a:pPr>
            <a:r>
              <a:rPr lang="en-US" sz="1800" dirty="0"/>
              <a:t>Instability parameters critical for </a:t>
            </a:r>
          </a:p>
          <a:p>
            <a:pPr lvl="1">
              <a:buClr>
                <a:srgbClr val="FFFF00"/>
              </a:buClr>
              <a:defRPr/>
            </a:pPr>
            <a:r>
              <a:rPr lang="en-US" sz="1800" dirty="0"/>
              <a:t>    predicting thunderstorm development</a:t>
            </a:r>
          </a:p>
          <a:p>
            <a:pPr marL="714375" lvl="1" indent="-257175">
              <a:buClr>
                <a:srgbClr val="FFFF00"/>
              </a:buClr>
              <a:buFont typeface="Wingdings" pitchFamily="2" charset="2"/>
              <a:buChar char="Ø"/>
              <a:defRPr/>
            </a:pPr>
            <a:endParaRPr lang="en-US" sz="1800" dirty="0"/>
          </a:p>
        </p:txBody>
      </p:sp>
      <p:pic>
        <p:nvPicPr>
          <p:cNvPr id="9" name="Picture 2">
            <a:extLst>
              <a:ext uri="{FF2B5EF4-FFF2-40B4-BE49-F238E27FC236}">
                <a16:creationId xmlns:a16="http://schemas.microsoft.com/office/drawing/2014/main" id="{9EFABEA9-90E1-1648-A566-BBD356DD6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17175"/>
            <a:ext cx="1981200" cy="300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15E18F05-1839-8748-839A-72A2745E8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6055"/>
            <a:ext cx="2743200" cy="3541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4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143001" y="4539343"/>
            <a:ext cx="6874328" cy="595993"/>
          </a:xfrm>
          <a:custGeom>
            <a:avLst/>
            <a:gdLst>
              <a:gd name="connsiteX0" fmla="*/ 0 w 9165771"/>
              <a:gd name="connsiteY0" fmla="*/ 206829 h 794657"/>
              <a:gd name="connsiteX1" fmla="*/ 0 w 9165771"/>
              <a:gd name="connsiteY1" fmla="*/ 206829 h 794657"/>
              <a:gd name="connsiteX2" fmla="*/ 108857 w 9165771"/>
              <a:gd name="connsiteY2" fmla="*/ 108857 h 794657"/>
              <a:gd name="connsiteX3" fmla="*/ 163286 w 9165771"/>
              <a:gd name="connsiteY3" fmla="*/ 87086 h 794657"/>
              <a:gd name="connsiteX4" fmla="*/ 250371 w 9165771"/>
              <a:gd name="connsiteY4" fmla="*/ 65314 h 794657"/>
              <a:gd name="connsiteX5" fmla="*/ 283029 w 9165771"/>
              <a:gd name="connsiteY5" fmla="*/ 43543 h 794657"/>
              <a:gd name="connsiteX6" fmla="*/ 435429 w 9165771"/>
              <a:gd name="connsiteY6" fmla="*/ 43543 h 794657"/>
              <a:gd name="connsiteX7" fmla="*/ 544286 w 9165771"/>
              <a:gd name="connsiteY7" fmla="*/ 108857 h 794657"/>
              <a:gd name="connsiteX8" fmla="*/ 576943 w 9165771"/>
              <a:gd name="connsiteY8" fmla="*/ 119743 h 794657"/>
              <a:gd name="connsiteX9" fmla="*/ 653143 w 9165771"/>
              <a:gd name="connsiteY9" fmla="*/ 185057 h 794657"/>
              <a:gd name="connsiteX10" fmla="*/ 718457 w 9165771"/>
              <a:gd name="connsiteY10" fmla="*/ 206829 h 794657"/>
              <a:gd name="connsiteX11" fmla="*/ 990600 w 9165771"/>
              <a:gd name="connsiteY11" fmla="*/ 185057 h 794657"/>
              <a:gd name="connsiteX12" fmla="*/ 1088571 w 9165771"/>
              <a:gd name="connsiteY12" fmla="*/ 163286 h 794657"/>
              <a:gd name="connsiteX13" fmla="*/ 1295400 w 9165771"/>
              <a:gd name="connsiteY13" fmla="*/ 141514 h 794657"/>
              <a:gd name="connsiteX14" fmla="*/ 2111829 w 9165771"/>
              <a:gd name="connsiteY14" fmla="*/ 152400 h 794657"/>
              <a:gd name="connsiteX15" fmla="*/ 2318657 w 9165771"/>
              <a:gd name="connsiteY15" fmla="*/ 130629 h 794657"/>
              <a:gd name="connsiteX16" fmla="*/ 2775857 w 9165771"/>
              <a:gd name="connsiteY16" fmla="*/ 119743 h 794657"/>
              <a:gd name="connsiteX17" fmla="*/ 3222171 w 9165771"/>
              <a:gd name="connsiteY17" fmla="*/ 152400 h 794657"/>
              <a:gd name="connsiteX18" fmla="*/ 3243943 w 9165771"/>
              <a:gd name="connsiteY18" fmla="*/ 174172 h 794657"/>
              <a:gd name="connsiteX19" fmla="*/ 3254829 w 9165771"/>
              <a:gd name="connsiteY19" fmla="*/ 206829 h 794657"/>
              <a:gd name="connsiteX20" fmla="*/ 3320143 w 9165771"/>
              <a:gd name="connsiteY20" fmla="*/ 228600 h 794657"/>
              <a:gd name="connsiteX21" fmla="*/ 3450771 w 9165771"/>
              <a:gd name="connsiteY21" fmla="*/ 217714 h 794657"/>
              <a:gd name="connsiteX22" fmla="*/ 3559629 w 9165771"/>
              <a:gd name="connsiteY22" fmla="*/ 185057 h 794657"/>
              <a:gd name="connsiteX23" fmla="*/ 3657600 w 9165771"/>
              <a:gd name="connsiteY23" fmla="*/ 163286 h 794657"/>
              <a:gd name="connsiteX24" fmla="*/ 3712029 w 9165771"/>
              <a:gd name="connsiteY24" fmla="*/ 130629 h 794657"/>
              <a:gd name="connsiteX25" fmla="*/ 3810000 w 9165771"/>
              <a:gd name="connsiteY25" fmla="*/ 108857 h 794657"/>
              <a:gd name="connsiteX26" fmla="*/ 3853543 w 9165771"/>
              <a:gd name="connsiteY26" fmla="*/ 87086 h 794657"/>
              <a:gd name="connsiteX27" fmla="*/ 4125686 w 9165771"/>
              <a:gd name="connsiteY27" fmla="*/ 87086 h 794657"/>
              <a:gd name="connsiteX28" fmla="*/ 4180114 w 9165771"/>
              <a:gd name="connsiteY28" fmla="*/ 119743 h 794657"/>
              <a:gd name="connsiteX29" fmla="*/ 4256314 w 9165771"/>
              <a:gd name="connsiteY29" fmla="*/ 141514 h 794657"/>
              <a:gd name="connsiteX30" fmla="*/ 4669971 w 9165771"/>
              <a:gd name="connsiteY30" fmla="*/ 119743 h 794657"/>
              <a:gd name="connsiteX31" fmla="*/ 4778829 w 9165771"/>
              <a:gd name="connsiteY31" fmla="*/ 87086 h 794657"/>
              <a:gd name="connsiteX32" fmla="*/ 4942114 w 9165771"/>
              <a:gd name="connsiteY32" fmla="*/ 54429 h 794657"/>
              <a:gd name="connsiteX33" fmla="*/ 5018314 w 9165771"/>
              <a:gd name="connsiteY33" fmla="*/ 32657 h 794657"/>
              <a:gd name="connsiteX34" fmla="*/ 5105400 w 9165771"/>
              <a:gd name="connsiteY34" fmla="*/ 21772 h 794657"/>
              <a:gd name="connsiteX35" fmla="*/ 5214257 w 9165771"/>
              <a:gd name="connsiteY35" fmla="*/ 0 h 794657"/>
              <a:gd name="connsiteX36" fmla="*/ 5475514 w 9165771"/>
              <a:gd name="connsiteY36" fmla="*/ 10886 h 794657"/>
              <a:gd name="connsiteX37" fmla="*/ 5519057 w 9165771"/>
              <a:gd name="connsiteY37" fmla="*/ 21772 h 794657"/>
              <a:gd name="connsiteX38" fmla="*/ 5551714 w 9165771"/>
              <a:gd name="connsiteY38" fmla="*/ 43543 h 794657"/>
              <a:gd name="connsiteX39" fmla="*/ 6596743 w 9165771"/>
              <a:gd name="connsiteY39" fmla="*/ 54429 h 794657"/>
              <a:gd name="connsiteX40" fmla="*/ 7434943 w 9165771"/>
              <a:gd name="connsiteY40" fmla="*/ 130629 h 794657"/>
              <a:gd name="connsiteX41" fmla="*/ 7467600 w 9165771"/>
              <a:gd name="connsiteY41" fmla="*/ 141514 h 794657"/>
              <a:gd name="connsiteX42" fmla="*/ 7968343 w 9165771"/>
              <a:gd name="connsiteY42" fmla="*/ 174172 h 794657"/>
              <a:gd name="connsiteX43" fmla="*/ 8001000 w 9165771"/>
              <a:gd name="connsiteY43" fmla="*/ 217714 h 794657"/>
              <a:gd name="connsiteX44" fmla="*/ 8044543 w 9165771"/>
              <a:gd name="connsiteY44" fmla="*/ 261257 h 794657"/>
              <a:gd name="connsiteX45" fmla="*/ 8719457 w 9165771"/>
              <a:gd name="connsiteY45" fmla="*/ 250372 h 794657"/>
              <a:gd name="connsiteX46" fmla="*/ 8752114 w 9165771"/>
              <a:gd name="connsiteY46" fmla="*/ 239486 h 794657"/>
              <a:gd name="connsiteX47" fmla="*/ 8817429 w 9165771"/>
              <a:gd name="connsiteY47" fmla="*/ 206829 h 794657"/>
              <a:gd name="connsiteX48" fmla="*/ 8850086 w 9165771"/>
              <a:gd name="connsiteY48" fmla="*/ 185057 h 794657"/>
              <a:gd name="connsiteX49" fmla="*/ 8948057 w 9165771"/>
              <a:gd name="connsiteY49" fmla="*/ 217714 h 794657"/>
              <a:gd name="connsiteX50" fmla="*/ 9002486 w 9165771"/>
              <a:gd name="connsiteY50" fmla="*/ 250372 h 794657"/>
              <a:gd name="connsiteX51" fmla="*/ 9154886 w 9165771"/>
              <a:gd name="connsiteY51" fmla="*/ 250372 h 794657"/>
              <a:gd name="connsiteX52" fmla="*/ 9165771 w 9165771"/>
              <a:gd name="connsiteY52" fmla="*/ 772886 h 794657"/>
              <a:gd name="connsiteX53" fmla="*/ 10886 w 9165771"/>
              <a:gd name="connsiteY53" fmla="*/ 794657 h 794657"/>
              <a:gd name="connsiteX54" fmla="*/ 0 w 9165771"/>
              <a:gd name="connsiteY54" fmla="*/ 206829 h 7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165771" h="794657">
                <a:moveTo>
                  <a:pt x="0" y="206829"/>
                </a:moveTo>
                <a:lnTo>
                  <a:pt x="0" y="206829"/>
                </a:lnTo>
                <a:cubicBezTo>
                  <a:pt x="27527" y="179301"/>
                  <a:pt x="70508" y="130162"/>
                  <a:pt x="108857" y="108857"/>
                </a:cubicBezTo>
                <a:cubicBezTo>
                  <a:pt x="125939" y="99367"/>
                  <a:pt x="144990" y="93947"/>
                  <a:pt x="163286" y="87086"/>
                </a:cubicBezTo>
                <a:cubicBezTo>
                  <a:pt x="201544" y="72739"/>
                  <a:pt x="203963" y="74596"/>
                  <a:pt x="250371" y="65314"/>
                </a:cubicBezTo>
                <a:cubicBezTo>
                  <a:pt x="261257" y="58057"/>
                  <a:pt x="271327" y="49394"/>
                  <a:pt x="283029" y="43543"/>
                </a:cubicBezTo>
                <a:cubicBezTo>
                  <a:pt x="333775" y="18170"/>
                  <a:pt x="373882" y="37948"/>
                  <a:pt x="435429" y="43543"/>
                </a:cubicBezTo>
                <a:cubicBezTo>
                  <a:pt x="481866" y="74501"/>
                  <a:pt x="497420" y="88772"/>
                  <a:pt x="544286" y="108857"/>
                </a:cubicBezTo>
                <a:cubicBezTo>
                  <a:pt x="554833" y="113377"/>
                  <a:pt x="566057" y="116114"/>
                  <a:pt x="576943" y="119743"/>
                </a:cubicBezTo>
                <a:cubicBezTo>
                  <a:pt x="598731" y="141531"/>
                  <a:pt x="625213" y="171092"/>
                  <a:pt x="653143" y="185057"/>
                </a:cubicBezTo>
                <a:cubicBezTo>
                  <a:pt x="673669" y="195320"/>
                  <a:pt x="718457" y="206829"/>
                  <a:pt x="718457" y="206829"/>
                </a:cubicBezTo>
                <a:lnTo>
                  <a:pt x="990600" y="185057"/>
                </a:lnTo>
                <a:cubicBezTo>
                  <a:pt x="1038637" y="180253"/>
                  <a:pt x="1044110" y="171370"/>
                  <a:pt x="1088571" y="163286"/>
                </a:cubicBezTo>
                <a:cubicBezTo>
                  <a:pt x="1160768" y="150159"/>
                  <a:pt x="1219679" y="147824"/>
                  <a:pt x="1295400" y="141514"/>
                </a:cubicBezTo>
                <a:cubicBezTo>
                  <a:pt x="1567543" y="145143"/>
                  <a:pt x="1839677" y="155295"/>
                  <a:pt x="2111829" y="152400"/>
                </a:cubicBezTo>
                <a:cubicBezTo>
                  <a:pt x="2181149" y="151663"/>
                  <a:pt x="2249417" y="134034"/>
                  <a:pt x="2318657" y="130629"/>
                </a:cubicBezTo>
                <a:cubicBezTo>
                  <a:pt x="2470916" y="123141"/>
                  <a:pt x="2623457" y="123372"/>
                  <a:pt x="2775857" y="119743"/>
                </a:cubicBezTo>
                <a:cubicBezTo>
                  <a:pt x="2816617" y="120875"/>
                  <a:pt x="3101834" y="83636"/>
                  <a:pt x="3222171" y="152400"/>
                </a:cubicBezTo>
                <a:cubicBezTo>
                  <a:pt x="3231082" y="157492"/>
                  <a:pt x="3236686" y="166915"/>
                  <a:pt x="3243943" y="174172"/>
                </a:cubicBezTo>
                <a:cubicBezTo>
                  <a:pt x="3247572" y="185058"/>
                  <a:pt x="3245492" y="200160"/>
                  <a:pt x="3254829" y="206829"/>
                </a:cubicBezTo>
                <a:cubicBezTo>
                  <a:pt x="3273503" y="220168"/>
                  <a:pt x="3320143" y="228600"/>
                  <a:pt x="3320143" y="228600"/>
                </a:cubicBezTo>
                <a:cubicBezTo>
                  <a:pt x="3363686" y="224971"/>
                  <a:pt x="3407782" y="225530"/>
                  <a:pt x="3450771" y="217714"/>
                </a:cubicBezTo>
                <a:cubicBezTo>
                  <a:pt x="3488044" y="210937"/>
                  <a:pt x="3523203" y="195464"/>
                  <a:pt x="3559629" y="185057"/>
                </a:cubicBezTo>
                <a:cubicBezTo>
                  <a:pt x="3595492" y="174811"/>
                  <a:pt x="3620197" y="170767"/>
                  <a:pt x="3657600" y="163286"/>
                </a:cubicBezTo>
                <a:cubicBezTo>
                  <a:pt x="3675743" y="152400"/>
                  <a:pt x="3692694" y="139222"/>
                  <a:pt x="3712029" y="130629"/>
                </a:cubicBezTo>
                <a:cubicBezTo>
                  <a:pt x="3724609" y="125038"/>
                  <a:pt x="3801392" y="110579"/>
                  <a:pt x="3810000" y="108857"/>
                </a:cubicBezTo>
                <a:cubicBezTo>
                  <a:pt x="3824514" y="101600"/>
                  <a:pt x="3837887" y="91356"/>
                  <a:pt x="3853543" y="87086"/>
                </a:cubicBezTo>
                <a:cubicBezTo>
                  <a:pt x="3938739" y="63851"/>
                  <a:pt x="4046288" y="82675"/>
                  <a:pt x="4125686" y="87086"/>
                </a:cubicBezTo>
                <a:cubicBezTo>
                  <a:pt x="4143829" y="97972"/>
                  <a:pt x="4161190" y="110281"/>
                  <a:pt x="4180114" y="119743"/>
                </a:cubicBezTo>
                <a:cubicBezTo>
                  <a:pt x="4195734" y="127553"/>
                  <a:pt x="4242358" y="138025"/>
                  <a:pt x="4256314" y="141514"/>
                </a:cubicBezTo>
                <a:lnTo>
                  <a:pt x="4669971" y="119743"/>
                </a:lnTo>
                <a:cubicBezTo>
                  <a:pt x="4692453" y="118137"/>
                  <a:pt x="4765779" y="90815"/>
                  <a:pt x="4778829" y="87086"/>
                </a:cubicBezTo>
                <a:cubicBezTo>
                  <a:pt x="4862820" y="63089"/>
                  <a:pt x="4860291" y="66117"/>
                  <a:pt x="4942114" y="54429"/>
                </a:cubicBezTo>
                <a:cubicBezTo>
                  <a:pt x="4967514" y="47172"/>
                  <a:pt x="4992411" y="37838"/>
                  <a:pt x="5018314" y="32657"/>
                </a:cubicBezTo>
                <a:cubicBezTo>
                  <a:pt x="5047000" y="26920"/>
                  <a:pt x="5076439" y="25909"/>
                  <a:pt x="5105400" y="21772"/>
                </a:cubicBezTo>
                <a:cubicBezTo>
                  <a:pt x="5167673" y="12876"/>
                  <a:pt x="5161366" y="13223"/>
                  <a:pt x="5214257" y="0"/>
                </a:cubicBezTo>
                <a:cubicBezTo>
                  <a:pt x="5301343" y="3629"/>
                  <a:pt x="5388574" y="4676"/>
                  <a:pt x="5475514" y="10886"/>
                </a:cubicBezTo>
                <a:cubicBezTo>
                  <a:pt x="5490437" y="11952"/>
                  <a:pt x="5505306" y="15879"/>
                  <a:pt x="5519057" y="21772"/>
                </a:cubicBezTo>
                <a:cubicBezTo>
                  <a:pt x="5531082" y="26926"/>
                  <a:pt x="5538637" y="43147"/>
                  <a:pt x="5551714" y="43543"/>
                </a:cubicBezTo>
                <a:cubicBezTo>
                  <a:pt x="5899916" y="54095"/>
                  <a:pt x="6248400" y="50800"/>
                  <a:pt x="6596743" y="54429"/>
                </a:cubicBezTo>
                <a:cubicBezTo>
                  <a:pt x="6844246" y="301932"/>
                  <a:pt x="6631271" y="119309"/>
                  <a:pt x="7434943" y="130629"/>
                </a:cubicBezTo>
                <a:cubicBezTo>
                  <a:pt x="7445829" y="134257"/>
                  <a:pt x="7456468" y="138731"/>
                  <a:pt x="7467600" y="141514"/>
                </a:cubicBezTo>
                <a:cubicBezTo>
                  <a:pt x="7618275" y="179182"/>
                  <a:pt x="7904530" y="171059"/>
                  <a:pt x="7968343" y="174172"/>
                </a:cubicBezTo>
                <a:cubicBezTo>
                  <a:pt x="7979229" y="188686"/>
                  <a:pt x="7989053" y="204060"/>
                  <a:pt x="8001000" y="217714"/>
                </a:cubicBezTo>
                <a:cubicBezTo>
                  <a:pt x="8014517" y="233162"/>
                  <a:pt x="8044543" y="261257"/>
                  <a:pt x="8044543" y="261257"/>
                </a:cubicBezTo>
                <a:lnTo>
                  <a:pt x="8719457" y="250372"/>
                </a:lnTo>
                <a:cubicBezTo>
                  <a:pt x="8730926" y="250019"/>
                  <a:pt x="8741851" y="244618"/>
                  <a:pt x="8752114" y="239486"/>
                </a:cubicBezTo>
                <a:cubicBezTo>
                  <a:pt x="8836513" y="197285"/>
                  <a:pt x="8735352" y="234185"/>
                  <a:pt x="8817429" y="206829"/>
                </a:cubicBezTo>
                <a:cubicBezTo>
                  <a:pt x="8828315" y="199572"/>
                  <a:pt x="8837083" y="186502"/>
                  <a:pt x="8850086" y="185057"/>
                </a:cubicBezTo>
                <a:cubicBezTo>
                  <a:pt x="8891860" y="180415"/>
                  <a:pt x="8918638" y="194179"/>
                  <a:pt x="8948057" y="217714"/>
                </a:cubicBezTo>
                <a:cubicBezTo>
                  <a:pt x="8971963" y="236838"/>
                  <a:pt x="8966778" y="248271"/>
                  <a:pt x="9002486" y="250372"/>
                </a:cubicBezTo>
                <a:cubicBezTo>
                  <a:pt x="9053198" y="253355"/>
                  <a:pt x="9104086" y="250372"/>
                  <a:pt x="9154886" y="250372"/>
                </a:cubicBezTo>
                <a:lnTo>
                  <a:pt x="9165771" y="772886"/>
                </a:lnTo>
                <a:lnTo>
                  <a:pt x="10886" y="794657"/>
                </a:lnTo>
                <a:lnTo>
                  <a:pt x="0" y="206829"/>
                </a:lnTo>
                <a:close/>
              </a:path>
            </a:pathLst>
          </a:custGeom>
          <a:solidFill>
            <a:srgbClr val="856A61"/>
          </a:solidFill>
          <a:ln>
            <a:solidFill>
              <a:srgbClr val="856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Ground</a:t>
            </a:r>
          </a:p>
        </p:txBody>
      </p:sp>
      <p:sp>
        <p:nvSpPr>
          <p:cNvPr id="9" name="TextBox 8"/>
          <p:cNvSpPr txBox="1"/>
          <p:nvPr/>
        </p:nvSpPr>
        <p:spPr>
          <a:xfrm>
            <a:off x="1576606" y="791729"/>
            <a:ext cx="4181466" cy="1754326"/>
          </a:xfrm>
          <a:prstGeom prst="rect">
            <a:avLst/>
          </a:prstGeom>
          <a:noFill/>
        </p:spPr>
        <p:txBody>
          <a:bodyPr wrap="none" rtlCol="0">
            <a:spAutoFit/>
          </a:bodyPr>
          <a:lstStyle/>
          <a:p>
            <a:r>
              <a:rPr lang="en-US" sz="1800" dirty="0">
                <a:solidFill>
                  <a:srgbClr val="FFFF66"/>
                </a:solidFill>
                <a:effectLst>
                  <a:outerShdw blurRad="38100" dist="38100" dir="2700000" algn="tl">
                    <a:srgbClr val="000000">
                      <a:alpha val="43137"/>
                    </a:srgbClr>
                  </a:outerShdw>
                </a:effectLst>
              </a:rPr>
              <a:t>Which water balloon has the</a:t>
            </a:r>
          </a:p>
          <a:p>
            <a:r>
              <a:rPr lang="en-US" sz="1800" dirty="0">
                <a:solidFill>
                  <a:srgbClr val="FFFF66"/>
                </a:solidFill>
                <a:effectLst>
                  <a:outerShdw blurRad="38100" dist="38100" dir="2700000" algn="tl">
                    <a:srgbClr val="000000">
                      <a:alpha val="43137"/>
                    </a:srgbClr>
                  </a:outerShdw>
                </a:effectLst>
              </a:rPr>
              <a:t>best chance to burst when it hits</a:t>
            </a:r>
          </a:p>
          <a:p>
            <a:r>
              <a:rPr lang="en-US" sz="1800" dirty="0">
                <a:solidFill>
                  <a:srgbClr val="FFFF66"/>
                </a:solidFill>
                <a:effectLst>
                  <a:outerShdw blurRad="38100" dist="38100" dir="2700000" algn="tl">
                    <a:srgbClr val="000000">
                      <a:alpha val="43137"/>
                    </a:srgbClr>
                  </a:outerShdw>
                </a:effectLst>
              </a:rPr>
              <a:t>the ground?</a:t>
            </a:r>
          </a:p>
          <a:p>
            <a:endParaRPr lang="en-US" sz="1800" dirty="0">
              <a:solidFill>
                <a:srgbClr val="FFFF66"/>
              </a:solidFill>
              <a:effectLst>
                <a:outerShdw blurRad="38100" dist="38100" dir="2700000" algn="tl">
                  <a:srgbClr val="000000">
                    <a:alpha val="43137"/>
                  </a:srgbClr>
                </a:outerShdw>
              </a:effectLst>
            </a:endParaRPr>
          </a:p>
          <a:p>
            <a:r>
              <a:rPr lang="en-US" sz="1800" dirty="0">
                <a:solidFill>
                  <a:srgbClr val="FFFF66"/>
                </a:solidFill>
                <a:effectLst>
                  <a:outerShdw blurRad="38100" dist="38100" dir="2700000" algn="tl">
                    <a:srgbClr val="000000">
                      <a:alpha val="43137"/>
                    </a:srgbClr>
                  </a:outerShdw>
                </a:effectLst>
              </a:rPr>
              <a:t>Or more scientifically, which balloon</a:t>
            </a:r>
          </a:p>
          <a:p>
            <a:r>
              <a:rPr lang="en-US" sz="1800" dirty="0">
                <a:solidFill>
                  <a:srgbClr val="FFFF66"/>
                </a:solidFill>
                <a:effectLst>
                  <a:outerShdw blurRad="38100" dist="38100" dir="2700000" algn="tl">
                    <a:srgbClr val="000000">
                      <a:alpha val="43137"/>
                    </a:srgbClr>
                  </a:outerShdw>
                </a:effectLst>
              </a:rPr>
              <a:t>has the higher potential energy?</a:t>
            </a:r>
          </a:p>
        </p:txBody>
      </p:sp>
      <p:pic>
        <p:nvPicPr>
          <p:cNvPr id="4102"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1465" y="857251"/>
            <a:ext cx="87547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7195" y="2743200"/>
            <a:ext cx="87547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2">
            <a:extLst>
              <a:ext uri="{FF2B5EF4-FFF2-40B4-BE49-F238E27FC236}">
                <a16:creationId xmlns:a16="http://schemas.microsoft.com/office/drawing/2014/main" id="{84E8E3C9-072D-8347-BB9A-94336B8003F6}"/>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Potential Energy</a:t>
            </a:r>
            <a:endParaRPr lang="en-US" sz="2700" dirty="0">
              <a:solidFill>
                <a:srgbClr val="FFFF00"/>
              </a:solidFill>
              <a:latin typeface="+mn-lt"/>
            </a:endParaRPr>
          </a:p>
        </p:txBody>
      </p:sp>
    </p:spTree>
    <p:extLst>
      <p:ext uri="{BB962C8B-B14F-4D97-AF65-F5344CB8AC3E}">
        <p14:creationId xmlns:p14="http://schemas.microsoft.com/office/powerpoint/2010/main" val="412617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8.25815E-7 L -0.00434 0.08883 " pathEditMode="relative" rAng="0" ptsTypes="AA">
                                      <p:cBhvr>
                                        <p:cTn id="6" dur="2000" fill="hold"/>
                                        <p:tgtEl>
                                          <p:spTgt spid="18"/>
                                        </p:tgtEl>
                                        <p:attrNameLst>
                                          <p:attrName>ppt_x</p:attrName>
                                          <p:attrName>ppt_y</p:attrName>
                                        </p:attrNameLst>
                                      </p:cBhvr>
                                      <p:rCtr x="-226" y="4441"/>
                                    </p:animMotion>
                                  </p:childTnLst>
                                </p:cTn>
                              </p:par>
                              <p:par>
                                <p:cTn id="7" presetID="42" presetClass="path" presetSubtype="0" accel="50000" decel="50000" fill="hold" nodeType="withEffect">
                                  <p:stCondLst>
                                    <p:cond delay="0"/>
                                  </p:stCondLst>
                                  <p:childTnLst>
                                    <p:animMotion origin="layout" path="M 8.33333E-7 1.38793E-6 L -0.00156 0.43303 " pathEditMode="relative" rAng="0" ptsTypes="AA">
                                      <p:cBhvr>
                                        <p:cTn id="8" dur="2000" fill="hold"/>
                                        <p:tgtEl>
                                          <p:spTgt spid="4102"/>
                                        </p:tgtEl>
                                        <p:attrNameLst>
                                          <p:attrName>ppt_x</p:attrName>
                                          <p:attrName>ppt_y</p:attrName>
                                        </p:attrNameLst>
                                      </p:cBhvr>
                                      <p:rCtr x="-87" y="21652"/>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018729"/>
            <a:ext cx="4419600" cy="3000821"/>
          </a:xfrm>
          <a:prstGeom prst="rect">
            <a:avLst/>
          </a:prstGeom>
          <a:noFill/>
          <a:effectLst>
            <a:outerShdw dist="25400" dir="2700000" algn="tl" rotWithShape="0">
              <a:prstClr val="black"/>
            </a:outerShdw>
          </a:effectLst>
        </p:spPr>
        <p:txBody>
          <a:bodyPr wrap="square" rtlCol="0">
            <a:spAutoFit/>
          </a:bodyPr>
          <a:lstStyle/>
          <a:p>
            <a:pPr marL="342900" indent="-342900">
              <a:buFont typeface="Arial" pitchFamily="34" charset="0"/>
              <a:buChar char="•"/>
            </a:pPr>
            <a:r>
              <a:rPr lang="en-US" sz="2100" dirty="0">
                <a:effectLst>
                  <a:outerShdw blurRad="38100" dist="38100" dir="2700000" algn="tl">
                    <a:srgbClr val="000000">
                      <a:alpha val="43137"/>
                    </a:srgbClr>
                  </a:outerShdw>
                </a:effectLst>
              </a:rPr>
              <a:t>For storms, more potential energy means more CAPE </a:t>
            </a:r>
          </a:p>
          <a:p>
            <a:pPr marL="342900" indent="-342900">
              <a:buFont typeface="Arial" pitchFamily="34" charset="0"/>
              <a:buChar char="•"/>
            </a:pPr>
            <a:endParaRPr lang="en-US" sz="2100" dirty="0">
              <a:effectLst>
                <a:outerShdw blurRad="38100" dist="38100" dir="2700000" algn="tl">
                  <a:srgbClr val="000000">
                    <a:alpha val="43137"/>
                  </a:srgbClr>
                </a:outerShdw>
              </a:effectLst>
            </a:endParaRPr>
          </a:p>
          <a:p>
            <a:pPr marL="342900" indent="-342900">
              <a:buFont typeface="Arial" pitchFamily="34" charset="0"/>
              <a:buChar char="•"/>
            </a:pPr>
            <a:r>
              <a:rPr lang="en-US" sz="2100" dirty="0">
                <a:effectLst>
                  <a:outerShdw blurRad="38100" dist="38100" dir="2700000" algn="tl">
                    <a:srgbClr val="000000">
                      <a:alpha val="43137"/>
                    </a:srgbClr>
                  </a:outerShdw>
                </a:effectLst>
              </a:rPr>
              <a:t>More CAPE = stronger and faster developing storms.</a:t>
            </a:r>
          </a:p>
          <a:p>
            <a:pPr marL="342900" indent="-342900">
              <a:buFont typeface="Arial" pitchFamily="34" charset="0"/>
              <a:buChar char="•"/>
            </a:pPr>
            <a:endParaRPr lang="en-US" sz="2100" dirty="0">
              <a:effectLst>
                <a:outerShdw blurRad="38100" dist="38100" dir="2700000" algn="tl">
                  <a:srgbClr val="000000">
                    <a:alpha val="43137"/>
                  </a:srgbClr>
                </a:outerShdw>
              </a:effectLst>
            </a:endParaRPr>
          </a:p>
          <a:p>
            <a:pPr marL="342900" indent="-342900">
              <a:buFont typeface="Arial" pitchFamily="34" charset="0"/>
              <a:buChar char="•"/>
            </a:pPr>
            <a:r>
              <a:rPr lang="en-US" sz="2100" dirty="0">
                <a:effectLst>
                  <a:outerShdw blurRad="38100" dist="38100" dir="2700000" algn="tl">
                    <a:srgbClr val="000000">
                      <a:alpha val="43137"/>
                    </a:srgbClr>
                  </a:outerShdw>
                </a:effectLst>
              </a:rPr>
              <a:t>CAPE in the atmosphere can be calculated and visualized using a </a:t>
            </a:r>
            <a:r>
              <a:rPr lang="en-US" sz="2100" dirty="0">
                <a:solidFill>
                  <a:schemeClr val="tx2"/>
                </a:solidFill>
                <a:effectLst>
                  <a:outerShdw blurRad="38100" dist="38100" dir="2700000" algn="tl">
                    <a:srgbClr val="000000">
                      <a:alpha val="43137"/>
                    </a:srgbClr>
                  </a:outerShdw>
                </a:effectLst>
              </a:rPr>
              <a:t>Skew-T diagram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523" y="742950"/>
            <a:ext cx="31432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extLst>
              <a:ext uri="{FF2B5EF4-FFF2-40B4-BE49-F238E27FC236}">
                <a16:creationId xmlns:a16="http://schemas.microsoft.com/office/drawing/2014/main" id="{FE29B74D-8CFD-F348-9727-60D9957BB70A}"/>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CAPE: Convective Available Potential Energy</a:t>
            </a:r>
            <a:endParaRPr lang="en-US" sz="2700" dirty="0">
              <a:solidFill>
                <a:srgbClr val="FFFF00"/>
              </a:solidFill>
              <a:latin typeface="+mn-lt"/>
            </a:endParaRPr>
          </a:p>
        </p:txBody>
      </p:sp>
    </p:spTree>
    <p:extLst>
      <p:ext uri="{BB962C8B-B14F-4D97-AF65-F5344CB8AC3E}">
        <p14:creationId xmlns:p14="http://schemas.microsoft.com/office/powerpoint/2010/main" val="1396623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6000750" y="1371600"/>
            <a:ext cx="1714500"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endParaRPr lang="en-GB" sz="1800" dirty="0">
              <a:solidFill>
                <a:srgbClr val="000000"/>
              </a:solidFill>
              <a:latin typeface="Times New Roman" pitchFamily="18" charset="0"/>
            </a:endParaRPr>
          </a:p>
        </p:txBody>
      </p:sp>
      <p:sp>
        <p:nvSpPr>
          <p:cNvPr id="12" name="Shape 988"/>
          <p:cNvSpPr txBox="1"/>
          <p:nvPr/>
        </p:nvSpPr>
        <p:spPr>
          <a:xfrm>
            <a:off x="76200" y="84535"/>
            <a:ext cx="8915400" cy="715565"/>
          </a:xfrm>
          <a:prstGeom prst="rect">
            <a:avLst/>
          </a:prstGeom>
          <a:noFill/>
          <a:ln>
            <a:noFill/>
          </a:ln>
          <a:effectLst>
            <a:outerShdw blurRad="63500" dist="35920" sx="999" sy="999">
              <a:schemeClr val="dk1">
                <a:alpha val="74901"/>
              </a:schemeClr>
            </a:outerShdw>
          </a:effectLst>
        </p:spPr>
        <p:txBody>
          <a:bodyPr lIns="68569" tIns="34275" rIns="68569" bIns="34275" anchor="t" anchorCtr="0">
            <a:noAutofit/>
          </a:bodyPr>
          <a:lstStyle/>
          <a:p>
            <a:pPr algn="ctr">
              <a:buClr>
                <a:srgbClr val="FFFFFF"/>
              </a:buClr>
              <a:buSzPct val="25000"/>
              <a:buFont typeface="Trebuchet MS"/>
              <a:buNone/>
            </a:pPr>
            <a:r>
              <a:rPr lang="en-US" sz="3000" kern="0" dirty="0">
                <a:solidFill>
                  <a:srgbClr val="FFFF00"/>
                </a:solidFill>
                <a:latin typeface="Arial" panose="020B0604020202020204" pitchFamily="34" charset="0"/>
                <a:ea typeface="Trebuchet MS"/>
                <a:cs typeface="Arial" panose="020B0604020202020204" pitchFamily="34" charset="0"/>
                <a:sym typeface="Trebuchet MS"/>
              </a:rPr>
              <a:t>NWS</a:t>
            </a:r>
            <a:r>
              <a:rPr lang="en" sz="3000" kern="0" dirty="0">
                <a:solidFill>
                  <a:srgbClr val="FFFF00"/>
                </a:solidFill>
                <a:latin typeface="Arial" panose="020B0604020202020204" pitchFamily="34" charset="0"/>
                <a:ea typeface="Trebuchet MS"/>
                <a:cs typeface="Arial" panose="020B0604020202020204" pitchFamily="34" charset="0"/>
                <a:sym typeface="Trebuchet MS"/>
              </a:rPr>
              <a:t> </a:t>
            </a:r>
            <a:r>
              <a:rPr lang="en-US" sz="3000" kern="0" dirty="0">
                <a:solidFill>
                  <a:srgbClr val="FFFF00"/>
                </a:solidFill>
                <a:latin typeface="Arial" panose="020B0604020202020204" pitchFamily="34" charset="0"/>
                <a:ea typeface="Trebuchet MS"/>
                <a:cs typeface="Arial" panose="020B0604020202020204" pitchFamily="34" charset="0"/>
                <a:sym typeface="Trebuchet MS"/>
              </a:rPr>
              <a:t>Phoenix (PSR) Aviation Program</a:t>
            </a:r>
            <a:endParaRPr lang="en" sz="3000" kern="0" dirty="0">
              <a:solidFill>
                <a:srgbClr val="FFFF00"/>
              </a:solidFill>
              <a:latin typeface="Arial" panose="020B0604020202020204" pitchFamily="34" charset="0"/>
              <a:ea typeface="Trebuchet MS"/>
              <a:cs typeface="Arial" panose="020B0604020202020204" pitchFamily="34" charset="0"/>
              <a:sym typeface="Trebuchet M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966" t="6535" r="2685" b="4712"/>
          <a:stretch/>
        </p:blipFill>
        <p:spPr>
          <a:xfrm>
            <a:off x="457200" y="2792484"/>
            <a:ext cx="5105400" cy="2217666"/>
          </a:xfrm>
          <a:prstGeom prst="rect">
            <a:avLst/>
          </a:prstGeom>
          <a:solidFill>
            <a:schemeClr val="accent1"/>
          </a:solidFill>
          <a:ln>
            <a:solidFill>
              <a:schemeClr val="bg2"/>
            </a:solidFill>
          </a:ln>
        </p:spPr>
      </p:pic>
      <p:sp>
        <p:nvSpPr>
          <p:cNvPr id="15" name="TextBox 14"/>
          <p:cNvSpPr txBox="1"/>
          <p:nvPr/>
        </p:nvSpPr>
        <p:spPr>
          <a:xfrm>
            <a:off x="1600200" y="3733621"/>
            <a:ext cx="4040618" cy="1200329"/>
          </a:xfrm>
          <a:prstGeom prst="rect">
            <a:avLst/>
          </a:prstGeom>
          <a:noFill/>
        </p:spPr>
        <p:txBody>
          <a:bodyPr wrap="square" rtlCol="0">
            <a:spAutoFit/>
          </a:bodyPr>
          <a:lstStyle/>
          <a:p>
            <a:r>
              <a:rPr lang="en-US" sz="1800" dirty="0">
                <a:solidFill>
                  <a:schemeClr val="bg1"/>
                </a:solidFill>
              </a:rPr>
              <a:t>6 current TAFs:</a:t>
            </a:r>
          </a:p>
          <a:p>
            <a:pPr marL="257175" indent="-257175">
              <a:buFont typeface="Arial" charset="0"/>
              <a:buChar char="•"/>
            </a:pPr>
            <a:r>
              <a:rPr lang="en-US" sz="1800" dirty="0">
                <a:solidFill>
                  <a:schemeClr val="bg1"/>
                </a:solidFill>
              </a:rPr>
              <a:t>Phoenix metro (PHX, IWA, SDL)</a:t>
            </a:r>
          </a:p>
          <a:p>
            <a:pPr marL="257175" indent="-257175">
              <a:buFont typeface="Arial" charset="0"/>
              <a:buChar char="•"/>
            </a:pPr>
            <a:r>
              <a:rPr lang="en-US" sz="1800" dirty="0">
                <a:solidFill>
                  <a:schemeClr val="bg1"/>
                </a:solidFill>
              </a:rPr>
              <a:t>SE California (IPL, BLH)</a:t>
            </a:r>
          </a:p>
          <a:p>
            <a:pPr marL="257175" indent="-257175">
              <a:buFont typeface="Arial" charset="0"/>
              <a:buChar char="•"/>
            </a:pPr>
            <a:r>
              <a:rPr lang="en-US" sz="1800" dirty="0">
                <a:solidFill>
                  <a:schemeClr val="bg1"/>
                </a:solidFill>
              </a:rPr>
              <a:t>Started TAF at DVT on March 6th </a:t>
            </a:r>
          </a:p>
        </p:txBody>
      </p:sp>
      <p:sp>
        <p:nvSpPr>
          <p:cNvPr id="10" name="Rectangle 2"/>
          <p:cNvSpPr>
            <a:spLocks noChangeArrowheads="1"/>
          </p:cNvSpPr>
          <p:nvPr/>
        </p:nvSpPr>
        <p:spPr bwMode="auto">
          <a:xfrm>
            <a:off x="76198" y="590550"/>
            <a:ext cx="6324601" cy="217598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Forecasts and Watch/Warning/Advisories</a:t>
            </a:r>
          </a:p>
          <a:p>
            <a:pPr marL="600075" lvl="1" indent="-257175">
              <a:buClr>
                <a:srgbClr val="FFFF00"/>
              </a:buClr>
              <a:buFont typeface="Wingdings" pitchFamily="2" charset="2"/>
              <a:buChar char="Ø"/>
              <a:defRPr/>
            </a:pPr>
            <a:r>
              <a:rPr lang="en-US" sz="1800" dirty="0"/>
              <a:t>Terminal Aerodrome Forecasts (TAFs)</a:t>
            </a:r>
          </a:p>
          <a:p>
            <a:pPr marL="600075" lvl="1" indent="-257175">
              <a:buClr>
                <a:srgbClr val="FFFF00"/>
              </a:buClr>
              <a:buFont typeface="Wingdings" pitchFamily="2" charset="2"/>
              <a:buChar char="Ø"/>
              <a:defRPr/>
            </a:pPr>
            <a:r>
              <a:rPr lang="en-US" sz="1800" dirty="0"/>
              <a:t>Airport Weather Warnings (AWWs)</a:t>
            </a:r>
          </a:p>
          <a:p>
            <a:pPr marL="600075" lvl="1" indent="-257175">
              <a:buClr>
                <a:srgbClr val="FFFF00"/>
              </a:buClr>
              <a:buFont typeface="Wingdings" pitchFamily="2" charset="2"/>
              <a:buChar char="Ø"/>
              <a:defRPr/>
            </a:pPr>
            <a:r>
              <a:rPr lang="en-US" sz="1800" i="1" dirty="0">
                <a:solidFill>
                  <a:srgbClr val="00FFFD"/>
                </a:solidFill>
              </a:rPr>
              <a:t>Started new TAF and AWW at DVT in March!</a:t>
            </a:r>
          </a:p>
          <a:p>
            <a:pPr>
              <a:lnSpc>
                <a:spcPct val="80000"/>
              </a:lnSpc>
              <a:buClr>
                <a:srgbClr val="FFFF00"/>
              </a:buClr>
              <a:defRPr/>
            </a:pPr>
            <a:endParaRPr lang="en-US" sz="1425" dirty="0">
              <a:solidFill>
                <a:schemeClr val="bg2">
                  <a:lumMod val="20000"/>
                  <a:lumOff val="80000"/>
                </a:schemeClr>
              </a:solidFill>
            </a:endParaRPr>
          </a:p>
          <a:p>
            <a:pPr marL="257175" indent="-257175">
              <a:buClr>
                <a:srgbClr val="FFFF00"/>
              </a:buClr>
              <a:buFont typeface="Wingdings" pitchFamily="2" charset="2"/>
              <a:buChar char="Ø"/>
              <a:defRPr/>
            </a:pPr>
            <a:r>
              <a:rPr lang="en-US" sz="2000" dirty="0"/>
              <a:t>Specialized Decision Support </a:t>
            </a:r>
            <a:r>
              <a:rPr lang="en-US" sz="1800" dirty="0"/>
              <a:t>(e.g., Super Bowl) </a:t>
            </a:r>
          </a:p>
          <a:p>
            <a:pPr marL="257175" indent="-257175">
              <a:lnSpc>
                <a:spcPct val="50000"/>
              </a:lnSpc>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r>
              <a:rPr lang="en-US" sz="2000" dirty="0"/>
              <a:t>Local Research and Outreach</a:t>
            </a:r>
            <a:r>
              <a:rPr lang="en-US" sz="1800" dirty="0"/>
              <a:t> (monthly exercises)</a:t>
            </a:r>
          </a:p>
        </p:txBody>
      </p:sp>
      <p:sp>
        <p:nvSpPr>
          <p:cNvPr id="3" name="5-Point Star 2"/>
          <p:cNvSpPr/>
          <p:nvPr/>
        </p:nvSpPr>
        <p:spPr bwMode="auto">
          <a:xfrm>
            <a:off x="3810000" y="3257550"/>
            <a:ext cx="171450" cy="171450"/>
          </a:xfrm>
          <a:prstGeom prst="star5">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69056" tIns="34529" rIns="69056" bIns="34529" numCol="1" rtlCol="0" anchor="t" anchorCtr="0" compatLnSpc="1">
            <a:prstTxWarp prst="textNoShape">
              <a:avLst/>
            </a:prstTxWarp>
          </a:bodyPr>
          <a:lstStyle/>
          <a:p>
            <a:pPr defTabSz="685800">
              <a:spcBef>
                <a:spcPct val="20000"/>
              </a:spcBef>
              <a:buClr>
                <a:schemeClr val="bg1"/>
              </a:buClr>
              <a:buSzPct val="100000"/>
              <a:buFont typeface="Wingdings" pitchFamily="2" charset="2"/>
              <a:buChar char="•"/>
            </a:pPr>
            <a:endParaRPr lang="en-US" sz="2100" dirty="0">
              <a:latin typeface="Arial" pitchFamily="34" charset="0"/>
            </a:endParaRPr>
          </a:p>
        </p:txBody>
      </p:sp>
      <p:sp>
        <p:nvSpPr>
          <p:cNvPr id="13" name="5-Point Star 12"/>
          <p:cNvSpPr/>
          <p:nvPr/>
        </p:nvSpPr>
        <p:spPr bwMode="auto">
          <a:xfrm>
            <a:off x="1657350" y="4610100"/>
            <a:ext cx="171450" cy="171450"/>
          </a:xfrm>
          <a:prstGeom prst="star5">
            <a:avLst/>
          </a:prstGeom>
          <a:solidFill>
            <a:srgbClr val="FFFF00"/>
          </a:solidFill>
          <a:ln w="9525" cap="flat" cmpd="sng" algn="ctr">
            <a:solidFill>
              <a:schemeClr val="bg2"/>
            </a:solidFill>
            <a:prstDash val="solid"/>
            <a:round/>
            <a:headEnd type="none" w="med" len="med"/>
            <a:tailEnd type="none" w="med" len="med"/>
          </a:ln>
          <a:effectLst/>
        </p:spPr>
        <p:txBody>
          <a:bodyPr vert="horz" wrap="square" lIns="69056" tIns="34529" rIns="69056" bIns="34529" numCol="1" rtlCol="0" anchor="t" anchorCtr="0" compatLnSpc="1">
            <a:prstTxWarp prst="textNoShape">
              <a:avLst/>
            </a:prstTxWarp>
          </a:bodyPr>
          <a:lstStyle/>
          <a:p>
            <a:pPr defTabSz="685800">
              <a:spcBef>
                <a:spcPct val="20000"/>
              </a:spcBef>
              <a:buClr>
                <a:schemeClr val="bg1"/>
              </a:buClr>
              <a:buSzPct val="100000"/>
              <a:buFont typeface="Wingdings" pitchFamily="2" charset="2"/>
              <a:buChar char="•"/>
            </a:pPr>
            <a:endParaRPr lang="en-US" sz="2100" dirty="0">
              <a:latin typeface="Arial"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5479" y="711761"/>
            <a:ext cx="2549921" cy="2545789"/>
          </a:xfrm>
          <a:prstGeom prst="rect">
            <a:avLst/>
          </a:prstGeom>
        </p:spPr>
      </p:pic>
      <p:sp>
        <p:nvSpPr>
          <p:cNvPr id="18" name="Rectangle 2">
            <a:extLst>
              <a:ext uri="{FF2B5EF4-FFF2-40B4-BE49-F238E27FC236}">
                <a16:creationId xmlns:a16="http://schemas.microsoft.com/office/drawing/2014/main" id="{E4D5772B-D36F-124A-80BB-B1A5C7D05E60}"/>
              </a:ext>
            </a:extLst>
          </p:cNvPr>
          <p:cNvSpPr>
            <a:spLocks noChangeArrowheads="1"/>
          </p:cNvSpPr>
          <p:nvPr/>
        </p:nvSpPr>
        <p:spPr bwMode="auto">
          <a:xfrm>
            <a:off x="5621769" y="3304476"/>
            <a:ext cx="3446031" cy="1754326"/>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solidFill>
                  <a:srgbClr val="FFFF00"/>
                </a:solidFill>
              </a:rPr>
              <a:t>4 of 36 busiest airports in U.S. (by FY17 Ops):</a:t>
            </a:r>
          </a:p>
          <a:p>
            <a:pPr marL="714375" lvl="1" indent="-257175">
              <a:buClr>
                <a:srgbClr val="FFFF00"/>
              </a:buClr>
              <a:buFont typeface="Wingdings" pitchFamily="2" charset="2"/>
              <a:buChar char="Ø"/>
              <a:defRPr/>
            </a:pPr>
            <a:r>
              <a:rPr lang="en-US" sz="1700" dirty="0"/>
              <a:t>12. PHX (455k; </a:t>
            </a:r>
            <a:r>
              <a:rPr lang="en-US" sz="1300" dirty="0"/>
              <a:t>1246 p/day</a:t>
            </a:r>
            <a:r>
              <a:rPr lang="en-US" sz="1600" dirty="0"/>
              <a:t>)</a:t>
            </a:r>
          </a:p>
          <a:p>
            <a:pPr marL="714375" lvl="1" indent="-257175">
              <a:buClr>
                <a:srgbClr val="FFFF00"/>
              </a:buClr>
              <a:buFont typeface="Wingdings" pitchFamily="2" charset="2"/>
              <a:buChar char="Ø"/>
              <a:defRPr/>
            </a:pPr>
            <a:r>
              <a:rPr lang="en-US" sz="1700" dirty="0"/>
              <a:t>19. DVT (384k; </a:t>
            </a:r>
            <a:r>
              <a:rPr lang="en-US" sz="1300" dirty="0"/>
              <a:t>1052 p/day</a:t>
            </a:r>
            <a:r>
              <a:rPr lang="en-US" sz="1600" dirty="0"/>
              <a:t>)</a:t>
            </a:r>
          </a:p>
          <a:p>
            <a:pPr marL="714375" lvl="1" indent="-257175">
              <a:buClr>
                <a:srgbClr val="FFFF00"/>
              </a:buClr>
              <a:buFont typeface="Wingdings" pitchFamily="2" charset="2"/>
              <a:buChar char="Ø"/>
              <a:defRPr/>
            </a:pPr>
            <a:r>
              <a:rPr lang="en-US" sz="1700" dirty="0"/>
              <a:t>34. IWA (291k; </a:t>
            </a:r>
            <a:r>
              <a:rPr lang="en-US" sz="1300" dirty="0"/>
              <a:t>796 p/day</a:t>
            </a:r>
            <a:r>
              <a:rPr lang="en-US" sz="1600" dirty="0"/>
              <a:t>)</a:t>
            </a:r>
          </a:p>
          <a:p>
            <a:pPr marL="714375" lvl="1" indent="-257175">
              <a:buClr>
                <a:srgbClr val="FFFF00"/>
              </a:buClr>
              <a:buFont typeface="Wingdings" pitchFamily="2" charset="2"/>
              <a:buChar char="Ø"/>
              <a:defRPr/>
            </a:pPr>
            <a:r>
              <a:rPr lang="en-US" sz="1700" dirty="0"/>
              <a:t>36. FFZ (289k;</a:t>
            </a:r>
            <a:r>
              <a:rPr lang="en-US" sz="1600" dirty="0"/>
              <a:t> </a:t>
            </a:r>
            <a:r>
              <a:rPr lang="en-US" sz="1300" dirty="0"/>
              <a:t>792 p/day</a:t>
            </a:r>
            <a:r>
              <a:rPr lang="en-US" sz="1600" dirty="0"/>
              <a:t>)</a:t>
            </a:r>
          </a:p>
        </p:txBody>
      </p:sp>
    </p:spTree>
    <p:extLst>
      <p:ext uri="{BB962C8B-B14F-4D97-AF65-F5344CB8AC3E}">
        <p14:creationId xmlns:p14="http://schemas.microsoft.com/office/powerpoint/2010/main" val="3895548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0"/>
            <a:ext cx="6858000" cy="600164"/>
          </a:xfrm>
          <a:prstGeom prst="rect">
            <a:avLst/>
          </a:prstGeom>
          <a:noFill/>
          <a:effectLst>
            <a:outerShdw dist="25400" dir="2700000" algn="tl" rotWithShape="0">
              <a:prstClr val="black"/>
            </a:outerShdw>
          </a:effectLst>
        </p:spPr>
        <p:txBody>
          <a:bodyPr wrap="square" rtlCol="0">
            <a:spAutoFit/>
          </a:bodyPr>
          <a:lstStyle/>
          <a:p>
            <a:pPr algn="ctr"/>
            <a:r>
              <a:rPr lang="en-US" sz="3300" dirty="0">
                <a:ln>
                  <a:solidFill>
                    <a:sysClr val="windowText" lastClr="000000"/>
                  </a:solidFill>
                </a:ln>
                <a:solidFill>
                  <a:srgbClr val="FFFF00"/>
                </a:solidFill>
                <a:effectLst>
                  <a:outerShdw blurRad="38100" dist="38100" dir="2700000" algn="tl">
                    <a:srgbClr val="000000">
                      <a:alpha val="43137"/>
                    </a:srgbClr>
                  </a:outerShdw>
                </a:effectLst>
              </a:rPr>
              <a:t>Explanation of a Skew-T Diagram</a:t>
            </a:r>
          </a:p>
        </p:txBody>
      </p:sp>
      <p:sp>
        <p:nvSpPr>
          <p:cNvPr id="31" name="TextBox 30"/>
          <p:cNvSpPr txBox="1"/>
          <p:nvPr/>
        </p:nvSpPr>
        <p:spPr>
          <a:xfrm>
            <a:off x="609600" y="1200150"/>
            <a:ext cx="2514600" cy="3323987"/>
          </a:xfrm>
          <a:prstGeom prst="rect">
            <a:avLst/>
          </a:prstGeom>
          <a:noFill/>
          <a:effectLst>
            <a:outerShdw dist="25400" dir="2700000" algn="tl" rotWithShape="0">
              <a:prstClr val="black"/>
            </a:outerShdw>
          </a:effectLst>
        </p:spPr>
        <p:txBody>
          <a:bodyPr wrap="square" rtlCol="0">
            <a:spAutoFit/>
          </a:bodyPr>
          <a:lstStyle/>
          <a:p>
            <a:pPr algn="ctr"/>
            <a:r>
              <a:rPr lang="en-US" sz="2100" u="sng" dirty="0">
                <a:solidFill>
                  <a:srgbClr val="FFFF00"/>
                </a:solidFill>
                <a:effectLst>
                  <a:outerShdw blurRad="38100" dist="38100" dir="2700000" algn="tl">
                    <a:srgbClr val="000000">
                      <a:alpha val="43137"/>
                    </a:srgbClr>
                  </a:outerShdw>
                </a:effectLst>
              </a:rPr>
              <a:t>Air Pressure:</a:t>
            </a:r>
            <a:endParaRPr lang="en-US" sz="2100" dirty="0">
              <a:solidFill>
                <a:srgbClr val="FFFF00"/>
              </a:solidFill>
              <a:effectLst>
                <a:outerShdw blurRad="38100" dist="38100" dir="2700000" algn="tl">
                  <a:srgbClr val="000000">
                    <a:alpha val="43137"/>
                  </a:srgbClr>
                </a:outerShdw>
              </a:effectLst>
            </a:endParaRPr>
          </a:p>
          <a:p>
            <a:pPr algn="ctr"/>
            <a:endParaRPr lang="en-US" sz="2100" dirty="0">
              <a:solidFill>
                <a:srgbClr val="FFFF00"/>
              </a:solidFill>
              <a:effectLst>
                <a:outerShdw blurRad="38100" dist="38100" dir="2700000" algn="tl">
                  <a:srgbClr val="000000">
                    <a:alpha val="43137"/>
                  </a:srgbClr>
                </a:outerShdw>
              </a:effectLst>
            </a:endParaRPr>
          </a:p>
          <a:p>
            <a:pPr algn="ctr"/>
            <a:r>
              <a:rPr lang="en-US" sz="2100" dirty="0">
                <a:solidFill>
                  <a:srgbClr val="FFFF00"/>
                </a:solidFill>
                <a:effectLst>
                  <a:outerShdw blurRad="38100" dist="38100" dir="2700000" algn="tl">
                    <a:srgbClr val="000000">
                      <a:alpha val="43137"/>
                    </a:srgbClr>
                  </a:outerShdw>
                </a:effectLst>
              </a:rPr>
              <a:t>Decreases as you go up in the atmosphere</a:t>
            </a:r>
          </a:p>
          <a:p>
            <a:pPr algn="ctr"/>
            <a:endParaRPr lang="en-US" sz="2100" dirty="0">
              <a:solidFill>
                <a:srgbClr val="FFFF00"/>
              </a:solidFill>
              <a:effectLst>
                <a:outerShdw blurRad="38100" dist="38100" dir="2700000" algn="tl">
                  <a:srgbClr val="000000">
                    <a:alpha val="43137"/>
                  </a:srgbClr>
                </a:outerShdw>
              </a:effectLst>
            </a:endParaRPr>
          </a:p>
          <a:p>
            <a:pPr algn="ctr"/>
            <a:r>
              <a:rPr lang="en-US" sz="2100" dirty="0">
                <a:solidFill>
                  <a:srgbClr val="FFFF00"/>
                </a:solidFill>
                <a:effectLst>
                  <a:outerShdw blurRad="38100" dist="38100" dir="2700000" algn="tl">
                    <a:srgbClr val="000000">
                      <a:alpha val="43137"/>
                    </a:srgbClr>
                  </a:outerShdw>
                </a:effectLst>
              </a:rPr>
              <a:t>Horizontal lines on the diagram (pressure is on a LOG scale)</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2500" t="2650" r="38333" b="3282"/>
          <a:stretch/>
        </p:blipFill>
        <p:spPr>
          <a:xfrm>
            <a:off x="3657600" y="685800"/>
            <a:ext cx="4098194" cy="4057650"/>
          </a:xfrm>
          <a:prstGeom prst="rect">
            <a:avLst/>
          </a:prstGeom>
        </p:spPr>
      </p:pic>
      <p:cxnSp>
        <p:nvCxnSpPr>
          <p:cNvPr id="42" name="Straight Connector 41"/>
          <p:cNvCxnSpPr/>
          <p:nvPr/>
        </p:nvCxnSpPr>
        <p:spPr>
          <a:xfrm flipV="1">
            <a:off x="3829050" y="3371850"/>
            <a:ext cx="3926744"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86250" y="3371850"/>
            <a:ext cx="3305318" cy="346249"/>
          </a:xfrm>
          <a:prstGeom prst="rect">
            <a:avLst/>
          </a:prstGeom>
          <a:noFill/>
        </p:spPr>
        <p:txBody>
          <a:bodyPr wrap="square" rtlCol="0">
            <a:spAutoFit/>
          </a:bodyPr>
          <a:lstStyle/>
          <a:p>
            <a:r>
              <a:rPr lang="en-US" sz="1650" dirty="0">
                <a:solidFill>
                  <a:schemeClr val="bg1"/>
                </a:solidFill>
              </a:rPr>
              <a:t>Pressure (horizontal lines)</a:t>
            </a:r>
          </a:p>
        </p:txBody>
      </p:sp>
    </p:spTree>
    <p:extLst>
      <p:ext uri="{BB962C8B-B14F-4D97-AF65-F5344CB8AC3E}">
        <p14:creationId xmlns:p14="http://schemas.microsoft.com/office/powerpoint/2010/main" val="142871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down)">
                                      <p:cBhvr>
                                        <p:cTn id="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0"/>
            <a:ext cx="6858000" cy="600164"/>
          </a:xfrm>
          <a:prstGeom prst="rect">
            <a:avLst/>
          </a:prstGeom>
          <a:noFill/>
          <a:effectLst>
            <a:outerShdw dist="25400" dir="2700000" algn="tl" rotWithShape="0">
              <a:prstClr val="black"/>
            </a:outerShdw>
          </a:effectLst>
        </p:spPr>
        <p:txBody>
          <a:bodyPr wrap="square" rtlCol="0">
            <a:spAutoFit/>
          </a:bodyPr>
          <a:lstStyle/>
          <a:p>
            <a:pPr algn="ctr"/>
            <a:r>
              <a:rPr lang="en-US" sz="3300" dirty="0">
                <a:ln>
                  <a:solidFill>
                    <a:sysClr val="windowText" lastClr="000000"/>
                  </a:solidFill>
                </a:ln>
                <a:solidFill>
                  <a:srgbClr val="FFFF00"/>
                </a:solidFill>
                <a:effectLst>
                  <a:outerShdw blurRad="38100" dist="38100" dir="2700000" algn="tl">
                    <a:srgbClr val="000000">
                      <a:alpha val="43137"/>
                    </a:srgbClr>
                  </a:outerShdw>
                </a:effectLst>
              </a:rPr>
              <a:t>Explanation of a Skew-T Diagram</a:t>
            </a:r>
          </a:p>
        </p:txBody>
      </p:sp>
      <p:sp>
        <p:nvSpPr>
          <p:cNvPr id="31" name="TextBox 30"/>
          <p:cNvSpPr txBox="1"/>
          <p:nvPr/>
        </p:nvSpPr>
        <p:spPr>
          <a:xfrm>
            <a:off x="624622" y="1182994"/>
            <a:ext cx="2514600" cy="2677656"/>
          </a:xfrm>
          <a:prstGeom prst="rect">
            <a:avLst/>
          </a:prstGeom>
          <a:noFill/>
          <a:effectLst>
            <a:outerShdw dist="25400" dir="2700000" algn="tl" rotWithShape="0">
              <a:prstClr val="black"/>
            </a:outerShdw>
          </a:effectLst>
        </p:spPr>
        <p:txBody>
          <a:bodyPr wrap="square" rtlCol="0">
            <a:spAutoFit/>
          </a:bodyPr>
          <a:lstStyle/>
          <a:p>
            <a:pPr algn="ctr"/>
            <a:r>
              <a:rPr lang="en-US" sz="2100" u="sng" dirty="0">
                <a:solidFill>
                  <a:srgbClr val="FFFF00"/>
                </a:solidFill>
                <a:effectLst>
                  <a:outerShdw blurRad="38100" dist="38100" dir="2700000" algn="tl">
                    <a:srgbClr val="000000">
                      <a:alpha val="43137"/>
                    </a:srgbClr>
                  </a:outerShdw>
                </a:effectLst>
              </a:rPr>
              <a:t>Air Temperature:</a:t>
            </a:r>
            <a:endParaRPr lang="en-US" sz="2100" dirty="0">
              <a:solidFill>
                <a:srgbClr val="FFFF00"/>
              </a:solidFill>
              <a:effectLst>
                <a:outerShdw blurRad="38100" dist="38100" dir="2700000" algn="tl">
                  <a:srgbClr val="000000">
                    <a:alpha val="43137"/>
                  </a:srgbClr>
                </a:outerShdw>
              </a:effectLst>
            </a:endParaRPr>
          </a:p>
          <a:p>
            <a:pPr algn="ctr"/>
            <a:endParaRPr lang="en-US" sz="2100" dirty="0">
              <a:solidFill>
                <a:srgbClr val="FFFF00"/>
              </a:solidFill>
              <a:effectLst>
                <a:outerShdw blurRad="38100" dist="38100" dir="2700000" algn="tl">
                  <a:srgbClr val="000000">
                    <a:alpha val="43137"/>
                  </a:srgbClr>
                </a:outerShdw>
              </a:effectLst>
            </a:endParaRPr>
          </a:p>
          <a:p>
            <a:pPr algn="ctr"/>
            <a:r>
              <a:rPr lang="en-US" sz="2100" dirty="0">
                <a:solidFill>
                  <a:srgbClr val="FFFF00"/>
                </a:solidFill>
                <a:effectLst>
                  <a:outerShdw blurRad="38100" dist="38100" dir="2700000" algn="tl">
                    <a:srgbClr val="000000">
                      <a:alpha val="43137"/>
                    </a:srgbClr>
                  </a:outerShdw>
                </a:effectLst>
              </a:rPr>
              <a:t>Lines SKEWED     right (“Skew-T”)</a:t>
            </a:r>
          </a:p>
          <a:p>
            <a:pPr algn="ctr"/>
            <a:endParaRPr lang="en-US" sz="2100" dirty="0">
              <a:solidFill>
                <a:srgbClr val="FFFF00"/>
              </a:solidFill>
              <a:effectLst>
                <a:outerShdw blurRad="38100" dist="38100" dir="2700000" algn="tl">
                  <a:srgbClr val="000000">
                    <a:alpha val="43137"/>
                  </a:srgbClr>
                </a:outerShdw>
              </a:effectLst>
            </a:endParaRPr>
          </a:p>
          <a:p>
            <a:pPr algn="ctr"/>
            <a:endParaRPr lang="en-US" sz="2100" dirty="0">
              <a:solidFill>
                <a:srgbClr val="FFFF00"/>
              </a:solidFill>
              <a:effectLst>
                <a:outerShdw blurRad="38100" dist="38100" dir="2700000" algn="tl">
                  <a:srgbClr val="000000">
                    <a:alpha val="43137"/>
                  </a:srgbClr>
                </a:outerShdw>
              </a:effectLst>
            </a:endParaRPr>
          </a:p>
          <a:p>
            <a:pPr algn="ctr"/>
            <a:r>
              <a:rPr lang="en-US" sz="2100" dirty="0">
                <a:solidFill>
                  <a:srgbClr val="FFFF00"/>
                </a:solidFill>
                <a:effectLst>
                  <a:outerShdw blurRad="38100" dist="38100" dir="2700000" algn="tl">
                    <a:srgbClr val="000000">
                      <a:alpha val="43137"/>
                    </a:srgbClr>
                  </a:outerShdw>
                </a:effectLst>
              </a:rPr>
              <a:t>0</a:t>
            </a:r>
            <a:r>
              <a:rPr lang="en-US" sz="2100" baseline="30000" dirty="0">
                <a:solidFill>
                  <a:srgbClr val="FFFF00"/>
                </a:solidFill>
                <a:effectLst>
                  <a:outerShdw blurRad="38100" dist="38100" dir="2700000" algn="tl">
                    <a:srgbClr val="000000">
                      <a:alpha val="43137"/>
                    </a:srgbClr>
                  </a:outerShdw>
                </a:effectLst>
              </a:rPr>
              <a:t>o</a:t>
            </a:r>
            <a:r>
              <a:rPr lang="en-US" sz="2100" dirty="0">
                <a:solidFill>
                  <a:srgbClr val="FFFF00"/>
                </a:solidFill>
                <a:effectLst>
                  <a:outerShdw blurRad="38100" dist="38100" dir="2700000" algn="tl">
                    <a:srgbClr val="000000">
                      <a:alpha val="43137"/>
                    </a:srgbClr>
                  </a:outerShdw>
                </a:effectLst>
              </a:rPr>
              <a:t>C line is shown (melting/freezing)</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2500" t="2650" r="38333" b="3282"/>
          <a:stretch/>
        </p:blipFill>
        <p:spPr>
          <a:xfrm>
            <a:off x="3657600" y="685800"/>
            <a:ext cx="4098194" cy="4057650"/>
          </a:xfrm>
          <a:prstGeom prst="rect">
            <a:avLst/>
          </a:prstGeom>
        </p:spPr>
      </p:pic>
      <p:cxnSp>
        <p:nvCxnSpPr>
          <p:cNvPr id="33" name="Straight Arrow Connector 32"/>
          <p:cNvCxnSpPr/>
          <p:nvPr/>
        </p:nvCxnSpPr>
        <p:spPr>
          <a:xfrm flipH="1" flipV="1">
            <a:off x="6731124" y="3559973"/>
            <a:ext cx="400049" cy="6013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554200" y="2343151"/>
            <a:ext cx="2201594" cy="22931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850162">
            <a:off x="4514493" y="3004012"/>
            <a:ext cx="4242392" cy="346249"/>
          </a:xfrm>
          <a:prstGeom prst="rect">
            <a:avLst/>
          </a:prstGeom>
          <a:noFill/>
        </p:spPr>
        <p:txBody>
          <a:bodyPr wrap="square" rtlCol="0">
            <a:spAutoFit/>
          </a:bodyPr>
          <a:lstStyle/>
          <a:p>
            <a:r>
              <a:rPr lang="en-US" sz="1650" dirty="0">
                <a:solidFill>
                  <a:schemeClr val="bg1"/>
                </a:solidFill>
              </a:rPr>
              <a:t>Temperature</a:t>
            </a:r>
            <a:r>
              <a:rPr lang="en-US" sz="1650" dirty="0"/>
              <a:t> (</a:t>
            </a:r>
            <a:r>
              <a:rPr lang="en-US" sz="1650" dirty="0">
                <a:solidFill>
                  <a:schemeClr val="bg1"/>
                </a:solidFill>
              </a:rPr>
              <a:t>lines “skewed” right)</a:t>
            </a:r>
          </a:p>
        </p:txBody>
      </p:sp>
      <p:sp>
        <p:nvSpPr>
          <p:cNvPr id="11" name="TextBox 10"/>
          <p:cNvSpPr txBox="1"/>
          <p:nvPr/>
        </p:nvSpPr>
        <p:spPr>
          <a:xfrm rot="19349899">
            <a:off x="6931816" y="4140224"/>
            <a:ext cx="650851" cy="346249"/>
          </a:xfrm>
          <a:prstGeom prst="rect">
            <a:avLst/>
          </a:prstGeom>
          <a:noFill/>
        </p:spPr>
        <p:txBody>
          <a:bodyPr wrap="square" rtlCol="0">
            <a:spAutoFit/>
          </a:bodyPr>
          <a:lstStyle/>
          <a:p>
            <a:r>
              <a:rPr lang="en-US" sz="1650" dirty="0"/>
              <a:t>0</a:t>
            </a:r>
            <a:r>
              <a:rPr lang="en-US" sz="1650" baseline="30000" dirty="0"/>
              <a:t>o</a:t>
            </a:r>
            <a:r>
              <a:rPr lang="en-US" sz="1650" dirty="0"/>
              <a:t> C</a:t>
            </a:r>
          </a:p>
        </p:txBody>
      </p:sp>
    </p:spTree>
    <p:extLst>
      <p:ext uri="{BB962C8B-B14F-4D97-AF65-F5344CB8AC3E}">
        <p14:creationId xmlns:p14="http://schemas.microsoft.com/office/powerpoint/2010/main" val="109589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0"/>
            <a:ext cx="6858000" cy="600164"/>
          </a:xfrm>
          <a:prstGeom prst="rect">
            <a:avLst/>
          </a:prstGeom>
          <a:noFill/>
          <a:effectLst>
            <a:outerShdw dist="25400" dir="2700000" algn="tl" rotWithShape="0">
              <a:prstClr val="black"/>
            </a:outerShdw>
          </a:effectLst>
        </p:spPr>
        <p:txBody>
          <a:bodyPr wrap="square" rtlCol="0">
            <a:spAutoFit/>
          </a:bodyPr>
          <a:lstStyle/>
          <a:p>
            <a:pPr algn="ctr"/>
            <a:r>
              <a:rPr lang="en-US" sz="3300" dirty="0">
                <a:ln>
                  <a:solidFill>
                    <a:sysClr val="windowText" lastClr="000000"/>
                  </a:solidFill>
                </a:ln>
                <a:solidFill>
                  <a:srgbClr val="FFFF00"/>
                </a:solidFill>
                <a:effectLst>
                  <a:outerShdw blurRad="38100" dist="38100" dir="2700000" algn="tl">
                    <a:srgbClr val="000000">
                      <a:alpha val="43137"/>
                    </a:srgbClr>
                  </a:outerShdw>
                </a:effectLst>
              </a:rPr>
              <a:t>Explanation of a Skew-T Diagram</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500" t="2650" r="38333" b="3282"/>
          <a:stretch/>
        </p:blipFill>
        <p:spPr>
          <a:xfrm>
            <a:off x="3657600" y="685800"/>
            <a:ext cx="4098194" cy="4057650"/>
          </a:xfrm>
          <a:prstGeom prst="rect">
            <a:avLst/>
          </a:prstGeom>
        </p:spPr>
      </p:pic>
      <p:sp>
        <p:nvSpPr>
          <p:cNvPr id="12" name="Freeform 11"/>
          <p:cNvSpPr/>
          <p:nvPr/>
        </p:nvSpPr>
        <p:spPr>
          <a:xfrm>
            <a:off x="3866791" y="1953883"/>
            <a:ext cx="3338423" cy="2536166"/>
          </a:xfrm>
          <a:custGeom>
            <a:avLst/>
            <a:gdLst>
              <a:gd name="connsiteX0" fmla="*/ 4451230 w 4451230"/>
              <a:gd name="connsiteY0" fmla="*/ 3381555 h 3381555"/>
              <a:gd name="connsiteX1" fmla="*/ 3666226 w 4451230"/>
              <a:gd name="connsiteY1" fmla="*/ 2950234 h 3381555"/>
              <a:gd name="connsiteX2" fmla="*/ 2320505 w 4451230"/>
              <a:gd name="connsiteY2" fmla="*/ 2087593 h 3381555"/>
              <a:gd name="connsiteX3" fmla="*/ 1069675 w 4451230"/>
              <a:gd name="connsiteY3" fmla="*/ 1078302 h 3381555"/>
              <a:gd name="connsiteX4" fmla="*/ 0 w 4451230"/>
              <a:gd name="connsiteY4" fmla="*/ 0 h 3381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230" h="3381555">
                <a:moveTo>
                  <a:pt x="4451230" y="3381555"/>
                </a:moveTo>
                <a:cubicBezTo>
                  <a:pt x="4236288" y="3273724"/>
                  <a:pt x="4021347" y="3165894"/>
                  <a:pt x="3666226" y="2950234"/>
                </a:cubicBezTo>
                <a:cubicBezTo>
                  <a:pt x="3311105" y="2734574"/>
                  <a:pt x="2753263" y="2399582"/>
                  <a:pt x="2320505" y="2087593"/>
                </a:cubicBezTo>
                <a:cubicBezTo>
                  <a:pt x="1887746" y="1775604"/>
                  <a:pt x="1456426" y="1426234"/>
                  <a:pt x="1069675" y="1078302"/>
                </a:cubicBezTo>
                <a:cubicBezTo>
                  <a:pt x="682924" y="730370"/>
                  <a:pt x="341462" y="365185"/>
                  <a:pt x="0" y="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chemeClr val="bg1"/>
              </a:solidFill>
            </a:endParaRPr>
          </a:p>
        </p:txBody>
      </p:sp>
      <p:sp>
        <p:nvSpPr>
          <p:cNvPr id="6" name="TextBox 5"/>
          <p:cNvSpPr txBox="1"/>
          <p:nvPr/>
        </p:nvSpPr>
        <p:spPr>
          <a:xfrm>
            <a:off x="685800" y="742950"/>
            <a:ext cx="2914650" cy="1685077"/>
          </a:xfrm>
          <a:prstGeom prst="rect">
            <a:avLst/>
          </a:prstGeom>
          <a:noFill/>
          <a:effectLst>
            <a:outerShdw dist="12700" dir="2700000" algn="tl" rotWithShape="0">
              <a:prstClr val="black"/>
            </a:outerShdw>
          </a:effectLst>
        </p:spPr>
        <p:txBody>
          <a:bodyPr wrap="square" rtlCol="0">
            <a:spAutoFit/>
          </a:bodyPr>
          <a:lstStyle/>
          <a:p>
            <a:r>
              <a:rPr lang="en-US" sz="2100" dirty="0">
                <a:solidFill>
                  <a:srgbClr val="FFFF00"/>
                </a:solidFill>
                <a:effectLst>
                  <a:outerShdw blurRad="38100" dist="38100" dir="2700000" algn="tl">
                    <a:srgbClr val="000000">
                      <a:alpha val="43137"/>
                    </a:srgbClr>
                  </a:outerShdw>
                </a:effectLst>
              </a:rPr>
              <a:t>Dry air bubbles follow these lines as they rise through the atmosphere </a:t>
            </a:r>
          </a:p>
          <a:p>
            <a:r>
              <a:rPr lang="en-US" sz="1950" dirty="0">
                <a:solidFill>
                  <a:srgbClr val="FFFF00"/>
                </a:solidFill>
                <a:effectLst>
                  <a:outerShdw blurRad="38100" dist="38100" dir="2700000" algn="tl">
                    <a:srgbClr val="000000">
                      <a:alpha val="43137"/>
                    </a:srgbClr>
                  </a:outerShdw>
                </a:effectLst>
              </a:rPr>
              <a:t>(cool at 9.8</a:t>
            </a:r>
            <a:r>
              <a:rPr lang="en-US" sz="1950" baseline="30000" dirty="0">
                <a:solidFill>
                  <a:srgbClr val="FFFF00"/>
                </a:solidFill>
                <a:effectLst>
                  <a:outerShdw blurRad="38100" dist="38100" dir="2700000" algn="tl">
                    <a:srgbClr val="000000">
                      <a:alpha val="43137"/>
                    </a:srgbClr>
                  </a:outerShdw>
                </a:effectLst>
              </a:rPr>
              <a:t>o</a:t>
            </a:r>
            <a:r>
              <a:rPr lang="en-US" sz="1950" dirty="0">
                <a:solidFill>
                  <a:srgbClr val="FFFF00"/>
                </a:solidFill>
                <a:effectLst>
                  <a:outerShdw blurRad="38100" dist="38100" dir="2700000" algn="tl">
                    <a:srgbClr val="000000">
                      <a:alpha val="43137"/>
                    </a:srgbClr>
                  </a:outerShdw>
                </a:effectLst>
              </a:rPr>
              <a:t>C/km) </a:t>
            </a:r>
          </a:p>
        </p:txBody>
      </p:sp>
      <p:sp>
        <p:nvSpPr>
          <p:cNvPr id="7" name="TextBox 6"/>
          <p:cNvSpPr txBox="1"/>
          <p:nvPr/>
        </p:nvSpPr>
        <p:spPr>
          <a:xfrm>
            <a:off x="685800" y="3714750"/>
            <a:ext cx="2762250" cy="830997"/>
          </a:xfrm>
          <a:prstGeom prst="rect">
            <a:avLst/>
          </a:prstGeom>
          <a:noFill/>
          <a:effectLst>
            <a:outerShdw dist="12700" dir="2700000" algn="tl" rotWithShape="0">
              <a:prstClr val="black"/>
            </a:outerShdw>
          </a:effectLst>
        </p:spPr>
        <p:txBody>
          <a:bodyPr wrap="square" rtlCol="0">
            <a:spAutoFit/>
          </a:bodyPr>
          <a:lstStyle/>
          <a:p>
            <a:r>
              <a:rPr lang="en-US" sz="1200" dirty="0">
                <a:solidFill>
                  <a:srgbClr val="FFFF00"/>
                </a:solidFill>
                <a:effectLst>
                  <a:outerShdw blurRad="38100" dist="38100" dir="2700000" algn="tl">
                    <a:srgbClr val="000000">
                      <a:alpha val="43137"/>
                    </a:srgbClr>
                  </a:outerShdw>
                </a:effectLst>
              </a:rPr>
              <a:t>Heat is conserved (no gain or loss) in an adiabatic process. Temperature changes are only due to expansion or compression of air. </a:t>
            </a:r>
          </a:p>
        </p:txBody>
      </p:sp>
      <p:sp>
        <p:nvSpPr>
          <p:cNvPr id="8" name="TextBox 7"/>
          <p:cNvSpPr txBox="1"/>
          <p:nvPr/>
        </p:nvSpPr>
        <p:spPr>
          <a:xfrm rot="2157616">
            <a:off x="3633988" y="3660732"/>
            <a:ext cx="4242392" cy="346249"/>
          </a:xfrm>
          <a:prstGeom prst="rect">
            <a:avLst/>
          </a:prstGeom>
          <a:noFill/>
        </p:spPr>
        <p:txBody>
          <a:bodyPr wrap="square" rtlCol="0">
            <a:spAutoFit/>
          </a:bodyPr>
          <a:lstStyle/>
          <a:p>
            <a:r>
              <a:rPr lang="en-US" sz="1650" dirty="0">
                <a:solidFill>
                  <a:schemeClr val="bg1"/>
                </a:solidFill>
              </a:rPr>
              <a:t>Dry adiabat lines (dry air bubbles)</a:t>
            </a:r>
          </a:p>
        </p:txBody>
      </p:sp>
    </p:spTree>
    <p:extLst>
      <p:ext uri="{BB962C8B-B14F-4D97-AF65-F5344CB8AC3E}">
        <p14:creationId xmlns:p14="http://schemas.microsoft.com/office/powerpoint/2010/main" val="16366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0"/>
            <a:ext cx="6858000" cy="600164"/>
          </a:xfrm>
          <a:prstGeom prst="rect">
            <a:avLst/>
          </a:prstGeom>
          <a:noFill/>
          <a:effectLst>
            <a:outerShdw dist="25400" dir="2700000" algn="tl" rotWithShape="0">
              <a:prstClr val="black"/>
            </a:outerShdw>
          </a:effectLst>
        </p:spPr>
        <p:txBody>
          <a:bodyPr wrap="square" rtlCol="0">
            <a:spAutoFit/>
          </a:bodyPr>
          <a:lstStyle/>
          <a:p>
            <a:pPr algn="ctr"/>
            <a:r>
              <a:rPr lang="en-US" sz="3300" dirty="0">
                <a:ln>
                  <a:solidFill>
                    <a:sysClr val="windowText" lastClr="000000"/>
                  </a:solidFill>
                </a:ln>
                <a:solidFill>
                  <a:srgbClr val="FFFF00"/>
                </a:solidFill>
                <a:effectLst>
                  <a:outerShdw blurRad="38100" dist="38100" dir="2700000" algn="tl">
                    <a:srgbClr val="000000">
                      <a:alpha val="43137"/>
                    </a:srgbClr>
                  </a:outerShdw>
                </a:effectLst>
              </a:rPr>
              <a:t>Explanation of a Skew-T Diagram</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00" t="2650" r="38333" b="3282"/>
          <a:stretch/>
        </p:blipFill>
        <p:spPr>
          <a:xfrm>
            <a:off x="3657600" y="685800"/>
            <a:ext cx="4098194" cy="4057650"/>
          </a:xfrm>
          <a:prstGeom prst="rect">
            <a:avLst/>
          </a:prstGeom>
        </p:spPr>
      </p:pic>
      <p:sp>
        <p:nvSpPr>
          <p:cNvPr id="4" name="Freeform 3"/>
          <p:cNvSpPr/>
          <p:nvPr/>
        </p:nvSpPr>
        <p:spPr>
          <a:xfrm>
            <a:off x="3957369" y="679331"/>
            <a:ext cx="2736730" cy="3817188"/>
          </a:xfrm>
          <a:custGeom>
            <a:avLst/>
            <a:gdLst>
              <a:gd name="connsiteX0" fmla="*/ 3648973 w 3648973"/>
              <a:gd name="connsiteY0" fmla="*/ 5089584 h 5089584"/>
              <a:gd name="connsiteX1" fmla="*/ 3536830 w 3648973"/>
              <a:gd name="connsiteY1" fmla="*/ 4597879 h 5089584"/>
              <a:gd name="connsiteX2" fmla="*/ 3269411 w 3648973"/>
              <a:gd name="connsiteY2" fmla="*/ 3890513 h 5089584"/>
              <a:gd name="connsiteX3" fmla="*/ 2717320 w 3648973"/>
              <a:gd name="connsiteY3" fmla="*/ 3019245 h 5089584"/>
              <a:gd name="connsiteX4" fmla="*/ 1837426 w 3648973"/>
              <a:gd name="connsiteY4" fmla="*/ 2113471 h 5089584"/>
              <a:gd name="connsiteX5" fmla="*/ 983411 w 3648973"/>
              <a:gd name="connsiteY5" fmla="*/ 1233577 h 5089584"/>
              <a:gd name="connsiteX6" fmla="*/ 319177 w 3648973"/>
              <a:gd name="connsiteY6" fmla="*/ 474452 h 5089584"/>
              <a:gd name="connsiteX7" fmla="*/ 0 w 3648973"/>
              <a:gd name="connsiteY7" fmla="*/ 0 h 508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973" h="5089584">
                <a:moveTo>
                  <a:pt x="3648973" y="5089584"/>
                </a:moveTo>
                <a:cubicBezTo>
                  <a:pt x="3624531" y="4943654"/>
                  <a:pt x="3600090" y="4797724"/>
                  <a:pt x="3536830" y="4597879"/>
                </a:cubicBezTo>
                <a:cubicBezTo>
                  <a:pt x="3473570" y="4398034"/>
                  <a:pt x="3405996" y="4153619"/>
                  <a:pt x="3269411" y="3890513"/>
                </a:cubicBezTo>
                <a:cubicBezTo>
                  <a:pt x="3132826" y="3627407"/>
                  <a:pt x="2955984" y="3315419"/>
                  <a:pt x="2717320" y="3019245"/>
                </a:cubicBezTo>
                <a:cubicBezTo>
                  <a:pt x="2478656" y="2723071"/>
                  <a:pt x="1837426" y="2113471"/>
                  <a:pt x="1837426" y="2113471"/>
                </a:cubicBezTo>
                <a:cubicBezTo>
                  <a:pt x="1548441" y="1815860"/>
                  <a:pt x="1236452" y="1506747"/>
                  <a:pt x="983411" y="1233577"/>
                </a:cubicBezTo>
                <a:cubicBezTo>
                  <a:pt x="730370" y="960407"/>
                  <a:pt x="483079" y="680048"/>
                  <a:pt x="319177" y="474452"/>
                </a:cubicBezTo>
                <a:cubicBezTo>
                  <a:pt x="155275" y="268856"/>
                  <a:pt x="77637" y="134428"/>
                  <a:pt x="0" y="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8" name="TextBox 7"/>
          <p:cNvSpPr txBox="1"/>
          <p:nvPr/>
        </p:nvSpPr>
        <p:spPr>
          <a:xfrm>
            <a:off x="457200" y="742950"/>
            <a:ext cx="3143250" cy="1708160"/>
          </a:xfrm>
          <a:prstGeom prst="rect">
            <a:avLst/>
          </a:prstGeom>
          <a:noFill/>
          <a:effectLst>
            <a:outerShdw dist="12700" dir="2700000" algn="tl" rotWithShape="0">
              <a:prstClr val="black"/>
            </a:outerShdw>
          </a:effectLst>
        </p:spPr>
        <p:txBody>
          <a:bodyPr wrap="square" rtlCol="0">
            <a:spAutoFit/>
          </a:bodyPr>
          <a:lstStyle/>
          <a:p>
            <a:r>
              <a:rPr lang="en-US" sz="2100" dirty="0">
                <a:solidFill>
                  <a:srgbClr val="FFFF00"/>
                </a:solidFill>
                <a:effectLst>
                  <a:outerShdw blurRad="38100" dist="38100" dir="2700000" algn="tl">
                    <a:srgbClr val="000000">
                      <a:alpha val="43137"/>
                    </a:srgbClr>
                  </a:outerShdw>
                </a:effectLst>
              </a:rPr>
              <a:t>Saturated air bubbles follow these lines as they rise (cool at a slower rate with height)</a:t>
            </a:r>
          </a:p>
        </p:txBody>
      </p:sp>
      <p:sp>
        <p:nvSpPr>
          <p:cNvPr id="10" name="TextBox 9"/>
          <p:cNvSpPr txBox="1"/>
          <p:nvPr/>
        </p:nvSpPr>
        <p:spPr>
          <a:xfrm rot="3025170">
            <a:off x="3752055" y="2476361"/>
            <a:ext cx="4525785" cy="346249"/>
          </a:xfrm>
          <a:prstGeom prst="rect">
            <a:avLst/>
          </a:prstGeom>
          <a:noFill/>
        </p:spPr>
        <p:txBody>
          <a:bodyPr wrap="square" rtlCol="0">
            <a:spAutoFit/>
          </a:bodyPr>
          <a:lstStyle/>
          <a:p>
            <a:r>
              <a:rPr lang="en-US" sz="1650" dirty="0">
                <a:solidFill>
                  <a:schemeClr val="bg1"/>
                </a:solidFill>
              </a:rPr>
              <a:t>Moist adiabat lines (saturated air bubbles)</a:t>
            </a:r>
          </a:p>
        </p:txBody>
      </p:sp>
      <p:sp>
        <p:nvSpPr>
          <p:cNvPr id="11" name="TextBox 10"/>
          <p:cNvSpPr txBox="1"/>
          <p:nvPr/>
        </p:nvSpPr>
        <p:spPr>
          <a:xfrm>
            <a:off x="857250" y="4097119"/>
            <a:ext cx="2343150" cy="646331"/>
          </a:xfrm>
          <a:prstGeom prst="rect">
            <a:avLst/>
          </a:prstGeom>
          <a:noFill/>
          <a:effectLst>
            <a:outerShdw dist="12700" dir="2700000" algn="tl" rotWithShape="0">
              <a:prstClr val="black"/>
            </a:outerShdw>
          </a:effectLst>
        </p:spPr>
        <p:txBody>
          <a:bodyPr wrap="square" rtlCol="0">
            <a:spAutoFit/>
          </a:bodyPr>
          <a:lstStyle/>
          <a:p>
            <a:r>
              <a:rPr lang="en-US" sz="1200" dirty="0">
                <a:solidFill>
                  <a:srgbClr val="FFFF00"/>
                </a:solidFill>
                <a:effectLst>
                  <a:outerShdw blurRad="38100" dist="38100" dir="2700000" algn="tl">
                    <a:srgbClr val="000000">
                      <a:alpha val="43137"/>
                    </a:srgbClr>
                  </a:outerShdw>
                </a:effectLst>
              </a:rPr>
              <a:t>There is little moisture at upper levels, so moist and dry adiabats are similar there. </a:t>
            </a:r>
          </a:p>
        </p:txBody>
      </p:sp>
    </p:spTree>
    <p:extLst>
      <p:ext uri="{BB962C8B-B14F-4D97-AF65-F5344CB8AC3E}">
        <p14:creationId xmlns:p14="http://schemas.microsoft.com/office/powerpoint/2010/main" val="40343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0"/>
            <a:ext cx="6858000" cy="600164"/>
          </a:xfrm>
          <a:prstGeom prst="rect">
            <a:avLst/>
          </a:prstGeom>
          <a:noFill/>
          <a:effectLst>
            <a:outerShdw dist="25400" dir="2700000" algn="tl" rotWithShape="0">
              <a:prstClr val="black"/>
            </a:outerShdw>
          </a:effectLst>
        </p:spPr>
        <p:txBody>
          <a:bodyPr wrap="square" rtlCol="0">
            <a:spAutoFit/>
          </a:bodyPr>
          <a:lstStyle/>
          <a:p>
            <a:pPr algn="ctr"/>
            <a:r>
              <a:rPr lang="en-US" sz="3300" dirty="0">
                <a:ln>
                  <a:solidFill>
                    <a:sysClr val="windowText" lastClr="000000"/>
                  </a:solidFill>
                </a:ln>
                <a:solidFill>
                  <a:srgbClr val="FFFF00"/>
                </a:solidFill>
                <a:effectLst>
                  <a:outerShdw blurRad="38100" dist="38100" dir="2700000" algn="tl">
                    <a:srgbClr val="000000">
                      <a:alpha val="43137"/>
                    </a:srgbClr>
                  </a:outerShdw>
                </a:effectLst>
              </a:rPr>
              <a:t>Explanation of a Skew-T Diagram</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00" t="2650" r="38333" b="3282"/>
          <a:stretch/>
        </p:blipFill>
        <p:spPr>
          <a:xfrm>
            <a:off x="3657600" y="685800"/>
            <a:ext cx="4098194" cy="4057650"/>
          </a:xfrm>
          <a:prstGeom prst="rect">
            <a:avLst/>
          </a:prstGeom>
        </p:spPr>
      </p:pic>
      <p:sp>
        <p:nvSpPr>
          <p:cNvPr id="7" name="TextBox 6"/>
          <p:cNvSpPr txBox="1"/>
          <p:nvPr/>
        </p:nvSpPr>
        <p:spPr>
          <a:xfrm>
            <a:off x="609600" y="961845"/>
            <a:ext cx="2923636" cy="1384995"/>
          </a:xfrm>
          <a:prstGeom prst="rect">
            <a:avLst/>
          </a:prstGeom>
          <a:noFill/>
          <a:ln>
            <a:noFill/>
          </a:ln>
          <a:effectLst>
            <a:outerShdw dist="25400" dir="2700000" algn="tl" rotWithShape="0">
              <a:prstClr val="black"/>
            </a:outerShdw>
          </a:effectLst>
        </p:spPr>
        <p:txBody>
          <a:bodyPr wrap="square" rtlCol="0">
            <a:spAutoFit/>
          </a:bodyPr>
          <a:lstStyle/>
          <a:p>
            <a:pPr algn="ctr"/>
            <a:r>
              <a:rPr lang="en-US" sz="2100" dirty="0">
                <a:solidFill>
                  <a:srgbClr val="FF33CC"/>
                </a:solidFill>
                <a:effectLst>
                  <a:outerShdw blurRad="38100" dist="38100" dir="2700000" algn="tl">
                    <a:srgbClr val="000000">
                      <a:alpha val="43137"/>
                    </a:srgbClr>
                  </a:outerShdw>
                </a:effectLst>
              </a:rPr>
              <a:t>The actual temperature of the air, as measured by the weather balloon:</a:t>
            </a:r>
          </a:p>
        </p:txBody>
      </p:sp>
      <p:sp>
        <p:nvSpPr>
          <p:cNvPr id="10" name="TextBox 9"/>
          <p:cNvSpPr txBox="1"/>
          <p:nvPr/>
        </p:nvSpPr>
        <p:spPr>
          <a:xfrm>
            <a:off x="685800" y="2981489"/>
            <a:ext cx="2819400" cy="1384995"/>
          </a:xfrm>
          <a:prstGeom prst="rect">
            <a:avLst/>
          </a:prstGeom>
          <a:noFill/>
          <a:ln>
            <a:noFill/>
          </a:ln>
        </p:spPr>
        <p:txBody>
          <a:bodyPr wrap="square" rtlCol="0">
            <a:spAutoFit/>
          </a:bodyPr>
          <a:lstStyle/>
          <a:p>
            <a:pPr algn="ctr"/>
            <a:r>
              <a:rPr lang="en-US" sz="2100" dirty="0">
                <a:solidFill>
                  <a:srgbClr val="54F654"/>
                </a:solidFill>
              </a:rPr>
              <a:t>The actual dew point of the air, as measured by the weather balloon:</a:t>
            </a:r>
          </a:p>
        </p:txBody>
      </p:sp>
      <p:cxnSp>
        <p:nvCxnSpPr>
          <p:cNvPr id="11" name="Straight Arrow Connector 10"/>
          <p:cNvCxnSpPr/>
          <p:nvPr/>
        </p:nvCxnSpPr>
        <p:spPr>
          <a:xfrm>
            <a:off x="3257550" y="1090695"/>
            <a:ext cx="1828800" cy="852406"/>
          </a:xfrm>
          <a:prstGeom prst="straightConnector1">
            <a:avLst/>
          </a:prstGeom>
          <a:ln w="57150">
            <a:solidFill>
              <a:srgbClr val="FF25F0"/>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050766" y="666391"/>
            <a:ext cx="1966823" cy="3843068"/>
          </a:xfrm>
          <a:custGeom>
            <a:avLst/>
            <a:gdLst>
              <a:gd name="connsiteX0" fmla="*/ 2622430 w 2622430"/>
              <a:gd name="connsiteY0" fmla="*/ 5124090 h 5124090"/>
              <a:gd name="connsiteX1" fmla="*/ 2579298 w 2622430"/>
              <a:gd name="connsiteY1" fmla="*/ 5106837 h 5124090"/>
              <a:gd name="connsiteX2" fmla="*/ 2501660 w 2622430"/>
              <a:gd name="connsiteY2" fmla="*/ 5072332 h 5124090"/>
              <a:gd name="connsiteX3" fmla="*/ 2458528 w 2622430"/>
              <a:gd name="connsiteY3" fmla="*/ 5063705 h 5124090"/>
              <a:gd name="connsiteX4" fmla="*/ 2406770 w 2622430"/>
              <a:gd name="connsiteY4" fmla="*/ 5046453 h 5124090"/>
              <a:gd name="connsiteX5" fmla="*/ 2380890 w 2622430"/>
              <a:gd name="connsiteY5" fmla="*/ 5029200 h 5124090"/>
              <a:gd name="connsiteX6" fmla="*/ 2329132 w 2622430"/>
              <a:gd name="connsiteY6" fmla="*/ 5011947 h 5124090"/>
              <a:gd name="connsiteX7" fmla="*/ 2277373 w 2622430"/>
              <a:gd name="connsiteY7" fmla="*/ 4994694 h 5124090"/>
              <a:gd name="connsiteX8" fmla="*/ 2251494 w 2622430"/>
              <a:gd name="connsiteY8" fmla="*/ 4986068 h 5124090"/>
              <a:gd name="connsiteX9" fmla="*/ 2225615 w 2622430"/>
              <a:gd name="connsiteY9" fmla="*/ 4977441 h 5124090"/>
              <a:gd name="connsiteX10" fmla="*/ 2208362 w 2622430"/>
              <a:gd name="connsiteY10" fmla="*/ 4830792 h 5124090"/>
              <a:gd name="connsiteX11" fmla="*/ 2191109 w 2622430"/>
              <a:gd name="connsiteY11" fmla="*/ 4804913 h 5124090"/>
              <a:gd name="connsiteX12" fmla="*/ 2130724 w 2622430"/>
              <a:gd name="connsiteY12" fmla="*/ 4796287 h 5124090"/>
              <a:gd name="connsiteX13" fmla="*/ 2044460 w 2622430"/>
              <a:gd name="connsiteY13" fmla="*/ 4727275 h 5124090"/>
              <a:gd name="connsiteX14" fmla="*/ 2027207 w 2622430"/>
              <a:gd name="connsiteY14" fmla="*/ 4701396 h 5124090"/>
              <a:gd name="connsiteX15" fmla="*/ 2009954 w 2622430"/>
              <a:gd name="connsiteY15" fmla="*/ 4589253 h 5124090"/>
              <a:gd name="connsiteX16" fmla="*/ 2001328 w 2622430"/>
              <a:gd name="connsiteY16" fmla="*/ 4563373 h 5124090"/>
              <a:gd name="connsiteX17" fmla="*/ 1992702 w 2622430"/>
              <a:gd name="connsiteY17" fmla="*/ 4528868 h 5124090"/>
              <a:gd name="connsiteX18" fmla="*/ 1984075 w 2622430"/>
              <a:gd name="connsiteY18" fmla="*/ 4408098 h 5124090"/>
              <a:gd name="connsiteX19" fmla="*/ 1958196 w 2622430"/>
              <a:gd name="connsiteY19" fmla="*/ 4356339 h 5124090"/>
              <a:gd name="connsiteX20" fmla="*/ 1906437 w 2622430"/>
              <a:gd name="connsiteY20" fmla="*/ 4304581 h 5124090"/>
              <a:gd name="connsiteX21" fmla="*/ 1880558 w 2622430"/>
              <a:gd name="connsiteY21" fmla="*/ 4278702 h 5124090"/>
              <a:gd name="connsiteX22" fmla="*/ 1854679 w 2622430"/>
              <a:gd name="connsiteY22" fmla="*/ 4270075 h 5124090"/>
              <a:gd name="connsiteX23" fmla="*/ 1794294 w 2622430"/>
              <a:gd name="connsiteY23" fmla="*/ 4244196 h 5124090"/>
              <a:gd name="connsiteX24" fmla="*/ 1759788 w 2622430"/>
              <a:gd name="connsiteY24" fmla="*/ 4192437 h 5124090"/>
              <a:gd name="connsiteX25" fmla="*/ 1742536 w 2622430"/>
              <a:gd name="connsiteY25" fmla="*/ 4166558 h 5124090"/>
              <a:gd name="connsiteX26" fmla="*/ 1716656 w 2622430"/>
              <a:gd name="connsiteY26" fmla="*/ 4080294 h 5124090"/>
              <a:gd name="connsiteX27" fmla="*/ 1699403 w 2622430"/>
              <a:gd name="connsiteY27" fmla="*/ 4054415 h 5124090"/>
              <a:gd name="connsiteX28" fmla="*/ 1673524 w 2622430"/>
              <a:gd name="connsiteY28" fmla="*/ 4002656 h 5124090"/>
              <a:gd name="connsiteX29" fmla="*/ 1647645 w 2622430"/>
              <a:gd name="connsiteY29" fmla="*/ 3976777 h 5124090"/>
              <a:gd name="connsiteX30" fmla="*/ 1630392 w 2622430"/>
              <a:gd name="connsiteY30" fmla="*/ 3950898 h 5124090"/>
              <a:gd name="connsiteX31" fmla="*/ 1578634 w 2622430"/>
              <a:gd name="connsiteY31" fmla="*/ 3925019 h 5124090"/>
              <a:gd name="connsiteX32" fmla="*/ 1526875 w 2622430"/>
              <a:gd name="connsiteY32" fmla="*/ 3890513 h 5124090"/>
              <a:gd name="connsiteX33" fmla="*/ 1500996 w 2622430"/>
              <a:gd name="connsiteY33" fmla="*/ 3873260 h 5124090"/>
              <a:gd name="connsiteX34" fmla="*/ 1475117 w 2622430"/>
              <a:gd name="connsiteY34" fmla="*/ 3864634 h 5124090"/>
              <a:gd name="connsiteX35" fmla="*/ 1397479 w 2622430"/>
              <a:gd name="connsiteY35" fmla="*/ 3821502 h 5124090"/>
              <a:gd name="connsiteX36" fmla="*/ 1362973 w 2622430"/>
              <a:gd name="connsiteY36" fmla="*/ 3786996 h 5124090"/>
              <a:gd name="connsiteX37" fmla="*/ 1345720 w 2622430"/>
              <a:gd name="connsiteY37" fmla="*/ 3761117 h 5124090"/>
              <a:gd name="connsiteX38" fmla="*/ 1319841 w 2622430"/>
              <a:gd name="connsiteY38" fmla="*/ 3743864 h 5124090"/>
              <a:gd name="connsiteX39" fmla="*/ 1293962 w 2622430"/>
              <a:gd name="connsiteY39" fmla="*/ 3692105 h 5124090"/>
              <a:gd name="connsiteX40" fmla="*/ 1268083 w 2622430"/>
              <a:gd name="connsiteY40" fmla="*/ 3674853 h 5124090"/>
              <a:gd name="connsiteX41" fmla="*/ 1224951 w 2622430"/>
              <a:gd name="connsiteY41" fmla="*/ 3631721 h 5124090"/>
              <a:gd name="connsiteX42" fmla="*/ 1181819 w 2622430"/>
              <a:gd name="connsiteY42" fmla="*/ 3597215 h 5124090"/>
              <a:gd name="connsiteX43" fmla="*/ 1155939 w 2622430"/>
              <a:gd name="connsiteY43" fmla="*/ 3571336 h 5124090"/>
              <a:gd name="connsiteX44" fmla="*/ 1138687 w 2622430"/>
              <a:gd name="connsiteY44" fmla="*/ 3545456 h 5124090"/>
              <a:gd name="connsiteX45" fmla="*/ 1112807 w 2622430"/>
              <a:gd name="connsiteY45" fmla="*/ 3528204 h 5124090"/>
              <a:gd name="connsiteX46" fmla="*/ 1086928 w 2622430"/>
              <a:gd name="connsiteY46" fmla="*/ 3467819 h 5124090"/>
              <a:gd name="connsiteX47" fmla="*/ 1061049 w 2622430"/>
              <a:gd name="connsiteY47" fmla="*/ 3416060 h 5124090"/>
              <a:gd name="connsiteX48" fmla="*/ 1000664 w 2622430"/>
              <a:gd name="connsiteY48" fmla="*/ 3338422 h 5124090"/>
              <a:gd name="connsiteX49" fmla="*/ 983411 w 2622430"/>
              <a:gd name="connsiteY49" fmla="*/ 3278037 h 5124090"/>
              <a:gd name="connsiteX50" fmla="*/ 974785 w 2622430"/>
              <a:gd name="connsiteY50" fmla="*/ 3209026 h 5124090"/>
              <a:gd name="connsiteX51" fmla="*/ 957532 w 2622430"/>
              <a:gd name="connsiteY51" fmla="*/ 3157268 h 5124090"/>
              <a:gd name="connsiteX52" fmla="*/ 931653 w 2622430"/>
              <a:gd name="connsiteY52" fmla="*/ 3140015 h 5124090"/>
              <a:gd name="connsiteX53" fmla="*/ 879894 w 2622430"/>
              <a:gd name="connsiteY53" fmla="*/ 3088256 h 5124090"/>
              <a:gd name="connsiteX54" fmla="*/ 854015 w 2622430"/>
              <a:gd name="connsiteY54" fmla="*/ 3071004 h 5124090"/>
              <a:gd name="connsiteX55" fmla="*/ 845388 w 2622430"/>
              <a:gd name="connsiteY55" fmla="*/ 3045124 h 5124090"/>
              <a:gd name="connsiteX56" fmla="*/ 819509 w 2622430"/>
              <a:gd name="connsiteY56" fmla="*/ 3036498 h 5124090"/>
              <a:gd name="connsiteX57" fmla="*/ 741871 w 2622430"/>
              <a:gd name="connsiteY57" fmla="*/ 2976113 h 5124090"/>
              <a:gd name="connsiteX58" fmla="*/ 690113 w 2622430"/>
              <a:gd name="connsiteY58" fmla="*/ 2941607 h 5124090"/>
              <a:gd name="connsiteX59" fmla="*/ 664234 w 2622430"/>
              <a:gd name="connsiteY59" fmla="*/ 2924354 h 5124090"/>
              <a:gd name="connsiteX60" fmla="*/ 621102 w 2622430"/>
              <a:gd name="connsiteY60" fmla="*/ 2872596 h 5124090"/>
              <a:gd name="connsiteX61" fmla="*/ 603849 w 2622430"/>
              <a:gd name="connsiteY61" fmla="*/ 2846717 h 5124090"/>
              <a:gd name="connsiteX62" fmla="*/ 552090 w 2622430"/>
              <a:gd name="connsiteY62" fmla="*/ 2803585 h 5124090"/>
              <a:gd name="connsiteX63" fmla="*/ 534837 w 2622430"/>
              <a:gd name="connsiteY63" fmla="*/ 2777705 h 5124090"/>
              <a:gd name="connsiteX64" fmla="*/ 508958 w 2622430"/>
              <a:gd name="connsiteY64" fmla="*/ 2751826 h 5124090"/>
              <a:gd name="connsiteX65" fmla="*/ 457200 w 2622430"/>
              <a:gd name="connsiteY65" fmla="*/ 2717321 h 5124090"/>
              <a:gd name="connsiteX66" fmla="*/ 414068 w 2622430"/>
              <a:gd name="connsiteY66" fmla="*/ 2639683 h 5124090"/>
              <a:gd name="connsiteX67" fmla="*/ 379562 w 2622430"/>
              <a:gd name="connsiteY67" fmla="*/ 2587924 h 5124090"/>
              <a:gd name="connsiteX68" fmla="*/ 362309 w 2622430"/>
              <a:gd name="connsiteY68" fmla="*/ 2562045 h 5124090"/>
              <a:gd name="connsiteX69" fmla="*/ 336430 w 2622430"/>
              <a:gd name="connsiteY69" fmla="*/ 2544792 h 5124090"/>
              <a:gd name="connsiteX70" fmla="*/ 276045 w 2622430"/>
              <a:gd name="connsiteY70" fmla="*/ 2363637 h 5124090"/>
              <a:gd name="connsiteX71" fmla="*/ 250166 w 2622430"/>
              <a:gd name="connsiteY71" fmla="*/ 2286000 h 5124090"/>
              <a:gd name="connsiteX72" fmla="*/ 241539 w 2622430"/>
              <a:gd name="connsiteY72" fmla="*/ 2260121 h 5124090"/>
              <a:gd name="connsiteX73" fmla="*/ 232913 w 2622430"/>
              <a:gd name="connsiteY73" fmla="*/ 2191109 h 5124090"/>
              <a:gd name="connsiteX74" fmla="*/ 224287 w 2622430"/>
              <a:gd name="connsiteY74" fmla="*/ 2113471 h 5124090"/>
              <a:gd name="connsiteX75" fmla="*/ 207034 w 2622430"/>
              <a:gd name="connsiteY75" fmla="*/ 2027207 h 5124090"/>
              <a:gd name="connsiteX76" fmla="*/ 163902 w 2622430"/>
              <a:gd name="connsiteY76" fmla="*/ 1949570 h 5124090"/>
              <a:gd name="connsiteX77" fmla="*/ 103517 w 2622430"/>
              <a:gd name="connsiteY77" fmla="*/ 1915064 h 5124090"/>
              <a:gd name="connsiteX78" fmla="*/ 77637 w 2622430"/>
              <a:gd name="connsiteY78" fmla="*/ 1906437 h 5124090"/>
              <a:gd name="connsiteX79" fmla="*/ 43132 w 2622430"/>
              <a:gd name="connsiteY79" fmla="*/ 1863305 h 5124090"/>
              <a:gd name="connsiteX80" fmla="*/ 0 w 2622430"/>
              <a:gd name="connsiteY80" fmla="*/ 1820173 h 5124090"/>
              <a:gd name="connsiteX81" fmla="*/ 25879 w 2622430"/>
              <a:gd name="connsiteY81" fmla="*/ 1751162 h 5124090"/>
              <a:gd name="connsiteX82" fmla="*/ 60385 w 2622430"/>
              <a:gd name="connsiteY82" fmla="*/ 1742536 h 5124090"/>
              <a:gd name="connsiteX83" fmla="*/ 86264 w 2622430"/>
              <a:gd name="connsiteY83" fmla="*/ 1716656 h 5124090"/>
              <a:gd name="connsiteX84" fmla="*/ 138022 w 2622430"/>
              <a:gd name="connsiteY84" fmla="*/ 1699404 h 5124090"/>
              <a:gd name="connsiteX85" fmla="*/ 189781 w 2622430"/>
              <a:gd name="connsiteY85" fmla="*/ 1664898 h 5124090"/>
              <a:gd name="connsiteX86" fmla="*/ 232913 w 2622430"/>
              <a:gd name="connsiteY86" fmla="*/ 1621766 h 5124090"/>
              <a:gd name="connsiteX87" fmla="*/ 250166 w 2622430"/>
              <a:gd name="connsiteY87" fmla="*/ 1595887 h 5124090"/>
              <a:gd name="connsiteX88" fmla="*/ 276045 w 2622430"/>
              <a:gd name="connsiteY88" fmla="*/ 1544128 h 5124090"/>
              <a:gd name="connsiteX89" fmla="*/ 301924 w 2622430"/>
              <a:gd name="connsiteY89" fmla="*/ 1526875 h 5124090"/>
              <a:gd name="connsiteX90" fmla="*/ 345056 w 2622430"/>
              <a:gd name="connsiteY90" fmla="*/ 1457864 h 5124090"/>
              <a:gd name="connsiteX91" fmla="*/ 370936 w 2622430"/>
              <a:gd name="connsiteY91" fmla="*/ 1406105 h 5124090"/>
              <a:gd name="connsiteX92" fmla="*/ 396815 w 2622430"/>
              <a:gd name="connsiteY92" fmla="*/ 1380226 h 5124090"/>
              <a:gd name="connsiteX93" fmla="*/ 439947 w 2622430"/>
              <a:gd name="connsiteY93" fmla="*/ 1345721 h 5124090"/>
              <a:gd name="connsiteX94" fmla="*/ 517585 w 2622430"/>
              <a:gd name="connsiteY94" fmla="*/ 1302588 h 5124090"/>
              <a:gd name="connsiteX95" fmla="*/ 534837 w 2622430"/>
              <a:gd name="connsiteY95" fmla="*/ 1276709 h 5124090"/>
              <a:gd name="connsiteX96" fmla="*/ 560717 w 2622430"/>
              <a:gd name="connsiteY96" fmla="*/ 1268083 h 5124090"/>
              <a:gd name="connsiteX97" fmla="*/ 586596 w 2622430"/>
              <a:gd name="connsiteY97" fmla="*/ 1250830 h 5124090"/>
              <a:gd name="connsiteX98" fmla="*/ 638354 w 2622430"/>
              <a:gd name="connsiteY98" fmla="*/ 1207698 h 5124090"/>
              <a:gd name="connsiteX99" fmla="*/ 681487 w 2622430"/>
              <a:gd name="connsiteY99" fmla="*/ 1155939 h 5124090"/>
              <a:gd name="connsiteX100" fmla="*/ 698739 w 2622430"/>
              <a:gd name="connsiteY100" fmla="*/ 1130060 h 5124090"/>
              <a:gd name="connsiteX101" fmla="*/ 741871 w 2622430"/>
              <a:gd name="connsiteY101" fmla="*/ 1078302 h 5124090"/>
              <a:gd name="connsiteX102" fmla="*/ 750498 w 2622430"/>
              <a:gd name="connsiteY102" fmla="*/ 1052422 h 5124090"/>
              <a:gd name="connsiteX103" fmla="*/ 785003 w 2622430"/>
              <a:gd name="connsiteY103" fmla="*/ 1000664 h 5124090"/>
              <a:gd name="connsiteX104" fmla="*/ 810883 w 2622430"/>
              <a:gd name="connsiteY104" fmla="*/ 923026 h 5124090"/>
              <a:gd name="connsiteX105" fmla="*/ 819509 w 2622430"/>
              <a:gd name="connsiteY105" fmla="*/ 897147 h 5124090"/>
              <a:gd name="connsiteX106" fmla="*/ 836762 w 2622430"/>
              <a:gd name="connsiteY106" fmla="*/ 871268 h 5124090"/>
              <a:gd name="connsiteX107" fmla="*/ 854015 w 2622430"/>
              <a:gd name="connsiteY107" fmla="*/ 802256 h 5124090"/>
              <a:gd name="connsiteX108" fmla="*/ 871268 w 2622430"/>
              <a:gd name="connsiteY108" fmla="*/ 750498 h 5124090"/>
              <a:gd name="connsiteX109" fmla="*/ 879894 w 2622430"/>
              <a:gd name="connsiteY109" fmla="*/ 690113 h 5124090"/>
              <a:gd name="connsiteX110" fmla="*/ 888520 w 2622430"/>
              <a:gd name="connsiteY110" fmla="*/ 664234 h 5124090"/>
              <a:gd name="connsiteX111" fmla="*/ 905773 w 2622430"/>
              <a:gd name="connsiteY111" fmla="*/ 595222 h 5124090"/>
              <a:gd name="connsiteX112" fmla="*/ 931653 w 2622430"/>
              <a:gd name="connsiteY112" fmla="*/ 508958 h 5124090"/>
              <a:gd name="connsiteX113" fmla="*/ 940279 w 2622430"/>
              <a:gd name="connsiteY113" fmla="*/ 483079 h 5124090"/>
              <a:gd name="connsiteX114" fmla="*/ 957532 w 2622430"/>
              <a:gd name="connsiteY114" fmla="*/ 414068 h 5124090"/>
              <a:gd name="connsiteX115" fmla="*/ 966158 w 2622430"/>
              <a:gd name="connsiteY115" fmla="*/ 388188 h 5124090"/>
              <a:gd name="connsiteX116" fmla="*/ 983411 w 2622430"/>
              <a:gd name="connsiteY116" fmla="*/ 362309 h 5124090"/>
              <a:gd name="connsiteX117" fmla="*/ 992037 w 2622430"/>
              <a:gd name="connsiteY117" fmla="*/ 336430 h 5124090"/>
              <a:gd name="connsiteX118" fmla="*/ 1061049 w 2622430"/>
              <a:gd name="connsiteY118" fmla="*/ 258792 h 5124090"/>
              <a:gd name="connsiteX119" fmla="*/ 1086928 w 2622430"/>
              <a:gd name="connsiteY119" fmla="*/ 232913 h 5124090"/>
              <a:gd name="connsiteX120" fmla="*/ 1104181 w 2622430"/>
              <a:gd name="connsiteY120" fmla="*/ 207034 h 5124090"/>
              <a:gd name="connsiteX121" fmla="*/ 1130060 w 2622430"/>
              <a:gd name="connsiteY121" fmla="*/ 189781 h 5124090"/>
              <a:gd name="connsiteX122" fmla="*/ 1164566 w 2622430"/>
              <a:gd name="connsiteY122" fmla="*/ 138022 h 5124090"/>
              <a:gd name="connsiteX123" fmla="*/ 1199071 w 2622430"/>
              <a:gd name="connsiteY123" fmla="*/ 86264 h 5124090"/>
              <a:gd name="connsiteX124" fmla="*/ 1224951 w 2622430"/>
              <a:gd name="connsiteY124" fmla="*/ 34505 h 5124090"/>
              <a:gd name="connsiteX125" fmla="*/ 1242203 w 2622430"/>
              <a:gd name="connsiteY125" fmla="*/ 0 h 512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22430" h="5124090">
                <a:moveTo>
                  <a:pt x="2622430" y="5124090"/>
                </a:moveTo>
                <a:cubicBezTo>
                  <a:pt x="2608053" y="5118339"/>
                  <a:pt x="2593148" y="5113762"/>
                  <a:pt x="2579298" y="5106837"/>
                </a:cubicBezTo>
                <a:cubicBezTo>
                  <a:pt x="2531109" y="5082743"/>
                  <a:pt x="2575845" y="5087170"/>
                  <a:pt x="2501660" y="5072332"/>
                </a:cubicBezTo>
                <a:cubicBezTo>
                  <a:pt x="2487283" y="5069456"/>
                  <a:pt x="2472673" y="5067563"/>
                  <a:pt x="2458528" y="5063705"/>
                </a:cubicBezTo>
                <a:cubicBezTo>
                  <a:pt x="2440983" y="5058920"/>
                  <a:pt x="2406770" y="5046453"/>
                  <a:pt x="2406770" y="5046453"/>
                </a:cubicBezTo>
                <a:cubicBezTo>
                  <a:pt x="2398143" y="5040702"/>
                  <a:pt x="2390364" y="5033411"/>
                  <a:pt x="2380890" y="5029200"/>
                </a:cubicBezTo>
                <a:cubicBezTo>
                  <a:pt x="2364271" y="5021814"/>
                  <a:pt x="2346385" y="5017698"/>
                  <a:pt x="2329132" y="5011947"/>
                </a:cubicBezTo>
                <a:lnTo>
                  <a:pt x="2277373" y="4994694"/>
                </a:lnTo>
                <a:lnTo>
                  <a:pt x="2251494" y="4986068"/>
                </a:lnTo>
                <a:lnTo>
                  <a:pt x="2225615" y="4977441"/>
                </a:lnTo>
                <a:cubicBezTo>
                  <a:pt x="2197695" y="4893688"/>
                  <a:pt x="2246616" y="5047565"/>
                  <a:pt x="2208362" y="4830792"/>
                </a:cubicBezTo>
                <a:cubicBezTo>
                  <a:pt x="2206560" y="4820582"/>
                  <a:pt x="2200583" y="4809124"/>
                  <a:pt x="2191109" y="4804913"/>
                </a:cubicBezTo>
                <a:cubicBezTo>
                  <a:pt x="2172529" y="4796655"/>
                  <a:pt x="2150852" y="4799162"/>
                  <a:pt x="2130724" y="4796287"/>
                </a:cubicBezTo>
                <a:cubicBezTo>
                  <a:pt x="2059294" y="4772477"/>
                  <a:pt x="2089054" y="4794166"/>
                  <a:pt x="2044460" y="4727275"/>
                </a:cubicBezTo>
                <a:lnTo>
                  <a:pt x="2027207" y="4701396"/>
                </a:lnTo>
                <a:cubicBezTo>
                  <a:pt x="2006444" y="4639105"/>
                  <a:pt x="2029016" y="4713157"/>
                  <a:pt x="2009954" y="4589253"/>
                </a:cubicBezTo>
                <a:cubicBezTo>
                  <a:pt x="2008571" y="4580266"/>
                  <a:pt x="2003826" y="4572116"/>
                  <a:pt x="2001328" y="4563373"/>
                </a:cubicBezTo>
                <a:cubicBezTo>
                  <a:pt x="1998071" y="4551973"/>
                  <a:pt x="1995577" y="4540370"/>
                  <a:pt x="1992702" y="4528868"/>
                </a:cubicBezTo>
                <a:cubicBezTo>
                  <a:pt x="1989826" y="4488611"/>
                  <a:pt x="1988791" y="4448181"/>
                  <a:pt x="1984075" y="4408098"/>
                </a:cubicBezTo>
                <a:cubicBezTo>
                  <a:pt x="1981668" y="4387635"/>
                  <a:pt x="1969664" y="4372394"/>
                  <a:pt x="1958196" y="4356339"/>
                </a:cubicBezTo>
                <a:cubicBezTo>
                  <a:pt x="1914439" y="4295080"/>
                  <a:pt x="1952686" y="4343121"/>
                  <a:pt x="1906437" y="4304581"/>
                </a:cubicBezTo>
                <a:cubicBezTo>
                  <a:pt x="1897065" y="4296771"/>
                  <a:pt x="1890709" y="4285469"/>
                  <a:pt x="1880558" y="4278702"/>
                </a:cubicBezTo>
                <a:cubicBezTo>
                  <a:pt x="1872992" y="4273658"/>
                  <a:pt x="1862812" y="4274142"/>
                  <a:pt x="1854679" y="4270075"/>
                </a:cubicBezTo>
                <a:cubicBezTo>
                  <a:pt x="1795110" y="4240290"/>
                  <a:pt x="1866103" y="4262147"/>
                  <a:pt x="1794294" y="4244196"/>
                </a:cubicBezTo>
                <a:lnTo>
                  <a:pt x="1759788" y="4192437"/>
                </a:lnTo>
                <a:lnTo>
                  <a:pt x="1742536" y="4166558"/>
                </a:lnTo>
                <a:cubicBezTo>
                  <a:pt x="1737714" y="4147271"/>
                  <a:pt x="1725055" y="4092892"/>
                  <a:pt x="1716656" y="4080294"/>
                </a:cubicBezTo>
                <a:lnTo>
                  <a:pt x="1699403" y="4054415"/>
                </a:lnTo>
                <a:cubicBezTo>
                  <a:pt x="1690758" y="4028478"/>
                  <a:pt x="1692105" y="4024953"/>
                  <a:pt x="1673524" y="4002656"/>
                </a:cubicBezTo>
                <a:cubicBezTo>
                  <a:pt x="1665714" y="3993284"/>
                  <a:pt x="1655455" y="3986149"/>
                  <a:pt x="1647645" y="3976777"/>
                </a:cubicBezTo>
                <a:cubicBezTo>
                  <a:pt x="1641008" y="3968812"/>
                  <a:pt x="1637723" y="3958229"/>
                  <a:pt x="1630392" y="3950898"/>
                </a:cubicBezTo>
                <a:cubicBezTo>
                  <a:pt x="1613669" y="3934175"/>
                  <a:pt x="1599683" y="3932035"/>
                  <a:pt x="1578634" y="3925019"/>
                </a:cubicBezTo>
                <a:lnTo>
                  <a:pt x="1526875" y="3890513"/>
                </a:lnTo>
                <a:cubicBezTo>
                  <a:pt x="1518249" y="3884762"/>
                  <a:pt x="1510832" y="3876538"/>
                  <a:pt x="1500996" y="3873260"/>
                </a:cubicBezTo>
                <a:lnTo>
                  <a:pt x="1475117" y="3864634"/>
                </a:lnTo>
                <a:cubicBezTo>
                  <a:pt x="1415792" y="3825084"/>
                  <a:pt x="1443030" y="3836685"/>
                  <a:pt x="1397479" y="3821502"/>
                </a:cubicBezTo>
                <a:cubicBezTo>
                  <a:pt x="1378659" y="3765038"/>
                  <a:pt x="1404798" y="3820455"/>
                  <a:pt x="1362973" y="3786996"/>
                </a:cubicBezTo>
                <a:cubicBezTo>
                  <a:pt x="1354877" y="3780520"/>
                  <a:pt x="1353051" y="3768448"/>
                  <a:pt x="1345720" y="3761117"/>
                </a:cubicBezTo>
                <a:cubicBezTo>
                  <a:pt x="1338389" y="3753786"/>
                  <a:pt x="1328467" y="3749615"/>
                  <a:pt x="1319841" y="3743864"/>
                </a:cubicBezTo>
                <a:cubicBezTo>
                  <a:pt x="1312825" y="3722816"/>
                  <a:pt x="1310685" y="3708828"/>
                  <a:pt x="1293962" y="3692105"/>
                </a:cubicBezTo>
                <a:cubicBezTo>
                  <a:pt x="1286631" y="3684774"/>
                  <a:pt x="1276709" y="3680604"/>
                  <a:pt x="1268083" y="3674853"/>
                </a:cubicBezTo>
                <a:cubicBezTo>
                  <a:pt x="1222074" y="3605838"/>
                  <a:pt x="1282461" y="3689231"/>
                  <a:pt x="1224951" y="3631721"/>
                </a:cubicBezTo>
                <a:cubicBezTo>
                  <a:pt x="1185931" y="3592701"/>
                  <a:pt x="1232201" y="3614008"/>
                  <a:pt x="1181819" y="3597215"/>
                </a:cubicBezTo>
                <a:cubicBezTo>
                  <a:pt x="1173192" y="3588589"/>
                  <a:pt x="1163749" y="3580708"/>
                  <a:pt x="1155939" y="3571336"/>
                </a:cubicBezTo>
                <a:cubicBezTo>
                  <a:pt x="1149302" y="3563371"/>
                  <a:pt x="1146018" y="3552787"/>
                  <a:pt x="1138687" y="3545456"/>
                </a:cubicBezTo>
                <a:cubicBezTo>
                  <a:pt x="1131356" y="3538125"/>
                  <a:pt x="1121434" y="3533955"/>
                  <a:pt x="1112807" y="3528204"/>
                </a:cubicBezTo>
                <a:cubicBezTo>
                  <a:pt x="1092577" y="3467510"/>
                  <a:pt x="1118907" y="3542437"/>
                  <a:pt x="1086928" y="3467819"/>
                </a:cubicBezTo>
                <a:cubicBezTo>
                  <a:pt x="1073195" y="3435776"/>
                  <a:pt x="1085431" y="3445318"/>
                  <a:pt x="1061049" y="3416060"/>
                </a:cubicBezTo>
                <a:cubicBezTo>
                  <a:pt x="1036238" y="3386287"/>
                  <a:pt x="1015201" y="3382030"/>
                  <a:pt x="1000664" y="3338422"/>
                </a:cubicBezTo>
                <a:cubicBezTo>
                  <a:pt x="993825" y="3317906"/>
                  <a:pt x="987022" y="3299707"/>
                  <a:pt x="983411" y="3278037"/>
                </a:cubicBezTo>
                <a:cubicBezTo>
                  <a:pt x="979600" y="3255170"/>
                  <a:pt x="979642" y="3231694"/>
                  <a:pt x="974785" y="3209026"/>
                </a:cubicBezTo>
                <a:cubicBezTo>
                  <a:pt x="970975" y="3191244"/>
                  <a:pt x="972664" y="3167356"/>
                  <a:pt x="957532" y="3157268"/>
                </a:cubicBezTo>
                <a:cubicBezTo>
                  <a:pt x="948906" y="3151517"/>
                  <a:pt x="939402" y="3146903"/>
                  <a:pt x="931653" y="3140015"/>
                </a:cubicBezTo>
                <a:cubicBezTo>
                  <a:pt x="913417" y="3123805"/>
                  <a:pt x="900196" y="3101790"/>
                  <a:pt x="879894" y="3088256"/>
                </a:cubicBezTo>
                <a:lnTo>
                  <a:pt x="854015" y="3071004"/>
                </a:lnTo>
                <a:cubicBezTo>
                  <a:pt x="851139" y="3062377"/>
                  <a:pt x="851818" y="3051554"/>
                  <a:pt x="845388" y="3045124"/>
                </a:cubicBezTo>
                <a:cubicBezTo>
                  <a:pt x="838958" y="3038694"/>
                  <a:pt x="827458" y="3040914"/>
                  <a:pt x="819509" y="3036498"/>
                </a:cubicBezTo>
                <a:cubicBezTo>
                  <a:pt x="719660" y="2981026"/>
                  <a:pt x="804736" y="3025008"/>
                  <a:pt x="741871" y="2976113"/>
                </a:cubicBezTo>
                <a:cubicBezTo>
                  <a:pt x="725504" y="2963383"/>
                  <a:pt x="707366" y="2953109"/>
                  <a:pt x="690113" y="2941607"/>
                </a:cubicBezTo>
                <a:lnTo>
                  <a:pt x="664234" y="2924354"/>
                </a:lnTo>
                <a:cubicBezTo>
                  <a:pt x="621398" y="2860101"/>
                  <a:pt x="676452" y="2939016"/>
                  <a:pt x="621102" y="2872596"/>
                </a:cubicBezTo>
                <a:cubicBezTo>
                  <a:pt x="614465" y="2864631"/>
                  <a:pt x="611180" y="2854048"/>
                  <a:pt x="603849" y="2846717"/>
                </a:cubicBezTo>
                <a:cubicBezTo>
                  <a:pt x="535997" y="2778865"/>
                  <a:pt x="622747" y="2888372"/>
                  <a:pt x="552090" y="2803585"/>
                </a:cubicBezTo>
                <a:cubicBezTo>
                  <a:pt x="545453" y="2795620"/>
                  <a:pt x="541474" y="2785670"/>
                  <a:pt x="534837" y="2777705"/>
                </a:cubicBezTo>
                <a:cubicBezTo>
                  <a:pt x="527027" y="2768333"/>
                  <a:pt x="518588" y="2759316"/>
                  <a:pt x="508958" y="2751826"/>
                </a:cubicBezTo>
                <a:cubicBezTo>
                  <a:pt x="492591" y="2739096"/>
                  <a:pt x="457200" y="2717321"/>
                  <a:pt x="457200" y="2717321"/>
                </a:cubicBezTo>
                <a:cubicBezTo>
                  <a:pt x="442016" y="2671771"/>
                  <a:pt x="453617" y="2699006"/>
                  <a:pt x="414068" y="2639683"/>
                </a:cubicBezTo>
                <a:lnTo>
                  <a:pt x="379562" y="2587924"/>
                </a:lnTo>
                <a:cubicBezTo>
                  <a:pt x="373811" y="2579298"/>
                  <a:pt x="370935" y="2567796"/>
                  <a:pt x="362309" y="2562045"/>
                </a:cubicBezTo>
                <a:lnTo>
                  <a:pt x="336430" y="2544792"/>
                </a:lnTo>
                <a:lnTo>
                  <a:pt x="276045" y="2363637"/>
                </a:lnTo>
                <a:lnTo>
                  <a:pt x="250166" y="2286000"/>
                </a:lnTo>
                <a:lnTo>
                  <a:pt x="241539" y="2260121"/>
                </a:lnTo>
                <a:cubicBezTo>
                  <a:pt x="238664" y="2237117"/>
                  <a:pt x="235622" y="2214133"/>
                  <a:pt x="232913" y="2191109"/>
                </a:cubicBezTo>
                <a:cubicBezTo>
                  <a:pt x="229871" y="2165249"/>
                  <a:pt x="227728" y="2139281"/>
                  <a:pt x="224287" y="2113471"/>
                </a:cubicBezTo>
                <a:cubicBezTo>
                  <a:pt x="220052" y="2081710"/>
                  <a:pt x="215603" y="2057200"/>
                  <a:pt x="207034" y="2027207"/>
                </a:cubicBezTo>
                <a:cubicBezTo>
                  <a:pt x="199631" y="2001298"/>
                  <a:pt x="185706" y="1964105"/>
                  <a:pt x="163902" y="1949570"/>
                </a:cubicBezTo>
                <a:cubicBezTo>
                  <a:pt x="137913" y="1932244"/>
                  <a:pt x="134160" y="1928197"/>
                  <a:pt x="103517" y="1915064"/>
                </a:cubicBezTo>
                <a:cubicBezTo>
                  <a:pt x="95159" y="1911482"/>
                  <a:pt x="86264" y="1909313"/>
                  <a:pt x="77637" y="1906437"/>
                </a:cubicBezTo>
                <a:cubicBezTo>
                  <a:pt x="60844" y="1856057"/>
                  <a:pt x="82150" y="1902323"/>
                  <a:pt x="43132" y="1863305"/>
                </a:cubicBezTo>
                <a:cubicBezTo>
                  <a:pt x="-14377" y="1805796"/>
                  <a:pt x="69011" y="1866181"/>
                  <a:pt x="0" y="1820173"/>
                </a:cubicBezTo>
                <a:cubicBezTo>
                  <a:pt x="3756" y="1801394"/>
                  <a:pt x="5374" y="1764831"/>
                  <a:pt x="25879" y="1751162"/>
                </a:cubicBezTo>
                <a:cubicBezTo>
                  <a:pt x="35744" y="1744586"/>
                  <a:pt x="48883" y="1745411"/>
                  <a:pt x="60385" y="1742536"/>
                </a:cubicBezTo>
                <a:cubicBezTo>
                  <a:pt x="69011" y="1733909"/>
                  <a:pt x="75600" y="1722581"/>
                  <a:pt x="86264" y="1716656"/>
                </a:cubicBezTo>
                <a:cubicBezTo>
                  <a:pt x="102161" y="1707824"/>
                  <a:pt x="138022" y="1699404"/>
                  <a:pt x="138022" y="1699404"/>
                </a:cubicBezTo>
                <a:cubicBezTo>
                  <a:pt x="155275" y="1687902"/>
                  <a:pt x="178279" y="1682151"/>
                  <a:pt x="189781" y="1664898"/>
                </a:cubicBezTo>
                <a:cubicBezTo>
                  <a:pt x="212785" y="1630393"/>
                  <a:pt x="198408" y="1644770"/>
                  <a:pt x="232913" y="1621766"/>
                </a:cubicBezTo>
                <a:cubicBezTo>
                  <a:pt x="238664" y="1613140"/>
                  <a:pt x="245530" y="1605160"/>
                  <a:pt x="250166" y="1595887"/>
                </a:cubicBezTo>
                <a:cubicBezTo>
                  <a:pt x="264199" y="1567820"/>
                  <a:pt x="251321" y="1568852"/>
                  <a:pt x="276045" y="1544128"/>
                </a:cubicBezTo>
                <a:cubicBezTo>
                  <a:pt x="283376" y="1536797"/>
                  <a:pt x="293298" y="1532626"/>
                  <a:pt x="301924" y="1526875"/>
                </a:cubicBezTo>
                <a:cubicBezTo>
                  <a:pt x="322456" y="1465281"/>
                  <a:pt x="304045" y="1485205"/>
                  <a:pt x="345056" y="1457864"/>
                </a:cubicBezTo>
                <a:cubicBezTo>
                  <a:pt x="353702" y="1431928"/>
                  <a:pt x="352356" y="1428401"/>
                  <a:pt x="370936" y="1406105"/>
                </a:cubicBezTo>
                <a:cubicBezTo>
                  <a:pt x="378746" y="1396733"/>
                  <a:pt x="389005" y="1389598"/>
                  <a:pt x="396815" y="1380226"/>
                </a:cubicBezTo>
                <a:cubicBezTo>
                  <a:pt x="426830" y="1344209"/>
                  <a:pt x="397464" y="1359882"/>
                  <a:pt x="439947" y="1345721"/>
                </a:cubicBezTo>
                <a:cubicBezTo>
                  <a:pt x="499271" y="1306171"/>
                  <a:pt x="472034" y="1317772"/>
                  <a:pt x="517585" y="1302588"/>
                </a:cubicBezTo>
                <a:cubicBezTo>
                  <a:pt x="523336" y="1293962"/>
                  <a:pt x="526741" y="1283185"/>
                  <a:pt x="534837" y="1276709"/>
                </a:cubicBezTo>
                <a:cubicBezTo>
                  <a:pt x="541938" y="1271029"/>
                  <a:pt x="552584" y="1272150"/>
                  <a:pt x="560717" y="1268083"/>
                </a:cubicBezTo>
                <a:cubicBezTo>
                  <a:pt x="569990" y="1263447"/>
                  <a:pt x="578631" y="1257467"/>
                  <a:pt x="586596" y="1250830"/>
                </a:cubicBezTo>
                <a:cubicBezTo>
                  <a:pt x="653016" y="1195480"/>
                  <a:pt x="574101" y="1250534"/>
                  <a:pt x="638354" y="1207698"/>
                </a:cubicBezTo>
                <a:cubicBezTo>
                  <a:pt x="681194" y="1143440"/>
                  <a:pt x="626131" y="1222367"/>
                  <a:pt x="681487" y="1155939"/>
                </a:cubicBezTo>
                <a:cubicBezTo>
                  <a:pt x="688124" y="1147974"/>
                  <a:pt x="692102" y="1138024"/>
                  <a:pt x="698739" y="1130060"/>
                </a:cubicBezTo>
                <a:cubicBezTo>
                  <a:pt x="722590" y="1101439"/>
                  <a:pt x="725806" y="1110433"/>
                  <a:pt x="741871" y="1078302"/>
                </a:cubicBezTo>
                <a:cubicBezTo>
                  <a:pt x="745938" y="1070169"/>
                  <a:pt x="746082" y="1060371"/>
                  <a:pt x="750498" y="1052422"/>
                </a:cubicBezTo>
                <a:cubicBezTo>
                  <a:pt x="760568" y="1034296"/>
                  <a:pt x="778446" y="1020335"/>
                  <a:pt x="785003" y="1000664"/>
                </a:cubicBezTo>
                <a:lnTo>
                  <a:pt x="810883" y="923026"/>
                </a:lnTo>
                <a:cubicBezTo>
                  <a:pt x="813758" y="914400"/>
                  <a:pt x="814465" y="904713"/>
                  <a:pt x="819509" y="897147"/>
                </a:cubicBezTo>
                <a:lnTo>
                  <a:pt x="836762" y="871268"/>
                </a:lnTo>
                <a:cubicBezTo>
                  <a:pt x="862942" y="792722"/>
                  <a:pt x="822776" y="916796"/>
                  <a:pt x="854015" y="802256"/>
                </a:cubicBezTo>
                <a:cubicBezTo>
                  <a:pt x="858800" y="784711"/>
                  <a:pt x="871268" y="750498"/>
                  <a:pt x="871268" y="750498"/>
                </a:cubicBezTo>
                <a:cubicBezTo>
                  <a:pt x="874143" y="730370"/>
                  <a:pt x="875907" y="710051"/>
                  <a:pt x="879894" y="690113"/>
                </a:cubicBezTo>
                <a:cubicBezTo>
                  <a:pt x="881677" y="681197"/>
                  <a:pt x="886128" y="673007"/>
                  <a:pt x="888520" y="664234"/>
                </a:cubicBezTo>
                <a:cubicBezTo>
                  <a:pt x="894759" y="641358"/>
                  <a:pt x="898274" y="617717"/>
                  <a:pt x="905773" y="595222"/>
                </a:cubicBezTo>
                <a:cubicBezTo>
                  <a:pt x="946765" y="472249"/>
                  <a:pt x="905583" y="600202"/>
                  <a:pt x="931653" y="508958"/>
                </a:cubicBezTo>
                <a:cubicBezTo>
                  <a:pt x="934151" y="500215"/>
                  <a:pt x="937887" y="491852"/>
                  <a:pt x="940279" y="483079"/>
                </a:cubicBezTo>
                <a:cubicBezTo>
                  <a:pt x="946518" y="460203"/>
                  <a:pt x="950034" y="436563"/>
                  <a:pt x="957532" y="414068"/>
                </a:cubicBezTo>
                <a:cubicBezTo>
                  <a:pt x="960407" y="405441"/>
                  <a:pt x="962091" y="396321"/>
                  <a:pt x="966158" y="388188"/>
                </a:cubicBezTo>
                <a:cubicBezTo>
                  <a:pt x="970794" y="378915"/>
                  <a:pt x="977660" y="370935"/>
                  <a:pt x="983411" y="362309"/>
                </a:cubicBezTo>
                <a:cubicBezTo>
                  <a:pt x="986286" y="353683"/>
                  <a:pt x="987971" y="344563"/>
                  <a:pt x="992037" y="336430"/>
                </a:cubicBezTo>
                <a:cubicBezTo>
                  <a:pt x="1007430" y="305644"/>
                  <a:pt x="1038189" y="281652"/>
                  <a:pt x="1061049" y="258792"/>
                </a:cubicBezTo>
                <a:cubicBezTo>
                  <a:pt x="1069675" y="250166"/>
                  <a:pt x="1080161" y="243064"/>
                  <a:pt x="1086928" y="232913"/>
                </a:cubicBezTo>
                <a:cubicBezTo>
                  <a:pt x="1092679" y="224287"/>
                  <a:pt x="1096850" y="214365"/>
                  <a:pt x="1104181" y="207034"/>
                </a:cubicBezTo>
                <a:cubicBezTo>
                  <a:pt x="1111512" y="199703"/>
                  <a:pt x="1121434" y="195532"/>
                  <a:pt x="1130060" y="189781"/>
                </a:cubicBezTo>
                <a:cubicBezTo>
                  <a:pt x="1150574" y="128244"/>
                  <a:pt x="1121486" y="202644"/>
                  <a:pt x="1164566" y="138022"/>
                </a:cubicBezTo>
                <a:cubicBezTo>
                  <a:pt x="1214499" y="63120"/>
                  <a:pt x="1116518" y="168817"/>
                  <a:pt x="1199071" y="86264"/>
                </a:cubicBezTo>
                <a:cubicBezTo>
                  <a:pt x="1220757" y="21210"/>
                  <a:pt x="1191503" y="101403"/>
                  <a:pt x="1224951" y="34505"/>
                </a:cubicBezTo>
                <a:cubicBezTo>
                  <a:pt x="1244775" y="-5144"/>
                  <a:pt x="1222715" y="19488"/>
                  <a:pt x="12422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cxnSp>
        <p:nvCxnSpPr>
          <p:cNvPr id="14" name="Straight Arrow Connector 13"/>
          <p:cNvCxnSpPr/>
          <p:nvPr/>
        </p:nvCxnSpPr>
        <p:spPr>
          <a:xfrm flipV="1">
            <a:off x="3685636" y="3297728"/>
            <a:ext cx="1779198" cy="1197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359897" y="692870"/>
            <a:ext cx="2425046" cy="3817856"/>
          </a:xfrm>
          <a:custGeom>
            <a:avLst/>
            <a:gdLst>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48792 w 3233394"/>
              <a:gd name="connsiteY84" fmla="*/ 1904214 h 5090474"/>
              <a:gd name="connsiteX85" fmla="*/ 367645 w 3233394"/>
              <a:gd name="connsiteY85" fmla="*/ 1828800 h 5090474"/>
              <a:gd name="connsiteX86" fmla="*/ 386499 w 3233394"/>
              <a:gd name="connsiteY86" fmla="*/ 1800519 h 5090474"/>
              <a:gd name="connsiteX87" fmla="*/ 395926 w 3233394"/>
              <a:gd name="connsiteY87" fmla="*/ 1772239 h 5090474"/>
              <a:gd name="connsiteX88" fmla="*/ 452486 w 3233394"/>
              <a:gd name="connsiteY88" fmla="*/ 1715678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48792 w 3233394"/>
              <a:gd name="connsiteY84" fmla="*/ 1904214 h 5090474"/>
              <a:gd name="connsiteX85" fmla="*/ 367645 w 3233394"/>
              <a:gd name="connsiteY85" fmla="*/ 1828800 h 5090474"/>
              <a:gd name="connsiteX86" fmla="*/ 386499 w 3233394"/>
              <a:gd name="connsiteY86" fmla="*/ 1800519 h 5090474"/>
              <a:gd name="connsiteX87" fmla="*/ 395926 w 3233394"/>
              <a:gd name="connsiteY87" fmla="*/ 1772239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48792 w 3233394"/>
              <a:gd name="connsiteY84" fmla="*/ 1904214 h 5090474"/>
              <a:gd name="connsiteX85" fmla="*/ 367645 w 3233394"/>
              <a:gd name="connsiteY85" fmla="*/ 1828800 h 5090474"/>
              <a:gd name="connsiteX86" fmla="*/ 386499 w 3233394"/>
              <a:gd name="connsiteY86" fmla="*/ 1800519 h 5090474"/>
              <a:gd name="connsiteX87" fmla="*/ 433633 w 3233394"/>
              <a:gd name="connsiteY87" fmla="*/ 1913641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48792 w 3233394"/>
              <a:gd name="connsiteY84" fmla="*/ 1904214 h 5090474"/>
              <a:gd name="connsiteX85" fmla="*/ 367645 w 3233394"/>
              <a:gd name="connsiteY85" fmla="*/ 1828800 h 5090474"/>
              <a:gd name="connsiteX86" fmla="*/ 377072 w 3233394"/>
              <a:gd name="connsiteY86" fmla="*/ 1951348 h 5090474"/>
              <a:gd name="connsiteX87" fmla="*/ 433633 w 3233394"/>
              <a:gd name="connsiteY87" fmla="*/ 1913641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48792 w 3233394"/>
              <a:gd name="connsiteY84" fmla="*/ 1904214 h 5090474"/>
              <a:gd name="connsiteX85" fmla="*/ 358218 w 3233394"/>
              <a:gd name="connsiteY85" fmla="*/ 1979629 h 5090474"/>
              <a:gd name="connsiteX86" fmla="*/ 377072 w 3233394"/>
              <a:gd name="connsiteY86" fmla="*/ 1951348 h 5090474"/>
              <a:gd name="connsiteX87" fmla="*/ 433633 w 3233394"/>
              <a:gd name="connsiteY87" fmla="*/ 1913641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77072 w 3233394"/>
              <a:gd name="connsiteY86" fmla="*/ 1951348 h 5090474"/>
              <a:gd name="connsiteX87" fmla="*/ 433633 w 3233394"/>
              <a:gd name="connsiteY87" fmla="*/ 1913641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77072 w 3233394"/>
              <a:gd name="connsiteY86" fmla="*/ 1951348 h 5090474"/>
              <a:gd name="connsiteX87" fmla="*/ 433633 w 3233394"/>
              <a:gd name="connsiteY87" fmla="*/ 1762812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77072 w 3233394"/>
              <a:gd name="connsiteY86" fmla="*/ 1951348 h 5090474"/>
              <a:gd name="connsiteX87" fmla="*/ 443060 w 3233394"/>
              <a:gd name="connsiteY87" fmla="*/ 1819373 h 5090474"/>
              <a:gd name="connsiteX88" fmla="*/ 499620 w 3233394"/>
              <a:gd name="connsiteY88" fmla="*/ 1809946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77072 w 3233394"/>
              <a:gd name="connsiteY86" fmla="*/ 1951348 h 5090474"/>
              <a:gd name="connsiteX87" fmla="*/ 443060 w 3233394"/>
              <a:gd name="connsiteY87" fmla="*/ 1819373 h 5090474"/>
              <a:gd name="connsiteX88" fmla="*/ 490193 w 3233394"/>
              <a:gd name="connsiteY88" fmla="*/ 1838227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95926 w 3233394"/>
              <a:gd name="connsiteY86" fmla="*/ 1923068 h 5090474"/>
              <a:gd name="connsiteX87" fmla="*/ 443060 w 3233394"/>
              <a:gd name="connsiteY87" fmla="*/ 1819373 h 5090474"/>
              <a:gd name="connsiteX88" fmla="*/ 490193 w 3233394"/>
              <a:gd name="connsiteY88" fmla="*/ 1838227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95926 w 3233394"/>
              <a:gd name="connsiteY86" fmla="*/ 1923068 h 5090474"/>
              <a:gd name="connsiteX87" fmla="*/ 443060 w 3233394"/>
              <a:gd name="connsiteY87" fmla="*/ 1819373 h 5090474"/>
              <a:gd name="connsiteX88" fmla="*/ 480766 w 3233394"/>
              <a:gd name="connsiteY88" fmla="*/ 1677971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57839 w 3233394"/>
              <a:gd name="connsiteY62" fmla="*/ 2733773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58218 w 3233394"/>
              <a:gd name="connsiteY85" fmla="*/ 1979629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1932495 h 5090474"/>
              <a:gd name="connsiteX84" fmla="*/ 395926 w 3233394"/>
              <a:gd name="connsiteY84" fmla="*/ 1960775 h 5090474"/>
              <a:gd name="connsiteX85" fmla="*/ 348791 w 3233394"/>
              <a:gd name="connsiteY85" fmla="*/ 2007909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2055044 h 5090474"/>
              <a:gd name="connsiteX84" fmla="*/ 395926 w 3233394"/>
              <a:gd name="connsiteY84" fmla="*/ 1960775 h 5090474"/>
              <a:gd name="connsiteX85" fmla="*/ 348791 w 3233394"/>
              <a:gd name="connsiteY85" fmla="*/ 2007909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39365 w 3233394"/>
              <a:gd name="connsiteY83" fmla="*/ 2055044 h 5090474"/>
              <a:gd name="connsiteX84" fmla="*/ 395926 w 3233394"/>
              <a:gd name="connsiteY84" fmla="*/ 1960775 h 5090474"/>
              <a:gd name="connsiteX85" fmla="*/ 452486 w 3233394"/>
              <a:gd name="connsiteY85" fmla="*/ 1847653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395926 w 3233394"/>
              <a:gd name="connsiteY84" fmla="*/ 1960775 h 5090474"/>
              <a:gd name="connsiteX85" fmla="*/ 452486 w 3233394"/>
              <a:gd name="connsiteY85" fmla="*/ 1847653 h 5090474"/>
              <a:gd name="connsiteX86" fmla="*/ 395926 w 3233394"/>
              <a:gd name="connsiteY86" fmla="*/ 1923068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395926 w 3233394"/>
              <a:gd name="connsiteY84" fmla="*/ 1960775 h 5090474"/>
              <a:gd name="connsiteX85" fmla="*/ 452486 w 3233394"/>
              <a:gd name="connsiteY85" fmla="*/ 1847653 h 5090474"/>
              <a:gd name="connsiteX86" fmla="*/ 377072 w 3233394"/>
              <a:gd name="connsiteY86" fmla="*/ 1979629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395926 w 3233394"/>
              <a:gd name="connsiteY84" fmla="*/ 1960775 h 5090474"/>
              <a:gd name="connsiteX85" fmla="*/ 452486 w 3233394"/>
              <a:gd name="connsiteY85" fmla="*/ 1847653 h 5090474"/>
              <a:gd name="connsiteX86" fmla="*/ 414779 w 3233394"/>
              <a:gd name="connsiteY86" fmla="*/ 1941922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395926 w 3233394"/>
              <a:gd name="connsiteY84" fmla="*/ 1960775 h 5090474"/>
              <a:gd name="connsiteX85" fmla="*/ 452486 w 3233394"/>
              <a:gd name="connsiteY85" fmla="*/ 1847653 h 5090474"/>
              <a:gd name="connsiteX86" fmla="*/ 395925 w 3233394"/>
              <a:gd name="connsiteY86" fmla="*/ 1857081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414780 w 3233394"/>
              <a:gd name="connsiteY84" fmla="*/ 1894787 h 5090474"/>
              <a:gd name="connsiteX85" fmla="*/ 452486 w 3233394"/>
              <a:gd name="connsiteY85" fmla="*/ 1847653 h 5090474"/>
              <a:gd name="connsiteX86" fmla="*/ 395925 w 3233394"/>
              <a:gd name="connsiteY86" fmla="*/ 1857081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65608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414780 w 3233394"/>
              <a:gd name="connsiteY84" fmla="*/ 1894787 h 5090474"/>
              <a:gd name="connsiteX85" fmla="*/ 452486 w 3233394"/>
              <a:gd name="connsiteY85" fmla="*/ 1847653 h 5090474"/>
              <a:gd name="connsiteX86" fmla="*/ 395925 w 3233394"/>
              <a:gd name="connsiteY86" fmla="*/ 1857081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207390 w 3233394"/>
              <a:gd name="connsiteY108" fmla="*/ 575035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 name="connsiteX0" fmla="*/ 3233394 w 3233394"/>
              <a:gd name="connsiteY0" fmla="*/ 5090474 h 5090474"/>
              <a:gd name="connsiteX1" fmla="*/ 3223967 w 3233394"/>
              <a:gd name="connsiteY1" fmla="*/ 4996206 h 5090474"/>
              <a:gd name="connsiteX2" fmla="*/ 3214540 w 3233394"/>
              <a:gd name="connsiteY2" fmla="*/ 4939645 h 5090474"/>
              <a:gd name="connsiteX3" fmla="*/ 3186260 w 3233394"/>
              <a:gd name="connsiteY3" fmla="*/ 4911365 h 5090474"/>
              <a:gd name="connsiteX4" fmla="*/ 3176833 w 3233394"/>
              <a:gd name="connsiteY4" fmla="*/ 4864231 h 5090474"/>
              <a:gd name="connsiteX5" fmla="*/ 3148552 w 3233394"/>
              <a:gd name="connsiteY5" fmla="*/ 4845377 h 5090474"/>
              <a:gd name="connsiteX6" fmla="*/ 3054284 w 3233394"/>
              <a:gd name="connsiteY6" fmla="*/ 4826524 h 5090474"/>
              <a:gd name="connsiteX7" fmla="*/ 3044858 w 3233394"/>
              <a:gd name="connsiteY7" fmla="*/ 4741682 h 5090474"/>
              <a:gd name="connsiteX8" fmla="*/ 3007150 w 3233394"/>
              <a:gd name="connsiteY8" fmla="*/ 4685121 h 5090474"/>
              <a:gd name="connsiteX9" fmla="*/ 2997724 w 3233394"/>
              <a:gd name="connsiteY9" fmla="*/ 4637987 h 5090474"/>
              <a:gd name="connsiteX10" fmla="*/ 2941163 w 3233394"/>
              <a:gd name="connsiteY10" fmla="*/ 4600280 h 5090474"/>
              <a:gd name="connsiteX11" fmla="*/ 2875175 w 3233394"/>
              <a:gd name="connsiteY11" fmla="*/ 4562573 h 5090474"/>
              <a:gd name="connsiteX12" fmla="*/ 2856322 w 3233394"/>
              <a:gd name="connsiteY12" fmla="*/ 4534293 h 5090474"/>
              <a:gd name="connsiteX13" fmla="*/ 2828041 w 3233394"/>
              <a:gd name="connsiteY13" fmla="*/ 4515439 h 5090474"/>
              <a:gd name="connsiteX14" fmla="*/ 2818614 w 3233394"/>
              <a:gd name="connsiteY14" fmla="*/ 4487159 h 5090474"/>
              <a:gd name="connsiteX15" fmla="*/ 2752627 w 3233394"/>
              <a:gd name="connsiteY15" fmla="*/ 4411744 h 5090474"/>
              <a:gd name="connsiteX16" fmla="*/ 2724346 w 3233394"/>
              <a:gd name="connsiteY16" fmla="*/ 4383464 h 5090474"/>
              <a:gd name="connsiteX17" fmla="*/ 2639505 w 3233394"/>
              <a:gd name="connsiteY17" fmla="*/ 4374037 h 5090474"/>
              <a:gd name="connsiteX18" fmla="*/ 2469823 w 3233394"/>
              <a:gd name="connsiteY18" fmla="*/ 4345757 h 5090474"/>
              <a:gd name="connsiteX19" fmla="*/ 2413262 w 3233394"/>
              <a:gd name="connsiteY19" fmla="*/ 4336330 h 5090474"/>
              <a:gd name="connsiteX20" fmla="*/ 2384981 w 3233394"/>
              <a:gd name="connsiteY20" fmla="*/ 4326903 h 5090474"/>
              <a:gd name="connsiteX21" fmla="*/ 2347274 w 3233394"/>
              <a:gd name="connsiteY21" fmla="*/ 4317476 h 5090474"/>
              <a:gd name="connsiteX22" fmla="*/ 2318994 w 3233394"/>
              <a:gd name="connsiteY22" fmla="*/ 4298622 h 5090474"/>
              <a:gd name="connsiteX23" fmla="*/ 2271860 w 3233394"/>
              <a:gd name="connsiteY23" fmla="*/ 4289196 h 5090474"/>
              <a:gd name="connsiteX24" fmla="*/ 2243579 w 3233394"/>
              <a:gd name="connsiteY24" fmla="*/ 4279769 h 5090474"/>
              <a:gd name="connsiteX25" fmla="*/ 2215299 w 3233394"/>
              <a:gd name="connsiteY25" fmla="*/ 4260915 h 5090474"/>
              <a:gd name="connsiteX26" fmla="*/ 2187018 w 3233394"/>
              <a:gd name="connsiteY26" fmla="*/ 4251488 h 5090474"/>
              <a:gd name="connsiteX27" fmla="*/ 2149311 w 3233394"/>
              <a:gd name="connsiteY27" fmla="*/ 4166647 h 5090474"/>
              <a:gd name="connsiteX28" fmla="*/ 2121031 w 3233394"/>
              <a:gd name="connsiteY28" fmla="*/ 4138367 h 5090474"/>
              <a:gd name="connsiteX29" fmla="*/ 2102177 w 3233394"/>
              <a:gd name="connsiteY29" fmla="*/ 4100660 h 5090474"/>
              <a:gd name="connsiteX30" fmla="*/ 2073897 w 3233394"/>
              <a:gd name="connsiteY30" fmla="*/ 4053526 h 5090474"/>
              <a:gd name="connsiteX31" fmla="*/ 2064470 w 3233394"/>
              <a:gd name="connsiteY31" fmla="*/ 4025245 h 5090474"/>
              <a:gd name="connsiteX32" fmla="*/ 2045616 w 3233394"/>
              <a:gd name="connsiteY32" fmla="*/ 3978111 h 5090474"/>
              <a:gd name="connsiteX33" fmla="*/ 2026763 w 3233394"/>
              <a:gd name="connsiteY33" fmla="*/ 3921550 h 5090474"/>
              <a:gd name="connsiteX34" fmla="*/ 1989056 w 3233394"/>
              <a:gd name="connsiteY34" fmla="*/ 3817855 h 5090474"/>
              <a:gd name="connsiteX35" fmla="*/ 1960775 w 3233394"/>
              <a:gd name="connsiteY35" fmla="*/ 3799002 h 5090474"/>
              <a:gd name="connsiteX36" fmla="*/ 1913641 w 3233394"/>
              <a:gd name="connsiteY36" fmla="*/ 3761295 h 5090474"/>
              <a:gd name="connsiteX37" fmla="*/ 1885361 w 3233394"/>
              <a:gd name="connsiteY37" fmla="*/ 3742441 h 5090474"/>
              <a:gd name="connsiteX38" fmla="*/ 1828800 w 3233394"/>
              <a:gd name="connsiteY38" fmla="*/ 3723587 h 5090474"/>
              <a:gd name="connsiteX39" fmla="*/ 1762812 w 3233394"/>
              <a:gd name="connsiteY39" fmla="*/ 3704734 h 5090474"/>
              <a:gd name="connsiteX40" fmla="*/ 1687398 w 3233394"/>
              <a:gd name="connsiteY40" fmla="*/ 3667027 h 5090474"/>
              <a:gd name="connsiteX41" fmla="*/ 1649691 w 3233394"/>
              <a:gd name="connsiteY41" fmla="*/ 3657600 h 5090474"/>
              <a:gd name="connsiteX42" fmla="*/ 1611983 w 3233394"/>
              <a:gd name="connsiteY42" fmla="*/ 3638746 h 5090474"/>
              <a:gd name="connsiteX43" fmla="*/ 1555423 w 3233394"/>
              <a:gd name="connsiteY43" fmla="*/ 3610466 h 5090474"/>
              <a:gd name="connsiteX44" fmla="*/ 1536569 w 3233394"/>
              <a:gd name="connsiteY44" fmla="*/ 3582185 h 5090474"/>
              <a:gd name="connsiteX45" fmla="*/ 1508289 w 3233394"/>
              <a:gd name="connsiteY45" fmla="*/ 3563332 h 5090474"/>
              <a:gd name="connsiteX46" fmla="*/ 1489435 w 3233394"/>
              <a:gd name="connsiteY46" fmla="*/ 3506771 h 5090474"/>
              <a:gd name="connsiteX47" fmla="*/ 1480008 w 3233394"/>
              <a:gd name="connsiteY47" fmla="*/ 3478491 h 5090474"/>
              <a:gd name="connsiteX48" fmla="*/ 1470581 w 3233394"/>
              <a:gd name="connsiteY48" fmla="*/ 3403076 h 5090474"/>
              <a:gd name="connsiteX49" fmla="*/ 1442301 w 3233394"/>
              <a:gd name="connsiteY49" fmla="*/ 3384222 h 5090474"/>
              <a:gd name="connsiteX50" fmla="*/ 1310326 w 3233394"/>
              <a:gd name="connsiteY50" fmla="*/ 3365369 h 5090474"/>
              <a:gd name="connsiteX51" fmla="*/ 1253765 w 3233394"/>
              <a:gd name="connsiteY51" fmla="*/ 3337088 h 5090474"/>
              <a:gd name="connsiteX52" fmla="*/ 1225484 w 3233394"/>
              <a:gd name="connsiteY52" fmla="*/ 3327662 h 5090474"/>
              <a:gd name="connsiteX53" fmla="*/ 1168924 w 3233394"/>
              <a:gd name="connsiteY53" fmla="*/ 3289954 h 5090474"/>
              <a:gd name="connsiteX54" fmla="*/ 1150070 w 3233394"/>
              <a:gd name="connsiteY54" fmla="*/ 3261674 h 5090474"/>
              <a:gd name="connsiteX55" fmla="*/ 1093509 w 3233394"/>
              <a:gd name="connsiteY55" fmla="*/ 3223967 h 5090474"/>
              <a:gd name="connsiteX56" fmla="*/ 1065229 w 3233394"/>
              <a:gd name="connsiteY56" fmla="*/ 3205113 h 5090474"/>
              <a:gd name="connsiteX57" fmla="*/ 1008668 w 3233394"/>
              <a:gd name="connsiteY57" fmla="*/ 3148552 h 5090474"/>
              <a:gd name="connsiteX58" fmla="*/ 952107 w 3233394"/>
              <a:gd name="connsiteY58" fmla="*/ 3101418 h 5090474"/>
              <a:gd name="connsiteX59" fmla="*/ 914400 w 3233394"/>
              <a:gd name="connsiteY59" fmla="*/ 3091992 h 5090474"/>
              <a:gd name="connsiteX60" fmla="*/ 886119 w 3233394"/>
              <a:gd name="connsiteY60" fmla="*/ 3082565 h 5090474"/>
              <a:gd name="connsiteX61" fmla="*/ 876693 w 3233394"/>
              <a:gd name="connsiteY61" fmla="*/ 3054284 h 5090474"/>
              <a:gd name="connsiteX62" fmla="*/ 886119 w 3233394"/>
              <a:gd name="connsiteY62" fmla="*/ 2752626 h 5090474"/>
              <a:gd name="connsiteX63" fmla="*/ 810705 w 3233394"/>
              <a:gd name="connsiteY63" fmla="*/ 2667785 h 5090474"/>
              <a:gd name="connsiteX64" fmla="*/ 782425 w 3233394"/>
              <a:gd name="connsiteY64" fmla="*/ 2658359 h 5090474"/>
              <a:gd name="connsiteX65" fmla="*/ 688157 w 3233394"/>
              <a:gd name="connsiteY65" fmla="*/ 2601798 h 5090474"/>
              <a:gd name="connsiteX66" fmla="*/ 659876 w 3233394"/>
              <a:gd name="connsiteY66" fmla="*/ 2573517 h 5090474"/>
              <a:gd name="connsiteX67" fmla="*/ 612742 w 3233394"/>
              <a:gd name="connsiteY67" fmla="*/ 2554664 h 5090474"/>
              <a:gd name="connsiteX68" fmla="*/ 546755 w 3233394"/>
              <a:gd name="connsiteY68" fmla="*/ 2488676 h 5090474"/>
              <a:gd name="connsiteX69" fmla="*/ 461913 w 3233394"/>
              <a:gd name="connsiteY69" fmla="*/ 2422688 h 5090474"/>
              <a:gd name="connsiteX70" fmla="*/ 405352 w 3233394"/>
              <a:gd name="connsiteY70" fmla="*/ 2366128 h 5090474"/>
              <a:gd name="connsiteX71" fmla="*/ 348792 w 3233394"/>
              <a:gd name="connsiteY71" fmla="*/ 2337847 h 5090474"/>
              <a:gd name="connsiteX72" fmla="*/ 311084 w 3233394"/>
              <a:gd name="connsiteY72" fmla="*/ 2318994 h 5090474"/>
              <a:gd name="connsiteX73" fmla="*/ 245097 w 3233394"/>
              <a:gd name="connsiteY73" fmla="*/ 2271860 h 5090474"/>
              <a:gd name="connsiteX74" fmla="*/ 216816 w 3233394"/>
              <a:gd name="connsiteY74" fmla="*/ 2253006 h 5090474"/>
              <a:gd name="connsiteX75" fmla="*/ 226243 w 3233394"/>
              <a:gd name="connsiteY75" fmla="*/ 2224726 h 5090474"/>
              <a:gd name="connsiteX76" fmla="*/ 235670 w 3233394"/>
              <a:gd name="connsiteY76" fmla="*/ 2187018 h 5090474"/>
              <a:gd name="connsiteX77" fmla="*/ 254524 w 3233394"/>
              <a:gd name="connsiteY77" fmla="*/ 2158738 h 5090474"/>
              <a:gd name="connsiteX78" fmla="*/ 263950 w 3233394"/>
              <a:gd name="connsiteY78" fmla="*/ 2130458 h 5090474"/>
              <a:gd name="connsiteX79" fmla="*/ 282804 w 3233394"/>
              <a:gd name="connsiteY79" fmla="*/ 2102177 h 5090474"/>
              <a:gd name="connsiteX80" fmla="*/ 292231 w 3233394"/>
              <a:gd name="connsiteY80" fmla="*/ 2026763 h 5090474"/>
              <a:gd name="connsiteX81" fmla="*/ 311084 w 3233394"/>
              <a:gd name="connsiteY81" fmla="*/ 1998482 h 5090474"/>
              <a:gd name="connsiteX82" fmla="*/ 320511 w 3233394"/>
              <a:gd name="connsiteY82" fmla="*/ 1970202 h 5090474"/>
              <a:gd name="connsiteX83" fmla="*/ 386499 w 3233394"/>
              <a:gd name="connsiteY83" fmla="*/ 1904215 h 5090474"/>
              <a:gd name="connsiteX84" fmla="*/ 414780 w 3233394"/>
              <a:gd name="connsiteY84" fmla="*/ 1894787 h 5090474"/>
              <a:gd name="connsiteX85" fmla="*/ 452486 w 3233394"/>
              <a:gd name="connsiteY85" fmla="*/ 1847653 h 5090474"/>
              <a:gd name="connsiteX86" fmla="*/ 395925 w 3233394"/>
              <a:gd name="connsiteY86" fmla="*/ 1857081 h 5090474"/>
              <a:gd name="connsiteX87" fmla="*/ 443060 w 3233394"/>
              <a:gd name="connsiteY87" fmla="*/ 1819373 h 5090474"/>
              <a:gd name="connsiteX88" fmla="*/ 452486 w 3233394"/>
              <a:gd name="connsiteY88" fmla="*/ 1725105 h 5090474"/>
              <a:gd name="connsiteX89" fmla="*/ 443060 w 3233394"/>
              <a:gd name="connsiteY89" fmla="*/ 1621410 h 5090474"/>
              <a:gd name="connsiteX90" fmla="*/ 424206 w 3233394"/>
              <a:gd name="connsiteY90" fmla="*/ 1583703 h 5090474"/>
              <a:gd name="connsiteX91" fmla="*/ 377072 w 3233394"/>
              <a:gd name="connsiteY91" fmla="*/ 1517715 h 5090474"/>
              <a:gd name="connsiteX92" fmla="*/ 348792 w 3233394"/>
              <a:gd name="connsiteY92" fmla="*/ 1498862 h 5090474"/>
              <a:gd name="connsiteX93" fmla="*/ 282804 w 3233394"/>
              <a:gd name="connsiteY93" fmla="*/ 1423447 h 5090474"/>
              <a:gd name="connsiteX94" fmla="*/ 273377 w 3233394"/>
              <a:gd name="connsiteY94" fmla="*/ 1395167 h 5090474"/>
              <a:gd name="connsiteX95" fmla="*/ 226243 w 3233394"/>
              <a:gd name="connsiteY95" fmla="*/ 1329179 h 5090474"/>
              <a:gd name="connsiteX96" fmla="*/ 179109 w 3233394"/>
              <a:gd name="connsiteY96" fmla="*/ 1253765 h 5090474"/>
              <a:gd name="connsiteX97" fmla="*/ 169682 w 3233394"/>
              <a:gd name="connsiteY97" fmla="*/ 1216058 h 5090474"/>
              <a:gd name="connsiteX98" fmla="*/ 131975 w 3233394"/>
              <a:gd name="connsiteY98" fmla="*/ 1159497 h 5090474"/>
              <a:gd name="connsiteX99" fmla="*/ 84841 w 3233394"/>
              <a:gd name="connsiteY99" fmla="*/ 1074655 h 5090474"/>
              <a:gd name="connsiteX100" fmla="*/ 65988 w 3233394"/>
              <a:gd name="connsiteY100" fmla="*/ 1036948 h 5090474"/>
              <a:gd name="connsiteX101" fmla="*/ 28280 w 3233394"/>
              <a:gd name="connsiteY101" fmla="*/ 970961 h 5090474"/>
              <a:gd name="connsiteX102" fmla="*/ 18853 w 3233394"/>
              <a:gd name="connsiteY102" fmla="*/ 933253 h 5090474"/>
              <a:gd name="connsiteX103" fmla="*/ 0 w 3233394"/>
              <a:gd name="connsiteY103" fmla="*/ 867266 h 5090474"/>
              <a:gd name="connsiteX104" fmla="*/ 28280 w 3233394"/>
              <a:gd name="connsiteY104" fmla="*/ 735291 h 5090474"/>
              <a:gd name="connsiteX105" fmla="*/ 84841 w 3233394"/>
              <a:gd name="connsiteY105" fmla="*/ 697583 h 5090474"/>
              <a:gd name="connsiteX106" fmla="*/ 131975 w 3233394"/>
              <a:gd name="connsiteY106" fmla="*/ 659876 h 5090474"/>
              <a:gd name="connsiteX107" fmla="*/ 197963 w 3233394"/>
              <a:gd name="connsiteY107" fmla="*/ 593888 h 5090474"/>
              <a:gd name="connsiteX108" fmla="*/ 197964 w 3233394"/>
              <a:gd name="connsiteY108" fmla="*/ 584462 h 5090474"/>
              <a:gd name="connsiteX109" fmla="*/ 263950 w 3233394"/>
              <a:gd name="connsiteY109" fmla="*/ 433633 h 5090474"/>
              <a:gd name="connsiteX110" fmla="*/ 282804 w 3233394"/>
              <a:gd name="connsiteY110" fmla="*/ 367645 h 5090474"/>
              <a:gd name="connsiteX111" fmla="*/ 301658 w 3233394"/>
              <a:gd name="connsiteY111" fmla="*/ 329938 h 5090474"/>
              <a:gd name="connsiteX112" fmla="*/ 339365 w 3233394"/>
              <a:gd name="connsiteY112" fmla="*/ 235670 h 5090474"/>
              <a:gd name="connsiteX113" fmla="*/ 367645 w 3233394"/>
              <a:gd name="connsiteY113" fmla="*/ 197963 h 5090474"/>
              <a:gd name="connsiteX114" fmla="*/ 414779 w 3233394"/>
              <a:gd name="connsiteY114" fmla="*/ 131975 h 5090474"/>
              <a:gd name="connsiteX115" fmla="*/ 480767 w 3233394"/>
              <a:gd name="connsiteY115" fmla="*/ 56561 h 5090474"/>
              <a:gd name="connsiteX116" fmla="*/ 518474 w 3233394"/>
              <a:gd name="connsiteY116" fmla="*/ 0 h 509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233394" h="5090474">
                <a:moveTo>
                  <a:pt x="3233394" y="5090474"/>
                </a:moveTo>
                <a:cubicBezTo>
                  <a:pt x="3230252" y="5059051"/>
                  <a:pt x="3227884" y="5027542"/>
                  <a:pt x="3223967" y="4996206"/>
                </a:cubicBezTo>
                <a:cubicBezTo>
                  <a:pt x="3221596" y="4977240"/>
                  <a:pt x="3222303" y="4957111"/>
                  <a:pt x="3214540" y="4939645"/>
                </a:cubicBezTo>
                <a:cubicBezTo>
                  <a:pt x="3209126" y="4927463"/>
                  <a:pt x="3195687" y="4920792"/>
                  <a:pt x="3186260" y="4911365"/>
                </a:cubicBezTo>
                <a:cubicBezTo>
                  <a:pt x="3183118" y="4895654"/>
                  <a:pt x="3184782" y="4878142"/>
                  <a:pt x="3176833" y="4864231"/>
                </a:cubicBezTo>
                <a:cubicBezTo>
                  <a:pt x="3171212" y="4854394"/>
                  <a:pt x="3159381" y="4848709"/>
                  <a:pt x="3148552" y="4845377"/>
                </a:cubicBezTo>
                <a:cubicBezTo>
                  <a:pt x="3117924" y="4835953"/>
                  <a:pt x="3085707" y="4832808"/>
                  <a:pt x="3054284" y="4826524"/>
                </a:cubicBezTo>
                <a:cubicBezTo>
                  <a:pt x="3051142" y="4798243"/>
                  <a:pt x="3053856" y="4768676"/>
                  <a:pt x="3044858" y="4741682"/>
                </a:cubicBezTo>
                <a:cubicBezTo>
                  <a:pt x="3037693" y="4720185"/>
                  <a:pt x="3007150" y="4685121"/>
                  <a:pt x="3007150" y="4685121"/>
                </a:cubicBezTo>
                <a:cubicBezTo>
                  <a:pt x="3004008" y="4669410"/>
                  <a:pt x="3004889" y="4652318"/>
                  <a:pt x="2997724" y="4637987"/>
                </a:cubicBezTo>
                <a:cubicBezTo>
                  <a:pt x="2981558" y="4605656"/>
                  <a:pt x="2967823" y="4611706"/>
                  <a:pt x="2941163" y="4600280"/>
                </a:cubicBezTo>
                <a:cubicBezTo>
                  <a:pt x="2907672" y="4585927"/>
                  <a:pt x="2903579" y="4581509"/>
                  <a:pt x="2875175" y="4562573"/>
                </a:cubicBezTo>
                <a:cubicBezTo>
                  <a:pt x="2868891" y="4553146"/>
                  <a:pt x="2864333" y="4542304"/>
                  <a:pt x="2856322" y="4534293"/>
                </a:cubicBezTo>
                <a:cubicBezTo>
                  <a:pt x="2848311" y="4526282"/>
                  <a:pt x="2835119" y="4524286"/>
                  <a:pt x="2828041" y="4515439"/>
                </a:cubicBezTo>
                <a:cubicBezTo>
                  <a:pt x="2821834" y="4507680"/>
                  <a:pt x="2823440" y="4495845"/>
                  <a:pt x="2818614" y="4487159"/>
                </a:cubicBezTo>
                <a:cubicBezTo>
                  <a:pt x="2772024" y="4403297"/>
                  <a:pt x="2801060" y="4452104"/>
                  <a:pt x="2752627" y="4411744"/>
                </a:cubicBezTo>
                <a:cubicBezTo>
                  <a:pt x="2742385" y="4403209"/>
                  <a:pt x="2736993" y="4387680"/>
                  <a:pt x="2724346" y="4383464"/>
                </a:cubicBezTo>
                <a:cubicBezTo>
                  <a:pt x="2697352" y="4374466"/>
                  <a:pt x="2667785" y="4377179"/>
                  <a:pt x="2639505" y="4374037"/>
                </a:cubicBezTo>
                <a:cubicBezTo>
                  <a:pt x="2547048" y="4343217"/>
                  <a:pt x="2602749" y="4356833"/>
                  <a:pt x="2469823" y="4345757"/>
                </a:cubicBezTo>
                <a:cubicBezTo>
                  <a:pt x="2450969" y="4342615"/>
                  <a:pt x="2431921" y="4340476"/>
                  <a:pt x="2413262" y="4336330"/>
                </a:cubicBezTo>
                <a:cubicBezTo>
                  <a:pt x="2403562" y="4334174"/>
                  <a:pt x="2394536" y="4329633"/>
                  <a:pt x="2384981" y="4326903"/>
                </a:cubicBezTo>
                <a:cubicBezTo>
                  <a:pt x="2372524" y="4323344"/>
                  <a:pt x="2359843" y="4320618"/>
                  <a:pt x="2347274" y="4317476"/>
                </a:cubicBezTo>
                <a:cubicBezTo>
                  <a:pt x="2337847" y="4311191"/>
                  <a:pt x="2329602" y="4302600"/>
                  <a:pt x="2318994" y="4298622"/>
                </a:cubicBezTo>
                <a:cubicBezTo>
                  <a:pt x="2303992" y="4292996"/>
                  <a:pt x="2287404" y="4293082"/>
                  <a:pt x="2271860" y="4289196"/>
                </a:cubicBezTo>
                <a:cubicBezTo>
                  <a:pt x="2262220" y="4286786"/>
                  <a:pt x="2253006" y="4282911"/>
                  <a:pt x="2243579" y="4279769"/>
                </a:cubicBezTo>
                <a:cubicBezTo>
                  <a:pt x="2234152" y="4273484"/>
                  <a:pt x="2225432" y="4265982"/>
                  <a:pt x="2215299" y="4260915"/>
                </a:cubicBezTo>
                <a:cubicBezTo>
                  <a:pt x="2206411" y="4256471"/>
                  <a:pt x="2194777" y="4257696"/>
                  <a:pt x="2187018" y="4251488"/>
                </a:cubicBezTo>
                <a:cubicBezTo>
                  <a:pt x="2133812" y="4208924"/>
                  <a:pt x="2212670" y="4230006"/>
                  <a:pt x="2149311" y="4166647"/>
                </a:cubicBezTo>
                <a:cubicBezTo>
                  <a:pt x="2139884" y="4157220"/>
                  <a:pt x="2128780" y="4149215"/>
                  <a:pt x="2121031" y="4138367"/>
                </a:cubicBezTo>
                <a:cubicBezTo>
                  <a:pt x="2112863" y="4126932"/>
                  <a:pt x="2109002" y="4112944"/>
                  <a:pt x="2102177" y="4100660"/>
                </a:cubicBezTo>
                <a:cubicBezTo>
                  <a:pt x="2093279" y="4084643"/>
                  <a:pt x="2082091" y="4069914"/>
                  <a:pt x="2073897" y="4053526"/>
                </a:cubicBezTo>
                <a:cubicBezTo>
                  <a:pt x="2069453" y="4044638"/>
                  <a:pt x="2067959" y="4034549"/>
                  <a:pt x="2064470" y="4025245"/>
                </a:cubicBezTo>
                <a:cubicBezTo>
                  <a:pt x="2058528" y="4009401"/>
                  <a:pt x="2051399" y="3994014"/>
                  <a:pt x="2045616" y="3978111"/>
                </a:cubicBezTo>
                <a:cubicBezTo>
                  <a:pt x="2038824" y="3959434"/>
                  <a:pt x="2031583" y="3940830"/>
                  <a:pt x="2026763" y="3921550"/>
                </a:cubicBezTo>
                <a:cubicBezTo>
                  <a:pt x="2017828" y="3885813"/>
                  <a:pt x="2016743" y="3845542"/>
                  <a:pt x="1989056" y="3817855"/>
                </a:cubicBezTo>
                <a:cubicBezTo>
                  <a:pt x="1981045" y="3809844"/>
                  <a:pt x="1970202" y="3805286"/>
                  <a:pt x="1960775" y="3799002"/>
                </a:cubicBezTo>
                <a:cubicBezTo>
                  <a:pt x="1928993" y="3751327"/>
                  <a:pt x="1959176" y="3784062"/>
                  <a:pt x="1913641" y="3761295"/>
                </a:cubicBezTo>
                <a:cubicBezTo>
                  <a:pt x="1903507" y="3756228"/>
                  <a:pt x="1895714" y="3747042"/>
                  <a:pt x="1885361" y="3742441"/>
                </a:cubicBezTo>
                <a:cubicBezTo>
                  <a:pt x="1867200" y="3734369"/>
                  <a:pt x="1847654" y="3729871"/>
                  <a:pt x="1828800" y="3723587"/>
                </a:cubicBezTo>
                <a:cubicBezTo>
                  <a:pt x="1761005" y="3700989"/>
                  <a:pt x="1845653" y="3728404"/>
                  <a:pt x="1762812" y="3704734"/>
                </a:cubicBezTo>
                <a:cubicBezTo>
                  <a:pt x="1701271" y="3687150"/>
                  <a:pt x="1772333" y="3704776"/>
                  <a:pt x="1687398" y="3667027"/>
                </a:cubicBezTo>
                <a:cubicBezTo>
                  <a:pt x="1675559" y="3661765"/>
                  <a:pt x="1661822" y="3662149"/>
                  <a:pt x="1649691" y="3657600"/>
                </a:cubicBezTo>
                <a:cubicBezTo>
                  <a:pt x="1636533" y="3652666"/>
                  <a:pt x="1624900" y="3644282"/>
                  <a:pt x="1611983" y="3638746"/>
                </a:cubicBezTo>
                <a:cubicBezTo>
                  <a:pt x="1557344" y="3615329"/>
                  <a:pt x="1609771" y="3646697"/>
                  <a:pt x="1555423" y="3610466"/>
                </a:cubicBezTo>
                <a:cubicBezTo>
                  <a:pt x="1549138" y="3601039"/>
                  <a:pt x="1544580" y="3590196"/>
                  <a:pt x="1536569" y="3582185"/>
                </a:cubicBezTo>
                <a:cubicBezTo>
                  <a:pt x="1528558" y="3574174"/>
                  <a:pt x="1514294" y="3572939"/>
                  <a:pt x="1508289" y="3563332"/>
                </a:cubicBezTo>
                <a:cubicBezTo>
                  <a:pt x="1497756" y="3546479"/>
                  <a:pt x="1495720" y="3525625"/>
                  <a:pt x="1489435" y="3506771"/>
                </a:cubicBezTo>
                <a:lnTo>
                  <a:pt x="1480008" y="3478491"/>
                </a:lnTo>
                <a:cubicBezTo>
                  <a:pt x="1476866" y="3453353"/>
                  <a:pt x="1479990" y="3426598"/>
                  <a:pt x="1470581" y="3403076"/>
                </a:cubicBezTo>
                <a:cubicBezTo>
                  <a:pt x="1466373" y="3392557"/>
                  <a:pt x="1452435" y="3389289"/>
                  <a:pt x="1442301" y="3384222"/>
                </a:cubicBezTo>
                <a:cubicBezTo>
                  <a:pt x="1406035" y="3366089"/>
                  <a:pt x="1336802" y="3367776"/>
                  <a:pt x="1310326" y="3365369"/>
                </a:cubicBezTo>
                <a:cubicBezTo>
                  <a:pt x="1239233" y="3341671"/>
                  <a:pt x="1326870" y="3373640"/>
                  <a:pt x="1253765" y="3337088"/>
                </a:cubicBezTo>
                <a:cubicBezTo>
                  <a:pt x="1244877" y="3332644"/>
                  <a:pt x="1234911" y="3330804"/>
                  <a:pt x="1225484" y="3327662"/>
                </a:cubicBezTo>
                <a:cubicBezTo>
                  <a:pt x="1206631" y="3315093"/>
                  <a:pt x="1181493" y="3308807"/>
                  <a:pt x="1168924" y="3289954"/>
                </a:cubicBezTo>
                <a:cubicBezTo>
                  <a:pt x="1162639" y="3280527"/>
                  <a:pt x="1158596" y="3269134"/>
                  <a:pt x="1150070" y="3261674"/>
                </a:cubicBezTo>
                <a:cubicBezTo>
                  <a:pt x="1133017" y="3246753"/>
                  <a:pt x="1112363" y="3236536"/>
                  <a:pt x="1093509" y="3223967"/>
                </a:cubicBezTo>
                <a:cubicBezTo>
                  <a:pt x="1084082" y="3217682"/>
                  <a:pt x="1073240" y="3213124"/>
                  <a:pt x="1065229" y="3205113"/>
                </a:cubicBezTo>
                <a:lnTo>
                  <a:pt x="1008668" y="3148552"/>
                </a:lnTo>
                <a:cubicBezTo>
                  <a:pt x="991681" y="3131565"/>
                  <a:pt x="975074" y="3111261"/>
                  <a:pt x="952107" y="3101418"/>
                </a:cubicBezTo>
                <a:cubicBezTo>
                  <a:pt x="940199" y="3096315"/>
                  <a:pt x="926857" y="3095551"/>
                  <a:pt x="914400" y="3091992"/>
                </a:cubicBezTo>
                <a:cubicBezTo>
                  <a:pt x="904845" y="3089262"/>
                  <a:pt x="895546" y="3085707"/>
                  <a:pt x="886119" y="3082565"/>
                </a:cubicBezTo>
                <a:cubicBezTo>
                  <a:pt x="882977" y="3073138"/>
                  <a:pt x="876693" y="3109274"/>
                  <a:pt x="876693" y="3054284"/>
                </a:cubicBezTo>
                <a:cubicBezTo>
                  <a:pt x="876693" y="2999294"/>
                  <a:pt x="897690" y="2872195"/>
                  <a:pt x="886119" y="2752626"/>
                </a:cubicBezTo>
                <a:cubicBezTo>
                  <a:pt x="884085" y="2731613"/>
                  <a:pt x="827987" y="2683496"/>
                  <a:pt x="810705" y="2667785"/>
                </a:cubicBezTo>
                <a:cubicBezTo>
                  <a:pt x="793423" y="2652074"/>
                  <a:pt x="791174" y="2663070"/>
                  <a:pt x="782425" y="2658359"/>
                </a:cubicBezTo>
                <a:cubicBezTo>
                  <a:pt x="750160" y="2640986"/>
                  <a:pt x="714069" y="2627710"/>
                  <a:pt x="688157" y="2601798"/>
                </a:cubicBezTo>
                <a:cubicBezTo>
                  <a:pt x="678730" y="2592371"/>
                  <a:pt x="671181" y="2580583"/>
                  <a:pt x="659876" y="2573517"/>
                </a:cubicBezTo>
                <a:cubicBezTo>
                  <a:pt x="645527" y="2564549"/>
                  <a:pt x="628453" y="2560948"/>
                  <a:pt x="612742" y="2554664"/>
                </a:cubicBezTo>
                <a:cubicBezTo>
                  <a:pt x="591411" y="2490672"/>
                  <a:pt x="622387" y="2564308"/>
                  <a:pt x="546755" y="2488676"/>
                </a:cubicBezTo>
                <a:cubicBezTo>
                  <a:pt x="483168" y="2425089"/>
                  <a:pt x="515489" y="2440547"/>
                  <a:pt x="461913" y="2422688"/>
                </a:cubicBezTo>
                <a:cubicBezTo>
                  <a:pt x="443059" y="2403835"/>
                  <a:pt x="430647" y="2374560"/>
                  <a:pt x="405352" y="2366128"/>
                </a:cubicBezTo>
                <a:cubicBezTo>
                  <a:pt x="353497" y="2348842"/>
                  <a:pt x="399964" y="2367088"/>
                  <a:pt x="348792" y="2337847"/>
                </a:cubicBezTo>
                <a:cubicBezTo>
                  <a:pt x="336591" y="2330875"/>
                  <a:pt x="323285" y="2325966"/>
                  <a:pt x="311084" y="2318994"/>
                </a:cubicBezTo>
                <a:cubicBezTo>
                  <a:pt x="288877" y="2306304"/>
                  <a:pt x="265318" y="2286303"/>
                  <a:pt x="245097" y="2271860"/>
                </a:cubicBezTo>
                <a:cubicBezTo>
                  <a:pt x="235878" y="2265275"/>
                  <a:pt x="226243" y="2259291"/>
                  <a:pt x="216816" y="2253006"/>
                </a:cubicBezTo>
                <a:cubicBezTo>
                  <a:pt x="219958" y="2243579"/>
                  <a:pt x="223513" y="2234280"/>
                  <a:pt x="226243" y="2224726"/>
                </a:cubicBezTo>
                <a:cubicBezTo>
                  <a:pt x="229802" y="2212268"/>
                  <a:pt x="230566" y="2198927"/>
                  <a:pt x="235670" y="2187018"/>
                </a:cubicBezTo>
                <a:cubicBezTo>
                  <a:pt x="240133" y="2176605"/>
                  <a:pt x="248239" y="2168165"/>
                  <a:pt x="254524" y="2158738"/>
                </a:cubicBezTo>
                <a:cubicBezTo>
                  <a:pt x="257666" y="2149311"/>
                  <a:pt x="259506" y="2139346"/>
                  <a:pt x="263950" y="2130458"/>
                </a:cubicBezTo>
                <a:cubicBezTo>
                  <a:pt x="269017" y="2120324"/>
                  <a:pt x="279823" y="2113108"/>
                  <a:pt x="282804" y="2102177"/>
                </a:cubicBezTo>
                <a:cubicBezTo>
                  <a:pt x="289470" y="2077736"/>
                  <a:pt x="285565" y="2051204"/>
                  <a:pt x="292231" y="2026763"/>
                </a:cubicBezTo>
                <a:cubicBezTo>
                  <a:pt x="295212" y="2015833"/>
                  <a:pt x="306017" y="2008616"/>
                  <a:pt x="311084" y="1998482"/>
                </a:cubicBezTo>
                <a:cubicBezTo>
                  <a:pt x="315528" y="1989594"/>
                  <a:pt x="307942" y="1985913"/>
                  <a:pt x="320511" y="1970202"/>
                </a:cubicBezTo>
                <a:cubicBezTo>
                  <a:pt x="333080" y="1954491"/>
                  <a:pt x="370788" y="1916784"/>
                  <a:pt x="386499" y="1904215"/>
                </a:cubicBezTo>
                <a:cubicBezTo>
                  <a:pt x="402210" y="1891646"/>
                  <a:pt x="403782" y="1904214"/>
                  <a:pt x="414780" y="1894787"/>
                </a:cubicBezTo>
                <a:cubicBezTo>
                  <a:pt x="425778" y="1885360"/>
                  <a:pt x="455629" y="1853937"/>
                  <a:pt x="452486" y="1847653"/>
                </a:cubicBezTo>
                <a:cubicBezTo>
                  <a:pt x="449344" y="1841369"/>
                  <a:pt x="397496" y="1861794"/>
                  <a:pt x="395925" y="1857081"/>
                </a:cubicBezTo>
                <a:cubicBezTo>
                  <a:pt x="394354" y="1852368"/>
                  <a:pt x="433633" y="1841369"/>
                  <a:pt x="443060" y="1819373"/>
                </a:cubicBezTo>
                <a:cubicBezTo>
                  <a:pt x="452487" y="1797377"/>
                  <a:pt x="452486" y="1758099"/>
                  <a:pt x="452486" y="1725105"/>
                </a:cubicBezTo>
                <a:cubicBezTo>
                  <a:pt x="452486" y="1692111"/>
                  <a:pt x="447773" y="1644977"/>
                  <a:pt x="443060" y="1621410"/>
                </a:cubicBezTo>
                <a:cubicBezTo>
                  <a:pt x="438347" y="1597843"/>
                  <a:pt x="431178" y="1595904"/>
                  <a:pt x="424206" y="1583703"/>
                </a:cubicBezTo>
                <a:cubicBezTo>
                  <a:pt x="417069" y="1571214"/>
                  <a:pt x="383816" y="1524459"/>
                  <a:pt x="377072" y="1517715"/>
                </a:cubicBezTo>
                <a:cubicBezTo>
                  <a:pt x="369061" y="1509704"/>
                  <a:pt x="358219" y="1505146"/>
                  <a:pt x="348792" y="1498862"/>
                </a:cubicBezTo>
                <a:cubicBezTo>
                  <a:pt x="304799" y="1432874"/>
                  <a:pt x="329938" y="1454870"/>
                  <a:pt x="282804" y="1423447"/>
                </a:cubicBezTo>
                <a:cubicBezTo>
                  <a:pt x="279662" y="1414020"/>
                  <a:pt x="277821" y="1404055"/>
                  <a:pt x="273377" y="1395167"/>
                </a:cubicBezTo>
                <a:cubicBezTo>
                  <a:pt x="263398" y="1375209"/>
                  <a:pt x="236930" y="1346278"/>
                  <a:pt x="226243" y="1329179"/>
                </a:cubicBezTo>
                <a:cubicBezTo>
                  <a:pt x="161543" y="1225659"/>
                  <a:pt x="259225" y="1360584"/>
                  <a:pt x="179109" y="1253765"/>
                </a:cubicBezTo>
                <a:cubicBezTo>
                  <a:pt x="175967" y="1241196"/>
                  <a:pt x="175476" y="1227646"/>
                  <a:pt x="169682" y="1216058"/>
                </a:cubicBezTo>
                <a:cubicBezTo>
                  <a:pt x="159548" y="1195791"/>
                  <a:pt x="131975" y="1159497"/>
                  <a:pt x="131975" y="1159497"/>
                </a:cubicBezTo>
                <a:cubicBezTo>
                  <a:pt x="105905" y="1081286"/>
                  <a:pt x="149672" y="1204321"/>
                  <a:pt x="84841" y="1074655"/>
                </a:cubicBezTo>
                <a:cubicBezTo>
                  <a:pt x="78557" y="1062086"/>
                  <a:pt x="72960" y="1049149"/>
                  <a:pt x="65988" y="1036948"/>
                </a:cubicBezTo>
                <a:cubicBezTo>
                  <a:pt x="12680" y="943659"/>
                  <a:pt x="85267" y="1084933"/>
                  <a:pt x="28280" y="970961"/>
                </a:cubicBezTo>
                <a:cubicBezTo>
                  <a:pt x="25138" y="958392"/>
                  <a:pt x="22412" y="945711"/>
                  <a:pt x="18853" y="933253"/>
                </a:cubicBezTo>
                <a:cubicBezTo>
                  <a:pt x="-8197" y="838575"/>
                  <a:pt x="29474" y="985161"/>
                  <a:pt x="0" y="867266"/>
                </a:cubicBezTo>
                <a:cubicBezTo>
                  <a:pt x="3247" y="831555"/>
                  <a:pt x="-7473" y="766575"/>
                  <a:pt x="28280" y="735291"/>
                </a:cubicBezTo>
                <a:cubicBezTo>
                  <a:pt x="45333" y="720370"/>
                  <a:pt x="65987" y="710152"/>
                  <a:pt x="84841" y="697583"/>
                </a:cubicBezTo>
                <a:cubicBezTo>
                  <a:pt x="138875" y="616534"/>
                  <a:pt x="66926" y="711915"/>
                  <a:pt x="131975" y="659876"/>
                </a:cubicBezTo>
                <a:cubicBezTo>
                  <a:pt x="156265" y="640443"/>
                  <a:pt x="186965" y="606457"/>
                  <a:pt x="197963" y="593888"/>
                </a:cubicBezTo>
                <a:cubicBezTo>
                  <a:pt x="208961" y="581319"/>
                  <a:pt x="194050" y="593595"/>
                  <a:pt x="197964" y="584462"/>
                </a:cubicBezTo>
                <a:cubicBezTo>
                  <a:pt x="222708" y="526726"/>
                  <a:pt x="249810" y="469769"/>
                  <a:pt x="263950" y="433633"/>
                </a:cubicBezTo>
                <a:cubicBezTo>
                  <a:pt x="278090" y="397497"/>
                  <a:pt x="274690" y="386577"/>
                  <a:pt x="282804" y="367645"/>
                </a:cubicBezTo>
                <a:cubicBezTo>
                  <a:pt x="288340" y="354729"/>
                  <a:pt x="296439" y="342986"/>
                  <a:pt x="301658" y="329938"/>
                </a:cubicBezTo>
                <a:cubicBezTo>
                  <a:pt x="320465" y="282920"/>
                  <a:pt x="314798" y="274977"/>
                  <a:pt x="339365" y="235670"/>
                </a:cubicBezTo>
                <a:cubicBezTo>
                  <a:pt x="347692" y="222347"/>
                  <a:pt x="360015" y="211697"/>
                  <a:pt x="367645" y="197963"/>
                </a:cubicBezTo>
                <a:cubicBezTo>
                  <a:pt x="404950" y="130814"/>
                  <a:pt x="362883" y="166573"/>
                  <a:pt x="414779" y="131975"/>
                </a:cubicBezTo>
                <a:cubicBezTo>
                  <a:pt x="458771" y="65987"/>
                  <a:pt x="433632" y="87983"/>
                  <a:pt x="480767" y="56561"/>
                </a:cubicBezTo>
                <a:cubicBezTo>
                  <a:pt x="503594" y="10904"/>
                  <a:pt x="489683" y="28790"/>
                  <a:pt x="518474" y="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7" name="Freeform 16"/>
          <p:cNvSpPr/>
          <p:nvPr/>
        </p:nvSpPr>
        <p:spPr>
          <a:xfrm>
            <a:off x="3879130" y="678730"/>
            <a:ext cx="3118505" cy="3852860"/>
          </a:xfrm>
          <a:custGeom>
            <a:avLst/>
            <a:gdLst>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32116 w 4081806"/>
              <a:gd name="connsiteY23" fmla="*/ 527901 h 5128182"/>
              <a:gd name="connsiteX24" fmla="*/ 2498103 w 4081806"/>
              <a:gd name="connsiteY24" fmla="*/ 263951 h 5128182"/>
              <a:gd name="connsiteX25" fmla="*/ 2752627 w 4081806"/>
              <a:gd name="connsiteY25" fmla="*/ 37707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32116 w 4081806"/>
              <a:gd name="connsiteY23" fmla="*/ 527901 h 5128182"/>
              <a:gd name="connsiteX24" fmla="*/ 2498103 w 4081806"/>
              <a:gd name="connsiteY24" fmla="*/ 26395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32116 w 4081806"/>
              <a:gd name="connsiteY23" fmla="*/ 527901 h 5128182"/>
              <a:gd name="connsiteX24" fmla="*/ 2498103 w 4081806"/>
              <a:gd name="connsiteY24" fmla="*/ 26395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32116 w 4081806"/>
              <a:gd name="connsiteY23" fmla="*/ 527901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15299 w 4081806"/>
              <a:gd name="connsiteY22" fmla="*/ 1055802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026763 w 4081806"/>
              <a:gd name="connsiteY21" fmla="*/ 1187778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489435 w 4081806"/>
              <a:gd name="connsiteY19" fmla="*/ 1659118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470582 w 4081806"/>
              <a:gd name="connsiteY18" fmla="*/ 1819373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725105 w 4081806"/>
              <a:gd name="connsiteY16" fmla="*/ 2356701 h 5128182"/>
              <a:gd name="connsiteX17" fmla="*/ 1696825 w 4081806"/>
              <a:gd name="connsiteY17" fmla="*/ 1960775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805787 w 4081806"/>
              <a:gd name="connsiteY16" fmla="*/ 2352218 h 5128182"/>
              <a:gd name="connsiteX17" fmla="*/ 1696825 w 4081806"/>
              <a:gd name="connsiteY17" fmla="*/ 1960775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04215 w 4081806"/>
              <a:gd name="connsiteY15" fmla="*/ 2696066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450969 w 4081806"/>
              <a:gd name="connsiteY13" fmla="*/ 3195687 h 5128182"/>
              <a:gd name="connsiteX14" fmla="*/ 2309567 w 4081806"/>
              <a:gd name="connsiteY14" fmla="*/ 3016578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500275 w 4081806"/>
              <a:gd name="connsiteY13" fmla="*/ 3128452 h 5128182"/>
              <a:gd name="connsiteX14" fmla="*/ 2309567 w 4081806"/>
              <a:gd name="connsiteY14" fmla="*/ 3016578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564091 w 4081806"/>
              <a:gd name="connsiteY12" fmla="*/ 3497345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799761 w 4081806"/>
              <a:gd name="connsiteY11" fmla="*/ 3704734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073138 w 4081806"/>
              <a:gd name="connsiteY10" fmla="*/ 3949831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223967 w 4081806"/>
              <a:gd name="connsiteY9" fmla="*/ 4110087 h 5128182"/>
              <a:gd name="connsiteX10" fmla="*/ 3126926 w 4081806"/>
              <a:gd name="connsiteY10" fmla="*/ 3954314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304649 w 4081806"/>
              <a:gd name="connsiteY9" fmla="*/ 4060781 h 5128182"/>
              <a:gd name="connsiteX10" fmla="*/ 3126926 w 4081806"/>
              <a:gd name="connsiteY10" fmla="*/ 3954314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469064 w 4081806"/>
              <a:gd name="connsiteY7" fmla="*/ 4496586 h 5128182"/>
              <a:gd name="connsiteX8" fmla="*/ 3412503 w 4081806"/>
              <a:gd name="connsiteY8" fmla="*/ 4308050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540781 w 4081806"/>
              <a:gd name="connsiteY7" fmla="*/ 4424869 h 5128182"/>
              <a:gd name="connsiteX8" fmla="*/ 3412503 w 4081806"/>
              <a:gd name="connsiteY8" fmla="*/ 4308050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540781 w 4081806"/>
              <a:gd name="connsiteY7" fmla="*/ 4424869 h 5128182"/>
              <a:gd name="connsiteX8" fmla="*/ 3376644 w 4081806"/>
              <a:gd name="connsiteY8" fmla="*/ 4290121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540781 w 4081806"/>
              <a:gd name="connsiteY7" fmla="*/ 4424869 h 5128182"/>
              <a:gd name="connsiteX8" fmla="*/ 3376644 w 4081806"/>
              <a:gd name="connsiteY8" fmla="*/ 4290121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497345 w 4081806"/>
              <a:gd name="connsiteY6" fmla="*/ 4713402 h 5128182"/>
              <a:gd name="connsiteX7" fmla="*/ 3540781 w 4081806"/>
              <a:gd name="connsiteY7" fmla="*/ 4424869 h 5128182"/>
              <a:gd name="connsiteX8" fmla="*/ 3390091 w 4081806"/>
              <a:gd name="connsiteY8" fmla="*/ 4281156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578028 w 4081806"/>
              <a:gd name="connsiteY6" fmla="*/ 4717884 h 5128182"/>
              <a:gd name="connsiteX7" fmla="*/ 3540781 w 4081806"/>
              <a:gd name="connsiteY7" fmla="*/ 4424869 h 5128182"/>
              <a:gd name="connsiteX8" fmla="*/ 3390091 w 4081806"/>
              <a:gd name="connsiteY8" fmla="*/ 4281156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629320 w 4081806"/>
              <a:gd name="connsiteY4" fmla="*/ 4930219 h 5128182"/>
              <a:gd name="connsiteX5" fmla="*/ 3667027 w 4081806"/>
              <a:gd name="connsiteY5" fmla="*/ 4854804 h 5128182"/>
              <a:gd name="connsiteX6" fmla="*/ 3578028 w 4081806"/>
              <a:gd name="connsiteY6" fmla="*/ 4717884 h 5128182"/>
              <a:gd name="connsiteX7" fmla="*/ 3540781 w 4081806"/>
              <a:gd name="connsiteY7" fmla="*/ 4424869 h 5128182"/>
              <a:gd name="connsiteX8" fmla="*/ 3390091 w 4081806"/>
              <a:gd name="connsiteY8" fmla="*/ 4281156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768273 w 4081806"/>
              <a:gd name="connsiteY4" fmla="*/ 4903325 h 5128182"/>
              <a:gd name="connsiteX5" fmla="*/ 3667027 w 4081806"/>
              <a:gd name="connsiteY5" fmla="*/ 4854804 h 5128182"/>
              <a:gd name="connsiteX6" fmla="*/ 3578028 w 4081806"/>
              <a:gd name="connsiteY6" fmla="*/ 4717884 h 5128182"/>
              <a:gd name="connsiteX7" fmla="*/ 3540781 w 4081806"/>
              <a:gd name="connsiteY7" fmla="*/ 4424869 h 5128182"/>
              <a:gd name="connsiteX8" fmla="*/ 3390091 w 4081806"/>
              <a:gd name="connsiteY8" fmla="*/ 4281156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768273 w 4081806"/>
              <a:gd name="connsiteY4" fmla="*/ 4903325 h 5128182"/>
              <a:gd name="connsiteX5" fmla="*/ 3711851 w 4081806"/>
              <a:gd name="connsiteY5" fmla="*/ 4832392 h 5128182"/>
              <a:gd name="connsiteX6" fmla="*/ 3578028 w 4081806"/>
              <a:gd name="connsiteY6" fmla="*/ 4717884 h 5128182"/>
              <a:gd name="connsiteX7" fmla="*/ 3540781 w 4081806"/>
              <a:gd name="connsiteY7" fmla="*/ 4424869 h 5128182"/>
              <a:gd name="connsiteX8" fmla="*/ 3390091 w 4081806"/>
              <a:gd name="connsiteY8" fmla="*/ 4281156 h 5128182"/>
              <a:gd name="connsiteX9" fmla="*/ 3304649 w 4081806"/>
              <a:gd name="connsiteY9" fmla="*/ 4060781 h 5128182"/>
              <a:gd name="connsiteX10" fmla="*/ 3140373 w 4081806"/>
              <a:gd name="connsiteY10" fmla="*/ 3922937 h 5128182"/>
              <a:gd name="connsiteX11" fmla="*/ 2844585 w 4081806"/>
              <a:gd name="connsiteY11" fmla="*/ 3713699 h 5128182"/>
              <a:gd name="connsiteX12" fmla="*/ 2617879 w 4081806"/>
              <a:gd name="connsiteY12" fmla="*/ 3483898 h 5128182"/>
              <a:gd name="connsiteX13" fmla="*/ 2500275 w 4081806"/>
              <a:gd name="connsiteY13" fmla="*/ 3128452 h 5128182"/>
              <a:gd name="connsiteX14" fmla="*/ 2305085 w 4081806"/>
              <a:gd name="connsiteY14" fmla="*/ 2971755 h 5128182"/>
              <a:gd name="connsiteX15" fmla="*/ 1966968 w 4081806"/>
              <a:gd name="connsiteY15" fmla="*/ 2660207 h 5128182"/>
              <a:gd name="connsiteX16" fmla="*/ 1805787 w 4081806"/>
              <a:gd name="connsiteY16" fmla="*/ 2352218 h 5128182"/>
              <a:gd name="connsiteX17" fmla="*/ 1755095 w 4081806"/>
              <a:gd name="connsiteY17" fmla="*/ 1978704 h 5128182"/>
              <a:gd name="connsiteX18" fmla="*/ 1537818 w 4081806"/>
              <a:gd name="connsiteY18" fmla="*/ 1796961 h 5128182"/>
              <a:gd name="connsiteX19" fmla="*/ 1686659 w 4081806"/>
              <a:gd name="connsiteY19" fmla="*/ 1663600 h 5128182"/>
              <a:gd name="connsiteX20" fmla="*/ 1753386 w 4081806"/>
              <a:gd name="connsiteY20" fmla="*/ 1564850 h 5128182"/>
              <a:gd name="connsiteX21" fmla="*/ 2134340 w 4081806"/>
              <a:gd name="connsiteY21" fmla="*/ 1214672 h 5128182"/>
              <a:gd name="connsiteX22" fmla="*/ 2291499 w 4081806"/>
              <a:gd name="connsiteY22" fmla="*/ 1073731 h 5128182"/>
              <a:gd name="connsiteX23" fmla="*/ 2454528 w 4081806"/>
              <a:gd name="connsiteY23" fmla="*/ 523419 h 5128182"/>
              <a:gd name="connsiteX24" fmla="*/ 2542926 w 4081806"/>
              <a:gd name="connsiteY24" fmla="*/ 281881 h 5128182"/>
              <a:gd name="connsiteX25" fmla="*/ 2752627 w 4081806"/>
              <a:gd name="connsiteY25" fmla="*/ 1848 h 5128182"/>
              <a:gd name="connsiteX26" fmla="*/ 1687398 w 4081806"/>
              <a:gd name="connsiteY26" fmla="*/ 0 h 5128182"/>
              <a:gd name="connsiteX27" fmla="*/ 0 w 4081806"/>
              <a:gd name="connsiteY27"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768273 w 4081806"/>
              <a:gd name="connsiteY4" fmla="*/ 4903325 h 5128182"/>
              <a:gd name="connsiteX5" fmla="*/ 3711851 w 4081806"/>
              <a:gd name="connsiteY5" fmla="*/ 4832392 h 5128182"/>
              <a:gd name="connsiteX6" fmla="*/ 3640133 w 4081806"/>
              <a:gd name="connsiteY6" fmla="*/ 4720380 h 5128182"/>
              <a:gd name="connsiteX7" fmla="*/ 3578028 w 4081806"/>
              <a:gd name="connsiteY7" fmla="*/ 4717884 h 5128182"/>
              <a:gd name="connsiteX8" fmla="*/ 3540781 w 4081806"/>
              <a:gd name="connsiteY8" fmla="*/ 4424869 h 5128182"/>
              <a:gd name="connsiteX9" fmla="*/ 3390091 w 4081806"/>
              <a:gd name="connsiteY9" fmla="*/ 4281156 h 5128182"/>
              <a:gd name="connsiteX10" fmla="*/ 3304649 w 4081806"/>
              <a:gd name="connsiteY10" fmla="*/ 4060781 h 5128182"/>
              <a:gd name="connsiteX11" fmla="*/ 3140373 w 4081806"/>
              <a:gd name="connsiteY11" fmla="*/ 3922937 h 5128182"/>
              <a:gd name="connsiteX12" fmla="*/ 2844585 w 4081806"/>
              <a:gd name="connsiteY12" fmla="*/ 3713699 h 5128182"/>
              <a:gd name="connsiteX13" fmla="*/ 2617879 w 4081806"/>
              <a:gd name="connsiteY13" fmla="*/ 3483898 h 5128182"/>
              <a:gd name="connsiteX14" fmla="*/ 2500275 w 4081806"/>
              <a:gd name="connsiteY14" fmla="*/ 3128452 h 5128182"/>
              <a:gd name="connsiteX15" fmla="*/ 2305085 w 4081806"/>
              <a:gd name="connsiteY15" fmla="*/ 2971755 h 5128182"/>
              <a:gd name="connsiteX16" fmla="*/ 1966968 w 4081806"/>
              <a:gd name="connsiteY16" fmla="*/ 2660207 h 5128182"/>
              <a:gd name="connsiteX17" fmla="*/ 1805787 w 4081806"/>
              <a:gd name="connsiteY17" fmla="*/ 2352218 h 5128182"/>
              <a:gd name="connsiteX18" fmla="*/ 1755095 w 4081806"/>
              <a:gd name="connsiteY18" fmla="*/ 1978704 h 5128182"/>
              <a:gd name="connsiteX19" fmla="*/ 1537818 w 4081806"/>
              <a:gd name="connsiteY19" fmla="*/ 1796961 h 5128182"/>
              <a:gd name="connsiteX20" fmla="*/ 1686659 w 4081806"/>
              <a:gd name="connsiteY20" fmla="*/ 1663600 h 5128182"/>
              <a:gd name="connsiteX21" fmla="*/ 1753386 w 4081806"/>
              <a:gd name="connsiteY21" fmla="*/ 1564850 h 5128182"/>
              <a:gd name="connsiteX22" fmla="*/ 2134340 w 4081806"/>
              <a:gd name="connsiteY22" fmla="*/ 1214672 h 5128182"/>
              <a:gd name="connsiteX23" fmla="*/ 2291499 w 4081806"/>
              <a:gd name="connsiteY23" fmla="*/ 1073731 h 5128182"/>
              <a:gd name="connsiteX24" fmla="*/ 2454528 w 4081806"/>
              <a:gd name="connsiteY24" fmla="*/ 523419 h 5128182"/>
              <a:gd name="connsiteX25" fmla="*/ 2542926 w 4081806"/>
              <a:gd name="connsiteY25" fmla="*/ 281881 h 5128182"/>
              <a:gd name="connsiteX26" fmla="*/ 2752627 w 4081806"/>
              <a:gd name="connsiteY26" fmla="*/ 1848 h 5128182"/>
              <a:gd name="connsiteX27" fmla="*/ 1687398 w 4081806"/>
              <a:gd name="connsiteY27" fmla="*/ 0 h 5128182"/>
              <a:gd name="connsiteX28" fmla="*/ 0 w 4081806"/>
              <a:gd name="connsiteY28" fmla="*/ 0 h 5128182"/>
              <a:gd name="connsiteX0" fmla="*/ 0 w 4081806"/>
              <a:gd name="connsiteY0" fmla="*/ 0 h 5128182"/>
              <a:gd name="connsiteX1" fmla="*/ 0 w 4081806"/>
              <a:gd name="connsiteY1" fmla="*/ 5109328 h 5128182"/>
              <a:gd name="connsiteX2" fmla="*/ 4081806 w 4081806"/>
              <a:gd name="connsiteY2" fmla="*/ 5128182 h 5128182"/>
              <a:gd name="connsiteX3" fmla="*/ 3799002 w 4081806"/>
              <a:gd name="connsiteY3" fmla="*/ 4996206 h 5128182"/>
              <a:gd name="connsiteX4" fmla="*/ 3768273 w 4081806"/>
              <a:gd name="connsiteY4" fmla="*/ 4903325 h 5128182"/>
              <a:gd name="connsiteX5" fmla="*/ 3711851 w 4081806"/>
              <a:gd name="connsiteY5" fmla="*/ 4832392 h 5128182"/>
              <a:gd name="connsiteX6" fmla="*/ 3640133 w 4081806"/>
              <a:gd name="connsiteY6" fmla="*/ 4720380 h 5128182"/>
              <a:gd name="connsiteX7" fmla="*/ 3586993 w 4081806"/>
              <a:gd name="connsiteY7" fmla="*/ 4628237 h 5128182"/>
              <a:gd name="connsiteX8" fmla="*/ 3540781 w 4081806"/>
              <a:gd name="connsiteY8" fmla="*/ 4424869 h 5128182"/>
              <a:gd name="connsiteX9" fmla="*/ 3390091 w 4081806"/>
              <a:gd name="connsiteY9" fmla="*/ 4281156 h 5128182"/>
              <a:gd name="connsiteX10" fmla="*/ 3304649 w 4081806"/>
              <a:gd name="connsiteY10" fmla="*/ 4060781 h 5128182"/>
              <a:gd name="connsiteX11" fmla="*/ 3140373 w 4081806"/>
              <a:gd name="connsiteY11" fmla="*/ 3922937 h 5128182"/>
              <a:gd name="connsiteX12" fmla="*/ 2844585 w 4081806"/>
              <a:gd name="connsiteY12" fmla="*/ 3713699 h 5128182"/>
              <a:gd name="connsiteX13" fmla="*/ 2617879 w 4081806"/>
              <a:gd name="connsiteY13" fmla="*/ 3483898 h 5128182"/>
              <a:gd name="connsiteX14" fmla="*/ 2500275 w 4081806"/>
              <a:gd name="connsiteY14" fmla="*/ 3128452 h 5128182"/>
              <a:gd name="connsiteX15" fmla="*/ 2305085 w 4081806"/>
              <a:gd name="connsiteY15" fmla="*/ 2971755 h 5128182"/>
              <a:gd name="connsiteX16" fmla="*/ 1966968 w 4081806"/>
              <a:gd name="connsiteY16" fmla="*/ 2660207 h 5128182"/>
              <a:gd name="connsiteX17" fmla="*/ 1805787 w 4081806"/>
              <a:gd name="connsiteY17" fmla="*/ 2352218 h 5128182"/>
              <a:gd name="connsiteX18" fmla="*/ 1755095 w 4081806"/>
              <a:gd name="connsiteY18" fmla="*/ 1978704 h 5128182"/>
              <a:gd name="connsiteX19" fmla="*/ 1537818 w 4081806"/>
              <a:gd name="connsiteY19" fmla="*/ 1796961 h 5128182"/>
              <a:gd name="connsiteX20" fmla="*/ 1686659 w 4081806"/>
              <a:gd name="connsiteY20" fmla="*/ 1663600 h 5128182"/>
              <a:gd name="connsiteX21" fmla="*/ 1753386 w 4081806"/>
              <a:gd name="connsiteY21" fmla="*/ 1564850 h 5128182"/>
              <a:gd name="connsiteX22" fmla="*/ 2134340 w 4081806"/>
              <a:gd name="connsiteY22" fmla="*/ 1214672 h 5128182"/>
              <a:gd name="connsiteX23" fmla="*/ 2291499 w 4081806"/>
              <a:gd name="connsiteY23" fmla="*/ 1073731 h 5128182"/>
              <a:gd name="connsiteX24" fmla="*/ 2454528 w 4081806"/>
              <a:gd name="connsiteY24" fmla="*/ 523419 h 5128182"/>
              <a:gd name="connsiteX25" fmla="*/ 2542926 w 4081806"/>
              <a:gd name="connsiteY25" fmla="*/ 281881 h 5128182"/>
              <a:gd name="connsiteX26" fmla="*/ 2752627 w 4081806"/>
              <a:gd name="connsiteY26" fmla="*/ 1848 h 5128182"/>
              <a:gd name="connsiteX27" fmla="*/ 1687398 w 4081806"/>
              <a:gd name="connsiteY27" fmla="*/ 0 h 5128182"/>
              <a:gd name="connsiteX28" fmla="*/ 0 w 4081806"/>
              <a:gd name="connsiteY28" fmla="*/ 0 h 5128182"/>
              <a:gd name="connsiteX0" fmla="*/ 0 w 4081806"/>
              <a:gd name="connsiteY0" fmla="*/ 0 h 5128182"/>
              <a:gd name="connsiteX1" fmla="*/ 0 w 4081806"/>
              <a:gd name="connsiteY1" fmla="*/ 5109328 h 5128182"/>
              <a:gd name="connsiteX2" fmla="*/ 4081806 w 4081806"/>
              <a:gd name="connsiteY2" fmla="*/ 5128182 h 5128182"/>
              <a:gd name="connsiteX3" fmla="*/ 3866238 w 4081806"/>
              <a:gd name="connsiteY3" fmla="*/ 5005171 h 5128182"/>
              <a:gd name="connsiteX4" fmla="*/ 3768273 w 4081806"/>
              <a:gd name="connsiteY4" fmla="*/ 4903325 h 5128182"/>
              <a:gd name="connsiteX5" fmla="*/ 3711851 w 4081806"/>
              <a:gd name="connsiteY5" fmla="*/ 4832392 h 5128182"/>
              <a:gd name="connsiteX6" fmla="*/ 3640133 w 4081806"/>
              <a:gd name="connsiteY6" fmla="*/ 4720380 h 5128182"/>
              <a:gd name="connsiteX7" fmla="*/ 3586993 w 4081806"/>
              <a:gd name="connsiteY7" fmla="*/ 4628237 h 5128182"/>
              <a:gd name="connsiteX8" fmla="*/ 3540781 w 4081806"/>
              <a:gd name="connsiteY8" fmla="*/ 4424869 h 5128182"/>
              <a:gd name="connsiteX9" fmla="*/ 3390091 w 4081806"/>
              <a:gd name="connsiteY9" fmla="*/ 4281156 h 5128182"/>
              <a:gd name="connsiteX10" fmla="*/ 3304649 w 4081806"/>
              <a:gd name="connsiteY10" fmla="*/ 4060781 h 5128182"/>
              <a:gd name="connsiteX11" fmla="*/ 3140373 w 4081806"/>
              <a:gd name="connsiteY11" fmla="*/ 3922937 h 5128182"/>
              <a:gd name="connsiteX12" fmla="*/ 2844585 w 4081806"/>
              <a:gd name="connsiteY12" fmla="*/ 3713699 h 5128182"/>
              <a:gd name="connsiteX13" fmla="*/ 2617879 w 4081806"/>
              <a:gd name="connsiteY13" fmla="*/ 3483898 h 5128182"/>
              <a:gd name="connsiteX14" fmla="*/ 2500275 w 4081806"/>
              <a:gd name="connsiteY14" fmla="*/ 3128452 h 5128182"/>
              <a:gd name="connsiteX15" fmla="*/ 2305085 w 4081806"/>
              <a:gd name="connsiteY15" fmla="*/ 2971755 h 5128182"/>
              <a:gd name="connsiteX16" fmla="*/ 1966968 w 4081806"/>
              <a:gd name="connsiteY16" fmla="*/ 2660207 h 5128182"/>
              <a:gd name="connsiteX17" fmla="*/ 1805787 w 4081806"/>
              <a:gd name="connsiteY17" fmla="*/ 2352218 h 5128182"/>
              <a:gd name="connsiteX18" fmla="*/ 1755095 w 4081806"/>
              <a:gd name="connsiteY18" fmla="*/ 1978704 h 5128182"/>
              <a:gd name="connsiteX19" fmla="*/ 1537818 w 4081806"/>
              <a:gd name="connsiteY19" fmla="*/ 1796961 h 5128182"/>
              <a:gd name="connsiteX20" fmla="*/ 1686659 w 4081806"/>
              <a:gd name="connsiteY20" fmla="*/ 1663600 h 5128182"/>
              <a:gd name="connsiteX21" fmla="*/ 1753386 w 4081806"/>
              <a:gd name="connsiteY21" fmla="*/ 1564850 h 5128182"/>
              <a:gd name="connsiteX22" fmla="*/ 2134340 w 4081806"/>
              <a:gd name="connsiteY22" fmla="*/ 1214672 h 5128182"/>
              <a:gd name="connsiteX23" fmla="*/ 2291499 w 4081806"/>
              <a:gd name="connsiteY23" fmla="*/ 1073731 h 5128182"/>
              <a:gd name="connsiteX24" fmla="*/ 2454528 w 4081806"/>
              <a:gd name="connsiteY24" fmla="*/ 523419 h 5128182"/>
              <a:gd name="connsiteX25" fmla="*/ 2542926 w 4081806"/>
              <a:gd name="connsiteY25" fmla="*/ 281881 h 5128182"/>
              <a:gd name="connsiteX26" fmla="*/ 2752627 w 4081806"/>
              <a:gd name="connsiteY26" fmla="*/ 1848 h 5128182"/>
              <a:gd name="connsiteX27" fmla="*/ 1687398 w 4081806"/>
              <a:gd name="connsiteY27" fmla="*/ 0 h 5128182"/>
              <a:gd name="connsiteX28" fmla="*/ 0 w 4081806"/>
              <a:gd name="connsiteY28" fmla="*/ 0 h 5128182"/>
              <a:gd name="connsiteX0" fmla="*/ 0 w 4158006"/>
              <a:gd name="connsiteY0" fmla="*/ 0 h 5137146"/>
              <a:gd name="connsiteX1" fmla="*/ 0 w 4158006"/>
              <a:gd name="connsiteY1" fmla="*/ 5109328 h 5137146"/>
              <a:gd name="connsiteX2" fmla="*/ 4158006 w 4158006"/>
              <a:gd name="connsiteY2" fmla="*/ 5137146 h 5137146"/>
              <a:gd name="connsiteX3" fmla="*/ 3866238 w 4158006"/>
              <a:gd name="connsiteY3" fmla="*/ 5005171 h 5137146"/>
              <a:gd name="connsiteX4" fmla="*/ 3768273 w 4158006"/>
              <a:gd name="connsiteY4" fmla="*/ 4903325 h 5137146"/>
              <a:gd name="connsiteX5" fmla="*/ 3711851 w 4158006"/>
              <a:gd name="connsiteY5" fmla="*/ 4832392 h 5137146"/>
              <a:gd name="connsiteX6" fmla="*/ 3640133 w 4158006"/>
              <a:gd name="connsiteY6" fmla="*/ 4720380 h 5137146"/>
              <a:gd name="connsiteX7" fmla="*/ 3586993 w 4158006"/>
              <a:gd name="connsiteY7" fmla="*/ 4628237 h 5137146"/>
              <a:gd name="connsiteX8" fmla="*/ 3540781 w 4158006"/>
              <a:gd name="connsiteY8" fmla="*/ 4424869 h 5137146"/>
              <a:gd name="connsiteX9" fmla="*/ 3390091 w 4158006"/>
              <a:gd name="connsiteY9" fmla="*/ 4281156 h 5137146"/>
              <a:gd name="connsiteX10" fmla="*/ 3304649 w 4158006"/>
              <a:gd name="connsiteY10" fmla="*/ 4060781 h 5137146"/>
              <a:gd name="connsiteX11" fmla="*/ 3140373 w 4158006"/>
              <a:gd name="connsiteY11" fmla="*/ 3922937 h 5137146"/>
              <a:gd name="connsiteX12" fmla="*/ 2844585 w 4158006"/>
              <a:gd name="connsiteY12" fmla="*/ 3713699 h 5137146"/>
              <a:gd name="connsiteX13" fmla="*/ 2617879 w 4158006"/>
              <a:gd name="connsiteY13" fmla="*/ 3483898 h 5137146"/>
              <a:gd name="connsiteX14" fmla="*/ 2500275 w 4158006"/>
              <a:gd name="connsiteY14" fmla="*/ 3128452 h 5137146"/>
              <a:gd name="connsiteX15" fmla="*/ 2305085 w 4158006"/>
              <a:gd name="connsiteY15" fmla="*/ 2971755 h 5137146"/>
              <a:gd name="connsiteX16" fmla="*/ 1966968 w 4158006"/>
              <a:gd name="connsiteY16" fmla="*/ 2660207 h 5137146"/>
              <a:gd name="connsiteX17" fmla="*/ 1805787 w 4158006"/>
              <a:gd name="connsiteY17" fmla="*/ 2352218 h 5137146"/>
              <a:gd name="connsiteX18" fmla="*/ 1755095 w 4158006"/>
              <a:gd name="connsiteY18" fmla="*/ 1978704 h 5137146"/>
              <a:gd name="connsiteX19" fmla="*/ 1537818 w 4158006"/>
              <a:gd name="connsiteY19" fmla="*/ 1796961 h 5137146"/>
              <a:gd name="connsiteX20" fmla="*/ 1686659 w 4158006"/>
              <a:gd name="connsiteY20" fmla="*/ 1663600 h 5137146"/>
              <a:gd name="connsiteX21" fmla="*/ 1753386 w 4158006"/>
              <a:gd name="connsiteY21" fmla="*/ 1564850 h 5137146"/>
              <a:gd name="connsiteX22" fmla="*/ 2134340 w 4158006"/>
              <a:gd name="connsiteY22" fmla="*/ 1214672 h 5137146"/>
              <a:gd name="connsiteX23" fmla="*/ 2291499 w 4158006"/>
              <a:gd name="connsiteY23" fmla="*/ 1073731 h 5137146"/>
              <a:gd name="connsiteX24" fmla="*/ 2454528 w 4158006"/>
              <a:gd name="connsiteY24" fmla="*/ 523419 h 5137146"/>
              <a:gd name="connsiteX25" fmla="*/ 2542926 w 4158006"/>
              <a:gd name="connsiteY25" fmla="*/ 281881 h 5137146"/>
              <a:gd name="connsiteX26" fmla="*/ 2752627 w 4158006"/>
              <a:gd name="connsiteY26" fmla="*/ 1848 h 5137146"/>
              <a:gd name="connsiteX27" fmla="*/ 1687398 w 4158006"/>
              <a:gd name="connsiteY27" fmla="*/ 0 h 5137146"/>
              <a:gd name="connsiteX28" fmla="*/ 0 w 4158006"/>
              <a:gd name="connsiteY28" fmla="*/ 0 h 513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8006" h="5137146">
                <a:moveTo>
                  <a:pt x="0" y="0"/>
                </a:moveTo>
                <a:lnTo>
                  <a:pt x="0" y="5109328"/>
                </a:lnTo>
                <a:lnTo>
                  <a:pt x="4158006" y="5137146"/>
                </a:lnTo>
                <a:lnTo>
                  <a:pt x="3866238" y="5005171"/>
                </a:lnTo>
                <a:lnTo>
                  <a:pt x="3768273" y="4903325"/>
                </a:lnTo>
                <a:lnTo>
                  <a:pt x="3711851" y="4832392"/>
                </a:lnTo>
                <a:cubicBezTo>
                  <a:pt x="3683024" y="4802648"/>
                  <a:pt x="3662437" y="4739465"/>
                  <a:pt x="3640133" y="4720380"/>
                </a:cubicBezTo>
                <a:cubicBezTo>
                  <a:pt x="3617829" y="4701295"/>
                  <a:pt x="3596081" y="4678236"/>
                  <a:pt x="3586993" y="4628237"/>
                </a:cubicBezTo>
                <a:lnTo>
                  <a:pt x="3540781" y="4424869"/>
                </a:lnTo>
                <a:cubicBezTo>
                  <a:pt x="3486069" y="4379953"/>
                  <a:pt x="3507556" y="4303660"/>
                  <a:pt x="3390091" y="4281156"/>
                </a:cubicBezTo>
                <a:lnTo>
                  <a:pt x="3304649" y="4060781"/>
                </a:lnTo>
                <a:lnTo>
                  <a:pt x="3140373" y="3922937"/>
                </a:lnTo>
                <a:lnTo>
                  <a:pt x="2844585" y="3713699"/>
                </a:lnTo>
                <a:cubicBezTo>
                  <a:pt x="2783958" y="3640087"/>
                  <a:pt x="2723330" y="3575439"/>
                  <a:pt x="2617879" y="3483898"/>
                </a:cubicBezTo>
                <a:lnTo>
                  <a:pt x="2500275" y="3128452"/>
                </a:lnTo>
                <a:lnTo>
                  <a:pt x="2305085" y="2971755"/>
                </a:lnTo>
                <a:lnTo>
                  <a:pt x="1966968" y="2660207"/>
                </a:lnTo>
                <a:lnTo>
                  <a:pt x="1805787" y="2352218"/>
                </a:lnTo>
                <a:lnTo>
                  <a:pt x="1755095" y="1978704"/>
                </a:lnTo>
                <a:lnTo>
                  <a:pt x="1537818" y="1796961"/>
                </a:lnTo>
                <a:lnTo>
                  <a:pt x="1686659" y="1663600"/>
                </a:lnTo>
                <a:lnTo>
                  <a:pt x="1753386" y="1564850"/>
                </a:lnTo>
                <a:cubicBezTo>
                  <a:pt x="1880371" y="1448124"/>
                  <a:pt x="1953567" y="1317951"/>
                  <a:pt x="2134340" y="1214672"/>
                </a:cubicBezTo>
                <a:lnTo>
                  <a:pt x="2291499" y="1073731"/>
                </a:lnTo>
                <a:cubicBezTo>
                  <a:pt x="2371242" y="896270"/>
                  <a:pt x="2401679" y="736739"/>
                  <a:pt x="2454528" y="523419"/>
                </a:cubicBezTo>
                <a:lnTo>
                  <a:pt x="2542926" y="281881"/>
                </a:lnTo>
                <a:cubicBezTo>
                  <a:pt x="2627767" y="194513"/>
                  <a:pt x="2703645" y="129557"/>
                  <a:pt x="2752627" y="1848"/>
                </a:cubicBezTo>
                <a:lnTo>
                  <a:pt x="1687398" y="0"/>
                </a:lnTo>
                <a:lnTo>
                  <a:pt x="0" y="0"/>
                </a:lnTo>
                <a:close/>
              </a:path>
            </a:pathLst>
          </a:custGeom>
          <a:solidFill>
            <a:srgbClr val="00B0F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8" name="TextBox 17"/>
          <p:cNvSpPr txBox="1"/>
          <p:nvPr/>
        </p:nvSpPr>
        <p:spPr>
          <a:xfrm>
            <a:off x="3947475" y="3424510"/>
            <a:ext cx="1615125" cy="923330"/>
          </a:xfrm>
          <a:prstGeom prst="rect">
            <a:avLst/>
          </a:prstGeom>
          <a:noFill/>
        </p:spPr>
        <p:txBody>
          <a:bodyPr wrap="square" rtlCol="0">
            <a:spAutoFit/>
          </a:bodyPr>
          <a:lstStyle/>
          <a:p>
            <a:pPr algn="ctr"/>
            <a:r>
              <a:rPr lang="en-US" sz="1800" dirty="0"/>
              <a:t>Colder than the air temperature</a:t>
            </a:r>
          </a:p>
        </p:txBody>
      </p:sp>
      <p:sp>
        <p:nvSpPr>
          <p:cNvPr id="19" name="Freeform 18"/>
          <p:cNvSpPr/>
          <p:nvPr/>
        </p:nvSpPr>
        <p:spPr>
          <a:xfrm>
            <a:off x="5048832" y="680565"/>
            <a:ext cx="2704715" cy="3837231"/>
          </a:xfrm>
          <a:custGeom>
            <a:avLst/>
            <a:gdLst>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32495 w 3459637"/>
              <a:gd name="connsiteY10" fmla="*/ 4713402 h 5109328"/>
              <a:gd name="connsiteX11" fmla="*/ 1932495 w 3459637"/>
              <a:gd name="connsiteY11" fmla="*/ 4430598 h 5109328"/>
              <a:gd name="connsiteX12" fmla="*/ 1791093 w 3459637"/>
              <a:gd name="connsiteY12" fmla="*/ 4176074 h 5109328"/>
              <a:gd name="connsiteX13" fmla="*/ 1621410 w 3459637"/>
              <a:gd name="connsiteY13" fmla="*/ 4138367 h 5109328"/>
              <a:gd name="connsiteX14" fmla="*/ 1545996 w 3459637"/>
              <a:gd name="connsiteY14" fmla="*/ 3827282 h 5109328"/>
              <a:gd name="connsiteX15" fmla="*/ 1272618 w 3459637"/>
              <a:gd name="connsiteY15" fmla="*/ 3667027 h 5109328"/>
              <a:gd name="connsiteX16" fmla="*/ 980387 w 3459637"/>
              <a:gd name="connsiteY16" fmla="*/ 3318235 h 5109328"/>
              <a:gd name="connsiteX17" fmla="*/ 857839 w 3459637"/>
              <a:gd name="connsiteY17" fmla="*/ 3016577 h 5109328"/>
              <a:gd name="connsiteX18" fmla="*/ 461913 w 3459637"/>
              <a:gd name="connsiteY18" fmla="*/ 275262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32495 w 3459637"/>
              <a:gd name="connsiteY10" fmla="*/ 4713402 h 5109328"/>
              <a:gd name="connsiteX11" fmla="*/ 1932495 w 3459637"/>
              <a:gd name="connsiteY11" fmla="*/ 4430598 h 5109328"/>
              <a:gd name="connsiteX12" fmla="*/ 1791093 w 3459637"/>
              <a:gd name="connsiteY12" fmla="*/ 4176074 h 5109328"/>
              <a:gd name="connsiteX13" fmla="*/ 1621410 w 3459637"/>
              <a:gd name="connsiteY13" fmla="*/ 4138367 h 5109328"/>
              <a:gd name="connsiteX14" fmla="*/ 1545996 w 3459637"/>
              <a:gd name="connsiteY14" fmla="*/ 3827282 h 5109328"/>
              <a:gd name="connsiteX15" fmla="*/ 1272618 w 3459637"/>
              <a:gd name="connsiteY15" fmla="*/ 3667027 h 5109328"/>
              <a:gd name="connsiteX16" fmla="*/ 98038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32495 w 3459637"/>
              <a:gd name="connsiteY10" fmla="*/ 4713402 h 5109328"/>
              <a:gd name="connsiteX11" fmla="*/ 1932495 w 3459637"/>
              <a:gd name="connsiteY11" fmla="*/ 4430598 h 5109328"/>
              <a:gd name="connsiteX12" fmla="*/ 1791093 w 3459637"/>
              <a:gd name="connsiteY12" fmla="*/ 4176074 h 5109328"/>
              <a:gd name="connsiteX13" fmla="*/ 1621410 w 3459637"/>
              <a:gd name="connsiteY13" fmla="*/ 4138367 h 5109328"/>
              <a:gd name="connsiteX14" fmla="*/ 154599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32495 w 3459637"/>
              <a:gd name="connsiteY10" fmla="*/ 4713402 h 5109328"/>
              <a:gd name="connsiteX11" fmla="*/ 1932495 w 3459637"/>
              <a:gd name="connsiteY11" fmla="*/ 4430598 h 5109328"/>
              <a:gd name="connsiteX12" fmla="*/ 1791093 w 3459637"/>
              <a:gd name="connsiteY12" fmla="*/ 4176074 h 5109328"/>
              <a:gd name="connsiteX13" fmla="*/ 1663291 w 3459637"/>
              <a:gd name="connsiteY13" fmla="*/ 4124406 h 5109328"/>
              <a:gd name="connsiteX14" fmla="*/ 154599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63291 w 3459637"/>
              <a:gd name="connsiteY13" fmla="*/ 4124406 h 5109328"/>
              <a:gd name="connsiteX14" fmla="*/ 154599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63291 w 3459637"/>
              <a:gd name="connsiteY13" fmla="*/ 4124406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301657 w 3459637"/>
              <a:gd name="connsiteY19" fmla="*/ 248867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03695 w 3459637"/>
              <a:gd name="connsiteY20" fmla="*/ 2007909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47134 w 3459637"/>
              <a:gd name="connsiteY22" fmla="*/ 1687398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20511 w 3459637"/>
              <a:gd name="connsiteY23" fmla="*/ 1404594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697583 w 3459637"/>
              <a:gd name="connsiteY24" fmla="*/ 100866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21789 w 3459637"/>
              <a:gd name="connsiteY0" fmla="*/ 0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739464 w 3459637"/>
              <a:gd name="connsiteY24" fmla="*/ 1001688 h 5109328"/>
              <a:gd name="connsiteX25" fmla="*/ 848412 w 3459637"/>
              <a:gd name="connsiteY25" fmla="*/ 593889 h 5109328"/>
              <a:gd name="connsiteX26" fmla="*/ 999241 w 3459637"/>
              <a:gd name="connsiteY26" fmla="*/ 235670 h 5109328"/>
              <a:gd name="connsiteX27" fmla="*/ 1121789 w 3459637"/>
              <a:gd name="connsiteY27" fmla="*/ 0 h 5109328"/>
              <a:gd name="connsiteX0" fmla="*/ 1170650 w 3459637"/>
              <a:gd name="connsiteY0" fmla="*/ 27921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739464 w 3459637"/>
              <a:gd name="connsiteY24" fmla="*/ 1001688 h 5109328"/>
              <a:gd name="connsiteX25" fmla="*/ 848412 w 3459637"/>
              <a:gd name="connsiteY25" fmla="*/ 593889 h 5109328"/>
              <a:gd name="connsiteX26" fmla="*/ 999241 w 3459637"/>
              <a:gd name="connsiteY26" fmla="*/ 235670 h 5109328"/>
              <a:gd name="connsiteX27" fmla="*/ 1170650 w 3459637"/>
              <a:gd name="connsiteY27" fmla="*/ 27921 h 5109328"/>
              <a:gd name="connsiteX0" fmla="*/ 1170650 w 3459637"/>
              <a:gd name="connsiteY0" fmla="*/ 27921 h 5109328"/>
              <a:gd name="connsiteX1" fmla="*/ 3431356 w 3459637"/>
              <a:gd name="connsiteY1" fmla="*/ 0 h 5109328"/>
              <a:gd name="connsiteX2" fmla="*/ 3459637 w 3459637"/>
              <a:gd name="connsiteY2" fmla="*/ 5109328 h 5109328"/>
              <a:gd name="connsiteX3" fmla="*/ 2498103 w 3459637"/>
              <a:gd name="connsiteY3" fmla="*/ 5090474 h 5109328"/>
              <a:gd name="connsiteX4" fmla="*/ 2450969 w 3459637"/>
              <a:gd name="connsiteY4" fmla="*/ 5005633 h 5109328"/>
              <a:gd name="connsiteX5" fmla="*/ 2337847 w 3459637"/>
              <a:gd name="connsiteY5" fmla="*/ 4996206 h 5109328"/>
              <a:gd name="connsiteX6" fmla="*/ 2196445 w 3459637"/>
              <a:gd name="connsiteY6" fmla="*/ 4930219 h 5109328"/>
              <a:gd name="connsiteX7" fmla="*/ 2064470 w 3459637"/>
              <a:gd name="connsiteY7" fmla="*/ 4892511 h 5109328"/>
              <a:gd name="connsiteX8" fmla="*/ 2102177 w 3459637"/>
              <a:gd name="connsiteY8" fmla="*/ 4760536 h 5109328"/>
              <a:gd name="connsiteX9" fmla="*/ 2036189 w 3459637"/>
              <a:gd name="connsiteY9" fmla="*/ 4732256 h 5109328"/>
              <a:gd name="connsiteX10" fmla="*/ 1974376 w 3459637"/>
              <a:gd name="connsiteY10" fmla="*/ 4699441 h 5109328"/>
              <a:gd name="connsiteX11" fmla="*/ 1932495 w 3459637"/>
              <a:gd name="connsiteY11" fmla="*/ 4430598 h 5109328"/>
              <a:gd name="connsiteX12" fmla="*/ 1791093 w 3459637"/>
              <a:gd name="connsiteY12" fmla="*/ 4176074 h 5109328"/>
              <a:gd name="connsiteX13" fmla="*/ 1670271 w 3459637"/>
              <a:gd name="connsiteY13" fmla="*/ 4075545 h 5109328"/>
              <a:gd name="connsiteX14" fmla="*/ 1532036 w 3459637"/>
              <a:gd name="connsiteY14" fmla="*/ 3827282 h 5109328"/>
              <a:gd name="connsiteX15" fmla="*/ 1272618 w 3459637"/>
              <a:gd name="connsiteY15" fmla="*/ 3667027 h 5109328"/>
              <a:gd name="connsiteX16" fmla="*/ 952467 w 3459637"/>
              <a:gd name="connsiteY16" fmla="*/ 3318235 h 5109328"/>
              <a:gd name="connsiteX17" fmla="*/ 857839 w 3459637"/>
              <a:gd name="connsiteY17" fmla="*/ 3016577 h 5109328"/>
              <a:gd name="connsiteX18" fmla="*/ 489834 w 3459637"/>
              <a:gd name="connsiteY18" fmla="*/ 2738667 h 5109328"/>
              <a:gd name="connsiteX19" fmla="*/ 259776 w 3459637"/>
              <a:gd name="connsiteY19" fmla="*/ 2460756 h 5109328"/>
              <a:gd name="connsiteX20" fmla="*/ 145576 w 3459637"/>
              <a:gd name="connsiteY20" fmla="*/ 1986968 h 5109328"/>
              <a:gd name="connsiteX21" fmla="*/ 0 w 3459637"/>
              <a:gd name="connsiteY21" fmla="*/ 1800520 h 5109328"/>
              <a:gd name="connsiteX22" fmla="*/ 102975 w 3459637"/>
              <a:gd name="connsiteY22" fmla="*/ 1673437 h 5109328"/>
              <a:gd name="connsiteX23" fmla="*/ 369372 w 3459637"/>
              <a:gd name="connsiteY23" fmla="*/ 1390633 h 5109328"/>
              <a:gd name="connsiteX24" fmla="*/ 739464 w 3459637"/>
              <a:gd name="connsiteY24" fmla="*/ 1001688 h 5109328"/>
              <a:gd name="connsiteX25" fmla="*/ 848412 w 3459637"/>
              <a:gd name="connsiteY25" fmla="*/ 593889 h 5109328"/>
              <a:gd name="connsiteX26" fmla="*/ 999241 w 3459637"/>
              <a:gd name="connsiteY26" fmla="*/ 235670 h 5109328"/>
              <a:gd name="connsiteX27" fmla="*/ 1170650 w 3459637"/>
              <a:gd name="connsiteY27" fmla="*/ 27921 h 5109328"/>
              <a:gd name="connsiteX0" fmla="*/ 117065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739464 w 3459637"/>
              <a:gd name="connsiteY25" fmla="*/ 1008668 h 5116308"/>
              <a:gd name="connsiteX26" fmla="*/ 848412 w 3459637"/>
              <a:gd name="connsiteY26" fmla="*/ 600869 h 5116308"/>
              <a:gd name="connsiteX27" fmla="*/ 999241 w 3459637"/>
              <a:gd name="connsiteY27" fmla="*/ 242650 h 5116308"/>
              <a:gd name="connsiteX28" fmla="*/ 117065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739464 w 3459637"/>
              <a:gd name="connsiteY25" fmla="*/ 1008668 h 5116308"/>
              <a:gd name="connsiteX26" fmla="*/ 848412 w 3459637"/>
              <a:gd name="connsiteY26" fmla="*/ 600869 h 5116308"/>
              <a:gd name="connsiteX27" fmla="*/ 999241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739464 w 3459637"/>
              <a:gd name="connsiteY25" fmla="*/ 1008668 h 5116308"/>
              <a:gd name="connsiteX26" fmla="*/ 848412 w 3459637"/>
              <a:gd name="connsiteY26" fmla="*/ 600869 h 5116308"/>
              <a:gd name="connsiteX27" fmla="*/ 930230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739464 w 3459637"/>
              <a:gd name="connsiteY25" fmla="*/ 1008668 h 5116308"/>
              <a:gd name="connsiteX26" fmla="*/ 848412 w 3459637"/>
              <a:gd name="connsiteY26" fmla="*/ 600869 h 5116308"/>
              <a:gd name="connsiteX27" fmla="*/ 930230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739464 w 3459637"/>
              <a:gd name="connsiteY25" fmla="*/ 1008668 h 5116308"/>
              <a:gd name="connsiteX26" fmla="*/ 762148 w 3459637"/>
              <a:gd name="connsiteY26" fmla="*/ 661254 h 5116308"/>
              <a:gd name="connsiteX27" fmla="*/ 930230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369372 w 3459637"/>
              <a:gd name="connsiteY24" fmla="*/ 1397613 h 5116308"/>
              <a:gd name="connsiteX25" fmla="*/ 635947 w 3459637"/>
              <a:gd name="connsiteY25" fmla="*/ 1051800 h 5116308"/>
              <a:gd name="connsiteX26" fmla="*/ 762148 w 3459637"/>
              <a:gd name="connsiteY26" fmla="*/ 661254 h 5116308"/>
              <a:gd name="connsiteX27" fmla="*/ 930230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102975 w 3459637"/>
              <a:gd name="connsiteY23" fmla="*/ 1680417 h 5116308"/>
              <a:gd name="connsiteX24" fmla="*/ 291734 w 3459637"/>
              <a:gd name="connsiteY24" fmla="*/ 1345855 h 5116308"/>
              <a:gd name="connsiteX25" fmla="*/ 635947 w 3459637"/>
              <a:gd name="connsiteY25" fmla="*/ 1051800 h 5116308"/>
              <a:gd name="connsiteX26" fmla="*/ 762148 w 3459637"/>
              <a:gd name="connsiteY26" fmla="*/ 661254 h 5116308"/>
              <a:gd name="connsiteX27" fmla="*/ 930230 w 3459637"/>
              <a:gd name="connsiteY27" fmla="*/ 242650 h 5116308"/>
              <a:gd name="connsiteX28" fmla="*/ 1075760 w 3459637"/>
              <a:gd name="connsiteY28" fmla="*/ 34901 h 5116308"/>
              <a:gd name="connsiteX0" fmla="*/ 1075760 w 3459637"/>
              <a:gd name="connsiteY0" fmla="*/ 34901 h 5116308"/>
              <a:gd name="connsiteX1" fmla="*/ 1227859 w 3459637"/>
              <a:gd name="connsiteY1" fmla="*/ 0 h 5116308"/>
              <a:gd name="connsiteX2" fmla="*/ 3431356 w 3459637"/>
              <a:gd name="connsiteY2" fmla="*/ 6980 h 5116308"/>
              <a:gd name="connsiteX3" fmla="*/ 3459637 w 3459637"/>
              <a:gd name="connsiteY3" fmla="*/ 5116308 h 5116308"/>
              <a:gd name="connsiteX4" fmla="*/ 2498103 w 3459637"/>
              <a:gd name="connsiteY4" fmla="*/ 5097454 h 5116308"/>
              <a:gd name="connsiteX5" fmla="*/ 2450969 w 3459637"/>
              <a:gd name="connsiteY5" fmla="*/ 5012613 h 5116308"/>
              <a:gd name="connsiteX6" fmla="*/ 2337847 w 3459637"/>
              <a:gd name="connsiteY6" fmla="*/ 5003186 h 5116308"/>
              <a:gd name="connsiteX7" fmla="*/ 2196445 w 3459637"/>
              <a:gd name="connsiteY7" fmla="*/ 4937199 h 5116308"/>
              <a:gd name="connsiteX8" fmla="*/ 2064470 w 3459637"/>
              <a:gd name="connsiteY8" fmla="*/ 4899491 h 5116308"/>
              <a:gd name="connsiteX9" fmla="*/ 2102177 w 3459637"/>
              <a:gd name="connsiteY9" fmla="*/ 4767516 h 5116308"/>
              <a:gd name="connsiteX10" fmla="*/ 2036189 w 3459637"/>
              <a:gd name="connsiteY10" fmla="*/ 4739236 h 5116308"/>
              <a:gd name="connsiteX11" fmla="*/ 1974376 w 3459637"/>
              <a:gd name="connsiteY11" fmla="*/ 4706421 h 5116308"/>
              <a:gd name="connsiteX12" fmla="*/ 1932495 w 3459637"/>
              <a:gd name="connsiteY12" fmla="*/ 4437578 h 5116308"/>
              <a:gd name="connsiteX13" fmla="*/ 1791093 w 3459637"/>
              <a:gd name="connsiteY13" fmla="*/ 4183054 h 5116308"/>
              <a:gd name="connsiteX14" fmla="*/ 1670271 w 3459637"/>
              <a:gd name="connsiteY14" fmla="*/ 4082525 h 5116308"/>
              <a:gd name="connsiteX15" fmla="*/ 1532036 w 3459637"/>
              <a:gd name="connsiteY15" fmla="*/ 3834262 h 5116308"/>
              <a:gd name="connsiteX16" fmla="*/ 1272618 w 3459637"/>
              <a:gd name="connsiteY16" fmla="*/ 3674007 h 5116308"/>
              <a:gd name="connsiteX17" fmla="*/ 952467 w 3459637"/>
              <a:gd name="connsiteY17" fmla="*/ 3325215 h 5116308"/>
              <a:gd name="connsiteX18" fmla="*/ 857839 w 3459637"/>
              <a:gd name="connsiteY18" fmla="*/ 3023557 h 5116308"/>
              <a:gd name="connsiteX19" fmla="*/ 489834 w 3459637"/>
              <a:gd name="connsiteY19" fmla="*/ 2745647 h 5116308"/>
              <a:gd name="connsiteX20" fmla="*/ 259776 w 3459637"/>
              <a:gd name="connsiteY20" fmla="*/ 2467736 h 5116308"/>
              <a:gd name="connsiteX21" fmla="*/ 145576 w 3459637"/>
              <a:gd name="connsiteY21" fmla="*/ 1993948 h 5116308"/>
              <a:gd name="connsiteX22" fmla="*/ 0 w 3459637"/>
              <a:gd name="connsiteY22" fmla="*/ 1807500 h 5116308"/>
              <a:gd name="connsiteX23" fmla="*/ 51216 w 3459637"/>
              <a:gd name="connsiteY23" fmla="*/ 1663164 h 5116308"/>
              <a:gd name="connsiteX24" fmla="*/ 291734 w 3459637"/>
              <a:gd name="connsiteY24" fmla="*/ 1345855 h 5116308"/>
              <a:gd name="connsiteX25" fmla="*/ 635947 w 3459637"/>
              <a:gd name="connsiteY25" fmla="*/ 1051800 h 5116308"/>
              <a:gd name="connsiteX26" fmla="*/ 762148 w 3459637"/>
              <a:gd name="connsiteY26" fmla="*/ 661254 h 5116308"/>
              <a:gd name="connsiteX27" fmla="*/ 930230 w 3459637"/>
              <a:gd name="connsiteY27" fmla="*/ 242650 h 5116308"/>
              <a:gd name="connsiteX28" fmla="*/ 1075760 w 3459637"/>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1004488 w 3606286"/>
              <a:gd name="connsiteY18" fmla="*/ 3023557 h 5116308"/>
              <a:gd name="connsiteX19" fmla="*/ 636483 w 3606286"/>
              <a:gd name="connsiteY19" fmla="*/ 2745647 h 5116308"/>
              <a:gd name="connsiteX20" fmla="*/ 406425 w 3606286"/>
              <a:gd name="connsiteY20" fmla="*/ 2467736 h 5116308"/>
              <a:gd name="connsiteX21" fmla="*/ 292225 w 3606286"/>
              <a:gd name="connsiteY21" fmla="*/ 1993948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1004488 w 3606286"/>
              <a:gd name="connsiteY18" fmla="*/ 3023557 h 5116308"/>
              <a:gd name="connsiteX19" fmla="*/ 636483 w 3606286"/>
              <a:gd name="connsiteY19" fmla="*/ 2745647 h 5116308"/>
              <a:gd name="connsiteX20" fmla="*/ 406425 w 3606286"/>
              <a:gd name="connsiteY20" fmla="*/ 2467736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1004488 w 3606286"/>
              <a:gd name="connsiteY18" fmla="*/ 3023557 h 5116308"/>
              <a:gd name="connsiteX19" fmla="*/ 636483 w 3606286"/>
              <a:gd name="connsiteY19" fmla="*/ 2745647 h 5116308"/>
              <a:gd name="connsiteX20" fmla="*/ 406425 w 3606286"/>
              <a:gd name="connsiteY20" fmla="*/ 2467736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1004488 w 3606286"/>
              <a:gd name="connsiteY18" fmla="*/ 3023557 h 5116308"/>
              <a:gd name="connsiteX19" fmla="*/ 636483 w 3606286"/>
              <a:gd name="connsiteY19" fmla="*/ 2745647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823333 w 3606286"/>
              <a:gd name="connsiteY18" fmla="*/ 3014931 h 5116308"/>
              <a:gd name="connsiteX19" fmla="*/ 636483 w 3606286"/>
              <a:gd name="connsiteY19" fmla="*/ 2745647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99116 w 3606286"/>
              <a:gd name="connsiteY17" fmla="*/ 3325215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124996 w 3606286"/>
              <a:gd name="connsiteY17" fmla="*/ 3325215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124996 w 3606286"/>
              <a:gd name="connsiteY17" fmla="*/ 3325215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124996 w 3606286"/>
              <a:gd name="connsiteY17" fmla="*/ 3325215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419267 w 3606286"/>
              <a:gd name="connsiteY16" fmla="*/ 3674007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78685 w 3606286"/>
              <a:gd name="connsiteY15" fmla="*/ 383426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082525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142910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37742 w 3606286"/>
              <a:gd name="connsiteY13" fmla="*/ 4183054 h 5116308"/>
              <a:gd name="connsiteX14" fmla="*/ 1816920 w 3606286"/>
              <a:gd name="connsiteY14" fmla="*/ 4142910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20489 w 3606286"/>
              <a:gd name="connsiteY13" fmla="*/ 4252066 h 5116308"/>
              <a:gd name="connsiteX14" fmla="*/ 1816920 w 3606286"/>
              <a:gd name="connsiteY14" fmla="*/ 4142910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79144 w 3606286"/>
              <a:gd name="connsiteY12" fmla="*/ 4437578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61891 w 3606286"/>
              <a:gd name="connsiteY12" fmla="*/ 4480710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61891 w 3606286"/>
              <a:gd name="connsiteY12" fmla="*/ 4480710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7080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9454 w 3606286"/>
              <a:gd name="connsiteY21" fmla="*/ 1969845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9454 w 3606286"/>
              <a:gd name="connsiteY21" fmla="*/ 1969845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83937 w 3606286"/>
              <a:gd name="connsiteY21" fmla="*/ 1965362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83937 w 3606286"/>
              <a:gd name="connsiteY21" fmla="*/ 1965362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2598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74972 w 3606286"/>
              <a:gd name="connsiteY21" fmla="*/ 2032598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48078 w 3606286"/>
              <a:gd name="connsiteY21" fmla="*/ 2055009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48078 w 3606286"/>
              <a:gd name="connsiteY21" fmla="*/ 2055009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48078 w 3606286"/>
              <a:gd name="connsiteY21" fmla="*/ 2055009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48078 w 3606286"/>
              <a:gd name="connsiteY21" fmla="*/ 2055009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91041 w 3606286"/>
              <a:gd name="connsiteY14" fmla="*/ 4108404 h 5116308"/>
              <a:gd name="connsiteX15" fmla="*/ 1661432 w 3606286"/>
              <a:gd name="connsiteY15" fmla="*/ 3955032 h 5116308"/>
              <a:gd name="connsiteX16" fmla="*/ 1376135 w 3606286"/>
              <a:gd name="connsiteY16" fmla="*/ 3751645 h 5116308"/>
              <a:gd name="connsiteX17" fmla="*/ 1064611 w 3606286"/>
              <a:gd name="connsiteY17" fmla="*/ 3333841 h 5116308"/>
              <a:gd name="connsiteX18" fmla="*/ 823333 w 3606286"/>
              <a:gd name="connsiteY18" fmla="*/ 3014931 h 5116308"/>
              <a:gd name="connsiteX19" fmla="*/ 558846 w 3606286"/>
              <a:gd name="connsiteY19" fmla="*/ 2762899 h 5116308"/>
              <a:gd name="connsiteX20" fmla="*/ 354666 w 3606286"/>
              <a:gd name="connsiteY20" fmla="*/ 2528121 h 5116308"/>
              <a:gd name="connsiteX21" fmla="*/ 248078 w 3606286"/>
              <a:gd name="connsiteY21" fmla="*/ 2055009 h 5116308"/>
              <a:gd name="connsiteX22" fmla="*/ 0 w 3606286"/>
              <a:gd name="connsiteY22" fmla="*/ 1790247 h 5116308"/>
              <a:gd name="connsiteX23" fmla="*/ 197865 w 3606286"/>
              <a:gd name="connsiteY23" fmla="*/ 1663164 h 5116308"/>
              <a:gd name="connsiteX24" fmla="*/ 438383 w 3606286"/>
              <a:gd name="connsiteY24" fmla="*/ 1345855 h 5116308"/>
              <a:gd name="connsiteX25" fmla="*/ 782596 w 3606286"/>
              <a:gd name="connsiteY25" fmla="*/ 1051800 h 5116308"/>
              <a:gd name="connsiteX26" fmla="*/ 908797 w 3606286"/>
              <a:gd name="connsiteY26" fmla="*/ 661254 h 5116308"/>
              <a:gd name="connsiteX27" fmla="*/ 1076879 w 3606286"/>
              <a:gd name="connsiteY27" fmla="*/ 242650 h 5116308"/>
              <a:gd name="connsiteX28" fmla="*/ 1222409 w 3606286"/>
              <a:gd name="connsiteY28"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766765 w 3606286"/>
              <a:gd name="connsiteY14" fmla="*/ 4148674 h 5116308"/>
              <a:gd name="connsiteX15" fmla="*/ 1791041 w 3606286"/>
              <a:gd name="connsiteY15" fmla="*/ 4108404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851930 w 3606286"/>
              <a:gd name="connsiteY14" fmla="*/ 4233838 h 5116308"/>
              <a:gd name="connsiteX15" fmla="*/ 1791041 w 3606286"/>
              <a:gd name="connsiteY15" fmla="*/ 4108404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851930 w 3606286"/>
              <a:gd name="connsiteY14" fmla="*/ 4233838 h 5116308"/>
              <a:gd name="connsiteX15" fmla="*/ 1791041 w 3606286"/>
              <a:gd name="connsiteY15" fmla="*/ 4135298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851930 w 3606286"/>
              <a:gd name="connsiteY14" fmla="*/ 4233838 h 5116308"/>
              <a:gd name="connsiteX15" fmla="*/ 1791041 w 3606286"/>
              <a:gd name="connsiteY15" fmla="*/ 4135298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20489 w 3606286"/>
              <a:gd name="connsiteY13" fmla="*/ 4252066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97618 w 3606286"/>
              <a:gd name="connsiteY5" fmla="*/ 501261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84496 w 3606286"/>
              <a:gd name="connsiteY6" fmla="*/ 5003186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48637 w 3606286"/>
              <a:gd name="connsiteY6" fmla="*/ 5025598 h 5116308"/>
              <a:gd name="connsiteX7" fmla="*/ 2343094 w 3606286"/>
              <a:gd name="connsiteY7" fmla="*/ 493719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48637 w 3606286"/>
              <a:gd name="connsiteY6" fmla="*/ 5025598 h 5116308"/>
              <a:gd name="connsiteX7" fmla="*/ 2343094 w 3606286"/>
              <a:gd name="connsiteY7" fmla="*/ 4995469 h 5116308"/>
              <a:gd name="connsiteX8" fmla="*/ 2211119 w 3606286"/>
              <a:gd name="connsiteY8" fmla="*/ 4899491 h 5116308"/>
              <a:gd name="connsiteX9" fmla="*/ 2248826 w 3606286"/>
              <a:gd name="connsiteY9" fmla="*/ 4767516 h 5116308"/>
              <a:gd name="connsiteX10" fmla="*/ 2182838 w 3606286"/>
              <a:gd name="connsiteY10" fmla="*/ 4739236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48637 w 3606286"/>
              <a:gd name="connsiteY6" fmla="*/ 5025598 h 5116308"/>
              <a:gd name="connsiteX7" fmla="*/ 2343094 w 3606286"/>
              <a:gd name="connsiteY7" fmla="*/ 4995469 h 5116308"/>
              <a:gd name="connsiteX8" fmla="*/ 2211119 w 3606286"/>
              <a:gd name="connsiteY8" fmla="*/ 4899491 h 5116308"/>
              <a:gd name="connsiteX9" fmla="*/ 2248826 w 3606286"/>
              <a:gd name="connsiteY9" fmla="*/ 4767516 h 5116308"/>
              <a:gd name="connsiteX10" fmla="*/ 2173873 w 3606286"/>
              <a:gd name="connsiteY10" fmla="*/ 4770612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22409 w 3606286"/>
              <a:gd name="connsiteY0" fmla="*/ 34901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48637 w 3606286"/>
              <a:gd name="connsiteY6" fmla="*/ 5025598 h 5116308"/>
              <a:gd name="connsiteX7" fmla="*/ 2343094 w 3606286"/>
              <a:gd name="connsiteY7" fmla="*/ 4995469 h 5116308"/>
              <a:gd name="connsiteX8" fmla="*/ 2211119 w 3606286"/>
              <a:gd name="connsiteY8" fmla="*/ 4899491 h 5116308"/>
              <a:gd name="connsiteX9" fmla="*/ 2217450 w 3606286"/>
              <a:gd name="connsiteY9" fmla="*/ 4803375 h 5116308"/>
              <a:gd name="connsiteX10" fmla="*/ 2173873 w 3606286"/>
              <a:gd name="connsiteY10" fmla="*/ 4770612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22409 w 3606286"/>
              <a:gd name="connsiteY29" fmla="*/ 34901 h 5116308"/>
              <a:gd name="connsiteX0" fmla="*/ 1217927 w 3606286"/>
              <a:gd name="connsiteY0" fmla="*/ 8007 h 5116308"/>
              <a:gd name="connsiteX1" fmla="*/ 1374508 w 3606286"/>
              <a:gd name="connsiteY1" fmla="*/ 0 h 5116308"/>
              <a:gd name="connsiteX2" fmla="*/ 3578005 w 3606286"/>
              <a:gd name="connsiteY2" fmla="*/ 6980 h 5116308"/>
              <a:gd name="connsiteX3" fmla="*/ 3606286 w 3606286"/>
              <a:gd name="connsiteY3" fmla="*/ 5116308 h 5116308"/>
              <a:gd name="connsiteX4" fmla="*/ 2644752 w 3606286"/>
              <a:gd name="connsiteY4" fmla="*/ 5097454 h 5116308"/>
              <a:gd name="connsiteX5" fmla="*/ 2570724 w 3606286"/>
              <a:gd name="connsiteY5" fmla="*/ 5070883 h 5116308"/>
              <a:gd name="connsiteX6" fmla="*/ 2448637 w 3606286"/>
              <a:gd name="connsiteY6" fmla="*/ 5025598 h 5116308"/>
              <a:gd name="connsiteX7" fmla="*/ 2343094 w 3606286"/>
              <a:gd name="connsiteY7" fmla="*/ 4995469 h 5116308"/>
              <a:gd name="connsiteX8" fmla="*/ 2211119 w 3606286"/>
              <a:gd name="connsiteY8" fmla="*/ 4899491 h 5116308"/>
              <a:gd name="connsiteX9" fmla="*/ 2217450 w 3606286"/>
              <a:gd name="connsiteY9" fmla="*/ 4803375 h 5116308"/>
              <a:gd name="connsiteX10" fmla="*/ 2173873 w 3606286"/>
              <a:gd name="connsiteY10" fmla="*/ 4770612 h 5116308"/>
              <a:gd name="connsiteX11" fmla="*/ 2121025 w 3606286"/>
              <a:gd name="connsiteY11" fmla="*/ 4706421 h 5116308"/>
              <a:gd name="connsiteX12" fmla="*/ 2036012 w 3606286"/>
              <a:gd name="connsiteY12" fmla="*/ 4515215 h 5116308"/>
              <a:gd name="connsiteX13" fmla="*/ 1969795 w 3606286"/>
              <a:gd name="connsiteY13" fmla="*/ 4350678 h 5116308"/>
              <a:gd name="connsiteX14" fmla="*/ 1851930 w 3606286"/>
              <a:gd name="connsiteY14" fmla="*/ 4233838 h 5116308"/>
              <a:gd name="connsiteX15" fmla="*/ 1759664 w 3606286"/>
              <a:gd name="connsiteY15" fmla="*/ 4126333 h 5116308"/>
              <a:gd name="connsiteX16" fmla="*/ 1661432 w 3606286"/>
              <a:gd name="connsiteY16" fmla="*/ 3955032 h 5116308"/>
              <a:gd name="connsiteX17" fmla="*/ 1376135 w 3606286"/>
              <a:gd name="connsiteY17" fmla="*/ 3751645 h 5116308"/>
              <a:gd name="connsiteX18" fmla="*/ 1064611 w 3606286"/>
              <a:gd name="connsiteY18" fmla="*/ 3333841 h 5116308"/>
              <a:gd name="connsiteX19" fmla="*/ 823333 w 3606286"/>
              <a:gd name="connsiteY19" fmla="*/ 3014931 h 5116308"/>
              <a:gd name="connsiteX20" fmla="*/ 558846 w 3606286"/>
              <a:gd name="connsiteY20" fmla="*/ 2762899 h 5116308"/>
              <a:gd name="connsiteX21" fmla="*/ 354666 w 3606286"/>
              <a:gd name="connsiteY21" fmla="*/ 2528121 h 5116308"/>
              <a:gd name="connsiteX22" fmla="*/ 248078 w 3606286"/>
              <a:gd name="connsiteY22" fmla="*/ 2055009 h 5116308"/>
              <a:gd name="connsiteX23" fmla="*/ 0 w 3606286"/>
              <a:gd name="connsiteY23" fmla="*/ 1790247 h 5116308"/>
              <a:gd name="connsiteX24" fmla="*/ 197865 w 3606286"/>
              <a:gd name="connsiteY24" fmla="*/ 1663164 h 5116308"/>
              <a:gd name="connsiteX25" fmla="*/ 438383 w 3606286"/>
              <a:gd name="connsiteY25" fmla="*/ 1345855 h 5116308"/>
              <a:gd name="connsiteX26" fmla="*/ 782596 w 3606286"/>
              <a:gd name="connsiteY26" fmla="*/ 1051800 h 5116308"/>
              <a:gd name="connsiteX27" fmla="*/ 908797 w 3606286"/>
              <a:gd name="connsiteY27" fmla="*/ 661254 h 5116308"/>
              <a:gd name="connsiteX28" fmla="*/ 1076879 w 3606286"/>
              <a:gd name="connsiteY28" fmla="*/ 242650 h 5116308"/>
              <a:gd name="connsiteX29" fmla="*/ 1217927 w 3606286"/>
              <a:gd name="connsiteY29" fmla="*/ 8007 h 51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06286" h="5116308">
                <a:moveTo>
                  <a:pt x="1217927" y="8007"/>
                </a:moveTo>
                <a:cubicBezTo>
                  <a:pt x="1227690" y="3353"/>
                  <a:pt x="1364745" y="4654"/>
                  <a:pt x="1374508" y="0"/>
                </a:cubicBezTo>
                <a:lnTo>
                  <a:pt x="3578005" y="6980"/>
                </a:lnTo>
                <a:lnTo>
                  <a:pt x="3606286" y="5116308"/>
                </a:lnTo>
                <a:lnTo>
                  <a:pt x="2644752" y="5097454"/>
                </a:lnTo>
                <a:lnTo>
                  <a:pt x="2570724" y="5070883"/>
                </a:lnTo>
                <a:lnTo>
                  <a:pt x="2448637" y="5025598"/>
                </a:lnTo>
                <a:lnTo>
                  <a:pt x="2343094" y="4995469"/>
                </a:lnTo>
                <a:lnTo>
                  <a:pt x="2211119" y="4899491"/>
                </a:lnTo>
                <a:lnTo>
                  <a:pt x="2217450" y="4803375"/>
                </a:lnTo>
                <a:lnTo>
                  <a:pt x="2173873" y="4770612"/>
                </a:lnTo>
                <a:lnTo>
                  <a:pt x="2121025" y="4706421"/>
                </a:lnTo>
                <a:cubicBezTo>
                  <a:pt x="2101314" y="4631184"/>
                  <a:pt x="2012591" y="4616332"/>
                  <a:pt x="2036012" y="4515215"/>
                </a:cubicBezTo>
                <a:lnTo>
                  <a:pt x="1969795" y="4350678"/>
                </a:lnTo>
                <a:cubicBezTo>
                  <a:pt x="1929403" y="4285106"/>
                  <a:pt x="1873505" y="4257782"/>
                  <a:pt x="1851930" y="4233838"/>
                </a:cubicBezTo>
                <a:cubicBezTo>
                  <a:pt x="1830355" y="4209894"/>
                  <a:pt x="1781702" y="4154124"/>
                  <a:pt x="1759664" y="4126333"/>
                </a:cubicBezTo>
                <a:cubicBezTo>
                  <a:pt x="1712317" y="4021082"/>
                  <a:pt x="1790898" y="4032035"/>
                  <a:pt x="1661432" y="3955032"/>
                </a:cubicBezTo>
                <a:lnTo>
                  <a:pt x="1376135" y="3751645"/>
                </a:lnTo>
                <a:cubicBezTo>
                  <a:pt x="1278045" y="3635381"/>
                  <a:pt x="1050558" y="3406973"/>
                  <a:pt x="1064611" y="3333841"/>
                </a:cubicBezTo>
                <a:cubicBezTo>
                  <a:pt x="1007189" y="3273545"/>
                  <a:pt x="923887" y="3118359"/>
                  <a:pt x="823333" y="3014931"/>
                </a:cubicBezTo>
                <a:lnTo>
                  <a:pt x="558846" y="2762899"/>
                </a:lnTo>
                <a:lnTo>
                  <a:pt x="354666" y="2528121"/>
                </a:lnTo>
                <a:cubicBezTo>
                  <a:pt x="310848" y="2384569"/>
                  <a:pt x="272529" y="2256918"/>
                  <a:pt x="248078" y="2055009"/>
                </a:cubicBezTo>
                <a:cubicBezTo>
                  <a:pt x="174350" y="1930896"/>
                  <a:pt x="82693" y="1878501"/>
                  <a:pt x="0" y="1790247"/>
                </a:cubicBezTo>
                <a:lnTo>
                  <a:pt x="197865" y="1663164"/>
                </a:lnTo>
                <a:lnTo>
                  <a:pt x="438383" y="1345855"/>
                </a:lnTo>
                <a:cubicBezTo>
                  <a:pt x="680409" y="1190613"/>
                  <a:pt x="673192" y="1179122"/>
                  <a:pt x="782596" y="1051800"/>
                </a:cubicBezTo>
                <a:lnTo>
                  <a:pt x="908797" y="661254"/>
                </a:lnTo>
                <a:cubicBezTo>
                  <a:pt x="936070" y="541848"/>
                  <a:pt x="963342" y="370682"/>
                  <a:pt x="1076879" y="242650"/>
                </a:cubicBezTo>
                <a:cubicBezTo>
                  <a:pt x="1134015" y="173400"/>
                  <a:pt x="1237573" y="42356"/>
                  <a:pt x="1217927" y="8007"/>
                </a:cubicBezTo>
                <a:close/>
              </a:path>
            </a:pathLst>
          </a:custGeom>
          <a:solidFill>
            <a:srgbClr val="FF0000">
              <a:alpha val="5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21" name="TextBox 20"/>
          <p:cNvSpPr txBox="1"/>
          <p:nvPr/>
        </p:nvSpPr>
        <p:spPr>
          <a:xfrm>
            <a:off x="6145688" y="2457337"/>
            <a:ext cx="1540882" cy="923330"/>
          </a:xfrm>
          <a:prstGeom prst="rect">
            <a:avLst/>
          </a:prstGeom>
          <a:noFill/>
        </p:spPr>
        <p:txBody>
          <a:bodyPr wrap="square" rtlCol="0">
            <a:spAutoFit/>
          </a:bodyPr>
          <a:lstStyle/>
          <a:p>
            <a:pPr algn="ctr"/>
            <a:r>
              <a:rPr lang="en-US" sz="1800" dirty="0"/>
              <a:t>Warmer than the air temperature</a:t>
            </a:r>
          </a:p>
        </p:txBody>
      </p:sp>
    </p:spTree>
    <p:extLst>
      <p:ext uri="{BB962C8B-B14F-4D97-AF65-F5344CB8AC3E}">
        <p14:creationId xmlns:p14="http://schemas.microsoft.com/office/powerpoint/2010/main" val="318995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animBg="1"/>
      <p:bldP spid="12" grpId="1" animBg="1"/>
      <p:bldP spid="15" grpId="0" animBg="1"/>
      <p:bldP spid="17" grpId="0" animBg="1"/>
      <p:bldP spid="17" grpId="1" animBg="1"/>
      <p:bldP spid="18" grpId="0"/>
      <p:bldP spid="18" grpId="1"/>
      <p:bldP spid="19" grpId="0" animBg="1"/>
      <p:bldP spid="19" grpId="1" animBg="1"/>
      <p:bldP spid="21" grpId="0"/>
      <p:bldP spid="2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81615"/>
            <a:ext cx="6858000" cy="553998"/>
          </a:xfrm>
          <a:prstGeom prst="rect">
            <a:avLst/>
          </a:prstGeom>
          <a:noFill/>
        </p:spPr>
        <p:txBody>
          <a:bodyPr wrap="square" rtlCol="0">
            <a:spAutoFit/>
          </a:bodyPr>
          <a:lstStyle/>
          <a:p>
            <a:pPr algn="ctr"/>
            <a:r>
              <a:rPr lang="en-US" sz="3000" dirty="0">
                <a:ln>
                  <a:solidFill>
                    <a:sysClr val="windowText" lastClr="000000"/>
                  </a:solidFill>
                </a:ln>
                <a:solidFill>
                  <a:srgbClr val="FFFF00"/>
                </a:solidFill>
                <a:effectLst>
                  <a:outerShdw blurRad="38100" dist="38100" dir="2700000" algn="tl">
                    <a:srgbClr val="000000">
                      <a:alpha val="43137"/>
                    </a:srgbClr>
                  </a:outerShdw>
                </a:effectLst>
              </a:rPr>
              <a:t>CAPE on a Skew-T</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00" t="21005" r="44128" b="3282"/>
          <a:stretch/>
        </p:blipFill>
        <p:spPr>
          <a:xfrm>
            <a:off x="2793869" y="449300"/>
            <a:ext cx="5200650" cy="4698325"/>
          </a:xfrm>
          <a:prstGeom prst="rect">
            <a:avLst/>
          </a:prstGeom>
        </p:spPr>
      </p:pic>
      <p:sp>
        <p:nvSpPr>
          <p:cNvPr id="10" name="Oval 9"/>
          <p:cNvSpPr/>
          <p:nvPr/>
        </p:nvSpPr>
        <p:spPr>
          <a:xfrm>
            <a:off x="7486650" y="4686300"/>
            <a:ext cx="285750" cy="2857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6" name="Freeform 5"/>
          <p:cNvSpPr/>
          <p:nvPr/>
        </p:nvSpPr>
        <p:spPr>
          <a:xfrm>
            <a:off x="4976237" y="1039708"/>
            <a:ext cx="2636574" cy="3786773"/>
          </a:xfrm>
          <a:custGeom>
            <a:avLst/>
            <a:gdLst>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595222 w 3372928"/>
              <a:gd name="connsiteY19" fmla="*/ 491706 h 5149970"/>
              <a:gd name="connsiteX20" fmla="*/ 112143 w 3372928"/>
              <a:gd name="connsiteY20" fmla="*/ 94890 h 5149970"/>
              <a:gd name="connsiteX21" fmla="*/ 0 w 3372928"/>
              <a:gd name="connsiteY21" fmla="*/ 0 h 5149970"/>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491705 w 3372928"/>
              <a:gd name="connsiteY19" fmla="*/ 474453 h 5149970"/>
              <a:gd name="connsiteX20" fmla="*/ 112143 w 3372928"/>
              <a:gd name="connsiteY20" fmla="*/ 94890 h 5149970"/>
              <a:gd name="connsiteX21" fmla="*/ 0 w 3372928"/>
              <a:gd name="connsiteY21" fmla="*/ 0 h 5149970"/>
              <a:gd name="connsiteX0" fmla="*/ 3515432 w 3515432"/>
              <a:gd name="connsiteY0" fmla="*/ 5087429 h 5087429"/>
              <a:gd name="connsiteX1" fmla="*/ 3092738 w 3515432"/>
              <a:gd name="connsiteY1" fmla="*/ 4914900 h 5087429"/>
              <a:gd name="connsiteX2" fmla="*/ 3092738 w 3515432"/>
              <a:gd name="connsiteY2" fmla="*/ 4889021 h 5087429"/>
              <a:gd name="connsiteX3" fmla="*/ 3092738 w 3515432"/>
              <a:gd name="connsiteY3" fmla="*/ 4863142 h 5087429"/>
              <a:gd name="connsiteX4" fmla="*/ 3092738 w 3515432"/>
              <a:gd name="connsiteY4" fmla="*/ 4794131 h 5087429"/>
              <a:gd name="connsiteX5" fmla="*/ 3092738 w 3515432"/>
              <a:gd name="connsiteY5" fmla="*/ 4664734 h 5087429"/>
              <a:gd name="connsiteX6" fmla="*/ 3040979 w 3515432"/>
              <a:gd name="connsiteY6" fmla="*/ 4492206 h 5087429"/>
              <a:gd name="connsiteX7" fmla="*/ 2894330 w 3515432"/>
              <a:gd name="connsiteY7" fmla="*/ 4086765 h 5087429"/>
              <a:gd name="connsiteX8" fmla="*/ 2816692 w 3515432"/>
              <a:gd name="connsiteY8" fmla="*/ 3836598 h 5087429"/>
              <a:gd name="connsiteX9" fmla="*/ 2747681 w 3515432"/>
              <a:gd name="connsiteY9" fmla="*/ 3646817 h 5087429"/>
              <a:gd name="connsiteX10" fmla="*/ 2575153 w 3515432"/>
              <a:gd name="connsiteY10" fmla="*/ 3241376 h 5087429"/>
              <a:gd name="connsiteX11" fmla="*/ 2316360 w 3515432"/>
              <a:gd name="connsiteY11" fmla="*/ 2741044 h 5087429"/>
              <a:gd name="connsiteX12" fmla="*/ 2100700 w 3515432"/>
              <a:gd name="connsiteY12" fmla="*/ 2309723 h 5087429"/>
              <a:gd name="connsiteX13" fmla="*/ 1893666 w 3515432"/>
              <a:gd name="connsiteY13" fmla="*/ 1947414 h 5087429"/>
              <a:gd name="connsiteX14" fmla="*/ 1703885 w 3515432"/>
              <a:gd name="connsiteY14" fmla="*/ 1697248 h 5087429"/>
              <a:gd name="connsiteX15" fmla="*/ 1557236 w 3515432"/>
              <a:gd name="connsiteY15" fmla="*/ 1412576 h 5087429"/>
              <a:gd name="connsiteX16" fmla="*/ 1445092 w 3515432"/>
              <a:gd name="connsiteY16" fmla="*/ 1274553 h 5087429"/>
              <a:gd name="connsiteX17" fmla="*/ 1315696 w 3515432"/>
              <a:gd name="connsiteY17" fmla="*/ 1093398 h 5087429"/>
              <a:gd name="connsiteX18" fmla="*/ 927508 w 3515432"/>
              <a:gd name="connsiteY18" fmla="*/ 748342 h 5087429"/>
              <a:gd name="connsiteX19" fmla="*/ 634209 w 3515432"/>
              <a:gd name="connsiteY19" fmla="*/ 411912 h 5087429"/>
              <a:gd name="connsiteX20" fmla="*/ 254647 w 3515432"/>
              <a:gd name="connsiteY20" fmla="*/ 32349 h 5087429"/>
              <a:gd name="connsiteX21" fmla="*/ 0 w 3515432"/>
              <a:gd name="connsiteY21" fmla="*/ 38399 h 5087429"/>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34209 w 3515432"/>
              <a:gd name="connsiteY19" fmla="*/ 373513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45361 w 3515432"/>
              <a:gd name="connsiteY15" fmla="*/ 1439492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5432" h="5049030">
                <a:moveTo>
                  <a:pt x="3515432" y="5049030"/>
                </a:moveTo>
                <a:cubicBezTo>
                  <a:pt x="3339309" y="4979299"/>
                  <a:pt x="3163187" y="4909569"/>
                  <a:pt x="3092738" y="4876501"/>
                </a:cubicBezTo>
                <a:cubicBezTo>
                  <a:pt x="3022289" y="4843433"/>
                  <a:pt x="3092738" y="4850622"/>
                  <a:pt x="3092738" y="4850622"/>
                </a:cubicBezTo>
                <a:lnTo>
                  <a:pt x="3092738" y="4824743"/>
                </a:lnTo>
                <a:lnTo>
                  <a:pt x="3092738" y="4755732"/>
                </a:lnTo>
                <a:cubicBezTo>
                  <a:pt x="3092738" y="4722664"/>
                  <a:pt x="3101365" y="4676656"/>
                  <a:pt x="3092738" y="4626335"/>
                </a:cubicBezTo>
                <a:cubicBezTo>
                  <a:pt x="3084111" y="4576014"/>
                  <a:pt x="3074047" y="4550135"/>
                  <a:pt x="3040979" y="4453807"/>
                </a:cubicBezTo>
                <a:cubicBezTo>
                  <a:pt x="3007911" y="4357479"/>
                  <a:pt x="2931711" y="4157634"/>
                  <a:pt x="2894330" y="4048366"/>
                </a:cubicBezTo>
                <a:cubicBezTo>
                  <a:pt x="2856949" y="3939098"/>
                  <a:pt x="2841133" y="3871524"/>
                  <a:pt x="2816692" y="3798199"/>
                </a:cubicBezTo>
                <a:cubicBezTo>
                  <a:pt x="2792251" y="3724874"/>
                  <a:pt x="2787937" y="3707622"/>
                  <a:pt x="2747681" y="3608418"/>
                </a:cubicBezTo>
                <a:cubicBezTo>
                  <a:pt x="2707424" y="3509214"/>
                  <a:pt x="2647040" y="3353939"/>
                  <a:pt x="2575153" y="3202977"/>
                </a:cubicBezTo>
                <a:cubicBezTo>
                  <a:pt x="2503266" y="3052015"/>
                  <a:pt x="2395435" y="2857920"/>
                  <a:pt x="2316360" y="2702645"/>
                </a:cubicBezTo>
                <a:cubicBezTo>
                  <a:pt x="2237285" y="2547370"/>
                  <a:pt x="2171149" y="2403596"/>
                  <a:pt x="2100700" y="2271324"/>
                </a:cubicBezTo>
                <a:cubicBezTo>
                  <a:pt x="2030251" y="2139052"/>
                  <a:pt x="1959802" y="2011094"/>
                  <a:pt x="1893666" y="1909015"/>
                </a:cubicBezTo>
                <a:cubicBezTo>
                  <a:pt x="1827530" y="1806936"/>
                  <a:pt x="1761936" y="1737103"/>
                  <a:pt x="1703885" y="1658849"/>
                </a:cubicBezTo>
                <a:cubicBezTo>
                  <a:pt x="1645834" y="1580595"/>
                  <a:pt x="1592452" y="1502024"/>
                  <a:pt x="1545361" y="1439492"/>
                </a:cubicBezTo>
                <a:cubicBezTo>
                  <a:pt x="1498270" y="1376960"/>
                  <a:pt x="1467536" y="1332893"/>
                  <a:pt x="1421341" y="1283655"/>
                </a:cubicBezTo>
                <a:cubicBezTo>
                  <a:pt x="1375147" y="1234417"/>
                  <a:pt x="1352479" y="1225827"/>
                  <a:pt x="1268194" y="1144063"/>
                </a:cubicBezTo>
                <a:cubicBezTo>
                  <a:pt x="1183909" y="1062299"/>
                  <a:pt x="1023276" y="894775"/>
                  <a:pt x="915633" y="793070"/>
                </a:cubicBezTo>
                <a:cubicBezTo>
                  <a:pt x="807990" y="691365"/>
                  <a:pt x="721613" y="624463"/>
                  <a:pt x="622334" y="533830"/>
                </a:cubicBezTo>
                <a:cubicBezTo>
                  <a:pt x="523055" y="443197"/>
                  <a:pt x="401912" y="328344"/>
                  <a:pt x="319961" y="249269"/>
                </a:cubicBezTo>
                <a:cubicBezTo>
                  <a:pt x="238010" y="170194"/>
                  <a:pt x="6469" y="6469"/>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8" name="Freeform 7"/>
          <p:cNvSpPr/>
          <p:nvPr/>
        </p:nvSpPr>
        <p:spPr>
          <a:xfrm>
            <a:off x="4785504" y="1041887"/>
            <a:ext cx="2833778" cy="3777704"/>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8370" h="5036938">
                <a:moveTo>
                  <a:pt x="234370" y="20286"/>
                </a:moveTo>
                <a:lnTo>
                  <a:pt x="0" y="283783"/>
                </a:lnTo>
                <a:lnTo>
                  <a:pt x="319177" y="637466"/>
                </a:lnTo>
                <a:lnTo>
                  <a:pt x="396815" y="1198183"/>
                </a:lnTo>
                <a:lnTo>
                  <a:pt x="1457864" y="2207474"/>
                </a:lnTo>
                <a:lnTo>
                  <a:pt x="1440611" y="2474893"/>
                </a:lnTo>
                <a:lnTo>
                  <a:pt x="2044460" y="3173632"/>
                </a:lnTo>
                <a:lnTo>
                  <a:pt x="2398143" y="3354787"/>
                </a:lnTo>
                <a:lnTo>
                  <a:pt x="2605177" y="3786108"/>
                </a:lnTo>
                <a:lnTo>
                  <a:pt x="2863970" y="3872372"/>
                </a:lnTo>
                <a:lnTo>
                  <a:pt x="2915728" y="4010395"/>
                </a:lnTo>
                <a:lnTo>
                  <a:pt x="2863970" y="4182923"/>
                </a:lnTo>
                <a:lnTo>
                  <a:pt x="3243532" y="4691881"/>
                </a:lnTo>
                <a:lnTo>
                  <a:pt x="3252158" y="4838531"/>
                </a:lnTo>
                <a:lnTo>
                  <a:pt x="3778370" y="5036938"/>
                </a:lnTo>
                <a:lnTo>
                  <a:pt x="3321170" y="4864410"/>
                </a:lnTo>
                <a:lnTo>
                  <a:pt x="3355675" y="4614244"/>
                </a:lnTo>
                <a:lnTo>
                  <a:pt x="3140015" y="3924131"/>
                </a:lnTo>
                <a:lnTo>
                  <a:pt x="2631056" y="2785444"/>
                </a:lnTo>
                <a:lnTo>
                  <a:pt x="2191109" y="1922802"/>
                </a:lnTo>
                <a:lnTo>
                  <a:pt x="1747241" y="1384156"/>
                </a:lnTo>
                <a:lnTo>
                  <a:pt x="1397815" y="1020278"/>
                </a:lnTo>
                <a:lnTo>
                  <a:pt x="1041668" y="707262"/>
                </a:lnTo>
                <a:cubicBezTo>
                  <a:pt x="872090" y="553088"/>
                  <a:pt x="514896" y="209730"/>
                  <a:pt x="380346" y="95234"/>
                </a:cubicBezTo>
                <a:cubicBezTo>
                  <a:pt x="245796" y="-19262"/>
                  <a:pt x="297761" y="-11139"/>
                  <a:pt x="234370" y="20286"/>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TextBox 10"/>
          <p:cNvSpPr txBox="1"/>
          <p:nvPr/>
        </p:nvSpPr>
        <p:spPr>
          <a:xfrm>
            <a:off x="5086350" y="1771650"/>
            <a:ext cx="1238250" cy="461665"/>
          </a:xfrm>
          <a:prstGeom prst="rect">
            <a:avLst/>
          </a:prstGeom>
          <a:noFill/>
        </p:spPr>
        <p:txBody>
          <a:bodyPr wrap="square" rtlCol="0">
            <a:spAutoFit/>
          </a:bodyPr>
          <a:lstStyle/>
          <a:p>
            <a:r>
              <a:rPr lang="en-US" sz="2400" dirty="0">
                <a:ln>
                  <a:solidFill>
                    <a:sysClr val="windowText" lastClr="000000"/>
                  </a:solidFill>
                </a:ln>
                <a:solidFill>
                  <a:srgbClr val="FFFF00"/>
                </a:solidFill>
              </a:rPr>
              <a:t>CAPE</a:t>
            </a:r>
          </a:p>
        </p:txBody>
      </p:sp>
    </p:spTree>
    <p:extLst>
      <p:ext uri="{BB962C8B-B14F-4D97-AF65-F5344CB8AC3E}">
        <p14:creationId xmlns:p14="http://schemas.microsoft.com/office/powerpoint/2010/main" val="54000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1.11111E-6 L -3.33333E-6 0.00023 L -0.00764 -0.00394 C -0.0085 -0.0044 -0.00955 -0.00486 -0.01041 -0.00509 C -0.01198 -0.00556 -0.01354 -0.00602 -0.0151 -0.00648 L -0.02083 -0.01134 C -0.02343 -0.01366 -0.02448 -0.01482 -0.02743 -0.01644 C -0.02934 -0.01736 -0.03038 -0.01273 -0.03316 -0.01898 C -0.03593 -0.02523 -0.04062 -0.04653 -0.04357 -0.05417 C -0.04652 -0.06181 -0.0493 -0.06181 -0.05104 -0.06574 C -0.05277 -0.06968 -0.0533 -0.0757 -0.05382 -0.07824 C -0.0552 -0.08588 -0.05434 -0.08171 -0.05677 -0.09097 C -0.05694 -0.09213 -0.05711 -0.09352 -0.05764 -0.09468 L -0.05955 -0.09838 C -0.06093 -0.10602 -0.06007 -0.10185 -0.06232 -0.11111 L -0.06423 -0.11852 C -0.06458 -0.12014 -0.06475 -0.12199 -0.0651 -0.12361 C -0.0658 -0.12639 -0.06666 -0.1287 -0.06701 -0.13125 C -0.06736 -0.1331 -0.06753 -0.13472 -0.06805 -0.13611 C -0.0684 -0.1375 -0.06927 -0.13866 -0.06996 -0.14005 C -0.07309 -0.15255 -0.06823 -0.1331 -0.07187 -0.14884 C -0.07239 -0.15139 -0.07309 -0.1537 -0.07361 -0.15625 L -0.07743 -0.1713 L -0.07847 -0.17523 C -0.07899 -0.17778 -0.07934 -0.18033 -0.0802 -0.18264 L -0.08211 -0.18773 C -0.08246 -0.18982 -0.08246 -0.19213 -0.08316 -0.19398 C -0.0842 -0.19745 -0.0868 -0.20417 -0.0868 -0.20394 C -0.08923 -0.21991 -0.08611 -0.20278 -0.08975 -0.21412 C -0.09027 -0.21574 -0.09027 -0.21759 -0.09062 -0.21921 C -0.09132 -0.22176 -0.09201 -0.22408 -0.09253 -0.22662 C -0.09288 -0.22847 -0.09288 -0.23033 -0.09357 -0.23171 C -0.09409 -0.23333 -0.09531 -0.23426 -0.09635 -0.23542 C -0.09861 -0.24445 -0.09566 -0.23333 -0.09913 -0.24421 C -0.09948 -0.2456 -0.09982 -0.24676 -0.10017 -0.24815 C -0.10052 -0.24977 -0.10052 -0.25162 -0.10104 -0.25301 C -0.10156 -0.2544 -0.10243 -0.25556 -0.10295 -0.25695 C -0.10382 -0.25926 -0.10364 -0.26227 -0.10486 -0.26435 C -0.10538 -0.26574 -0.10625 -0.2669 -0.10677 -0.26829 C -0.11111 -0.28171 -0.10625 -0.27107 -0.11041 -0.27963 C -0.11111 -0.28195 -0.11128 -0.28495 -0.11232 -0.28704 C -0.11701 -0.2963 -0.11128 -0.28472 -0.11614 -0.29583 C -0.1184 -0.30116 -0.11805 -0.29838 -0.11996 -0.30463 C -0.12066 -0.30718 -0.12083 -0.30995 -0.12187 -0.31227 C -0.12743 -0.32732 -0.12031 -0.30857 -0.12552 -0.32107 C -0.13038 -0.33218 -0.12482 -0.3206 -0.12934 -0.32986 C -0.13125 -0.34028 -0.12899 -0.32986 -0.13211 -0.33866 C -0.13264 -0.33982 -0.13264 -0.3412 -0.13316 -0.34236 C -0.13385 -0.34421 -0.13507 -0.3456 -0.13593 -0.34745 C -0.13663 -0.34908 -0.13715 -0.35093 -0.13784 -0.35255 C -0.13836 -0.3537 -0.13923 -0.35486 -0.13975 -0.35625 C -0.14045 -0.35787 -0.14097 -0.35972 -0.14166 -0.36134 C -0.14218 -0.3625 -0.14305 -0.36366 -0.14357 -0.36505 C -0.14392 -0.3662 -0.14392 -0.36759 -0.14444 -0.36875 C -0.14913 -0.38171 -0.14323 -0.36227 -0.14826 -0.37778 C -0.14861 -0.37917 -0.14861 -0.38056 -0.14913 -0.38171 C -0.15034 -0.38426 -0.15173 -0.38658 -0.15295 -0.38912 C -0.15364 -0.39051 -0.15434 -0.39167 -0.15486 -0.39283 C -0.15902 -0.4044 -0.15711 -0.39977 -0.16041 -0.40671 C -0.16267 -0.41574 -0.15955 -0.40486 -0.16423 -0.41435 C -0.16475 -0.41551 -0.16475 -0.4169 -0.16527 -0.41806 C -0.16562 -0.41945 -0.16649 -0.4206 -0.16701 -0.42176 C -0.16944 -0.43125 -0.16632 -0.41968 -0.16996 -0.4294 C -0.17031 -0.43056 -0.17031 -0.43218 -0.17083 -0.4331 C -0.17187 -0.43519 -0.17361 -0.43634 -0.17465 -0.4382 C -0.17586 -0.44051 -0.1776 -0.44722 -0.17847 -0.44954 C -0.17899 -0.45116 -0.17951 -0.45301 -0.18038 -0.45463 C -0.18142 -0.45718 -0.18333 -0.45926 -0.18402 -0.46204 C -0.18437 -0.46343 -0.18437 -0.46482 -0.18507 -0.46597 C -0.18576 -0.46736 -0.18698 -0.46829 -0.18784 -0.46968 C -0.18889 -0.4713 -0.18975 -0.47292 -0.19062 -0.47477 C -0.19149 -0.47616 -0.19184 -0.47801 -0.19253 -0.47963 C -0.19375 -0.48264 -0.19583 -0.48588 -0.19722 -0.48843 C -0.19791 -0.48982 -0.19861 -0.49097 -0.19913 -0.49236 C -0.20104 -0.50208 -0.19861 -0.49306 -0.20295 -0.50116 C -0.20382 -0.50255 -0.20416 -0.5044 -0.20486 -0.50602 C -0.20607 -0.5088 -0.20764 -0.51088 -0.20868 -0.51366 C -0.21336 -0.52639 -0.2085 -0.5162 -0.21336 -0.52361 C -0.21823 -0.53102 -0.23107 -0.54908 -0.23802 -0.5588 C -0.24496 -0.56852 -0.25 -0.57546 -0.25486 -0.58125 C -0.25972 -0.58704 -0.26354 -0.58982 -0.26718 -0.59421 C -0.27083 -0.59861 -0.27413 -0.6044 -0.27708 -0.6081 C -0.28003 -0.61181 -0.28211 -0.6125 -0.28472 -0.61597 C -0.28732 -0.61945 -0.29027 -0.6257 -0.29253 -0.62894 C -0.29479 -0.63218 -0.29618 -0.63264 -0.29774 -0.63495 C -0.2993 -0.63727 -0.30034 -0.63982 -0.30225 -0.64283 C -0.30347 -0.64722 -0.30868 -0.64838 -0.30955 -0.65232 C -0.31163 -0.65533 -0.31319 -0.6581 -0.31527 -0.66088 C -0.31736 -0.66366 -0.31944 -0.66597 -0.32187 -0.66875 C -0.3243 -0.67153 -0.32777 -0.67523 -0.32951 -0.67732 C -0.33125 -0.6794 -0.33177 -0.67894 -0.33281 -0.68079 L -0.33611 -0.68866 L -0.34201 -0.6956 C -0.34375 -0.69745 -0.34531 -0.69815 -0.34705 -0.7 C -0.34878 -0.70185 -0.35086 -0.70509 -0.35295 -0.70695 L -0.35955 -0.71042 C -0.3618 -0.7125 -0.36441 -0.71713 -0.36666 -0.71991 C -0.36892 -0.72269 -0.371 -0.725 -0.37309 -0.72685 C -0.37517 -0.7287 -0.37795 -0.72963 -0.37951 -0.73102 L -0.38211 -0.73542 C -0.38333 -0.73681 -0.3868 -0.73704 -0.3868 -0.73889 L -0.38211 -0.74653 " pathEditMode="relative" rAng="0" ptsTypes="AAaaAaaaaaaaAaAaaaaaaAAaAaaaaaaaaaaaaaaaaaaaaaaaaaaaaaaaaaaaaaaaaaaaaaaaaaaaaaaaaaaaataaaaAAaaAaaaAaAA">
                                      <p:cBhvr>
                                        <p:cTn id="6" dur="5000" fill="hold"/>
                                        <p:tgtEl>
                                          <p:spTgt spid="10"/>
                                        </p:tgtEl>
                                        <p:attrNameLst>
                                          <p:attrName>ppt_x</p:attrName>
                                          <p:attrName>ppt_y</p:attrName>
                                        </p:attrNameLst>
                                      </p:cBhvr>
                                      <p:rCtr x="-19340" y="-37315"/>
                                    </p:animMotion>
                                  </p:childTnLst>
                                </p:cTn>
                              </p:par>
                              <p:par>
                                <p:cTn id="7" presetID="19" presetClass="emph" presetSubtype="0" fill="hold" grpId="1" nodeType="withEffect">
                                  <p:stCondLst>
                                    <p:cond delay="0"/>
                                  </p:stCondLst>
                                  <p:childTnLst>
                                    <p:animClr clrSpc="rgb" dir="cw">
                                      <p:cBhvr override="childStyle">
                                        <p:cTn id="8" dur="500" fill="hold"/>
                                        <p:tgtEl>
                                          <p:spTgt spid="10"/>
                                        </p:tgtEl>
                                        <p:attrNameLst>
                                          <p:attrName>style.color</p:attrName>
                                        </p:attrNameLst>
                                      </p:cBhvr>
                                      <p:to>
                                        <a:srgbClr val="21ED60"/>
                                      </p:to>
                                    </p:animClr>
                                    <p:animClr clrSpc="rgb" dir="cw">
                                      <p:cBhvr>
                                        <p:cTn id="9" dur="500" fill="hold"/>
                                        <p:tgtEl>
                                          <p:spTgt spid="10"/>
                                        </p:tgtEl>
                                        <p:attrNameLst>
                                          <p:attrName>fillcolor</p:attrName>
                                        </p:attrNameLst>
                                      </p:cBhvr>
                                      <p:to>
                                        <a:srgbClr val="21ED60"/>
                                      </p:to>
                                    </p:animClr>
                                    <p:set>
                                      <p:cBhvr>
                                        <p:cTn id="10" dur="500" fill="hold"/>
                                        <p:tgtEl>
                                          <p:spTgt spid="10"/>
                                        </p:tgtEl>
                                        <p:attrNameLst>
                                          <p:attrName>fill.type</p:attrName>
                                        </p:attrNameLst>
                                      </p:cBhvr>
                                      <p:to>
                                        <p:strVal val="solid"/>
                                      </p:to>
                                    </p:set>
                                    <p:set>
                                      <p:cBhvr>
                                        <p:cTn id="11" dur="500" fill="hold"/>
                                        <p:tgtEl>
                                          <p:spTgt spid="10"/>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1" presetClass="exit" presetSubtype="0" fill="hold" grpId="2"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6" grpId="0" animBg="1"/>
      <p:bldP spid="8"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81615"/>
            <a:ext cx="6858000" cy="553998"/>
          </a:xfrm>
          <a:prstGeom prst="rect">
            <a:avLst/>
          </a:prstGeom>
          <a:noFill/>
        </p:spPr>
        <p:txBody>
          <a:bodyPr wrap="square" rtlCol="0">
            <a:spAutoFit/>
          </a:bodyPr>
          <a:lstStyle/>
          <a:p>
            <a:pPr algn="ctr"/>
            <a:r>
              <a:rPr lang="en-US" sz="3000" dirty="0">
                <a:ln>
                  <a:solidFill>
                    <a:sysClr val="windowText" lastClr="000000"/>
                  </a:solidFill>
                </a:ln>
                <a:solidFill>
                  <a:srgbClr val="FFFF00"/>
                </a:solidFill>
                <a:effectLst>
                  <a:outerShdw blurRad="38100" dist="38100" dir="2700000" algn="tl">
                    <a:srgbClr val="000000">
                      <a:alpha val="43137"/>
                    </a:srgbClr>
                  </a:outerShdw>
                </a:effectLst>
              </a:rPr>
              <a:t>CAPE on a Skew-T</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00" t="21005" r="44128" b="3282"/>
          <a:stretch/>
        </p:blipFill>
        <p:spPr>
          <a:xfrm>
            <a:off x="2793869" y="449300"/>
            <a:ext cx="5200650" cy="4698325"/>
          </a:xfrm>
          <a:prstGeom prst="rect">
            <a:avLst/>
          </a:prstGeom>
        </p:spPr>
      </p:pic>
      <p:sp>
        <p:nvSpPr>
          <p:cNvPr id="6" name="Freeform 5"/>
          <p:cNvSpPr/>
          <p:nvPr/>
        </p:nvSpPr>
        <p:spPr>
          <a:xfrm>
            <a:off x="4976237" y="1039708"/>
            <a:ext cx="2636574" cy="3786773"/>
          </a:xfrm>
          <a:custGeom>
            <a:avLst/>
            <a:gdLst>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595222 w 3372928"/>
              <a:gd name="connsiteY19" fmla="*/ 491706 h 5149970"/>
              <a:gd name="connsiteX20" fmla="*/ 112143 w 3372928"/>
              <a:gd name="connsiteY20" fmla="*/ 94890 h 5149970"/>
              <a:gd name="connsiteX21" fmla="*/ 0 w 3372928"/>
              <a:gd name="connsiteY21" fmla="*/ 0 h 5149970"/>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491705 w 3372928"/>
              <a:gd name="connsiteY19" fmla="*/ 474453 h 5149970"/>
              <a:gd name="connsiteX20" fmla="*/ 112143 w 3372928"/>
              <a:gd name="connsiteY20" fmla="*/ 94890 h 5149970"/>
              <a:gd name="connsiteX21" fmla="*/ 0 w 3372928"/>
              <a:gd name="connsiteY21" fmla="*/ 0 h 5149970"/>
              <a:gd name="connsiteX0" fmla="*/ 3515432 w 3515432"/>
              <a:gd name="connsiteY0" fmla="*/ 5087429 h 5087429"/>
              <a:gd name="connsiteX1" fmla="*/ 3092738 w 3515432"/>
              <a:gd name="connsiteY1" fmla="*/ 4914900 h 5087429"/>
              <a:gd name="connsiteX2" fmla="*/ 3092738 w 3515432"/>
              <a:gd name="connsiteY2" fmla="*/ 4889021 h 5087429"/>
              <a:gd name="connsiteX3" fmla="*/ 3092738 w 3515432"/>
              <a:gd name="connsiteY3" fmla="*/ 4863142 h 5087429"/>
              <a:gd name="connsiteX4" fmla="*/ 3092738 w 3515432"/>
              <a:gd name="connsiteY4" fmla="*/ 4794131 h 5087429"/>
              <a:gd name="connsiteX5" fmla="*/ 3092738 w 3515432"/>
              <a:gd name="connsiteY5" fmla="*/ 4664734 h 5087429"/>
              <a:gd name="connsiteX6" fmla="*/ 3040979 w 3515432"/>
              <a:gd name="connsiteY6" fmla="*/ 4492206 h 5087429"/>
              <a:gd name="connsiteX7" fmla="*/ 2894330 w 3515432"/>
              <a:gd name="connsiteY7" fmla="*/ 4086765 h 5087429"/>
              <a:gd name="connsiteX8" fmla="*/ 2816692 w 3515432"/>
              <a:gd name="connsiteY8" fmla="*/ 3836598 h 5087429"/>
              <a:gd name="connsiteX9" fmla="*/ 2747681 w 3515432"/>
              <a:gd name="connsiteY9" fmla="*/ 3646817 h 5087429"/>
              <a:gd name="connsiteX10" fmla="*/ 2575153 w 3515432"/>
              <a:gd name="connsiteY10" fmla="*/ 3241376 h 5087429"/>
              <a:gd name="connsiteX11" fmla="*/ 2316360 w 3515432"/>
              <a:gd name="connsiteY11" fmla="*/ 2741044 h 5087429"/>
              <a:gd name="connsiteX12" fmla="*/ 2100700 w 3515432"/>
              <a:gd name="connsiteY12" fmla="*/ 2309723 h 5087429"/>
              <a:gd name="connsiteX13" fmla="*/ 1893666 w 3515432"/>
              <a:gd name="connsiteY13" fmla="*/ 1947414 h 5087429"/>
              <a:gd name="connsiteX14" fmla="*/ 1703885 w 3515432"/>
              <a:gd name="connsiteY14" fmla="*/ 1697248 h 5087429"/>
              <a:gd name="connsiteX15" fmla="*/ 1557236 w 3515432"/>
              <a:gd name="connsiteY15" fmla="*/ 1412576 h 5087429"/>
              <a:gd name="connsiteX16" fmla="*/ 1445092 w 3515432"/>
              <a:gd name="connsiteY16" fmla="*/ 1274553 h 5087429"/>
              <a:gd name="connsiteX17" fmla="*/ 1315696 w 3515432"/>
              <a:gd name="connsiteY17" fmla="*/ 1093398 h 5087429"/>
              <a:gd name="connsiteX18" fmla="*/ 927508 w 3515432"/>
              <a:gd name="connsiteY18" fmla="*/ 748342 h 5087429"/>
              <a:gd name="connsiteX19" fmla="*/ 634209 w 3515432"/>
              <a:gd name="connsiteY19" fmla="*/ 411912 h 5087429"/>
              <a:gd name="connsiteX20" fmla="*/ 254647 w 3515432"/>
              <a:gd name="connsiteY20" fmla="*/ 32349 h 5087429"/>
              <a:gd name="connsiteX21" fmla="*/ 0 w 3515432"/>
              <a:gd name="connsiteY21" fmla="*/ 38399 h 5087429"/>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34209 w 3515432"/>
              <a:gd name="connsiteY19" fmla="*/ 373513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45361 w 3515432"/>
              <a:gd name="connsiteY15" fmla="*/ 1439492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5432" h="5049030">
                <a:moveTo>
                  <a:pt x="3515432" y="5049030"/>
                </a:moveTo>
                <a:cubicBezTo>
                  <a:pt x="3339309" y="4979299"/>
                  <a:pt x="3163187" y="4909569"/>
                  <a:pt x="3092738" y="4876501"/>
                </a:cubicBezTo>
                <a:cubicBezTo>
                  <a:pt x="3022289" y="4843433"/>
                  <a:pt x="3092738" y="4850622"/>
                  <a:pt x="3092738" y="4850622"/>
                </a:cubicBezTo>
                <a:lnTo>
                  <a:pt x="3092738" y="4824743"/>
                </a:lnTo>
                <a:lnTo>
                  <a:pt x="3092738" y="4755732"/>
                </a:lnTo>
                <a:cubicBezTo>
                  <a:pt x="3092738" y="4722664"/>
                  <a:pt x="3101365" y="4676656"/>
                  <a:pt x="3092738" y="4626335"/>
                </a:cubicBezTo>
                <a:cubicBezTo>
                  <a:pt x="3084111" y="4576014"/>
                  <a:pt x="3074047" y="4550135"/>
                  <a:pt x="3040979" y="4453807"/>
                </a:cubicBezTo>
                <a:cubicBezTo>
                  <a:pt x="3007911" y="4357479"/>
                  <a:pt x="2931711" y="4157634"/>
                  <a:pt x="2894330" y="4048366"/>
                </a:cubicBezTo>
                <a:cubicBezTo>
                  <a:pt x="2856949" y="3939098"/>
                  <a:pt x="2841133" y="3871524"/>
                  <a:pt x="2816692" y="3798199"/>
                </a:cubicBezTo>
                <a:cubicBezTo>
                  <a:pt x="2792251" y="3724874"/>
                  <a:pt x="2787937" y="3707622"/>
                  <a:pt x="2747681" y="3608418"/>
                </a:cubicBezTo>
                <a:cubicBezTo>
                  <a:pt x="2707424" y="3509214"/>
                  <a:pt x="2647040" y="3353939"/>
                  <a:pt x="2575153" y="3202977"/>
                </a:cubicBezTo>
                <a:cubicBezTo>
                  <a:pt x="2503266" y="3052015"/>
                  <a:pt x="2395435" y="2857920"/>
                  <a:pt x="2316360" y="2702645"/>
                </a:cubicBezTo>
                <a:cubicBezTo>
                  <a:pt x="2237285" y="2547370"/>
                  <a:pt x="2171149" y="2403596"/>
                  <a:pt x="2100700" y="2271324"/>
                </a:cubicBezTo>
                <a:cubicBezTo>
                  <a:pt x="2030251" y="2139052"/>
                  <a:pt x="1959802" y="2011094"/>
                  <a:pt x="1893666" y="1909015"/>
                </a:cubicBezTo>
                <a:cubicBezTo>
                  <a:pt x="1827530" y="1806936"/>
                  <a:pt x="1761936" y="1737103"/>
                  <a:pt x="1703885" y="1658849"/>
                </a:cubicBezTo>
                <a:cubicBezTo>
                  <a:pt x="1645834" y="1580595"/>
                  <a:pt x="1592452" y="1502024"/>
                  <a:pt x="1545361" y="1439492"/>
                </a:cubicBezTo>
                <a:cubicBezTo>
                  <a:pt x="1498270" y="1376960"/>
                  <a:pt x="1467536" y="1332893"/>
                  <a:pt x="1421341" y="1283655"/>
                </a:cubicBezTo>
                <a:cubicBezTo>
                  <a:pt x="1375147" y="1234417"/>
                  <a:pt x="1352479" y="1225827"/>
                  <a:pt x="1268194" y="1144063"/>
                </a:cubicBezTo>
                <a:cubicBezTo>
                  <a:pt x="1183909" y="1062299"/>
                  <a:pt x="1023276" y="894775"/>
                  <a:pt x="915633" y="793070"/>
                </a:cubicBezTo>
                <a:cubicBezTo>
                  <a:pt x="807990" y="691365"/>
                  <a:pt x="721613" y="624463"/>
                  <a:pt x="622334" y="533830"/>
                </a:cubicBezTo>
                <a:cubicBezTo>
                  <a:pt x="523055" y="443197"/>
                  <a:pt x="401912" y="328344"/>
                  <a:pt x="319961" y="249269"/>
                </a:cubicBezTo>
                <a:cubicBezTo>
                  <a:pt x="238010" y="170194"/>
                  <a:pt x="6469" y="6469"/>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8" name="Freeform 7"/>
          <p:cNvSpPr/>
          <p:nvPr/>
        </p:nvSpPr>
        <p:spPr>
          <a:xfrm>
            <a:off x="4785504" y="1041887"/>
            <a:ext cx="2833778" cy="3777704"/>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8370" h="5036938">
                <a:moveTo>
                  <a:pt x="234370" y="20286"/>
                </a:moveTo>
                <a:lnTo>
                  <a:pt x="0" y="283783"/>
                </a:lnTo>
                <a:lnTo>
                  <a:pt x="319177" y="637466"/>
                </a:lnTo>
                <a:lnTo>
                  <a:pt x="396815" y="1198183"/>
                </a:lnTo>
                <a:lnTo>
                  <a:pt x="1457864" y="2207474"/>
                </a:lnTo>
                <a:lnTo>
                  <a:pt x="1440611" y="2474893"/>
                </a:lnTo>
                <a:lnTo>
                  <a:pt x="2044460" y="3173632"/>
                </a:lnTo>
                <a:lnTo>
                  <a:pt x="2398143" y="3354787"/>
                </a:lnTo>
                <a:lnTo>
                  <a:pt x="2605177" y="3786108"/>
                </a:lnTo>
                <a:lnTo>
                  <a:pt x="2863970" y="3872372"/>
                </a:lnTo>
                <a:lnTo>
                  <a:pt x="2915728" y="4010395"/>
                </a:lnTo>
                <a:lnTo>
                  <a:pt x="2863970" y="4182923"/>
                </a:lnTo>
                <a:lnTo>
                  <a:pt x="3243532" y="4691881"/>
                </a:lnTo>
                <a:lnTo>
                  <a:pt x="3252158" y="4838531"/>
                </a:lnTo>
                <a:lnTo>
                  <a:pt x="3778370" y="5036938"/>
                </a:lnTo>
                <a:lnTo>
                  <a:pt x="3321170" y="4864410"/>
                </a:lnTo>
                <a:lnTo>
                  <a:pt x="3355675" y="4614244"/>
                </a:lnTo>
                <a:lnTo>
                  <a:pt x="3140015" y="3924131"/>
                </a:lnTo>
                <a:lnTo>
                  <a:pt x="2631056" y="2785444"/>
                </a:lnTo>
                <a:lnTo>
                  <a:pt x="2191109" y="1922802"/>
                </a:lnTo>
                <a:lnTo>
                  <a:pt x="1747241" y="1384156"/>
                </a:lnTo>
                <a:lnTo>
                  <a:pt x="1397815" y="1020278"/>
                </a:lnTo>
                <a:lnTo>
                  <a:pt x="1041668" y="707262"/>
                </a:lnTo>
                <a:cubicBezTo>
                  <a:pt x="872090" y="553088"/>
                  <a:pt x="514896" y="209730"/>
                  <a:pt x="380346" y="95234"/>
                </a:cubicBezTo>
                <a:cubicBezTo>
                  <a:pt x="245796" y="-19262"/>
                  <a:pt x="297761" y="-11139"/>
                  <a:pt x="234370" y="20286"/>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6" name="Freeform 15"/>
          <p:cNvSpPr/>
          <p:nvPr/>
        </p:nvSpPr>
        <p:spPr>
          <a:xfrm>
            <a:off x="5136357" y="892970"/>
            <a:ext cx="2548580" cy="3877813"/>
          </a:xfrm>
          <a:custGeom>
            <a:avLst/>
            <a:gdLst>
              <a:gd name="connsiteX0" fmla="*/ 0 w 3086100"/>
              <a:gd name="connsiteY0" fmla="*/ 0 h 4562475"/>
              <a:gd name="connsiteX1" fmla="*/ 342900 w 3086100"/>
              <a:gd name="connsiteY1" fmla="*/ 323850 h 4562475"/>
              <a:gd name="connsiteX2" fmla="*/ 676275 w 3086100"/>
              <a:gd name="connsiteY2" fmla="*/ 609600 h 4562475"/>
              <a:gd name="connsiteX3" fmla="*/ 1028700 w 3086100"/>
              <a:gd name="connsiteY3" fmla="*/ 914400 h 4562475"/>
              <a:gd name="connsiteX4" fmla="*/ 1238250 w 3086100"/>
              <a:gd name="connsiteY4" fmla="*/ 1114425 h 4562475"/>
              <a:gd name="connsiteX5" fmla="*/ 1381125 w 3086100"/>
              <a:gd name="connsiteY5" fmla="*/ 1285875 h 4562475"/>
              <a:gd name="connsiteX6" fmla="*/ 1552575 w 3086100"/>
              <a:gd name="connsiteY6" fmla="*/ 1476375 h 4562475"/>
              <a:gd name="connsiteX7" fmla="*/ 1695450 w 3086100"/>
              <a:gd name="connsiteY7" fmla="*/ 1695450 h 4562475"/>
              <a:gd name="connsiteX8" fmla="*/ 1847850 w 3086100"/>
              <a:gd name="connsiteY8" fmla="*/ 1952625 h 4562475"/>
              <a:gd name="connsiteX9" fmla="*/ 2057400 w 3086100"/>
              <a:gd name="connsiteY9" fmla="*/ 2286000 h 4562475"/>
              <a:gd name="connsiteX10" fmla="*/ 2266950 w 3086100"/>
              <a:gd name="connsiteY10" fmla="*/ 2667000 h 4562475"/>
              <a:gd name="connsiteX11" fmla="*/ 2447925 w 3086100"/>
              <a:gd name="connsiteY11" fmla="*/ 2990850 h 4562475"/>
              <a:gd name="connsiteX12" fmla="*/ 2828925 w 3086100"/>
              <a:gd name="connsiteY12" fmla="*/ 3762375 h 4562475"/>
              <a:gd name="connsiteX13" fmla="*/ 3000375 w 3086100"/>
              <a:gd name="connsiteY13" fmla="*/ 4324350 h 4562475"/>
              <a:gd name="connsiteX14" fmla="*/ 3086100 w 3086100"/>
              <a:gd name="connsiteY14" fmla="*/ 4562475 h 4562475"/>
              <a:gd name="connsiteX15" fmla="*/ 3086100 w 3086100"/>
              <a:gd name="connsiteY15" fmla="*/ 4562475 h 4562475"/>
              <a:gd name="connsiteX0" fmla="*/ 0 w 3102002"/>
              <a:gd name="connsiteY0" fmla="*/ 0 h 4594281"/>
              <a:gd name="connsiteX1" fmla="*/ 342900 w 3102002"/>
              <a:gd name="connsiteY1" fmla="*/ 323850 h 4594281"/>
              <a:gd name="connsiteX2" fmla="*/ 676275 w 3102002"/>
              <a:gd name="connsiteY2" fmla="*/ 609600 h 4594281"/>
              <a:gd name="connsiteX3" fmla="*/ 1028700 w 3102002"/>
              <a:gd name="connsiteY3" fmla="*/ 914400 h 4594281"/>
              <a:gd name="connsiteX4" fmla="*/ 1238250 w 3102002"/>
              <a:gd name="connsiteY4" fmla="*/ 1114425 h 4594281"/>
              <a:gd name="connsiteX5" fmla="*/ 1381125 w 3102002"/>
              <a:gd name="connsiteY5" fmla="*/ 1285875 h 4594281"/>
              <a:gd name="connsiteX6" fmla="*/ 1552575 w 3102002"/>
              <a:gd name="connsiteY6" fmla="*/ 1476375 h 4594281"/>
              <a:gd name="connsiteX7" fmla="*/ 1695450 w 3102002"/>
              <a:gd name="connsiteY7" fmla="*/ 1695450 h 4594281"/>
              <a:gd name="connsiteX8" fmla="*/ 1847850 w 3102002"/>
              <a:gd name="connsiteY8" fmla="*/ 1952625 h 4594281"/>
              <a:gd name="connsiteX9" fmla="*/ 2057400 w 3102002"/>
              <a:gd name="connsiteY9" fmla="*/ 2286000 h 4594281"/>
              <a:gd name="connsiteX10" fmla="*/ 2266950 w 3102002"/>
              <a:gd name="connsiteY10" fmla="*/ 2667000 h 4594281"/>
              <a:gd name="connsiteX11" fmla="*/ 2447925 w 3102002"/>
              <a:gd name="connsiteY11" fmla="*/ 2990850 h 4594281"/>
              <a:gd name="connsiteX12" fmla="*/ 2828925 w 3102002"/>
              <a:gd name="connsiteY12" fmla="*/ 3762375 h 4594281"/>
              <a:gd name="connsiteX13" fmla="*/ 3000375 w 3102002"/>
              <a:gd name="connsiteY13" fmla="*/ 4324350 h 4594281"/>
              <a:gd name="connsiteX14" fmla="*/ 3086100 w 3102002"/>
              <a:gd name="connsiteY14" fmla="*/ 4562475 h 4594281"/>
              <a:gd name="connsiteX15" fmla="*/ 3102002 w 3102002"/>
              <a:gd name="connsiteY15" fmla="*/ 4594281 h 4594281"/>
              <a:gd name="connsiteX0" fmla="*/ 0 w 3102268"/>
              <a:gd name="connsiteY0" fmla="*/ 0 h 4598041"/>
              <a:gd name="connsiteX1" fmla="*/ 342900 w 3102268"/>
              <a:gd name="connsiteY1" fmla="*/ 323850 h 4598041"/>
              <a:gd name="connsiteX2" fmla="*/ 676275 w 3102268"/>
              <a:gd name="connsiteY2" fmla="*/ 609600 h 4598041"/>
              <a:gd name="connsiteX3" fmla="*/ 1028700 w 3102268"/>
              <a:gd name="connsiteY3" fmla="*/ 914400 h 4598041"/>
              <a:gd name="connsiteX4" fmla="*/ 1238250 w 3102268"/>
              <a:gd name="connsiteY4" fmla="*/ 1114425 h 4598041"/>
              <a:gd name="connsiteX5" fmla="*/ 1381125 w 3102268"/>
              <a:gd name="connsiteY5" fmla="*/ 1285875 h 4598041"/>
              <a:gd name="connsiteX6" fmla="*/ 1552575 w 3102268"/>
              <a:gd name="connsiteY6" fmla="*/ 1476375 h 4598041"/>
              <a:gd name="connsiteX7" fmla="*/ 1695450 w 3102268"/>
              <a:gd name="connsiteY7" fmla="*/ 1695450 h 4598041"/>
              <a:gd name="connsiteX8" fmla="*/ 1847850 w 3102268"/>
              <a:gd name="connsiteY8" fmla="*/ 1952625 h 4598041"/>
              <a:gd name="connsiteX9" fmla="*/ 2057400 w 3102268"/>
              <a:gd name="connsiteY9" fmla="*/ 2286000 h 4598041"/>
              <a:gd name="connsiteX10" fmla="*/ 2266950 w 3102268"/>
              <a:gd name="connsiteY10" fmla="*/ 2667000 h 4598041"/>
              <a:gd name="connsiteX11" fmla="*/ 2447925 w 3102268"/>
              <a:gd name="connsiteY11" fmla="*/ 2990850 h 4598041"/>
              <a:gd name="connsiteX12" fmla="*/ 2828925 w 3102268"/>
              <a:gd name="connsiteY12" fmla="*/ 3762375 h 4598041"/>
              <a:gd name="connsiteX13" fmla="*/ 3000375 w 3102268"/>
              <a:gd name="connsiteY13" fmla="*/ 4324350 h 4598041"/>
              <a:gd name="connsiteX14" fmla="*/ 3086100 w 3102268"/>
              <a:gd name="connsiteY14" fmla="*/ 4562475 h 4598041"/>
              <a:gd name="connsiteX15" fmla="*/ 3102002 w 3102268"/>
              <a:gd name="connsiteY15" fmla="*/ 4594281 h 4598041"/>
              <a:gd name="connsiteX16" fmla="*/ 3095956 w 3102268"/>
              <a:gd name="connsiteY16" fmla="*/ 4597925 h 4598041"/>
              <a:gd name="connsiteX0" fmla="*/ 0 w 3199335"/>
              <a:gd name="connsiteY0" fmla="*/ 0 h 4852366"/>
              <a:gd name="connsiteX1" fmla="*/ 342900 w 3199335"/>
              <a:gd name="connsiteY1" fmla="*/ 323850 h 4852366"/>
              <a:gd name="connsiteX2" fmla="*/ 676275 w 3199335"/>
              <a:gd name="connsiteY2" fmla="*/ 609600 h 4852366"/>
              <a:gd name="connsiteX3" fmla="*/ 1028700 w 3199335"/>
              <a:gd name="connsiteY3" fmla="*/ 914400 h 4852366"/>
              <a:gd name="connsiteX4" fmla="*/ 1238250 w 3199335"/>
              <a:gd name="connsiteY4" fmla="*/ 1114425 h 4852366"/>
              <a:gd name="connsiteX5" fmla="*/ 1381125 w 3199335"/>
              <a:gd name="connsiteY5" fmla="*/ 1285875 h 4852366"/>
              <a:gd name="connsiteX6" fmla="*/ 1552575 w 3199335"/>
              <a:gd name="connsiteY6" fmla="*/ 1476375 h 4852366"/>
              <a:gd name="connsiteX7" fmla="*/ 1695450 w 3199335"/>
              <a:gd name="connsiteY7" fmla="*/ 1695450 h 4852366"/>
              <a:gd name="connsiteX8" fmla="*/ 1847850 w 3199335"/>
              <a:gd name="connsiteY8" fmla="*/ 1952625 h 4852366"/>
              <a:gd name="connsiteX9" fmla="*/ 2057400 w 3199335"/>
              <a:gd name="connsiteY9" fmla="*/ 2286000 h 4852366"/>
              <a:gd name="connsiteX10" fmla="*/ 2266950 w 3199335"/>
              <a:gd name="connsiteY10" fmla="*/ 2667000 h 4852366"/>
              <a:gd name="connsiteX11" fmla="*/ 2447925 w 3199335"/>
              <a:gd name="connsiteY11" fmla="*/ 2990850 h 4852366"/>
              <a:gd name="connsiteX12" fmla="*/ 2828925 w 3199335"/>
              <a:gd name="connsiteY12" fmla="*/ 3762375 h 4852366"/>
              <a:gd name="connsiteX13" fmla="*/ 3000375 w 3199335"/>
              <a:gd name="connsiteY13" fmla="*/ 4324350 h 4852366"/>
              <a:gd name="connsiteX14" fmla="*/ 3086100 w 3199335"/>
              <a:gd name="connsiteY14" fmla="*/ 4562475 h 4852366"/>
              <a:gd name="connsiteX15" fmla="*/ 3102002 w 3199335"/>
              <a:gd name="connsiteY15" fmla="*/ 4594281 h 4852366"/>
              <a:gd name="connsiteX16" fmla="*/ 3199323 w 3199335"/>
              <a:gd name="connsiteY16" fmla="*/ 4852366 h 4852366"/>
              <a:gd name="connsiteX0" fmla="*/ 0 w 3199337"/>
              <a:gd name="connsiteY0" fmla="*/ 0 h 4852366"/>
              <a:gd name="connsiteX1" fmla="*/ 342900 w 3199337"/>
              <a:gd name="connsiteY1" fmla="*/ 323850 h 4852366"/>
              <a:gd name="connsiteX2" fmla="*/ 676275 w 3199337"/>
              <a:gd name="connsiteY2" fmla="*/ 609600 h 4852366"/>
              <a:gd name="connsiteX3" fmla="*/ 1028700 w 3199337"/>
              <a:gd name="connsiteY3" fmla="*/ 914400 h 4852366"/>
              <a:gd name="connsiteX4" fmla="*/ 1238250 w 3199337"/>
              <a:gd name="connsiteY4" fmla="*/ 1114425 h 4852366"/>
              <a:gd name="connsiteX5" fmla="*/ 1381125 w 3199337"/>
              <a:gd name="connsiteY5" fmla="*/ 1285875 h 4852366"/>
              <a:gd name="connsiteX6" fmla="*/ 1552575 w 3199337"/>
              <a:gd name="connsiteY6" fmla="*/ 1476375 h 4852366"/>
              <a:gd name="connsiteX7" fmla="*/ 1695450 w 3199337"/>
              <a:gd name="connsiteY7" fmla="*/ 1695450 h 4852366"/>
              <a:gd name="connsiteX8" fmla="*/ 1847850 w 3199337"/>
              <a:gd name="connsiteY8" fmla="*/ 1952625 h 4852366"/>
              <a:gd name="connsiteX9" fmla="*/ 2057400 w 3199337"/>
              <a:gd name="connsiteY9" fmla="*/ 2286000 h 4852366"/>
              <a:gd name="connsiteX10" fmla="*/ 2266950 w 3199337"/>
              <a:gd name="connsiteY10" fmla="*/ 2667000 h 4852366"/>
              <a:gd name="connsiteX11" fmla="*/ 2447925 w 3199337"/>
              <a:gd name="connsiteY11" fmla="*/ 2990850 h 4852366"/>
              <a:gd name="connsiteX12" fmla="*/ 2828925 w 3199337"/>
              <a:gd name="connsiteY12" fmla="*/ 3762375 h 4852366"/>
              <a:gd name="connsiteX13" fmla="*/ 3000375 w 3199337"/>
              <a:gd name="connsiteY13" fmla="*/ 4324350 h 4852366"/>
              <a:gd name="connsiteX14" fmla="*/ 3086100 w 3199337"/>
              <a:gd name="connsiteY14" fmla="*/ 4562475 h 4852366"/>
              <a:gd name="connsiteX15" fmla="*/ 3117905 w 3199337"/>
              <a:gd name="connsiteY15" fmla="*/ 4769210 h 4852366"/>
              <a:gd name="connsiteX16" fmla="*/ 3199323 w 3199337"/>
              <a:gd name="connsiteY16" fmla="*/ 4852366 h 485236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86100 w 3167541"/>
              <a:gd name="connsiteY14" fmla="*/ 4562475 h 5035246"/>
              <a:gd name="connsiteX15" fmla="*/ 3117905 w 3167541"/>
              <a:gd name="connsiteY15" fmla="*/ 4769210 h 5035246"/>
              <a:gd name="connsiteX16" fmla="*/ 3167518 w 3167541"/>
              <a:gd name="connsiteY16" fmla="*/ 5035246 h 503524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54294 w 3167541"/>
              <a:gd name="connsiteY14" fmla="*/ 4562475 h 5035246"/>
              <a:gd name="connsiteX15" fmla="*/ 3117905 w 3167541"/>
              <a:gd name="connsiteY15" fmla="*/ 4769210 h 5035246"/>
              <a:gd name="connsiteX16" fmla="*/ 3167518 w 3167541"/>
              <a:gd name="connsiteY16" fmla="*/ 5035246 h 503524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54294 w 3167541"/>
              <a:gd name="connsiteY14" fmla="*/ 4562475 h 5035246"/>
              <a:gd name="connsiteX15" fmla="*/ 3117905 w 3167541"/>
              <a:gd name="connsiteY15" fmla="*/ 4769210 h 5035246"/>
              <a:gd name="connsiteX16" fmla="*/ 3167518 w 3167541"/>
              <a:gd name="connsiteY16" fmla="*/ 5035246 h 5035246"/>
              <a:gd name="connsiteX0" fmla="*/ 0 w 3175469"/>
              <a:gd name="connsiteY0" fmla="*/ 0 h 5054951"/>
              <a:gd name="connsiteX1" fmla="*/ 342900 w 3175469"/>
              <a:gd name="connsiteY1" fmla="*/ 323850 h 5054951"/>
              <a:gd name="connsiteX2" fmla="*/ 676275 w 3175469"/>
              <a:gd name="connsiteY2" fmla="*/ 609600 h 5054951"/>
              <a:gd name="connsiteX3" fmla="*/ 1028700 w 3175469"/>
              <a:gd name="connsiteY3" fmla="*/ 914400 h 5054951"/>
              <a:gd name="connsiteX4" fmla="*/ 1238250 w 3175469"/>
              <a:gd name="connsiteY4" fmla="*/ 1114425 h 5054951"/>
              <a:gd name="connsiteX5" fmla="*/ 1381125 w 3175469"/>
              <a:gd name="connsiteY5" fmla="*/ 1285875 h 5054951"/>
              <a:gd name="connsiteX6" fmla="*/ 1552575 w 3175469"/>
              <a:gd name="connsiteY6" fmla="*/ 1476375 h 5054951"/>
              <a:gd name="connsiteX7" fmla="*/ 1695450 w 3175469"/>
              <a:gd name="connsiteY7" fmla="*/ 1695450 h 5054951"/>
              <a:gd name="connsiteX8" fmla="*/ 1847850 w 3175469"/>
              <a:gd name="connsiteY8" fmla="*/ 1952625 h 5054951"/>
              <a:gd name="connsiteX9" fmla="*/ 2057400 w 3175469"/>
              <a:gd name="connsiteY9" fmla="*/ 2286000 h 5054951"/>
              <a:gd name="connsiteX10" fmla="*/ 2266950 w 3175469"/>
              <a:gd name="connsiteY10" fmla="*/ 2667000 h 5054951"/>
              <a:gd name="connsiteX11" fmla="*/ 2447925 w 3175469"/>
              <a:gd name="connsiteY11" fmla="*/ 2990850 h 5054951"/>
              <a:gd name="connsiteX12" fmla="*/ 2828925 w 3175469"/>
              <a:gd name="connsiteY12" fmla="*/ 3762375 h 5054951"/>
              <a:gd name="connsiteX13" fmla="*/ 3000375 w 3175469"/>
              <a:gd name="connsiteY13" fmla="*/ 4324350 h 5054951"/>
              <a:gd name="connsiteX14" fmla="*/ 3054294 w 3175469"/>
              <a:gd name="connsiteY14" fmla="*/ 4562475 h 5054951"/>
              <a:gd name="connsiteX15" fmla="*/ 3117905 w 3175469"/>
              <a:gd name="connsiteY15" fmla="*/ 4769210 h 5054951"/>
              <a:gd name="connsiteX16" fmla="*/ 3167518 w 3175469"/>
              <a:gd name="connsiteY16" fmla="*/ 5035246 h 5054951"/>
              <a:gd name="connsiteX17" fmla="*/ 3175469 w 3175469"/>
              <a:gd name="connsiteY17" fmla="*/ 5035245 h 5054951"/>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47850 w 3398106"/>
              <a:gd name="connsiteY8" fmla="*/ 1952625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828925 w 3398106"/>
              <a:gd name="connsiteY12" fmla="*/ 3762375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47850 w 3398106"/>
              <a:gd name="connsiteY8" fmla="*/ 1952625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895352 w 3398106"/>
              <a:gd name="connsiteY7" fmla="*/ 1940749 h 5170417"/>
              <a:gd name="connsiteX8" fmla="*/ 2057400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613990 w 3398106"/>
              <a:gd name="connsiteY5" fmla="*/ 1551438 h 5170417"/>
              <a:gd name="connsiteX6" fmla="*/ 1895352 w 3398106"/>
              <a:gd name="connsiteY6" fmla="*/ 1940749 h 5170417"/>
              <a:gd name="connsiteX7" fmla="*/ 2084695 w 3398106"/>
              <a:gd name="connsiteY7" fmla="*/ 2286000 h 5170417"/>
              <a:gd name="connsiteX8" fmla="*/ 2266950 w 3398106"/>
              <a:gd name="connsiteY8" fmla="*/ 2667000 h 5170417"/>
              <a:gd name="connsiteX9" fmla="*/ 2447925 w 3398106"/>
              <a:gd name="connsiteY9" fmla="*/ 2990850 h 5170417"/>
              <a:gd name="connsiteX10" fmla="*/ 2725558 w 3398106"/>
              <a:gd name="connsiteY10" fmla="*/ 3571543 h 5170417"/>
              <a:gd name="connsiteX11" fmla="*/ 3000375 w 3398106"/>
              <a:gd name="connsiteY11" fmla="*/ 4324350 h 5170417"/>
              <a:gd name="connsiteX12" fmla="*/ 3054294 w 3398106"/>
              <a:gd name="connsiteY12" fmla="*/ 4562475 h 5170417"/>
              <a:gd name="connsiteX13" fmla="*/ 3117905 w 3398106"/>
              <a:gd name="connsiteY13" fmla="*/ 4769210 h 5170417"/>
              <a:gd name="connsiteX14" fmla="*/ 3167518 w 3398106"/>
              <a:gd name="connsiteY14" fmla="*/ 5035246 h 5170417"/>
              <a:gd name="connsiteX15" fmla="*/ 3398106 w 3398106"/>
              <a:gd name="connsiteY15" fmla="*/ 5170417 h 517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8106" h="5170417">
                <a:moveTo>
                  <a:pt x="0" y="0"/>
                </a:moveTo>
                <a:lnTo>
                  <a:pt x="342900" y="323850"/>
                </a:lnTo>
                <a:lnTo>
                  <a:pt x="676275" y="609600"/>
                </a:lnTo>
                <a:lnTo>
                  <a:pt x="1028700" y="914400"/>
                </a:lnTo>
                <a:lnTo>
                  <a:pt x="1238250" y="1114425"/>
                </a:lnTo>
                <a:lnTo>
                  <a:pt x="1613990" y="1551438"/>
                </a:lnTo>
                <a:cubicBezTo>
                  <a:pt x="1699694" y="1660584"/>
                  <a:pt x="1811215" y="1805812"/>
                  <a:pt x="1895352" y="1940749"/>
                </a:cubicBezTo>
                <a:lnTo>
                  <a:pt x="2084695" y="2286000"/>
                </a:lnTo>
                <a:lnTo>
                  <a:pt x="2266950" y="2667000"/>
                </a:lnTo>
                <a:lnTo>
                  <a:pt x="2447925" y="2990850"/>
                </a:lnTo>
                <a:lnTo>
                  <a:pt x="2725558" y="3571543"/>
                </a:lnTo>
                <a:lnTo>
                  <a:pt x="3000375" y="4324350"/>
                </a:lnTo>
                <a:cubicBezTo>
                  <a:pt x="3028950" y="4403725"/>
                  <a:pt x="3034706" y="4488332"/>
                  <a:pt x="3054294" y="4562475"/>
                </a:cubicBezTo>
                <a:cubicBezTo>
                  <a:pt x="3073882" y="4636618"/>
                  <a:pt x="3112604" y="4758608"/>
                  <a:pt x="3117905" y="4769210"/>
                </a:cubicBezTo>
                <a:cubicBezTo>
                  <a:pt x="3119548" y="4775118"/>
                  <a:pt x="3168778" y="5034487"/>
                  <a:pt x="3167518" y="5035246"/>
                </a:cubicBezTo>
                <a:cubicBezTo>
                  <a:pt x="3177112" y="5079585"/>
                  <a:pt x="3396450" y="5170417"/>
                  <a:pt x="3398106" y="5170417"/>
                </a:cubicBezTo>
              </a:path>
            </a:pathLst>
          </a:custGeom>
          <a:noFill/>
          <a:ln w="476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8" name="TextBox 17"/>
          <p:cNvSpPr txBox="1"/>
          <p:nvPr/>
        </p:nvSpPr>
        <p:spPr>
          <a:xfrm>
            <a:off x="152400" y="575727"/>
            <a:ext cx="2641469" cy="984885"/>
          </a:xfrm>
          <a:prstGeom prst="rect">
            <a:avLst/>
          </a:prstGeom>
          <a:noFill/>
          <a:effectLst>
            <a:outerShdw dist="25400" dir="2700000" algn="tl" rotWithShape="0">
              <a:prstClr val="black"/>
            </a:outerShdw>
          </a:effectLst>
        </p:spPr>
        <p:txBody>
          <a:bodyPr wrap="square" rtlCol="0">
            <a:spAutoFit/>
          </a:bodyPr>
          <a:lstStyle/>
          <a:p>
            <a:r>
              <a:rPr lang="en-US" sz="2000" dirty="0">
                <a:solidFill>
                  <a:srgbClr val="FFFF00"/>
                </a:solidFill>
                <a:effectLst>
                  <a:outerShdw blurRad="38100" dist="38100" dir="2700000" algn="tl">
                    <a:srgbClr val="000000">
                      <a:alpha val="43137"/>
                    </a:srgbClr>
                  </a:outerShdw>
                </a:effectLst>
              </a:rPr>
              <a:t>More surface heat = More CAPE.</a:t>
            </a:r>
          </a:p>
          <a:p>
            <a:endParaRPr lang="en-US" sz="1800" dirty="0">
              <a:solidFill>
                <a:srgbClr val="FFFF00"/>
              </a:solidFill>
              <a:effectLst>
                <a:outerShdw blurRad="38100" dist="38100" dir="2700000" algn="tl">
                  <a:srgbClr val="000000">
                    <a:alpha val="43137"/>
                  </a:srgbClr>
                </a:outerShdw>
              </a:effectLst>
            </a:endParaRPr>
          </a:p>
        </p:txBody>
      </p:sp>
      <p:sp>
        <p:nvSpPr>
          <p:cNvPr id="19" name="Freeform 18"/>
          <p:cNvSpPr/>
          <p:nvPr/>
        </p:nvSpPr>
        <p:spPr>
          <a:xfrm>
            <a:off x="4805476" y="918611"/>
            <a:ext cx="2833778" cy="3908722"/>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 name="connsiteX0" fmla="*/ 425439 w 3778370"/>
              <a:gd name="connsiteY0" fmla="*/ 4185 h 5211905"/>
              <a:gd name="connsiteX1" fmla="*/ 0 w 3778370"/>
              <a:gd name="connsiteY1" fmla="*/ 458750 h 5211905"/>
              <a:gd name="connsiteX2" fmla="*/ 319177 w 3778370"/>
              <a:gd name="connsiteY2" fmla="*/ 812433 h 5211905"/>
              <a:gd name="connsiteX3" fmla="*/ 396815 w 3778370"/>
              <a:gd name="connsiteY3" fmla="*/ 1373150 h 5211905"/>
              <a:gd name="connsiteX4" fmla="*/ 1457864 w 3778370"/>
              <a:gd name="connsiteY4" fmla="*/ 2382441 h 5211905"/>
              <a:gd name="connsiteX5" fmla="*/ 1440611 w 3778370"/>
              <a:gd name="connsiteY5" fmla="*/ 2649860 h 5211905"/>
              <a:gd name="connsiteX6" fmla="*/ 2044460 w 3778370"/>
              <a:gd name="connsiteY6" fmla="*/ 3348599 h 5211905"/>
              <a:gd name="connsiteX7" fmla="*/ 2398143 w 3778370"/>
              <a:gd name="connsiteY7" fmla="*/ 3529754 h 5211905"/>
              <a:gd name="connsiteX8" fmla="*/ 2605177 w 3778370"/>
              <a:gd name="connsiteY8" fmla="*/ 3961075 h 5211905"/>
              <a:gd name="connsiteX9" fmla="*/ 2863970 w 3778370"/>
              <a:gd name="connsiteY9" fmla="*/ 4047339 h 5211905"/>
              <a:gd name="connsiteX10" fmla="*/ 2915728 w 3778370"/>
              <a:gd name="connsiteY10" fmla="*/ 4185362 h 5211905"/>
              <a:gd name="connsiteX11" fmla="*/ 2863970 w 3778370"/>
              <a:gd name="connsiteY11" fmla="*/ 4357890 h 5211905"/>
              <a:gd name="connsiteX12" fmla="*/ 3243532 w 3778370"/>
              <a:gd name="connsiteY12" fmla="*/ 4866848 h 5211905"/>
              <a:gd name="connsiteX13" fmla="*/ 3252158 w 3778370"/>
              <a:gd name="connsiteY13" fmla="*/ 5013498 h 5211905"/>
              <a:gd name="connsiteX14" fmla="*/ 3778370 w 3778370"/>
              <a:gd name="connsiteY14" fmla="*/ 5211905 h 5211905"/>
              <a:gd name="connsiteX15" fmla="*/ 3321170 w 3778370"/>
              <a:gd name="connsiteY15" fmla="*/ 5039377 h 5211905"/>
              <a:gd name="connsiteX16" fmla="*/ 3355675 w 3778370"/>
              <a:gd name="connsiteY16" fmla="*/ 4789211 h 5211905"/>
              <a:gd name="connsiteX17" fmla="*/ 3140015 w 3778370"/>
              <a:gd name="connsiteY17" fmla="*/ 4099098 h 5211905"/>
              <a:gd name="connsiteX18" fmla="*/ 2631056 w 3778370"/>
              <a:gd name="connsiteY18" fmla="*/ 2960411 h 5211905"/>
              <a:gd name="connsiteX19" fmla="*/ 2191109 w 3778370"/>
              <a:gd name="connsiteY19" fmla="*/ 2097769 h 5211905"/>
              <a:gd name="connsiteX20" fmla="*/ 1747241 w 3778370"/>
              <a:gd name="connsiteY20" fmla="*/ 1559123 h 5211905"/>
              <a:gd name="connsiteX21" fmla="*/ 1397815 w 3778370"/>
              <a:gd name="connsiteY21" fmla="*/ 1195245 h 5211905"/>
              <a:gd name="connsiteX22" fmla="*/ 1041668 w 3778370"/>
              <a:gd name="connsiteY22" fmla="*/ 882229 h 5211905"/>
              <a:gd name="connsiteX23" fmla="*/ 380346 w 3778370"/>
              <a:gd name="connsiteY23" fmla="*/ 270201 h 5211905"/>
              <a:gd name="connsiteX24" fmla="*/ 425439 w 3778370"/>
              <a:gd name="connsiteY24" fmla="*/ 4185 h 5211905"/>
              <a:gd name="connsiteX0" fmla="*/ 425439 w 3778370"/>
              <a:gd name="connsiteY0" fmla="*/ 3639 h 5211359"/>
              <a:gd name="connsiteX1" fmla="*/ 0 w 3778370"/>
              <a:gd name="connsiteY1" fmla="*/ 458204 h 5211359"/>
              <a:gd name="connsiteX2" fmla="*/ 319177 w 3778370"/>
              <a:gd name="connsiteY2" fmla="*/ 811887 h 5211359"/>
              <a:gd name="connsiteX3" fmla="*/ 396815 w 3778370"/>
              <a:gd name="connsiteY3" fmla="*/ 1372604 h 5211359"/>
              <a:gd name="connsiteX4" fmla="*/ 1457864 w 3778370"/>
              <a:gd name="connsiteY4" fmla="*/ 2381895 h 5211359"/>
              <a:gd name="connsiteX5" fmla="*/ 1440611 w 3778370"/>
              <a:gd name="connsiteY5" fmla="*/ 2649314 h 5211359"/>
              <a:gd name="connsiteX6" fmla="*/ 2044460 w 3778370"/>
              <a:gd name="connsiteY6" fmla="*/ 3348053 h 5211359"/>
              <a:gd name="connsiteX7" fmla="*/ 2398143 w 3778370"/>
              <a:gd name="connsiteY7" fmla="*/ 3529208 h 5211359"/>
              <a:gd name="connsiteX8" fmla="*/ 2605177 w 3778370"/>
              <a:gd name="connsiteY8" fmla="*/ 3960529 h 5211359"/>
              <a:gd name="connsiteX9" fmla="*/ 2863970 w 3778370"/>
              <a:gd name="connsiteY9" fmla="*/ 4046793 h 5211359"/>
              <a:gd name="connsiteX10" fmla="*/ 2915728 w 3778370"/>
              <a:gd name="connsiteY10" fmla="*/ 4184816 h 5211359"/>
              <a:gd name="connsiteX11" fmla="*/ 2863970 w 3778370"/>
              <a:gd name="connsiteY11" fmla="*/ 4357344 h 5211359"/>
              <a:gd name="connsiteX12" fmla="*/ 3243532 w 3778370"/>
              <a:gd name="connsiteY12" fmla="*/ 4866302 h 5211359"/>
              <a:gd name="connsiteX13" fmla="*/ 3252158 w 3778370"/>
              <a:gd name="connsiteY13" fmla="*/ 5012952 h 5211359"/>
              <a:gd name="connsiteX14" fmla="*/ 3778370 w 3778370"/>
              <a:gd name="connsiteY14" fmla="*/ 5211359 h 5211359"/>
              <a:gd name="connsiteX15" fmla="*/ 3321170 w 3778370"/>
              <a:gd name="connsiteY15" fmla="*/ 5038831 h 5211359"/>
              <a:gd name="connsiteX16" fmla="*/ 3355675 w 3778370"/>
              <a:gd name="connsiteY16" fmla="*/ 4788665 h 5211359"/>
              <a:gd name="connsiteX17" fmla="*/ 3140015 w 3778370"/>
              <a:gd name="connsiteY17" fmla="*/ 4098552 h 5211359"/>
              <a:gd name="connsiteX18" fmla="*/ 2631056 w 3778370"/>
              <a:gd name="connsiteY18" fmla="*/ 2959865 h 5211359"/>
              <a:gd name="connsiteX19" fmla="*/ 2191109 w 3778370"/>
              <a:gd name="connsiteY19" fmla="*/ 2097223 h 5211359"/>
              <a:gd name="connsiteX20" fmla="*/ 1747241 w 3778370"/>
              <a:gd name="connsiteY20" fmla="*/ 1558577 h 5211359"/>
              <a:gd name="connsiteX21" fmla="*/ 1397815 w 3778370"/>
              <a:gd name="connsiteY21" fmla="*/ 1194699 h 5211359"/>
              <a:gd name="connsiteX22" fmla="*/ 1041668 w 3778370"/>
              <a:gd name="connsiteY22" fmla="*/ 881683 h 5211359"/>
              <a:gd name="connsiteX23" fmla="*/ 707892 w 3778370"/>
              <a:gd name="connsiteY23" fmla="*/ 296951 h 5211359"/>
              <a:gd name="connsiteX24" fmla="*/ 425439 w 3778370"/>
              <a:gd name="connsiteY24" fmla="*/ 3639 h 5211359"/>
              <a:gd name="connsiteX0" fmla="*/ 425439 w 3778370"/>
              <a:gd name="connsiteY0" fmla="*/ 3225 h 5210945"/>
              <a:gd name="connsiteX1" fmla="*/ 0 w 3778370"/>
              <a:gd name="connsiteY1" fmla="*/ 457790 h 5210945"/>
              <a:gd name="connsiteX2" fmla="*/ 319177 w 3778370"/>
              <a:gd name="connsiteY2" fmla="*/ 811473 h 5210945"/>
              <a:gd name="connsiteX3" fmla="*/ 396815 w 3778370"/>
              <a:gd name="connsiteY3" fmla="*/ 1372190 h 5210945"/>
              <a:gd name="connsiteX4" fmla="*/ 1457864 w 3778370"/>
              <a:gd name="connsiteY4" fmla="*/ 2381481 h 5210945"/>
              <a:gd name="connsiteX5" fmla="*/ 1440611 w 3778370"/>
              <a:gd name="connsiteY5" fmla="*/ 2648900 h 5210945"/>
              <a:gd name="connsiteX6" fmla="*/ 2044460 w 3778370"/>
              <a:gd name="connsiteY6" fmla="*/ 3347639 h 5210945"/>
              <a:gd name="connsiteX7" fmla="*/ 2398143 w 3778370"/>
              <a:gd name="connsiteY7" fmla="*/ 3528794 h 5210945"/>
              <a:gd name="connsiteX8" fmla="*/ 2605177 w 3778370"/>
              <a:gd name="connsiteY8" fmla="*/ 3960115 h 5210945"/>
              <a:gd name="connsiteX9" fmla="*/ 2863970 w 3778370"/>
              <a:gd name="connsiteY9" fmla="*/ 4046379 h 5210945"/>
              <a:gd name="connsiteX10" fmla="*/ 2915728 w 3778370"/>
              <a:gd name="connsiteY10" fmla="*/ 4184402 h 5210945"/>
              <a:gd name="connsiteX11" fmla="*/ 2863970 w 3778370"/>
              <a:gd name="connsiteY11" fmla="*/ 4356930 h 5210945"/>
              <a:gd name="connsiteX12" fmla="*/ 3243532 w 3778370"/>
              <a:gd name="connsiteY12" fmla="*/ 4865888 h 5210945"/>
              <a:gd name="connsiteX13" fmla="*/ 3252158 w 3778370"/>
              <a:gd name="connsiteY13" fmla="*/ 5012538 h 5210945"/>
              <a:gd name="connsiteX14" fmla="*/ 3778370 w 3778370"/>
              <a:gd name="connsiteY14" fmla="*/ 5210945 h 5210945"/>
              <a:gd name="connsiteX15" fmla="*/ 3321170 w 3778370"/>
              <a:gd name="connsiteY15" fmla="*/ 5038417 h 5210945"/>
              <a:gd name="connsiteX16" fmla="*/ 3355675 w 3778370"/>
              <a:gd name="connsiteY16" fmla="*/ 4788251 h 5210945"/>
              <a:gd name="connsiteX17" fmla="*/ 3140015 w 3778370"/>
              <a:gd name="connsiteY17" fmla="*/ 4098138 h 5210945"/>
              <a:gd name="connsiteX18" fmla="*/ 2631056 w 3778370"/>
              <a:gd name="connsiteY18" fmla="*/ 2959451 h 5210945"/>
              <a:gd name="connsiteX19" fmla="*/ 2191109 w 3778370"/>
              <a:gd name="connsiteY19" fmla="*/ 2096809 h 5210945"/>
              <a:gd name="connsiteX20" fmla="*/ 1747241 w 3778370"/>
              <a:gd name="connsiteY20" fmla="*/ 1558163 h 5210945"/>
              <a:gd name="connsiteX21" fmla="*/ 1397815 w 3778370"/>
              <a:gd name="connsiteY21" fmla="*/ 1194285 h 5210945"/>
              <a:gd name="connsiteX22" fmla="*/ 1260032 w 3778370"/>
              <a:gd name="connsiteY22" fmla="*/ 717496 h 5210945"/>
              <a:gd name="connsiteX23" fmla="*/ 707892 w 3778370"/>
              <a:gd name="connsiteY23" fmla="*/ 296537 h 5210945"/>
              <a:gd name="connsiteX24" fmla="*/ 425439 w 3778370"/>
              <a:gd name="connsiteY24" fmla="*/ 3225 h 5210945"/>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397815 w 3778370"/>
              <a:gd name="connsiteY21" fmla="*/ 1194969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19447 w 3778370"/>
              <a:gd name="connsiteY16" fmla="*/ 4788936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19447 w 3778370"/>
              <a:gd name="connsiteY16" fmla="*/ 4788936 h 5211629"/>
              <a:gd name="connsiteX17" fmla="*/ 3332500 w 3778370"/>
              <a:gd name="connsiteY17" fmla="*/ 3957323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19447 w 3778370"/>
              <a:gd name="connsiteY16" fmla="*/ 4788936 h 5211629"/>
              <a:gd name="connsiteX17" fmla="*/ 3332500 w 3778370"/>
              <a:gd name="connsiteY17" fmla="*/ 3957323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8370" h="5211629">
                <a:moveTo>
                  <a:pt x="425439" y="3909"/>
                </a:moveTo>
                <a:lnTo>
                  <a:pt x="0" y="458474"/>
                </a:lnTo>
                <a:lnTo>
                  <a:pt x="319177" y="812157"/>
                </a:lnTo>
                <a:lnTo>
                  <a:pt x="396815" y="1372874"/>
                </a:lnTo>
                <a:lnTo>
                  <a:pt x="1457864" y="2382165"/>
                </a:lnTo>
                <a:lnTo>
                  <a:pt x="1440611" y="2649584"/>
                </a:lnTo>
                <a:lnTo>
                  <a:pt x="2044460" y="3348323"/>
                </a:lnTo>
                <a:lnTo>
                  <a:pt x="2398143" y="3529478"/>
                </a:lnTo>
                <a:lnTo>
                  <a:pt x="2605177" y="3960799"/>
                </a:lnTo>
                <a:lnTo>
                  <a:pt x="2863970" y="4047063"/>
                </a:lnTo>
                <a:lnTo>
                  <a:pt x="2915728" y="4185086"/>
                </a:lnTo>
                <a:lnTo>
                  <a:pt x="2863970" y="4357614"/>
                </a:lnTo>
                <a:lnTo>
                  <a:pt x="3243532" y="4866572"/>
                </a:lnTo>
                <a:lnTo>
                  <a:pt x="3252158" y="5013222"/>
                </a:lnTo>
                <a:lnTo>
                  <a:pt x="3778370" y="5211629"/>
                </a:lnTo>
                <a:lnTo>
                  <a:pt x="3594125" y="4998158"/>
                </a:lnTo>
                <a:lnTo>
                  <a:pt x="3519447" y="4788936"/>
                </a:lnTo>
                <a:cubicBezTo>
                  <a:pt x="3520348" y="4508857"/>
                  <a:pt x="3417863" y="4228776"/>
                  <a:pt x="3332500" y="3957323"/>
                </a:cubicBezTo>
                <a:lnTo>
                  <a:pt x="2835773" y="2919192"/>
                </a:lnTo>
                <a:lnTo>
                  <a:pt x="2354882" y="1947367"/>
                </a:lnTo>
                <a:lnTo>
                  <a:pt x="1965605" y="1436017"/>
                </a:lnTo>
                <a:lnTo>
                  <a:pt x="1643475" y="1031196"/>
                </a:lnTo>
                <a:lnTo>
                  <a:pt x="1260032" y="718180"/>
                </a:lnTo>
                <a:cubicBezTo>
                  <a:pt x="1090454" y="564006"/>
                  <a:pt x="915230" y="375323"/>
                  <a:pt x="776131" y="256278"/>
                </a:cubicBezTo>
                <a:cubicBezTo>
                  <a:pt x="637032" y="137233"/>
                  <a:pt x="488830" y="-27516"/>
                  <a:pt x="425439" y="3909"/>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TextBox 10"/>
          <p:cNvSpPr txBox="1"/>
          <p:nvPr/>
        </p:nvSpPr>
        <p:spPr>
          <a:xfrm>
            <a:off x="5086350" y="1733550"/>
            <a:ext cx="1314450" cy="461665"/>
          </a:xfrm>
          <a:prstGeom prst="rect">
            <a:avLst/>
          </a:prstGeom>
          <a:noFill/>
        </p:spPr>
        <p:txBody>
          <a:bodyPr wrap="square" rtlCol="0">
            <a:spAutoFit/>
          </a:bodyPr>
          <a:lstStyle/>
          <a:p>
            <a:r>
              <a:rPr lang="en-US" sz="2400" dirty="0">
                <a:ln>
                  <a:solidFill>
                    <a:sysClr val="windowText" lastClr="000000"/>
                  </a:solidFill>
                </a:ln>
                <a:solidFill>
                  <a:srgbClr val="FFFF00"/>
                </a:solidFill>
              </a:rPr>
              <a:t>CAPE</a:t>
            </a:r>
          </a:p>
        </p:txBody>
      </p:sp>
    </p:spTree>
    <p:extLst>
      <p:ext uri="{BB962C8B-B14F-4D97-AF65-F5344CB8AC3E}">
        <p14:creationId xmlns:p14="http://schemas.microsoft.com/office/powerpoint/2010/main" val="1295124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0150" y="-81615"/>
            <a:ext cx="6858000" cy="553998"/>
          </a:xfrm>
          <a:prstGeom prst="rect">
            <a:avLst/>
          </a:prstGeom>
          <a:noFill/>
        </p:spPr>
        <p:txBody>
          <a:bodyPr wrap="square" rtlCol="0">
            <a:spAutoFit/>
          </a:bodyPr>
          <a:lstStyle/>
          <a:p>
            <a:pPr algn="ctr"/>
            <a:r>
              <a:rPr lang="en-US" sz="3000" dirty="0">
                <a:ln>
                  <a:solidFill>
                    <a:sysClr val="windowText" lastClr="000000"/>
                  </a:solidFill>
                </a:ln>
                <a:solidFill>
                  <a:srgbClr val="FFFF00"/>
                </a:solidFill>
                <a:effectLst>
                  <a:outerShdw blurRad="38100" dist="38100" dir="2700000" algn="tl">
                    <a:srgbClr val="000000">
                      <a:alpha val="43137"/>
                    </a:srgbClr>
                  </a:outerShdw>
                </a:effectLst>
              </a:rPr>
              <a:t>CAPE on a Skew-T</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00" t="21005" r="44128" b="3282"/>
          <a:stretch/>
        </p:blipFill>
        <p:spPr>
          <a:xfrm>
            <a:off x="2786192" y="449300"/>
            <a:ext cx="5200650" cy="4698325"/>
          </a:xfrm>
          <a:prstGeom prst="rect">
            <a:avLst/>
          </a:prstGeom>
        </p:spPr>
      </p:pic>
      <p:sp>
        <p:nvSpPr>
          <p:cNvPr id="6" name="Freeform 5"/>
          <p:cNvSpPr/>
          <p:nvPr/>
        </p:nvSpPr>
        <p:spPr>
          <a:xfrm>
            <a:off x="4976237" y="1039708"/>
            <a:ext cx="2636574" cy="3786773"/>
          </a:xfrm>
          <a:custGeom>
            <a:avLst/>
            <a:gdLst>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595222 w 3372928"/>
              <a:gd name="connsiteY19" fmla="*/ 491706 h 5149970"/>
              <a:gd name="connsiteX20" fmla="*/ 112143 w 3372928"/>
              <a:gd name="connsiteY20" fmla="*/ 94890 h 5149970"/>
              <a:gd name="connsiteX21" fmla="*/ 0 w 3372928"/>
              <a:gd name="connsiteY21" fmla="*/ 0 h 5149970"/>
              <a:gd name="connsiteX0" fmla="*/ 3372928 w 3372928"/>
              <a:gd name="connsiteY0" fmla="*/ 5149970 h 5149970"/>
              <a:gd name="connsiteX1" fmla="*/ 2950234 w 3372928"/>
              <a:gd name="connsiteY1" fmla="*/ 4977441 h 5149970"/>
              <a:gd name="connsiteX2" fmla="*/ 2950234 w 3372928"/>
              <a:gd name="connsiteY2" fmla="*/ 4951562 h 5149970"/>
              <a:gd name="connsiteX3" fmla="*/ 2950234 w 3372928"/>
              <a:gd name="connsiteY3" fmla="*/ 4925683 h 5149970"/>
              <a:gd name="connsiteX4" fmla="*/ 2950234 w 3372928"/>
              <a:gd name="connsiteY4" fmla="*/ 4856672 h 5149970"/>
              <a:gd name="connsiteX5" fmla="*/ 2950234 w 3372928"/>
              <a:gd name="connsiteY5" fmla="*/ 4727275 h 5149970"/>
              <a:gd name="connsiteX6" fmla="*/ 2898475 w 3372928"/>
              <a:gd name="connsiteY6" fmla="*/ 4554747 h 5149970"/>
              <a:gd name="connsiteX7" fmla="*/ 2751826 w 3372928"/>
              <a:gd name="connsiteY7" fmla="*/ 4149306 h 5149970"/>
              <a:gd name="connsiteX8" fmla="*/ 2674188 w 3372928"/>
              <a:gd name="connsiteY8" fmla="*/ 3899139 h 5149970"/>
              <a:gd name="connsiteX9" fmla="*/ 2605177 w 3372928"/>
              <a:gd name="connsiteY9" fmla="*/ 3709358 h 5149970"/>
              <a:gd name="connsiteX10" fmla="*/ 2432649 w 3372928"/>
              <a:gd name="connsiteY10" fmla="*/ 3303917 h 5149970"/>
              <a:gd name="connsiteX11" fmla="*/ 2173856 w 3372928"/>
              <a:gd name="connsiteY11" fmla="*/ 2803585 h 5149970"/>
              <a:gd name="connsiteX12" fmla="*/ 1958196 w 3372928"/>
              <a:gd name="connsiteY12" fmla="*/ 2372264 h 5149970"/>
              <a:gd name="connsiteX13" fmla="*/ 1751162 w 3372928"/>
              <a:gd name="connsiteY13" fmla="*/ 2009955 h 5149970"/>
              <a:gd name="connsiteX14" fmla="*/ 1561381 w 3372928"/>
              <a:gd name="connsiteY14" fmla="*/ 1759789 h 5149970"/>
              <a:gd name="connsiteX15" fmla="*/ 1414732 w 3372928"/>
              <a:gd name="connsiteY15" fmla="*/ 1475117 h 5149970"/>
              <a:gd name="connsiteX16" fmla="*/ 1302588 w 3372928"/>
              <a:gd name="connsiteY16" fmla="*/ 1337094 h 5149970"/>
              <a:gd name="connsiteX17" fmla="*/ 1173192 w 3372928"/>
              <a:gd name="connsiteY17" fmla="*/ 1155939 h 5149970"/>
              <a:gd name="connsiteX18" fmla="*/ 785004 w 3372928"/>
              <a:gd name="connsiteY18" fmla="*/ 810883 h 5149970"/>
              <a:gd name="connsiteX19" fmla="*/ 491705 w 3372928"/>
              <a:gd name="connsiteY19" fmla="*/ 474453 h 5149970"/>
              <a:gd name="connsiteX20" fmla="*/ 112143 w 3372928"/>
              <a:gd name="connsiteY20" fmla="*/ 94890 h 5149970"/>
              <a:gd name="connsiteX21" fmla="*/ 0 w 3372928"/>
              <a:gd name="connsiteY21" fmla="*/ 0 h 5149970"/>
              <a:gd name="connsiteX0" fmla="*/ 3515432 w 3515432"/>
              <a:gd name="connsiteY0" fmla="*/ 5087429 h 5087429"/>
              <a:gd name="connsiteX1" fmla="*/ 3092738 w 3515432"/>
              <a:gd name="connsiteY1" fmla="*/ 4914900 h 5087429"/>
              <a:gd name="connsiteX2" fmla="*/ 3092738 w 3515432"/>
              <a:gd name="connsiteY2" fmla="*/ 4889021 h 5087429"/>
              <a:gd name="connsiteX3" fmla="*/ 3092738 w 3515432"/>
              <a:gd name="connsiteY3" fmla="*/ 4863142 h 5087429"/>
              <a:gd name="connsiteX4" fmla="*/ 3092738 w 3515432"/>
              <a:gd name="connsiteY4" fmla="*/ 4794131 h 5087429"/>
              <a:gd name="connsiteX5" fmla="*/ 3092738 w 3515432"/>
              <a:gd name="connsiteY5" fmla="*/ 4664734 h 5087429"/>
              <a:gd name="connsiteX6" fmla="*/ 3040979 w 3515432"/>
              <a:gd name="connsiteY6" fmla="*/ 4492206 h 5087429"/>
              <a:gd name="connsiteX7" fmla="*/ 2894330 w 3515432"/>
              <a:gd name="connsiteY7" fmla="*/ 4086765 h 5087429"/>
              <a:gd name="connsiteX8" fmla="*/ 2816692 w 3515432"/>
              <a:gd name="connsiteY8" fmla="*/ 3836598 h 5087429"/>
              <a:gd name="connsiteX9" fmla="*/ 2747681 w 3515432"/>
              <a:gd name="connsiteY9" fmla="*/ 3646817 h 5087429"/>
              <a:gd name="connsiteX10" fmla="*/ 2575153 w 3515432"/>
              <a:gd name="connsiteY10" fmla="*/ 3241376 h 5087429"/>
              <a:gd name="connsiteX11" fmla="*/ 2316360 w 3515432"/>
              <a:gd name="connsiteY11" fmla="*/ 2741044 h 5087429"/>
              <a:gd name="connsiteX12" fmla="*/ 2100700 w 3515432"/>
              <a:gd name="connsiteY12" fmla="*/ 2309723 h 5087429"/>
              <a:gd name="connsiteX13" fmla="*/ 1893666 w 3515432"/>
              <a:gd name="connsiteY13" fmla="*/ 1947414 h 5087429"/>
              <a:gd name="connsiteX14" fmla="*/ 1703885 w 3515432"/>
              <a:gd name="connsiteY14" fmla="*/ 1697248 h 5087429"/>
              <a:gd name="connsiteX15" fmla="*/ 1557236 w 3515432"/>
              <a:gd name="connsiteY15" fmla="*/ 1412576 h 5087429"/>
              <a:gd name="connsiteX16" fmla="*/ 1445092 w 3515432"/>
              <a:gd name="connsiteY16" fmla="*/ 1274553 h 5087429"/>
              <a:gd name="connsiteX17" fmla="*/ 1315696 w 3515432"/>
              <a:gd name="connsiteY17" fmla="*/ 1093398 h 5087429"/>
              <a:gd name="connsiteX18" fmla="*/ 927508 w 3515432"/>
              <a:gd name="connsiteY18" fmla="*/ 748342 h 5087429"/>
              <a:gd name="connsiteX19" fmla="*/ 634209 w 3515432"/>
              <a:gd name="connsiteY19" fmla="*/ 411912 h 5087429"/>
              <a:gd name="connsiteX20" fmla="*/ 254647 w 3515432"/>
              <a:gd name="connsiteY20" fmla="*/ 32349 h 5087429"/>
              <a:gd name="connsiteX21" fmla="*/ 0 w 3515432"/>
              <a:gd name="connsiteY21" fmla="*/ 38399 h 5087429"/>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34209 w 3515432"/>
              <a:gd name="connsiteY19" fmla="*/ 373513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27508 w 3515432"/>
              <a:gd name="connsiteY18" fmla="*/ 709943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315696 w 3515432"/>
              <a:gd name="connsiteY17" fmla="*/ 1054999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45092 w 3515432"/>
              <a:gd name="connsiteY16" fmla="*/ 1236154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57236 w 3515432"/>
              <a:gd name="connsiteY15" fmla="*/ 1374177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 name="connsiteX0" fmla="*/ 3515432 w 3515432"/>
              <a:gd name="connsiteY0" fmla="*/ 5049030 h 5049030"/>
              <a:gd name="connsiteX1" fmla="*/ 3092738 w 3515432"/>
              <a:gd name="connsiteY1" fmla="*/ 4876501 h 5049030"/>
              <a:gd name="connsiteX2" fmla="*/ 3092738 w 3515432"/>
              <a:gd name="connsiteY2" fmla="*/ 4850622 h 5049030"/>
              <a:gd name="connsiteX3" fmla="*/ 3092738 w 3515432"/>
              <a:gd name="connsiteY3" fmla="*/ 4824743 h 5049030"/>
              <a:gd name="connsiteX4" fmla="*/ 3092738 w 3515432"/>
              <a:gd name="connsiteY4" fmla="*/ 4755732 h 5049030"/>
              <a:gd name="connsiteX5" fmla="*/ 3092738 w 3515432"/>
              <a:gd name="connsiteY5" fmla="*/ 4626335 h 5049030"/>
              <a:gd name="connsiteX6" fmla="*/ 3040979 w 3515432"/>
              <a:gd name="connsiteY6" fmla="*/ 4453807 h 5049030"/>
              <a:gd name="connsiteX7" fmla="*/ 2894330 w 3515432"/>
              <a:gd name="connsiteY7" fmla="*/ 4048366 h 5049030"/>
              <a:gd name="connsiteX8" fmla="*/ 2816692 w 3515432"/>
              <a:gd name="connsiteY8" fmla="*/ 3798199 h 5049030"/>
              <a:gd name="connsiteX9" fmla="*/ 2747681 w 3515432"/>
              <a:gd name="connsiteY9" fmla="*/ 3608418 h 5049030"/>
              <a:gd name="connsiteX10" fmla="*/ 2575153 w 3515432"/>
              <a:gd name="connsiteY10" fmla="*/ 3202977 h 5049030"/>
              <a:gd name="connsiteX11" fmla="*/ 2316360 w 3515432"/>
              <a:gd name="connsiteY11" fmla="*/ 2702645 h 5049030"/>
              <a:gd name="connsiteX12" fmla="*/ 2100700 w 3515432"/>
              <a:gd name="connsiteY12" fmla="*/ 2271324 h 5049030"/>
              <a:gd name="connsiteX13" fmla="*/ 1893666 w 3515432"/>
              <a:gd name="connsiteY13" fmla="*/ 1909015 h 5049030"/>
              <a:gd name="connsiteX14" fmla="*/ 1703885 w 3515432"/>
              <a:gd name="connsiteY14" fmla="*/ 1658849 h 5049030"/>
              <a:gd name="connsiteX15" fmla="*/ 1545361 w 3515432"/>
              <a:gd name="connsiteY15" fmla="*/ 1439492 h 5049030"/>
              <a:gd name="connsiteX16" fmla="*/ 1421341 w 3515432"/>
              <a:gd name="connsiteY16" fmla="*/ 1283655 h 5049030"/>
              <a:gd name="connsiteX17" fmla="*/ 1268194 w 3515432"/>
              <a:gd name="connsiteY17" fmla="*/ 1144063 h 5049030"/>
              <a:gd name="connsiteX18" fmla="*/ 915633 w 3515432"/>
              <a:gd name="connsiteY18" fmla="*/ 793070 h 5049030"/>
              <a:gd name="connsiteX19" fmla="*/ 622334 w 3515432"/>
              <a:gd name="connsiteY19" fmla="*/ 533830 h 5049030"/>
              <a:gd name="connsiteX20" fmla="*/ 319961 w 3515432"/>
              <a:gd name="connsiteY20" fmla="*/ 249269 h 5049030"/>
              <a:gd name="connsiteX21" fmla="*/ 0 w 3515432"/>
              <a:gd name="connsiteY21" fmla="*/ 0 h 50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5432" h="5049030">
                <a:moveTo>
                  <a:pt x="3515432" y="5049030"/>
                </a:moveTo>
                <a:cubicBezTo>
                  <a:pt x="3339309" y="4979299"/>
                  <a:pt x="3163187" y="4909569"/>
                  <a:pt x="3092738" y="4876501"/>
                </a:cubicBezTo>
                <a:cubicBezTo>
                  <a:pt x="3022289" y="4843433"/>
                  <a:pt x="3092738" y="4850622"/>
                  <a:pt x="3092738" y="4850622"/>
                </a:cubicBezTo>
                <a:lnTo>
                  <a:pt x="3092738" y="4824743"/>
                </a:lnTo>
                <a:lnTo>
                  <a:pt x="3092738" y="4755732"/>
                </a:lnTo>
                <a:cubicBezTo>
                  <a:pt x="3092738" y="4722664"/>
                  <a:pt x="3101365" y="4676656"/>
                  <a:pt x="3092738" y="4626335"/>
                </a:cubicBezTo>
                <a:cubicBezTo>
                  <a:pt x="3084111" y="4576014"/>
                  <a:pt x="3074047" y="4550135"/>
                  <a:pt x="3040979" y="4453807"/>
                </a:cubicBezTo>
                <a:cubicBezTo>
                  <a:pt x="3007911" y="4357479"/>
                  <a:pt x="2931711" y="4157634"/>
                  <a:pt x="2894330" y="4048366"/>
                </a:cubicBezTo>
                <a:cubicBezTo>
                  <a:pt x="2856949" y="3939098"/>
                  <a:pt x="2841133" y="3871524"/>
                  <a:pt x="2816692" y="3798199"/>
                </a:cubicBezTo>
                <a:cubicBezTo>
                  <a:pt x="2792251" y="3724874"/>
                  <a:pt x="2787937" y="3707622"/>
                  <a:pt x="2747681" y="3608418"/>
                </a:cubicBezTo>
                <a:cubicBezTo>
                  <a:pt x="2707424" y="3509214"/>
                  <a:pt x="2647040" y="3353939"/>
                  <a:pt x="2575153" y="3202977"/>
                </a:cubicBezTo>
                <a:cubicBezTo>
                  <a:pt x="2503266" y="3052015"/>
                  <a:pt x="2395435" y="2857920"/>
                  <a:pt x="2316360" y="2702645"/>
                </a:cubicBezTo>
                <a:cubicBezTo>
                  <a:pt x="2237285" y="2547370"/>
                  <a:pt x="2171149" y="2403596"/>
                  <a:pt x="2100700" y="2271324"/>
                </a:cubicBezTo>
                <a:cubicBezTo>
                  <a:pt x="2030251" y="2139052"/>
                  <a:pt x="1959802" y="2011094"/>
                  <a:pt x="1893666" y="1909015"/>
                </a:cubicBezTo>
                <a:cubicBezTo>
                  <a:pt x="1827530" y="1806936"/>
                  <a:pt x="1761936" y="1737103"/>
                  <a:pt x="1703885" y="1658849"/>
                </a:cubicBezTo>
                <a:cubicBezTo>
                  <a:pt x="1645834" y="1580595"/>
                  <a:pt x="1592452" y="1502024"/>
                  <a:pt x="1545361" y="1439492"/>
                </a:cubicBezTo>
                <a:cubicBezTo>
                  <a:pt x="1498270" y="1376960"/>
                  <a:pt x="1467536" y="1332893"/>
                  <a:pt x="1421341" y="1283655"/>
                </a:cubicBezTo>
                <a:cubicBezTo>
                  <a:pt x="1375147" y="1234417"/>
                  <a:pt x="1352479" y="1225827"/>
                  <a:pt x="1268194" y="1144063"/>
                </a:cubicBezTo>
                <a:cubicBezTo>
                  <a:pt x="1183909" y="1062299"/>
                  <a:pt x="1023276" y="894775"/>
                  <a:pt x="915633" y="793070"/>
                </a:cubicBezTo>
                <a:cubicBezTo>
                  <a:pt x="807990" y="691365"/>
                  <a:pt x="721613" y="624463"/>
                  <a:pt x="622334" y="533830"/>
                </a:cubicBezTo>
                <a:cubicBezTo>
                  <a:pt x="523055" y="443197"/>
                  <a:pt x="401912" y="328344"/>
                  <a:pt x="319961" y="249269"/>
                </a:cubicBezTo>
                <a:cubicBezTo>
                  <a:pt x="238010" y="170194"/>
                  <a:pt x="6469" y="6469"/>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8" name="Freeform 7"/>
          <p:cNvSpPr/>
          <p:nvPr/>
        </p:nvSpPr>
        <p:spPr>
          <a:xfrm>
            <a:off x="4785504" y="1041887"/>
            <a:ext cx="2833778" cy="3777704"/>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8370" h="5036938">
                <a:moveTo>
                  <a:pt x="234370" y="20286"/>
                </a:moveTo>
                <a:lnTo>
                  <a:pt x="0" y="283783"/>
                </a:lnTo>
                <a:lnTo>
                  <a:pt x="319177" y="637466"/>
                </a:lnTo>
                <a:lnTo>
                  <a:pt x="396815" y="1198183"/>
                </a:lnTo>
                <a:lnTo>
                  <a:pt x="1457864" y="2207474"/>
                </a:lnTo>
                <a:lnTo>
                  <a:pt x="1440611" y="2474893"/>
                </a:lnTo>
                <a:lnTo>
                  <a:pt x="2044460" y="3173632"/>
                </a:lnTo>
                <a:lnTo>
                  <a:pt x="2398143" y="3354787"/>
                </a:lnTo>
                <a:lnTo>
                  <a:pt x="2605177" y="3786108"/>
                </a:lnTo>
                <a:lnTo>
                  <a:pt x="2863970" y="3872372"/>
                </a:lnTo>
                <a:lnTo>
                  <a:pt x="2915728" y="4010395"/>
                </a:lnTo>
                <a:lnTo>
                  <a:pt x="2863970" y="4182923"/>
                </a:lnTo>
                <a:lnTo>
                  <a:pt x="3243532" y="4691881"/>
                </a:lnTo>
                <a:lnTo>
                  <a:pt x="3252158" y="4838531"/>
                </a:lnTo>
                <a:lnTo>
                  <a:pt x="3778370" y="5036938"/>
                </a:lnTo>
                <a:lnTo>
                  <a:pt x="3321170" y="4864410"/>
                </a:lnTo>
                <a:lnTo>
                  <a:pt x="3355675" y="4614244"/>
                </a:lnTo>
                <a:lnTo>
                  <a:pt x="3140015" y="3924131"/>
                </a:lnTo>
                <a:lnTo>
                  <a:pt x="2631056" y="2785444"/>
                </a:lnTo>
                <a:lnTo>
                  <a:pt x="2191109" y="1922802"/>
                </a:lnTo>
                <a:lnTo>
                  <a:pt x="1747241" y="1384156"/>
                </a:lnTo>
                <a:lnTo>
                  <a:pt x="1397815" y="1020278"/>
                </a:lnTo>
                <a:lnTo>
                  <a:pt x="1041668" y="707262"/>
                </a:lnTo>
                <a:cubicBezTo>
                  <a:pt x="872090" y="553088"/>
                  <a:pt x="514896" y="209730"/>
                  <a:pt x="380346" y="95234"/>
                </a:cubicBezTo>
                <a:cubicBezTo>
                  <a:pt x="245796" y="-19262"/>
                  <a:pt x="297761" y="-11139"/>
                  <a:pt x="234370" y="20286"/>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6" name="Freeform 15"/>
          <p:cNvSpPr/>
          <p:nvPr/>
        </p:nvSpPr>
        <p:spPr>
          <a:xfrm>
            <a:off x="5136357" y="892970"/>
            <a:ext cx="2548580" cy="3877813"/>
          </a:xfrm>
          <a:custGeom>
            <a:avLst/>
            <a:gdLst>
              <a:gd name="connsiteX0" fmla="*/ 0 w 3086100"/>
              <a:gd name="connsiteY0" fmla="*/ 0 h 4562475"/>
              <a:gd name="connsiteX1" fmla="*/ 342900 w 3086100"/>
              <a:gd name="connsiteY1" fmla="*/ 323850 h 4562475"/>
              <a:gd name="connsiteX2" fmla="*/ 676275 w 3086100"/>
              <a:gd name="connsiteY2" fmla="*/ 609600 h 4562475"/>
              <a:gd name="connsiteX3" fmla="*/ 1028700 w 3086100"/>
              <a:gd name="connsiteY3" fmla="*/ 914400 h 4562475"/>
              <a:gd name="connsiteX4" fmla="*/ 1238250 w 3086100"/>
              <a:gd name="connsiteY4" fmla="*/ 1114425 h 4562475"/>
              <a:gd name="connsiteX5" fmla="*/ 1381125 w 3086100"/>
              <a:gd name="connsiteY5" fmla="*/ 1285875 h 4562475"/>
              <a:gd name="connsiteX6" fmla="*/ 1552575 w 3086100"/>
              <a:gd name="connsiteY6" fmla="*/ 1476375 h 4562475"/>
              <a:gd name="connsiteX7" fmla="*/ 1695450 w 3086100"/>
              <a:gd name="connsiteY7" fmla="*/ 1695450 h 4562475"/>
              <a:gd name="connsiteX8" fmla="*/ 1847850 w 3086100"/>
              <a:gd name="connsiteY8" fmla="*/ 1952625 h 4562475"/>
              <a:gd name="connsiteX9" fmla="*/ 2057400 w 3086100"/>
              <a:gd name="connsiteY9" fmla="*/ 2286000 h 4562475"/>
              <a:gd name="connsiteX10" fmla="*/ 2266950 w 3086100"/>
              <a:gd name="connsiteY10" fmla="*/ 2667000 h 4562475"/>
              <a:gd name="connsiteX11" fmla="*/ 2447925 w 3086100"/>
              <a:gd name="connsiteY11" fmla="*/ 2990850 h 4562475"/>
              <a:gd name="connsiteX12" fmla="*/ 2828925 w 3086100"/>
              <a:gd name="connsiteY12" fmla="*/ 3762375 h 4562475"/>
              <a:gd name="connsiteX13" fmla="*/ 3000375 w 3086100"/>
              <a:gd name="connsiteY13" fmla="*/ 4324350 h 4562475"/>
              <a:gd name="connsiteX14" fmla="*/ 3086100 w 3086100"/>
              <a:gd name="connsiteY14" fmla="*/ 4562475 h 4562475"/>
              <a:gd name="connsiteX15" fmla="*/ 3086100 w 3086100"/>
              <a:gd name="connsiteY15" fmla="*/ 4562475 h 4562475"/>
              <a:gd name="connsiteX0" fmla="*/ 0 w 3102002"/>
              <a:gd name="connsiteY0" fmla="*/ 0 h 4594281"/>
              <a:gd name="connsiteX1" fmla="*/ 342900 w 3102002"/>
              <a:gd name="connsiteY1" fmla="*/ 323850 h 4594281"/>
              <a:gd name="connsiteX2" fmla="*/ 676275 w 3102002"/>
              <a:gd name="connsiteY2" fmla="*/ 609600 h 4594281"/>
              <a:gd name="connsiteX3" fmla="*/ 1028700 w 3102002"/>
              <a:gd name="connsiteY3" fmla="*/ 914400 h 4594281"/>
              <a:gd name="connsiteX4" fmla="*/ 1238250 w 3102002"/>
              <a:gd name="connsiteY4" fmla="*/ 1114425 h 4594281"/>
              <a:gd name="connsiteX5" fmla="*/ 1381125 w 3102002"/>
              <a:gd name="connsiteY5" fmla="*/ 1285875 h 4594281"/>
              <a:gd name="connsiteX6" fmla="*/ 1552575 w 3102002"/>
              <a:gd name="connsiteY6" fmla="*/ 1476375 h 4594281"/>
              <a:gd name="connsiteX7" fmla="*/ 1695450 w 3102002"/>
              <a:gd name="connsiteY7" fmla="*/ 1695450 h 4594281"/>
              <a:gd name="connsiteX8" fmla="*/ 1847850 w 3102002"/>
              <a:gd name="connsiteY8" fmla="*/ 1952625 h 4594281"/>
              <a:gd name="connsiteX9" fmla="*/ 2057400 w 3102002"/>
              <a:gd name="connsiteY9" fmla="*/ 2286000 h 4594281"/>
              <a:gd name="connsiteX10" fmla="*/ 2266950 w 3102002"/>
              <a:gd name="connsiteY10" fmla="*/ 2667000 h 4594281"/>
              <a:gd name="connsiteX11" fmla="*/ 2447925 w 3102002"/>
              <a:gd name="connsiteY11" fmla="*/ 2990850 h 4594281"/>
              <a:gd name="connsiteX12" fmla="*/ 2828925 w 3102002"/>
              <a:gd name="connsiteY12" fmla="*/ 3762375 h 4594281"/>
              <a:gd name="connsiteX13" fmla="*/ 3000375 w 3102002"/>
              <a:gd name="connsiteY13" fmla="*/ 4324350 h 4594281"/>
              <a:gd name="connsiteX14" fmla="*/ 3086100 w 3102002"/>
              <a:gd name="connsiteY14" fmla="*/ 4562475 h 4594281"/>
              <a:gd name="connsiteX15" fmla="*/ 3102002 w 3102002"/>
              <a:gd name="connsiteY15" fmla="*/ 4594281 h 4594281"/>
              <a:gd name="connsiteX0" fmla="*/ 0 w 3102268"/>
              <a:gd name="connsiteY0" fmla="*/ 0 h 4598041"/>
              <a:gd name="connsiteX1" fmla="*/ 342900 w 3102268"/>
              <a:gd name="connsiteY1" fmla="*/ 323850 h 4598041"/>
              <a:gd name="connsiteX2" fmla="*/ 676275 w 3102268"/>
              <a:gd name="connsiteY2" fmla="*/ 609600 h 4598041"/>
              <a:gd name="connsiteX3" fmla="*/ 1028700 w 3102268"/>
              <a:gd name="connsiteY3" fmla="*/ 914400 h 4598041"/>
              <a:gd name="connsiteX4" fmla="*/ 1238250 w 3102268"/>
              <a:gd name="connsiteY4" fmla="*/ 1114425 h 4598041"/>
              <a:gd name="connsiteX5" fmla="*/ 1381125 w 3102268"/>
              <a:gd name="connsiteY5" fmla="*/ 1285875 h 4598041"/>
              <a:gd name="connsiteX6" fmla="*/ 1552575 w 3102268"/>
              <a:gd name="connsiteY6" fmla="*/ 1476375 h 4598041"/>
              <a:gd name="connsiteX7" fmla="*/ 1695450 w 3102268"/>
              <a:gd name="connsiteY7" fmla="*/ 1695450 h 4598041"/>
              <a:gd name="connsiteX8" fmla="*/ 1847850 w 3102268"/>
              <a:gd name="connsiteY8" fmla="*/ 1952625 h 4598041"/>
              <a:gd name="connsiteX9" fmla="*/ 2057400 w 3102268"/>
              <a:gd name="connsiteY9" fmla="*/ 2286000 h 4598041"/>
              <a:gd name="connsiteX10" fmla="*/ 2266950 w 3102268"/>
              <a:gd name="connsiteY10" fmla="*/ 2667000 h 4598041"/>
              <a:gd name="connsiteX11" fmla="*/ 2447925 w 3102268"/>
              <a:gd name="connsiteY11" fmla="*/ 2990850 h 4598041"/>
              <a:gd name="connsiteX12" fmla="*/ 2828925 w 3102268"/>
              <a:gd name="connsiteY12" fmla="*/ 3762375 h 4598041"/>
              <a:gd name="connsiteX13" fmla="*/ 3000375 w 3102268"/>
              <a:gd name="connsiteY13" fmla="*/ 4324350 h 4598041"/>
              <a:gd name="connsiteX14" fmla="*/ 3086100 w 3102268"/>
              <a:gd name="connsiteY14" fmla="*/ 4562475 h 4598041"/>
              <a:gd name="connsiteX15" fmla="*/ 3102002 w 3102268"/>
              <a:gd name="connsiteY15" fmla="*/ 4594281 h 4598041"/>
              <a:gd name="connsiteX16" fmla="*/ 3095956 w 3102268"/>
              <a:gd name="connsiteY16" fmla="*/ 4597925 h 4598041"/>
              <a:gd name="connsiteX0" fmla="*/ 0 w 3199335"/>
              <a:gd name="connsiteY0" fmla="*/ 0 h 4852366"/>
              <a:gd name="connsiteX1" fmla="*/ 342900 w 3199335"/>
              <a:gd name="connsiteY1" fmla="*/ 323850 h 4852366"/>
              <a:gd name="connsiteX2" fmla="*/ 676275 w 3199335"/>
              <a:gd name="connsiteY2" fmla="*/ 609600 h 4852366"/>
              <a:gd name="connsiteX3" fmla="*/ 1028700 w 3199335"/>
              <a:gd name="connsiteY3" fmla="*/ 914400 h 4852366"/>
              <a:gd name="connsiteX4" fmla="*/ 1238250 w 3199335"/>
              <a:gd name="connsiteY4" fmla="*/ 1114425 h 4852366"/>
              <a:gd name="connsiteX5" fmla="*/ 1381125 w 3199335"/>
              <a:gd name="connsiteY5" fmla="*/ 1285875 h 4852366"/>
              <a:gd name="connsiteX6" fmla="*/ 1552575 w 3199335"/>
              <a:gd name="connsiteY6" fmla="*/ 1476375 h 4852366"/>
              <a:gd name="connsiteX7" fmla="*/ 1695450 w 3199335"/>
              <a:gd name="connsiteY7" fmla="*/ 1695450 h 4852366"/>
              <a:gd name="connsiteX8" fmla="*/ 1847850 w 3199335"/>
              <a:gd name="connsiteY8" fmla="*/ 1952625 h 4852366"/>
              <a:gd name="connsiteX9" fmla="*/ 2057400 w 3199335"/>
              <a:gd name="connsiteY9" fmla="*/ 2286000 h 4852366"/>
              <a:gd name="connsiteX10" fmla="*/ 2266950 w 3199335"/>
              <a:gd name="connsiteY10" fmla="*/ 2667000 h 4852366"/>
              <a:gd name="connsiteX11" fmla="*/ 2447925 w 3199335"/>
              <a:gd name="connsiteY11" fmla="*/ 2990850 h 4852366"/>
              <a:gd name="connsiteX12" fmla="*/ 2828925 w 3199335"/>
              <a:gd name="connsiteY12" fmla="*/ 3762375 h 4852366"/>
              <a:gd name="connsiteX13" fmla="*/ 3000375 w 3199335"/>
              <a:gd name="connsiteY13" fmla="*/ 4324350 h 4852366"/>
              <a:gd name="connsiteX14" fmla="*/ 3086100 w 3199335"/>
              <a:gd name="connsiteY14" fmla="*/ 4562475 h 4852366"/>
              <a:gd name="connsiteX15" fmla="*/ 3102002 w 3199335"/>
              <a:gd name="connsiteY15" fmla="*/ 4594281 h 4852366"/>
              <a:gd name="connsiteX16" fmla="*/ 3199323 w 3199335"/>
              <a:gd name="connsiteY16" fmla="*/ 4852366 h 4852366"/>
              <a:gd name="connsiteX0" fmla="*/ 0 w 3199337"/>
              <a:gd name="connsiteY0" fmla="*/ 0 h 4852366"/>
              <a:gd name="connsiteX1" fmla="*/ 342900 w 3199337"/>
              <a:gd name="connsiteY1" fmla="*/ 323850 h 4852366"/>
              <a:gd name="connsiteX2" fmla="*/ 676275 w 3199337"/>
              <a:gd name="connsiteY2" fmla="*/ 609600 h 4852366"/>
              <a:gd name="connsiteX3" fmla="*/ 1028700 w 3199337"/>
              <a:gd name="connsiteY3" fmla="*/ 914400 h 4852366"/>
              <a:gd name="connsiteX4" fmla="*/ 1238250 w 3199337"/>
              <a:gd name="connsiteY4" fmla="*/ 1114425 h 4852366"/>
              <a:gd name="connsiteX5" fmla="*/ 1381125 w 3199337"/>
              <a:gd name="connsiteY5" fmla="*/ 1285875 h 4852366"/>
              <a:gd name="connsiteX6" fmla="*/ 1552575 w 3199337"/>
              <a:gd name="connsiteY6" fmla="*/ 1476375 h 4852366"/>
              <a:gd name="connsiteX7" fmla="*/ 1695450 w 3199337"/>
              <a:gd name="connsiteY7" fmla="*/ 1695450 h 4852366"/>
              <a:gd name="connsiteX8" fmla="*/ 1847850 w 3199337"/>
              <a:gd name="connsiteY8" fmla="*/ 1952625 h 4852366"/>
              <a:gd name="connsiteX9" fmla="*/ 2057400 w 3199337"/>
              <a:gd name="connsiteY9" fmla="*/ 2286000 h 4852366"/>
              <a:gd name="connsiteX10" fmla="*/ 2266950 w 3199337"/>
              <a:gd name="connsiteY10" fmla="*/ 2667000 h 4852366"/>
              <a:gd name="connsiteX11" fmla="*/ 2447925 w 3199337"/>
              <a:gd name="connsiteY11" fmla="*/ 2990850 h 4852366"/>
              <a:gd name="connsiteX12" fmla="*/ 2828925 w 3199337"/>
              <a:gd name="connsiteY12" fmla="*/ 3762375 h 4852366"/>
              <a:gd name="connsiteX13" fmla="*/ 3000375 w 3199337"/>
              <a:gd name="connsiteY13" fmla="*/ 4324350 h 4852366"/>
              <a:gd name="connsiteX14" fmla="*/ 3086100 w 3199337"/>
              <a:gd name="connsiteY14" fmla="*/ 4562475 h 4852366"/>
              <a:gd name="connsiteX15" fmla="*/ 3117905 w 3199337"/>
              <a:gd name="connsiteY15" fmla="*/ 4769210 h 4852366"/>
              <a:gd name="connsiteX16" fmla="*/ 3199323 w 3199337"/>
              <a:gd name="connsiteY16" fmla="*/ 4852366 h 485236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86100 w 3167541"/>
              <a:gd name="connsiteY14" fmla="*/ 4562475 h 5035246"/>
              <a:gd name="connsiteX15" fmla="*/ 3117905 w 3167541"/>
              <a:gd name="connsiteY15" fmla="*/ 4769210 h 5035246"/>
              <a:gd name="connsiteX16" fmla="*/ 3167518 w 3167541"/>
              <a:gd name="connsiteY16" fmla="*/ 5035246 h 503524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54294 w 3167541"/>
              <a:gd name="connsiteY14" fmla="*/ 4562475 h 5035246"/>
              <a:gd name="connsiteX15" fmla="*/ 3117905 w 3167541"/>
              <a:gd name="connsiteY15" fmla="*/ 4769210 h 5035246"/>
              <a:gd name="connsiteX16" fmla="*/ 3167518 w 3167541"/>
              <a:gd name="connsiteY16" fmla="*/ 5035246 h 5035246"/>
              <a:gd name="connsiteX0" fmla="*/ 0 w 3167541"/>
              <a:gd name="connsiteY0" fmla="*/ 0 h 5035246"/>
              <a:gd name="connsiteX1" fmla="*/ 342900 w 3167541"/>
              <a:gd name="connsiteY1" fmla="*/ 323850 h 5035246"/>
              <a:gd name="connsiteX2" fmla="*/ 676275 w 3167541"/>
              <a:gd name="connsiteY2" fmla="*/ 609600 h 5035246"/>
              <a:gd name="connsiteX3" fmla="*/ 1028700 w 3167541"/>
              <a:gd name="connsiteY3" fmla="*/ 914400 h 5035246"/>
              <a:gd name="connsiteX4" fmla="*/ 1238250 w 3167541"/>
              <a:gd name="connsiteY4" fmla="*/ 1114425 h 5035246"/>
              <a:gd name="connsiteX5" fmla="*/ 1381125 w 3167541"/>
              <a:gd name="connsiteY5" fmla="*/ 1285875 h 5035246"/>
              <a:gd name="connsiteX6" fmla="*/ 1552575 w 3167541"/>
              <a:gd name="connsiteY6" fmla="*/ 1476375 h 5035246"/>
              <a:gd name="connsiteX7" fmla="*/ 1695450 w 3167541"/>
              <a:gd name="connsiteY7" fmla="*/ 1695450 h 5035246"/>
              <a:gd name="connsiteX8" fmla="*/ 1847850 w 3167541"/>
              <a:gd name="connsiteY8" fmla="*/ 1952625 h 5035246"/>
              <a:gd name="connsiteX9" fmla="*/ 2057400 w 3167541"/>
              <a:gd name="connsiteY9" fmla="*/ 2286000 h 5035246"/>
              <a:gd name="connsiteX10" fmla="*/ 2266950 w 3167541"/>
              <a:gd name="connsiteY10" fmla="*/ 2667000 h 5035246"/>
              <a:gd name="connsiteX11" fmla="*/ 2447925 w 3167541"/>
              <a:gd name="connsiteY11" fmla="*/ 2990850 h 5035246"/>
              <a:gd name="connsiteX12" fmla="*/ 2828925 w 3167541"/>
              <a:gd name="connsiteY12" fmla="*/ 3762375 h 5035246"/>
              <a:gd name="connsiteX13" fmla="*/ 3000375 w 3167541"/>
              <a:gd name="connsiteY13" fmla="*/ 4324350 h 5035246"/>
              <a:gd name="connsiteX14" fmla="*/ 3054294 w 3167541"/>
              <a:gd name="connsiteY14" fmla="*/ 4562475 h 5035246"/>
              <a:gd name="connsiteX15" fmla="*/ 3117905 w 3167541"/>
              <a:gd name="connsiteY15" fmla="*/ 4769210 h 5035246"/>
              <a:gd name="connsiteX16" fmla="*/ 3167518 w 3167541"/>
              <a:gd name="connsiteY16" fmla="*/ 5035246 h 5035246"/>
              <a:gd name="connsiteX0" fmla="*/ 0 w 3175469"/>
              <a:gd name="connsiteY0" fmla="*/ 0 h 5054951"/>
              <a:gd name="connsiteX1" fmla="*/ 342900 w 3175469"/>
              <a:gd name="connsiteY1" fmla="*/ 323850 h 5054951"/>
              <a:gd name="connsiteX2" fmla="*/ 676275 w 3175469"/>
              <a:gd name="connsiteY2" fmla="*/ 609600 h 5054951"/>
              <a:gd name="connsiteX3" fmla="*/ 1028700 w 3175469"/>
              <a:gd name="connsiteY3" fmla="*/ 914400 h 5054951"/>
              <a:gd name="connsiteX4" fmla="*/ 1238250 w 3175469"/>
              <a:gd name="connsiteY4" fmla="*/ 1114425 h 5054951"/>
              <a:gd name="connsiteX5" fmla="*/ 1381125 w 3175469"/>
              <a:gd name="connsiteY5" fmla="*/ 1285875 h 5054951"/>
              <a:gd name="connsiteX6" fmla="*/ 1552575 w 3175469"/>
              <a:gd name="connsiteY6" fmla="*/ 1476375 h 5054951"/>
              <a:gd name="connsiteX7" fmla="*/ 1695450 w 3175469"/>
              <a:gd name="connsiteY7" fmla="*/ 1695450 h 5054951"/>
              <a:gd name="connsiteX8" fmla="*/ 1847850 w 3175469"/>
              <a:gd name="connsiteY8" fmla="*/ 1952625 h 5054951"/>
              <a:gd name="connsiteX9" fmla="*/ 2057400 w 3175469"/>
              <a:gd name="connsiteY9" fmla="*/ 2286000 h 5054951"/>
              <a:gd name="connsiteX10" fmla="*/ 2266950 w 3175469"/>
              <a:gd name="connsiteY10" fmla="*/ 2667000 h 5054951"/>
              <a:gd name="connsiteX11" fmla="*/ 2447925 w 3175469"/>
              <a:gd name="connsiteY11" fmla="*/ 2990850 h 5054951"/>
              <a:gd name="connsiteX12" fmla="*/ 2828925 w 3175469"/>
              <a:gd name="connsiteY12" fmla="*/ 3762375 h 5054951"/>
              <a:gd name="connsiteX13" fmla="*/ 3000375 w 3175469"/>
              <a:gd name="connsiteY13" fmla="*/ 4324350 h 5054951"/>
              <a:gd name="connsiteX14" fmla="*/ 3054294 w 3175469"/>
              <a:gd name="connsiteY14" fmla="*/ 4562475 h 5054951"/>
              <a:gd name="connsiteX15" fmla="*/ 3117905 w 3175469"/>
              <a:gd name="connsiteY15" fmla="*/ 4769210 h 5054951"/>
              <a:gd name="connsiteX16" fmla="*/ 3167518 w 3175469"/>
              <a:gd name="connsiteY16" fmla="*/ 5035246 h 5054951"/>
              <a:gd name="connsiteX17" fmla="*/ 3175469 w 3175469"/>
              <a:gd name="connsiteY17" fmla="*/ 5035245 h 5054951"/>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47850 w 3398106"/>
              <a:gd name="connsiteY8" fmla="*/ 1952625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828925 w 3398106"/>
              <a:gd name="connsiteY12" fmla="*/ 3762375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47850 w 3398106"/>
              <a:gd name="connsiteY8" fmla="*/ 1952625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695450 w 3398106"/>
              <a:gd name="connsiteY7" fmla="*/ 1695450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742951 w 3398106"/>
              <a:gd name="connsiteY7" fmla="*/ 1683575 h 5170417"/>
              <a:gd name="connsiteX8" fmla="*/ 1895352 w 3398106"/>
              <a:gd name="connsiteY8" fmla="*/ 1940749 h 5170417"/>
              <a:gd name="connsiteX9" fmla="*/ 2057400 w 3398106"/>
              <a:gd name="connsiteY9" fmla="*/ 2286000 h 5170417"/>
              <a:gd name="connsiteX10" fmla="*/ 2266950 w 3398106"/>
              <a:gd name="connsiteY10" fmla="*/ 2667000 h 5170417"/>
              <a:gd name="connsiteX11" fmla="*/ 2447925 w 3398106"/>
              <a:gd name="connsiteY11" fmla="*/ 2990850 h 5170417"/>
              <a:gd name="connsiteX12" fmla="*/ 2725558 w 3398106"/>
              <a:gd name="connsiteY12" fmla="*/ 3571543 h 5170417"/>
              <a:gd name="connsiteX13" fmla="*/ 3000375 w 3398106"/>
              <a:gd name="connsiteY13" fmla="*/ 4324350 h 5170417"/>
              <a:gd name="connsiteX14" fmla="*/ 3054294 w 3398106"/>
              <a:gd name="connsiteY14" fmla="*/ 4562475 h 5170417"/>
              <a:gd name="connsiteX15" fmla="*/ 3117905 w 3398106"/>
              <a:gd name="connsiteY15" fmla="*/ 4769210 h 5170417"/>
              <a:gd name="connsiteX16" fmla="*/ 3167518 w 3398106"/>
              <a:gd name="connsiteY16" fmla="*/ 5035246 h 5170417"/>
              <a:gd name="connsiteX17" fmla="*/ 3398106 w 3398106"/>
              <a:gd name="connsiteY17"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895352 w 3398106"/>
              <a:gd name="connsiteY7" fmla="*/ 1940749 h 5170417"/>
              <a:gd name="connsiteX8" fmla="*/ 2057400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552575 w 3398106"/>
              <a:gd name="connsiteY6" fmla="*/ 1476375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381125 w 3398106"/>
              <a:gd name="connsiteY5" fmla="*/ 1285875 h 5170417"/>
              <a:gd name="connsiteX6" fmla="*/ 1613990 w 3398106"/>
              <a:gd name="connsiteY6" fmla="*/ 1551438 h 5170417"/>
              <a:gd name="connsiteX7" fmla="*/ 1895352 w 3398106"/>
              <a:gd name="connsiteY7" fmla="*/ 1940749 h 5170417"/>
              <a:gd name="connsiteX8" fmla="*/ 2084695 w 3398106"/>
              <a:gd name="connsiteY8" fmla="*/ 2286000 h 5170417"/>
              <a:gd name="connsiteX9" fmla="*/ 2266950 w 3398106"/>
              <a:gd name="connsiteY9" fmla="*/ 2667000 h 5170417"/>
              <a:gd name="connsiteX10" fmla="*/ 2447925 w 3398106"/>
              <a:gd name="connsiteY10" fmla="*/ 2990850 h 5170417"/>
              <a:gd name="connsiteX11" fmla="*/ 2725558 w 3398106"/>
              <a:gd name="connsiteY11" fmla="*/ 3571543 h 5170417"/>
              <a:gd name="connsiteX12" fmla="*/ 3000375 w 3398106"/>
              <a:gd name="connsiteY12" fmla="*/ 4324350 h 5170417"/>
              <a:gd name="connsiteX13" fmla="*/ 3054294 w 3398106"/>
              <a:gd name="connsiteY13" fmla="*/ 4562475 h 5170417"/>
              <a:gd name="connsiteX14" fmla="*/ 3117905 w 3398106"/>
              <a:gd name="connsiteY14" fmla="*/ 4769210 h 5170417"/>
              <a:gd name="connsiteX15" fmla="*/ 3167518 w 3398106"/>
              <a:gd name="connsiteY15" fmla="*/ 5035246 h 5170417"/>
              <a:gd name="connsiteX16" fmla="*/ 3398106 w 3398106"/>
              <a:gd name="connsiteY16" fmla="*/ 5170417 h 5170417"/>
              <a:gd name="connsiteX0" fmla="*/ 0 w 3398106"/>
              <a:gd name="connsiteY0" fmla="*/ 0 h 5170417"/>
              <a:gd name="connsiteX1" fmla="*/ 342900 w 3398106"/>
              <a:gd name="connsiteY1" fmla="*/ 323850 h 5170417"/>
              <a:gd name="connsiteX2" fmla="*/ 676275 w 3398106"/>
              <a:gd name="connsiteY2" fmla="*/ 609600 h 5170417"/>
              <a:gd name="connsiteX3" fmla="*/ 1028700 w 3398106"/>
              <a:gd name="connsiteY3" fmla="*/ 914400 h 5170417"/>
              <a:gd name="connsiteX4" fmla="*/ 1238250 w 3398106"/>
              <a:gd name="connsiteY4" fmla="*/ 1114425 h 5170417"/>
              <a:gd name="connsiteX5" fmla="*/ 1613990 w 3398106"/>
              <a:gd name="connsiteY5" fmla="*/ 1551438 h 5170417"/>
              <a:gd name="connsiteX6" fmla="*/ 1895352 w 3398106"/>
              <a:gd name="connsiteY6" fmla="*/ 1940749 h 5170417"/>
              <a:gd name="connsiteX7" fmla="*/ 2084695 w 3398106"/>
              <a:gd name="connsiteY7" fmla="*/ 2286000 h 5170417"/>
              <a:gd name="connsiteX8" fmla="*/ 2266950 w 3398106"/>
              <a:gd name="connsiteY8" fmla="*/ 2667000 h 5170417"/>
              <a:gd name="connsiteX9" fmla="*/ 2447925 w 3398106"/>
              <a:gd name="connsiteY9" fmla="*/ 2990850 h 5170417"/>
              <a:gd name="connsiteX10" fmla="*/ 2725558 w 3398106"/>
              <a:gd name="connsiteY10" fmla="*/ 3571543 h 5170417"/>
              <a:gd name="connsiteX11" fmla="*/ 3000375 w 3398106"/>
              <a:gd name="connsiteY11" fmla="*/ 4324350 h 5170417"/>
              <a:gd name="connsiteX12" fmla="*/ 3054294 w 3398106"/>
              <a:gd name="connsiteY12" fmla="*/ 4562475 h 5170417"/>
              <a:gd name="connsiteX13" fmla="*/ 3117905 w 3398106"/>
              <a:gd name="connsiteY13" fmla="*/ 4769210 h 5170417"/>
              <a:gd name="connsiteX14" fmla="*/ 3167518 w 3398106"/>
              <a:gd name="connsiteY14" fmla="*/ 5035246 h 5170417"/>
              <a:gd name="connsiteX15" fmla="*/ 3398106 w 3398106"/>
              <a:gd name="connsiteY15" fmla="*/ 5170417 h 517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98106" h="5170417">
                <a:moveTo>
                  <a:pt x="0" y="0"/>
                </a:moveTo>
                <a:lnTo>
                  <a:pt x="342900" y="323850"/>
                </a:lnTo>
                <a:lnTo>
                  <a:pt x="676275" y="609600"/>
                </a:lnTo>
                <a:lnTo>
                  <a:pt x="1028700" y="914400"/>
                </a:lnTo>
                <a:lnTo>
                  <a:pt x="1238250" y="1114425"/>
                </a:lnTo>
                <a:lnTo>
                  <a:pt x="1613990" y="1551438"/>
                </a:lnTo>
                <a:cubicBezTo>
                  <a:pt x="1699694" y="1660584"/>
                  <a:pt x="1811215" y="1805812"/>
                  <a:pt x="1895352" y="1940749"/>
                </a:cubicBezTo>
                <a:lnTo>
                  <a:pt x="2084695" y="2286000"/>
                </a:lnTo>
                <a:lnTo>
                  <a:pt x="2266950" y="2667000"/>
                </a:lnTo>
                <a:lnTo>
                  <a:pt x="2447925" y="2990850"/>
                </a:lnTo>
                <a:lnTo>
                  <a:pt x="2725558" y="3571543"/>
                </a:lnTo>
                <a:lnTo>
                  <a:pt x="3000375" y="4324350"/>
                </a:lnTo>
                <a:cubicBezTo>
                  <a:pt x="3028950" y="4403725"/>
                  <a:pt x="3034706" y="4488332"/>
                  <a:pt x="3054294" y="4562475"/>
                </a:cubicBezTo>
                <a:cubicBezTo>
                  <a:pt x="3073882" y="4636618"/>
                  <a:pt x="3112604" y="4758608"/>
                  <a:pt x="3117905" y="4769210"/>
                </a:cubicBezTo>
                <a:cubicBezTo>
                  <a:pt x="3119548" y="4775118"/>
                  <a:pt x="3168778" y="5034487"/>
                  <a:pt x="3167518" y="5035246"/>
                </a:cubicBezTo>
                <a:cubicBezTo>
                  <a:pt x="3177112" y="5079585"/>
                  <a:pt x="3396450" y="5170417"/>
                  <a:pt x="3398106" y="5170417"/>
                </a:cubicBezTo>
              </a:path>
            </a:pathLst>
          </a:custGeom>
          <a:noFill/>
          <a:ln w="476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18" name="TextBox 17"/>
          <p:cNvSpPr txBox="1"/>
          <p:nvPr/>
        </p:nvSpPr>
        <p:spPr>
          <a:xfrm>
            <a:off x="228601" y="644259"/>
            <a:ext cx="2633508" cy="3108543"/>
          </a:xfrm>
          <a:prstGeom prst="rect">
            <a:avLst/>
          </a:prstGeom>
          <a:noFill/>
          <a:effectLst>
            <a:outerShdw dist="25400" dir="2700000" algn="tl" rotWithShape="0">
              <a:prstClr val="black"/>
            </a:outerShdw>
          </a:effectLst>
        </p:spPr>
        <p:txBody>
          <a:bodyPr wrap="square" rtlCol="0">
            <a:spAutoFit/>
          </a:bodyPr>
          <a:lstStyle/>
          <a:p>
            <a:endParaRPr lang="en-US" sz="1800" dirty="0">
              <a:solidFill>
                <a:srgbClr val="FFFF00"/>
              </a:solidFill>
              <a:effectLst>
                <a:outerShdw blurRad="38100" dist="38100" dir="2700000" algn="tl">
                  <a:srgbClr val="000000">
                    <a:alpha val="43137"/>
                  </a:srgbClr>
                </a:outerShdw>
              </a:effectLst>
            </a:endParaRPr>
          </a:p>
          <a:p>
            <a:endParaRPr lang="en-US" sz="1800" dirty="0">
              <a:solidFill>
                <a:srgbClr val="FFFF00"/>
              </a:solidFill>
              <a:effectLst>
                <a:outerShdw blurRad="38100" dist="38100" dir="2700000" algn="tl">
                  <a:srgbClr val="000000">
                    <a:alpha val="43137"/>
                  </a:srgbClr>
                </a:outerShdw>
              </a:effectLst>
            </a:endParaRPr>
          </a:p>
          <a:p>
            <a:r>
              <a:rPr lang="en-US" sz="2000" dirty="0">
                <a:solidFill>
                  <a:srgbClr val="FFFF00"/>
                </a:solidFill>
                <a:effectLst>
                  <a:outerShdw blurRad="38100" dist="38100" dir="2700000" algn="tl">
                    <a:srgbClr val="000000">
                      <a:alpha val="43137"/>
                    </a:srgbClr>
                  </a:outerShdw>
                </a:effectLst>
              </a:rPr>
              <a:t>CAPE also increases if atmosphere cools aloft</a:t>
            </a:r>
          </a:p>
          <a:p>
            <a:endParaRPr lang="en-US" sz="2000" dirty="0">
              <a:solidFill>
                <a:srgbClr val="FFFF00"/>
              </a:solidFill>
              <a:effectLst>
                <a:outerShdw blurRad="38100" dist="38100" dir="2700000" algn="tl">
                  <a:srgbClr val="000000">
                    <a:alpha val="43137"/>
                  </a:srgbClr>
                </a:outerShdw>
              </a:effectLst>
            </a:endParaRPr>
          </a:p>
          <a:p>
            <a:r>
              <a:rPr lang="en-US" sz="2000" dirty="0">
                <a:solidFill>
                  <a:srgbClr val="FFFF00"/>
                </a:solidFill>
                <a:effectLst>
                  <a:outerShdw blurRad="38100" dist="38100" dir="2700000" algn="tl">
                    <a:srgbClr val="000000">
                      <a:alpha val="43137"/>
                    </a:srgbClr>
                  </a:outerShdw>
                </a:effectLst>
              </a:rPr>
              <a:t>Dry air or “upper level disturbance” moves over</a:t>
            </a:r>
          </a:p>
        </p:txBody>
      </p:sp>
      <p:sp>
        <p:nvSpPr>
          <p:cNvPr id="19" name="Freeform 18"/>
          <p:cNvSpPr/>
          <p:nvPr/>
        </p:nvSpPr>
        <p:spPr>
          <a:xfrm>
            <a:off x="4800600" y="914400"/>
            <a:ext cx="2833778" cy="3908722"/>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 name="connsiteX0" fmla="*/ 425439 w 3778370"/>
              <a:gd name="connsiteY0" fmla="*/ 4185 h 5211905"/>
              <a:gd name="connsiteX1" fmla="*/ 0 w 3778370"/>
              <a:gd name="connsiteY1" fmla="*/ 458750 h 5211905"/>
              <a:gd name="connsiteX2" fmla="*/ 319177 w 3778370"/>
              <a:gd name="connsiteY2" fmla="*/ 812433 h 5211905"/>
              <a:gd name="connsiteX3" fmla="*/ 396815 w 3778370"/>
              <a:gd name="connsiteY3" fmla="*/ 1373150 h 5211905"/>
              <a:gd name="connsiteX4" fmla="*/ 1457864 w 3778370"/>
              <a:gd name="connsiteY4" fmla="*/ 2382441 h 5211905"/>
              <a:gd name="connsiteX5" fmla="*/ 1440611 w 3778370"/>
              <a:gd name="connsiteY5" fmla="*/ 2649860 h 5211905"/>
              <a:gd name="connsiteX6" fmla="*/ 2044460 w 3778370"/>
              <a:gd name="connsiteY6" fmla="*/ 3348599 h 5211905"/>
              <a:gd name="connsiteX7" fmla="*/ 2398143 w 3778370"/>
              <a:gd name="connsiteY7" fmla="*/ 3529754 h 5211905"/>
              <a:gd name="connsiteX8" fmla="*/ 2605177 w 3778370"/>
              <a:gd name="connsiteY8" fmla="*/ 3961075 h 5211905"/>
              <a:gd name="connsiteX9" fmla="*/ 2863970 w 3778370"/>
              <a:gd name="connsiteY9" fmla="*/ 4047339 h 5211905"/>
              <a:gd name="connsiteX10" fmla="*/ 2915728 w 3778370"/>
              <a:gd name="connsiteY10" fmla="*/ 4185362 h 5211905"/>
              <a:gd name="connsiteX11" fmla="*/ 2863970 w 3778370"/>
              <a:gd name="connsiteY11" fmla="*/ 4357890 h 5211905"/>
              <a:gd name="connsiteX12" fmla="*/ 3243532 w 3778370"/>
              <a:gd name="connsiteY12" fmla="*/ 4866848 h 5211905"/>
              <a:gd name="connsiteX13" fmla="*/ 3252158 w 3778370"/>
              <a:gd name="connsiteY13" fmla="*/ 5013498 h 5211905"/>
              <a:gd name="connsiteX14" fmla="*/ 3778370 w 3778370"/>
              <a:gd name="connsiteY14" fmla="*/ 5211905 h 5211905"/>
              <a:gd name="connsiteX15" fmla="*/ 3321170 w 3778370"/>
              <a:gd name="connsiteY15" fmla="*/ 5039377 h 5211905"/>
              <a:gd name="connsiteX16" fmla="*/ 3355675 w 3778370"/>
              <a:gd name="connsiteY16" fmla="*/ 4789211 h 5211905"/>
              <a:gd name="connsiteX17" fmla="*/ 3140015 w 3778370"/>
              <a:gd name="connsiteY17" fmla="*/ 4099098 h 5211905"/>
              <a:gd name="connsiteX18" fmla="*/ 2631056 w 3778370"/>
              <a:gd name="connsiteY18" fmla="*/ 2960411 h 5211905"/>
              <a:gd name="connsiteX19" fmla="*/ 2191109 w 3778370"/>
              <a:gd name="connsiteY19" fmla="*/ 2097769 h 5211905"/>
              <a:gd name="connsiteX20" fmla="*/ 1747241 w 3778370"/>
              <a:gd name="connsiteY20" fmla="*/ 1559123 h 5211905"/>
              <a:gd name="connsiteX21" fmla="*/ 1397815 w 3778370"/>
              <a:gd name="connsiteY21" fmla="*/ 1195245 h 5211905"/>
              <a:gd name="connsiteX22" fmla="*/ 1041668 w 3778370"/>
              <a:gd name="connsiteY22" fmla="*/ 882229 h 5211905"/>
              <a:gd name="connsiteX23" fmla="*/ 380346 w 3778370"/>
              <a:gd name="connsiteY23" fmla="*/ 270201 h 5211905"/>
              <a:gd name="connsiteX24" fmla="*/ 425439 w 3778370"/>
              <a:gd name="connsiteY24" fmla="*/ 4185 h 5211905"/>
              <a:gd name="connsiteX0" fmla="*/ 425439 w 3778370"/>
              <a:gd name="connsiteY0" fmla="*/ 3639 h 5211359"/>
              <a:gd name="connsiteX1" fmla="*/ 0 w 3778370"/>
              <a:gd name="connsiteY1" fmla="*/ 458204 h 5211359"/>
              <a:gd name="connsiteX2" fmla="*/ 319177 w 3778370"/>
              <a:gd name="connsiteY2" fmla="*/ 811887 h 5211359"/>
              <a:gd name="connsiteX3" fmla="*/ 396815 w 3778370"/>
              <a:gd name="connsiteY3" fmla="*/ 1372604 h 5211359"/>
              <a:gd name="connsiteX4" fmla="*/ 1457864 w 3778370"/>
              <a:gd name="connsiteY4" fmla="*/ 2381895 h 5211359"/>
              <a:gd name="connsiteX5" fmla="*/ 1440611 w 3778370"/>
              <a:gd name="connsiteY5" fmla="*/ 2649314 h 5211359"/>
              <a:gd name="connsiteX6" fmla="*/ 2044460 w 3778370"/>
              <a:gd name="connsiteY6" fmla="*/ 3348053 h 5211359"/>
              <a:gd name="connsiteX7" fmla="*/ 2398143 w 3778370"/>
              <a:gd name="connsiteY7" fmla="*/ 3529208 h 5211359"/>
              <a:gd name="connsiteX8" fmla="*/ 2605177 w 3778370"/>
              <a:gd name="connsiteY8" fmla="*/ 3960529 h 5211359"/>
              <a:gd name="connsiteX9" fmla="*/ 2863970 w 3778370"/>
              <a:gd name="connsiteY9" fmla="*/ 4046793 h 5211359"/>
              <a:gd name="connsiteX10" fmla="*/ 2915728 w 3778370"/>
              <a:gd name="connsiteY10" fmla="*/ 4184816 h 5211359"/>
              <a:gd name="connsiteX11" fmla="*/ 2863970 w 3778370"/>
              <a:gd name="connsiteY11" fmla="*/ 4357344 h 5211359"/>
              <a:gd name="connsiteX12" fmla="*/ 3243532 w 3778370"/>
              <a:gd name="connsiteY12" fmla="*/ 4866302 h 5211359"/>
              <a:gd name="connsiteX13" fmla="*/ 3252158 w 3778370"/>
              <a:gd name="connsiteY13" fmla="*/ 5012952 h 5211359"/>
              <a:gd name="connsiteX14" fmla="*/ 3778370 w 3778370"/>
              <a:gd name="connsiteY14" fmla="*/ 5211359 h 5211359"/>
              <a:gd name="connsiteX15" fmla="*/ 3321170 w 3778370"/>
              <a:gd name="connsiteY15" fmla="*/ 5038831 h 5211359"/>
              <a:gd name="connsiteX16" fmla="*/ 3355675 w 3778370"/>
              <a:gd name="connsiteY16" fmla="*/ 4788665 h 5211359"/>
              <a:gd name="connsiteX17" fmla="*/ 3140015 w 3778370"/>
              <a:gd name="connsiteY17" fmla="*/ 4098552 h 5211359"/>
              <a:gd name="connsiteX18" fmla="*/ 2631056 w 3778370"/>
              <a:gd name="connsiteY18" fmla="*/ 2959865 h 5211359"/>
              <a:gd name="connsiteX19" fmla="*/ 2191109 w 3778370"/>
              <a:gd name="connsiteY19" fmla="*/ 2097223 h 5211359"/>
              <a:gd name="connsiteX20" fmla="*/ 1747241 w 3778370"/>
              <a:gd name="connsiteY20" fmla="*/ 1558577 h 5211359"/>
              <a:gd name="connsiteX21" fmla="*/ 1397815 w 3778370"/>
              <a:gd name="connsiteY21" fmla="*/ 1194699 h 5211359"/>
              <a:gd name="connsiteX22" fmla="*/ 1041668 w 3778370"/>
              <a:gd name="connsiteY22" fmla="*/ 881683 h 5211359"/>
              <a:gd name="connsiteX23" fmla="*/ 707892 w 3778370"/>
              <a:gd name="connsiteY23" fmla="*/ 296951 h 5211359"/>
              <a:gd name="connsiteX24" fmla="*/ 425439 w 3778370"/>
              <a:gd name="connsiteY24" fmla="*/ 3639 h 5211359"/>
              <a:gd name="connsiteX0" fmla="*/ 425439 w 3778370"/>
              <a:gd name="connsiteY0" fmla="*/ 3225 h 5210945"/>
              <a:gd name="connsiteX1" fmla="*/ 0 w 3778370"/>
              <a:gd name="connsiteY1" fmla="*/ 457790 h 5210945"/>
              <a:gd name="connsiteX2" fmla="*/ 319177 w 3778370"/>
              <a:gd name="connsiteY2" fmla="*/ 811473 h 5210945"/>
              <a:gd name="connsiteX3" fmla="*/ 396815 w 3778370"/>
              <a:gd name="connsiteY3" fmla="*/ 1372190 h 5210945"/>
              <a:gd name="connsiteX4" fmla="*/ 1457864 w 3778370"/>
              <a:gd name="connsiteY4" fmla="*/ 2381481 h 5210945"/>
              <a:gd name="connsiteX5" fmla="*/ 1440611 w 3778370"/>
              <a:gd name="connsiteY5" fmla="*/ 2648900 h 5210945"/>
              <a:gd name="connsiteX6" fmla="*/ 2044460 w 3778370"/>
              <a:gd name="connsiteY6" fmla="*/ 3347639 h 5210945"/>
              <a:gd name="connsiteX7" fmla="*/ 2398143 w 3778370"/>
              <a:gd name="connsiteY7" fmla="*/ 3528794 h 5210945"/>
              <a:gd name="connsiteX8" fmla="*/ 2605177 w 3778370"/>
              <a:gd name="connsiteY8" fmla="*/ 3960115 h 5210945"/>
              <a:gd name="connsiteX9" fmla="*/ 2863970 w 3778370"/>
              <a:gd name="connsiteY9" fmla="*/ 4046379 h 5210945"/>
              <a:gd name="connsiteX10" fmla="*/ 2915728 w 3778370"/>
              <a:gd name="connsiteY10" fmla="*/ 4184402 h 5210945"/>
              <a:gd name="connsiteX11" fmla="*/ 2863970 w 3778370"/>
              <a:gd name="connsiteY11" fmla="*/ 4356930 h 5210945"/>
              <a:gd name="connsiteX12" fmla="*/ 3243532 w 3778370"/>
              <a:gd name="connsiteY12" fmla="*/ 4865888 h 5210945"/>
              <a:gd name="connsiteX13" fmla="*/ 3252158 w 3778370"/>
              <a:gd name="connsiteY13" fmla="*/ 5012538 h 5210945"/>
              <a:gd name="connsiteX14" fmla="*/ 3778370 w 3778370"/>
              <a:gd name="connsiteY14" fmla="*/ 5210945 h 5210945"/>
              <a:gd name="connsiteX15" fmla="*/ 3321170 w 3778370"/>
              <a:gd name="connsiteY15" fmla="*/ 5038417 h 5210945"/>
              <a:gd name="connsiteX16" fmla="*/ 3355675 w 3778370"/>
              <a:gd name="connsiteY16" fmla="*/ 4788251 h 5210945"/>
              <a:gd name="connsiteX17" fmla="*/ 3140015 w 3778370"/>
              <a:gd name="connsiteY17" fmla="*/ 4098138 h 5210945"/>
              <a:gd name="connsiteX18" fmla="*/ 2631056 w 3778370"/>
              <a:gd name="connsiteY18" fmla="*/ 2959451 h 5210945"/>
              <a:gd name="connsiteX19" fmla="*/ 2191109 w 3778370"/>
              <a:gd name="connsiteY19" fmla="*/ 2096809 h 5210945"/>
              <a:gd name="connsiteX20" fmla="*/ 1747241 w 3778370"/>
              <a:gd name="connsiteY20" fmla="*/ 1558163 h 5210945"/>
              <a:gd name="connsiteX21" fmla="*/ 1397815 w 3778370"/>
              <a:gd name="connsiteY21" fmla="*/ 1194285 h 5210945"/>
              <a:gd name="connsiteX22" fmla="*/ 1260032 w 3778370"/>
              <a:gd name="connsiteY22" fmla="*/ 717496 h 5210945"/>
              <a:gd name="connsiteX23" fmla="*/ 707892 w 3778370"/>
              <a:gd name="connsiteY23" fmla="*/ 296537 h 5210945"/>
              <a:gd name="connsiteX24" fmla="*/ 425439 w 3778370"/>
              <a:gd name="connsiteY24" fmla="*/ 3225 h 5210945"/>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397815 w 3778370"/>
              <a:gd name="connsiteY21" fmla="*/ 1194969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19447 w 3778370"/>
              <a:gd name="connsiteY16" fmla="*/ 4788936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8370" h="5211629">
                <a:moveTo>
                  <a:pt x="425439" y="3909"/>
                </a:moveTo>
                <a:lnTo>
                  <a:pt x="0" y="458474"/>
                </a:lnTo>
                <a:lnTo>
                  <a:pt x="319177" y="812157"/>
                </a:lnTo>
                <a:lnTo>
                  <a:pt x="396815" y="1372874"/>
                </a:lnTo>
                <a:lnTo>
                  <a:pt x="1457864" y="2382165"/>
                </a:lnTo>
                <a:lnTo>
                  <a:pt x="1440611" y="2649584"/>
                </a:lnTo>
                <a:lnTo>
                  <a:pt x="2044460" y="3348323"/>
                </a:lnTo>
                <a:lnTo>
                  <a:pt x="2398143" y="3529478"/>
                </a:lnTo>
                <a:lnTo>
                  <a:pt x="2605177" y="3960799"/>
                </a:lnTo>
                <a:lnTo>
                  <a:pt x="2863970" y="4047063"/>
                </a:lnTo>
                <a:lnTo>
                  <a:pt x="2915728" y="4185086"/>
                </a:lnTo>
                <a:lnTo>
                  <a:pt x="2863970" y="4357614"/>
                </a:lnTo>
                <a:lnTo>
                  <a:pt x="3243532" y="4866572"/>
                </a:lnTo>
                <a:lnTo>
                  <a:pt x="3252158" y="5013222"/>
                </a:lnTo>
                <a:lnTo>
                  <a:pt x="3778370" y="5211629"/>
                </a:lnTo>
                <a:lnTo>
                  <a:pt x="3594125" y="4998158"/>
                </a:lnTo>
                <a:lnTo>
                  <a:pt x="3519447" y="4788936"/>
                </a:lnTo>
                <a:cubicBezTo>
                  <a:pt x="3520348" y="4508857"/>
                  <a:pt x="3357478" y="4228776"/>
                  <a:pt x="3358379" y="3948697"/>
                </a:cubicBezTo>
                <a:lnTo>
                  <a:pt x="2835773" y="2919192"/>
                </a:lnTo>
                <a:lnTo>
                  <a:pt x="2354882" y="1947367"/>
                </a:lnTo>
                <a:lnTo>
                  <a:pt x="1965605" y="1436017"/>
                </a:lnTo>
                <a:lnTo>
                  <a:pt x="1643475" y="1031196"/>
                </a:lnTo>
                <a:lnTo>
                  <a:pt x="1260032" y="718180"/>
                </a:lnTo>
                <a:cubicBezTo>
                  <a:pt x="1090454" y="564006"/>
                  <a:pt x="915230" y="375323"/>
                  <a:pt x="776131" y="256278"/>
                </a:cubicBezTo>
                <a:cubicBezTo>
                  <a:pt x="637032" y="137233"/>
                  <a:pt x="488830" y="-27516"/>
                  <a:pt x="425439" y="3909"/>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0" name="Freeform 19"/>
          <p:cNvSpPr/>
          <p:nvPr/>
        </p:nvSpPr>
        <p:spPr>
          <a:xfrm>
            <a:off x="4623871" y="917759"/>
            <a:ext cx="2977079" cy="3908722"/>
          </a:xfrm>
          <a:custGeom>
            <a:avLst/>
            <a:gdLst>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871932 w 3778370"/>
              <a:gd name="connsiteY20" fmla="*/ 1535502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570007 w 3778370"/>
              <a:gd name="connsiteY21" fmla="*/ 1130060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17917 w 3778370"/>
              <a:gd name="connsiteY22" fmla="*/ 621102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17253 h 5158596"/>
              <a:gd name="connsiteX1" fmla="*/ 0 w 3778370"/>
              <a:gd name="connsiteY1" fmla="*/ 405441 h 5158596"/>
              <a:gd name="connsiteX2" fmla="*/ 319177 w 3778370"/>
              <a:gd name="connsiteY2" fmla="*/ 759124 h 5158596"/>
              <a:gd name="connsiteX3" fmla="*/ 396815 w 3778370"/>
              <a:gd name="connsiteY3" fmla="*/ 1319841 h 5158596"/>
              <a:gd name="connsiteX4" fmla="*/ 1457864 w 3778370"/>
              <a:gd name="connsiteY4" fmla="*/ 2329132 h 5158596"/>
              <a:gd name="connsiteX5" fmla="*/ 1440611 w 3778370"/>
              <a:gd name="connsiteY5" fmla="*/ 2596551 h 5158596"/>
              <a:gd name="connsiteX6" fmla="*/ 2044460 w 3778370"/>
              <a:gd name="connsiteY6" fmla="*/ 3295290 h 5158596"/>
              <a:gd name="connsiteX7" fmla="*/ 2398143 w 3778370"/>
              <a:gd name="connsiteY7" fmla="*/ 3476445 h 5158596"/>
              <a:gd name="connsiteX8" fmla="*/ 2605177 w 3778370"/>
              <a:gd name="connsiteY8" fmla="*/ 3907766 h 5158596"/>
              <a:gd name="connsiteX9" fmla="*/ 2863970 w 3778370"/>
              <a:gd name="connsiteY9" fmla="*/ 3994030 h 5158596"/>
              <a:gd name="connsiteX10" fmla="*/ 2915728 w 3778370"/>
              <a:gd name="connsiteY10" fmla="*/ 4132053 h 5158596"/>
              <a:gd name="connsiteX11" fmla="*/ 2863970 w 3778370"/>
              <a:gd name="connsiteY11" fmla="*/ 4304581 h 5158596"/>
              <a:gd name="connsiteX12" fmla="*/ 3243532 w 3778370"/>
              <a:gd name="connsiteY12" fmla="*/ 4813539 h 5158596"/>
              <a:gd name="connsiteX13" fmla="*/ 3252158 w 3778370"/>
              <a:gd name="connsiteY13" fmla="*/ 4960189 h 5158596"/>
              <a:gd name="connsiteX14" fmla="*/ 3778370 w 3778370"/>
              <a:gd name="connsiteY14" fmla="*/ 5158596 h 5158596"/>
              <a:gd name="connsiteX15" fmla="*/ 3321170 w 3778370"/>
              <a:gd name="connsiteY15" fmla="*/ 4986068 h 5158596"/>
              <a:gd name="connsiteX16" fmla="*/ 3355675 w 3778370"/>
              <a:gd name="connsiteY16" fmla="*/ 4735902 h 5158596"/>
              <a:gd name="connsiteX17" fmla="*/ 3140015 w 3778370"/>
              <a:gd name="connsiteY17" fmla="*/ 4045789 h 5158596"/>
              <a:gd name="connsiteX18" fmla="*/ 2631056 w 3778370"/>
              <a:gd name="connsiteY18" fmla="*/ 2907102 h 5158596"/>
              <a:gd name="connsiteX19" fmla="*/ 2191109 w 3778370"/>
              <a:gd name="connsiteY19" fmla="*/ 2044460 h 5158596"/>
              <a:gd name="connsiteX20" fmla="*/ 1747241 w 3778370"/>
              <a:gd name="connsiteY20" fmla="*/ 1505814 h 5158596"/>
              <a:gd name="connsiteX21" fmla="*/ 1397815 w 3778370"/>
              <a:gd name="connsiteY21" fmla="*/ 1141936 h 5158596"/>
              <a:gd name="connsiteX22" fmla="*/ 1041668 w 3778370"/>
              <a:gd name="connsiteY22" fmla="*/ 828920 h 5158596"/>
              <a:gd name="connsiteX23" fmla="*/ 422694 w 3778370"/>
              <a:gd name="connsiteY23" fmla="*/ 0 h 5158596"/>
              <a:gd name="connsiteX24" fmla="*/ 370936 w 3778370"/>
              <a:gd name="connsiteY24" fmla="*/ 17253 h 5158596"/>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291506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0 h 5141343"/>
              <a:gd name="connsiteX1" fmla="*/ 0 w 3778370"/>
              <a:gd name="connsiteY1" fmla="*/ 388188 h 5141343"/>
              <a:gd name="connsiteX2" fmla="*/ 319177 w 3778370"/>
              <a:gd name="connsiteY2" fmla="*/ 741871 h 5141343"/>
              <a:gd name="connsiteX3" fmla="*/ 396815 w 3778370"/>
              <a:gd name="connsiteY3" fmla="*/ 1302588 h 5141343"/>
              <a:gd name="connsiteX4" fmla="*/ 1457864 w 3778370"/>
              <a:gd name="connsiteY4" fmla="*/ 2311879 h 5141343"/>
              <a:gd name="connsiteX5" fmla="*/ 1440611 w 3778370"/>
              <a:gd name="connsiteY5" fmla="*/ 2579298 h 5141343"/>
              <a:gd name="connsiteX6" fmla="*/ 2044460 w 3778370"/>
              <a:gd name="connsiteY6" fmla="*/ 3278037 h 5141343"/>
              <a:gd name="connsiteX7" fmla="*/ 2398143 w 3778370"/>
              <a:gd name="connsiteY7" fmla="*/ 3459192 h 5141343"/>
              <a:gd name="connsiteX8" fmla="*/ 2605177 w 3778370"/>
              <a:gd name="connsiteY8" fmla="*/ 3890513 h 5141343"/>
              <a:gd name="connsiteX9" fmla="*/ 2863970 w 3778370"/>
              <a:gd name="connsiteY9" fmla="*/ 3976777 h 5141343"/>
              <a:gd name="connsiteX10" fmla="*/ 2915728 w 3778370"/>
              <a:gd name="connsiteY10" fmla="*/ 4114800 h 5141343"/>
              <a:gd name="connsiteX11" fmla="*/ 2863970 w 3778370"/>
              <a:gd name="connsiteY11" fmla="*/ 4287328 h 5141343"/>
              <a:gd name="connsiteX12" fmla="*/ 3243532 w 3778370"/>
              <a:gd name="connsiteY12" fmla="*/ 4796286 h 5141343"/>
              <a:gd name="connsiteX13" fmla="*/ 3252158 w 3778370"/>
              <a:gd name="connsiteY13" fmla="*/ 4942936 h 5141343"/>
              <a:gd name="connsiteX14" fmla="*/ 3778370 w 3778370"/>
              <a:gd name="connsiteY14" fmla="*/ 5141343 h 5141343"/>
              <a:gd name="connsiteX15" fmla="*/ 3321170 w 3778370"/>
              <a:gd name="connsiteY15" fmla="*/ 4968815 h 5141343"/>
              <a:gd name="connsiteX16" fmla="*/ 3355675 w 3778370"/>
              <a:gd name="connsiteY16" fmla="*/ 4718649 h 5141343"/>
              <a:gd name="connsiteX17" fmla="*/ 3140015 w 3778370"/>
              <a:gd name="connsiteY17" fmla="*/ 4028536 h 5141343"/>
              <a:gd name="connsiteX18" fmla="*/ 2631056 w 3778370"/>
              <a:gd name="connsiteY18" fmla="*/ 2889849 h 5141343"/>
              <a:gd name="connsiteX19" fmla="*/ 2191109 w 3778370"/>
              <a:gd name="connsiteY19" fmla="*/ 2027207 h 5141343"/>
              <a:gd name="connsiteX20" fmla="*/ 1747241 w 3778370"/>
              <a:gd name="connsiteY20" fmla="*/ 1488561 h 5141343"/>
              <a:gd name="connsiteX21" fmla="*/ 1397815 w 3778370"/>
              <a:gd name="connsiteY21" fmla="*/ 1124683 h 5141343"/>
              <a:gd name="connsiteX22" fmla="*/ 1041668 w 3778370"/>
              <a:gd name="connsiteY22" fmla="*/ 811667 h 5141343"/>
              <a:gd name="connsiteX23" fmla="*/ 577073 w 3778370"/>
              <a:gd name="connsiteY23" fmla="*/ 303382 h 5141343"/>
              <a:gd name="connsiteX24" fmla="*/ 370936 w 3778370"/>
              <a:gd name="connsiteY24" fmla="*/ 0 h 5141343"/>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577073 w 3778370"/>
              <a:gd name="connsiteY23" fmla="*/ 318166 h 5156127"/>
              <a:gd name="connsiteX24" fmla="*/ 362533 w 3778370"/>
              <a:gd name="connsiteY24" fmla="*/ 149109 h 5156127"/>
              <a:gd name="connsiteX25" fmla="*/ 370936 w 3778370"/>
              <a:gd name="connsiteY25" fmla="*/ 14784 h 5156127"/>
              <a:gd name="connsiteX0" fmla="*/ 370936 w 3778370"/>
              <a:gd name="connsiteY0" fmla="*/ 14784 h 5156127"/>
              <a:gd name="connsiteX1" fmla="*/ 0 w 3778370"/>
              <a:gd name="connsiteY1" fmla="*/ 402972 h 5156127"/>
              <a:gd name="connsiteX2" fmla="*/ 319177 w 3778370"/>
              <a:gd name="connsiteY2" fmla="*/ 756655 h 5156127"/>
              <a:gd name="connsiteX3" fmla="*/ 396815 w 3778370"/>
              <a:gd name="connsiteY3" fmla="*/ 1317372 h 5156127"/>
              <a:gd name="connsiteX4" fmla="*/ 1457864 w 3778370"/>
              <a:gd name="connsiteY4" fmla="*/ 2326663 h 5156127"/>
              <a:gd name="connsiteX5" fmla="*/ 1440611 w 3778370"/>
              <a:gd name="connsiteY5" fmla="*/ 2594082 h 5156127"/>
              <a:gd name="connsiteX6" fmla="*/ 2044460 w 3778370"/>
              <a:gd name="connsiteY6" fmla="*/ 3292821 h 5156127"/>
              <a:gd name="connsiteX7" fmla="*/ 2398143 w 3778370"/>
              <a:gd name="connsiteY7" fmla="*/ 3473976 h 5156127"/>
              <a:gd name="connsiteX8" fmla="*/ 2605177 w 3778370"/>
              <a:gd name="connsiteY8" fmla="*/ 3905297 h 5156127"/>
              <a:gd name="connsiteX9" fmla="*/ 2863970 w 3778370"/>
              <a:gd name="connsiteY9" fmla="*/ 3991561 h 5156127"/>
              <a:gd name="connsiteX10" fmla="*/ 2915728 w 3778370"/>
              <a:gd name="connsiteY10" fmla="*/ 4129584 h 5156127"/>
              <a:gd name="connsiteX11" fmla="*/ 2863970 w 3778370"/>
              <a:gd name="connsiteY11" fmla="*/ 4302112 h 5156127"/>
              <a:gd name="connsiteX12" fmla="*/ 3243532 w 3778370"/>
              <a:gd name="connsiteY12" fmla="*/ 4811070 h 5156127"/>
              <a:gd name="connsiteX13" fmla="*/ 3252158 w 3778370"/>
              <a:gd name="connsiteY13" fmla="*/ 4957720 h 5156127"/>
              <a:gd name="connsiteX14" fmla="*/ 3778370 w 3778370"/>
              <a:gd name="connsiteY14" fmla="*/ 5156127 h 5156127"/>
              <a:gd name="connsiteX15" fmla="*/ 3321170 w 3778370"/>
              <a:gd name="connsiteY15" fmla="*/ 4983599 h 5156127"/>
              <a:gd name="connsiteX16" fmla="*/ 3355675 w 3778370"/>
              <a:gd name="connsiteY16" fmla="*/ 4733433 h 5156127"/>
              <a:gd name="connsiteX17" fmla="*/ 3140015 w 3778370"/>
              <a:gd name="connsiteY17" fmla="*/ 4043320 h 5156127"/>
              <a:gd name="connsiteX18" fmla="*/ 2631056 w 3778370"/>
              <a:gd name="connsiteY18" fmla="*/ 2904633 h 5156127"/>
              <a:gd name="connsiteX19" fmla="*/ 2191109 w 3778370"/>
              <a:gd name="connsiteY19" fmla="*/ 2041991 h 5156127"/>
              <a:gd name="connsiteX20" fmla="*/ 1747241 w 3778370"/>
              <a:gd name="connsiteY20" fmla="*/ 1503345 h 5156127"/>
              <a:gd name="connsiteX21" fmla="*/ 1397815 w 3778370"/>
              <a:gd name="connsiteY21" fmla="*/ 1139467 h 5156127"/>
              <a:gd name="connsiteX22" fmla="*/ 1041668 w 3778370"/>
              <a:gd name="connsiteY22" fmla="*/ 826451 h 5156127"/>
              <a:gd name="connsiteX23" fmla="*/ 642387 w 3778370"/>
              <a:gd name="connsiteY23" fmla="*/ 401293 h 5156127"/>
              <a:gd name="connsiteX24" fmla="*/ 362533 w 3778370"/>
              <a:gd name="connsiteY24" fmla="*/ 149109 h 5156127"/>
              <a:gd name="connsiteX25" fmla="*/ 370936 w 3778370"/>
              <a:gd name="connsiteY25" fmla="*/ 14784 h 5156127"/>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62533 w 3778370"/>
              <a:gd name="connsiteY24" fmla="*/ 144228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42387 w 3778370"/>
              <a:gd name="connsiteY23" fmla="*/ 39641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695826 w 3778370"/>
              <a:gd name="connsiteY23" fmla="*/ 497352 h 5151246"/>
              <a:gd name="connsiteX24" fmla="*/ 380346 w 3778370"/>
              <a:gd name="connsiteY24" fmla="*/ 209542 h 5151246"/>
              <a:gd name="connsiteX25" fmla="*/ 71588 w 3778370"/>
              <a:gd name="connsiteY25" fmla="*/ 227356 h 5151246"/>
              <a:gd name="connsiteX26" fmla="*/ 370936 w 3778370"/>
              <a:gd name="connsiteY26" fmla="*/ 9903 h 5151246"/>
              <a:gd name="connsiteX0" fmla="*/ 370936 w 3778370"/>
              <a:gd name="connsiteY0" fmla="*/ 9903 h 5151246"/>
              <a:gd name="connsiteX1" fmla="*/ 0 w 3778370"/>
              <a:gd name="connsiteY1" fmla="*/ 398091 h 5151246"/>
              <a:gd name="connsiteX2" fmla="*/ 319177 w 3778370"/>
              <a:gd name="connsiteY2" fmla="*/ 751774 h 5151246"/>
              <a:gd name="connsiteX3" fmla="*/ 396815 w 3778370"/>
              <a:gd name="connsiteY3" fmla="*/ 1312491 h 5151246"/>
              <a:gd name="connsiteX4" fmla="*/ 1457864 w 3778370"/>
              <a:gd name="connsiteY4" fmla="*/ 2321782 h 5151246"/>
              <a:gd name="connsiteX5" fmla="*/ 1440611 w 3778370"/>
              <a:gd name="connsiteY5" fmla="*/ 2589201 h 5151246"/>
              <a:gd name="connsiteX6" fmla="*/ 2044460 w 3778370"/>
              <a:gd name="connsiteY6" fmla="*/ 3287940 h 5151246"/>
              <a:gd name="connsiteX7" fmla="*/ 2398143 w 3778370"/>
              <a:gd name="connsiteY7" fmla="*/ 3469095 h 5151246"/>
              <a:gd name="connsiteX8" fmla="*/ 2605177 w 3778370"/>
              <a:gd name="connsiteY8" fmla="*/ 3900416 h 5151246"/>
              <a:gd name="connsiteX9" fmla="*/ 2863970 w 3778370"/>
              <a:gd name="connsiteY9" fmla="*/ 3986680 h 5151246"/>
              <a:gd name="connsiteX10" fmla="*/ 2915728 w 3778370"/>
              <a:gd name="connsiteY10" fmla="*/ 4124703 h 5151246"/>
              <a:gd name="connsiteX11" fmla="*/ 2863970 w 3778370"/>
              <a:gd name="connsiteY11" fmla="*/ 4297231 h 5151246"/>
              <a:gd name="connsiteX12" fmla="*/ 3243532 w 3778370"/>
              <a:gd name="connsiteY12" fmla="*/ 4806189 h 5151246"/>
              <a:gd name="connsiteX13" fmla="*/ 3252158 w 3778370"/>
              <a:gd name="connsiteY13" fmla="*/ 4952839 h 5151246"/>
              <a:gd name="connsiteX14" fmla="*/ 3778370 w 3778370"/>
              <a:gd name="connsiteY14" fmla="*/ 5151246 h 5151246"/>
              <a:gd name="connsiteX15" fmla="*/ 3321170 w 3778370"/>
              <a:gd name="connsiteY15" fmla="*/ 4978718 h 5151246"/>
              <a:gd name="connsiteX16" fmla="*/ 3355675 w 3778370"/>
              <a:gd name="connsiteY16" fmla="*/ 4728552 h 5151246"/>
              <a:gd name="connsiteX17" fmla="*/ 3140015 w 3778370"/>
              <a:gd name="connsiteY17" fmla="*/ 4038439 h 5151246"/>
              <a:gd name="connsiteX18" fmla="*/ 2631056 w 3778370"/>
              <a:gd name="connsiteY18" fmla="*/ 2899752 h 5151246"/>
              <a:gd name="connsiteX19" fmla="*/ 2191109 w 3778370"/>
              <a:gd name="connsiteY19" fmla="*/ 2037110 h 5151246"/>
              <a:gd name="connsiteX20" fmla="*/ 1747241 w 3778370"/>
              <a:gd name="connsiteY20" fmla="*/ 1498464 h 5151246"/>
              <a:gd name="connsiteX21" fmla="*/ 1397815 w 3778370"/>
              <a:gd name="connsiteY21" fmla="*/ 1134586 h 5151246"/>
              <a:gd name="connsiteX22" fmla="*/ 1041668 w 3778370"/>
              <a:gd name="connsiteY22" fmla="*/ 821570 h 5151246"/>
              <a:gd name="connsiteX23" fmla="*/ 380346 w 3778370"/>
              <a:gd name="connsiteY23" fmla="*/ 209542 h 5151246"/>
              <a:gd name="connsiteX24" fmla="*/ 71588 w 3778370"/>
              <a:gd name="connsiteY24" fmla="*/ 227356 h 5151246"/>
              <a:gd name="connsiteX25" fmla="*/ 370936 w 3778370"/>
              <a:gd name="connsiteY25" fmla="*/ 9903 h 5151246"/>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370936 w 3778370"/>
              <a:gd name="connsiteY0" fmla="*/ 6000 h 5147343"/>
              <a:gd name="connsiteX1" fmla="*/ 0 w 3778370"/>
              <a:gd name="connsiteY1" fmla="*/ 394188 h 5147343"/>
              <a:gd name="connsiteX2" fmla="*/ 319177 w 3778370"/>
              <a:gd name="connsiteY2" fmla="*/ 747871 h 5147343"/>
              <a:gd name="connsiteX3" fmla="*/ 396815 w 3778370"/>
              <a:gd name="connsiteY3" fmla="*/ 1308588 h 5147343"/>
              <a:gd name="connsiteX4" fmla="*/ 1457864 w 3778370"/>
              <a:gd name="connsiteY4" fmla="*/ 2317879 h 5147343"/>
              <a:gd name="connsiteX5" fmla="*/ 1440611 w 3778370"/>
              <a:gd name="connsiteY5" fmla="*/ 2585298 h 5147343"/>
              <a:gd name="connsiteX6" fmla="*/ 2044460 w 3778370"/>
              <a:gd name="connsiteY6" fmla="*/ 3284037 h 5147343"/>
              <a:gd name="connsiteX7" fmla="*/ 2398143 w 3778370"/>
              <a:gd name="connsiteY7" fmla="*/ 3465192 h 5147343"/>
              <a:gd name="connsiteX8" fmla="*/ 2605177 w 3778370"/>
              <a:gd name="connsiteY8" fmla="*/ 3896513 h 5147343"/>
              <a:gd name="connsiteX9" fmla="*/ 2863970 w 3778370"/>
              <a:gd name="connsiteY9" fmla="*/ 3982777 h 5147343"/>
              <a:gd name="connsiteX10" fmla="*/ 2915728 w 3778370"/>
              <a:gd name="connsiteY10" fmla="*/ 4120800 h 5147343"/>
              <a:gd name="connsiteX11" fmla="*/ 2863970 w 3778370"/>
              <a:gd name="connsiteY11" fmla="*/ 4293328 h 5147343"/>
              <a:gd name="connsiteX12" fmla="*/ 3243532 w 3778370"/>
              <a:gd name="connsiteY12" fmla="*/ 4802286 h 5147343"/>
              <a:gd name="connsiteX13" fmla="*/ 3252158 w 3778370"/>
              <a:gd name="connsiteY13" fmla="*/ 4948936 h 5147343"/>
              <a:gd name="connsiteX14" fmla="*/ 3778370 w 3778370"/>
              <a:gd name="connsiteY14" fmla="*/ 5147343 h 5147343"/>
              <a:gd name="connsiteX15" fmla="*/ 3321170 w 3778370"/>
              <a:gd name="connsiteY15" fmla="*/ 4974815 h 5147343"/>
              <a:gd name="connsiteX16" fmla="*/ 3355675 w 3778370"/>
              <a:gd name="connsiteY16" fmla="*/ 4724649 h 5147343"/>
              <a:gd name="connsiteX17" fmla="*/ 3140015 w 3778370"/>
              <a:gd name="connsiteY17" fmla="*/ 4034536 h 5147343"/>
              <a:gd name="connsiteX18" fmla="*/ 2631056 w 3778370"/>
              <a:gd name="connsiteY18" fmla="*/ 2895849 h 5147343"/>
              <a:gd name="connsiteX19" fmla="*/ 2191109 w 3778370"/>
              <a:gd name="connsiteY19" fmla="*/ 2033207 h 5147343"/>
              <a:gd name="connsiteX20" fmla="*/ 1747241 w 3778370"/>
              <a:gd name="connsiteY20" fmla="*/ 1494561 h 5147343"/>
              <a:gd name="connsiteX21" fmla="*/ 1397815 w 3778370"/>
              <a:gd name="connsiteY21" fmla="*/ 1130683 h 5147343"/>
              <a:gd name="connsiteX22" fmla="*/ 1041668 w 3778370"/>
              <a:gd name="connsiteY22" fmla="*/ 817667 h 5147343"/>
              <a:gd name="connsiteX23" fmla="*/ 380346 w 3778370"/>
              <a:gd name="connsiteY23" fmla="*/ 205639 h 5147343"/>
              <a:gd name="connsiteX24" fmla="*/ 370936 w 3778370"/>
              <a:gd name="connsiteY24" fmla="*/ 6000 h 5147343"/>
              <a:gd name="connsiteX0" fmla="*/ 234370 w 3778370"/>
              <a:gd name="connsiteY0" fmla="*/ 20286 h 5036938"/>
              <a:gd name="connsiteX1" fmla="*/ 0 w 3778370"/>
              <a:gd name="connsiteY1" fmla="*/ 283783 h 5036938"/>
              <a:gd name="connsiteX2" fmla="*/ 319177 w 3778370"/>
              <a:gd name="connsiteY2" fmla="*/ 637466 h 5036938"/>
              <a:gd name="connsiteX3" fmla="*/ 396815 w 3778370"/>
              <a:gd name="connsiteY3" fmla="*/ 1198183 h 5036938"/>
              <a:gd name="connsiteX4" fmla="*/ 1457864 w 3778370"/>
              <a:gd name="connsiteY4" fmla="*/ 2207474 h 5036938"/>
              <a:gd name="connsiteX5" fmla="*/ 1440611 w 3778370"/>
              <a:gd name="connsiteY5" fmla="*/ 2474893 h 5036938"/>
              <a:gd name="connsiteX6" fmla="*/ 2044460 w 3778370"/>
              <a:gd name="connsiteY6" fmla="*/ 3173632 h 5036938"/>
              <a:gd name="connsiteX7" fmla="*/ 2398143 w 3778370"/>
              <a:gd name="connsiteY7" fmla="*/ 3354787 h 5036938"/>
              <a:gd name="connsiteX8" fmla="*/ 2605177 w 3778370"/>
              <a:gd name="connsiteY8" fmla="*/ 3786108 h 5036938"/>
              <a:gd name="connsiteX9" fmla="*/ 2863970 w 3778370"/>
              <a:gd name="connsiteY9" fmla="*/ 3872372 h 5036938"/>
              <a:gd name="connsiteX10" fmla="*/ 2915728 w 3778370"/>
              <a:gd name="connsiteY10" fmla="*/ 4010395 h 5036938"/>
              <a:gd name="connsiteX11" fmla="*/ 2863970 w 3778370"/>
              <a:gd name="connsiteY11" fmla="*/ 4182923 h 5036938"/>
              <a:gd name="connsiteX12" fmla="*/ 3243532 w 3778370"/>
              <a:gd name="connsiteY12" fmla="*/ 4691881 h 5036938"/>
              <a:gd name="connsiteX13" fmla="*/ 3252158 w 3778370"/>
              <a:gd name="connsiteY13" fmla="*/ 4838531 h 5036938"/>
              <a:gd name="connsiteX14" fmla="*/ 3778370 w 3778370"/>
              <a:gd name="connsiteY14" fmla="*/ 5036938 h 5036938"/>
              <a:gd name="connsiteX15" fmla="*/ 3321170 w 3778370"/>
              <a:gd name="connsiteY15" fmla="*/ 4864410 h 5036938"/>
              <a:gd name="connsiteX16" fmla="*/ 3355675 w 3778370"/>
              <a:gd name="connsiteY16" fmla="*/ 4614244 h 5036938"/>
              <a:gd name="connsiteX17" fmla="*/ 3140015 w 3778370"/>
              <a:gd name="connsiteY17" fmla="*/ 3924131 h 5036938"/>
              <a:gd name="connsiteX18" fmla="*/ 2631056 w 3778370"/>
              <a:gd name="connsiteY18" fmla="*/ 2785444 h 5036938"/>
              <a:gd name="connsiteX19" fmla="*/ 2191109 w 3778370"/>
              <a:gd name="connsiteY19" fmla="*/ 1922802 h 5036938"/>
              <a:gd name="connsiteX20" fmla="*/ 1747241 w 3778370"/>
              <a:gd name="connsiteY20" fmla="*/ 1384156 h 5036938"/>
              <a:gd name="connsiteX21" fmla="*/ 1397815 w 3778370"/>
              <a:gd name="connsiteY21" fmla="*/ 1020278 h 5036938"/>
              <a:gd name="connsiteX22" fmla="*/ 1041668 w 3778370"/>
              <a:gd name="connsiteY22" fmla="*/ 707262 h 5036938"/>
              <a:gd name="connsiteX23" fmla="*/ 380346 w 3778370"/>
              <a:gd name="connsiteY23" fmla="*/ 95234 h 5036938"/>
              <a:gd name="connsiteX24" fmla="*/ 234370 w 3778370"/>
              <a:gd name="connsiteY24" fmla="*/ 20286 h 5036938"/>
              <a:gd name="connsiteX0" fmla="*/ 425439 w 3778370"/>
              <a:gd name="connsiteY0" fmla="*/ 4185 h 5211905"/>
              <a:gd name="connsiteX1" fmla="*/ 0 w 3778370"/>
              <a:gd name="connsiteY1" fmla="*/ 458750 h 5211905"/>
              <a:gd name="connsiteX2" fmla="*/ 319177 w 3778370"/>
              <a:gd name="connsiteY2" fmla="*/ 812433 h 5211905"/>
              <a:gd name="connsiteX3" fmla="*/ 396815 w 3778370"/>
              <a:gd name="connsiteY3" fmla="*/ 1373150 h 5211905"/>
              <a:gd name="connsiteX4" fmla="*/ 1457864 w 3778370"/>
              <a:gd name="connsiteY4" fmla="*/ 2382441 h 5211905"/>
              <a:gd name="connsiteX5" fmla="*/ 1440611 w 3778370"/>
              <a:gd name="connsiteY5" fmla="*/ 2649860 h 5211905"/>
              <a:gd name="connsiteX6" fmla="*/ 2044460 w 3778370"/>
              <a:gd name="connsiteY6" fmla="*/ 3348599 h 5211905"/>
              <a:gd name="connsiteX7" fmla="*/ 2398143 w 3778370"/>
              <a:gd name="connsiteY7" fmla="*/ 3529754 h 5211905"/>
              <a:gd name="connsiteX8" fmla="*/ 2605177 w 3778370"/>
              <a:gd name="connsiteY8" fmla="*/ 3961075 h 5211905"/>
              <a:gd name="connsiteX9" fmla="*/ 2863970 w 3778370"/>
              <a:gd name="connsiteY9" fmla="*/ 4047339 h 5211905"/>
              <a:gd name="connsiteX10" fmla="*/ 2915728 w 3778370"/>
              <a:gd name="connsiteY10" fmla="*/ 4185362 h 5211905"/>
              <a:gd name="connsiteX11" fmla="*/ 2863970 w 3778370"/>
              <a:gd name="connsiteY11" fmla="*/ 4357890 h 5211905"/>
              <a:gd name="connsiteX12" fmla="*/ 3243532 w 3778370"/>
              <a:gd name="connsiteY12" fmla="*/ 4866848 h 5211905"/>
              <a:gd name="connsiteX13" fmla="*/ 3252158 w 3778370"/>
              <a:gd name="connsiteY13" fmla="*/ 5013498 h 5211905"/>
              <a:gd name="connsiteX14" fmla="*/ 3778370 w 3778370"/>
              <a:gd name="connsiteY14" fmla="*/ 5211905 h 5211905"/>
              <a:gd name="connsiteX15" fmla="*/ 3321170 w 3778370"/>
              <a:gd name="connsiteY15" fmla="*/ 5039377 h 5211905"/>
              <a:gd name="connsiteX16" fmla="*/ 3355675 w 3778370"/>
              <a:gd name="connsiteY16" fmla="*/ 4789211 h 5211905"/>
              <a:gd name="connsiteX17" fmla="*/ 3140015 w 3778370"/>
              <a:gd name="connsiteY17" fmla="*/ 4099098 h 5211905"/>
              <a:gd name="connsiteX18" fmla="*/ 2631056 w 3778370"/>
              <a:gd name="connsiteY18" fmla="*/ 2960411 h 5211905"/>
              <a:gd name="connsiteX19" fmla="*/ 2191109 w 3778370"/>
              <a:gd name="connsiteY19" fmla="*/ 2097769 h 5211905"/>
              <a:gd name="connsiteX20" fmla="*/ 1747241 w 3778370"/>
              <a:gd name="connsiteY20" fmla="*/ 1559123 h 5211905"/>
              <a:gd name="connsiteX21" fmla="*/ 1397815 w 3778370"/>
              <a:gd name="connsiteY21" fmla="*/ 1195245 h 5211905"/>
              <a:gd name="connsiteX22" fmla="*/ 1041668 w 3778370"/>
              <a:gd name="connsiteY22" fmla="*/ 882229 h 5211905"/>
              <a:gd name="connsiteX23" fmla="*/ 380346 w 3778370"/>
              <a:gd name="connsiteY23" fmla="*/ 270201 h 5211905"/>
              <a:gd name="connsiteX24" fmla="*/ 425439 w 3778370"/>
              <a:gd name="connsiteY24" fmla="*/ 4185 h 5211905"/>
              <a:gd name="connsiteX0" fmla="*/ 425439 w 3778370"/>
              <a:gd name="connsiteY0" fmla="*/ 3639 h 5211359"/>
              <a:gd name="connsiteX1" fmla="*/ 0 w 3778370"/>
              <a:gd name="connsiteY1" fmla="*/ 458204 h 5211359"/>
              <a:gd name="connsiteX2" fmla="*/ 319177 w 3778370"/>
              <a:gd name="connsiteY2" fmla="*/ 811887 h 5211359"/>
              <a:gd name="connsiteX3" fmla="*/ 396815 w 3778370"/>
              <a:gd name="connsiteY3" fmla="*/ 1372604 h 5211359"/>
              <a:gd name="connsiteX4" fmla="*/ 1457864 w 3778370"/>
              <a:gd name="connsiteY4" fmla="*/ 2381895 h 5211359"/>
              <a:gd name="connsiteX5" fmla="*/ 1440611 w 3778370"/>
              <a:gd name="connsiteY5" fmla="*/ 2649314 h 5211359"/>
              <a:gd name="connsiteX6" fmla="*/ 2044460 w 3778370"/>
              <a:gd name="connsiteY6" fmla="*/ 3348053 h 5211359"/>
              <a:gd name="connsiteX7" fmla="*/ 2398143 w 3778370"/>
              <a:gd name="connsiteY7" fmla="*/ 3529208 h 5211359"/>
              <a:gd name="connsiteX8" fmla="*/ 2605177 w 3778370"/>
              <a:gd name="connsiteY8" fmla="*/ 3960529 h 5211359"/>
              <a:gd name="connsiteX9" fmla="*/ 2863970 w 3778370"/>
              <a:gd name="connsiteY9" fmla="*/ 4046793 h 5211359"/>
              <a:gd name="connsiteX10" fmla="*/ 2915728 w 3778370"/>
              <a:gd name="connsiteY10" fmla="*/ 4184816 h 5211359"/>
              <a:gd name="connsiteX11" fmla="*/ 2863970 w 3778370"/>
              <a:gd name="connsiteY11" fmla="*/ 4357344 h 5211359"/>
              <a:gd name="connsiteX12" fmla="*/ 3243532 w 3778370"/>
              <a:gd name="connsiteY12" fmla="*/ 4866302 h 5211359"/>
              <a:gd name="connsiteX13" fmla="*/ 3252158 w 3778370"/>
              <a:gd name="connsiteY13" fmla="*/ 5012952 h 5211359"/>
              <a:gd name="connsiteX14" fmla="*/ 3778370 w 3778370"/>
              <a:gd name="connsiteY14" fmla="*/ 5211359 h 5211359"/>
              <a:gd name="connsiteX15" fmla="*/ 3321170 w 3778370"/>
              <a:gd name="connsiteY15" fmla="*/ 5038831 h 5211359"/>
              <a:gd name="connsiteX16" fmla="*/ 3355675 w 3778370"/>
              <a:gd name="connsiteY16" fmla="*/ 4788665 h 5211359"/>
              <a:gd name="connsiteX17" fmla="*/ 3140015 w 3778370"/>
              <a:gd name="connsiteY17" fmla="*/ 4098552 h 5211359"/>
              <a:gd name="connsiteX18" fmla="*/ 2631056 w 3778370"/>
              <a:gd name="connsiteY18" fmla="*/ 2959865 h 5211359"/>
              <a:gd name="connsiteX19" fmla="*/ 2191109 w 3778370"/>
              <a:gd name="connsiteY19" fmla="*/ 2097223 h 5211359"/>
              <a:gd name="connsiteX20" fmla="*/ 1747241 w 3778370"/>
              <a:gd name="connsiteY20" fmla="*/ 1558577 h 5211359"/>
              <a:gd name="connsiteX21" fmla="*/ 1397815 w 3778370"/>
              <a:gd name="connsiteY21" fmla="*/ 1194699 h 5211359"/>
              <a:gd name="connsiteX22" fmla="*/ 1041668 w 3778370"/>
              <a:gd name="connsiteY22" fmla="*/ 881683 h 5211359"/>
              <a:gd name="connsiteX23" fmla="*/ 707892 w 3778370"/>
              <a:gd name="connsiteY23" fmla="*/ 296951 h 5211359"/>
              <a:gd name="connsiteX24" fmla="*/ 425439 w 3778370"/>
              <a:gd name="connsiteY24" fmla="*/ 3639 h 5211359"/>
              <a:gd name="connsiteX0" fmla="*/ 425439 w 3778370"/>
              <a:gd name="connsiteY0" fmla="*/ 3225 h 5210945"/>
              <a:gd name="connsiteX1" fmla="*/ 0 w 3778370"/>
              <a:gd name="connsiteY1" fmla="*/ 457790 h 5210945"/>
              <a:gd name="connsiteX2" fmla="*/ 319177 w 3778370"/>
              <a:gd name="connsiteY2" fmla="*/ 811473 h 5210945"/>
              <a:gd name="connsiteX3" fmla="*/ 396815 w 3778370"/>
              <a:gd name="connsiteY3" fmla="*/ 1372190 h 5210945"/>
              <a:gd name="connsiteX4" fmla="*/ 1457864 w 3778370"/>
              <a:gd name="connsiteY4" fmla="*/ 2381481 h 5210945"/>
              <a:gd name="connsiteX5" fmla="*/ 1440611 w 3778370"/>
              <a:gd name="connsiteY5" fmla="*/ 2648900 h 5210945"/>
              <a:gd name="connsiteX6" fmla="*/ 2044460 w 3778370"/>
              <a:gd name="connsiteY6" fmla="*/ 3347639 h 5210945"/>
              <a:gd name="connsiteX7" fmla="*/ 2398143 w 3778370"/>
              <a:gd name="connsiteY7" fmla="*/ 3528794 h 5210945"/>
              <a:gd name="connsiteX8" fmla="*/ 2605177 w 3778370"/>
              <a:gd name="connsiteY8" fmla="*/ 3960115 h 5210945"/>
              <a:gd name="connsiteX9" fmla="*/ 2863970 w 3778370"/>
              <a:gd name="connsiteY9" fmla="*/ 4046379 h 5210945"/>
              <a:gd name="connsiteX10" fmla="*/ 2915728 w 3778370"/>
              <a:gd name="connsiteY10" fmla="*/ 4184402 h 5210945"/>
              <a:gd name="connsiteX11" fmla="*/ 2863970 w 3778370"/>
              <a:gd name="connsiteY11" fmla="*/ 4356930 h 5210945"/>
              <a:gd name="connsiteX12" fmla="*/ 3243532 w 3778370"/>
              <a:gd name="connsiteY12" fmla="*/ 4865888 h 5210945"/>
              <a:gd name="connsiteX13" fmla="*/ 3252158 w 3778370"/>
              <a:gd name="connsiteY13" fmla="*/ 5012538 h 5210945"/>
              <a:gd name="connsiteX14" fmla="*/ 3778370 w 3778370"/>
              <a:gd name="connsiteY14" fmla="*/ 5210945 h 5210945"/>
              <a:gd name="connsiteX15" fmla="*/ 3321170 w 3778370"/>
              <a:gd name="connsiteY15" fmla="*/ 5038417 h 5210945"/>
              <a:gd name="connsiteX16" fmla="*/ 3355675 w 3778370"/>
              <a:gd name="connsiteY16" fmla="*/ 4788251 h 5210945"/>
              <a:gd name="connsiteX17" fmla="*/ 3140015 w 3778370"/>
              <a:gd name="connsiteY17" fmla="*/ 4098138 h 5210945"/>
              <a:gd name="connsiteX18" fmla="*/ 2631056 w 3778370"/>
              <a:gd name="connsiteY18" fmla="*/ 2959451 h 5210945"/>
              <a:gd name="connsiteX19" fmla="*/ 2191109 w 3778370"/>
              <a:gd name="connsiteY19" fmla="*/ 2096809 h 5210945"/>
              <a:gd name="connsiteX20" fmla="*/ 1747241 w 3778370"/>
              <a:gd name="connsiteY20" fmla="*/ 1558163 h 5210945"/>
              <a:gd name="connsiteX21" fmla="*/ 1397815 w 3778370"/>
              <a:gd name="connsiteY21" fmla="*/ 1194285 h 5210945"/>
              <a:gd name="connsiteX22" fmla="*/ 1260032 w 3778370"/>
              <a:gd name="connsiteY22" fmla="*/ 717496 h 5210945"/>
              <a:gd name="connsiteX23" fmla="*/ 707892 w 3778370"/>
              <a:gd name="connsiteY23" fmla="*/ 296537 h 5210945"/>
              <a:gd name="connsiteX24" fmla="*/ 425439 w 3778370"/>
              <a:gd name="connsiteY24" fmla="*/ 3225 h 5210945"/>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397815 w 3778370"/>
              <a:gd name="connsiteY21" fmla="*/ 1194969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747241 w 3778370"/>
              <a:gd name="connsiteY20" fmla="*/ 155884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191109 w 3778370"/>
              <a:gd name="connsiteY19" fmla="*/ 2097493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631056 w 3778370"/>
              <a:gd name="connsiteY18" fmla="*/ 2960135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140015 w 3778370"/>
              <a:gd name="connsiteY17" fmla="*/ 4098822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355675 w 3778370"/>
              <a:gd name="connsiteY16" fmla="*/ 4788935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321170 w 3778370"/>
              <a:gd name="connsiteY15" fmla="*/ 5039101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05800 w 3778370"/>
              <a:gd name="connsiteY16" fmla="*/ 4775288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425439 w 3778370"/>
              <a:gd name="connsiteY0" fmla="*/ 3909 h 5211629"/>
              <a:gd name="connsiteX1" fmla="*/ 0 w 3778370"/>
              <a:gd name="connsiteY1" fmla="*/ 458474 h 5211629"/>
              <a:gd name="connsiteX2" fmla="*/ 319177 w 3778370"/>
              <a:gd name="connsiteY2" fmla="*/ 812157 h 5211629"/>
              <a:gd name="connsiteX3" fmla="*/ 396815 w 3778370"/>
              <a:gd name="connsiteY3" fmla="*/ 1372874 h 5211629"/>
              <a:gd name="connsiteX4" fmla="*/ 1457864 w 3778370"/>
              <a:gd name="connsiteY4" fmla="*/ 2382165 h 5211629"/>
              <a:gd name="connsiteX5" fmla="*/ 1440611 w 3778370"/>
              <a:gd name="connsiteY5" fmla="*/ 2649584 h 5211629"/>
              <a:gd name="connsiteX6" fmla="*/ 2044460 w 3778370"/>
              <a:gd name="connsiteY6" fmla="*/ 3348323 h 5211629"/>
              <a:gd name="connsiteX7" fmla="*/ 2398143 w 3778370"/>
              <a:gd name="connsiteY7" fmla="*/ 3529478 h 5211629"/>
              <a:gd name="connsiteX8" fmla="*/ 2605177 w 3778370"/>
              <a:gd name="connsiteY8" fmla="*/ 3960799 h 5211629"/>
              <a:gd name="connsiteX9" fmla="*/ 2863970 w 3778370"/>
              <a:gd name="connsiteY9" fmla="*/ 4047063 h 5211629"/>
              <a:gd name="connsiteX10" fmla="*/ 2915728 w 3778370"/>
              <a:gd name="connsiteY10" fmla="*/ 4185086 h 5211629"/>
              <a:gd name="connsiteX11" fmla="*/ 2863970 w 3778370"/>
              <a:gd name="connsiteY11" fmla="*/ 4357614 h 5211629"/>
              <a:gd name="connsiteX12" fmla="*/ 3243532 w 3778370"/>
              <a:gd name="connsiteY12" fmla="*/ 4866572 h 5211629"/>
              <a:gd name="connsiteX13" fmla="*/ 3252158 w 3778370"/>
              <a:gd name="connsiteY13" fmla="*/ 5013222 h 5211629"/>
              <a:gd name="connsiteX14" fmla="*/ 3778370 w 3778370"/>
              <a:gd name="connsiteY14" fmla="*/ 5211629 h 5211629"/>
              <a:gd name="connsiteX15" fmla="*/ 3594125 w 3778370"/>
              <a:gd name="connsiteY15" fmla="*/ 4998158 h 5211629"/>
              <a:gd name="connsiteX16" fmla="*/ 3519447 w 3778370"/>
              <a:gd name="connsiteY16" fmla="*/ 4788936 h 5211629"/>
              <a:gd name="connsiteX17" fmla="*/ 3358379 w 3778370"/>
              <a:gd name="connsiteY17" fmla="*/ 3948697 h 5211629"/>
              <a:gd name="connsiteX18" fmla="*/ 2835773 w 3778370"/>
              <a:gd name="connsiteY18" fmla="*/ 2919192 h 5211629"/>
              <a:gd name="connsiteX19" fmla="*/ 2354882 w 3778370"/>
              <a:gd name="connsiteY19" fmla="*/ 1947367 h 5211629"/>
              <a:gd name="connsiteX20" fmla="*/ 1965605 w 3778370"/>
              <a:gd name="connsiteY20" fmla="*/ 1436017 h 5211629"/>
              <a:gd name="connsiteX21" fmla="*/ 1643475 w 3778370"/>
              <a:gd name="connsiteY21" fmla="*/ 1031196 h 5211629"/>
              <a:gd name="connsiteX22" fmla="*/ 1260032 w 3778370"/>
              <a:gd name="connsiteY22" fmla="*/ 718180 h 5211629"/>
              <a:gd name="connsiteX23" fmla="*/ 776131 w 3778370"/>
              <a:gd name="connsiteY23" fmla="*/ 256278 h 5211629"/>
              <a:gd name="connsiteX24" fmla="*/ 425439 w 3778370"/>
              <a:gd name="connsiteY24" fmla="*/ 3909 h 5211629"/>
              <a:gd name="connsiteX0" fmla="*/ 616507 w 3969438"/>
              <a:gd name="connsiteY0" fmla="*/ 3909 h 5211629"/>
              <a:gd name="connsiteX1" fmla="*/ 0 w 3969438"/>
              <a:gd name="connsiteY1" fmla="*/ 581303 h 5211629"/>
              <a:gd name="connsiteX2" fmla="*/ 510245 w 3969438"/>
              <a:gd name="connsiteY2" fmla="*/ 812157 h 5211629"/>
              <a:gd name="connsiteX3" fmla="*/ 587883 w 3969438"/>
              <a:gd name="connsiteY3" fmla="*/ 1372874 h 5211629"/>
              <a:gd name="connsiteX4" fmla="*/ 1648932 w 3969438"/>
              <a:gd name="connsiteY4" fmla="*/ 2382165 h 5211629"/>
              <a:gd name="connsiteX5" fmla="*/ 1631679 w 3969438"/>
              <a:gd name="connsiteY5" fmla="*/ 2649584 h 5211629"/>
              <a:gd name="connsiteX6" fmla="*/ 2235528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87883 w 3969438"/>
              <a:gd name="connsiteY3" fmla="*/ 1372874 h 5211629"/>
              <a:gd name="connsiteX4" fmla="*/ 1648932 w 3969438"/>
              <a:gd name="connsiteY4" fmla="*/ 2382165 h 5211629"/>
              <a:gd name="connsiteX5" fmla="*/ 1631679 w 3969438"/>
              <a:gd name="connsiteY5" fmla="*/ 2649584 h 5211629"/>
              <a:gd name="connsiteX6" fmla="*/ 2235528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648932 w 3969438"/>
              <a:gd name="connsiteY4" fmla="*/ 2382165 h 5211629"/>
              <a:gd name="connsiteX5" fmla="*/ 1631679 w 3969438"/>
              <a:gd name="connsiteY5" fmla="*/ 2649584 h 5211629"/>
              <a:gd name="connsiteX6" fmla="*/ 2235528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631679 w 3969438"/>
              <a:gd name="connsiteY5" fmla="*/ 2649584 h 5211629"/>
              <a:gd name="connsiteX6" fmla="*/ 2235528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2235528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1962573 w 3969438"/>
              <a:gd name="connsiteY6" fmla="*/ 3348323 h 5211629"/>
              <a:gd name="connsiteX7" fmla="*/ 2589211 w 3969438"/>
              <a:gd name="connsiteY7" fmla="*/ 3529478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1962573 w 3969438"/>
              <a:gd name="connsiteY6" fmla="*/ 3348323 h 5211629"/>
              <a:gd name="connsiteX7" fmla="*/ 2329904 w 3969438"/>
              <a:gd name="connsiteY7" fmla="*/ 3584069 h 5211629"/>
              <a:gd name="connsiteX8" fmla="*/ 2796245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1962573 w 3969438"/>
              <a:gd name="connsiteY6" fmla="*/ 3348323 h 5211629"/>
              <a:gd name="connsiteX7" fmla="*/ 2329904 w 3969438"/>
              <a:gd name="connsiteY7" fmla="*/ 3584069 h 5211629"/>
              <a:gd name="connsiteX8" fmla="*/ 2687063 w 3969438"/>
              <a:gd name="connsiteY8" fmla="*/ 3960799 h 5211629"/>
              <a:gd name="connsiteX9" fmla="*/ 3055038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1962573 w 3969438"/>
              <a:gd name="connsiteY6" fmla="*/ 3348323 h 5211629"/>
              <a:gd name="connsiteX7" fmla="*/ 2329904 w 3969438"/>
              <a:gd name="connsiteY7" fmla="*/ 3584069 h 5211629"/>
              <a:gd name="connsiteX8" fmla="*/ 2687063 w 3969438"/>
              <a:gd name="connsiteY8" fmla="*/ 3960799 h 5211629"/>
              <a:gd name="connsiteX9" fmla="*/ 2904912 w 3969438"/>
              <a:gd name="connsiteY9" fmla="*/ 4047063 h 5211629"/>
              <a:gd name="connsiteX10" fmla="*/ 310679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 name="connsiteX0" fmla="*/ 616507 w 3969438"/>
              <a:gd name="connsiteY0" fmla="*/ 3909 h 5211629"/>
              <a:gd name="connsiteX1" fmla="*/ 0 w 3969438"/>
              <a:gd name="connsiteY1" fmla="*/ 581303 h 5211629"/>
              <a:gd name="connsiteX2" fmla="*/ 346472 w 3969438"/>
              <a:gd name="connsiteY2" fmla="*/ 934987 h 5211629"/>
              <a:gd name="connsiteX3" fmla="*/ 519644 w 3969438"/>
              <a:gd name="connsiteY3" fmla="*/ 1427465 h 5211629"/>
              <a:gd name="connsiteX4" fmla="*/ 1321385 w 3969438"/>
              <a:gd name="connsiteY4" fmla="*/ 2341222 h 5211629"/>
              <a:gd name="connsiteX5" fmla="*/ 1467906 w 3969438"/>
              <a:gd name="connsiteY5" fmla="*/ 2649584 h 5211629"/>
              <a:gd name="connsiteX6" fmla="*/ 1962573 w 3969438"/>
              <a:gd name="connsiteY6" fmla="*/ 3348323 h 5211629"/>
              <a:gd name="connsiteX7" fmla="*/ 2329904 w 3969438"/>
              <a:gd name="connsiteY7" fmla="*/ 3584069 h 5211629"/>
              <a:gd name="connsiteX8" fmla="*/ 2687063 w 3969438"/>
              <a:gd name="connsiteY8" fmla="*/ 3960799 h 5211629"/>
              <a:gd name="connsiteX9" fmla="*/ 2904912 w 3969438"/>
              <a:gd name="connsiteY9" fmla="*/ 4047063 h 5211629"/>
              <a:gd name="connsiteX10" fmla="*/ 2983966 w 3969438"/>
              <a:gd name="connsiteY10" fmla="*/ 4185086 h 5211629"/>
              <a:gd name="connsiteX11" fmla="*/ 3055038 w 3969438"/>
              <a:gd name="connsiteY11" fmla="*/ 4357614 h 5211629"/>
              <a:gd name="connsiteX12" fmla="*/ 3434600 w 3969438"/>
              <a:gd name="connsiteY12" fmla="*/ 4866572 h 5211629"/>
              <a:gd name="connsiteX13" fmla="*/ 3443226 w 3969438"/>
              <a:gd name="connsiteY13" fmla="*/ 5013222 h 5211629"/>
              <a:gd name="connsiteX14" fmla="*/ 3969438 w 3969438"/>
              <a:gd name="connsiteY14" fmla="*/ 5211629 h 5211629"/>
              <a:gd name="connsiteX15" fmla="*/ 3785193 w 3969438"/>
              <a:gd name="connsiteY15" fmla="*/ 4998158 h 5211629"/>
              <a:gd name="connsiteX16" fmla="*/ 3710515 w 3969438"/>
              <a:gd name="connsiteY16" fmla="*/ 4788936 h 5211629"/>
              <a:gd name="connsiteX17" fmla="*/ 3549447 w 3969438"/>
              <a:gd name="connsiteY17" fmla="*/ 3948697 h 5211629"/>
              <a:gd name="connsiteX18" fmla="*/ 3026841 w 3969438"/>
              <a:gd name="connsiteY18" fmla="*/ 2919192 h 5211629"/>
              <a:gd name="connsiteX19" fmla="*/ 2545950 w 3969438"/>
              <a:gd name="connsiteY19" fmla="*/ 1947367 h 5211629"/>
              <a:gd name="connsiteX20" fmla="*/ 2156673 w 3969438"/>
              <a:gd name="connsiteY20" fmla="*/ 1436017 h 5211629"/>
              <a:gd name="connsiteX21" fmla="*/ 1834543 w 3969438"/>
              <a:gd name="connsiteY21" fmla="*/ 1031196 h 5211629"/>
              <a:gd name="connsiteX22" fmla="*/ 1451100 w 3969438"/>
              <a:gd name="connsiteY22" fmla="*/ 718180 h 5211629"/>
              <a:gd name="connsiteX23" fmla="*/ 967199 w 3969438"/>
              <a:gd name="connsiteY23" fmla="*/ 256278 h 5211629"/>
              <a:gd name="connsiteX24" fmla="*/ 616507 w 3969438"/>
              <a:gd name="connsiteY24" fmla="*/ 3909 h 521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69438" h="5211629">
                <a:moveTo>
                  <a:pt x="616507" y="3909"/>
                </a:moveTo>
                <a:lnTo>
                  <a:pt x="0" y="581303"/>
                </a:lnTo>
                <a:lnTo>
                  <a:pt x="346472" y="934987"/>
                </a:lnTo>
                <a:lnTo>
                  <a:pt x="519644" y="1427465"/>
                </a:lnTo>
                <a:lnTo>
                  <a:pt x="1321385" y="2341222"/>
                </a:lnTo>
                <a:lnTo>
                  <a:pt x="1467906" y="2649584"/>
                </a:lnTo>
                <a:lnTo>
                  <a:pt x="1962573" y="3348323"/>
                </a:lnTo>
                <a:lnTo>
                  <a:pt x="2329904" y="3584069"/>
                </a:lnTo>
                <a:lnTo>
                  <a:pt x="2687063" y="3960799"/>
                </a:lnTo>
                <a:lnTo>
                  <a:pt x="2904912" y="4047063"/>
                </a:lnTo>
                <a:lnTo>
                  <a:pt x="2983966" y="4185086"/>
                </a:lnTo>
                <a:lnTo>
                  <a:pt x="3055038" y="4357614"/>
                </a:lnTo>
                <a:lnTo>
                  <a:pt x="3434600" y="4866572"/>
                </a:lnTo>
                <a:lnTo>
                  <a:pt x="3443226" y="5013222"/>
                </a:lnTo>
                <a:lnTo>
                  <a:pt x="3969438" y="5211629"/>
                </a:lnTo>
                <a:lnTo>
                  <a:pt x="3785193" y="4998158"/>
                </a:lnTo>
                <a:lnTo>
                  <a:pt x="3710515" y="4788936"/>
                </a:lnTo>
                <a:cubicBezTo>
                  <a:pt x="3711416" y="4508857"/>
                  <a:pt x="3548546" y="4228776"/>
                  <a:pt x="3549447" y="3948697"/>
                </a:cubicBezTo>
                <a:lnTo>
                  <a:pt x="3026841" y="2919192"/>
                </a:lnTo>
                <a:lnTo>
                  <a:pt x="2545950" y="1947367"/>
                </a:lnTo>
                <a:lnTo>
                  <a:pt x="2156673" y="1436017"/>
                </a:lnTo>
                <a:lnTo>
                  <a:pt x="1834543" y="1031196"/>
                </a:lnTo>
                <a:lnTo>
                  <a:pt x="1451100" y="718180"/>
                </a:lnTo>
                <a:cubicBezTo>
                  <a:pt x="1281522" y="564006"/>
                  <a:pt x="1106298" y="375323"/>
                  <a:pt x="967199" y="256278"/>
                </a:cubicBezTo>
                <a:cubicBezTo>
                  <a:pt x="828100" y="137233"/>
                  <a:pt x="679898" y="-27516"/>
                  <a:pt x="616507" y="3909"/>
                </a:cubicBezTo>
                <a:close/>
              </a:path>
            </a:pathLst>
          </a:custGeom>
          <a:solidFill>
            <a:srgbClr val="C00000">
              <a:alpha val="6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TextBox 10"/>
          <p:cNvSpPr txBox="1"/>
          <p:nvPr/>
        </p:nvSpPr>
        <p:spPr>
          <a:xfrm>
            <a:off x="5086350" y="1771650"/>
            <a:ext cx="1390650" cy="461665"/>
          </a:xfrm>
          <a:prstGeom prst="rect">
            <a:avLst/>
          </a:prstGeom>
          <a:noFill/>
        </p:spPr>
        <p:txBody>
          <a:bodyPr wrap="square" rtlCol="0">
            <a:spAutoFit/>
          </a:bodyPr>
          <a:lstStyle/>
          <a:p>
            <a:r>
              <a:rPr lang="en-US" sz="2400" dirty="0">
                <a:ln>
                  <a:solidFill>
                    <a:sysClr val="windowText" lastClr="000000"/>
                  </a:solidFill>
                </a:ln>
                <a:solidFill>
                  <a:srgbClr val="FFFF00"/>
                </a:solidFill>
              </a:rPr>
              <a:t>CAPE</a:t>
            </a:r>
          </a:p>
        </p:txBody>
      </p:sp>
    </p:spTree>
    <p:extLst>
      <p:ext uri="{BB962C8B-B14F-4D97-AF65-F5344CB8AC3E}">
        <p14:creationId xmlns:p14="http://schemas.microsoft.com/office/powerpoint/2010/main" val="17031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8392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Instability for Different Monsoon Storm Types</a:t>
            </a:r>
          </a:p>
        </p:txBody>
      </p:sp>
      <p:pic>
        <p:nvPicPr>
          <p:cNvPr id="2" name="Picture 1">
            <a:extLst>
              <a:ext uri="{FF2B5EF4-FFF2-40B4-BE49-F238E27FC236}">
                <a16:creationId xmlns:a16="http://schemas.microsoft.com/office/drawing/2014/main" id="{CFF71E41-6628-8D4C-8FFD-CF4C830BAF4C}"/>
              </a:ext>
            </a:extLst>
          </p:cNvPr>
          <p:cNvPicPr>
            <a:picLocks noChangeAspect="1"/>
          </p:cNvPicPr>
          <p:nvPr/>
        </p:nvPicPr>
        <p:blipFill>
          <a:blip r:embed="rId3"/>
          <a:stretch>
            <a:fillRect/>
          </a:stretch>
        </p:blipFill>
        <p:spPr>
          <a:xfrm>
            <a:off x="172996" y="1900869"/>
            <a:ext cx="2875004" cy="3134681"/>
          </a:xfrm>
          <a:prstGeom prst="rect">
            <a:avLst/>
          </a:prstGeom>
        </p:spPr>
      </p:pic>
      <p:pic>
        <p:nvPicPr>
          <p:cNvPr id="3" name="Picture 2">
            <a:extLst>
              <a:ext uri="{FF2B5EF4-FFF2-40B4-BE49-F238E27FC236}">
                <a16:creationId xmlns:a16="http://schemas.microsoft.com/office/drawing/2014/main" id="{B97861BE-C141-5E41-A2D4-1A3CE0A6CB4C}"/>
              </a:ext>
            </a:extLst>
          </p:cNvPr>
          <p:cNvPicPr>
            <a:picLocks noChangeAspect="1"/>
          </p:cNvPicPr>
          <p:nvPr/>
        </p:nvPicPr>
        <p:blipFill>
          <a:blip r:embed="rId4"/>
          <a:stretch>
            <a:fillRect/>
          </a:stretch>
        </p:blipFill>
        <p:spPr>
          <a:xfrm>
            <a:off x="3070603" y="1900869"/>
            <a:ext cx="2949197" cy="3134681"/>
          </a:xfrm>
          <a:prstGeom prst="rect">
            <a:avLst/>
          </a:prstGeom>
        </p:spPr>
      </p:pic>
      <p:pic>
        <p:nvPicPr>
          <p:cNvPr id="4" name="Picture 3">
            <a:extLst>
              <a:ext uri="{FF2B5EF4-FFF2-40B4-BE49-F238E27FC236}">
                <a16:creationId xmlns:a16="http://schemas.microsoft.com/office/drawing/2014/main" id="{FD584B54-14CD-524C-A34C-019F7767651B}"/>
              </a:ext>
            </a:extLst>
          </p:cNvPr>
          <p:cNvPicPr>
            <a:picLocks noChangeAspect="1"/>
          </p:cNvPicPr>
          <p:nvPr/>
        </p:nvPicPr>
        <p:blipFill>
          <a:blip r:embed="rId5"/>
          <a:stretch>
            <a:fillRect/>
          </a:stretch>
        </p:blipFill>
        <p:spPr>
          <a:xfrm>
            <a:off x="6035240" y="1900869"/>
            <a:ext cx="2956360" cy="3134681"/>
          </a:xfrm>
          <a:prstGeom prst="rect">
            <a:avLst/>
          </a:prstGeom>
        </p:spPr>
      </p:pic>
      <p:sp>
        <p:nvSpPr>
          <p:cNvPr id="11" name="TextBox 10">
            <a:extLst>
              <a:ext uri="{FF2B5EF4-FFF2-40B4-BE49-F238E27FC236}">
                <a16:creationId xmlns:a16="http://schemas.microsoft.com/office/drawing/2014/main" id="{FEF6349A-E0B8-BC44-8E40-6AF9D89226B0}"/>
              </a:ext>
            </a:extLst>
          </p:cNvPr>
          <p:cNvSpPr txBox="1"/>
          <p:nvPr/>
        </p:nvSpPr>
        <p:spPr>
          <a:xfrm>
            <a:off x="172996" y="1470426"/>
            <a:ext cx="2875004" cy="415498"/>
          </a:xfrm>
          <a:prstGeom prst="rect">
            <a:avLst/>
          </a:prstGeom>
          <a:noFill/>
        </p:spPr>
        <p:txBody>
          <a:bodyPr wrap="square" rtlCol="0">
            <a:spAutoFit/>
          </a:bodyPr>
          <a:lstStyle/>
          <a:p>
            <a:pPr algn="ctr"/>
            <a:r>
              <a:rPr lang="en-US" sz="2100" u="sng" dirty="0">
                <a:solidFill>
                  <a:srgbClr val="FFFF00"/>
                </a:solidFill>
              </a:rPr>
              <a:t>Type I: SE Flow</a:t>
            </a:r>
          </a:p>
        </p:txBody>
      </p:sp>
      <p:sp>
        <p:nvSpPr>
          <p:cNvPr id="14" name="TextBox 13">
            <a:extLst>
              <a:ext uri="{FF2B5EF4-FFF2-40B4-BE49-F238E27FC236}">
                <a16:creationId xmlns:a16="http://schemas.microsoft.com/office/drawing/2014/main" id="{5844EA9B-B2F1-1646-8BC4-8804E581E72C}"/>
              </a:ext>
            </a:extLst>
          </p:cNvPr>
          <p:cNvSpPr txBox="1"/>
          <p:nvPr/>
        </p:nvSpPr>
        <p:spPr>
          <a:xfrm>
            <a:off x="3124200" y="1470452"/>
            <a:ext cx="2875004" cy="415498"/>
          </a:xfrm>
          <a:prstGeom prst="rect">
            <a:avLst/>
          </a:prstGeom>
          <a:noFill/>
        </p:spPr>
        <p:txBody>
          <a:bodyPr wrap="square" rtlCol="0">
            <a:spAutoFit/>
          </a:bodyPr>
          <a:lstStyle/>
          <a:p>
            <a:pPr algn="ctr"/>
            <a:r>
              <a:rPr lang="en-US" sz="2100" u="sng" dirty="0">
                <a:solidFill>
                  <a:srgbClr val="FFFF00"/>
                </a:solidFill>
              </a:rPr>
              <a:t>Type II: NE Flow</a:t>
            </a:r>
          </a:p>
        </p:txBody>
      </p:sp>
      <p:sp>
        <p:nvSpPr>
          <p:cNvPr id="15" name="TextBox 14">
            <a:extLst>
              <a:ext uri="{FF2B5EF4-FFF2-40B4-BE49-F238E27FC236}">
                <a16:creationId xmlns:a16="http://schemas.microsoft.com/office/drawing/2014/main" id="{15707360-774B-984E-841F-686D1B73186C}"/>
              </a:ext>
            </a:extLst>
          </p:cNvPr>
          <p:cNvSpPr txBox="1"/>
          <p:nvPr/>
        </p:nvSpPr>
        <p:spPr>
          <a:xfrm>
            <a:off x="6040396" y="1470452"/>
            <a:ext cx="2951204" cy="415498"/>
          </a:xfrm>
          <a:prstGeom prst="rect">
            <a:avLst/>
          </a:prstGeom>
          <a:noFill/>
        </p:spPr>
        <p:txBody>
          <a:bodyPr wrap="square" rtlCol="0">
            <a:spAutoFit/>
          </a:bodyPr>
          <a:lstStyle/>
          <a:p>
            <a:pPr algn="ctr"/>
            <a:r>
              <a:rPr lang="en-US" sz="2100" u="sng" dirty="0">
                <a:solidFill>
                  <a:srgbClr val="FFFF00"/>
                </a:solidFill>
              </a:rPr>
              <a:t>Type III: West/Hybrid</a:t>
            </a:r>
          </a:p>
        </p:txBody>
      </p:sp>
      <p:sp>
        <p:nvSpPr>
          <p:cNvPr id="16" name="Rectangle 2">
            <a:extLst>
              <a:ext uri="{FF2B5EF4-FFF2-40B4-BE49-F238E27FC236}">
                <a16:creationId xmlns:a16="http://schemas.microsoft.com/office/drawing/2014/main" id="{8E628E74-A6FA-5641-9304-F3ACF0C5659F}"/>
              </a:ext>
            </a:extLst>
          </p:cNvPr>
          <p:cNvSpPr>
            <a:spLocks noChangeArrowheads="1"/>
          </p:cNvSpPr>
          <p:nvPr/>
        </p:nvSpPr>
        <p:spPr bwMode="auto">
          <a:xfrm>
            <a:off x="76199" y="590550"/>
            <a:ext cx="8915401" cy="707886"/>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SE flow events have greatest moisture and instability (CAPE and “LI”) </a:t>
            </a:r>
          </a:p>
          <a:p>
            <a:pPr marL="257175" indent="-257175">
              <a:buClr>
                <a:srgbClr val="FFFF00"/>
              </a:buClr>
              <a:buFont typeface="Wingdings" pitchFamily="2" charset="2"/>
              <a:buChar char="Ø"/>
              <a:defRPr/>
            </a:pPr>
            <a:r>
              <a:rPr lang="en-US" sz="2000" dirty="0"/>
              <a:t>NE flow events have the driest surface layer (DCAPE)</a:t>
            </a:r>
          </a:p>
        </p:txBody>
      </p:sp>
    </p:spTree>
    <p:extLst>
      <p:ext uri="{BB962C8B-B14F-4D97-AF65-F5344CB8AC3E}">
        <p14:creationId xmlns:p14="http://schemas.microsoft.com/office/powerpoint/2010/main" val="2998274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229100" y="1022748"/>
            <a:ext cx="3429000" cy="3612356"/>
          </a:xfrm>
          <a:prstGeom prst="rect">
            <a:avLst/>
          </a:prstGeom>
          <a:gradFill rotWithShape="1">
            <a:gsLst>
              <a:gs pos="0">
                <a:schemeClr val="tx2">
                  <a:lumMod val="50000"/>
                </a:schemeClr>
              </a:gs>
              <a:gs pos="39200">
                <a:schemeClr val="tx2">
                  <a:lumMod val="60000"/>
                  <a:lumOff val="40000"/>
                </a:schemeClr>
              </a:gs>
              <a:gs pos="100000">
                <a:srgbClr val="C00000"/>
              </a:gs>
            </a:gsLst>
            <a:lin ang="5400000" scaled="1"/>
          </a:gradFill>
          <a:ln w="25400">
            <a:solidFill>
              <a:schemeClr val="tx1"/>
            </a:solidFill>
            <a:miter lim="800000"/>
            <a:headEnd/>
            <a:tailEnd/>
          </a:ln>
          <a:effectLst/>
        </p:spPr>
        <p:txBody>
          <a:bodyPr wrap="none" anchor="ctr"/>
          <a:lstStyle/>
          <a:p>
            <a:pPr>
              <a:defRPr/>
            </a:pPr>
            <a:endParaRPr lang="en-US" sz="2100" dirty="0"/>
          </a:p>
        </p:txBody>
      </p:sp>
      <p:sp>
        <p:nvSpPr>
          <p:cNvPr id="10" name="Text Box 16"/>
          <p:cNvSpPr txBox="1">
            <a:spLocks noChangeArrowheads="1"/>
          </p:cNvSpPr>
          <p:nvPr/>
        </p:nvSpPr>
        <p:spPr bwMode="auto">
          <a:xfrm>
            <a:off x="5605792" y="2805334"/>
            <a:ext cx="697627" cy="369332"/>
          </a:xfrm>
          <a:prstGeom prst="rect">
            <a:avLst/>
          </a:prstGeom>
          <a:noFill/>
          <a:ln w="9525">
            <a:noFill/>
            <a:miter lim="800000"/>
            <a:headEnd/>
            <a:tailEnd/>
          </a:ln>
          <a:effectLst/>
        </p:spPr>
        <p:txBody>
          <a:bodyPr wrap="none">
            <a:spAutoFit/>
          </a:bodyPr>
          <a:lstStyle/>
          <a:p>
            <a:pPr>
              <a:defRPr/>
            </a:pPr>
            <a:r>
              <a:rPr lang="en-US" sz="1800" dirty="0">
                <a:effectLst>
                  <a:outerShdw blurRad="38100" dist="38100" dir="2700000" algn="tl">
                    <a:srgbClr val="000000">
                      <a:alpha val="43137"/>
                    </a:srgbClr>
                  </a:outerShdw>
                </a:effectLst>
              </a:rPr>
              <a:t>Cool</a:t>
            </a:r>
          </a:p>
        </p:txBody>
      </p:sp>
      <p:sp>
        <p:nvSpPr>
          <p:cNvPr id="7" name="Text Box 14"/>
          <p:cNvSpPr txBox="1">
            <a:spLocks noChangeArrowheads="1"/>
          </p:cNvSpPr>
          <p:nvPr/>
        </p:nvSpPr>
        <p:spPr bwMode="auto">
          <a:xfrm>
            <a:off x="5257800" y="4171950"/>
            <a:ext cx="1484124" cy="369332"/>
          </a:xfrm>
          <a:prstGeom prst="rect">
            <a:avLst/>
          </a:prstGeom>
          <a:noFill/>
          <a:ln w="9525">
            <a:noFill/>
            <a:miter lim="800000"/>
            <a:headEnd/>
            <a:tailEnd/>
          </a:ln>
          <a:effectLst/>
        </p:spPr>
        <p:txBody>
          <a:bodyPr wrap="none">
            <a:spAutoFit/>
          </a:bodyPr>
          <a:lstStyle/>
          <a:p>
            <a:pPr>
              <a:defRPr/>
            </a:pPr>
            <a:r>
              <a:rPr lang="en-US" sz="1800" dirty="0">
                <a:effectLst>
                  <a:outerShdw blurRad="38100" dist="38100" dir="2700000" algn="tl">
                    <a:srgbClr val="000000">
                      <a:alpha val="43137"/>
                    </a:srgbClr>
                  </a:outerShdw>
                </a:effectLst>
              </a:rPr>
              <a:t>Warm/Moist</a:t>
            </a:r>
          </a:p>
        </p:txBody>
      </p:sp>
      <p:sp>
        <p:nvSpPr>
          <p:cNvPr id="9" name="Text Box 16"/>
          <p:cNvSpPr txBox="1">
            <a:spLocks noChangeArrowheads="1"/>
          </p:cNvSpPr>
          <p:nvPr/>
        </p:nvSpPr>
        <p:spPr bwMode="auto">
          <a:xfrm>
            <a:off x="5580460" y="1447800"/>
            <a:ext cx="697627" cy="369332"/>
          </a:xfrm>
          <a:prstGeom prst="rect">
            <a:avLst/>
          </a:prstGeom>
          <a:noFill/>
          <a:ln w="9525">
            <a:noFill/>
            <a:miter lim="800000"/>
            <a:headEnd/>
            <a:tailEnd/>
          </a:ln>
          <a:effectLst/>
        </p:spPr>
        <p:txBody>
          <a:bodyPr wrap="none">
            <a:spAutoFit/>
          </a:bodyPr>
          <a:lstStyle/>
          <a:p>
            <a:pPr>
              <a:defRPr/>
            </a:pPr>
            <a:r>
              <a:rPr lang="en-US" sz="1800" dirty="0">
                <a:effectLst>
                  <a:outerShdw blurRad="38100" dist="38100" dir="2700000" algn="tl">
                    <a:srgbClr val="000000">
                      <a:alpha val="43137"/>
                    </a:srgbClr>
                  </a:outerShdw>
                </a:effectLst>
              </a:rPr>
              <a:t>Cold</a:t>
            </a:r>
          </a:p>
        </p:txBody>
      </p:sp>
      <p:sp>
        <p:nvSpPr>
          <p:cNvPr id="11" name="TextBox 10"/>
          <p:cNvSpPr txBox="1"/>
          <p:nvPr/>
        </p:nvSpPr>
        <p:spPr>
          <a:xfrm>
            <a:off x="228600" y="1279937"/>
            <a:ext cx="4000501" cy="1061829"/>
          </a:xfrm>
          <a:prstGeom prst="rect">
            <a:avLst/>
          </a:prstGeom>
          <a:noFill/>
          <a:effectLst>
            <a:outerShdw dist="25400" dir="2700000" algn="tl" rotWithShape="0">
              <a:prstClr val="black"/>
            </a:outerShdw>
          </a:effectLst>
        </p:spPr>
        <p:txBody>
          <a:bodyPr wrap="square" rtlCol="0">
            <a:spAutoFit/>
          </a:bodyPr>
          <a:lstStyle/>
          <a:p>
            <a:pPr marL="342900" indent="-342900">
              <a:buFont typeface="Arial" pitchFamily="34" charset="0"/>
              <a:buChar char="•"/>
            </a:pPr>
            <a:r>
              <a:rPr lang="en-US" sz="2100" dirty="0">
                <a:solidFill>
                  <a:srgbClr val="FFFF00"/>
                </a:solidFill>
                <a:effectLst>
                  <a:outerShdw blurRad="38100" dist="38100" dir="2700000" algn="tl">
                    <a:srgbClr val="000000">
                      <a:alpha val="43137"/>
                    </a:srgbClr>
                  </a:outerShdw>
                </a:effectLst>
              </a:rPr>
              <a:t>In our atmosphere, the air typically gets colder as you go up.</a:t>
            </a:r>
          </a:p>
        </p:txBody>
      </p:sp>
      <p:sp>
        <p:nvSpPr>
          <p:cNvPr id="12" name="Oval 11"/>
          <p:cNvSpPr/>
          <p:nvPr/>
        </p:nvSpPr>
        <p:spPr>
          <a:xfrm>
            <a:off x="4343400" y="4000500"/>
            <a:ext cx="514350" cy="51435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 name="Rectangle 1"/>
          <p:cNvSpPr/>
          <p:nvPr/>
        </p:nvSpPr>
        <p:spPr>
          <a:xfrm>
            <a:off x="4229100" y="2288380"/>
            <a:ext cx="3421856" cy="8632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8" name="Text Box 15"/>
          <p:cNvSpPr txBox="1">
            <a:spLocks noChangeArrowheads="1"/>
          </p:cNvSpPr>
          <p:nvPr/>
        </p:nvSpPr>
        <p:spPr bwMode="auto">
          <a:xfrm>
            <a:off x="4513009" y="2546856"/>
            <a:ext cx="2454454" cy="369332"/>
          </a:xfrm>
          <a:prstGeom prst="rect">
            <a:avLst/>
          </a:prstGeom>
          <a:noFill/>
          <a:ln w="9525">
            <a:noFill/>
            <a:miter lim="800000"/>
            <a:headEnd/>
            <a:tailEnd/>
          </a:ln>
          <a:effectLst/>
        </p:spPr>
        <p:txBody>
          <a:bodyPr wrap="none">
            <a:spAutoFit/>
          </a:bodyPr>
          <a:lstStyle/>
          <a:p>
            <a:pPr>
              <a:defRPr/>
            </a:pPr>
            <a:r>
              <a:rPr lang="en-US" sz="1800" dirty="0">
                <a:effectLst>
                  <a:outerShdw blurRad="38100" dist="38100" dir="2700000" algn="tl">
                    <a:srgbClr val="000000">
                      <a:alpha val="43137"/>
                    </a:srgbClr>
                  </a:outerShdw>
                </a:effectLst>
              </a:rPr>
              <a:t>Warm Temperatures </a:t>
            </a:r>
          </a:p>
        </p:txBody>
      </p:sp>
      <p:sp>
        <p:nvSpPr>
          <p:cNvPr id="13" name="Oval 12"/>
          <p:cNvSpPr/>
          <p:nvPr/>
        </p:nvSpPr>
        <p:spPr>
          <a:xfrm>
            <a:off x="6872288" y="4000500"/>
            <a:ext cx="514350" cy="51435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4" name="TextBox 13"/>
          <p:cNvSpPr txBox="1"/>
          <p:nvPr/>
        </p:nvSpPr>
        <p:spPr>
          <a:xfrm>
            <a:off x="228600" y="2546856"/>
            <a:ext cx="3992167" cy="1384995"/>
          </a:xfrm>
          <a:prstGeom prst="rect">
            <a:avLst/>
          </a:prstGeom>
          <a:noFill/>
          <a:effectLst>
            <a:outerShdw dist="25400" dir="2700000" algn="tl" rotWithShape="0">
              <a:prstClr val="black"/>
            </a:outerShdw>
          </a:effectLst>
        </p:spPr>
        <p:txBody>
          <a:bodyPr wrap="square" rtlCol="0">
            <a:spAutoFit/>
          </a:bodyPr>
          <a:lstStyle/>
          <a:p>
            <a:pPr marL="342900" indent="-342900">
              <a:buFont typeface="Arial" pitchFamily="34" charset="0"/>
              <a:buChar char="•"/>
            </a:pPr>
            <a:r>
              <a:rPr lang="en-US" sz="2100" dirty="0">
                <a:solidFill>
                  <a:srgbClr val="FFFF00"/>
                </a:solidFill>
                <a:effectLst>
                  <a:outerShdw blurRad="38100" dist="38100" dir="2700000" algn="tl">
                    <a:srgbClr val="000000">
                      <a:alpha val="43137"/>
                    </a:srgbClr>
                  </a:outerShdw>
                </a:effectLst>
              </a:rPr>
              <a:t>However, a CAP due to a layer of warmer air often prevents upward motions</a:t>
            </a:r>
          </a:p>
          <a:p>
            <a:endParaRPr lang="en-US" sz="2100"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228599" y="3832652"/>
            <a:ext cx="4036199" cy="415498"/>
          </a:xfrm>
          <a:prstGeom prst="rect">
            <a:avLst/>
          </a:prstGeom>
          <a:noFill/>
          <a:effectLst>
            <a:outerShdw dist="25400" dir="2700000" algn="tl" rotWithShape="0">
              <a:prstClr val="black"/>
            </a:outerShdw>
          </a:effectLst>
        </p:spPr>
        <p:txBody>
          <a:bodyPr wrap="square" rtlCol="0">
            <a:spAutoFit/>
          </a:bodyPr>
          <a:lstStyle/>
          <a:p>
            <a:pPr marL="342900" indent="-342900">
              <a:buFont typeface="Arial" pitchFamily="34" charset="0"/>
              <a:buChar char="•"/>
            </a:pPr>
            <a:r>
              <a:rPr lang="en-US" sz="2100" dirty="0">
                <a:solidFill>
                  <a:srgbClr val="FFFF00"/>
                </a:solidFill>
                <a:effectLst>
                  <a:outerShdw blurRad="38100" dist="38100" dir="2700000" algn="tl">
                    <a:srgbClr val="000000">
                      <a:alpha val="43137"/>
                    </a:srgbClr>
                  </a:outerShdw>
                </a:effectLst>
              </a:rPr>
              <a:t>Requires lift to overcome</a:t>
            </a:r>
          </a:p>
        </p:txBody>
      </p:sp>
      <p:sp>
        <p:nvSpPr>
          <p:cNvPr id="16" name="Text Box 2">
            <a:extLst>
              <a:ext uri="{FF2B5EF4-FFF2-40B4-BE49-F238E27FC236}">
                <a16:creationId xmlns:a16="http://schemas.microsoft.com/office/drawing/2014/main" id="{9611B235-7140-4B4D-8B37-84C95662A275}"/>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Stability Profiles Common in Arizona</a:t>
            </a:r>
            <a:endParaRPr lang="en-US" sz="2700" dirty="0">
              <a:solidFill>
                <a:srgbClr val="FFFF00"/>
              </a:solidFill>
              <a:latin typeface="+mn-lt"/>
            </a:endParaRPr>
          </a:p>
        </p:txBody>
      </p:sp>
    </p:spTree>
    <p:extLst>
      <p:ext uri="{BB962C8B-B14F-4D97-AF65-F5344CB8AC3E}">
        <p14:creationId xmlns:p14="http://schemas.microsoft.com/office/powerpoint/2010/main" val="25664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decel="50000" fill="hold" grpId="0" nodeType="clickEffect">
                                  <p:stCondLst>
                                    <p:cond delay="0"/>
                                  </p:stCondLst>
                                  <p:childTnLst>
                                    <p:animMotion origin="layout" path="M 3.33333E-6 2.22222E-6 L 0.00416 -0.55 " pathEditMode="relative" rAng="0" ptsTypes="AA">
                                      <p:cBhvr>
                                        <p:cTn id="6" dur="2000" fill="hold"/>
                                        <p:tgtEl>
                                          <p:spTgt spid="12"/>
                                        </p:tgtEl>
                                        <p:attrNameLst>
                                          <p:attrName>ppt_x</p:attrName>
                                          <p:attrName>ppt_y</p:attrName>
                                        </p:attrNameLst>
                                      </p:cBhvr>
                                      <p:rCtr x="208" y="-27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64" presetClass="path" presetSubtype="0" decel="50000" fill="hold" grpId="1" nodeType="withEffect">
                                  <p:stCondLst>
                                    <p:cond delay="2000"/>
                                  </p:stCondLst>
                                  <p:childTnLst>
                                    <p:animMotion origin="layout" path="M 3.33333E-6 2.22222E-6 L 0.00208 -0.30556 " pathEditMode="relative" rAng="0" ptsTypes="AA">
                                      <p:cBhvr>
                                        <p:cTn id="19" dur="3000" fill="hold"/>
                                        <p:tgtEl>
                                          <p:spTgt spid="13"/>
                                        </p:tgtEl>
                                        <p:attrNameLst>
                                          <p:attrName>ppt_x</p:attrName>
                                          <p:attrName>ppt_y</p:attrName>
                                        </p:attrNameLst>
                                      </p:cBhvr>
                                      <p:rCtr x="104" y="-15278"/>
                                    </p:animMotion>
                                  </p:childTnLst>
                                </p:cTn>
                              </p:par>
                            </p:childTnLst>
                          </p:cTn>
                        </p:par>
                        <p:par>
                          <p:cTn id="20" fill="hold">
                            <p:stCondLst>
                              <p:cond delay="5000"/>
                            </p:stCondLst>
                            <p:childTnLst>
                              <p:par>
                                <p:cTn id="21" presetID="1" presetClass="entr" presetSubtype="0" fill="hold" grpId="0" nodeType="afterEffect">
                                  <p:stCondLst>
                                    <p:cond delay="200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8" grpId="0"/>
      <p:bldP spid="13" grpId="0" animBg="1"/>
      <p:bldP spid="13" grpId="1"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9154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Terminal Aerodrome Forecasts (TAFs) </a:t>
            </a:r>
          </a:p>
        </p:txBody>
      </p:sp>
      <p:sp>
        <p:nvSpPr>
          <p:cNvPr id="9" name="Rectangle 2"/>
          <p:cNvSpPr>
            <a:spLocks noChangeArrowheads="1"/>
          </p:cNvSpPr>
          <p:nvPr/>
        </p:nvSpPr>
        <p:spPr bwMode="auto">
          <a:xfrm>
            <a:off x="76200" y="2419350"/>
            <a:ext cx="8991600" cy="1538883"/>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We strive to write </a:t>
            </a:r>
            <a:r>
              <a:rPr lang="en-US" sz="2000" dirty="0">
                <a:solidFill>
                  <a:srgbClr val="FFFF00"/>
                </a:solidFill>
              </a:rPr>
              <a:t>“practically perfect TAFs” </a:t>
            </a:r>
            <a:r>
              <a:rPr lang="en-US" sz="2000" dirty="0"/>
              <a:t>in 6 lines or less by:</a:t>
            </a:r>
          </a:p>
          <a:p>
            <a:pPr marL="600075" lvl="1" indent="-257175">
              <a:buClr>
                <a:srgbClr val="FFFF00"/>
              </a:buClr>
              <a:buFont typeface="Wingdings" pitchFamily="2" charset="2"/>
              <a:buChar char="Ø"/>
              <a:defRPr/>
            </a:pPr>
            <a:r>
              <a:rPr lang="en-US" sz="1800" dirty="0"/>
              <a:t>Writing to flight categories first and establishing trends</a:t>
            </a:r>
          </a:p>
          <a:p>
            <a:pPr marL="600075" lvl="1" indent="-257175">
              <a:buClr>
                <a:srgbClr val="FFFF00"/>
              </a:buClr>
              <a:buFont typeface="Wingdings" pitchFamily="2" charset="2"/>
              <a:buChar char="Ø"/>
              <a:defRPr/>
            </a:pPr>
            <a:r>
              <a:rPr lang="en-US" sz="1800" dirty="0"/>
              <a:t>Adding specific details for the first 12 hours (especially first 3-6 hrs)</a:t>
            </a:r>
          </a:p>
          <a:p>
            <a:pPr marL="600075" lvl="1" indent="-257175">
              <a:buClr>
                <a:srgbClr val="FFFF00"/>
              </a:buClr>
              <a:buFont typeface="Wingdings" pitchFamily="2" charset="2"/>
              <a:buChar char="Ø"/>
              <a:defRPr/>
            </a:pPr>
            <a:r>
              <a:rPr lang="en-US" sz="1800" dirty="0"/>
              <a:t>Highlighting specific events past 12 hours for planning</a:t>
            </a:r>
          </a:p>
          <a:p>
            <a:pPr marL="257175" indent="-257175">
              <a:buClr>
                <a:srgbClr val="FFFF00"/>
              </a:buClr>
              <a:buFont typeface="Wingdings" pitchFamily="2" charset="2"/>
              <a:buChar char="Ø"/>
              <a:defRPr/>
            </a:pPr>
            <a:endParaRPr lang="en-US" sz="2000" dirty="0"/>
          </a:p>
        </p:txBody>
      </p:sp>
      <p:pic>
        <p:nvPicPr>
          <p:cNvPr id="10" name="Picture 1">
            <a:extLst>
              <a:ext uri="{FF2B5EF4-FFF2-40B4-BE49-F238E27FC236}">
                <a16:creationId xmlns:a16="http://schemas.microsoft.com/office/drawing/2014/main" id="{0BA15C37-47BE-164D-A93F-04F58682B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70" y="590550"/>
            <a:ext cx="68847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209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3DDD1B3-FE27-064E-B245-0AEB7AE7C1D3}"/>
              </a:ext>
            </a:extLst>
          </p:cNvPr>
          <p:cNvPicPr>
            <a:picLocks noChangeAspect="1"/>
          </p:cNvPicPr>
          <p:nvPr/>
        </p:nvPicPr>
        <p:blipFill rotWithShape="1">
          <a:blip r:embed="rId2"/>
          <a:srcRect t="3878" b="21530"/>
          <a:stretch/>
        </p:blipFill>
        <p:spPr>
          <a:xfrm>
            <a:off x="5834609" y="2971800"/>
            <a:ext cx="3137940" cy="2057401"/>
          </a:xfrm>
          <a:prstGeom prst="rect">
            <a:avLst/>
          </a:prstGeom>
        </p:spPr>
      </p:pic>
      <p:sp>
        <p:nvSpPr>
          <p:cNvPr id="24578" name="Content Placeholder 2"/>
          <p:cNvSpPr txBox="1">
            <a:spLocks/>
          </p:cNvSpPr>
          <p:nvPr/>
        </p:nvSpPr>
        <p:spPr bwMode="auto">
          <a:xfrm>
            <a:off x="1227535" y="733425"/>
            <a:ext cx="6773465" cy="1533525"/>
          </a:xfrm>
          <a:prstGeom prst="rect">
            <a:avLst/>
          </a:prstGeom>
          <a:noFill/>
          <a:ln w="9525">
            <a:noFill/>
            <a:miter lim="800000"/>
            <a:headEnd/>
            <a:tailEnd/>
          </a:ln>
        </p:spPr>
        <p:txBody>
          <a:bodyPr>
            <a:prstTxWarp prst="textNoShape">
              <a:avLst/>
            </a:prstTxWarp>
          </a:bodyPr>
          <a:lstStyle/>
          <a:p>
            <a:pPr marL="257175" lvl="1" indent="-257175">
              <a:spcBef>
                <a:spcPct val="20000"/>
              </a:spcBef>
            </a:pPr>
            <a:endParaRPr lang="en-US" sz="2400" dirty="0">
              <a:solidFill>
                <a:srgbClr val="FFFF00"/>
              </a:solidFill>
              <a:latin typeface="Calibri" pitchFamily="-109" charset="0"/>
            </a:endParaRPr>
          </a:p>
          <a:p>
            <a:pPr marL="600075" lvl="2" indent="-257175">
              <a:spcBef>
                <a:spcPct val="20000"/>
              </a:spcBef>
              <a:buFont typeface="Arial" pitchFamily="-109" charset="0"/>
              <a:buChar char="•"/>
            </a:pPr>
            <a:endParaRPr lang="en-US" sz="2400" dirty="0">
              <a:solidFill>
                <a:srgbClr val="FFFF00"/>
              </a:solidFill>
              <a:latin typeface="Calibri" pitchFamily="-109" charset="0"/>
            </a:endParaRPr>
          </a:p>
          <a:p>
            <a:pPr marL="600075" lvl="2" indent="-257175">
              <a:spcBef>
                <a:spcPct val="20000"/>
              </a:spcBef>
              <a:buFont typeface="Arial" pitchFamily="-109" charset="0"/>
              <a:buChar char="•"/>
            </a:pPr>
            <a:endParaRPr lang="en-US" sz="2400" dirty="0">
              <a:solidFill>
                <a:srgbClr val="FFFF00"/>
              </a:solidFill>
              <a:latin typeface="Calibri" pitchFamily="-109" charset="0"/>
            </a:endParaRPr>
          </a:p>
          <a:p>
            <a:pPr marL="257175" lvl="1" indent="-257175">
              <a:spcBef>
                <a:spcPct val="20000"/>
              </a:spcBef>
              <a:buFont typeface="Arial" pitchFamily="-109" charset="0"/>
              <a:buChar char="•"/>
            </a:pPr>
            <a:endParaRPr lang="en-US" sz="2400" dirty="0">
              <a:solidFill>
                <a:srgbClr val="FFFF00"/>
              </a:solidFill>
              <a:latin typeface="Calibri" pitchFamily="-109" charset="0"/>
            </a:endParaRPr>
          </a:p>
          <a:p>
            <a:pPr marL="257175" lvl="1" indent="-257175">
              <a:spcBef>
                <a:spcPct val="20000"/>
              </a:spcBef>
              <a:buFont typeface="Arial" pitchFamily="-109" charset="0"/>
              <a:buChar char="•"/>
            </a:pPr>
            <a:endParaRPr lang="en-US" sz="2400" dirty="0">
              <a:solidFill>
                <a:srgbClr val="FFFF00"/>
              </a:solidFill>
              <a:latin typeface="Calibri" pitchFamily="-109" charset="0"/>
            </a:endParaRPr>
          </a:p>
          <a:p>
            <a:pPr marL="257175" lvl="1" indent="-257175">
              <a:spcBef>
                <a:spcPct val="20000"/>
              </a:spcBef>
              <a:buFont typeface="Arial" pitchFamily="-109" charset="0"/>
              <a:buChar char="•"/>
            </a:pPr>
            <a:endParaRPr lang="en-US" sz="2400" dirty="0">
              <a:solidFill>
                <a:srgbClr val="FF6600"/>
              </a:solidFill>
              <a:latin typeface="Calibri" pitchFamily="-109" charset="0"/>
            </a:endParaRPr>
          </a:p>
        </p:txBody>
      </p:sp>
      <p:pic>
        <p:nvPicPr>
          <p:cNvPr id="24586" name="Picture 4" descr="0510d"/>
          <p:cNvPicPr>
            <a:picLocks noChangeAspect="1" noChangeArrowheads="1"/>
          </p:cNvPicPr>
          <p:nvPr/>
        </p:nvPicPr>
        <p:blipFill>
          <a:blip r:embed="rId3"/>
          <a:srcRect t="9088" b="10390"/>
          <a:stretch>
            <a:fillRect/>
          </a:stretch>
        </p:blipFill>
        <p:spPr bwMode="auto">
          <a:xfrm>
            <a:off x="5820244" y="896923"/>
            <a:ext cx="3152305" cy="1981298"/>
          </a:xfrm>
          <a:prstGeom prst="rect">
            <a:avLst/>
          </a:prstGeom>
          <a:noFill/>
          <a:ln w="9525">
            <a:noFill/>
            <a:miter lim="800000"/>
            <a:headEnd/>
            <a:tailEnd/>
          </a:ln>
        </p:spPr>
      </p:pic>
      <p:sp>
        <p:nvSpPr>
          <p:cNvPr id="15" name="TextBox 14"/>
          <p:cNvSpPr txBox="1"/>
          <p:nvPr/>
        </p:nvSpPr>
        <p:spPr>
          <a:xfrm>
            <a:off x="5818336" y="864885"/>
            <a:ext cx="3187134" cy="415498"/>
          </a:xfrm>
          <a:prstGeom prst="rect">
            <a:avLst/>
          </a:prstGeom>
          <a:noFill/>
        </p:spPr>
        <p:txBody>
          <a:bodyPr wrap="square" rtlCol="0">
            <a:spAutoFit/>
          </a:bodyPr>
          <a:lstStyle/>
          <a:p>
            <a:pPr algn="ctr"/>
            <a:r>
              <a:rPr lang="en-US" sz="2100" dirty="0">
                <a:solidFill>
                  <a:schemeClr val="bg1"/>
                </a:solidFill>
              </a:rPr>
              <a:t>Frontal Lifting</a:t>
            </a:r>
          </a:p>
        </p:txBody>
      </p:sp>
      <p:sp>
        <p:nvSpPr>
          <p:cNvPr id="18" name="TextBox 8"/>
          <p:cNvSpPr txBox="1">
            <a:spLocks noChangeArrowheads="1"/>
          </p:cNvSpPr>
          <p:nvPr/>
        </p:nvSpPr>
        <p:spPr bwMode="auto">
          <a:xfrm>
            <a:off x="5853165" y="1926536"/>
            <a:ext cx="1152056" cy="553998"/>
          </a:xfrm>
          <a:prstGeom prst="rect">
            <a:avLst/>
          </a:prstGeom>
          <a:noFill/>
          <a:ln w="9525">
            <a:noFill/>
            <a:miter lim="800000"/>
            <a:headEnd/>
            <a:tailEnd/>
          </a:ln>
        </p:spPr>
        <p:txBody>
          <a:bodyPr wrap="square">
            <a:prstTxWarp prst="textNoShape">
              <a:avLst/>
            </a:prstTxWarp>
            <a:spAutoFit/>
          </a:bodyPr>
          <a:lstStyle/>
          <a:p>
            <a:r>
              <a:rPr lang="en-US" sz="1500" dirty="0">
                <a:solidFill>
                  <a:schemeClr val="bg1"/>
                </a:solidFill>
                <a:latin typeface="+mj-lt"/>
              </a:rPr>
              <a:t>Cold, dense</a:t>
            </a:r>
          </a:p>
        </p:txBody>
      </p:sp>
      <p:sp>
        <p:nvSpPr>
          <p:cNvPr id="19" name="TextBox 8"/>
          <p:cNvSpPr txBox="1">
            <a:spLocks noChangeArrowheads="1"/>
          </p:cNvSpPr>
          <p:nvPr/>
        </p:nvSpPr>
        <p:spPr bwMode="auto">
          <a:xfrm>
            <a:off x="6825917" y="1626453"/>
            <a:ext cx="1141691" cy="854080"/>
          </a:xfrm>
          <a:prstGeom prst="rect">
            <a:avLst/>
          </a:prstGeom>
          <a:noFill/>
          <a:ln w="9525">
            <a:noFill/>
            <a:miter lim="800000"/>
            <a:headEnd/>
            <a:tailEnd/>
          </a:ln>
        </p:spPr>
        <p:txBody>
          <a:bodyPr wrap="square">
            <a:prstTxWarp prst="textNoShape">
              <a:avLst/>
            </a:prstTxWarp>
            <a:spAutoFit/>
          </a:bodyPr>
          <a:lstStyle/>
          <a:p>
            <a:pPr algn="ctr"/>
            <a:r>
              <a:rPr lang="en-US" sz="1650" dirty="0">
                <a:solidFill>
                  <a:schemeClr val="bg1"/>
                </a:solidFill>
              </a:rPr>
              <a:t>Warm, less dense</a:t>
            </a:r>
          </a:p>
        </p:txBody>
      </p:sp>
      <p:sp>
        <p:nvSpPr>
          <p:cNvPr id="20" name="TextBox 8"/>
          <p:cNvSpPr txBox="1">
            <a:spLocks noChangeArrowheads="1"/>
          </p:cNvSpPr>
          <p:nvPr/>
        </p:nvSpPr>
        <p:spPr bwMode="auto">
          <a:xfrm>
            <a:off x="8323004" y="2051819"/>
            <a:ext cx="853917" cy="600164"/>
          </a:xfrm>
          <a:prstGeom prst="rect">
            <a:avLst/>
          </a:prstGeom>
          <a:noFill/>
          <a:ln w="9525">
            <a:noFill/>
            <a:miter lim="800000"/>
            <a:headEnd/>
            <a:tailEnd/>
          </a:ln>
        </p:spPr>
        <p:txBody>
          <a:bodyPr wrap="square">
            <a:prstTxWarp prst="textNoShape">
              <a:avLst/>
            </a:prstTxWarp>
            <a:spAutoFit/>
          </a:bodyPr>
          <a:lstStyle/>
          <a:p>
            <a:r>
              <a:rPr lang="en-US" sz="1650" dirty="0">
                <a:solidFill>
                  <a:schemeClr val="bg1"/>
                </a:solidFill>
              </a:rPr>
              <a:t>Cold, dense</a:t>
            </a:r>
          </a:p>
        </p:txBody>
      </p:sp>
      <p:sp>
        <p:nvSpPr>
          <p:cNvPr id="24" name="TextBox 23"/>
          <p:cNvSpPr txBox="1"/>
          <p:nvPr/>
        </p:nvSpPr>
        <p:spPr>
          <a:xfrm>
            <a:off x="5839295" y="2876550"/>
            <a:ext cx="3152305" cy="415498"/>
          </a:xfrm>
          <a:prstGeom prst="rect">
            <a:avLst/>
          </a:prstGeom>
          <a:noFill/>
        </p:spPr>
        <p:txBody>
          <a:bodyPr wrap="square" rtlCol="0">
            <a:spAutoFit/>
          </a:bodyPr>
          <a:lstStyle/>
          <a:p>
            <a:pPr algn="ctr"/>
            <a:r>
              <a:rPr lang="en-US" sz="2100" dirty="0"/>
              <a:t>Terrain</a:t>
            </a:r>
          </a:p>
        </p:txBody>
      </p:sp>
      <p:pic>
        <p:nvPicPr>
          <p:cNvPr id="16" name="Picture 4" descr="0511"/>
          <p:cNvPicPr preferRelativeResize="0">
            <a:picLocks noChangeAspect="1" noChangeArrowheads="1"/>
          </p:cNvPicPr>
          <p:nvPr/>
        </p:nvPicPr>
        <p:blipFill>
          <a:blip r:embed="rId4"/>
          <a:srcRect t="9288"/>
          <a:stretch>
            <a:fillRect/>
          </a:stretch>
        </p:blipFill>
        <p:spPr bwMode="auto">
          <a:xfrm>
            <a:off x="2535967" y="889430"/>
            <a:ext cx="3108055" cy="1988791"/>
          </a:xfrm>
          <a:prstGeom prst="rect">
            <a:avLst/>
          </a:prstGeom>
          <a:noFill/>
          <a:ln w="9525">
            <a:noFill/>
            <a:miter lim="800000"/>
            <a:headEnd/>
            <a:tailEnd/>
          </a:ln>
        </p:spPr>
      </p:pic>
      <p:sp>
        <p:nvSpPr>
          <p:cNvPr id="17" name="TextBox 16"/>
          <p:cNvSpPr txBox="1"/>
          <p:nvPr/>
        </p:nvSpPr>
        <p:spPr>
          <a:xfrm>
            <a:off x="2546203" y="857250"/>
            <a:ext cx="3097819" cy="669414"/>
          </a:xfrm>
          <a:prstGeom prst="rect">
            <a:avLst/>
          </a:prstGeom>
          <a:noFill/>
        </p:spPr>
        <p:txBody>
          <a:bodyPr wrap="square" rtlCol="0">
            <a:spAutoFit/>
          </a:bodyPr>
          <a:lstStyle/>
          <a:p>
            <a:pPr algn="ctr"/>
            <a:r>
              <a:rPr lang="en-US" sz="2100" dirty="0">
                <a:solidFill>
                  <a:schemeClr val="bg1"/>
                </a:solidFill>
              </a:rPr>
              <a:t>Local Convection </a:t>
            </a:r>
          </a:p>
          <a:p>
            <a:pPr algn="ctr"/>
            <a:r>
              <a:rPr lang="en-US" sz="1650" dirty="0">
                <a:solidFill>
                  <a:schemeClr val="bg1"/>
                </a:solidFill>
              </a:rPr>
              <a:t>(due to instability</a:t>
            </a:r>
            <a:r>
              <a:rPr lang="en-US" sz="1500" dirty="0">
                <a:solidFill>
                  <a:schemeClr val="bg1"/>
                </a:solidFill>
              </a:rPr>
              <a:t>)</a:t>
            </a:r>
          </a:p>
        </p:txBody>
      </p:sp>
      <p:pic>
        <p:nvPicPr>
          <p:cNvPr id="21" name="Picture 4" descr="0510c"/>
          <p:cNvPicPr>
            <a:picLocks noChangeAspect="1" noChangeArrowheads="1"/>
          </p:cNvPicPr>
          <p:nvPr/>
        </p:nvPicPr>
        <p:blipFill>
          <a:blip r:embed="rId5"/>
          <a:srcRect t="7364" b="10078"/>
          <a:stretch>
            <a:fillRect/>
          </a:stretch>
        </p:blipFill>
        <p:spPr bwMode="auto">
          <a:xfrm>
            <a:off x="2514600" y="3020362"/>
            <a:ext cx="3143858" cy="2008838"/>
          </a:xfrm>
          <a:prstGeom prst="rect">
            <a:avLst/>
          </a:prstGeom>
          <a:noFill/>
          <a:ln w="9525">
            <a:noFill/>
            <a:miter lim="800000"/>
            <a:headEnd/>
            <a:tailEnd/>
          </a:ln>
        </p:spPr>
      </p:pic>
      <p:sp>
        <p:nvSpPr>
          <p:cNvPr id="22" name="TextBox 21"/>
          <p:cNvSpPr txBox="1"/>
          <p:nvPr/>
        </p:nvSpPr>
        <p:spPr>
          <a:xfrm>
            <a:off x="2514600" y="2971800"/>
            <a:ext cx="3129421" cy="669414"/>
          </a:xfrm>
          <a:prstGeom prst="rect">
            <a:avLst/>
          </a:prstGeom>
          <a:noFill/>
        </p:spPr>
        <p:txBody>
          <a:bodyPr wrap="square" rtlCol="0">
            <a:spAutoFit/>
          </a:bodyPr>
          <a:lstStyle/>
          <a:p>
            <a:pPr algn="ctr"/>
            <a:r>
              <a:rPr lang="en-US" sz="2100" dirty="0">
                <a:solidFill>
                  <a:schemeClr val="bg1"/>
                </a:solidFill>
              </a:rPr>
              <a:t>Convergence </a:t>
            </a:r>
          </a:p>
          <a:p>
            <a:pPr algn="ctr"/>
            <a:r>
              <a:rPr lang="en-US" sz="1650" dirty="0">
                <a:solidFill>
                  <a:schemeClr val="bg1"/>
                </a:solidFill>
              </a:rPr>
              <a:t>(Low Pressure Systems)</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205037">
            <a:off x="5771662" y="3665821"/>
            <a:ext cx="1091419" cy="1259623"/>
          </a:xfrm>
          <a:prstGeom prst="rect">
            <a:avLst/>
          </a:prstGeom>
        </p:spPr>
      </p:pic>
      <p:sp>
        <p:nvSpPr>
          <p:cNvPr id="29" name="Content Placeholder 2">
            <a:extLst>
              <a:ext uri="{FF2B5EF4-FFF2-40B4-BE49-F238E27FC236}">
                <a16:creationId xmlns:a16="http://schemas.microsoft.com/office/drawing/2014/main" id="{48A9B8CE-D331-3A45-85C7-94887445C15B}"/>
              </a:ext>
            </a:extLst>
          </p:cNvPr>
          <p:cNvSpPr>
            <a:spLocks noGrp="1"/>
          </p:cNvSpPr>
          <p:nvPr>
            <p:ph idx="1"/>
          </p:nvPr>
        </p:nvSpPr>
        <p:spPr>
          <a:xfrm>
            <a:off x="-7177" y="2057400"/>
            <a:ext cx="2488385" cy="3086100"/>
          </a:xfrm>
          <a:effectLst>
            <a:outerShdw dist="12700" dir="2700000" algn="tl" rotWithShape="0">
              <a:prstClr val="black"/>
            </a:outerShdw>
          </a:effectLst>
        </p:spPr>
        <p:txBody>
          <a:bodyPr/>
          <a:lstStyle/>
          <a:p>
            <a:pPr marL="342900" indent="-342900" algn="ctr"/>
            <a:r>
              <a:rPr lang="en-US" sz="3200" b="1" dirty="0">
                <a:ln>
                  <a:solidFill>
                    <a:sysClr val="windowText" lastClr="000000"/>
                  </a:solidFill>
                </a:ln>
              </a:rPr>
              <a:t>Moisture</a:t>
            </a:r>
          </a:p>
          <a:p>
            <a:pPr marL="342900" indent="-342900" algn="ctr"/>
            <a:r>
              <a:rPr lang="en-US" sz="3200" b="1" dirty="0">
                <a:ln>
                  <a:solidFill>
                    <a:sysClr val="windowText" lastClr="000000"/>
                  </a:solidFill>
                </a:ln>
              </a:rPr>
              <a:t>Instability</a:t>
            </a:r>
          </a:p>
          <a:p>
            <a:pPr marL="342900" indent="-342900" algn="ctr"/>
            <a:r>
              <a:rPr lang="en-US" sz="3200" b="1" dirty="0">
                <a:ln>
                  <a:solidFill>
                    <a:sysClr val="windowText" lastClr="000000"/>
                  </a:solidFill>
                </a:ln>
                <a:solidFill>
                  <a:srgbClr val="FFFF66"/>
                </a:solidFill>
              </a:rPr>
              <a:t>Lift</a:t>
            </a:r>
          </a:p>
          <a:p>
            <a:pPr marL="342900" indent="-342900" algn="ctr"/>
            <a:r>
              <a:rPr lang="en-US" sz="3200" b="1" dirty="0">
                <a:ln>
                  <a:solidFill>
                    <a:sysClr val="windowText" lastClr="000000"/>
                  </a:solidFill>
                </a:ln>
              </a:rPr>
              <a:t>Wind Shear</a:t>
            </a:r>
          </a:p>
          <a:p>
            <a:endParaRPr lang="en-US" dirty="0"/>
          </a:p>
        </p:txBody>
      </p:sp>
      <p:pic>
        <p:nvPicPr>
          <p:cNvPr id="31" name="Picture 30">
            <a:extLst>
              <a:ext uri="{FF2B5EF4-FFF2-40B4-BE49-F238E27FC236}">
                <a16:creationId xmlns:a16="http://schemas.microsoft.com/office/drawing/2014/main" id="{D2FB8B90-E6FD-4F49-AC4F-2ACD570220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36865">
            <a:off x="7336928" y="3541371"/>
            <a:ext cx="466483" cy="740579"/>
          </a:xfrm>
          <a:prstGeom prst="rect">
            <a:avLst/>
          </a:prstGeom>
        </p:spPr>
      </p:pic>
      <p:pic>
        <p:nvPicPr>
          <p:cNvPr id="32" name="Picture 31">
            <a:extLst>
              <a:ext uri="{FF2B5EF4-FFF2-40B4-BE49-F238E27FC236}">
                <a16:creationId xmlns:a16="http://schemas.microsoft.com/office/drawing/2014/main" id="{E7EDF9B0-7B01-4541-B7E2-3FB6FA845F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93552">
            <a:off x="6733657" y="3185054"/>
            <a:ext cx="466483" cy="740579"/>
          </a:xfrm>
          <a:prstGeom prst="rect">
            <a:avLst/>
          </a:prstGeom>
        </p:spPr>
      </p:pic>
      <p:sp>
        <p:nvSpPr>
          <p:cNvPr id="33" name="Rectangle 2">
            <a:extLst>
              <a:ext uri="{FF2B5EF4-FFF2-40B4-BE49-F238E27FC236}">
                <a16:creationId xmlns:a16="http://schemas.microsoft.com/office/drawing/2014/main" id="{99D3E92F-51B2-F14A-80AC-6097BAEBF053}"/>
              </a:ext>
            </a:extLst>
          </p:cNvPr>
          <p:cNvSpPr>
            <a:spLocks noChangeArrowheads="1"/>
          </p:cNvSpPr>
          <p:nvPr/>
        </p:nvSpPr>
        <p:spPr bwMode="auto">
          <a:xfrm>
            <a:off x="76199" y="492264"/>
            <a:ext cx="8915401"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Terrain and convergence due to low pressure systems most common</a:t>
            </a:r>
          </a:p>
        </p:txBody>
      </p:sp>
      <p:sp>
        <p:nvSpPr>
          <p:cNvPr id="34" name="Text Box 2">
            <a:extLst>
              <a:ext uri="{FF2B5EF4-FFF2-40B4-BE49-F238E27FC236}">
                <a16:creationId xmlns:a16="http://schemas.microsoft.com/office/drawing/2014/main" id="{3108FDF0-C80E-0A44-A157-17F8979325F7}"/>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Thunderstorm Ingredients: Lift</a:t>
            </a:r>
            <a:endParaRPr lang="en-US" sz="2700" dirty="0">
              <a:solidFill>
                <a:srgbClr val="FFFF00"/>
              </a:solidFill>
              <a:latin typeface="+mn-lt"/>
            </a:endParaRPr>
          </a:p>
        </p:txBody>
      </p:sp>
      <p:sp>
        <p:nvSpPr>
          <p:cNvPr id="35" name="Rectangle 2">
            <a:extLst>
              <a:ext uri="{FF2B5EF4-FFF2-40B4-BE49-F238E27FC236}">
                <a16:creationId xmlns:a16="http://schemas.microsoft.com/office/drawing/2014/main" id="{ADAEA105-ADC7-0A4A-91C0-A4F622EFA11A}"/>
              </a:ext>
            </a:extLst>
          </p:cNvPr>
          <p:cNvSpPr>
            <a:spLocks noChangeArrowheads="1"/>
          </p:cNvSpPr>
          <p:nvPr/>
        </p:nvSpPr>
        <p:spPr bwMode="auto">
          <a:xfrm>
            <a:off x="63499" y="891799"/>
            <a:ext cx="2449783" cy="1015663"/>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Do we ever have “fronts” in the monsoon?</a:t>
            </a:r>
          </a:p>
        </p:txBody>
      </p:sp>
    </p:spTree>
    <p:extLst>
      <p:ext uri="{BB962C8B-B14F-4D97-AF65-F5344CB8AC3E}">
        <p14:creationId xmlns:p14="http://schemas.microsoft.com/office/powerpoint/2010/main" val="307375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croburst timelapse near Abilene.mp4">
            <a:hlinkClick r:id="" action="ppaction://media"/>
          </p:cNvPr>
          <p:cNvPicPr>
            <a:picLocks noChangeAspect="1"/>
          </p:cNvPicPr>
          <p:nvPr>
            <a:videoFile r:link="rId1"/>
            <p:extLst>
              <p:ext uri="{DAA4B4D4-6D71-4841-9C94-3DE7FCFB9230}">
                <p14:media xmlns:p14="http://schemas.microsoft.com/office/powerpoint/2010/main" r:embed="rId2">
                  <p14:trim end="3920.0082"/>
                </p14:media>
              </p:ext>
            </p:extLst>
          </p:nvPr>
        </p:nvPicPr>
        <p:blipFill>
          <a:blip r:embed="rId5"/>
          <a:stretch>
            <a:fillRect/>
          </a:stretch>
        </p:blipFill>
        <p:spPr>
          <a:xfrm>
            <a:off x="2971799" y="581582"/>
            <a:ext cx="5904757" cy="4428568"/>
          </a:xfrm>
          <a:prstGeom prst="rect">
            <a:avLst/>
          </a:prstGeom>
        </p:spPr>
      </p:pic>
      <p:sp>
        <p:nvSpPr>
          <p:cNvPr id="5" name="Text Box 2">
            <a:extLst>
              <a:ext uri="{FF2B5EF4-FFF2-40B4-BE49-F238E27FC236}">
                <a16:creationId xmlns:a16="http://schemas.microsoft.com/office/drawing/2014/main" id="{18D6AB2B-34BA-544C-B442-50FCBFDAC63B}"/>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Microbursts</a:t>
            </a:r>
            <a:endParaRPr lang="en-US" sz="2700" dirty="0">
              <a:solidFill>
                <a:srgbClr val="FFFF00"/>
              </a:solidFill>
              <a:latin typeface="+mn-lt"/>
            </a:endParaRPr>
          </a:p>
        </p:txBody>
      </p:sp>
      <p:sp>
        <p:nvSpPr>
          <p:cNvPr id="7" name="Rectangle 2">
            <a:extLst>
              <a:ext uri="{FF2B5EF4-FFF2-40B4-BE49-F238E27FC236}">
                <a16:creationId xmlns:a16="http://schemas.microsoft.com/office/drawing/2014/main" id="{EEBF0E18-B216-D740-9F40-E50AD2C6779B}"/>
              </a:ext>
            </a:extLst>
          </p:cNvPr>
          <p:cNvSpPr>
            <a:spLocks noChangeArrowheads="1"/>
          </p:cNvSpPr>
          <p:nvPr/>
        </p:nvSpPr>
        <p:spPr bwMode="auto">
          <a:xfrm>
            <a:off x="154459" y="514350"/>
            <a:ext cx="2741141" cy="4401205"/>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Very small-scale ”fronts” that pose hazards to planes</a:t>
            </a:r>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r>
              <a:rPr lang="en-US" sz="2000" dirty="0"/>
              <a:t>Dry air from cloud base to surface causes strong microbursts (best predictor DCAPE)</a:t>
            </a:r>
          </a:p>
        </p:txBody>
      </p:sp>
      <p:pic>
        <p:nvPicPr>
          <p:cNvPr id="8" name="Picture 2" descr="http://apollo.lsc.vsc.edu/~wintelsw/MET1010LOL/web/notes/chapter11/graphics/downburst.jpg">
            <a:extLst>
              <a:ext uri="{FF2B5EF4-FFF2-40B4-BE49-F238E27FC236}">
                <a16:creationId xmlns:a16="http://schemas.microsoft.com/office/drawing/2014/main" id="{34E6ADA0-2798-BD48-BACF-41DDEA0FCC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65" y="1504950"/>
            <a:ext cx="2715933" cy="170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553" y="671718"/>
            <a:ext cx="6495047" cy="4243183"/>
          </a:xfrm>
          <a:prstGeom prst="rect">
            <a:avLst/>
          </a:prstGeom>
        </p:spPr>
      </p:pic>
      <p:pic>
        <p:nvPicPr>
          <p:cNvPr id="5" name="Picture 2" descr="Image result for dust storm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51701">
            <a:off x="5764836" y="2477747"/>
            <a:ext cx="914400" cy="487542"/>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3" name="Regular Pentagon 2"/>
          <p:cNvSpPr/>
          <p:nvPr/>
        </p:nvSpPr>
        <p:spPr>
          <a:xfrm rot="19979095">
            <a:off x="4541400" y="2431313"/>
            <a:ext cx="980023" cy="540500"/>
          </a:xfrm>
          <a:prstGeom prst="pentagon">
            <a:avLst/>
          </a:prstGeom>
          <a:noFill/>
          <a:ln w="3175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
        <p:nvSpPr>
          <p:cNvPr id="6" name="TextBox 5"/>
          <p:cNvSpPr txBox="1"/>
          <p:nvPr/>
        </p:nvSpPr>
        <p:spPr>
          <a:xfrm>
            <a:off x="4162425" y="3530741"/>
            <a:ext cx="4114800" cy="1015663"/>
          </a:xfrm>
          <a:prstGeom prst="rect">
            <a:avLst/>
          </a:prstGeom>
          <a:solidFill>
            <a:schemeClr val="bg1"/>
          </a:solidFill>
          <a:ln w="12700" cmpd="sng">
            <a:solidFill>
              <a:schemeClr val="tx1"/>
            </a:solidFill>
          </a:ln>
        </p:spPr>
        <p:txBody>
          <a:bodyPr wrap="square" rtlCol="0">
            <a:spAutoFit/>
          </a:bodyPr>
          <a:lstStyle/>
          <a:p>
            <a:r>
              <a:rPr lang="en-US" sz="1500" dirty="0"/>
              <a:t>New Polygon Warning: Only in effect for the area outlined in black. WEA uses the polygon rather than county boundaries to determine who is alerted.</a:t>
            </a:r>
          </a:p>
        </p:txBody>
      </p:sp>
      <p:sp>
        <p:nvSpPr>
          <p:cNvPr id="7" name="TextBox 6"/>
          <p:cNvSpPr txBox="1"/>
          <p:nvPr/>
        </p:nvSpPr>
        <p:spPr>
          <a:xfrm>
            <a:off x="6781335" y="2057400"/>
            <a:ext cx="2124540" cy="1015663"/>
          </a:xfrm>
          <a:prstGeom prst="rect">
            <a:avLst/>
          </a:prstGeom>
          <a:solidFill>
            <a:srgbClr val="FFFF00"/>
          </a:solidFill>
          <a:ln w="31750">
            <a:solidFill>
              <a:srgbClr val="FF0000"/>
            </a:solidFill>
          </a:ln>
        </p:spPr>
        <p:txBody>
          <a:bodyPr wrap="square" rtlCol="0">
            <a:spAutoFit/>
          </a:bodyPr>
          <a:lstStyle/>
          <a:p>
            <a:r>
              <a:rPr lang="en-US" sz="1500" dirty="0">
                <a:solidFill>
                  <a:schemeClr val="bg1"/>
                </a:solidFill>
              </a:rPr>
              <a:t>Estimated phones alerted: 100,000 instead of 4.3 million!</a:t>
            </a:r>
          </a:p>
        </p:txBody>
      </p:sp>
      <p:sp>
        <p:nvSpPr>
          <p:cNvPr id="8" name="TextBox 7"/>
          <p:cNvSpPr txBox="1"/>
          <p:nvPr/>
        </p:nvSpPr>
        <p:spPr>
          <a:xfrm>
            <a:off x="3876675" y="2891232"/>
            <a:ext cx="3886200" cy="323165"/>
          </a:xfrm>
          <a:prstGeom prst="rect">
            <a:avLst/>
          </a:prstGeom>
          <a:solidFill>
            <a:srgbClr val="00B050">
              <a:alpha val="74000"/>
            </a:srgbClr>
          </a:solidFill>
        </p:spPr>
        <p:txBody>
          <a:bodyPr wrap="square" rtlCol="0">
            <a:spAutoFit/>
          </a:bodyPr>
          <a:lstStyle/>
          <a:p>
            <a:pPr algn="ctr"/>
            <a:r>
              <a:rPr lang="en-US" sz="1500" dirty="0"/>
              <a:t>97.5% Reduction in phones alerted!</a:t>
            </a:r>
          </a:p>
        </p:txBody>
      </p:sp>
      <p:sp>
        <p:nvSpPr>
          <p:cNvPr id="9" name="Rectangle 2">
            <a:extLst>
              <a:ext uri="{FF2B5EF4-FFF2-40B4-BE49-F238E27FC236}">
                <a16:creationId xmlns:a16="http://schemas.microsoft.com/office/drawing/2014/main" id="{F043FF69-E99B-3E41-8495-80BE2ABA0426}"/>
              </a:ext>
            </a:extLst>
          </p:cNvPr>
          <p:cNvSpPr txBox="1">
            <a:spLocks noChangeArrowheads="1"/>
          </p:cNvSpPr>
          <p:nvPr/>
        </p:nvSpPr>
        <p:spPr bwMode="auto">
          <a:xfrm>
            <a:off x="63499" y="57150"/>
            <a:ext cx="9080501" cy="611030"/>
          </a:xfrm>
          <a:prstGeom prst="rect">
            <a:avLst/>
          </a:prstGeom>
          <a:noFill/>
          <a:ln w="9525">
            <a:noFill/>
            <a:miter lim="800000"/>
            <a:headEnd/>
            <a:tailEnd/>
          </a:ln>
          <a:effectLst>
            <a:outerShdw dist="38100" dir="2700000" algn="tl" rotWithShape="0">
              <a:prstClr val="black"/>
            </a:outerShdw>
          </a:effectLst>
        </p:spPr>
        <p:txBody>
          <a:bodyPr vert="horz" wrap="square" lIns="69056" tIns="34529" rIns="69056" bIns="34529" numCol="1" anchor="ctr"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Arial"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charset="0"/>
              </a:defRPr>
            </a:lvl2pPr>
            <a:lvl3pPr algn="l" rtl="0" eaLnBrk="0" fontAlgn="base" hangingPunct="0">
              <a:lnSpc>
                <a:spcPct val="70000"/>
              </a:lnSpc>
              <a:spcBef>
                <a:spcPct val="0"/>
              </a:spcBef>
              <a:spcAft>
                <a:spcPct val="0"/>
              </a:spcAft>
              <a:defRPr sz="4800" b="1">
                <a:solidFill>
                  <a:schemeClr val="tx2"/>
                </a:solidFill>
                <a:latin typeface="Arial" charset="0"/>
              </a:defRPr>
            </a:lvl3pPr>
            <a:lvl4pPr algn="l" rtl="0" eaLnBrk="0" fontAlgn="base" hangingPunct="0">
              <a:lnSpc>
                <a:spcPct val="70000"/>
              </a:lnSpc>
              <a:spcBef>
                <a:spcPct val="0"/>
              </a:spcBef>
              <a:spcAft>
                <a:spcPct val="0"/>
              </a:spcAft>
              <a:defRPr sz="4800" b="1">
                <a:solidFill>
                  <a:schemeClr val="tx2"/>
                </a:solidFill>
                <a:latin typeface="Arial" charset="0"/>
              </a:defRPr>
            </a:lvl4pPr>
            <a:lvl5pPr algn="l" rtl="0" eaLnBrk="0" fontAlgn="base" hangingPunct="0">
              <a:lnSpc>
                <a:spcPct val="70000"/>
              </a:lnSpc>
              <a:spcBef>
                <a:spcPct val="0"/>
              </a:spcBef>
              <a:spcAft>
                <a:spcPct val="0"/>
              </a:spcAft>
              <a:defRPr sz="4800" b="1">
                <a:solidFill>
                  <a:schemeClr val="tx2"/>
                </a:solidFill>
                <a:latin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ctr" eaLnBrk="1" hangingPunct="1">
              <a:defRPr/>
            </a:pPr>
            <a:r>
              <a:rPr lang="en-US" sz="3000" kern="0" dirty="0">
                <a:solidFill>
                  <a:srgbClr val="FFFF00"/>
                </a:solidFill>
                <a:latin typeface="+mn-lt"/>
              </a:rPr>
              <a:t>Second Year of Polygon Dust Storm Warnings!</a:t>
            </a:r>
          </a:p>
        </p:txBody>
      </p:sp>
      <p:sp>
        <p:nvSpPr>
          <p:cNvPr id="11" name="Rectangle 2">
            <a:extLst>
              <a:ext uri="{FF2B5EF4-FFF2-40B4-BE49-F238E27FC236}">
                <a16:creationId xmlns:a16="http://schemas.microsoft.com/office/drawing/2014/main" id="{28555E37-02FE-474F-A52B-52092A920374}"/>
              </a:ext>
            </a:extLst>
          </p:cNvPr>
          <p:cNvSpPr>
            <a:spLocks noChangeArrowheads="1"/>
          </p:cNvSpPr>
          <p:nvPr/>
        </p:nvSpPr>
        <p:spPr bwMode="auto">
          <a:xfrm>
            <a:off x="63499" y="666750"/>
            <a:ext cx="2449783" cy="4093428"/>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More organized gust fronts and outflows behave like cold fronts, triggering dust storms and new thunderstorms</a:t>
            </a:r>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r>
              <a:rPr lang="en-US" sz="2000" dirty="0">
                <a:solidFill>
                  <a:srgbClr val="FFFF00"/>
                </a:solidFill>
              </a:rPr>
              <a:t>Shear</a:t>
            </a:r>
            <a:r>
              <a:rPr lang="en-US" sz="2000" dirty="0"/>
              <a:t> best predictor for more organized (and severe) thunderstorms</a:t>
            </a:r>
          </a:p>
        </p:txBody>
      </p:sp>
      <p:sp>
        <p:nvSpPr>
          <p:cNvPr id="12" name="Content Placeholder 11">
            <a:extLst>
              <a:ext uri="{FF2B5EF4-FFF2-40B4-BE49-F238E27FC236}">
                <a16:creationId xmlns:a16="http://schemas.microsoft.com/office/drawing/2014/main" id="{0F06CCDC-6BCB-6543-97C8-1E5B6A0FDD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24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23934"/>
            <a:ext cx="2438400" cy="3086100"/>
          </a:xfrm>
        </p:spPr>
        <p:txBody>
          <a:bodyPr/>
          <a:lstStyle/>
          <a:p>
            <a:pPr marL="342900" indent="-342900" algn="ctr"/>
            <a:r>
              <a:rPr lang="en-US" sz="3200" b="1" dirty="0">
                <a:ln>
                  <a:solidFill>
                    <a:sysClr val="windowText" lastClr="000000"/>
                  </a:solidFill>
                </a:ln>
              </a:rPr>
              <a:t>Moisture</a:t>
            </a:r>
          </a:p>
          <a:p>
            <a:pPr marL="342900" indent="-342900" algn="ctr"/>
            <a:r>
              <a:rPr lang="en-US" sz="3200" b="1" dirty="0">
                <a:ln>
                  <a:solidFill>
                    <a:sysClr val="windowText" lastClr="000000"/>
                  </a:solidFill>
                </a:ln>
              </a:rPr>
              <a:t>Instability</a:t>
            </a:r>
          </a:p>
          <a:p>
            <a:pPr marL="342900" indent="-342900" algn="ctr"/>
            <a:r>
              <a:rPr lang="en-US" sz="3200" b="1" dirty="0">
                <a:ln>
                  <a:solidFill>
                    <a:sysClr val="windowText" lastClr="000000"/>
                  </a:solidFill>
                </a:ln>
              </a:rPr>
              <a:t>Lift</a:t>
            </a:r>
          </a:p>
          <a:p>
            <a:pPr marL="342900" indent="-342900" algn="ctr"/>
            <a:r>
              <a:rPr lang="en-US" sz="3200" b="1" dirty="0">
                <a:ln>
                  <a:solidFill>
                    <a:sysClr val="windowText" lastClr="000000"/>
                  </a:solidFill>
                </a:ln>
                <a:solidFill>
                  <a:srgbClr val="FFFF66"/>
                </a:solidFill>
              </a:rPr>
              <a:t>Wind Shear</a:t>
            </a:r>
          </a:p>
          <a:p>
            <a:endParaRPr lang="en-US" dirty="0"/>
          </a:p>
        </p:txBody>
      </p:sp>
      <p:sp>
        <p:nvSpPr>
          <p:cNvPr id="6" name="Text Box 2">
            <a:extLst>
              <a:ext uri="{FF2B5EF4-FFF2-40B4-BE49-F238E27FC236}">
                <a16:creationId xmlns:a16="http://schemas.microsoft.com/office/drawing/2014/main" id="{EFD41D10-C3CD-DE4B-8C5E-B60593EC0E95}"/>
              </a:ext>
            </a:extLst>
          </p:cNvPr>
          <p:cNvSpPr txBox="1">
            <a:spLocks noChangeArrowheads="1"/>
          </p:cNvSpPr>
          <p:nvPr/>
        </p:nvSpPr>
        <p:spPr bwMode="auto">
          <a:xfrm>
            <a:off x="152400" y="228600"/>
            <a:ext cx="88265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Thunderstorm Ingredients: Wind Shear</a:t>
            </a:r>
            <a:endParaRPr lang="en-US" sz="2700" dirty="0">
              <a:solidFill>
                <a:srgbClr val="FFFF00"/>
              </a:solidFill>
              <a:latin typeface="+mn-lt"/>
            </a:endParaRPr>
          </a:p>
        </p:txBody>
      </p:sp>
      <p:sp>
        <p:nvSpPr>
          <p:cNvPr id="8" name="Rectangle 2">
            <a:extLst>
              <a:ext uri="{FF2B5EF4-FFF2-40B4-BE49-F238E27FC236}">
                <a16:creationId xmlns:a16="http://schemas.microsoft.com/office/drawing/2014/main" id="{FB00D9B8-3295-FE4D-903F-4B42EAA8A77A}"/>
              </a:ext>
            </a:extLst>
          </p:cNvPr>
          <p:cNvSpPr>
            <a:spLocks noChangeArrowheads="1"/>
          </p:cNvSpPr>
          <p:nvPr/>
        </p:nvSpPr>
        <p:spPr bwMode="auto">
          <a:xfrm>
            <a:off x="63499" y="666750"/>
            <a:ext cx="9080501" cy="707886"/>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Shear (change in wind speed with height) is NOT needed to get storms, but allows organized storms to last longer!</a:t>
            </a:r>
          </a:p>
        </p:txBody>
      </p:sp>
      <p:pic>
        <p:nvPicPr>
          <p:cNvPr id="9" name="Picture 2" descr="http://www.srh.noaa.gov/jetstream/tstorms/images/directionalshear.jpg">
            <a:extLst>
              <a:ext uri="{FF2B5EF4-FFF2-40B4-BE49-F238E27FC236}">
                <a16:creationId xmlns:a16="http://schemas.microsoft.com/office/drawing/2014/main" id="{25289258-1465-024C-A472-630C1DE58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77" y="1486019"/>
            <a:ext cx="3131341" cy="3505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vimeocdn.com/video/275062518_640.jpg">
            <a:extLst>
              <a:ext uri="{FF2B5EF4-FFF2-40B4-BE49-F238E27FC236}">
                <a16:creationId xmlns:a16="http://schemas.microsoft.com/office/drawing/2014/main" id="{60A624DF-5698-B944-A26E-5CAE6BE283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03"/>
          <a:stretch/>
        </p:blipFill>
        <p:spPr bwMode="auto">
          <a:xfrm>
            <a:off x="5772265" y="1196877"/>
            <a:ext cx="3206635" cy="160347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95272495-877C-EC44-AEA3-5B58B582CCA8}"/>
              </a:ext>
            </a:extLst>
          </p:cNvPr>
          <p:cNvCxnSpPr>
            <a:cxnSpLocks/>
          </p:cNvCxnSpPr>
          <p:nvPr/>
        </p:nvCxnSpPr>
        <p:spPr>
          <a:xfrm flipV="1">
            <a:off x="7333471" y="1276350"/>
            <a:ext cx="0" cy="1304926"/>
          </a:xfrm>
          <a:prstGeom prst="straightConnector1">
            <a:avLst/>
          </a:prstGeom>
          <a:ln w="63500">
            <a:solidFill>
              <a:srgbClr val="FF0000"/>
            </a:solidFill>
            <a:tailEnd type="arrow"/>
          </a:ln>
          <a:effectLst>
            <a:outerShdw dist="508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C16B18-6C6B-9C4C-8686-FFEC52B75C12}"/>
              </a:ext>
            </a:extLst>
          </p:cNvPr>
          <p:cNvCxnSpPr>
            <a:cxnSpLocks/>
          </p:cNvCxnSpPr>
          <p:nvPr/>
        </p:nvCxnSpPr>
        <p:spPr>
          <a:xfrm>
            <a:off x="7504921" y="1333500"/>
            <a:ext cx="0" cy="1323975"/>
          </a:xfrm>
          <a:prstGeom prst="straightConnector1">
            <a:avLst/>
          </a:prstGeom>
          <a:ln w="63500">
            <a:solidFill>
              <a:schemeClr val="tx2"/>
            </a:solidFill>
            <a:tailEnd type="arrow"/>
          </a:ln>
          <a:effectLst>
            <a:outerShdw dist="635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FD2014-305C-C048-BEB2-466DEB7A4C8C}"/>
              </a:ext>
            </a:extLst>
          </p:cNvPr>
          <p:cNvSpPr txBox="1"/>
          <p:nvPr/>
        </p:nvSpPr>
        <p:spPr>
          <a:xfrm>
            <a:off x="5772266" y="2748975"/>
            <a:ext cx="3206634" cy="584775"/>
          </a:xfrm>
          <a:prstGeom prst="rect">
            <a:avLst/>
          </a:prstGeom>
          <a:noFill/>
        </p:spPr>
        <p:txBody>
          <a:bodyPr wrap="square" rtlCol="0">
            <a:spAutoFit/>
          </a:bodyPr>
          <a:lstStyle/>
          <a:p>
            <a:r>
              <a:rPr lang="en-US" sz="1600" dirty="0">
                <a:solidFill>
                  <a:srgbClr val="00FFFD"/>
                </a:solidFill>
              </a:rPr>
              <a:t>Weak shear = Outflow-driven storms lasting ~1 hour</a:t>
            </a:r>
          </a:p>
        </p:txBody>
      </p:sp>
      <p:pic>
        <p:nvPicPr>
          <p:cNvPr id="26" name="Picture 2" descr="http://www.targetarea.net/2012/mar1812suppan.jpg">
            <a:extLst>
              <a:ext uri="{FF2B5EF4-FFF2-40B4-BE49-F238E27FC236}">
                <a16:creationId xmlns:a16="http://schemas.microsoft.com/office/drawing/2014/main" id="{E93C6A44-0229-D14B-9C79-C03C58399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265" y="3339721"/>
            <a:ext cx="3195075" cy="167042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EB99FFD9-BC5C-D547-B391-08D8CC7B0190}"/>
              </a:ext>
            </a:extLst>
          </p:cNvPr>
          <p:cNvCxnSpPr>
            <a:cxnSpLocks/>
          </p:cNvCxnSpPr>
          <p:nvPr/>
        </p:nvCxnSpPr>
        <p:spPr>
          <a:xfrm>
            <a:off x="7455018" y="3739770"/>
            <a:ext cx="622182" cy="813180"/>
          </a:xfrm>
          <a:prstGeom prst="straightConnector1">
            <a:avLst/>
          </a:prstGeom>
          <a:ln w="635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36CED94-3B26-C445-9066-8B8F787015DE}"/>
              </a:ext>
            </a:extLst>
          </p:cNvPr>
          <p:cNvCxnSpPr>
            <a:cxnSpLocks/>
          </p:cNvCxnSpPr>
          <p:nvPr/>
        </p:nvCxnSpPr>
        <p:spPr>
          <a:xfrm flipV="1">
            <a:off x="6324600" y="3441022"/>
            <a:ext cx="1008871" cy="1111928"/>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98F7E71-2991-344C-92F7-B1329EFE85D4}"/>
              </a:ext>
            </a:extLst>
          </p:cNvPr>
          <p:cNvSpPr txBox="1"/>
          <p:nvPr/>
        </p:nvSpPr>
        <p:spPr>
          <a:xfrm>
            <a:off x="5715001" y="4552950"/>
            <a:ext cx="3809999" cy="584775"/>
          </a:xfrm>
          <a:prstGeom prst="rect">
            <a:avLst/>
          </a:prstGeom>
          <a:noFill/>
        </p:spPr>
        <p:txBody>
          <a:bodyPr wrap="square" rtlCol="0">
            <a:spAutoFit/>
          </a:bodyPr>
          <a:lstStyle/>
          <a:p>
            <a:r>
              <a:rPr lang="en-US" sz="1600" dirty="0">
                <a:solidFill>
                  <a:srgbClr val="00FFFD"/>
                </a:solidFill>
              </a:rPr>
              <a:t>Strong shear = Storms last longer (updraft/downdraft separated)</a:t>
            </a:r>
          </a:p>
        </p:txBody>
      </p:sp>
    </p:spTree>
    <p:extLst>
      <p:ext uri="{BB962C8B-B14F-4D97-AF65-F5344CB8AC3E}">
        <p14:creationId xmlns:p14="http://schemas.microsoft.com/office/powerpoint/2010/main" val="118575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3" end="3"/>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ACC8B6-E15A-FE4E-A823-633C399245E7}"/>
              </a:ext>
            </a:extLst>
          </p:cNvPr>
          <p:cNvPicPr>
            <a:picLocks noChangeAspect="1"/>
          </p:cNvPicPr>
          <p:nvPr/>
        </p:nvPicPr>
        <p:blipFill>
          <a:blip r:embed="rId3"/>
          <a:stretch>
            <a:fillRect/>
          </a:stretch>
        </p:blipFill>
        <p:spPr>
          <a:xfrm>
            <a:off x="207379" y="590550"/>
            <a:ext cx="1547211" cy="2057402"/>
          </a:xfrm>
          <a:prstGeom prst="rect">
            <a:avLst/>
          </a:prstGeom>
        </p:spPr>
      </p:pic>
      <p:sp>
        <p:nvSpPr>
          <p:cNvPr id="8" name="Text Box 2"/>
          <p:cNvSpPr txBox="1">
            <a:spLocks noChangeArrowheads="1"/>
          </p:cNvSpPr>
          <p:nvPr/>
        </p:nvSpPr>
        <p:spPr bwMode="auto">
          <a:xfrm>
            <a:off x="152400" y="228600"/>
            <a:ext cx="88392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Storm Prediction Center Convective Outlooks</a:t>
            </a:r>
          </a:p>
        </p:txBody>
      </p:sp>
      <p:pic>
        <p:nvPicPr>
          <p:cNvPr id="2" name="Picture 1">
            <a:extLst>
              <a:ext uri="{FF2B5EF4-FFF2-40B4-BE49-F238E27FC236}">
                <a16:creationId xmlns:a16="http://schemas.microsoft.com/office/drawing/2014/main" id="{0C30919D-77A0-3641-907C-D258A23F77F7}"/>
              </a:ext>
            </a:extLst>
          </p:cNvPr>
          <p:cNvPicPr>
            <a:picLocks noChangeAspect="1"/>
          </p:cNvPicPr>
          <p:nvPr/>
        </p:nvPicPr>
        <p:blipFill>
          <a:blip r:embed="rId4"/>
          <a:stretch>
            <a:fillRect/>
          </a:stretch>
        </p:blipFill>
        <p:spPr>
          <a:xfrm>
            <a:off x="228600" y="2652413"/>
            <a:ext cx="1545760" cy="1919056"/>
          </a:xfrm>
          <a:prstGeom prst="rect">
            <a:avLst/>
          </a:prstGeom>
        </p:spPr>
      </p:pic>
      <p:pic>
        <p:nvPicPr>
          <p:cNvPr id="3" name="Picture 2">
            <a:extLst>
              <a:ext uri="{FF2B5EF4-FFF2-40B4-BE49-F238E27FC236}">
                <a16:creationId xmlns:a16="http://schemas.microsoft.com/office/drawing/2014/main" id="{0C1077CF-4638-954E-BCEF-6EFA999F431E}"/>
              </a:ext>
            </a:extLst>
          </p:cNvPr>
          <p:cNvPicPr>
            <a:picLocks noChangeAspect="1"/>
          </p:cNvPicPr>
          <p:nvPr/>
        </p:nvPicPr>
        <p:blipFill rotWithShape="1">
          <a:blip r:embed="rId5"/>
          <a:srcRect r="2455"/>
          <a:stretch/>
        </p:blipFill>
        <p:spPr>
          <a:xfrm>
            <a:off x="1681514" y="590550"/>
            <a:ext cx="3042886" cy="3987787"/>
          </a:xfrm>
          <a:prstGeom prst="rect">
            <a:avLst/>
          </a:prstGeom>
        </p:spPr>
      </p:pic>
      <p:pic>
        <p:nvPicPr>
          <p:cNvPr id="9" name="Picture 8">
            <a:extLst>
              <a:ext uri="{FF2B5EF4-FFF2-40B4-BE49-F238E27FC236}">
                <a16:creationId xmlns:a16="http://schemas.microsoft.com/office/drawing/2014/main" id="{DA519611-D37C-0E45-8A24-84B6C33363F1}"/>
              </a:ext>
            </a:extLst>
          </p:cNvPr>
          <p:cNvPicPr>
            <a:picLocks noChangeAspect="1"/>
          </p:cNvPicPr>
          <p:nvPr/>
        </p:nvPicPr>
        <p:blipFill>
          <a:blip r:embed="rId6"/>
          <a:stretch>
            <a:fillRect/>
          </a:stretch>
        </p:blipFill>
        <p:spPr>
          <a:xfrm>
            <a:off x="4690677" y="2711450"/>
            <a:ext cx="1524000" cy="1841500"/>
          </a:xfrm>
          <a:prstGeom prst="rect">
            <a:avLst/>
          </a:prstGeom>
        </p:spPr>
      </p:pic>
      <p:pic>
        <p:nvPicPr>
          <p:cNvPr id="10" name="Picture 9">
            <a:extLst>
              <a:ext uri="{FF2B5EF4-FFF2-40B4-BE49-F238E27FC236}">
                <a16:creationId xmlns:a16="http://schemas.microsoft.com/office/drawing/2014/main" id="{F0C69D09-A283-6C44-B1DB-681668FB6161}"/>
              </a:ext>
            </a:extLst>
          </p:cNvPr>
          <p:cNvPicPr>
            <a:picLocks noChangeAspect="1"/>
          </p:cNvPicPr>
          <p:nvPr/>
        </p:nvPicPr>
        <p:blipFill>
          <a:blip r:embed="rId7"/>
          <a:stretch>
            <a:fillRect/>
          </a:stretch>
        </p:blipFill>
        <p:spPr>
          <a:xfrm>
            <a:off x="6214677" y="2711450"/>
            <a:ext cx="1429224" cy="1841500"/>
          </a:xfrm>
          <a:prstGeom prst="rect">
            <a:avLst/>
          </a:prstGeom>
        </p:spPr>
      </p:pic>
      <p:pic>
        <p:nvPicPr>
          <p:cNvPr id="11" name="Picture 10">
            <a:extLst>
              <a:ext uri="{FF2B5EF4-FFF2-40B4-BE49-F238E27FC236}">
                <a16:creationId xmlns:a16="http://schemas.microsoft.com/office/drawing/2014/main" id="{7C21E8D8-CEB5-5641-AEE1-DD4D9C144D12}"/>
              </a:ext>
            </a:extLst>
          </p:cNvPr>
          <p:cNvPicPr>
            <a:picLocks noChangeAspect="1"/>
          </p:cNvPicPr>
          <p:nvPr/>
        </p:nvPicPr>
        <p:blipFill>
          <a:blip r:embed="rId8"/>
          <a:stretch>
            <a:fillRect/>
          </a:stretch>
        </p:blipFill>
        <p:spPr>
          <a:xfrm>
            <a:off x="7643901" y="2724151"/>
            <a:ext cx="1281494" cy="1828799"/>
          </a:xfrm>
          <a:prstGeom prst="rect">
            <a:avLst/>
          </a:prstGeom>
        </p:spPr>
      </p:pic>
      <p:sp>
        <p:nvSpPr>
          <p:cNvPr id="20" name="TextBox 19">
            <a:extLst>
              <a:ext uri="{FF2B5EF4-FFF2-40B4-BE49-F238E27FC236}">
                <a16:creationId xmlns:a16="http://schemas.microsoft.com/office/drawing/2014/main" id="{E62D321D-7E50-B249-80FC-0FD8A619346F}"/>
              </a:ext>
            </a:extLst>
          </p:cNvPr>
          <p:cNvSpPr txBox="1"/>
          <p:nvPr/>
        </p:nvSpPr>
        <p:spPr>
          <a:xfrm>
            <a:off x="152400" y="590550"/>
            <a:ext cx="1621420" cy="584775"/>
          </a:xfrm>
          <a:prstGeom prst="rect">
            <a:avLst/>
          </a:prstGeom>
          <a:noFill/>
        </p:spPr>
        <p:txBody>
          <a:bodyPr wrap="square" rtlCol="0">
            <a:spAutoFit/>
          </a:bodyPr>
          <a:lstStyle/>
          <a:p>
            <a:r>
              <a:rPr lang="en-US" sz="1600" dirty="0">
                <a:solidFill>
                  <a:schemeClr val="bg1"/>
                </a:solidFill>
              </a:rPr>
              <a:t>Day 2 Outlook</a:t>
            </a:r>
          </a:p>
          <a:p>
            <a:r>
              <a:rPr lang="en-US" sz="1600" dirty="0">
                <a:solidFill>
                  <a:schemeClr val="bg1"/>
                </a:solidFill>
              </a:rPr>
              <a:t>(1630Z)</a:t>
            </a:r>
          </a:p>
        </p:txBody>
      </p:sp>
      <p:sp>
        <p:nvSpPr>
          <p:cNvPr id="21" name="TextBox 20">
            <a:extLst>
              <a:ext uri="{FF2B5EF4-FFF2-40B4-BE49-F238E27FC236}">
                <a16:creationId xmlns:a16="http://schemas.microsoft.com/office/drawing/2014/main" id="{929AAB22-386F-DD45-AC20-073D0A7BF16E}"/>
              </a:ext>
            </a:extLst>
          </p:cNvPr>
          <p:cNvSpPr txBox="1"/>
          <p:nvPr/>
        </p:nvSpPr>
        <p:spPr>
          <a:xfrm>
            <a:off x="152623" y="2647951"/>
            <a:ext cx="1621420" cy="584775"/>
          </a:xfrm>
          <a:prstGeom prst="rect">
            <a:avLst/>
          </a:prstGeom>
          <a:noFill/>
        </p:spPr>
        <p:txBody>
          <a:bodyPr wrap="square" rtlCol="0">
            <a:spAutoFit/>
          </a:bodyPr>
          <a:lstStyle/>
          <a:p>
            <a:r>
              <a:rPr lang="en-US" sz="1600" dirty="0">
                <a:solidFill>
                  <a:schemeClr val="bg1"/>
                </a:solidFill>
              </a:rPr>
              <a:t>Day 1 Outlook</a:t>
            </a:r>
          </a:p>
          <a:p>
            <a:r>
              <a:rPr lang="en-US" sz="1600" dirty="0">
                <a:solidFill>
                  <a:schemeClr val="bg1"/>
                </a:solidFill>
              </a:rPr>
              <a:t>(1230Z)</a:t>
            </a:r>
          </a:p>
        </p:txBody>
      </p:sp>
      <p:sp>
        <p:nvSpPr>
          <p:cNvPr id="22" name="TextBox 21">
            <a:extLst>
              <a:ext uri="{FF2B5EF4-FFF2-40B4-BE49-F238E27FC236}">
                <a16:creationId xmlns:a16="http://schemas.microsoft.com/office/drawing/2014/main" id="{E15652A8-257F-624D-8989-F5F4EFC93AEB}"/>
              </a:ext>
            </a:extLst>
          </p:cNvPr>
          <p:cNvSpPr txBox="1"/>
          <p:nvPr/>
        </p:nvSpPr>
        <p:spPr>
          <a:xfrm>
            <a:off x="1708249" y="615375"/>
            <a:ext cx="1621420" cy="584775"/>
          </a:xfrm>
          <a:prstGeom prst="rect">
            <a:avLst/>
          </a:prstGeom>
          <a:noFill/>
        </p:spPr>
        <p:txBody>
          <a:bodyPr wrap="square" rtlCol="0">
            <a:spAutoFit/>
          </a:bodyPr>
          <a:lstStyle/>
          <a:p>
            <a:r>
              <a:rPr lang="en-US" sz="1600" dirty="0">
                <a:solidFill>
                  <a:schemeClr val="bg1"/>
                </a:solidFill>
              </a:rPr>
              <a:t>Day 1 Outlook</a:t>
            </a:r>
          </a:p>
          <a:p>
            <a:r>
              <a:rPr lang="en-US" sz="1600" dirty="0">
                <a:solidFill>
                  <a:schemeClr val="bg1"/>
                </a:solidFill>
              </a:rPr>
              <a:t>(2230Z)</a:t>
            </a:r>
          </a:p>
        </p:txBody>
      </p:sp>
      <p:sp>
        <p:nvSpPr>
          <p:cNvPr id="23" name="TextBox 22">
            <a:extLst>
              <a:ext uri="{FF2B5EF4-FFF2-40B4-BE49-F238E27FC236}">
                <a16:creationId xmlns:a16="http://schemas.microsoft.com/office/drawing/2014/main" id="{B0D052E9-1D5F-F04D-93ED-83D089534006}"/>
              </a:ext>
            </a:extLst>
          </p:cNvPr>
          <p:cNvSpPr txBox="1"/>
          <p:nvPr/>
        </p:nvSpPr>
        <p:spPr>
          <a:xfrm>
            <a:off x="4648200" y="2724150"/>
            <a:ext cx="1621420" cy="584775"/>
          </a:xfrm>
          <a:prstGeom prst="rect">
            <a:avLst/>
          </a:prstGeom>
          <a:noFill/>
        </p:spPr>
        <p:txBody>
          <a:bodyPr wrap="square" rtlCol="0">
            <a:spAutoFit/>
          </a:bodyPr>
          <a:lstStyle/>
          <a:p>
            <a:pPr algn="ctr"/>
            <a:r>
              <a:rPr lang="en-US" sz="1600" dirty="0">
                <a:solidFill>
                  <a:schemeClr val="bg1"/>
                </a:solidFill>
              </a:rPr>
              <a:t>Severe Wind</a:t>
            </a:r>
          </a:p>
          <a:p>
            <a:pPr algn="ctr"/>
            <a:r>
              <a:rPr lang="en-US" sz="1600" dirty="0">
                <a:solidFill>
                  <a:schemeClr val="bg1"/>
                </a:solidFill>
              </a:rPr>
              <a:t>(50+ knots)</a:t>
            </a:r>
          </a:p>
        </p:txBody>
      </p:sp>
      <p:sp>
        <p:nvSpPr>
          <p:cNvPr id="25" name="TextBox 24">
            <a:extLst>
              <a:ext uri="{FF2B5EF4-FFF2-40B4-BE49-F238E27FC236}">
                <a16:creationId xmlns:a16="http://schemas.microsoft.com/office/drawing/2014/main" id="{3C9E9649-94BB-174E-854D-18426E6B7D51}"/>
              </a:ext>
            </a:extLst>
          </p:cNvPr>
          <p:cNvSpPr txBox="1"/>
          <p:nvPr/>
        </p:nvSpPr>
        <p:spPr>
          <a:xfrm>
            <a:off x="6060348" y="2724150"/>
            <a:ext cx="1621420" cy="584775"/>
          </a:xfrm>
          <a:prstGeom prst="rect">
            <a:avLst/>
          </a:prstGeom>
          <a:noFill/>
        </p:spPr>
        <p:txBody>
          <a:bodyPr wrap="square" rtlCol="0">
            <a:spAutoFit/>
          </a:bodyPr>
          <a:lstStyle/>
          <a:p>
            <a:pPr algn="ctr"/>
            <a:r>
              <a:rPr lang="en-US" sz="1600" dirty="0">
                <a:solidFill>
                  <a:schemeClr val="bg1"/>
                </a:solidFill>
              </a:rPr>
              <a:t>Severe Hail</a:t>
            </a:r>
          </a:p>
          <a:p>
            <a:pPr algn="ctr"/>
            <a:r>
              <a:rPr lang="en-US" sz="1600" dirty="0">
                <a:solidFill>
                  <a:schemeClr val="bg1"/>
                </a:solidFill>
              </a:rPr>
              <a:t>(1”+)</a:t>
            </a:r>
          </a:p>
        </p:txBody>
      </p:sp>
      <p:sp>
        <p:nvSpPr>
          <p:cNvPr id="26" name="TextBox 25">
            <a:extLst>
              <a:ext uri="{FF2B5EF4-FFF2-40B4-BE49-F238E27FC236}">
                <a16:creationId xmlns:a16="http://schemas.microsoft.com/office/drawing/2014/main" id="{BEB24651-AEFC-BF40-90DE-DD734C7A1FD5}"/>
              </a:ext>
            </a:extLst>
          </p:cNvPr>
          <p:cNvSpPr txBox="1"/>
          <p:nvPr/>
        </p:nvSpPr>
        <p:spPr>
          <a:xfrm>
            <a:off x="7447900" y="2736850"/>
            <a:ext cx="1621420" cy="338554"/>
          </a:xfrm>
          <a:prstGeom prst="rect">
            <a:avLst/>
          </a:prstGeom>
          <a:noFill/>
        </p:spPr>
        <p:txBody>
          <a:bodyPr wrap="square" rtlCol="0">
            <a:spAutoFit/>
          </a:bodyPr>
          <a:lstStyle/>
          <a:p>
            <a:pPr algn="ctr"/>
            <a:r>
              <a:rPr lang="en-US" sz="1600" dirty="0">
                <a:solidFill>
                  <a:schemeClr val="bg1"/>
                </a:solidFill>
              </a:rPr>
              <a:t>Tornado</a:t>
            </a:r>
          </a:p>
        </p:txBody>
      </p:sp>
      <p:sp>
        <p:nvSpPr>
          <p:cNvPr id="27" name="Rectangle 2">
            <a:extLst>
              <a:ext uri="{FF2B5EF4-FFF2-40B4-BE49-F238E27FC236}">
                <a16:creationId xmlns:a16="http://schemas.microsoft.com/office/drawing/2014/main" id="{222966EA-1DCE-CF4B-B1BB-65B666B67FF1}"/>
              </a:ext>
            </a:extLst>
          </p:cNvPr>
          <p:cNvSpPr>
            <a:spLocks noChangeArrowheads="1"/>
          </p:cNvSpPr>
          <p:nvPr/>
        </p:nvSpPr>
        <p:spPr bwMode="auto">
          <a:xfrm>
            <a:off x="1" y="4629150"/>
            <a:ext cx="89916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i="1" dirty="0">
                <a:solidFill>
                  <a:srgbClr val="00F1FF"/>
                </a:solidFill>
              </a:rPr>
              <a:t>Slight risk most likely on days with 25-30+ </a:t>
            </a:r>
            <a:r>
              <a:rPr lang="en-US" sz="2000" i="1" dirty="0" err="1">
                <a:solidFill>
                  <a:srgbClr val="00F1FF"/>
                </a:solidFill>
              </a:rPr>
              <a:t>kt</a:t>
            </a:r>
            <a:r>
              <a:rPr lang="en-US" sz="2000" i="1" dirty="0">
                <a:solidFill>
                  <a:srgbClr val="00F1FF"/>
                </a:solidFill>
              </a:rPr>
              <a:t> shear (usually from NE)!</a:t>
            </a:r>
          </a:p>
        </p:txBody>
      </p:sp>
      <p:sp>
        <p:nvSpPr>
          <p:cNvPr id="28" name="TextBox 27">
            <a:extLst>
              <a:ext uri="{FF2B5EF4-FFF2-40B4-BE49-F238E27FC236}">
                <a16:creationId xmlns:a16="http://schemas.microsoft.com/office/drawing/2014/main" id="{74E479AA-0E50-794C-A931-1F68BCB63FDB}"/>
              </a:ext>
            </a:extLst>
          </p:cNvPr>
          <p:cNvSpPr txBox="1"/>
          <p:nvPr/>
        </p:nvSpPr>
        <p:spPr>
          <a:xfrm>
            <a:off x="7610816" y="3513723"/>
            <a:ext cx="1380784" cy="307777"/>
          </a:xfrm>
          <a:prstGeom prst="rect">
            <a:avLst/>
          </a:prstGeom>
          <a:noFill/>
        </p:spPr>
        <p:txBody>
          <a:bodyPr wrap="square" rtlCol="0">
            <a:spAutoFit/>
          </a:bodyPr>
          <a:lstStyle/>
          <a:p>
            <a:pPr algn="ctr"/>
            <a:r>
              <a:rPr lang="en-US" sz="1400" dirty="0">
                <a:solidFill>
                  <a:schemeClr val="bg1"/>
                </a:solidFill>
              </a:rPr>
              <a:t>Less than 2%</a:t>
            </a:r>
          </a:p>
        </p:txBody>
      </p:sp>
      <p:sp>
        <p:nvSpPr>
          <p:cNvPr id="29" name="Rectangle 2">
            <a:extLst>
              <a:ext uri="{FF2B5EF4-FFF2-40B4-BE49-F238E27FC236}">
                <a16:creationId xmlns:a16="http://schemas.microsoft.com/office/drawing/2014/main" id="{86E65677-0A4D-CD4E-8624-2AD8AF907594}"/>
              </a:ext>
            </a:extLst>
          </p:cNvPr>
          <p:cNvSpPr>
            <a:spLocks noChangeArrowheads="1"/>
          </p:cNvSpPr>
          <p:nvPr/>
        </p:nvSpPr>
        <p:spPr bwMode="auto">
          <a:xfrm>
            <a:off x="4757485" y="590550"/>
            <a:ext cx="4386515" cy="2092881"/>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SPC issues daily (12-12Z) convective outlooks to Day 3</a:t>
            </a:r>
            <a:endParaRPr lang="en-US" sz="1800" dirty="0"/>
          </a:p>
          <a:p>
            <a:pPr marL="600075" lvl="1" indent="-257175">
              <a:buClr>
                <a:srgbClr val="FFFF00"/>
              </a:buClr>
              <a:buFont typeface="Wingdings" pitchFamily="2" charset="2"/>
              <a:buChar char="Ø"/>
              <a:defRPr/>
            </a:pPr>
            <a:r>
              <a:rPr lang="en-US" sz="1800" dirty="0"/>
              <a:t>“Marginal” Risk common (5% severe threat within 25 mi)</a:t>
            </a:r>
          </a:p>
          <a:p>
            <a:pPr marL="600075" lvl="1" indent="-257175">
              <a:buClr>
                <a:srgbClr val="FFFF00"/>
              </a:buClr>
              <a:buFont typeface="Wingdings" pitchFamily="2" charset="2"/>
              <a:buChar char="Ø"/>
              <a:defRPr/>
            </a:pPr>
            <a:endParaRPr lang="en-US" sz="1800" dirty="0"/>
          </a:p>
          <a:p>
            <a:pPr marL="600075" lvl="1" indent="-257175">
              <a:buClr>
                <a:srgbClr val="FFFF00"/>
              </a:buClr>
              <a:buFont typeface="Wingdings" pitchFamily="2" charset="2"/>
              <a:buChar char="Ø"/>
              <a:defRPr/>
            </a:pPr>
            <a:r>
              <a:rPr lang="en-US" sz="1800" dirty="0"/>
              <a:t>”Slight” Risk (15%) 1-3x p/yr; </a:t>
            </a:r>
            <a:r>
              <a:rPr lang="en-US" sz="1800" dirty="0">
                <a:sym typeface="Wingdings" pitchFamily="2" charset="2"/>
              </a:rPr>
              <a:t> Proxy for possible WATCH</a:t>
            </a:r>
            <a:endParaRPr lang="en-US" sz="1800" dirty="0"/>
          </a:p>
        </p:txBody>
      </p:sp>
      <p:sp>
        <p:nvSpPr>
          <p:cNvPr id="18" name="TextBox 17">
            <a:extLst>
              <a:ext uri="{FF2B5EF4-FFF2-40B4-BE49-F238E27FC236}">
                <a16:creationId xmlns:a16="http://schemas.microsoft.com/office/drawing/2014/main" id="{FEC0428C-3452-7445-B54A-0631C1DFB97F}"/>
              </a:ext>
            </a:extLst>
          </p:cNvPr>
          <p:cNvSpPr txBox="1">
            <a:spLocks/>
          </p:cNvSpPr>
          <p:nvPr/>
        </p:nvSpPr>
        <p:spPr>
          <a:xfrm>
            <a:off x="1741086" y="3330773"/>
            <a:ext cx="2874381" cy="400110"/>
          </a:xfrm>
          <a:prstGeom prst="rect">
            <a:avLst/>
          </a:prstGeom>
          <a:solidFill>
            <a:schemeClr val="tx2">
              <a:lumMod val="50000"/>
            </a:schemeClr>
          </a:solidFill>
          <a:ln w="34925">
            <a:solidFill>
              <a:schemeClr val="tx1"/>
            </a:solidFill>
          </a:ln>
          <a:effectLst>
            <a:outerShdw blurRad="50800" dir="2700000" algn="tl" rotWithShape="0">
              <a:prstClr val="black"/>
            </a:outerShdw>
          </a:effectLst>
        </p:spPr>
        <p:txBody>
          <a:bodyPr wrap="square" rtlCol="0">
            <a:spAutoFit/>
          </a:bodyPr>
          <a:lstStyle/>
          <a:p>
            <a:pPr marL="0" marR="0" indent="0" algn="ctr" defTabSz="914400" rtl="0" eaLnBrk="1" fontAlgn="base" latinLnBrk="0" hangingPunct="1">
              <a:spcBef>
                <a:spcPct val="0"/>
              </a:spcBef>
              <a:spcAft>
                <a:spcPct val="0"/>
              </a:spcAft>
              <a:buClrTx/>
              <a:buSzTx/>
              <a:buFontTx/>
              <a:buNone/>
              <a:tabLst/>
            </a:pPr>
            <a:r>
              <a:rPr lang="en-US" sz="2000" kern="0" dirty="0">
                <a:effectLst>
                  <a:outerShdw blurRad="139700" dist="63500" dir="4200000" sx="101000" sy="101000" algn="tl">
                    <a:srgbClr val="000000"/>
                  </a:outerShdw>
                </a:effectLst>
                <a:latin typeface="+mn-lt"/>
                <a:ea typeface="+mj-ea"/>
                <a:cs typeface="+mj-cs"/>
              </a:rPr>
              <a:t>Convective Outlook</a:t>
            </a:r>
            <a:endParaRPr kumimoji="0" lang="en-US" sz="2000" b="1" i="0" u="none" strike="noStrike" kern="0" cap="none" spc="0" normalizeH="0" baseline="0" noProof="0" dirty="0">
              <a:ln>
                <a:noFill/>
              </a:ln>
              <a:effectLst>
                <a:outerShdw blurRad="139700" dist="63500" dir="4200000" sx="101000" sy="101000" algn="tl">
                  <a:srgbClr val="000000"/>
                </a:outerShdw>
              </a:effectLst>
              <a:uLnTx/>
              <a:uFillTx/>
              <a:latin typeface="+mn-lt"/>
              <a:ea typeface="+mj-ea"/>
              <a:cs typeface="+mj-cs"/>
            </a:endParaRPr>
          </a:p>
        </p:txBody>
      </p:sp>
    </p:spTree>
    <p:extLst>
      <p:ext uri="{BB962C8B-B14F-4D97-AF65-F5344CB8AC3E}">
        <p14:creationId xmlns:p14="http://schemas.microsoft.com/office/powerpoint/2010/main" val="382151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8392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Severe Thunderstorm Watches</a:t>
            </a:r>
          </a:p>
        </p:txBody>
      </p:sp>
      <p:pic>
        <p:nvPicPr>
          <p:cNvPr id="30" name="Picture 29">
            <a:extLst>
              <a:ext uri="{FF2B5EF4-FFF2-40B4-BE49-F238E27FC236}">
                <a16:creationId xmlns:a16="http://schemas.microsoft.com/office/drawing/2014/main" id="{43DEB0D5-0291-8D47-83E9-DF23FB8D35A3}"/>
              </a:ext>
            </a:extLst>
          </p:cNvPr>
          <p:cNvPicPr>
            <a:picLocks noChangeAspect="1"/>
          </p:cNvPicPr>
          <p:nvPr/>
        </p:nvPicPr>
        <p:blipFill>
          <a:blip r:embed="rId3"/>
          <a:stretch>
            <a:fillRect/>
          </a:stretch>
        </p:blipFill>
        <p:spPr>
          <a:xfrm>
            <a:off x="152400" y="646938"/>
            <a:ext cx="4876800" cy="3920947"/>
          </a:xfrm>
          <a:prstGeom prst="rect">
            <a:avLst/>
          </a:prstGeom>
        </p:spPr>
      </p:pic>
      <p:sp>
        <p:nvSpPr>
          <p:cNvPr id="33" name="Rectangle 2">
            <a:extLst>
              <a:ext uri="{FF2B5EF4-FFF2-40B4-BE49-F238E27FC236}">
                <a16:creationId xmlns:a16="http://schemas.microsoft.com/office/drawing/2014/main" id="{50024827-AC43-CF4C-ACC8-225F9EF95FBD}"/>
              </a:ext>
            </a:extLst>
          </p:cNvPr>
          <p:cNvSpPr>
            <a:spLocks noChangeArrowheads="1"/>
          </p:cNvSpPr>
          <p:nvPr/>
        </p:nvSpPr>
        <p:spPr bwMode="auto">
          <a:xfrm>
            <a:off x="5029200" y="590550"/>
            <a:ext cx="4038600" cy="1323439"/>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Watches issued for a high confidence of severe storms (in effect for 4-8 hours)</a:t>
            </a:r>
          </a:p>
          <a:p>
            <a:pPr marL="257175" indent="-257175">
              <a:buClr>
                <a:srgbClr val="FFFF00"/>
              </a:buClr>
              <a:buFont typeface="Wingdings" pitchFamily="2" charset="2"/>
              <a:buChar char="Ø"/>
              <a:defRPr/>
            </a:pPr>
            <a:endParaRPr lang="en-US" sz="2000" dirty="0"/>
          </a:p>
        </p:txBody>
      </p:sp>
      <p:sp>
        <p:nvSpPr>
          <p:cNvPr id="35" name="Rectangle 2">
            <a:extLst>
              <a:ext uri="{FF2B5EF4-FFF2-40B4-BE49-F238E27FC236}">
                <a16:creationId xmlns:a16="http://schemas.microsoft.com/office/drawing/2014/main" id="{0D53A63E-2EB9-CC44-AF2A-33AC9FB41A36}"/>
              </a:ext>
            </a:extLst>
          </p:cNvPr>
          <p:cNvSpPr>
            <a:spLocks noChangeArrowheads="1"/>
          </p:cNvSpPr>
          <p:nvPr/>
        </p:nvSpPr>
        <p:spPr bwMode="auto">
          <a:xfrm>
            <a:off x="1" y="4629150"/>
            <a:ext cx="8991600" cy="384721"/>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1900" i="1" dirty="0">
                <a:solidFill>
                  <a:srgbClr val="00F1FF"/>
                </a:solidFill>
              </a:rPr>
              <a:t>If convection develops in 25-30+ </a:t>
            </a:r>
            <a:r>
              <a:rPr lang="en-US" sz="1900" i="1" dirty="0" err="1">
                <a:solidFill>
                  <a:srgbClr val="00F1FF"/>
                </a:solidFill>
              </a:rPr>
              <a:t>kt</a:t>
            </a:r>
            <a:r>
              <a:rPr lang="en-US" sz="1900" i="1" dirty="0">
                <a:solidFill>
                  <a:srgbClr val="00F1FF"/>
                </a:solidFill>
              </a:rPr>
              <a:t> shear, organized, severe storms likely!</a:t>
            </a:r>
          </a:p>
        </p:txBody>
      </p:sp>
      <p:pic>
        <p:nvPicPr>
          <p:cNvPr id="7" name="Picture 6">
            <a:extLst>
              <a:ext uri="{FF2B5EF4-FFF2-40B4-BE49-F238E27FC236}">
                <a16:creationId xmlns:a16="http://schemas.microsoft.com/office/drawing/2014/main" id="{AF1AFD66-B2E8-1147-A383-9D45EF2624DD}"/>
              </a:ext>
            </a:extLst>
          </p:cNvPr>
          <p:cNvPicPr>
            <a:picLocks noChangeAspect="1"/>
          </p:cNvPicPr>
          <p:nvPr/>
        </p:nvPicPr>
        <p:blipFill>
          <a:blip r:embed="rId4"/>
          <a:stretch>
            <a:fillRect/>
          </a:stretch>
        </p:blipFill>
        <p:spPr>
          <a:xfrm>
            <a:off x="5181600" y="1650623"/>
            <a:ext cx="3733800" cy="2917262"/>
          </a:xfrm>
          <a:prstGeom prst="rect">
            <a:avLst/>
          </a:prstGeom>
        </p:spPr>
      </p:pic>
      <p:sp>
        <p:nvSpPr>
          <p:cNvPr id="9" name="TextBox 8">
            <a:extLst>
              <a:ext uri="{FF2B5EF4-FFF2-40B4-BE49-F238E27FC236}">
                <a16:creationId xmlns:a16="http://schemas.microsoft.com/office/drawing/2014/main" id="{401006FA-0789-D846-A6D7-590C476061EB}"/>
              </a:ext>
            </a:extLst>
          </p:cNvPr>
          <p:cNvSpPr txBox="1"/>
          <p:nvPr/>
        </p:nvSpPr>
        <p:spPr>
          <a:xfrm>
            <a:off x="1143000" y="3109254"/>
            <a:ext cx="3810000" cy="854080"/>
          </a:xfrm>
          <a:prstGeom prst="rect">
            <a:avLst/>
          </a:prstGeom>
          <a:noFill/>
        </p:spPr>
        <p:txBody>
          <a:bodyPr wrap="square" rtlCol="0">
            <a:spAutoFit/>
          </a:bodyPr>
          <a:lstStyle/>
          <a:p>
            <a:pPr algn="ctr"/>
            <a:r>
              <a:rPr lang="en-US" sz="1650" dirty="0">
                <a:solidFill>
                  <a:schemeClr val="bg1"/>
                </a:solidFill>
              </a:rPr>
              <a:t>Only Severe T-Storm Watch issued for Phoenix last monsoon season (but not our only severe storms!) </a:t>
            </a:r>
          </a:p>
        </p:txBody>
      </p:sp>
    </p:spTree>
    <p:extLst>
      <p:ext uri="{BB962C8B-B14F-4D97-AF65-F5344CB8AC3E}">
        <p14:creationId xmlns:p14="http://schemas.microsoft.com/office/powerpoint/2010/main" val="163434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8392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Convective Warning Products</a:t>
            </a:r>
          </a:p>
        </p:txBody>
      </p:sp>
      <p:pic>
        <p:nvPicPr>
          <p:cNvPr id="7" name="Picture 6">
            <a:extLst>
              <a:ext uri="{FF2B5EF4-FFF2-40B4-BE49-F238E27FC236}">
                <a16:creationId xmlns:a16="http://schemas.microsoft.com/office/drawing/2014/main" id="{ECF8BAE0-CBC7-8743-95FC-3BE0C47D8D62}"/>
              </a:ext>
            </a:extLst>
          </p:cNvPr>
          <p:cNvPicPr>
            <a:picLocks noChangeAspect="1"/>
          </p:cNvPicPr>
          <p:nvPr/>
        </p:nvPicPr>
        <p:blipFill rotWithShape="1">
          <a:blip r:embed="rId3"/>
          <a:srcRect r="5448"/>
          <a:stretch/>
        </p:blipFill>
        <p:spPr>
          <a:xfrm>
            <a:off x="3281864" y="574525"/>
            <a:ext cx="5633536" cy="4452001"/>
          </a:xfrm>
          <a:prstGeom prst="rect">
            <a:avLst/>
          </a:prstGeom>
        </p:spPr>
      </p:pic>
      <p:pic>
        <p:nvPicPr>
          <p:cNvPr id="9" name="Picture 8">
            <a:extLst>
              <a:ext uri="{FF2B5EF4-FFF2-40B4-BE49-F238E27FC236}">
                <a16:creationId xmlns:a16="http://schemas.microsoft.com/office/drawing/2014/main" id="{9B381422-D1B8-8249-AB79-BCC16E947BC0}"/>
              </a:ext>
            </a:extLst>
          </p:cNvPr>
          <p:cNvPicPr>
            <a:picLocks noChangeAspect="1"/>
          </p:cNvPicPr>
          <p:nvPr/>
        </p:nvPicPr>
        <p:blipFill rotWithShape="1">
          <a:blip r:embed="rId4"/>
          <a:srcRect b="390"/>
          <a:stretch/>
        </p:blipFill>
        <p:spPr>
          <a:xfrm>
            <a:off x="152400" y="581582"/>
            <a:ext cx="3967539" cy="4444945"/>
          </a:xfrm>
          <a:prstGeom prst="rect">
            <a:avLst/>
          </a:prstGeom>
        </p:spPr>
      </p:pic>
      <p:sp>
        <p:nvSpPr>
          <p:cNvPr id="10" name="TextBox 9">
            <a:extLst>
              <a:ext uri="{FF2B5EF4-FFF2-40B4-BE49-F238E27FC236}">
                <a16:creationId xmlns:a16="http://schemas.microsoft.com/office/drawing/2014/main" id="{1C50320A-5658-8D42-B562-7D69B2216A95}"/>
              </a:ext>
            </a:extLst>
          </p:cNvPr>
          <p:cNvSpPr txBox="1"/>
          <p:nvPr/>
        </p:nvSpPr>
        <p:spPr>
          <a:xfrm>
            <a:off x="3276599" y="626766"/>
            <a:ext cx="3352800"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Watch: 3:40 p.m. (rare issuance)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Warning: 5:56 p.m.</a:t>
            </a:r>
            <a:endParaRPr lang="en-US" sz="1600" kern="0" dirty="0">
              <a:solidFill>
                <a:schemeClr val="bg1"/>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AWW: 5:59 p.m.</a:t>
            </a:r>
          </a:p>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Impact: 6:19 p.m.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(58 mph winds)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noProof="0" dirty="0">
              <a:ln>
                <a:noFill/>
              </a:ln>
              <a:solidFill>
                <a:schemeClr val="bg1"/>
              </a:solidFill>
              <a:effectLst/>
              <a:uLnTx/>
              <a:uFillTx/>
            </a:endParaRPr>
          </a:p>
        </p:txBody>
      </p:sp>
    </p:spTree>
    <p:extLst>
      <p:ext uri="{BB962C8B-B14F-4D97-AF65-F5344CB8AC3E}">
        <p14:creationId xmlns:p14="http://schemas.microsoft.com/office/powerpoint/2010/main" val="1272577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3CE7F-4D7C-E147-8A1B-09B76D15AC08}"/>
              </a:ext>
            </a:extLst>
          </p:cNvPr>
          <p:cNvPicPr>
            <a:picLocks noChangeAspect="1"/>
          </p:cNvPicPr>
          <p:nvPr/>
        </p:nvPicPr>
        <p:blipFill rotWithShape="1">
          <a:blip r:embed="rId3"/>
          <a:srcRect r="6717"/>
          <a:stretch/>
        </p:blipFill>
        <p:spPr>
          <a:xfrm>
            <a:off x="3822538" y="581582"/>
            <a:ext cx="4953000" cy="4444944"/>
          </a:xfrm>
          <a:prstGeom prst="rect">
            <a:avLst/>
          </a:prstGeom>
        </p:spPr>
      </p:pic>
      <p:sp>
        <p:nvSpPr>
          <p:cNvPr id="8" name="Text Box 2"/>
          <p:cNvSpPr txBox="1">
            <a:spLocks noChangeArrowheads="1"/>
          </p:cNvSpPr>
          <p:nvPr/>
        </p:nvSpPr>
        <p:spPr bwMode="auto">
          <a:xfrm>
            <a:off x="152400" y="228600"/>
            <a:ext cx="88392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Convective Warning Products</a:t>
            </a:r>
          </a:p>
        </p:txBody>
      </p:sp>
      <p:pic>
        <p:nvPicPr>
          <p:cNvPr id="3" name="Picture 2">
            <a:extLst>
              <a:ext uri="{FF2B5EF4-FFF2-40B4-BE49-F238E27FC236}">
                <a16:creationId xmlns:a16="http://schemas.microsoft.com/office/drawing/2014/main" id="{B4A94B00-E971-A544-92B0-756DD0B1C75C}"/>
              </a:ext>
            </a:extLst>
          </p:cNvPr>
          <p:cNvPicPr>
            <a:picLocks noChangeAspect="1"/>
          </p:cNvPicPr>
          <p:nvPr/>
        </p:nvPicPr>
        <p:blipFill rotWithShape="1">
          <a:blip r:embed="rId4"/>
          <a:srcRect b="10128"/>
          <a:stretch/>
        </p:blipFill>
        <p:spPr>
          <a:xfrm>
            <a:off x="411894" y="581582"/>
            <a:ext cx="3410643" cy="4444943"/>
          </a:xfrm>
          <a:prstGeom prst="rect">
            <a:avLst/>
          </a:prstGeom>
        </p:spPr>
      </p:pic>
      <p:sp>
        <p:nvSpPr>
          <p:cNvPr id="10" name="TextBox 9">
            <a:extLst>
              <a:ext uri="{FF2B5EF4-FFF2-40B4-BE49-F238E27FC236}">
                <a16:creationId xmlns:a16="http://schemas.microsoft.com/office/drawing/2014/main" id="{1C50320A-5658-8D42-B562-7D69B2216A95}"/>
              </a:ext>
            </a:extLst>
          </p:cNvPr>
          <p:cNvSpPr txBox="1"/>
          <p:nvPr/>
        </p:nvSpPr>
        <p:spPr>
          <a:xfrm>
            <a:off x="3276598" y="626766"/>
            <a:ext cx="3657601" cy="18774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Watch: 3:40 p.m. (rare issuance)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Warning: 5:56 p.m.</a:t>
            </a:r>
            <a:endParaRPr lang="en-US" sz="1600" kern="0" dirty="0">
              <a:solidFill>
                <a:schemeClr val="bg1"/>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AWW: 5:59 p.m.</a:t>
            </a:r>
          </a:p>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DUST STORM Warning: 6:03 p.m.</a:t>
            </a:r>
            <a:endParaRPr kumimoji="0" lang="en-US" sz="1600" b="1" i="0" u="none" strike="noStrike" kern="0" cap="none" spc="0" normalizeH="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Impact: 6:19 p.m.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noProof="0" dirty="0">
                <a:ln>
                  <a:noFill/>
                </a:ln>
                <a:solidFill>
                  <a:schemeClr val="bg1"/>
                </a:solidFill>
                <a:effectLst/>
                <a:uLnTx/>
                <a:uFillTx/>
              </a:rPr>
              <a:t>(58 mph winds)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noProof="0" dirty="0">
              <a:ln>
                <a:noFill/>
              </a:ln>
              <a:solidFill>
                <a:schemeClr val="bg1"/>
              </a:solidFill>
              <a:effectLst/>
              <a:uLnTx/>
              <a:uFillTx/>
            </a:endParaRPr>
          </a:p>
        </p:txBody>
      </p:sp>
    </p:spTree>
    <p:extLst>
      <p:ext uri="{BB962C8B-B14F-4D97-AF65-F5344CB8AC3E}">
        <p14:creationId xmlns:p14="http://schemas.microsoft.com/office/powerpoint/2010/main" val="174072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485900" y="0"/>
            <a:ext cx="6172200" cy="857250"/>
          </a:xfrm>
        </p:spPr>
        <p:txBody>
          <a:bodyPr/>
          <a:lstStyle/>
          <a:p>
            <a:pPr algn="ctr">
              <a:lnSpc>
                <a:spcPct val="100000"/>
              </a:lnSpc>
              <a:defRPr/>
            </a:pPr>
            <a:r>
              <a:rPr lang="en-US" sz="2700" dirty="0">
                <a:solidFill>
                  <a:srgbClr val="FFFF00"/>
                </a:solidFill>
                <a:latin typeface="+mn-lt"/>
              </a:rPr>
              <a:t>Keep Up to Date by Having 3 Ways to Receive Weather Warnings</a:t>
            </a:r>
          </a:p>
        </p:txBody>
      </p:sp>
      <p:sp>
        <p:nvSpPr>
          <p:cNvPr id="6" name="Title 1"/>
          <p:cNvSpPr txBox="1">
            <a:spLocks/>
          </p:cNvSpPr>
          <p:nvPr/>
        </p:nvSpPr>
        <p:spPr>
          <a:xfrm>
            <a:off x="3314700" y="914400"/>
            <a:ext cx="2743200" cy="628650"/>
          </a:xfrm>
          <a:prstGeom prst="rect">
            <a:avLst/>
          </a:prstGeom>
          <a:effectLst>
            <a:outerShdw blurRad="50800" dist="38100" dir="2700000" algn="tl" rotWithShape="0">
              <a:prstClr val="black">
                <a:alpha val="40000"/>
              </a:prstClr>
            </a:outerShdw>
          </a:effectLst>
        </p:spPr>
        <p:txBody>
          <a:bodyPr/>
          <a:lstStyle/>
          <a:p>
            <a:pPr algn="ctr" eaLnBrk="0" hangingPunct="0">
              <a:defRPr/>
            </a:pPr>
            <a:r>
              <a:rPr lang="en-US" sz="1950" kern="0" dirty="0">
                <a:solidFill>
                  <a:srgbClr val="FFFFFF"/>
                </a:solidFill>
              </a:rPr>
              <a:t>Weather Apps</a:t>
            </a:r>
          </a:p>
          <a:p>
            <a:pPr algn="ctr" eaLnBrk="0" hangingPunct="0">
              <a:defRPr/>
            </a:pPr>
            <a:r>
              <a:rPr lang="en-US" sz="1950" kern="0" dirty="0">
                <a:solidFill>
                  <a:srgbClr val="FFFFFF"/>
                </a:solidFill>
              </a:rPr>
              <a:t>Weather Radio</a:t>
            </a:r>
          </a:p>
          <a:p>
            <a:pPr algn="ctr" eaLnBrk="0" hangingPunct="0">
              <a:defRPr/>
            </a:pPr>
            <a:r>
              <a:rPr lang="en-US" sz="1950" kern="0" dirty="0">
                <a:solidFill>
                  <a:srgbClr val="FFFFFF"/>
                </a:solidFill>
              </a:rPr>
              <a:t>Commercial Radio</a:t>
            </a:r>
          </a:p>
          <a:p>
            <a:pPr algn="ctr" eaLnBrk="0" hangingPunct="0">
              <a:defRPr/>
            </a:pPr>
            <a:r>
              <a:rPr lang="en-US" sz="1950" kern="0" dirty="0">
                <a:solidFill>
                  <a:srgbClr val="FFFFFF"/>
                </a:solidFill>
              </a:rPr>
              <a:t>Television</a:t>
            </a:r>
          </a:p>
          <a:p>
            <a:pPr algn="ctr" eaLnBrk="0" hangingPunct="0">
              <a:defRPr/>
            </a:pPr>
            <a:r>
              <a:rPr lang="en-US" sz="1950" kern="0" dirty="0">
                <a:solidFill>
                  <a:srgbClr val="FFFFFF"/>
                </a:solidFill>
              </a:rPr>
              <a:t>Mass Notification</a:t>
            </a:r>
          </a:p>
          <a:p>
            <a:pPr algn="ctr" eaLnBrk="0" hangingPunct="0">
              <a:defRPr/>
            </a:pPr>
            <a:r>
              <a:rPr lang="en-US" sz="1950" kern="0" dirty="0">
                <a:solidFill>
                  <a:srgbClr val="FFFF00"/>
                </a:solidFill>
              </a:rPr>
              <a:t>Social Media</a:t>
            </a:r>
          </a:p>
          <a:p>
            <a:pPr algn="ctr" eaLnBrk="0" hangingPunct="0">
              <a:defRPr/>
            </a:pPr>
            <a:endParaRPr lang="en-US" sz="1950" kern="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6848" y="869217"/>
            <a:ext cx="1894124" cy="3362071"/>
          </a:xfrm>
          <a:prstGeom prst="rect">
            <a:avLst/>
          </a:prstGeom>
        </p:spPr>
      </p:pic>
      <p:sp>
        <p:nvSpPr>
          <p:cNvPr id="3" name="AutoShape 2" descr="data:image/jpeg;base64,/9j/4AAQSkZJRgABAQAAAQABAAD/2wCEAAkGBxQTEhUUEhQWFBUXGBQVGBgYFRgaGBYcFxgYFxgVGB0YHCkgGholHxQYITEhJSkrLi4uFx8zODMsNygtLisBCgoKDg0OGg8QFCwfHRwrLS43NywsMS03LDc3LSw3LzAyLDcxNzc0LSwtKzIvNy8tNy81KyswLCwsKy0sNyw3LP/AABEIALkBEAMBIgACEQEDEQH/xAAcAAABBQEBAQAAAAAAAAAAAAAAAQIDBAUGBwj/xABBEAACAQMCAgcGBAQFAQkAAAABAhEAAyEEEjFBBQYTIlFhcQcyQoGRoVKxwdEUI2LwM3KSouFzFRY0Q0RTY8Lx/8QAGQEBAQEBAQEAAAAAAAAAAAAAAAEEBQMC/8QALxEBAAIBAgIHCAIDAAAAAAAAAAECAwQRBSESIjFhkaHwMkFRcYGxwdET4QYV8f/aAAwDAQACEQMRAD8A9xooooCiiigKKKKAooooCiiigKKKY9wDiQPU0D6KrNrV5SfQfvUL648gB6mfsKC/SMwHExXM9I9ZLdsZuy224wVATItmHP8ALUmFOD4GpNLrFuolxCGV1V1aZkMJBB9DQbjapRzn0zUba4cgfnisXV65La7rrrbXxZgo+prlekvaZ0daMdv2rfhtKzz6H3fvVR37dIHkB+dRHXN4/YV5TqPahdfGl0Fwj8V5wn+0TP1rMudY+lr/AP59nTiYIs2wx9CbkwfSvammy39mks+TWYMftXh7UmtbmfsKsrqzzE+lfO/SGr6S0x/iLWrvXSMujtuUgeC8I8gJ8DXp3ULrxa19qR3bqx2lqcr/AFL4ofH5GvnLhvino3jZ9YNRjz16WO28PQ7dwESKdWbbeMj/APavWroYY+leT3SUUUUBRRRQFFFFAUUUUBRRRQFFFFAUUUUBRUVzUKOJqC5rfAfWguU13A4kD1rMfVMeZ+WKhNyg0n1i8pPy/eoH1x5QPvWXrNaltd124ttRxZ2Cj6sYrkulPab0dZJAvG834bKF59Gwv3qok6R9qenR3Qi+/ZXblq/tQ/ydj7BdMYa2SDmZGMSYrSXrGbo3aSw11SbR3nuqyXJBdN0bmQjvW2KNGfCfPV68MHuP0f0Wtt7pJe7dhWcsSxLhYJEmfeqn0h0v0ndBa/rBp7eJFlQsSY9894HIHE17U02W/OK/hnyazBjna1438fJ6cekdQg7TUtprCQwId42w3duTMZXik4IEMa47pDrT0bbDJd1d7XFnNzs1m4s796BDEKFwsBwCJkGa5HSdXrN1t1w3b7Z79wueEYkxPHz4Gte1a01k7BsQxJEAQD8Rjljia14+HWmN7XiIc/LxilZ6NKTafBZfrw5kaPoxVBY3N98gd8jbv2cZgASGqpq+k+lL/wDi6sWFPw2E2/Rz3h9aS3rdyNc04LsCFKGO7nLAAgNjIg94DBpi9JNG4ntLO1t9xLbJtIMSmSWXjw4RMmtFNHp69u8/b19veyZOJaq2/RiK7cu/18Pj7la31Vtud95rl5vxXXZj94+9WrGns27hS0gJWNyogG3cJG44ExnjMcqgt6ZFG11a4CAyahAWdsyoLJJDCQZ90ieGRSXdYFAe9cSxeUlQ3dm4gMwyyTB/CDIOZ5VprFKR1aRX18fUSxWtlyTPSyTbf12ffbaYbGkupcTcnDIIIIIIwVYHII8KnVQBAAA8hFcVc622UuG4C1xyu07ENtCAe6W3sSWHCfM1n6vr3eb/AA0RPWWP6D7UnX4ax1p59yf6jUXnqxtHfy/vyeiNHOuH6w2v4K8uq0l0W7gbKAic8e7zU8xwrUFlHW273LrpdFw27l/UW9PYbZJ2/wAksVbgIeJ2k492qlnprTqNunKW2e2WHYaYG5bur3tjveMMuSdyHhI4RPK1fFcOas0rXfz28P27HD+EZdNfpzk+nx9fJ6r7PevdvXW4wl5R/MtT8t6eK/lMHkT3Ft+amvla9ql0mus3rSXNPt7N2UXEuNOd4BWAFaCNp8TiCBX0J1N6z29bZ7a0rqs7SrrBB44IwwzxFYKzvG+2ztS7SzeDevhUtZatzFX7F7d61RLRRRQFFFFAUUUUBRRRQFFMuXAok1Vdy3Hh4fvQS3tTA7uT9qoPeZuJ+XAVbC1W1KRkVURExXNdM9etBppF3U29wwVQ9o0+BCTHzivLfbj/ABa6oFrjnS3FUW1DEICoG9WAMFp70nkw8MUOpFrT3LQIRRdXDcz6ycwa99Pg/mv0Olsy6zUxpsf8k1mfk7bWe1dnxotFdueD3SLa+oAmR8xWJqumul9T719NMp+Gymf9R7w+TVd1GjVliWXIMqYODP0xUqWgDIGTzrrY+GY4nrc/JwMvHclo6kRXzc8vVNXbfqLly+3jcuMT+9TjRdjPZ2rdsSQCEZ2PgdttRynifCt2kZwOdbI02OsdSNnNnX5rz15m3rwZ+i1RayXtrvI3bZ2LvImBgnbnu5g4zTbWruFBcG11BO9AjK6ADIAkkuDxUgTy86es6Y01m4X7YCfftr3gx5NA91vPnzrn+kut9kljbsbi0bix2hoEDcF97HjXhk1FaR1r847/AD9/n/3Xi0eTLMzXFO08+zy57eMf1G3qbJMFIvpeJ23HDlrQb4JUyvOGgbYg+NXNSQEXtGNp7a9y+zWyZwDzzMZECfWuA1XWrUONqsLaxAW2NoA8uY+VQdB2rt7UJHaO0iWFo3yB4lM7h5Vgvr8dd+jWZ9eP5dWnCst9ovaI2+vj2R2cp90u8PStu4yNaFy7dQQTYU7CMblYt3dkkcTiRmqXS/SeosKWSxbtNcuEFDcDXS0Zfs1OJxkTMqeYnox1a1+oDdqCqC61z+Y4s2HtlQrTatDtA2wbe9yXjBIrntJrej1cWkvPcLXe0Q20XT2rbclN66Gu7JnIUYJHDFY78Rz39mNvL9y34+EabHHXnpef6jbxcdrundS5KvcdYJBUdyPIgR96d0T1a1eqzY0924D8W0hP9bQv3r0vq1evfxqx0VYNsuA152e5cyQDdS7ePeAB4KuYjFew7a8Zva3O07y1Vx0pypG0fLZ4R0T7GtW8G/dtWB4Cbjj5CF/3V2vRPsh0FrN3tNQf6m2r9Eg/UmtXr71k1WjVBpNKdQzAy3eYWz8Moneac5kcPOuQ1bdL623b/m3dGT/iDeiL5dmLS9r6h28s8aj6d1rOqen/AId7Vixbtq42uLahWdSII3DP3ritJ7LNOjSUutmRvubQPTaFP3r0LqnprtrTIl+8dRcWQbjCGIk7ZySYGJJk1p3bUqQJXBysBh5jHGg4/QdTbVs7ltWkP4tgLfNmz9619J0rpbIKtqLQ+Iy6jy+fDgK831/RXSly+5fUJcssWAQu6qFJkSqrxAxz4nOZqbSdTbpnfqGzkizbC5liTufcfi8gIHhQeodD9YdNfLDT37d0r7yqw3DlJHGJ51sg8xXlXVzQ9HaPVK/ahtSe4JvG7dJcbcqpMYPEivULAM+VBp6e/u8jU1ZZxw41d0+o3YPH86ip6KKKAooooCiiigo6p5aPD9actV9U0XD5wR9P+KlttVRLSOsiiloOX63dXbes076e6MNlW5o491x6fcEjnXzUBf6N1bJcEPbba68mXjI8QRBB9K+uNRakV5d7XOpJ1dnt7CzqLIOAM3U4lPNhxHzHMVa2msxaO2Hzalb1mto3iXOW+nbBti4biBT4sB8o8fKoLfT/AGv/AIazd1GSu5UISQJ2l2gA5GPMeIrhequrNq8bf8PbuuxAHaWGutbKsGO1BkztgjjnEVtdOa/UpNvU3WtvutlVJFslQBt7S0gkEqI/mEcsiuhfiuWY2rXZy8P+Pafna1+XfP4jn9eUNjX6u8k9vf0+lidyAm7fEY4AbfehefxHIXPC9PXb/aFblx7iknYSCodZIDBOU+HEVrX+jbiBzduW9KrwDbUKSQCysQC0EiJ7pzyqS11VuX1HYW7xMpF273FAAJPvGTxUd1T7szmBivqM2T27OpTSaTBG2KvP47ep+yj0T1G1+pg29NcC/icC2vrLxI9JrtuiPYpdMHVahEHNbSlzH+ZoAPyNeg+zjo6/Y0vZam8bzhmIJJIVYHcBbJAM8fGurC15vtxPQ/su6OsQTaN9hzvMW/2iE+1b+p6Q0miUK9yxpl5LKJ9FHH5CuT9o/RvSN66F0mq7G0FCsm5rZnJLbkBLAyBE8qx+j/Zsz2Vtam7vUN2g2WkRtx94m60s84BnwHgII9Q0eotai1vtXFuI4IV0YMPA8PpFZVjqzbRyyoiseLLbAJ9TA/WrHVToa1pLPY2U2oCW4kyTEkk8TgVr3be5WHMqR9RFByr9P6C3cFoai290kgIrhmkcpkIp8iRWNo/avZuapdMumv5fsy3dJU7tslVJ7o5kGodP7MNGjz2W7wVrhZR8gZPzmtF+k9BoRt7SzbIz2dpRu+aWwT9QKDs9XpFuGSM8JkimWtEq+HyH6nNef6r2rB2FvRaW5fuHhu7swMsETcxGCc7cA8KzW1fTWsXe1xdHYkh2SE2AMUdmIJuLsIAYFliQTAkgm70/XdIWNOu69dt2h4u4WfSTn5Vx3S3ta0VoxZ7TUNn3V2L/AKrkEjzANcBd6G0Nog63VPdvN3zliyrBhHFrtJuFlypuqNjKQwJwt/rPpjbuWNNoVKXVt7wyqm1lRQYKFmZSylssCDBEGZG46a9qOpuk9jas6ceIXtH9ZYBf9tcxqukdVq57a/cdOe5zsHkFHdnyAq/1d6q3dVc2WEN5h7xBi1b/AOo/Aegz4Cva+pvs/saTbcukai+BKnb/AC7f/SXhP9Rz6UTnLm/Zf7PntsmpvqbSiGRGAFy4eIa5/wC2vMJx8a9YZo8OHqR4YHKkufIchJ5niCPlSA+oEnkAFjEGeVH0Qj5RjkAOZOeVJP19eFH0B4c2Kls/T6UE/ICTkgARgcOVQX9NqN2Dx/Pzqesr7Gr2mv7uPH+80VPRRRQFFFFBT6RsSNw4j8qqae5WvWPq7Wx8cDw/aguKadVe09Tg1ULVbUWqs0hFBm9mJmMniYya8761+zazqdS95w+5yCSjiGiAOIxgCa9MupFNBoOI6F6i2bMFLaq34vff03vkcOXhW1qU02mXffuW7Y/FcYCfIbsE+grj/aX1l11jU27WnR108Kbj2lBuOTO5QxB2QI4QT4iuQfoG/qSG7Ar/APNqrjdowkNuwTd3AjEsuBy3EAO+6R9pOmtnbZR7rElAz/yrciMEuN8d5chCMjNXOoXXlOku1XsWs3LW3cpO4d4kCDAM90yCB865L/uhbVTc118sp97e4sWm9VUgucDiTwq1puuei0I2aW3v8RbQW7ePFmG4+u08KG70+6gbj+n7VDeZEUs5VVHFnYAD1JwK8a6W9p2suyLWzTr/AELuf03OCPmFFchr9bcvNuvXHut4u7MR6biY9BRN3t3SntG0FmQLpvMOVldw/wBZhP8AdXM3/aTq9QSuh0mdpuSwa4+wEAuFWBEsB8QzXKdCdP6SxZHaaHtb4b3jcO1lKOjEEyUfvgxDLKyNpghmu656y8VYbbd0W+ya9bUrcdTG6TMJuKhpQKQRgjhRN2r0hp9VqiP43pFFtMjXTsLMhRCy3VUWlCXLibc2wSYNQW16J0uw51TAMroZcbpgPbIVbTJ3ZE52vkBhjk9ZddyWvXCxJkl3JJOBJJzMAZ8hVnozoG/qI7CzevTzS2dv+s90fOqJbnTxVgdMhsbbxv24fc1ouoV7attAa0dqd1gcIAZkzB0l0pqNSxa9ca5wOYCiF2AwIUHbiYmK7DoX2Wau7tNw2dOp8+2ceoTuD/VXcdD+zDRWiGvBtS65IutKjkIt24UjyYNUNnjHQnV67qm26e09889ghF/zXGhV9Jr1Dq57KFEHXXA2JFiySEMcnue8/oNvqa9Js2RbCoo2hRCe6iZ+HakflSpeU4WSN2whBHZkZM8DFF2Jo9Mli2tuyiWbYEKAAApPLaPzmpz84mD8IEZ3Dy+dV+2IPwqwlmRRuZ1GFYcDPyNLugiYEgBGc5YtkoVwZoqUN9YkhR704Bk88eNIVzGMwoJMlhxII8ePjTVcMJG7bJ/o2bfoSPrTgePL8QQc2+IHFAobnnmRPdHgFI4/akUeECIXAkjmQT4UrDOYk+OSwXmB45pASfE4JE90GfhI8flUAT4448SMZwMcqBg45UCJwRx24E8OKsaScZx6nIJPAxQaOnv7vXn+9TVkboMjiK0dNqAw8DzFFTUUUUBUOqs71j6VNRQYlloMGrqNUXSlmCGHz/v+/vUenuzVRcFLTVNOoG3FmqjLV2mk5GJnnGKDI1vRgud6DPOCBP1ri+uNrX23RNFYYgpLOib2BkiNxwuBOPEV6SH4jBIzA+3H0oLHB5cCIJMn0oPny91P6SuNufS33Y/E7At9Xaafb9nnSTf+lI/zXbI/Jq9/ZjkYB5E5nxxTQ/xZjgd0qABOYNE2eG2vZX0geK2F/wA14/8A0U1dteyLUxN3UadOAO1blyJ9QteyROCSfiBEgRyBI401XGTgEe+qjcZPDhn7UNnmek9jYH+LrGPlbsqn3Zmn6VraL2WdHiC3b355tdIGPHs9tdttiBiR7jMZJJ44wfvStBmZKnDA4AjiYPKi7Mbo/qvorBBtaXTo65MWw9yOUM3eFazqBEkD8DOeDHgIxUbOZ2b4b31CD3kHwktifQ+FMYhRuYBEbvPvJLI5gLAMqKB7353QrPBCMoGwDxYbokehprXTIXeqkncm0bi6LxU7sT6GkZX5BnuIIljst3A3HAkGBUS7SuxHItuQqdisdmRlpZZEE+IoC7tjc6hUJLk3TLWn4KQpkDPmONOO4zIe4yqEYHuWrgbiwBkEgedIDtJYqqNxug99nRcBht/ami2TtiXIBe1cuNAluCELB4eIoHowO1Vfuk/yzbXAC8UZsj8qN4ALEBBlnUne6McKwiR50wMGDCSwJFt0tiOzfizThoqQEhvgR+MDvvdtrwGYM/WgU22k4LMAqEu0JcU5YhRIn5VJYugxtJdTuKFRCgDGxiP7+lQ7cKYgQWR7pyjtgLtMH70rHdIO58rbdR3VU8S4mDHDgTQWBgQIXgIUSVY/aM+FKw4kjEydx/DwYDI8PCmLegwxG7vMFXJZRgHOZ9KXb4AAwArNk5yQZzy8agWSRzbu8sKwPgfGPOnBDPIcM8SQBwM/Oo9wJxuYEkjkFK4gxmPWamtMSBIg8xMx5UEd7AnJ/vypmmvSA6njkHxn9K866U6w697z2wpTbdW2srFs7LhLXHf3ezIt7dpljuMCVx0/Uq462zZuwCrOba/EiEki0xPvFfEYggCYkh2lm7uH51JVC2YyKuo0iaKdRRRQVek7Ra2QvHBHyM1iae9z8fsa6WsPpTSbG3j3G97+k8j/AH50Fu09TCs7S3ORq8hohX48yDiAOHGST4U3YPdPDkACAAIxIqQrIg88VEme60AjICsZ2g4n1qg3E/5lyVU8ZmAZ/wCKU48geQXMnmSP786VmMTmRxUQePKkYR4AHEAGdx5yKBkfDgH4STuJ8TnNBPxRjg24kQBOQDj8qAmNowRhWJ3EjEnOaJ+IDjhtxIgCcwf+KBAJwSWB7wIwAOSytJuPGcr7yrBmeHET+VOicGWB7wPADwErTRdPMjcolkSDx4cRP5UCkRjAHwkmTuM8j+9R3pyQpY+4wYlVK/E0HBqWAuMKDwJOdx8jUdxD7ygs693vMVVgYk4wfpQRLGED91s2+zWAAvwlhI/Kmh9s3Cq2+JvA95oGFPdxQY90MezeFTsljYRk95cZP60pJHfhLbA9+RvZra8wVz6UDRbJiNzlQXt3HMKS3BTtg/amNcBnJdT/AC7lu0Pcc+80iGpyoGjDXFabqu5EI3wqBhopDfOSWLugi5atiQd3A5zwzQBQhgspbcQEY993trkgzB+9NhWAYqTbdi5N0x2TDAhWggT4UNa2/wAsFLQwLLE7nk5YQ/0wabIcltjXAzC3dDnaq7eLhGxHpQK15pMlrlxF79tBtRw/A97jA8DyNKRti2GW0DC2SMuDxZTukfemtcIIVrnfSbipaEb7YwFIOD4YptpYEIq2rbqWDN76XW4Da35DwoJAQZbsztZv5namNuzg4VpEY5eVI13kzNduIpYog2rcVzAkHBx4GmblJJ715htsXVGFzxco3ry5GpCWXul1t7G3KqZLWlHAqc/TwFBJZQr3Bttr3ezgy0DLKQ36cqkUA5CkzLgtPdbgMNkfKoNN7s2h3WBuKzEkS+Yg94Dn86muW5ncxju4mAIzIIz96gHcHDNxhCFnDHzGRx50ITMhQskhp4mMKwiZ5ceVUdV01ZtgEd7cbkFBIJSAwLDEyQvrjkYg7bVXT3E7FcZfD8ATHvZmR7vpPGgt3Oi1a4zNJBMgDESoBWRmJXd6savabTqghFCjyFLaBAG4yYEmIk8zHKnG6BQSipNM8NHj+lUjqKm0J3P6An64oNKiiiiim3bYYEHIODTqKDnrlo222nlwPivI+o4VdsvVvXabeuPeGVP6HyNZVloMcP08qI0lNPuDEgkRkwJJA5VBbarFpqohYx3vdByRt7xJgCYpsbcYUHAzkkyTxqcrtJ8DJJLczAgA8qhCGCucDDGDkzn5UDdhPKCuAzAEkYk4PP5Ubge8JIODJIAAnMGkKkiVALr3ZYETwk48fKlkHI76tg5BUDMn9KBCoPdMkHIgEAARAkUbjxOCMsq94nwHCaWPhJjmoWRAEYkUhJjcQF5sIkkDlI/5oFGPAA5kkzJ8jTTPmzLiTKgz6YP0pyjPAkHvSTMHkIPCmT5lmXiB3QZ8pj6mghuwMFoR+4AikFWMydy8PpxpoRuIVVdYXe8MXtjJMrkfPnU9zHNUUiPBgzc54faq1y0QAyobl22NoLnbuBjcZ4GgZKXIHfvW7p3A8UTb6QQCR9aGvsAGd1RrctcRBv3Ly45FLqQJKXLkLdhbaqNpUjLQw401WYw6WwrBuzc3MMUXiwI4+NA23axttp3Sva27jncFduAhu8OM1HduqRudmuQBZu20ym48WI4jjE0t1ELdncc3WJN+2vAgLwUMMEfvUlhrjFHVBbV1Y3ARFwNEKeGfnQILbhSqBbXZkBGJ37kHEZyKh3WnIA3XVvE3FJk21KDgDxX08qms6JVNo3HL3E3Krk7S26cET3jH5VC3SqIezsoWbbuVVQhO8pdZKjAOJMY3CeNQWLIuvsZ4TDC4ggyTgEMOH1qG7dsacJ2jiVAQMx3P390AwJg7Gz/SabqtNeunF02bfdMADtAQykyZKx3OGQRcYEYAo0XQlm2QdoZgCAzKsgFixACgAAsxOB4eAqiK30vcvBuwtETbJR39zfyVoPmMAzxBAINF3odr0fxLyOaITtPf3r4cMLIEkATWq1wCoLmooJbNpUEKI+ZJ4ASSckwBmh74qi+opLdt3MKCfT9eQ+dBYuaqq7XzWhp+hScu0eQyfqcD6GtPT6NE91c+JyfqagxtNobj8to8Tj7cfyrb0unCLAz4nxqaiiiiiigKKKKArP6S03xD5/v+n08K0KQigybD1aU1V1FrY3kalttRFnBEEA8xIkA8jUIQkQdr3E4mCq7iPnGD508GpSTgycTgD3vCqK5zkd4jukBscp+YpXXxkhsRGBxkkirYXPlHCOfjNRXrqW1G4qglVEwBLsEUDzLMB6kVFV9hgj3fDbxgeop2wSTAkwJ/IfesXV9Yu9b7G015GRbrsA+5LbFwGCqh3GU92Qx5A5jntcb2oG+9cNuytxWABUIPhHfA7uWg95yOO0Rmo7TunuklwSSMSo2nhIEYI55oZ22hmISJLDiIE8/vVToq0406I022WRwTgGO3CAKJWOAHoOFTJdUkOg3b8FgcACcmeXpUElsj4QSDL7pkSfUz9Kje5tAZ2yo7wTIJaIkZNOe0WBDNHekbJBgcAfGodVrbVreWKghWdgI3EIASYGTAigkFuAVRVUASpgESf6aR9NLSWJBTYU+Azzjx4iqWq111gn8OituE7mOEiCVYDnmInjPhmD/sV7oP8TcLTHdRmAADo4yAuZtr3gqnLeIiibV9J2dOLaAFiwAtKoJ3AkDDHESVkk/EviJiW/qb3uL2CxIZhLSU4FWEwGI5CQrcMGtPTaZbYAUQBMSSYnjBYmB5cKe1wCgy9L0Citvd3uuDKsxyvu8xB+BSeRjgBitMQogAACBA8sCoLmoqu94mgtPeqB9RTLVlnPdBP9/QfOtCx0Nzcx5DJ+px9qDLNwmrNjoy4/EbR4nH24/lW7Y0qJ7q58eJ+pqaorP0/RCL73ePngfT95q+qgCAIHlS0UBRRRQFFFFAUUUUBRRRQFFFFBDqrO5Y58qzbRjBrYqjrrHxD50CIat2az7bVYR6qLF++qDc7BR4sQB9TXnF6+7HtHLEq7ttbipXVPdVYORtNywoH9Ar0TtPGsax0HbDMz/zGLXWzgd+8t5RA5r2dsTz2edFc9/D3ms2Rp17SL7WWDRsWzYZ7bgzALb1JBO4gzEVc6O6tOTv1d5rzwQAGaLfeRgUMyrDswJWOJ4zXSGBwxxP1Mk/U00mohS1NmiKWgz9dpLtxiFuBLbW2Rsd4FpAdCIg5GSYxwpbPQ1oOLjL2lwKEDvBbaOA4QTk5ic8auNdAqC5qaCwWAqK5fqo10mkt2WY4BPp/cD51Q+5qKhLk1pWOiPxmPIZP1OPtWjY0qp7oz48T9TQYtjo525QPPH24/lWjp+i0Xj3j9B9P3mr9FRSKoGBgUtFFAUUUUBRRRQFFFFAUUUUBRRRQFFFFAUUUUBSMsiDS0UGZct7TFOU1b1VqRjiKozREm6kJpgek3UDiaSaje5UD3DVE73qge/SW7LNwBP5fXhV2z0X+I/Ifuf2oM0kmrFno524iB54+3H8q2LOnVfdEefP61LUVRs9GIOPe+w+n7zV1VAwBApaKAooooCiiigKKKKAooooCiiigKKKKAooooCiiigKKKKAooooCiiigKrajShsjB+xqzRQZFzTuOU+maZsf8Lf6TW1RQZVvQMeOPz+371ataBBx73rw+nCrdFAgFLRRQFFFFAUUUUBRRRQFFFFAUUUUBRRRQFFFFAUUUUBRRRQf//Z"/>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100" dirty="0"/>
          </a:p>
        </p:txBody>
      </p:sp>
      <p:pic>
        <p:nvPicPr>
          <p:cNvPr id="121860" name="Picture 4" descr="http://ecx.images-amazon.com/images/I/71ks9gw3DbL._SL1469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930" y="857453"/>
            <a:ext cx="2182190" cy="1485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5" cstate="print"/>
          <a:srcRect/>
          <a:stretch>
            <a:fillRect/>
          </a:stretch>
        </p:blipFill>
        <p:spPr bwMode="auto">
          <a:xfrm>
            <a:off x="1272474" y="1632059"/>
            <a:ext cx="926509" cy="933636"/>
          </a:xfrm>
          <a:prstGeom prst="rect">
            <a:avLst/>
          </a:prstGeom>
          <a:noFill/>
          <a:ln w="9525">
            <a:noFill/>
            <a:miter lim="800000"/>
            <a:headEnd/>
            <a:tailEnd/>
          </a:ln>
        </p:spPr>
      </p:pic>
      <p:pic>
        <p:nvPicPr>
          <p:cNvPr id="2" name="Picture 1"/>
          <p:cNvPicPr>
            <a:picLocks noChangeAspect="1"/>
          </p:cNvPicPr>
          <p:nvPr/>
        </p:nvPicPr>
        <p:blipFill rotWithShape="1">
          <a:blip r:embed="rId6"/>
          <a:srcRect r="7646"/>
          <a:stretch/>
        </p:blipFill>
        <p:spPr>
          <a:xfrm>
            <a:off x="1291929" y="2864252"/>
            <a:ext cx="3451521" cy="2104178"/>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9890" y="3769896"/>
            <a:ext cx="394199" cy="39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3450" y="268605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786" y="3771901"/>
            <a:ext cx="343364" cy="3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bwMode="auto">
          <a:xfrm>
            <a:off x="4743450" y="2864252"/>
            <a:ext cx="1143000" cy="793348"/>
          </a:xfrm>
          <a:prstGeom prst="ellipse">
            <a:avLst/>
          </a:prstGeom>
          <a:noFill/>
          <a:ln w="34925" cap="flat" cmpd="sng" algn="ctr">
            <a:solidFill>
              <a:srgbClr val="FFFF00"/>
            </a:solidFill>
            <a:prstDash val="solid"/>
            <a:round/>
            <a:headEnd type="none" w="med" len="med"/>
            <a:tailEnd type="none" w="med" len="med"/>
          </a:ln>
          <a:effectLst>
            <a:outerShdw blurRad="50800" dist="38100" dir="2700000" algn="tl" rotWithShape="0">
              <a:prstClr val="black"/>
            </a:outerShdw>
          </a:effectLst>
        </p:spPr>
        <p:txBody>
          <a:bodyPr vert="horz" wrap="square" lIns="69056" tIns="34529" rIns="69056" bIns="34529" numCol="1" rtlCol="0" anchor="t" anchorCtr="0" compatLnSpc="1">
            <a:prstTxWarp prst="textNoShape">
              <a:avLst/>
            </a:prstTxWarp>
          </a:bodyPr>
          <a:lstStyle/>
          <a:p>
            <a:pPr defTabSz="685800">
              <a:spcBef>
                <a:spcPct val="20000"/>
              </a:spcBef>
              <a:buClr>
                <a:schemeClr val="bg1"/>
              </a:buClr>
              <a:buSzPct val="100000"/>
              <a:buFont typeface="Wingdings" pitchFamily="2" charset="2"/>
              <a:buChar char="•"/>
            </a:pPr>
            <a:endParaRPr lang="en-US" sz="2100" dirty="0">
              <a:latin typeface="Arial" pitchFamily="34" charset="0"/>
            </a:endParaRPr>
          </a:p>
        </p:txBody>
      </p:sp>
      <p:sp>
        <p:nvSpPr>
          <p:cNvPr id="14" name="TextBox 13"/>
          <p:cNvSpPr txBox="1"/>
          <p:nvPr/>
        </p:nvSpPr>
        <p:spPr>
          <a:xfrm>
            <a:off x="4839891" y="4171950"/>
            <a:ext cx="2509412" cy="923330"/>
          </a:xfrm>
          <a:prstGeom prst="rect">
            <a:avLst/>
          </a:prstGeom>
          <a:effectLst>
            <a:outerShdw dist="38100" dir="2700000" algn="tl" rotWithShape="0">
              <a:prstClr val="black"/>
            </a:outerShdw>
          </a:effectLst>
        </p:spPr>
        <p:txBody>
          <a:bodyPr wrap="square" rtlCol="0">
            <a:spAutoFit/>
          </a:bodyPr>
          <a:lstStyle/>
          <a:p>
            <a:pPr defTabSz="685800"/>
            <a:r>
              <a:rPr lang="en-US" sz="1800" kern="0" dirty="0">
                <a:solidFill>
                  <a:srgbClr val="FFFF00"/>
                </a:solidFill>
                <a:latin typeface="+mn-lt"/>
                <a:ea typeface="+mj-ea"/>
                <a:cs typeface="+mj-cs"/>
              </a:rPr>
              <a:t>Most frequent posts on Twitter during weather events</a:t>
            </a:r>
          </a:p>
        </p:txBody>
      </p:sp>
      <p:sp>
        <p:nvSpPr>
          <p:cNvPr id="15" name="TextBox 14">
            <a:extLst>
              <a:ext uri="{FF2B5EF4-FFF2-40B4-BE49-F238E27FC236}">
                <a16:creationId xmlns:a16="http://schemas.microsoft.com/office/drawing/2014/main" id="{563DA51D-EA1D-9B4C-BCE1-99AD36F3D439}"/>
              </a:ext>
            </a:extLst>
          </p:cNvPr>
          <p:cNvSpPr txBox="1"/>
          <p:nvPr/>
        </p:nvSpPr>
        <p:spPr>
          <a:xfrm>
            <a:off x="5966847" y="3038259"/>
            <a:ext cx="2087468" cy="646331"/>
          </a:xfrm>
          <a:prstGeom prst="rect">
            <a:avLst/>
          </a:prstGeom>
          <a:effectLst>
            <a:outerShdw dist="38100" dir="2700000" algn="tl" rotWithShape="0">
              <a:prstClr val="black"/>
            </a:outerShdw>
          </a:effectLst>
        </p:spPr>
        <p:txBody>
          <a:bodyPr wrap="square" rtlCol="0">
            <a:spAutoFit/>
          </a:bodyPr>
          <a:lstStyle/>
          <a:p>
            <a:pPr defTabSz="685800"/>
            <a:r>
              <a:rPr lang="en-US" sz="1200" kern="0" dirty="0">
                <a:solidFill>
                  <a:srgbClr val="FFFF00"/>
                </a:solidFill>
                <a:latin typeface="+mn-lt"/>
                <a:ea typeface="+mj-ea"/>
                <a:cs typeface="+mj-cs"/>
              </a:rPr>
              <a:t>Only alerts for Tornado and Flash Flood Warnings</a:t>
            </a:r>
          </a:p>
        </p:txBody>
      </p:sp>
    </p:spTree>
    <p:extLst>
      <p:ext uri="{BB962C8B-B14F-4D97-AF65-F5344CB8AC3E}">
        <p14:creationId xmlns:p14="http://schemas.microsoft.com/office/powerpoint/2010/main" val="729514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6000750" y="1371600"/>
            <a:ext cx="1714500" cy="369332"/>
          </a:xfrm>
          <a:prstGeom prst="rect">
            <a:avLst/>
          </a:prstGeom>
          <a:noFill/>
          <a:ln w="12700">
            <a:noFill/>
            <a:miter lim="800000"/>
            <a:headEnd type="none" w="sm" len="sm"/>
            <a:tailEnd type="none" w="sm" len="sm"/>
          </a:ln>
        </p:spPr>
        <p:txBody>
          <a:bodyPr>
            <a:spAutoFit/>
          </a:bodyPr>
          <a:lstStyle/>
          <a:p>
            <a:pPr algn="ctr" eaLnBrk="0" hangingPunct="0">
              <a:spcBef>
                <a:spcPct val="50000"/>
              </a:spcBef>
            </a:pPr>
            <a:endParaRPr lang="en-GB" sz="1800" b="0" dirty="0">
              <a:solidFill>
                <a:srgbClr val="000000"/>
              </a:solidFill>
              <a:latin typeface="Times New Roman" pitchFamily="18" charset="0"/>
            </a:endParaRPr>
          </a:p>
        </p:txBody>
      </p:sp>
      <p:sp>
        <p:nvSpPr>
          <p:cNvPr id="8" name="TextBox 4"/>
          <p:cNvSpPr txBox="1">
            <a:spLocks noChangeArrowheads="1"/>
          </p:cNvSpPr>
          <p:nvPr/>
        </p:nvSpPr>
        <p:spPr bwMode="auto">
          <a:xfrm>
            <a:off x="904422" y="2156399"/>
            <a:ext cx="3549846" cy="955646"/>
          </a:xfrm>
          <a:prstGeom prst="rect">
            <a:avLst/>
          </a:prstGeom>
          <a:noFill/>
          <a:ln w="9525">
            <a:noFill/>
            <a:miter lim="800000"/>
            <a:headEnd/>
            <a:tailEnd/>
          </a:ln>
        </p:spPr>
        <p:txBody>
          <a:bodyPr wrap="square">
            <a:spAutoFit/>
          </a:bodyPr>
          <a:lstStyle/>
          <a:p>
            <a:pPr>
              <a:spcBef>
                <a:spcPct val="20000"/>
              </a:spcBef>
              <a:buClr>
                <a:schemeClr val="bg1"/>
              </a:buClr>
              <a:buSzPct val="100000"/>
              <a:buFont typeface="Wingdings" pitchFamily="2" charset="2"/>
              <a:buNone/>
            </a:pPr>
            <a:r>
              <a:rPr lang="en-US" sz="1650" u="sng" dirty="0"/>
              <a:t>Email Information:</a:t>
            </a:r>
            <a:endParaRPr lang="en-US" sz="1650" dirty="0"/>
          </a:p>
          <a:p>
            <a:pPr>
              <a:spcBef>
                <a:spcPct val="20000"/>
              </a:spcBef>
              <a:buClr>
                <a:schemeClr val="bg1"/>
              </a:buClr>
              <a:buSzPct val="100000"/>
              <a:buFont typeface="Wingdings" pitchFamily="2" charset="2"/>
              <a:buNone/>
            </a:pPr>
            <a:r>
              <a:rPr lang="en-US" sz="1650" dirty="0"/>
              <a:t>larry.hopper@noaa.gov</a:t>
            </a:r>
          </a:p>
          <a:p>
            <a:pPr>
              <a:spcBef>
                <a:spcPct val="20000"/>
              </a:spcBef>
              <a:buClr>
                <a:schemeClr val="bg1"/>
              </a:buClr>
              <a:buSzPct val="100000"/>
              <a:buFont typeface="Wingdings" pitchFamily="2" charset="2"/>
              <a:buNone/>
            </a:pPr>
            <a:r>
              <a:rPr lang="en-US" sz="1650" dirty="0">
                <a:solidFill>
                  <a:srgbClr val="FFFF00"/>
                </a:solidFill>
              </a:rPr>
              <a:t>weather.gov/Phoenix</a:t>
            </a:r>
          </a:p>
        </p:txBody>
      </p:sp>
      <p:sp>
        <p:nvSpPr>
          <p:cNvPr id="7" name="Rectangle 2">
            <a:extLst>
              <a:ext uri="{FF2B5EF4-FFF2-40B4-BE49-F238E27FC236}">
                <a16:creationId xmlns:a16="http://schemas.microsoft.com/office/drawing/2014/main" id="{54942CDB-3A7A-1A48-B0CC-F5107943945C}"/>
              </a:ext>
            </a:extLst>
          </p:cNvPr>
          <p:cNvSpPr txBox="1">
            <a:spLocks noChangeArrowheads="1"/>
          </p:cNvSpPr>
          <p:nvPr/>
        </p:nvSpPr>
        <p:spPr>
          <a:xfrm>
            <a:off x="838200" y="1740932"/>
            <a:ext cx="2743200" cy="685800"/>
          </a:xfrm>
          <a:prstGeom prst="rect">
            <a:avLst/>
          </a:prstGeom>
        </p:spPr>
        <p:txBody>
          <a:bodyPr/>
          <a:lstStyle>
            <a:lvl1pPr algn="l" rtl="0" eaLnBrk="0" fontAlgn="base" hangingPunct="0">
              <a:lnSpc>
                <a:spcPct val="70000"/>
              </a:lnSpc>
              <a:spcBef>
                <a:spcPct val="0"/>
              </a:spcBef>
              <a:spcAft>
                <a:spcPct val="0"/>
              </a:spcAft>
              <a:defRPr sz="4800" b="1">
                <a:solidFill>
                  <a:schemeClr val="tx2"/>
                </a:solidFill>
                <a:latin typeface="Arial"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charset="0"/>
              </a:defRPr>
            </a:lvl2pPr>
            <a:lvl3pPr algn="l" rtl="0" eaLnBrk="0" fontAlgn="base" hangingPunct="0">
              <a:lnSpc>
                <a:spcPct val="70000"/>
              </a:lnSpc>
              <a:spcBef>
                <a:spcPct val="0"/>
              </a:spcBef>
              <a:spcAft>
                <a:spcPct val="0"/>
              </a:spcAft>
              <a:defRPr sz="4800" b="1">
                <a:solidFill>
                  <a:schemeClr val="tx2"/>
                </a:solidFill>
                <a:latin typeface="Arial" charset="0"/>
              </a:defRPr>
            </a:lvl3pPr>
            <a:lvl4pPr algn="l" rtl="0" eaLnBrk="0" fontAlgn="base" hangingPunct="0">
              <a:lnSpc>
                <a:spcPct val="70000"/>
              </a:lnSpc>
              <a:spcBef>
                <a:spcPct val="0"/>
              </a:spcBef>
              <a:spcAft>
                <a:spcPct val="0"/>
              </a:spcAft>
              <a:defRPr sz="4800" b="1">
                <a:solidFill>
                  <a:schemeClr val="tx2"/>
                </a:solidFill>
                <a:latin typeface="Arial" charset="0"/>
              </a:defRPr>
            </a:lvl4pPr>
            <a:lvl5pPr algn="l" rtl="0" eaLnBrk="0" fontAlgn="base" hangingPunct="0">
              <a:lnSpc>
                <a:spcPct val="70000"/>
              </a:lnSpc>
              <a:spcBef>
                <a:spcPct val="0"/>
              </a:spcBef>
              <a:spcAft>
                <a:spcPct val="0"/>
              </a:spcAft>
              <a:defRPr sz="4800" b="1">
                <a:solidFill>
                  <a:schemeClr val="tx2"/>
                </a:solidFill>
                <a:latin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eaLnBrk="1" hangingPunct="1">
              <a:defRPr/>
            </a:pPr>
            <a:r>
              <a:rPr lang="en-US" sz="3600" kern="0" dirty="0">
                <a:solidFill>
                  <a:srgbClr val="FFFF00"/>
                </a:solidFill>
                <a:latin typeface="+mn-lt"/>
              </a:rPr>
              <a:t>Questions?</a:t>
            </a:r>
          </a:p>
        </p:txBody>
      </p:sp>
      <p:pic>
        <p:nvPicPr>
          <p:cNvPr id="9" name="Extreme crosswind landing-amazing pilot!!!.mp4">
            <a:hlinkClick r:id="" action="ppaction://media"/>
            <a:extLst>
              <a:ext uri="{FF2B5EF4-FFF2-40B4-BE49-F238E27FC236}">
                <a16:creationId xmlns:a16="http://schemas.microsoft.com/office/drawing/2014/main" id="{8C2CF09E-4F3D-1742-83F3-7CBF2B5BF9BF}"/>
              </a:ext>
            </a:extLst>
          </p:cNvPr>
          <p:cNvPicPr>
            <a:picLocks noChangeAspect="1"/>
          </p:cNvPicPr>
          <p:nvPr>
            <a:videoFile r:link="rId1"/>
            <p:extLst>
              <p:ext uri="{DAA4B4D4-6D71-4841-9C94-3DE7FCFB9230}">
                <p14:media xmlns:p14="http://schemas.microsoft.com/office/powerpoint/2010/main" r:embed="rId2">
                  <p14:trim st="20287.4688" end="7760.9792"/>
                </p14:media>
              </p:ext>
            </p:extLst>
          </p:nvPr>
        </p:nvPicPr>
        <p:blipFill>
          <a:blip r:embed="rId5"/>
          <a:stretch>
            <a:fillRect/>
          </a:stretch>
        </p:blipFill>
        <p:spPr>
          <a:xfrm>
            <a:off x="4267200" y="824649"/>
            <a:ext cx="4386386" cy="3289790"/>
          </a:xfrm>
          <a:prstGeom prst="rect">
            <a:avLst/>
          </a:prstGeom>
        </p:spPr>
      </p:pic>
    </p:spTree>
    <p:extLst>
      <p:ext uri="{BB962C8B-B14F-4D97-AF65-F5344CB8AC3E}">
        <p14:creationId xmlns:p14="http://schemas.microsoft.com/office/powerpoint/2010/main" val="9635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2400" y="228600"/>
            <a:ext cx="89154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Terminal Aerodrome Forecasts (TAFs) </a:t>
            </a:r>
          </a:p>
        </p:txBody>
      </p:sp>
      <p:sp>
        <p:nvSpPr>
          <p:cNvPr id="9" name="Rectangle 2"/>
          <p:cNvSpPr>
            <a:spLocks noChangeArrowheads="1"/>
          </p:cNvSpPr>
          <p:nvPr/>
        </p:nvSpPr>
        <p:spPr bwMode="auto">
          <a:xfrm>
            <a:off x="76200" y="2419350"/>
            <a:ext cx="8991600" cy="2708434"/>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solidFill>
                  <a:schemeClr val="accent4">
                    <a:lumMod val="90000"/>
                  </a:schemeClr>
                </a:solidFill>
              </a:rPr>
              <a:t>We strive to write “practically perfect TAFs” in 6 lines or less by:</a:t>
            </a:r>
          </a:p>
          <a:p>
            <a:pPr marL="600075" lvl="1" indent="-257175">
              <a:buClr>
                <a:srgbClr val="FFFF00"/>
              </a:buClr>
              <a:buFont typeface="Wingdings" pitchFamily="2" charset="2"/>
              <a:buChar char="Ø"/>
              <a:defRPr/>
            </a:pPr>
            <a:r>
              <a:rPr lang="en-US" sz="1800" dirty="0">
                <a:solidFill>
                  <a:schemeClr val="accent4">
                    <a:lumMod val="90000"/>
                  </a:schemeClr>
                </a:solidFill>
              </a:rPr>
              <a:t>Writing to flight categories first and establishing trends</a:t>
            </a:r>
          </a:p>
          <a:p>
            <a:pPr marL="600075" lvl="1" indent="-257175">
              <a:buClr>
                <a:srgbClr val="FFFF00"/>
              </a:buClr>
              <a:buFont typeface="Wingdings" pitchFamily="2" charset="2"/>
              <a:buChar char="Ø"/>
              <a:defRPr/>
            </a:pPr>
            <a:r>
              <a:rPr lang="en-US" sz="1800" dirty="0">
                <a:solidFill>
                  <a:schemeClr val="accent4">
                    <a:lumMod val="90000"/>
                  </a:schemeClr>
                </a:solidFill>
              </a:rPr>
              <a:t>Adding specific details for the first 12 hours (especially first 3-6 hrs)</a:t>
            </a:r>
          </a:p>
          <a:p>
            <a:pPr marL="600075" lvl="1" indent="-257175">
              <a:buClr>
                <a:srgbClr val="FFFF00"/>
              </a:buClr>
              <a:buFont typeface="Wingdings" pitchFamily="2" charset="2"/>
              <a:buChar char="Ø"/>
              <a:defRPr/>
            </a:pPr>
            <a:r>
              <a:rPr lang="en-US" sz="1800" dirty="0">
                <a:solidFill>
                  <a:schemeClr val="accent4">
                    <a:lumMod val="90000"/>
                  </a:schemeClr>
                </a:solidFill>
              </a:rPr>
              <a:t>Highlighting specific events past 12 hours for planning</a:t>
            </a:r>
          </a:p>
          <a:p>
            <a:pPr marL="257175" indent="-257175">
              <a:buClr>
                <a:srgbClr val="FFFF00"/>
              </a:buClr>
              <a:buFont typeface="Wingdings" pitchFamily="2" charset="2"/>
              <a:buChar char="Ø"/>
              <a:defRPr/>
            </a:pPr>
            <a:endParaRPr lang="en-US" sz="2000" dirty="0"/>
          </a:p>
          <a:p>
            <a:pPr marL="257175" indent="-257175">
              <a:buClr>
                <a:srgbClr val="FFFF00"/>
              </a:buClr>
              <a:buFont typeface="Wingdings" pitchFamily="2" charset="2"/>
              <a:buChar char="Ø"/>
              <a:defRPr/>
            </a:pPr>
            <a:r>
              <a:rPr lang="en-US" sz="2000" dirty="0"/>
              <a:t>Amendments issued if conditions causing categorical changes have occurred (or will) and persist for </a:t>
            </a:r>
            <a:r>
              <a:rPr lang="en-US" sz="2000" u="sng" dirty="0"/>
              <a:t>&gt;</a:t>
            </a:r>
            <a:r>
              <a:rPr lang="en-US" sz="2000" dirty="0"/>
              <a:t> 30 min (any time for thunderstorms)</a:t>
            </a:r>
          </a:p>
          <a:p>
            <a:pPr marL="714375" lvl="1" indent="-257175">
              <a:buClr>
                <a:srgbClr val="FFFF00"/>
              </a:buClr>
              <a:buFont typeface="Wingdings" pitchFamily="2" charset="2"/>
              <a:buChar char="Ø"/>
              <a:defRPr/>
            </a:pPr>
            <a:r>
              <a:rPr lang="en-US" sz="1800" dirty="0">
                <a:solidFill>
                  <a:srgbClr val="FFFF00"/>
                </a:solidFill>
              </a:rPr>
              <a:t>VCTS </a:t>
            </a:r>
            <a:r>
              <a:rPr lang="en-US" sz="1800" dirty="0"/>
              <a:t>= High confidence of </a:t>
            </a:r>
            <a:r>
              <a:rPr lang="en-US" sz="1800" dirty="0">
                <a:solidFill>
                  <a:srgbClr val="FFFF00"/>
                </a:solidFill>
              </a:rPr>
              <a:t>prevailing t-storms in the 5-10 SM “vicinity”</a:t>
            </a:r>
          </a:p>
          <a:p>
            <a:pPr marL="714375" lvl="1" indent="-257175">
              <a:buClr>
                <a:srgbClr val="FFFF00"/>
              </a:buClr>
              <a:buFont typeface="Wingdings" pitchFamily="2" charset="2"/>
              <a:buChar char="Ø"/>
              <a:defRPr/>
            </a:pPr>
            <a:r>
              <a:rPr lang="en-US" sz="1800" dirty="0">
                <a:solidFill>
                  <a:srgbClr val="FFFF00"/>
                </a:solidFill>
              </a:rPr>
              <a:t>TEMPO  TS </a:t>
            </a:r>
            <a:r>
              <a:rPr lang="en-US" sz="1800" dirty="0"/>
              <a:t>= High confidence of </a:t>
            </a:r>
            <a:r>
              <a:rPr lang="en-US" sz="1800" dirty="0">
                <a:solidFill>
                  <a:srgbClr val="FFFF00"/>
                </a:solidFill>
              </a:rPr>
              <a:t>“temporary” t-storms within 5 SM</a:t>
            </a:r>
          </a:p>
        </p:txBody>
      </p:sp>
      <p:pic>
        <p:nvPicPr>
          <p:cNvPr id="10" name="Picture 1">
            <a:extLst>
              <a:ext uri="{FF2B5EF4-FFF2-40B4-BE49-F238E27FC236}">
                <a16:creationId xmlns:a16="http://schemas.microsoft.com/office/drawing/2014/main" id="{0BA15C37-47BE-164D-A93F-04F58682B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70" y="590550"/>
            <a:ext cx="68847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5E57455-942A-D545-B85F-11AADC90B778}"/>
              </a:ext>
            </a:extLst>
          </p:cNvPr>
          <p:cNvSpPr/>
          <p:nvPr/>
        </p:nvSpPr>
        <p:spPr bwMode="auto">
          <a:xfrm>
            <a:off x="1524000" y="1200150"/>
            <a:ext cx="6172200" cy="304800"/>
          </a:xfrm>
          <a:prstGeom prst="rect">
            <a:avLst/>
          </a:prstGeom>
          <a:noFill/>
          <a:ln w="444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2800" b="1" i="0" u="none" strike="noStrike" cap="none" normalizeH="0" baseline="0" dirty="0">
              <a:ln>
                <a:noFill/>
              </a:ln>
              <a:solidFill>
                <a:srgbClr val="FF0000"/>
              </a:solidFill>
              <a:effectLst/>
              <a:latin typeface="Arial" pitchFamily="34" charset="0"/>
            </a:endParaRPr>
          </a:p>
        </p:txBody>
      </p:sp>
      <p:sp>
        <p:nvSpPr>
          <p:cNvPr id="6" name="Rectangle 5">
            <a:extLst>
              <a:ext uri="{FF2B5EF4-FFF2-40B4-BE49-F238E27FC236}">
                <a16:creationId xmlns:a16="http://schemas.microsoft.com/office/drawing/2014/main" id="{41162978-A7D4-2246-B0D2-EDD13601DDBB}"/>
              </a:ext>
            </a:extLst>
          </p:cNvPr>
          <p:cNvSpPr/>
          <p:nvPr/>
        </p:nvSpPr>
        <p:spPr bwMode="auto">
          <a:xfrm>
            <a:off x="2743200" y="895350"/>
            <a:ext cx="5029200" cy="276082"/>
          </a:xfrm>
          <a:prstGeom prst="rect">
            <a:avLst/>
          </a:prstGeom>
          <a:noFill/>
          <a:ln w="444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2800" b="1" i="0" u="none" strike="noStrike" cap="none" normalizeH="0" baseline="0" dirty="0">
              <a:ln>
                <a:noFill/>
              </a:ln>
              <a:solidFill>
                <a:srgbClr val="FF0000"/>
              </a:solidFill>
              <a:effectLst/>
              <a:latin typeface="Arial" pitchFamily="34" charset="0"/>
            </a:endParaRPr>
          </a:p>
        </p:txBody>
      </p:sp>
    </p:spTree>
    <p:extLst>
      <p:ext uri="{BB962C8B-B14F-4D97-AF65-F5344CB8AC3E}">
        <p14:creationId xmlns:p14="http://schemas.microsoft.com/office/powerpoint/2010/main" val="106249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26949"/>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2700" dirty="0">
                <a:solidFill>
                  <a:srgbClr val="FFFF00"/>
                </a:solidFill>
                <a:latin typeface="+mn-lt"/>
              </a:rPr>
              <a:t>Interactive AWC Website</a:t>
            </a:r>
          </a:p>
        </p:txBody>
      </p:sp>
      <p:sp>
        <p:nvSpPr>
          <p:cNvPr id="3" name="Content Placeholder 2"/>
          <p:cNvSpPr txBox="1">
            <a:spLocks/>
          </p:cNvSpPr>
          <p:nvPr/>
        </p:nvSpPr>
        <p:spPr bwMode="auto">
          <a:xfrm>
            <a:off x="1143000" y="457200"/>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37931725" indent="-37474525">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buFontTx/>
              <a:buNone/>
            </a:pPr>
            <a:r>
              <a:rPr lang="en-US" altLang="en-US" sz="2100" dirty="0">
                <a:solidFill>
                  <a:srgbClr val="FFB804"/>
                </a:solidFill>
              </a:rPr>
              <a:t> </a:t>
            </a:r>
            <a:r>
              <a:rPr lang="en-US" altLang="en-US" sz="2100" dirty="0">
                <a:solidFill>
                  <a:srgbClr val="FFFF00"/>
                </a:solidFill>
              </a:rPr>
              <a:t>https://www.aviationweather.gov/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703" y="1224864"/>
            <a:ext cx="3905250" cy="3762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5181600" y="1218636"/>
            <a:ext cx="3200400" cy="3829049"/>
          </a:xfrm>
          <a:prstGeom prst="rect">
            <a:avLst/>
          </a:prstGeom>
        </p:spPr>
      </p:pic>
      <p:pic>
        <p:nvPicPr>
          <p:cNvPr id="2" name="Picture 1"/>
          <p:cNvPicPr>
            <a:picLocks noChangeAspect="1"/>
          </p:cNvPicPr>
          <p:nvPr/>
        </p:nvPicPr>
        <p:blipFill rotWithShape="1">
          <a:blip r:embed="rId4"/>
          <a:srcRect b="17259"/>
          <a:stretch/>
        </p:blipFill>
        <p:spPr>
          <a:xfrm>
            <a:off x="4485848" y="1771095"/>
            <a:ext cx="4277152" cy="2138576"/>
          </a:xfrm>
          <a:prstGeom prst="rect">
            <a:avLst/>
          </a:prstGeom>
        </p:spPr>
      </p:pic>
      <p:sp>
        <p:nvSpPr>
          <p:cNvPr id="9" name="Rectangle 2"/>
          <p:cNvSpPr>
            <a:spLocks noChangeArrowheads="1"/>
          </p:cNvSpPr>
          <p:nvPr/>
        </p:nvSpPr>
        <p:spPr bwMode="auto">
          <a:xfrm>
            <a:off x="152400" y="824814"/>
            <a:ext cx="89154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Easier to interpret TAFs and see weather impacts across the NAS</a:t>
            </a:r>
          </a:p>
        </p:txBody>
      </p:sp>
      <p:sp>
        <p:nvSpPr>
          <p:cNvPr id="10" name="Rectangle 9">
            <a:extLst>
              <a:ext uri="{FF2B5EF4-FFF2-40B4-BE49-F238E27FC236}">
                <a16:creationId xmlns:a16="http://schemas.microsoft.com/office/drawing/2014/main" id="{E195BA01-86C8-2041-A546-B2C52683AA1F}"/>
              </a:ext>
            </a:extLst>
          </p:cNvPr>
          <p:cNvSpPr/>
          <p:nvPr/>
        </p:nvSpPr>
        <p:spPr bwMode="auto">
          <a:xfrm>
            <a:off x="1447800" y="1580595"/>
            <a:ext cx="685800" cy="381000"/>
          </a:xfrm>
          <a:prstGeom prst="rect">
            <a:avLst/>
          </a:prstGeom>
          <a:noFill/>
          <a:ln w="444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2800" b="1" i="0" u="none" strike="noStrike" cap="none" normalizeH="0" baseline="0" dirty="0">
              <a:ln>
                <a:noFill/>
              </a:ln>
              <a:solidFill>
                <a:srgbClr val="FF0000"/>
              </a:solidFill>
              <a:effectLst/>
              <a:latin typeface="Arial" pitchFamily="34" charset="0"/>
            </a:endParaRPr>
          </a:p>
        </p:txBody>
      </p:sp>
    </p:spTree>
    <p:extLst>
      <p:ext uri="{BB962C8B-B14F-4D97-AF65-F5344CB8AC3E}">
        <p14:creationId xmlns:p14="http://schemas.microsoft.com/office/powerpoint/2010/main" val="187825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26949"/>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2700" dirty="0">
                <a:solidFill>
                  <a:srgbClr val="FFFF00"/>
                </a:solidFill>
                <a:latin typeface="+mn-lt"/>
              </a:rPr>
              <a:t>Aviation Forecast Discussions (AFDs)</a:t>
            </a:r>
          </a:p>
        </p:txBody>
      </p:sp>
      <p:sp>
        <p:nvSpPr>
          <p:cNvPr id="9" name="Rectangle 2"/>
          <p:cNvSpPr>
            <a:spLocks noChangeArrowheads="1"/>
          </p:cNvSpPr>
          <p:nvPr/>
        </p:nvSpPr>
        <p:spPr bwMode="auto">
          <a:xfrm>
            <a:off x="990600" y="590550"/>
            <a:ext cx="6912604"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We give details, confidence, and uncertainty in AFDs:</a:t>
            </a:r>
          </a:p>
        </p:txBody>
      </p:sp>
      <p:pic>
        <p:nvPicPr>
          <p:cNvPr id="5" name="Picture 1">
            <a:extLst>
              <a:ext uri="{FF2B5EF4-FFF2-40B4-BE49-F238E27FC236}">
                <a16:creationId xmlns:a16="http://schemas.microsoft.com/office/drawing/2014/main" id="{61201CB1-23E5-844F-AD05-A69490998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1" y="1047750"/>
            <a:ext cx="635674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C618131-AE7D-7440-BB5C-82EF2054715B}"/>
              </a:ext>
            </a:extLst>
          </p:cNvPr>
          <p:cNvCxnSpPr>
            <a:cxnSpLocks noChangeShapeType="1"/>
          </p:cNvCxnSpPr>
          <p:nvPr/>
        </p:nvCxnSpPr>
        <p:spPr bwMode="auto">
          <a:xfrm>
            <a:off x="1543050" y="2134791"/>
            <a:ext cx="571500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613EF2D1-E2C1-6942-9323-422A4B087798}"/>
              </a:ext>
            </a:extLst>
          </p:cNvPr>
          <p:cNvCxnSpPr>
            <a:cxnSpLocks noChangeShapeType="1"/>
          </p:cNvCxnSpPr>
          <p:nvPr/>
        </p:nvCxnSpPr>
        <p:spPr bwMode="auto">
          <a:xfrm>
            <a:off x="3886200" y="1905000"/>
            <a:ext cx="377190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FC3BBDF2-80CC-874B-B7BE-C82F149F927D}"/>
              </a:ext>
            </a:extLst>
          </p:cNvPr>
          <p:cNvCxnSpPr>
            <a:cxnSpLocks noChangeShapeType="1"/>
          </p:cNvCxnSpPr>
          <p:nvPr/>
        </p:nvCxnSpPr>
        <p:spPr bwMode="auto">
          <a:xfrm>
            <a:off x="1543050" y="2590800"/>
            <a:ext cx="382905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DDED8D50-246C-AE47-97FA-6C0BA584A7AF}"/>
              </a:ext>
            </a:extLst>
          </p:cNvPr>
          <p:cNvCxnSpPr>
            <a:cxnSpLocks noChangeShapeType="1"/>
          </p:cNvCxnSpPr>
          <p:nvPr/>
        </p:nvCxnSpPr>
        <p:spPr bwMode="auto">
          <a:xfrm>
            <a:off x="2571750" y="3619500"/>
            <a:ext cx="474345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53DFC54B-B51D-1B40-BFEF-0050A73F7F48}"/>
              </a:ext>
            </a:extLst>
          </p:cNvPr>
          <p:cNvCxnSpPr>
            <a:cxnSpLocks noChangeShapeType="1"/>
          </p:cNvCxnSpPr>
          <p:nvPr/>
        </p:nvCxnSpPr>
        <p:spPr bwMode="auto">
          <a:xfrm>
            <a:off x="1543050" y="3848100"/>
            <a:ext cx="154305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FDACF093-93BC-D244-82F6-17BBF89E04C8}"/>
              </a:ext>
            </a:extLst>
          </p:cNvPr>
          <p:cNvCxnSpPr>
            <a:cxnSpLocks noChangeShapeType="1"/>
          </p:cNvCxnSpPr>
          <p:nvPr/>
        </p:nvCxnSpPr>
        <p:spPr bwMode="auto">
          <a:xfrm>
            <a:off x="2228850" y="4076700"/>
            <a:ext cx="1714500"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2">
            <a:extLst>
              <a:ext uri="{FF2B5EF4-FFF2-40B4-BE49-F238E27FC236}">
                <a16:creationId xmlns:a16="http://schemas.microsoft.com/office/drawing/2014/main" id="{0F76312B-2161-AF44-B47F-9875691E6718}"/>
              </a:ext>
            </a:extLst>
          </p:cNvPr>
          <p:cNvSpPr>
            <a:spLocks noChangeArrowheads="1"/>
          </p:cNvSpPr>
          <p:nvPr/>
        </p:nvSpPr>
        <p:spPr bwMode="auto">
          <a:xfrm>
            <a:off x="1143428" y="4629150"/>
            <a:ext cx="6759776"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i="1" dirty="0">
                <a:solidFill>
                  <a:srgbClr val="00FFFD"/>
                </a:solidFill>
              </a:rPr>
              <a:t>WFO Phoenix now issuing regularly by 00/06/12/18Z</a:t>
            </a:r>
          </a:p>
        </p:txBody>
      </p:sp>
    </p:spTree>
    <p:extLst>
      <p:ext uri="{BB962C8B-B14F-4D97-AF65-F5344CB8AC3E}">
        <p14:creationId xmlns:p14="http://schemas.microsoft.com/office/powerpoint/2010/main" val="112045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Seasonal</a:t>
            </a:r>
            <a:r>
              <a:rPr lang="en-US" sz="2700" dirty="0">
                <a:solidFill>
                  <a:srgbClr val="FFFF00"/>
                </a:solidFill>
                <a:latin typeface="+mn-lt"/>
              </a:rPr>
              <a:t> Weather Hazards</a:t>
            </a:r>
          </a:p>
        </p:txBody>
      </p:sp>
      <p:sp>
        <p:nvSpPr>
          <p:cNvPr id="3" name="Content Placeholder 2"/>
          <p:cNvSpPr txBox="1">
            <a:spLocks/>
          </p:cNvSpPr>
          <p:nvPr/>
        </p:nvSpPr>
        <p:spPr bwMode="auto">
          <a:xfrm>
            <a:off x="1143000" y="457200"/>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37931725" indent="-37474525">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buFontTx/>
              <a:buNone/>
            </a:pPr>
            <a:r>
              <a:rPr lang="en-US" altLang="en-US" sz="2100" dirty="0">
                <a:solidFill>
                  <a:srgbClr val="FFB804"/>
                </a:solidFill>
              </a:rPr>
              <a:t> </a:t>
            </a:r>
            <a:endParaRPr lang="en-US" altLang="en-US" sz="2100" dirty="0">
              <a:solidFill>
                <a:srgbClr val="FFFF00"/>
              </a:solidFill>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0526"/>
          <a:stretch/>
        </p:blipFill>
        <p:spPr>
          <a:xfrm>
            <a:off x="4457699" y="2782422"/>
            <a:ext cx="4278819" cy="227291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22112"/>
          <a:stretch/>
        </p:blipFill>
        <p:spPr>
          <a:xfrm>
            <a:off x="250181" y="883543"/>
            <a:ext cx="4237600" cy="286110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558" y="883542"/>
            <a:ext cx="4288961" cy="2431159"/>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0506"/>
          <a:stretch/>
        </p:blipFill>
        <p:spPr>
          <a:xfrm>
            <a:off x="250181" y="2769616"/>
            <a:ext cx="4247741" cy="2258954"/>
          </a:xfrm>
          <a:prstGeom prst="rect">
            <a:avLst/>
          </a:prstGeom>
        </p:spPr>
      </p:pic>
      <p:sp>
        <p:nvSpPr>
          <p:cNvPr id="22" name="TextBox 21"/>
          <p:cNvSpPr txBox="1"/>
          <p:nvPr/>
        </p:nvSpPr>
        <p:spPr>
          <a:xfrm>
            <a:off x="250182" y="457200"/>
            <a:ext cx="4197378" cy="415498"/>
          </a:xfrm>
          <a:prstGeom prst="rect">
            <a:avLst/>
          </a:prstGeom>
          <a:noFill/>
        </p:spPr>
        <p:txBody>
          <a:bodyPr wrap="square" rtlCol="0">
            <a:spAutoFit/>
          </a:bodyPr>
          <a:lstStyle/>
          <a:p>
            <a:pPr algn="ctr"/>
            <a:r>
              <a:rPr lang="en-US" sz="2100" u="sng" dirty="0">
                <a:solidFill>
                  <a:srgbClr val="FFFF00"/>
                </a:solidFill>
              </a:rPr>
              <a:t>Cool Season</a:t>
            </a:r>
          </a:p>
        </p:txBody>
      </p:sp>
      <p:sp>
        <p:nvSpPr>
          <p:cNvPr id="23" name="TextBox 22"/>
          <p:cNvSpPr txBox="1"/>
          <p:nvPr/>
        </p:nvSpPr>
        <p:spPr>
          <a:xfrm>
            <a:off x="4467668" y="457200"/>
            <a:ext cx="4268849" cy="415498"/>
          </a:xfrm>
          <a:prstGeom prst="rect">
            <a:avLst/>
          </a:prstGeom>
          <a:noFill/>
        </p:spPr>
        <p:txBody>
          <a:bodyPr wrap="square" rtlCol="0">
            <a:spAutoFit/>
          </a:bodyPr>
          <a:lstStyle/>
          <a:p>
            <a:pPr algn="ctr"/>
            <a:r>
              <a:rPr lang="en-US" sz="2100" u="sng" dirty="0">
                <a:solidFill>
                  <a:srgbClr val="FFFF00"/>
                </a:solidFill>
              </a:rPr>
              <a:t>Warm/Monsoon Season</a:t>
            </a:r>
          </a:p>
        </p:txBody>
      </p:sp>
      <p:sp>
        <p:nvSpPr>
          <p:cNvPr id="9" name="Rectangle 2"/>
          <p:cNvSpPr>
            <a:spLocks noChangeArrowheads="1"/>
          </p:cNvSpPr>
          <p:nvPr/>
        </p:nvSpPr>
        <p:spPr bwMode="auto">
          <a:xfrm>
            <a:off x="762001" y="848878"/>
            <a:ext cx="3665448" cy="1323439"/>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Widespread rain leading to flash flooding and fog</a:t>
            </a:r>
          </a:p>
          <a:p>
            <a:pPr marL="257175" indent="-257175">
              <a:buClr>
                <a:srgbClr val="FFFF00"/>
              </a:buClr>
              <a:buFont typeface="Wingdings" pitchFamily="2" charset="2"/>
              <a:buChar char="Ø"/>
              <a:defRPr/>
            </a:pPr>
            <a:r>
              <a:rPr lang="en-US" sz="2000" dirty="0"/>
              <a:t>Prolonged strong winds</a:t>
            </a:r>
          </a:p>
          <a:p>
            <a:pPr marL="257175" indent="-257175">
              <a:buClr>
                <a:srgbClr val="FFFF00"/>
              </a:buClr>
              <a:buFont typeface="Wingdings" pitchFamily="2" charset="2"/>
              <a:buChar char="Ø"/>
              <a:defRPr/>
            </a:pPr>
            <a:r>
              <a:rPr lang="en-US" sz="2000" dirty="0"/>
              <a:t>Rare: Hail and tornadoes</a:t>
            </a:r>
          </a:p>
        </p:txBody>
      </p:sp>
      <p:sp>
        <p:nvSpPr>
          <p:cNvPr id="14" name="Rectangle 2">
            <a:extLst>
              <a:ext uri="{FF2B5EF4-FFF2-40B4-BE49-F238E27FC236}">
                <a16:creationId xmlns:a16="http://schemas.microsoft.com/office/drawing/2014/main" id="{5D69950A-7529-FF47-AAA4-8617E24DAF17}"/>
              </a:ext>
            </a:extLst>
          </p:cNvPr>
          <p:cNvSpPr>
            <a:spLocks noChangeArrowheads="1"/>
          </p:cNvSpPr>
          <p:nvPr/>
        </p:nvSpPr>
        <p:spPr bwMode="auto">
          <a:xfrm>
            <a:off x="144212" y="4598195"/>
            <a:ext cx="8646914" cy="384721"/>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342900" indent="-342900">
              <a:buClr>
                <a:srgbClr val="FFFF00"/>
              </a:buClr>
              <a:buFont typeface="Wingdings" pitchFamily="2" charset="2"/>
              <a:buChar char="Ø"/>
              <a:defRPr/>
            </a:pPr>
            <a:r>
              <a:rPr lang="en-US" sz="1900" dirty="0"/>
              <a:t>Fires most common April-July (or later) due to dry fuels and lightning)</a:t>
            </a:r>
          </a:p>
        </p:txBody>
      </p:sp>
      <p:pic>
        <p:nvPicPr>
          <p:cNvPr id="15" name="Picture 14">
            <a:extLst>
              <a:ext uri="{FF2B5EF4-FFF2-40B4-BE49-F238E27FC236}">
                <a16:creationId xmlns:a16="http://schemas.microsoft.com/office/drawing/2014/main" id="{A91FCBB5-488F-2C4C-A0F5-AB0D9BB307CA}"/>
              </a:ext>
            </a:extLst>
          </p:cNvPr>
          <p:cNvPicPr>
            <a:picLocks noChangeAspect="1"/>
          </p:cNvPicPr>
          <p:nvPr/>
        </p:nvPicPr>
        <p:blipFill>
          <a:blip r:embed="rId6"/>
          <a:stretch>
            <a:fillRect/>
          </a:stretch>
        </p:blipFill>
        <p:spPr>
          <a:xfrm>
            <a:off x="3127452" y="2172317"/>
            <a:ext cx="2526741" cy="1508439"/>
          </a:xfrm>
          <a:prstGeom prst="rect">
            <a:avLst/>
          </a:prstGeom>
        </p:spPr>
      </p:pic>
      <p:sp>
        <p:nvSpPr>
          <p:cNvPr id="24" name="Rectangle 2"/>
          <p:cNvSpPr>
            <a:spLocks noChangeArrowheads="1"/>
          </p:cNvSpPr>
          <p:nvPr/>
        </p:nvSpPr>
        <p:spPr bwMode="auto">
          <a:xfrm>
            <a:off x="4492726" y="848879"/>
            <a:ext cx="4132100" cy="1815882"/>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Excessive Heat (#1 killer) </a:t>
            </a:r>
          </a:p>
          <a:p>
            <a:pPr marL="257175" indent="-257175">
              <a:buClr>
                <a:srgbClr val="FFFF00"/>
              </a:buClr>
              <a:buFont typeface="Wingdings" pitchFamily="2" charset="2"/>
              <a:buChar char="Ø"/>
              <a:defRPr/>
            </a:pPr>
            <a:r>
              <a:rPr lang="en-US" sz="2000" dirty="0"/>
              <a:t>Strong to severe t-storms </a:t>
            </a:r>
          </a:p>
          <a:p>
            <a:pPr marL="600075" lvl="1" indent="-257175">
              <a:buClr>
                <a:srgbClr val="FFFF00"/>
              </a:buClr>
              <a:buFont typeface="Wingdings" pitchFamily="2" charset="2"/>
              <a:buChar char="Ø"/>
              <a:defRPr/>
            </a:pPr>
            <a:r>
              <a:rPr lang="en-US" sz="1800" dirty="0"/>
              <a:t>Downbursts/microbursts </a:t>
            </a:r>
          </a:p>
          <a:p>
            <a:pPr marL="600075" lvl="1" indent="-257175">
              <a:buClr>
                <a:srgbClr val="FFFF00"/>
              </a:buClr>
              <a:buFont typeface="Wingdings" pitchFamily="2" charset="2"/>
              <a:buChar char="Ø"/>
              <a:defRPr/>
            </a:pPr>
            <a:r>
              <a:rPr lang="en-US" sz="1800" dirty="0"/>
              <a:t>Dust storms </a:t>
            </a:r>
          </a:p>
          <a:p>
            <a:pPr marL="600075" lvl="1" indent="-257175">
              <a:buClr>
                <a:srgbClr val="FFFF00"/>
              </a:buClr>
              <a:buFont typeface="Wingdings" pitchFamily="2" charset="2"/>
              <a:buChar char="Ø"/>
              <a:defRPr/>
            </a:pPr>
            <a:r>
              <a:rPr lang="en-US" sz="1800" dirty="0"/>
              <a:t>Frequent lightning</a:t>
            </a:r>
          </a:p>
          <a:p>
            <a:pPr marL="600075" lvl="1" indent="-257175">
              <a:buClr>
                <a:srgbClr val="FFFF00"/>
              </a:buClr>
              <a:buFont typeface="Wingdings" pitchFamily="2" charset="2"/>
              <a:buChar char="Ø"/>
              <a:defRPr/>
            </a:pPr>
            <a:r>
              <a:rPr lang="en-US" sz="1800" dirty="0"/>
              <a:t>Flash floods</a:t>
            </a:r>
          </a:p>
        </p:txBody>
      </p:sp>
      <p:sp>
        <p:nvSpPr>
          <p:cNvPr id="26" name="TextBox 25">
            <a:extLst>
              <a:ext uri="{FF2B5EF4-FFF2-40B4-BE49-F238E27FC236}">
                <a16:creationId xmlns:a16="http://schemas.microsoft.com/office/drawing/2014/main" id="{06B93239-3D16-EC4C-8B6B-7C07C6AD847D}"/>
              </a:ext>
            </a:extLst>
          </p:cNvPr>
          <p:cNvSpPr txBox="1"/>
          <p:nvPr/>
        </p:nvSpPr>
        <p:spPr>
          <a:xfrm>
            <a:off x="2988041" y="3324472"/>
            <a:ext cx="2770536" cy="323165"/>
          </a:xfrm>
          <a:prstGeom prst="rect">
            <a:avLst/>
          </a:prstGeom>
          <a:noFill/>
        </p:spPr>
        <p:txBody>
          <a:bodyPr wrap="square" rtlCol="0">
            <a:spAutoFit/>
          </a:bodyPr>
          <a:lstStyle/>
          <a:p>
            <a:pPr algn="ctr" defTabSz="685800" fontAlgn="auto">
              <a:spcBef>
                <a:spcPts val="0"/>
              </a:spcBef>
              <a:spcAft>
                <a:spcPts val="0"/>
              </a:spcAft>
              <a:defRPr/>
            </a:pPr>
            <a:r>
              <a:rPr lang="en-US" sz="1500" kern="0" dirty="0"/>
              <a:t>Woodbury Fire (2019)</a:t>
            </a:r>
          </a:p>
        </p:txBody>
      </p:sp>
    </p:spTree>
    <p:extLst>
      <p:ext uri="{BB962C8B-B14F-4D97-AF65-F5344CB8AC3E}">
        <p14:creationId xmlns:p14="http://schemas.microsoft.com/office/powerpoint/2010/main" val="32350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What causes our Monsoon Season?</a:t>
            </a:r>
          </a:p>
        </p:txBody>
      </p:sp>
      <p:pic>
        <p:nvPicPr>
          <p:cNvPr id="26" name="Picture 4" descr="monsoon_chart_july_500mb_flow"/>
          <p:cNvPicPr>
            <a:picLocks noChangeAspect="1" noChangeArrowheads="1"/>
          </p:cNvPicPr>
          <p:nvPr/>
        </p:nvPicPr>
        <p:blipFill>
          <a:blip r:embed="rId2" cstate="print"/>
          <a:srcRect/>
          <a:stretch>
            <a:fillRect/>
          </a:stretch>
        </p:blipFill>
        <p:spPr bwMode="auto">
          <a:xfrm>
            <a:off x="3200400" y="909716"/>
            <a:ext cx="2971125" cy="2087024"/>
          </a:xfrm>
          <a:prstGeom prst="rect">
            <a:avLst/>
          </a:prstGeom>
          <a:noFill/>
        </p:spPr>
      </p:pic>
      <p:pic>
        <p:nvPicPr>
          <p:cNvPr id="29" name="Picture 3" descr="monsoon_chart_june_500mb_flow"/>
          <p:cNvPicPr>
            <a:picLocks noChangeAspect="1" noChangeArrowheads="1"/>
          </p:cNvPicPr>
          <p:nvPr/>
        </p:nvPicPr>
        <p:blipFill>
          <a:blip r:embed="rId3" cstate="print"/>
          <a:srcRect/>
          <a:stretch>
            <a:fillRect/>
          </a:stretch>
        </p:blipFill>
        <p:spPr bwMode="auto">
          <a:xfrm>
            <a:off x="141696" y="924602"/>
            <a:ext cx="3134904" cy="2072138"/>
          </a:xfrm>
          <a:prstGeom prst="rect">
            <a:avLst/>
          </a:prstGeom>
          <a:noFill/>
        </p:spPr>
      </p:pic>
      <p:sp>
        <p:nvSpPr>
          <p:cNvPr id="30" name="TextBox 29"/>
          <p:cNvSpPr txBox="1"/>
          <p:nvPr/>
        </p:nvSpPr>
        <p:spPr>
          <a:xfrm>
            <a:off x="152400" y="2477185"/>
            <a:ext cx="3207929" cy="323165"/>
          </a:xfrm>
          <a:prstGeom prst="rect">
            <a:avLst/>
          </a:prstGeom>
          <a:noFill/>
        </p:spPr>
        <p:txBody>
          <a:bodyPr wrap="square" rtlCol="0">
            <a:spAutoFit/>
          </a:bodyPr>
          <a:lstStyle/>
          <a:p>
            <a:pPr defTabSz="685800" fontAlgn="auto">
              <a:spcBef>
                <a:spcPts val="0"/>
              </a:spcBef>
              <a:spcAft>
                <a:spcPts val="0"/>
              </a:spcAft>
              <a:defRPr/>
            </a:pPr>
            <a:r>
              <a:rPr lang="en-US" sz="1500" kern="0" dirty="0">
                <a:solidFill>
                  <a:schemeClr val="bg1"/>
                </a:solidFill>
              </a:rPr>
              <a:t>Fall-Winter-Spring-Early Summer</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29768">
            <a:off x="4151619" y="1626173"/>
            <a:ext cx="441752" cy="701318"/>
          </a:xfrm>
          <a:prstGeom prst="rect">
            <a:avLst/>
          </a:prstGeom>
        </p:spPr>
      </p:pic>
      <p:sp>
        <p:nvSpPr>
          <p:cNvPr id="12" name="Rectangle 2"/>
          <p:cNvSpPr>
            <a:spLocks noChangeArrowheads="1"/>
          </p:cNvSpPr>
          <p:nvPr/>
        </p:nvSpPr>
        <p:spPr bwMode="auto">
          <a:xfrm>
            <a:off x="46299" y="2871847"/>
            <a:ext cx="3306501" cy="2062103"/>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a:buClr>
                <a:srgbClr val="FFFF00"/>
              </a:buClr>
              <a:defRPr/>
            </a:pPr>
            <a:endParaRPr lang="en-US" sz="2000" dirty="0"/>
          </a:p>
          <a:p>
            <a:pPr marL="257175" indent="-257175">
              <a:buClr>
                <a:srgbClr val="FFFF00"/>
              </a:buClr>
              <a:buFont typeface="Wingdings" pitchFamily="2" charset="2"/>
              <a:buChar char="Ø"/>
              <a:defRPr/>
            </a:pPr>
            <a:r>
              <a:rPr lang="en-US" sz="1800" dirty="0"/>
              <a:t>Officially June 15 to Sept 30 (varies in reality)</a:t>
            </a:r>
          </a:p>
          <a:p>
            <a:pPr marL="257175" indent="-257175">
              <a:buClr>
                <a:srgbClr val="FFFF00"/>
              </a:buClr>
              <a:buFont typeface="Wingdings" pitchFamily="2" charset="2"/>
              <a:buChar char="Ø"/>
              <a:defRPr/>
            </a:pPr>
            <a:endParaRPr lang="en-US" sz="1800" dirty="0"/>
          </a:p>
          <a:p>
            <a:pPr marL="257175" indent="-257175">
              <a:buClr>
                <a:srgbClr val="FFFF00"/>
              </a:buClr>
              <a:buFont typeface="Wingdings" pitchFamily="2" charset="2"/>
              <a:buChar char="Ø"/>
              <a:defRPr/>
            </a:pPr>
            <a:r>
              <a:rPr lang="en-US" sz="1800" dirty="0"/>
              <a:t>Typical surface moisture surge lasting 2-4 days helps trigger t-storms</a:t>
            </a:r>
          </a:p>
        </p:txBody>
      </p:sp>
      <p:sp>
        <p:nvSpPr>
          <p:cNvPr id="10" name="Rectangle 2">
            <a:extLst>
              <a:ext uri="{FF2B5EF4-FFF2-40B4-BE49-F238E27FC236}">
                <a16:creationId xmlns:a16="http://schemas.microsoft.com/office/drawing/2014/main" id="{690AD551-C976-F14C-A378-A94B018A7133}"/>
              </a:ext>
            </a:extLst>
          </p:cNvPr>
          <p:cNvSpPr>
            <a:spLocks noChangeArrowheads="1"/>
          </p:cNvSpPr>
          <p:nvPr/>
        </p:nvSpPr>
        <p:spPr bwMode="auto">
          <a:xfrm>
            <a:off x="234715" y="514350"/>
            <a:ext cx="88392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Seasonal reversal in the prevailing wind flow patterns</a:t>
            </a:r>
          </a:p>
        </p:txBody>
      </p:sp>
      <p:pic>
        <p:nvPicPr>
          <p:cNvPr id="13" name="Picture 12">
            <a:extLst>
              <a:ext uri="{FF2B5EF4-FFF2-40B4-BE49-F238E27FC236}">
                <a16:creationId xmlns:a16="http://schemas.microsoft.com/office/drawing/2014/main" id="{4F7CD8B4-453E-114B-9B52-332D76356DAE}"/>
              </a:ext>
            </a:extLst>
          </p:cNvPr>
          <p:cNvPicPr>
            <a:picLocks noChangeAspect="1"/>
          </p:cNvPicPr>
          <p:nvPr/>
        </p:nvPicPr>
        <p:blipFill rotWithShape="1">
          <a:blip r:embed="rId5"/>
          <a:srcRect t="10811"/>
          <a:stretch/>
        </p:blipFill>
        <p:spPr>
          <a:xfrm>
            <a:off x="3276600" y="3105150"/>
            <a:ext cx="2842068" cy="1818509"/>
          </a:xfrm>
          <a:prstGeom prst="rect">
            <a:avLst/>
          </a:prstGeom>
        </p:spPr>
      </p:pic>
      <p:sp>
        <p:nvSpPr>
          <p:cNvPr id="15" name="TextBox 14">
            <a:extLst>
              <a:ext uri="{FF2B5EF4-FFF2-40B4-BE49-F238E27FC236}">
                <a16:creationId xmlns:a16="http://schemas.microsoft.com/office/drawing/2014/main" id="{ACBEC6F3-D907-A840-B13F-EE702ECF10D7}"/>
              </a:ext>
            </a:extLst>
          </p:cNvPr>
          <p:cNvSpPr txBox="1"/>
          <p:nvPr/>
        </p:nvSpPr>
        <p:spPr>
          <a:xfrm>
            <a:off x="3348132" y="2266950"/>
            <a:ext cx="2770536" cy="553998"/>
          </a:xfrm>
          <a:prstGeom prst="rect">
            <a:avLst/>
          </a:prstGeom>
          <a:noFill/>
        </p:spPr>
        <p:txBody>
          <a:bodyPr wrap="square" rtlCol="0">
            <a:spAutoFit/>
          </a:bodyPr>
          <a:lstStyle/>
          <a:p>
            <a:pPr algn="ctr" defTabSz="685800" fontAlgn="auto">
              <a:spcBef>
                <a:spcPts val="0"/>
              </a:spcBef>
              <a:spcAft>
                <a:spcPts val="0"/>
              </a:spcAft>
              <a:defRPr/>
            </a:pPr>
            <a:r>
              <a:rPr lang="en-US" sz="1500" kern="0" dirty="0">
                <a:solidFill>
                  <a:schemeClr val="bg1"/>
                </a:solidFill>
              </a:rPr>
              <a:t>Summer-Early Fall</a:t>
            </a:r>
          </a:p>
          <a:p>
            <a:pPr algn="ctr" defTabSz="685800" fontAlgn="auto">
              <a:spcBef>
                <a:spcPts val="0"/>
              </a:spcBef>
              <a:spcAft>
                <a:spcPts val="0"/>
              </a:spcAft>
              <a:defRPr/>
            </a:pPr>
            <a:r>
              <a:rPr lang="en-US" sz="1500" kern="0" dirty="0">
                <a:solidFill>
                  <a:schemeClr val="bg1"/>
                </a:solidFill>
              </a:rPr>
              <a:t>Maddox Type I (SE flow)</a:t>
            </a:r>
          </a:p>
        </p:txBody>
      </p:sp>
    </p:spTree>
    <p:extLst>
      <p:ext uri="{BB962C8B-B14F-4D97-AF65-F5344CB8AC3E}">
        <p14:creationId xmlns:p14="http://schemas.microsoft.com/office/powerpoint/2010/main" val="112357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143428" y="228600"/>
            <a:ext cx="6858000" cy="352982"/>
          </a:xfrm>
          <a:prstGeom prst="rect">
            <a:avLst/>
          </a:prstGeom>
          <a:noFill/>
          <a:ln w="12700">
            <a:noFill/>
            <a:miter lim="800000"/>
            <a:headEnd type="none" w="sm" len="sm"/>
            <a:tailEnd type="none" w="sm" len="sm"/>
          </a:ln>
          <a:effectLst>
            <a:outerShdw dist="35921" dir="2700000" algn="ctr" rotWithShape="0">
              <a:srgbClr val="000000"/>
            </a:outerShdw>
          </a:effectLst>
        </p:spPr>
        <p:txBody>
          <a:bodyPr wrap="square">
            <a:spAutoFit/>
          </a:bodyPr>
          <a:lstStyle/>
          <a:p>
            <a:pPr algn="ctr" eaLnBrk="0" hangingPunct="0">
              <a:lnSpc>
                <a:spcPct val="50000"/>
              </a:lnSpc>
              <a:spcBef>
                <a:spcPct val="50000"/>
              </a:spcBef>
              <a:defRPr/>
            </a:pPr>
            <a:r>
              <a:rPr lang="en-US" sz="3000" dirty="0">
                <a:solidFill>
                  <a:srgbClr val="FFFF00"/>
                </a:solidFill>
                <a:latin typeface="+mn-lt"/>
              </a:rPr>
              <a:t>What causes our Monsoon Season?</a:t>
            </a:r>
          </a:p>
        </p:txBody>
      </p:sp>
      <p:pic>
        <p:nvPicPr>
          <p:cNvPr id="26" name="Picture 4" descr="monsoon_chart_july_500mb_flow"/>
          <p:cNvPicPr>
            <a:picLocks noChangeAspect="1" noChangeArrowheads="1"/>
          </p:cNvPicPr>
          <p:nvPr/>
        </p:nvPicPr>
        <p:blipFill>
          <a:blip r:embed="rId2" cstate="print"/>
          <a:srcRect/>
          <a:stretch>
            <a:fillRect/>
          </a:stretch>
        </p:blipFill>
        <p:spPr bwMode="auto">
          <a:xfrm>
            <a:off x="3200400" y="909716"/>
            <a:ext cx="2971125" cy="2087024"/>
          </a:xfrm>
          <a:prstGeom prst="rect">
            <a:avLst/>
          </a:prstGeom>
          <a:noFill/>
        </p:spPr>
      </p:pic>
      <p:sp>
        <p:nvSpPr>
          <p:cNvPr id="28" name="TextBox 27"/>
          <p:cNvSpPr txBox="1"/>
          <p:nvPr/>
        </p:nvSpPr>
        <p:spPr>
          <a:xfrm>
            <a:off x="3348132" y="2266950"/>
            <a:ext cx="2770536" cy="553998"/>
          </a:xfrm>
          <a:prstGeom prst="rect">
            <a:avLst/>
          </a:prstGeom>
          <a:noFill/>
        </p:spPr>
        <p:txBody>
          <a:bodyPr wrap="square" rtlCol="0">
            <a:spAutoFit/>
          </a:bodyPr>
          <a:lstStyle/>
          <a:p>
            <a:pPr algn="ctr" defTabSz="685800" fontAlgn="auto">
              <a:spcBef>
                <a:spcPts val="0"/>
              </a:spcBef>
              <a:spcAft>
                <a:spcPts val="0"/>
              </a:spcAft>
              <a:defRPr/>
            </a:pPr>
            <a:r>
              <a:rPr lang="en-US" sz="1500" kern="0" dirty="0">
                <a:solidFill>
                  <a:schemeClr val="bg1"/>
                </a:solidFill>
              </a:rPr>
              <a:t>Summer-Early Fall</a:t>
            </a:r>
          </a:p>
          <a:p>
            <a:pPr algn="ctr" defTabSz="685800" fontAlgn="auto">
              <a:spcBef>
                <a:spcPts val="0"/>
              </a:spcBef>
              <a:spcAft>
                <a:spcPts val="0"/>
              </a:spcAft>
              <a:defRPr/>
            </a:pPr>
            <a:r>
              <a:rPr lang="en-US" sz="1500" kern="0" dirty="0">
                <a:solidFill>
                  <a:schemeClr val="bg1"/>
                </a:solidFill>
              </a:rPr>
              <a:t>Maddox Type I (SE flow)</a:t>
            </a:r>
          </a:p>
        </p:txBody>
      </p:sp>
      <p:pic>
        <p:nvPicPr>
          <p:cNvPr id="29" name="Picture 3" descr="monsoon_chart_june_500mb_flow"/>
          <p:cNvPicPr>
            <a:picLocks noChangeAspect="1" noChangeArrowheads="1"/>
          </p:cNvPicPr>
          <p:nvPr/>
        </p:nvPicPr>
        <p:blipFill>
          <a:blip r:embed="rId3" cstate="print"/>
          <a:srcRect/>
          <a:stretch>
            <a:fillRect/>
          </a:stretch>
        </p:blipFill>
        <p:spPr bwMode="auto">
          <a:xfrm>
            <a:off x="141696" y="924602"/>
            <a:ext cx="3134904" cy="2072138"/>
          </a:xfrm>
          <a:prstGeom prst="rect">
            <a:avLst/>
          </a:prstGeom>
          <a:noFill/>
        </p:spPr>
      </p:pic>
      <p:sp>
        <p:nvSpPr>
          <p:cNvPr id="30" name="TextBox 29"/>
          <p:cNvSpPr txBox="1"/>
          <p:nvPr/>
        </p:nvSpPr>
        <p:spPr>
          <a:xfrm>
            <a:off x="152400" y="2477185"/>
            <a:ext cx="3207929" cy="323165"/>
          </a:xfrm>
          <a:prstGeom prst="rect">
            <a:avLst/>
          </a:prstGeom>
          <a:noFill/>
        </p:spPr>
        <p:txBody>
          <a:bodyPr wrap="square" rtlCol="0">
            <a:spAutoFit/>
          </a:bodyPr>
          <a:lstStyle/>
          <a:p>
            <a:pPr defTabSz="685800" fontAlgn="auto">
              <a:spcBef>
                <a:spcPts val="0"/>
              </a:spcBef>
              <a:spcAft>
                <a:spcPts val="0"/>
              </a:spcAft>
              <a:defRPr/>
            </a:pPr>
            <a:r>
              <a:rPr lang="en-US" sz="1500" kern="0" dirty="0">
                <a:solidFill>
                  <a:schemeClr val="bg1"/>
                </a:solidFill>
              </a:rPr>
              <a:t>Fall-Winter-Spring-Early Summer</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29768">
            <a:off x="4151619" y="1626173"/>
            <a:ext cx="441752" cy="701318"/>
          </a:xfrm>
          <a:prstGeom prst="rect">
            <a:avLst/>
          </a:prstGeom>
        </p:spPr>
      </p:pic>
      <p:sp>
        <p:nvSpPr>
          <p:cNvPr id="12" name="Rectangle 2"/>
          <p:cNvSpPr>
            <a:spLocks noChangeArrowheads="1"/>
          </p:cNvSpPr>
          <p:nvPr/>
        </p:nvSpPr>
        <p:spPr bwMode="auto">
          <a:xfrm>
            <a:off x="46299" y="2740045"/>
            <a:ext cx="3306501" cy="2323713"/>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a:buClr>
                <a:srgbClr val="FFFF00"/>
              </a:buClr>
              <a:defRPr/>
            </a:pPr>
            <a:endParaRPr lang="en-US" sz="2000" dirty="0"/>
          </a:p>
          <a:p>
            <a:pPr marL="257175" indent="-257175">
              <a:buClr>
                <a:srgbClr val="FFFF00"/>
              </a:buClr>
              <a:buFont typeface="Wingdings" pitchFamily="2" charset="2"/>
              <a:buChar char="Ø"/>
              <a:defRPr/>
            </a:pPr>
            <a:r>
              <a:rPr lang="en-US" sz="2000" dirty="0"/>
              <a:t>SE and NE flow aloft most common</a:t>
            </a:r>
          </a:p>
          <a:p>
            <a:pPr marL="714375" lvl="1" indent="-257175">
              <a:buClr>
                <a:srgbClr val="FFFF00"/>
              </a:buClr>
              <a:buFont typeface="Wingdings" pitchFamily="2" charset="2"/>
              <a:buChar char="Ø"/>
              <a:defRPr/>
            </a:pPr>
            <a:r>
              <a:rPr lang="en-US" sz="1700" dirty="0"/>
              <a:t>Occasional westerly events; hybrids with SE flow (last Sunday?) </a:t>
            </a:r>
          </a:p>
          <a:p>
            <a:pPr marL="257175" indent="-257175">
              <a:buClr>
                <a:srgbClr val="FFFF00"/>
              </a:buClr>
              <a:buFont typeface="Wingdings" pitchFamily="2" charset="2"/>
              <a:buChar char="Ø"/>
              <a:defRPr/>
            </a:pPr>
            <a:r>
              <a:rPr lang="en-US" sz="1700" i="1" dirty="0">
                <a:solidFill>
                  <a:srgbClr val="00FFFD"/>
                </a:solidFill>
              </a:rPr>
              <a:t>Objective monsoon climatology (ASU grant)</a:t>
            </a:r>
          </a:p>
        </p:txBody>
      </p:sp>
      <p:sp>
        <p:nvSpPr>
          <p:cNvPr id="10" name="Rectangle 2">
            <a:extLst>
              <a:ext uri="{FF2B5EF4-FFF2-40B4-BE49-F238E27FC236}">
                <a16:creationId xmlns:a16="http://schemas.microsoft.com/office/drawing/2014/main" id="{690AD551-C976-F14C-A378-A94B018A7133}"/>
              </a:ext>
            </a:extLst>
          </p:cNvPr>
          <p:cNvSpPr>
            <a:spLocks noChangeArrowheads="1"/>
          </p:cNvSpPr>
          <p:nvPr/>
        </p:nvSpPr>
        <p:spPr bwMode="auto">
          <a:xfrm>
            <a:off x="234715" y="514350"/>
            <a:ext cx="8839200" cy="400110"/>
          </a:xfrm>
          <a:prstGeom prst="rect">
            <a:avLst/>
          </a:prstGeom>
          <a:noFill/>
          <a:ln w="9525">
            <a:noFill/>
            <a:miter lim="800000"/>
            <a:headEnd/>
            <a:tailEnd/>
          </a:ln>
          <a:effectLst>
            <a:outerShdw dist="38100" dir="2880003" algn="tl" rotWithShape="0">
              <a:schemeClr val="bg1"/>
            </a:outerShdw>
          </a:effectLst>
        </p:spPr>
        <p:txBody>
          <a:bodyPr wrap="square">
            <a:spAutoFit/>
          </a:bodyPr>
          <a:lstStyle/>
          <a:p>
            <a:pPr marL="257175" indent="-257175">
              <a:buClr>
                <a:srgbClr val="FFFF00"/>
              </a:buClr>
              <a:buFont typeface="Wingdings" pitchFamily="2" charset="2"/>
              <a:buChar char="Ø"/>
              <a:defRPr/>
            </a:pPr>
            <a:r>
              <a:rPr lang="en-US" sz="2000" dirty="0"/>
              <a:t>Seasonal reversal in the prevailing wind flow patterns</a:t>
            </a:r>
          </a:p>
        </p:txBody>
      </p:sp>
      <p:pic>
        <p:nvPicPr>
          <p:cNvPr id="13" name="Picture 12">
            <a:extLst>
              <a:ext uri="{FF2B5EF4-FFF2-40B4-BE49-F238E27FC236}">
                <a16:creationId xmlns:a16="http://schemas.microsoft.com/office/drawing/2014/main" id="{4F7CD8B4-453E-114B-9B52-332D76356DAE}"/>
              </a:ext>
            </a:extLst>
          </p:cNvPr>
          <p:cNvPicPr>
            <a:picLocks noChangeAspect="1"/>
          </p:cNvPicPr>
          <p:nvPr/>
        </p:nvPicPr>
        <p:blipFill rotWithShape="1">
          <a:blip r:embed="rId5"/>
          <a:srcRect t="10811"/>
          <a:stretch/>
        </p:blipFill>
        <p:spPr>
          <a:xfrm>
            <a:off x="3276600" y="3105150"/>
            <a:ext cx="2842068" cy="1818509"/>
          </a:xfrm>
          <a:prstGeom prst="rect">
            <a:avLst/>
          </a:prstGeom>
        </p:spPr>
      </p:pic>
      <p:pic>
        <p:nvPicPr>
          <p:cNvPr id="4" name="Picture 3">
            <a:extLst>
              <a:ext uri="{FF2B5EF4-FFF2-40B4-BE49-F238E27FC236}">
                <a16:creationId xmlns:a16="http://schemas.microsoft.com/office/drawing/2014/main" id="{31371774-3C28-144F-95F3-EB84AB4B81AE}"/>
              </a:ext>
            </a:extLst>
          </p:cNvPr>
          <p:cNvPicPr>
            <a:picLocks noChangeAspect="1"/>
          </p:cNvPicPr>
          <p:nvPr/>
        </p:nvPicPr>
        <p:blipFill>
          <a:blip r:embed="rId6"/>
          <a:stretch>
            <a:fillRect/>
          </a:stretch>
        </p:blipFill>
        <p:spPr>
          <a:xfrm>
            <a:off x="6227708" y="924601"/>
            <a:ext cx="2726629" cy="3999057"/>
          </a:xfrm>
          <a:prstGeom prst="rect">
            <a:avLst/>
          </a:prstGeom>
        </p:spPr>
      </p:pic>
      <p:sp>
        <p:nvSpPr>
          <p:cNvPr id="14" name="TextBox 13">
            <a:extLst>
              <a:ext uri="{FF2B5EF4-FFF2-40B4-BE49-F238E27FC236}">
                <a16:creationId xmlns:a16="http://schemas.microsoft.com/office/drawing/2014/main" id="{7EB07B34-CF10-884E-9CCB-24EA560BF9B3}"/>
              </a:ext>
            </a:extLst>
          </p:cNvPr>
          <p:cNvSpPr txBox="1"/>
          <p:nvPr/>
        </p:nvSpPr>
        <p:spPr>
          <a:xfrm>
            <a:off x="6858000" y="2553385"/>
            <a:ext cx="1016625" cy="323165"/>
          </a:xfrm>
          <a:prstGeom prst="rect">
            <a:avLst/>
          </a:prstGeom>
          <a:noFill/>
        </p:spPr>
        <p:txBody>
          <a:bodyPr wrap="none" rtlCol="0">
            <a:spAutoFit/>
          </a:bodyPr>
          <a:lstStyle/>
          <a:p>
            <a:pPr defTabSz="685800" fontAlgn="auto">
              <a:spcBef>
                <a:spcPts val="0"/>
              </a:spcBef>
              <a:spcAft>
                <a:spcPts val="0"/>
              </a:spcAft>
              <a:defRPr/>
            </a:pPr>
            <a:r>
              <a:rPr lang="en-US" sz="1500" kern="0" dirty="0">
                <a:solidFill>
                  <a:schemeClr val="bg1"/>
                </a:solidFill>
              </a:rPr>
              <a:t>(NE flow)</a:t>
            </a:r>
          </a:p>
        </p:txBody>
      </p:sp>
      <p:sp>
        <p:nvSpPr>
          <p:cNvPr id="15" name="TextBox 14">
            <a:extLst>
              <a:ext uri="{FF2B5EF4-FFF2-40B4-BE49-F238E27FC236}">
                <a16:creationId xmlns:a16="http://schemas.microsoft.com/office/drawing/2014/main" id="{F09E6C0E-CB2C-BD41-8DD4-CE336FE6807D}"/>
              </a:ext>
            </a:extLst>
          </p:cNvPr>
          <p:cNvSpPr txBox="1"/>
          <p:nvPr/>
        </p:nvSpPr>
        <p:spPr>
          <a:xfrm>
            <a:off x="6857999" y="4534585"/>
            <a:ext cx="1762021" cy="323165"/>
          </a:xfrm>
          <a:prstGeom prst="rect">
            <a:avLst/>
          </a:prstGeom>
          <a:noFill/>
        </p:spPr>
        <p:txBody>
          <a:bodyPr wrap="none" rtlCol="0">
            <a:spAutoFit/>
          </a:bodyPr>
          <a:lstStyle/>
          <a:p>
            <a:pPr defTabSz="685800" fontAlgn="auto">
              <a:spcBef>
                <a:spcPts val="0"/>
              </a:spcBef>
              <a:spcAft>
                <a:spcPts val="0"/>
              </a:spcAft>
              <a:defRPr/>
            </a:pPr>
            <a:r>
              <a:rPr lang="en-US" sz="1500" kern="0" dirty="0">
                <a:solidFill>
                  <a:schemeClr val="bg1"/>
                </a:solidFill>
              </a:rPr>
              <a:t>(W flow possible)</a:t>
            </a:r>
          </a:p>
        </p:txBody>
      </p:sp>
    </p:spTree>
    <p:extLst>
      <p:ext uri="{BB962C8B-B14F-4D97-AF65-F5344CB8AC3E}">
        <p14:creationId xmlns:p14="http://schemas.microsoft.com/office/powerpoint/2010/main" val="282050872"/>
      </p:ext>
    </p:extLst>
  </p:cSld>
  <p:clrMapOvr>
    <a:masterClrMapping/>
  </p:clrMapOvr>
</p:sld>
</file>

<file path=ppt/theme/theme1.xml><?xml version="1.0" encoding="utf-8"?>
<a:theme xmlns:a="http://schemas.openxmlformats.org/drawingml/2006/main" name="16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16_Generic">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2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2800" b="1" i="0" u="none" strike="noStrike" cap="none" normalizeH="0" baseline="0" smtClean="0">
            <a:ln>
              <a:noFill/>
            </a:ln>
            <a:solidFill>
              <a:schemeClr val="tx1"/>
            </a:solidFill>
            <a:effectLst/>
            <a:latin typeface="Arial" pitchFamily="34" charset="0"/>
          </a:defRPr>
        </a:defPPr>
      </a:lstStyle>
    </a:lnDef>
    <a:txDef>
      <a:spPr>
        <a:effectLst>
          <a:outerShdw dist="38100" dir="2700000" algn="tl" rotWithShape="0">
            <a:prstClr val="black"/>
          </a:outerShdw>
        </a:effectLst>
      </a:spPr>
      <a:bodyPr/>
      <a:lstStyle>
        <a:defPPr marL="0" marR="0" indent="0" algn="l" defTabSz="914400" rtl="0" eaLnBrk="1" fontAlgn="base" latinLnBrk="0" hangingPunct="1">
          <a:lnSpc>
            <a:spcPct val="70000"/>
          </a:lnSpc>
          <a:spcBef>
            <a:spcPct val="0"/>
          </a:spcBef>
          <a:spcAft>
            <a:spcPct val="0"/>
          </a:spcAft>
          <a:buClrTx/>
          <a:buSzTx/>
          <a:buFontTx/>
          <a:buNone/>
          <a:tabLst/>
          <a:defRPr kumimoji="0" sz="4400" b="1" i="0" u="none" strike="noStrike" kern="0" cap="none" spc="0" normalizeH="0" baseline="0" noProof="0" dirty="0" smtClean="0">
            <a:ln>
              <a:noFill/>
            </a:ln>
            <a:solidFill>
              <a:srgbClr val="FFFF00"/>
            </a:solidFill>
            <a:effectLst/>
            <a:uLnTx/>
            <a:uFillTx/>
            <a:latin typeface="+mn-lt"/>
            <a:ea typeface="+mj-ea"/>
            <a:cs typeface="+mj-cs"/>
          </a:defRPr>
        </a:defPPr>
      </a:lstStyle>
    </a:tx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D:\Microsoft Office\Templates\1033\Generic.pot</Template>
  <TotalTime>24443</TotalTime>
  <Words>2215</Words>
  <Application>Microsoft Macintosh PowerPoint</Application>
  <PresentationFormat>On-screen Show (16:9)</PresentationFormat>
  <Paragraphs>321</Paragraphs>
  <Slides>39</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Arial Narrow</vt:lpstr>
      <vt:lpstr>Calibri</vt:lpstr>
      <vt:lpstr>Times New Roman</vt:lpstr>
      <vt:lpstr>Trebuchet MS</vt:lpstr>
      <vt:lpstr>Wingdings</vt:lpstr>
      <vt:lpstr>16_Generic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Up to Date by Having 3 Ways to Receive Weather Warnings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Spotter Training 2013</dc:title>
  <dc:creator>Paul Yura</dc:creator>
  <cp:lastModifiedBy>Larry Hopper</cp:lastModifiedBy>
  <cp:revision>1291</cp:revision>
  <dcterms:created xsi:type="dcterms:W3CDTF">2016-06-16T15:17:25Z</dcterms:created>
  <dcterms:modified xsi:type="dcterms:W3CDTF">2019-07-10T18:43:48Z</dcterms:modified>
</cp:coreProperties>
</file>