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27"/>
  </p:notesMasterIdLst>
  <p:handoutMasterIdLst>
    <p:handoutMasterId r:id="rId28"/>
  </p:handoutMasterIdLst>
  <p:sldIdLst>
    <p:sldId id="273" r:id="rId7"/>
    <p:sldId id="292" r:id="rId8"/>
    <p:sldId id="293" r:id="rId9"/>
    <p:sldId id="335" r:id="rId10"/>
    <p:sldId id="334" r:id="rId11"/>
    <p:sldId id="343" r:id="rId12"/>
    <p:sldId id="294" r:id="rId13"/>
    <p:sldId id="336" r:id="rId14"/>
    <p:sldId id="340" r:id="rId15"/>
    <p:sldId id="295" r:id="rId16"/>
    <p:sldId id="338" r:id="rId17"/>
    <p:sldId id="339" r:id="rId18"/>
    <p:sldId id="341" r:id="rId19"/>
    <p:sldId id="342" r:id="rId20"/>
    <p:sldId id="323" r:id="rId21"/>
    <p:sldId id="321" r:id="rId22"/>
    <p:sldId id="322" r:id="rId23"/>
    <p:sldId id="307" r:id="rId24"/>
    <p:sldId id="320" r:id="rId25"/>
    <p:sldId id="337" r:id="rId26"/>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92"/>
            <p14:sldId id="293"/>
            <p14:sldId id="335"/>
            <p14:sldId id="334"/>
            <p14:sldId id="343"/>
            <p14:sldId id="294"/>
            <p14:sldId id="336"/>
            <p14:sldId id="340"/>
            <p14:sldId id="295"/>
            <p14:sldId id="338"/>
            <p14:sldId id="339"/>
            <p14:sldId id="341"/>
            <p14:sldId id="342"/>
            <p14:sldId id="323"/>
            <p14:sldId id="321"/>
            <p14:sldId id="322"/>
            <p14:sldId id="307"/>
            <p14:sldId id="320"/>
            <p14:sldId id="33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 J. Salazar, MD" initials="GJ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FF6600"/>
    <a:srgbClr val="FF0000"/>
    <a:srgbClr val="1D2F68"/>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64516" autoAdjust="0"/>
  </p:normalViewPr>
  <p:slideViewPr>
    <p:cSldViewPr snapToGrid="0">
      <p:cViewPr varScale="1">
        <p:scale>
          <a:sx n="48" d="100"/>
          <a:sy n="48" d="100"/>
        </p:scale>
        <p:origin x="1260" y="48"/>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6" d="100"/>
          <a:sy n="56" d="100"/>
        </p:scale>
        <p:origin x="-1642" y="-77"/>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dirty="0"/>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dirty="0"/>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sz="1200" b="1" i="0" u="none" strike="noStrike" kern="1200" baseline="0" dirty="0" smtClean="0">
                <a:solidFill>
                  <a:schemeClr val="tx1"/>
                </a:solidFill>
                <a:latin typeface="Times New Roman" pitchFamily="18" charset="0"/>
                <a:ea typeface="+mn-ea"/>
                <a:cs typeface="+mn-cs"/>
              </a:rPr>
              <a:t>2020/02-21-183(I)PP</a:t>
            </a:r>
            <a:r>
              <a:rPr lang="en-US" b="1"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Original Author:</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John </a:t>
            </a:r>
            <a:r>
              <a:rPr lang="de-DE" dirty="0" smtClean="0">
                <a:latin typeface="Times New Roman" pitchFamily="18" charset="0"/>
                <a:ea typeface="ＭＳ Ｐゴシック" pitchFamily="34" charset="-128"/>
              </a:rPr>
              <a:t>Steuernagle;</a:t>
            </a:r>
            <a:r>
              <a:rPr lang="de-DE"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 POC Kevin Clover, AFS-850 Operations Lead, Office 562-888-2020</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1" dirty="0" smtClean="0">
                <a:latin typeface="Times New Roman" pitchFamily="18" charset="0"/>
                <a:ea typeface="ＭＳ Ｐゴシック" pitchFamily="34" charset="-128"/>
              </a:rPr>
              <a:t>Expanding Your Horizons.</a:t>
            </a:r>
          </a:p>
          <a:p>
            <a:pPr eaLnBrk="1" hangingPunct="1"/>
            <a:endParaRPr lang="en-US" dirty="0" smtClean="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Presentation note:  </a:t>
            </a:r>
            <a:r>
              <a:rPr lang="en-US" b="0" i="1" dirty="0" smtClean="0">
                <a:latin typeface="Times New Roman" pitchFamily="18" charset="0"/>
                <a:ea typeface="ＭＳ Ｐゴシック" pitchFamily="34" charset="-128"/>
              </a:rPr>
              <a:t>This is the title slide for </a:t>
            </a:r>
            <a:r>
              <a:rPr lang="en-US" b="1" i="0" dirty="0" smtClean="0">
                <a:latin typeface="Times New Roman" pitchFamily="18" charset="0"/>
                <a:ea typeface="ＭＳ Ｐゴシック" pitchFamily="34" charset="-128"/>
              </a:rPr>
              <a:t>Aeronautical Decision Making (ADM).</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 2</a:t>
            </a:r>
            <a:r>
              <a:rPr lang="en-US" i="1" baseline="0" dirty="0" smtClean="0">
                <a:latin typeface="Times New Roman" pitchFamily="18" charset="0"/>
                <a:ea typeface="ＭＳ Ｐゴシック" pitchFamily="34" charset="-128"/>
              </a:rPr>
              <a:t> for an example of a slide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a:t>
            </a:r>
            <a:r>
              <a:rPr lang="en-US" i="1" smtClean="0">
                <a:latin typeface="Times New Roman" pitchFamily="18" charset="0"/>
                <a:ea typeface="ＭＳ Ｐゴシック" pitchFamily="34" charset="-128"/>
              </a:rPr>
              <a:t>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10</a:t>
            </a:fld>
            <a:endParaRPr lang="en-US" dirty="0"/>
          </a:p>
        </p:txBody>
      </p:sp>
      <p:sp>
        <p:nvSpPr>
          <p:cNvPr id="82946" name="Rectangle 2"/>
          <p:cNvSpPr>
            <a:spLocks noGrp="1" noRot="1" noChangeAspect="1" noChangeArrowheads="1" noTextEdit="1"/>
          </p:cNvSpPr>
          <p:nvPr>
            <p:ph type="sldImg"/>
          </p:nvPr>
        </p:nvSpPr>
        <p:spPr>
          <a:xfrm>
            <a:off x="331788" y="696913"/>
            <a:ext cx="6197600" cy="3486150"/>
          </a:xfrm>
          <a:ln/>
        </p:spPr>
      </p:sp>
      <p:sp>
        <p:nvSpPr>
          <p:cNvPr id="82947" name="Rectangle 3"/>
          <p:cNvSpPr>
            <a:spLocks noGrp="1" noChangeArrowheads="1"/>
          </p:cNvSpPr>
          <p:nvPr>
            <p:ph type="body" idx="1"/>
          </p:nvPr>
        </p:nvSpPr>
        <p:spPr/>
        <p:txBody>
          <a:bodyPr/>
          <a:lstStyle/>
          <a:p>
            <a:r>
              <a:rPr lang="en-US" dirty="0" smtClean="0"/>
              <a:t>There</a:t>
            </a:r>
            <a:r>
              <a:rPr lang="en-US" baseline="0" dirty="0" smtClean="0"/>
              <a:t> may be local instructional options.  Ask your local instructor for recommendations.  But you may have to travel to the area you’re interested in to find an expert.  It’s a good idea to interview several instructors and pick the one who’s the best fit for you and your level of piloting ability.   </a:t>
            </a:r>
          </a:p>
          <a:p>
            <a:endParaRPr lang="en-US" baseline="0" dirty="0" smtClean="0"/>
          </a:p>
          <a:p>
            <a:r>
              <a:rPr lang="en-US" baseline="0" dirty="0" smtClean="0"/>
              <a:t>Once you’ve had a thorough local check out, you’ll fly with confidence and your flights will be more enjoyable.  </a:t>
            </a:r>
          </a:p>
          <a:p>
            <a:endParaRPr lang="en-US" baseline="0" dirty="0" smtClean="0"/>
          </a:p>
          <a:p>
            <a:r>
              <a:rPr lang="en-US" baseline="0" dirty="0" smtClean="0"/>
              <a:t>While you’re learning the new environment why not work on a phase in the </a:t>
            </a:r>
            <a:r>
              <a:rPr lang="en-US" b="1" i="1" baseline="0" dirty="0" smtClean="0"/>
              <a:t>WINGS</a:t>
            </a:r>
            <a:r>
              <a:rPr lang="en-US" baseline="0" dirty="0" smtClean="0"/>
              <a:t> Pilot Proficiency Program.</a:t>
            </a:r>
          </a:p>
          <a:p>
            <a:endParaRPr lang="en-US" baseline="0" dirty="0" smtClean="0"/>
          </a:p>
          <a:p>
            <a:r>
              <a:rPr lang="en-US" b="1" baseline="0" dirty="0" smtClean="0"/>
              <a:t>(Next Slide)</a:t>
            </a:r>
            <a:endParaRPr lang="en-US"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up to new horizons challenges.  If, for instance, you’re considering operations in a high density altitude environment start out at a good-sized high density altitude airport.  </a:t>
            </a:r>
            <a:br>
              <a:rPr lang="en-US" dirty="0" smtClean="0"/>
            </a:br>
            <a:r>
              <a:rPr lang="en-US" dirty="0" smtClean="0"/>
              <a:t>Get a feel for the longer</a:t>
            </a:r>
            <a:r>
              <a:rPr lang="en-US" baseline="0" dirty="0" smtClean="0"/>
              <a:t> takeoff runs and lower climb performance.  </a:t>
            </a:r>
            <a:r>
              <a:rPr lang="en-US" b="1" baseline="0" dirty="0" smtClean="0"/>
              <a:t>(Click)</a:t>
            </a:r>
          </a:p>
          <a:p>
            <a:endParaRPr lang="en-US" b="1" baseline="0" dirty="0" smtClean="0"/>
          </a:p>
          <a:p>
            <a:r>
              <a:rPr lang="en-US" b="0" baseline="0" dirty="0" smtClean="0"/>
              <a:t>Before you tackle something like this short mountain airstrip.  And remember to calculate your takeoff and obstacle clearance performance before you land.  You may have plenty of room for landing in the morning but takeoff and climb out may be impossible in the heat of the afternoon.</a:t>
            </a:r>
          </a:p>
          <a:p>
            <a:endParaRPr lang="en-US" b="0"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1838272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 to dress for success.  That means wearing – not just packing - clothing that matches the environment over which you’re flying.  You</a:t>
            </a:r>
            <a:r>
              <a:rPr lang="en-US" baseline="0" dirty="0" smtClean="0"/>
              <a:t> may be comfortable in your climate controlled cabin at ten thousand feet but in the event of a forced</a:t>
            </a:r>
          </a:p>
          <a:p>
            <a:r>
              <a:rPr lang="en-US" baseline="0" dirty="0" smtClean="0"/>
              <a:t>Landing, you may have to exit the aircraft quickly and gear that’s stowed in baggage compartments may not be accessible.  </a:t>
            </a:r>
            <a:r>
              <a:rPr lang="en-US" b="1" baseline="0" dirty="0" smtClean="0"/>
              <a:t>(Click)</a:t>
            </a:r>
          </a:p>
          <a:p>
            <a:endParaRPr lang="en-US" b="1" baseline="0" dirty="0" smtClean="0"/>
          </a:p>
          <a:p>
            <a:r>
              <a:rPr lang="en-US" b="0" baseline="0" dirty="0" smtClean="0"/>
              <a:t>In an emergency, what you have in your pockets is survival equipment.  What you have in the baggage compartment is camping gear.  Many bush pilots wear vests that contains essential survival equipment.   That way they’re at least equipped with the basics to survive the first few hours on the ground.  </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dirty="0"/>
          </a:p>
        </p:txBody>
      </p:sp>
    </p:spTree>
    <p:extLst>
      <p:ext uri="{BB962C8B-B14F-4D97-AF65-F5344CB8AC3E}">
        <p14:creationId xmlns:p14="http://schemas.microsoft.com/office/powerpoint/2010/main" val="234271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FCC9429-22DB-452E-A4EC-ADC9CD6A6315}" type="slidenum">
              <a:rPr lang="en-US" sz="1200" smtClean="0">
                <a:latin typeface="Times New Roman" pitchFamily="18" charset="0"/>
              </a:rPr>
              <a:pPr eaLnBrk="1" hangingPunct="1"/>
              <a:t>13</a:t>
            </a:fld>
            <a:endParaRPr lang="en-US" sz="1200" smtClean="0">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Filing</a:t>
            </a:r>
            <a:r>
              <a:rPr lang="en-US" baseline="0" dirty="0" smtClean="0">
                <a:latin typeface="Times New Roman" pitchFamily="18" charset="0"/>
                <a:ea typeface="ＭＳ Ｐゴシック" pitchFamily="34" charset="-128"/>
              </a:rPr>
              <a:t> a flight plan is an obvious safety benefit for any flight – particularly if you’re operating over water or in sparsely populated areas.  </a:t>
            </a:r>
            <a:r>
              <a:rPr lang="en-US" dirty="0" smtClean="0">
                <a:latin typeface="Times New Roman" pitchFamily="18" charset="0"/>
                <a:ea typeface="ＭＳ Ｐゴシック" pitchFamily="34" charset="-128"/>
              </a:rPr>
              <a:t> Particularly for extended trips it’s also</a:t>
            </a:r>
            <a:r>
              <a:rPr lang="en-US" baseline="0" dirty="0" smtClean="0">
                <a:latin typeface="Times New Roman" pitchFamily="18" charset="0"/>
                <a:ea typeface="ＭＳ Ｐゴシック" pitchFamily="34" charset="-128"/>
              </a:rPr>
              <a:t> a good idea to l</a:t>
            </a:r>
            <a:r>
              <a:rPr lang="en-US" dirty="0" smtClean="0">
                <a:latin typeface="Times New Roman" pitchFamily="18" charset="0"/>
                <a:ea typeface="ＭＳ Ｐゴシック" pitchFamily="34" charset="-128"/>
              </a:rPr>
              <a:t>eave</a:t>
            </a:r>
            <a:r>
              <a:rPr lang="en-US" baseline="0" dirty="0" smtClean="0">
                <a:latin typeface="Times New Roman" pitchFamily="18" charset="0"/>
                <a:ea typeface="ＭＳ Ｐゴシック" pitchFamily="34" charset="-128"/>
              </a:rPr>
              <a:t> a detailed itinerary that includes a communication schedule, with a trusted agent before you depart.  If you haven’t called in on schedule, your agent can notify authorities to begin a search.  </a:t>
            </a:r>
            <a:r>
              <a:rPr lang="en-US" dirty="0" smtClean="0">
                <a:latin typeface="Times New Roman" pitchFamily="18" charset="0"/>
                <a:ea typeface="ＭＳ Ｐゴシック" pitchFamily="34" charset="-128"/>
              </a:rPr>
              <a:t>You should also consider carrying some recent technology on your trips to the bush.  </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There should be enough room in your vest for a 406 </a:t>
            </a:r>
            <a:r>
              <a:rPr lang="en-US" dirty="0" err="1" smtClean="0">
                <a:latin typeface="Times New Roman" pitchFamily="18" charset="0"/>
                <a:ea typeface="ＭＳ Ｐゴシック" pitchFamily="34" charset="-128"/>
              </a:rPr>
              <a:t>Mhz</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Personal Locator Beacon.</a:t>
            </a:r>
            <a:r>
              <a:rPr lang="en-US" baseline="0" dirty="0" smtClean="0">
                <a:latin typeface="Times New Roman" pitchFamily="18" charset="0"/>
                <a:ea typeface="ＭＳ Ｐゴシック" pitchFamily="34" charset="-128"/>
              </a:rPr>
              <a:t>  These relatively low cost devices are a great adjunct to the aircraft ELT.</a:t>
            </a:r>
          </a:p>
          <a:p>
            <a:pPr eaLnBrk="1" hangingPunct="1"/>
            <a:r>
              <a:rPr lang="en-US" b="0" baseline="0" dirty="0" smtClean="0">
                <a:latin typeface="Times New Roman" pitchFamily="18" charset="0"/>
                <a:ea typeface="ＭＳ Ｐゴシック" pitchFamily="34" charset="-128"/>
              </a:rPr>
              <a:t>They’re handy enough to always have with you and they’re not just for aviation.  You can use them for hiking, camping, hunting, &amp; fishing – or for peace of mind on any road less</a:t>
            </a:r>
            <a:br>
              <a:rPr lang="en-US" b="0" baseline="0" dirty="0" smtClean="0">
                <a:latin typeface="Times New Roman" pitchFamily="18" charset="0"/>
                <a:ea typeface="ＭＳ Ｐゴシック" pitchFamily="34" charset="-128"/>
              </a:rPr>
            </a:br>
            <a:r>
              <a:rPr lang="en-US" b="0" baseline="0" dirty="0" smtClean="0">
                <a:latin typeface="Times New Roman" pitchFamily="18" charset="0"/>
                <a:ea typeface="ＭＳ Ｐゴシック" pitchFamily="34" charset="-128"/>
              </a:rPr>
              <a:t>travelled.  Many of them can also process messages from you to the folks back home.  You can let them know if you need help or if everything’s all right.  </a:t>
            </a:r>
            <a:r>
              <a:rPr lang="en-US" b="1" baseline="0" dirty="0" smtClean="0">
                <a:latin typeface="Times New Roman" pitchFamily="18" charset="0"/>
                <a:ea typeface="ＭＳ Ｐゴシック" pitchFamily="34" charset="-128"/>
              </a:rPr>
              <a:t>(Click)</a:t>
            </a:r>
            <a:endParaRPr lang="en-US" b="0"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Satellite phones are now available for purchase or</a:t>
            </a:r>
            <a:r>
              <a:rPr lang="en-US" baseline="0" dirty="0" smtClean="0">
                <a:latin typeface="Times New Roman" pitchFamily="18" charset="0"/>
                <a:ea typeface="ＭＳ Ｐゴシック" pitchFamily="34" charset="-128"/>
              </a:rPr>
              <a:t> rent.  Not a bad idea if you’re planning over water or remote area flying.</a:t>
            </a: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2073236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 to learn more?</a:t>
            </a:r>
          </a:p>
          <a:p>
            <a:endParaRPr lang="en-US" baseline="0" dirty="0" smtClean="0"/>
          </a:p>
          <a:p>
            <a:r>
              <a:rPr lang="en-US" baseline="0" dirty="0" smtClean="0"/>
              <a:t>The Civil Aerospace Medical Institute offers a free Basic Survival Training course.  You can learn more about it by navigating to this website.  </a:t>
            </a:r>
            <a:r>
              <a:rPr lang="en-US" b="1" baseline="0" dirty="0" smtClean="0"/>
              <a:t>(Click)</a:t>
            </a:r>
            <a:endParaRPr lang="en-US" baseline="0" dirty="0" smtClean="0"/>
          </a:p>
          <a:p>
            <a:endParaRPr lang="en-US" baseline="0" dirty="0" smtClean="0"/>
          </a:p>
          <a:p>
            <a:r>
              <a:rPr lang="en-US" b="1" baseline="0" dirty="0" smtClean="0"/>
              <a:t>Presentation note:  </a:t>
            </a:r>
            <a:r>
              <a:rPr lang="en-US" b="0" i="1" baseline="0" dirty="0" smtClean="0"/>
              <a:t>If you have time and an internet connection you can click on the hot link and go to the CAMI website.</a:t>
            </a:r>
          </a:p>
          <a:p>
            <a:endParaRPr lang="en-US" b="0" i="1" baseline="0" dirty="0" smtClean="0"/>
          </a:p>
          <a:p>
            <a:r>
              <a:rPr lang="en-US" b="0" i="0" baseline="0" dirty="0" smtClean="0"/>
              <a:t>There are many commercial in-depth survival training courses available as well.  We encourage you to consider attending one of them.</a:t>
            </a:r>
            <a:endParaRPr lang="en-US" b="1" i="0" baseline="0" dirty="0" smtClean="0"/>
          </a:p>
          <a:p>
            <a:endParaRPr lang="en-US" baseline="0" dirty="0" smtClean="0"/>
          </a:p>
          <a:p>
            <a:r>
              <a:rPr lang="en-US" b="1" baseline="0" dirty="0" smtClean="0"/>
              <a:t>(Next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96388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P</a:t>
            </a:r>
            <a:r>
              <a:rPr lang="en-US" baseline="0" dirty="0" smtClean="0"/>
              <a:t>roficiency is key to success in almost every thing worth doing – especially flying.  Proficient pilots are confident, capable, and safe.  </a:t>
            </a:r>
          </a:p>
          <a:p>
            <a:endParaRPr lang="en-US" baseline="0" dirty="0" smtClean="0"/>
          </a:p>
          <a:p>
            <a:r>
              <a:rPr lang="en-US" b="1" i="1" baseline="0" dirty="0" smtClean="0"/>
              <a:t>WINGS</a:t>
            </a:r>
            <a:r>
              <a:rPr lang="en-US" baseline="0" dirty="0" smtClean="0"/>
              <a:t> is a proficiency training system specifically designed for general aviation pilots and, regular participation will keep you on top of your flying game.</a:t>
            </a:r>
          </a:p>
          <a:p>
            <a:endParaRPr lang="en-US" baseline="0" dirty="0" smtClean="0"/>
          </a:p>
          <a:p>
            <a:r>
              <a:rPr lang="en-US" baseline="0" dirty="0" smtClean="0"/>
              <a:t>Your FAA Safety Team Program Managers and volunteer </a:t>
            </a:r>
            <a:r>
              <a:rPr lang="en-US" b="1" i="1" baseline="0" dirty="0" err="1" smtClean="0"/>
              <a:t>WINGS</a:t>
            </a:r>
            <a:r>
              <a:rPr lang="en-US" b="1" baseline="0" dirty="0" err="1" smtClean="0"/>
              <a:t>Pros</a:t>
            </a:r>
            <a:r>
              <a:rPr lang="en-US" b="1" baseline="0" dirty="0" smtClean="0"/>
              <a:t> </a:t>
            </a:r>
            <a:r>
              <a:rPr lang="en-US" baseline="0" dirty="0" smtClean="0"/>
              <a:t>are available to help you with the program.  </a:t>
            </a:r>
          </a:p>
          <a:p>
            <a:endParaRPr lang="en-US" baseline="0" dirty="0" smtClean="0"/>
          </a:p>
          <a:p>
            <a:r>
              <a:rPr lang="en-US" b="1" baseline="0" dirty="0" smtClean="0"/>
              <a:t>(Next Slide)</a:t>
            </a:r>
          </a:p>
          <a:p>
            <a:endParaRPr lang="en-US" b="1" baseline="0" dirty="0" smtClean="0"/>
          </a:p>
          <a:p>
            <a:r>
              <a:rPr lang="en-US" b="1" baseline="0" dirty="0" smtClean="0"/>
              <a:t>Presentation Note:  </a:t>
            </a:r>
            <a:r>
              <a:rPr lang="en-US" b="0" i="1" baseline="0" dirty="0" smtClean="0"/>
              <a:t>This is a good time to introduce any Reps or </a:t>
            </a:r>
            <a:r>
              <a:rPr lang="en-US" b="1" i="1" baseline="0" dirty="0" err="1" smtClean="0"/>
              <a:t>WINGS</a:t>
            </a:r>
            <a:r>
              <a:rPr lang="en-US" b="0" i="1" baseline="0" dirty="0" err="1" smtClean="0"/>
              <a:t>Pros</a:t>
            </a:r>
            <a:r>
              <a:rPr lang="en-US" b="0" i="1" baseline="0" dirty="0" smtClean="0"/>
              <a:t> in attendance.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8989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Now there’s even more reasons to participate in </a:t>
            </a:r>
            <a:r>
              <a:rPr lang="en-US" b="1" i="1" dirty="0" smtClean="0"/>
              <a:t>WINGS.  </a:t>
            </a: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VISIT </a:t>
            </a:r>
            <a:r>
              <a:rPr lang="en-US" dirty="0" smtClean="0"/>
              <a:t>WWW.MYWINGSINITATIVE.ORG </a:t>
            </a:r>
            <a:r>
              <a:rPr lang="en-US" dirty="0"/>
              <a:t>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dirty="0"/>
          </a:p>
        </p:txBody>
      </p:sp>
    </p:spTree>
    <p:extLst>
      <p:ext uri="{BB962C8B-B14F-4D97-AF65-F5344CB8AC3E}">
        <p14:creationId xmlns:p14="http://schemas.microsoft.com/office/powerpoint/2010/main" val="3328169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After you’ve completed a phase of </a:t>
            </a:r>
            <a:r>
              <a:rPr lang="en-US" b="1" i="1" dirty="0"/>
              <a:t>WINGS</a:t>
            </a:r>
            <a:r>
              <a:rPr lang="en-US" dirty="0"/>
              <a:t> you can enter the sweepstakes  by clicking on “Claim Rewards” in the “</a:t>
            </a:r>
            <a:r>
              <a:rPr lang="en-US" b="1" i="1" dirty="0"/>
              <a:t>WINGS</a:t>
            </a:r>
            <a:r>
              <a:rPr lang="en-US" dirty="0"/>
              <a:t> – at a glance” section of your My WINGS page and select </a:t>
            </a:r>
            <a:r>
              <a:rPr lang="en-US" b="1" i="1" dirty="0"/>
              <a:t>WINGS</a:t>
            </a:r>
            <a:r>
              <a:rPr lang="en-US" dirty="0"/>
              <a:t> Sweepstakes. Or you can go directly to </a:t>
            </a:r>
            <a:r>
              <a:rPr lang="en-US" dirty="0" smtClean="0"/>
              <a:t>the mywingsinitiative.org </a:t>
            </a:r>
            <a:r>
              <a:rPr lang="en-US" dirty="0"/>
              <a:t>website.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dirty="0"/>
          </a:p>
        </p:txBody>
      </p:sp>
    </p:spTree>
    <p:extLst>
      <p:ext uri="{BB962C8B-B14F-4D97-AF65-F5344CB8AC3E}">
        <p14:creationId xmlns:p14="http://schemas.microsoft.com/office/powerpoint/2010/main" val="396746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Modify with </a:t>
            </a:r>
          </a:p>
          <a:p>
            <a:r>
              <a:rPr lang="en-US" i="1" dirty="0" smtClean="0">
                <a:latin typeface="Times New Roman" pitchFamily="18" charset="0"/>
                <a:ea typeface="ＭＳ Ｐゴシック" pitchFamily="34" charset="-128"/>
              </a:rPr>
              <a:t>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dirty="0"/>
          </a:p>
        </p:txBody>
      </p:sp>
    </p:spTree>
    <p:extLst>
      <p:ext uri="{BB962C8B-B14F-4D97-AF65-F5344CB8AC3E}">
        <p14:creationId xmlns:p14="http://schemas.microsoft.com/office/powerpoint/2010/main" val="1412421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286133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31788" y="696913"/>
            <a:ext cx="6197600" cy="3486150"/>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i="1" dirty="0" smtClean="0">
              <a:latin typeface="Times New Roman" pitchFamily="18" charset="0"/>
              <a:ea typeface="ＭＳ Ｐゴシック" pitchFamily="34" charset="-128"/>
            </a:endParaRPr>
          </a:p>
          <a:p>
            <a:endParaRPr lang="en-US" i="1" dirty="0" smtClean="0">
              <a:latin typeface="Times New Roman" pitchFamily="18" charset="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CE066CE0-3DC6-4809-BDD7-881AE2CDC477}" type="slidenum">
              <a:rPr lang="en-US" sz="1200" smtClean="0">
                <a:latin typeface="Times New Roman" pitchFamily="18" charset="0"/>
              </a:rPr>
              <a:pPr eaLnBrk="1" hangingPunct="1"/>
              <a:t>2</a:t>
            </a:fld>
            <a:endParaRPr lang="en-US" sz="1200"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20</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91134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We pilots can become quite comfortable in our normal flying.  Most of us don’t range very far from home base and when</a:t>
            </a:r>
            <a:r>
              <a:rPr lang="en-US" baseline="0" dirty="0" smtClean="0">
                <a:latin typeface="Times New Roman" pitchFamily="18" charset="0"/>
                <a:ea typeface="ＭＳ Ｐゴシック" pitchFamily="34" charset="-128"/>
              </a:rPr>
              <a:t> we travel, we tend to frequent airports that are similar to those at home.  A recent study of general aviation accidents suggests that, in addition to piloting proficiency, robust environmental transition training and the resultant environmental familiarity can go a long way toward reducing General Aviation mishaps.  </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Just as importantly pilots with a broad range of experience tend to be better at meeting new challenges.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9961279-8B74-48D4-949D-AA48041EF0A7}" type="slidenum">
              <a:rPr lang="en-US" sz="1200" smtClean="0">
                <a:latin typeface="Times New Roman" pitchFamily="18" charset="0"/>
              </a:rPr>
              <a:pPr eaLnBrk="1" hangingPunct="1"/>
              <a:t>3</a:t>
            </a:fld>
            <a:endParaRPr lang="en-US" sz="1200" dirty="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dream</a:t>
            </a:r>
            <a:r>
              <a:rPr lang="en-US" baseline="0" dirty="0" smtClean="0"/>
              <a:t> of places we’d like to visit by air.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It might be a resort destination in the Bahamas,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Or perhaps a challenging mountain airstrip.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A challenging flight to New York and </a:t>
            </a:r>
            <a:r>
              <a:rPr lang="en-US" b="0" baseline="0" dirty="0" smtClean="0"/>
              <a:t>La Guardia’s iconic Marine Air Terminal. </a:t>
            </a:r>
            <a:r>
              <a:rPr lang="en-US" b="1" baseline="0" dirty="0" smtClean="0"/>
              <a:t>(Click)</a:t>
            </a:r>
          </a:p>
          <a:p>
            <a:endParaRPr lang="en-US" b="0" dirty="0" smtClean="0"/>
          </a:p>
          <a:p>
            <a:r>
              <a:rPr lang="en-US" b="0" dirty="0" smtClean="0"/>
              <a:t>Or the solitude of a back country airstrip.</a:t>
            </a:r>
            <a:r>
              <a:rPr lang="en-US" b="0" baseline="0" dirty="0" smtClean="0"/>
              <a:t>  </a:t>
            </a:r>
          </a:p>
          <a:p>
            <a:endParaRPr lang="en-US" b="0" baseline="0" dirty="0" smtClean="0"/>
          </a:p>
          <a:p>
            <a:r>
              <a:rPr lang="en-US" b="0" baseline="0" dirty="0" smtClean="0"/>
              <a:t>It’s always good to take on new challenges and we encourage you to do so but expanding our horizons can be a little tricky.  We need to understand our limitations and</a:t>
            </a:r>
            <a:br>
              <a:rPr lang="en-US" b="0" baseline="0" dirty="0" smtClean="0"/>
            </a:br>
            <a:r>
              <a:rPr lang="en-US" b="0" baseline="0" dirty="0" smtClean="0"/>
              <a:t>the new environments we’ll  be flying in.  And we need to be proficient enough to handle any of the challenges those environments present.</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b="0"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170485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all familiar with the</a:t>
            </a:r>
            <a:r>
              <a:rPr lang="en-US" baseline="0" dirty="0" smtClean="0"/>
              <a:t> recent flight experience requirements in CFR 61.157.  You may have met all those requirements and you may be proficient in your home environment.  </a:t>
            </a:r>
          </a:p>
          <a:p>
            <a:endParaRPr lang="en-US" b="1" baseline="0" dirty="0" smtClean="0"/>
          </a:p>
          <a:p>
            <a:r>
              <a:rPr lang="en-US" b="0" baseline="0" dirty="0" smtClean="0"/>
              <a:t>With recent tailwheel takeoff and landing practice and perhaps an IPC you’ll be confident in your proficiency at your home field.  </a:t>
            </a:r>
            <a:r>
              <a:rPr lang="en-US" b="1" baseline="0" dirty="0" smtClean="0"/>
              <a:t>(Click)</a:t>
            </a:r>
          </a:p>
          <a:p>
            <a:endParaRPr lang="en-US" b="1" baseline="0" dirty="0" smtClean="0"/>
          </a:p>
          <a:p>
            <a:r>
              <a:rPr lang="en-US" b="0" baseline="0" dirty="0" smtClean="0"/>
              <a:t>But you may find yourself wishing for more experience if you try to tackle a remote airstrip in the Alaskan bush.</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46458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expand your horizons is to check out in a different</a:t>
            </a:r>
            <a:r>
              <a:rPr lang="en-US" baseline="0" dirty="0" smtClean="0"/>
              <a:t> aircraft.  </a:t>
            </a:r>
            <a:r>
              <a:rPr lang="en-US" dirty="0" smtClean="0"/>
              <a:t>Maybe you’d like to step up to the latest twin-engine technology.  Or perhaps you’d like to step back in time to the age of tail draggers.  Either way you’ll want to get some quality transition training to maximize</a:t>
            </a:r>
            <a:r>
              <a:rPr lang="en-US" baseline="0" dirty="0" smtClean="0"/>
              <a:t> safety, utility, and fun.  Comprehensive transition training and practice will ensure you’ll get the most out of the machine – and yourself.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dirty="0"/>
          </a:p>
        </p:txBody>
      </p:sp>
    </p:spTree>
    <p:extLst>
      <p:ext uri="{BB962C8B-B14F-4D97-AF65-F5344CB8AC3E}">
        <p14:creationId xmlns:p14="http://schemas.microsoft.com/office/powerpoint/2010/main" val="27330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aseline="0" dirty="0" smtClean="0"/>
              <a:t>One way to expand your horizons is to consider where you’d like to go and what you’d like to do that you’re not doing now.  Perhaps you’d like to make an </a:t>
            </a:r>
            <a:br>
              <a:rPr lang="en-US" baseline="0" dirty="0" smtClean="0"/>
            </a:br>
            <a:r>
              <a:rPr lang="en-US" baseline="0" dirty="0" smtClean="0"/>
              <a:t>over water flight to an island destination.  Maybe you’d like to tackle a large airport with lots of traffic.  Or you might be thinking of a ski trip to the mountains or a desert exploration.</a:t>
            </a:r>
          </a:p>
          <a:p>
            <a:endParaRPr lang="en-US" baseline="0" dirty="0" smtClean="0"/>
          </a:p>
          <a:p>
            <a:r>
              <a:rPr lang="en-US" baseline="0" dirty="0" smtClean="0"/>
              <a:t>Each new operational environment presents unique challenges and opportunities.  The trick is to know what you’re getting into and how to operate safely and confidently in unfamiliar environments.   For that you’ll need to do some research.</a:t>
            </a:r>
          </a:p>
          <a:p>
            <a:endParaRPr lang="en-US" baseline="0" dirty="0" smtClean="0"/>
          </a:p>
          <a:p>
            <a:r>
              <a:rPr lang="en-US" b="1" baseline="0" dirty="0" smtClean="0">
                <a:latin typeface="Times New Roman" pitchFamily="18" charset="0"/>
                <a:ea typeface="ＭＳ Ｐゴシック" pitchFamily="34" charset="-128"/>
              </a:rPr>
              <a:t>(Next Slide)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230138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Chart Supplement – formerly known as the Airport/Facility Directory - and VFR charts will give you</a:t>
            </a:r>
            <a:r>
              <a:rPr lang="en-US" baseline="0" dirty="0" smtClean="0"/>
              <a:t> airport, terrain, and some obstruction information but that’s just a start.  For in-depth destination information you need to consult someone who’s been there.  Magazine articles can be good general sources of information as can Aircraft Type Clubs and Pilot Clubs and Associations.  As you might imagine, the Colorado Pilots’ Association is a particularly good source for mountain flying information. </a:t>
            </a:r>
          </a:p>
          <a:p>
            <a:endParaRPr lang="en-US" baseline="0" dirty="0" smtClean="0"/>
          </a:p>
          <a:p>
            <a:r>
              <a:rPr lang="en-US" baseline="0" dirty="0" smtClean="0"/>
              <a:t>A word of caution about on-line videos:  Many of the videos on video sharing sites depict extreme and potentially dangerous operations.  Their entertainment value is undisputed but as teaching aids they may be quite inadequate.  </a:t>
            </a:r>
          </a:p>
          <a:p>
            <a:endParaRPr lang="en-US" baseline="0" dirty="0" smtClean="0"/>
          </a:p>
          <a:p>
            <a:r>
              <a:rPr lang="en-US" baseline="0" dirty="0" smtClean="0"/>
              <a:t>Your best sources of information will always be pilots and instructors who regularly operate in the environment.  It’s well worth the time and effort to seek them out.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dirty="0"/>
          </a:p>
        </p:txBody>
      </p:sp>
    </p:spTree>
    <p:extLst>
      <p:ext uri="{BB962C8B-B14F-4D97-AF65-F5344CB8AC3E}">
        <p14:creationId xmlns:p14="http://schemas.microsoft.com/office/powerpoint/2010/main" val="70811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you’re planning a flight over water,</a:t>
            </a:r>
            <a:r>
              <a:rPr lang="en-US" baseline="0" dirty="0" smtClean="0"/>
              <a:t> through Canada, or to Alaska be sure to research requirements for flotation, signaling, and survival equipment.  And be sure to do a weight and balance calculation to include the extra gear.</a:t>
            </a:r>
          </a:p>
          <a:p>
            <a:endParaRPr lang="en-US" baseline="0" dirty="0" smtClean="0"/>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3324464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descr="Private Islands for sale - Big Darby Island - Bahamas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6976" y="7284"/>
            <a:ext cx="4605025" cy="3377752"/>
          </a:xfrm>
          <a:prstGeom prst="rect">
            <a:avLst/>
          </a:prstGeom>
        </p:spPr>
      </p:pic>
      <p:sp>
        <p:nvSpPr>
          <p:cNvPr id="63490" name="Rectangle 1026"/>
          <p:cNvSpPr>
            <a:spLocks noGrp="1" noChangeArrowheads="1"/>
          </p:cNvSpPr>
          <p:nvPr>
            <p:ph type="ctrTitle"/>
          </p:nvPr>
        </p:nvSpPr>
        <p:spPr>
          <a:xfrm>
            <a:off x="303302" y="354380"/>
            <a:ext cx="5512492"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942955" y="88868"/>
            <a:ext cx="1030817" cy="10112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rot="10800000">
            <a:off x="-2" y="7286"/>
            <a:ext cx="7586978" cy="34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a:off x="-42750" y="6512171"/>
            <a:ext cx="7616822"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430439" y="260447"/>
            <a:ext cx="2745536"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0"/>
              </a:spcBef>
              <a:buFontTx/>
              <a:buNone/>
            </a:pPr>
            <a:r>
              <a:rPr lang="en-US" sz="1800" b="1" dirty="0">
                <a:solidFill>
                  <a:srgbClr val="1D2F68"/>
                </a:solidFill>
              </a:rPr>
              <a:t>Federal </a:t>
            </a:r>
            <a:r>
              <a:rPr lang="en-US" sz="1800" b="1" dirty="0" smtClean="0">
                <a:solidFill>
                  <a:srgbClr val="1D2F68"/>
                </a:solidFill>
              </a:rPr>
              <a:t>Aviation</a:t>
            </a:r>
          </a:p>
          <a:p>
            <a:pPr>
              <a:lnSpc>
                <a:spcPct val="85000"/>
              </a:lnSpc>
              <a:spcBef>
                <a:spcPct val="0"/>
              </a:spcBef>
              <a:buFontTx/>
              <a:buNone/>
            </a:pPr>
            <a:r>
              <a:rPr lang="en-US" sz="1800" b="1" dirty="0" smtClean="0">
                <a:solidFill>
                  <a:srgbClr val="1D2F68"/>
                </a:solidFill>
              </a:rPr>
              <a:t>Administration</a:t>
            </a:r>
            <a:endParaRPr lang="en-US" sz="1800" b="1" dirty="0">
              <a:solidFill>
                <a:schemeClr val="bg1"/>
              </a:solidFill>
            </a:endParaRPr>
          </a:p>
        </p:txBody>
      </p:sp>
      <p:sp>
        <p:nvSpPr>
          <p:cNvPr id="12" name="Rectangle 1026"/>
          <p:cNvSpPr txBox="1">
            <a:spLocks noChangeArrowheads="1"/>
          </p:cNvSpPr>
          <p:nvPr userDrawn="1"/>
        </p:nvSpPr>
        <p:spPr bwMode="auto">
          <a:xfrm>
            <a:off x="303301" y="5183342"/>
            <a:ext cx="650548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AFS-850</a:t>
            </a:r>
          </a:p>
          <a:p>
            <a:pPr>
              <a:buNone/>
            </a:pPr>
            <a:r>
              <a:rPr lang="en-US" sz="1800" baseline="0" dirty="0" smtClean="0"/>
              <a:t>The National FAA Safety Team (FAASTeam)</a:t>
            </a:r>
          </a:p>
        </p:txBody>
      </p:sp>
      <p:pic>
        <p:nvPicPr>
          <p:cNvPr id="3" name="Picture 2" descr="Healthy Bastards Bush Pilots Champs - YouTube"/>
          <p:cNvPicPr>
            <a:picLocks noChangeAspect="1"/>
          </p:cNvPicPr>
          <p:nvPr userDrawn="1"/>
        </p:nvPicPr>
        <p:blipFill rotWithShape="1">
          <a:blip r:embed="rId5" cstate="print">
            <a:extLst>
              <a:ext uri="{28A0092B-C50C-407E-A947-70E740481C1C}">
                <a14:useLocalDpi xmlns:a14="http://schemas.microsoft.com/office/drawing/2010/main" val="0"/>
              </a:ext>
            </a:extLst>
          </a:blip>
          <a:srcRect l="-3172" t="296" r="3172" b="-296"/>
          <a:stretch/>
        </p:blipFill>
        <p:spPr>
          <a:xfrm>
            <a:off x="7454203" y="3565432"/>
            <a:ext cx="4721772" cy="2655997"/>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82286" y="3385036"/>
            <a:ext cx="4617929" cy="3463447"/>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dirty="0"/>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dirty="0"/>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dirty="0"/>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dirty="0"/>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7331987" y="6092825"/>
            <a:ext cx="2222500" cy="730251"/>
            <a:chOff x="3621" y="3835"/>
            <a:chExt cx="1050" cy="460"/>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21" y="3835"/>
              <a:ext cx="370" cy="460"/>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userDrawn="1"/>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userDrawn="1"/>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hyperlink" Target="http://www.faa.gov/pilots/training/airman_education/survival_traini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hyperlink" Target="http://www.mywingsinitiative.or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mywingsinitiative.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3" y="1829016"/>
            <a:ext cx="9979785" cy="1067092"/>
          </a:xfrm>
        </p:spPr>
        <p:txBody>
          <a:bodyPr/>
          <a:lstStyle/>
          <a:p>
            <a:r>
              <a:rPr lang="en-US" dirty="0" smtClean="0"/>
              <a:t>Topic of the Month - February </a:t>
            </a:r>
          </a:p>
          <a:p>
            <a:r>
              <a:rPr lang="en-US" dirty="0" smtClean="0"/>
              <a:t>Expanding Your Horizons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smtClean="0"/>
              <a:t>Find an Instructor	</a:t>
            </a:r>
            <a:endParaRPr lang="en-US" dirty="0"/>
          </a:p>
        </p:txBody>
      </p:sp>
      <p:sp>
        <p:nvSpPr>
          <p:cNvPr id="80899" name="Rectangle 3"/>
          <p:cNvSpPr>
            <a:spLocks noGrp="1" noChangeArrowheads="1"/>
          </p:cNvSpPr>
          <p:nvPr>
            <p:ph idx="1"/>
          </p:nvPr>
        </p:nvSpPr>
        <p:spPr>
          <a:xfrm>
            <a:off x="571500" y="1146029"/>
            <a:ext cx="8050213" cy="4391025"/>
          </a:xfrm>
        </p:spPr>
        <p:txBody>
          <a:bodyPr/>
          <a:lstStyle/>
          <a:p>
            <a:r>
              <a:rPr lang="en-US" dirty="0" smtClean="0"/>
              <a:t>You may have to travel</a:t>
            </a:r>
          </a:p>
          <a:p>
            <a:pPr lvl="1"/>
            <a:r>
              <a:rPr lang="en-US" dirty="0" smtClean="0"/>
              <a:t>Look for schools, instructors &amp; courses near </a:t>
            </a:r>
            <a:br>
              <a:rPr lang="en-US" dirty="0" smtClean="0"/>
            </a:br>
            <a:r>
              <a:rPr lang="en-US" dirty="0" smtClean="0"/>
              <a:t>your destination</a:t>
            </a:r>
          </a:p>
          <a:p>
            <a:pPr lvl="1"/>
            <a:r>
              <a:rPr lang="en-US" dirty="0" smtClean="0"/>
              <a:t>Ask for local instructor recommendations</a:t>
            </a:r>
          </a:p>
          <a:p>
            <a:r>
              <a:rPr lang="en-US" dirty="0" smtClean="0"/>
              <a:t>Interview several instructors</a:t>
            </a:r>
          </a:p>
          <a:p>
            <a:pPr lvl="1"/>
            <a:r>
              <a:rPr lang="en-US" dirty="0" smtClean="0"/>
              <a:t>Pick the best fit</a:t>
            </a:r>
          </a:p>
          <a:p>
            <a:r>
              <a:rPr lang="en-US" dirty="0" smtClean="0"/>
              <a:t>Get a thorough local checkout</a:t>
            </a:r>
          </a:p>
        </p:txBody>
      </p:sp>
      <p:sp>
        <p:nvSpPr>
          <p:cNvPr id="4" name="Slide Number Placeholder 5"/>
          <p:cNvSpPr>
            <a:spLocks noGrp="1"/>
          </p:cNvSpPr>
          <p:nvPr>
            <p:ph type="sldNum" sz="quarter" idx="4294967295"/>
          </p:nvPr>
        </p:nvSpPr>
        <p:spPr>
          <a:xfrm>
            <a:off x="8160504" y="6248400"/>
            <a:ext cx="1905000" cy="457200"/>
          </a:xfrm>
          <a:prstGeom prst="rect">
            <a:avLst/>
          </a:prstGeom>
        </p:spPr>
        <p:txBody>
          <a:bodyPr/>
          <a:lstStyle/>
          <a:p>
            <a:fld id="{B3B1794D-CE01-4982-8A1C-98D478D9AB49}" type="slidenum">
              <a:rPr lang="en-US"/>
              <a:pPr/>
              <a:t>10</a:t>
            </a:fld>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224" b="8118"/>
          <a:stretch/>
        </p:blipFill>
        <p:spPr>
          <a:xfrm>
            <a:off x="6573201" y="3189141"/>
            <a:ext cx="4097024" cy="253985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6655" y="344488"/>
            <a:ext cx="4031496" cy="2687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689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89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8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up to the challenge</a:t>
            </a:r>
            <a:endParaRPr lang="en-US" dirty="0"/>
          </a:p>
        </p:txBody>
      </p:sp>
      <p:sp>
        <p:nvSpPr>
          <p:cNvPr id="3" name="Content Placeholder 2"/>
          <p:cNvSpPr>
            <a:spLocks noGrp="1"/>
          </p:cNvSpPr>
          <p:nvPr>
            <p:ph idx="1"/>
          </p:nvPr>
        </p:nvSpPr>
        <p:spPr>
          <a:xfrm>
            <a:off x="571500" y="1069715"/>
            <a:ext cx="10733617" cy="4391025"/>
          </a:xfrm>
        </p:spPr>
        <p:txBody>
          <a:bodyPr/>
          <a:lstStyle/>
          <a:p>
            <a:r>
              <a:rPr lang="en-US" dirty="0" smtClean="0"/>
              <a:t>Get some hours in the density altitude environment</a:t>
            </a:r>
          </a:p>
          <a:p>
            <a:pPr lvl="1"/>
            <a:r>
              <a:rPr lang="en-US" dirty="0" smtClean="0"/>
              <a:t>At a good-sized airport</a:t>
            </a:r>
          </a:p>
          <a:p>
            <a:r>
              <a:rPr lang="en-US" dirty="0" smtClean="0"/>
              <a:t>Before you tackle something like this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11</a:t>
            </a:fld>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0981" y="2620438"/>
            <a:ext cx="4177170" cy="313101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 y="2741733"/>
            <a:ext cx="5812135" cy="2888419"/>
          </a:xfrm>
          <a:prstGeom prst="rect">
            <a:avLst/>
          </a:prstGeom>
        </p:spPr>
      </p:pic>
    </p:spTree>
    <p:extLst>
      <p:ext uri="{BB962C8B-B14F-4D97-AF65-F5344CB8AC3E}">
        <p14:creationId xmlns:p14="http://schemas.microsoft.com/office/powerpoint/2010/main" val="383135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Dress for Success</a:t>
            </a:r>
            <a:endParaRPr lang="en-US" dirty="0"/>
          </a:p>
        </p:txBody>
      </p:sp>
      <p:sp>
        <p:nvSpPr>
          <p:cNvPr id="3" name="Content Placeholder 2"/>
          <p:cNvSpPr>
            <a:spLocks noGrp="1"/>
          </p:cNvSpPr>
          <p:nvPr>
            <p:ph idx="1"/>
          </p:nvPr>
        </p:nvSpPr>
        <p:spPr>
          <a:xfrm>
            <a:off x="249107" y="954088"/>
            <a:ext cx="10733617" cy="4391025"/>
          </a:xfrm>
        </p:spPr>
        <p:txBody>
          <a:bodyPr/>
          <a:lstStyle/>
          <a:p>
            <a:r>
              <a:rPr lang="en-US" dirty="0" smtClean="0"/>
              <a:t>In an emergency, what you have in your pockets is survival equipment.  What you have in the baggage compartment is camping gear.</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12</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9" b="12145"/>
          <a:stretch/>
        </p:blipFill>
        <p:spPr>
          <a:xfrm>
            <a:off x="6387884" y="2765164"/>
            <a:ext cx="3727817" cy="2450679"/>
          </a:xfrm>
          <a:prstGeom prst="rect">
            <a:avLst/>
          </a:prstGeom>
          <a:ln>
            <a:noFill/>
          </a:ln>
          <a:effectLst>
            <a:outerShdw blurRad="292100" dist="139700" dir="2700000" algn="tl" rotWithShape="0">
              <a:srgbClr val="333333">
                <a:alpha val="65000"/>
              </a:srgbClr>
            </a:outerShdw>
          </a:effectLst>
        </p:spPr>
      </p:pic>
      <p:pic>
        <p:nvPicPr>
          <p:cNvPr id="7" name="Picture 3" descr="IMG_0005"/>
          <p:cNvPicPr>
            <a:picLocks noChangeAspect="1" noChangeArrowheads="1"/>
          </p:cNvPicPr>
          <p:nvPr/>
        </p:nvPicPr>
        <p:blipFill>
          <a:blip r:embed="rId4" cstate="print">
            <a:extLst>
              <a:ext uri="{28A0092B-C50C-407E-A947-70E740481C1C}">
                <a14:useLocalDpi xmlns:a14="http://schemas.microsoft.com/office/drawing/2010/main" val="0"/>
              </a:ext>
            </a:extLst>
          </a:blip>
          <a:srcRect l="17969" t="11458" r="24219" b="16145"/>
          <a:stretch>
            <a:fillRect/>
          </a:stretch>
        </p:blipFill>
        <p:spPr bwMode="auto">
          <a:xfrm>
            <a:off x="249107" y="2400887"/>
            <a:ext cx="2555822" cy="2400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G_000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932" t="16850" r="15699" b="16628"/>
          <a:stretch/>
        </p:blipFill>
        <p:spPr bwMode="auto">
          <a:xfrm>
            <a:off x="3117689" y="2589980"/>
            <a:ext cx="2844700" cy="2566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E:\My Documents\My Pictures\Alaska\2009\06\Africa\Amboseli\Amboseli 17 18 June 10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046"/>
          <a:stretch/>
        </p:blipFill>
        <p:spPr bwMode="auto">
          <a:xfrm>
            <a:off x="9865123" y="2102231"/>
            <a:ext cx="1852392" cy="2094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52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star GSP 1600 Satellite Phone - USED"/>
          <p:cNvPicPr>
            <a:picLocks noChangeAspect="1"/>
          </p:cNvPicPr>
          <p:nvPr/>
        </p:nvPicPr>
        <p:blipFill rotWithShape="1">
          <a:blip r:embed="rId3" cstate="print">
            <a:extLst>
              <a:ext uri="{28A0092B-C50C-407E-A947-70E740481C1C}">
                <a14:useLocalDpi xmlns:a14="http://schemas.microsoft.com/office/drawing/2010/main" val="0"/>
              </a:ext>
            </a:extLst>
          </a:blip>
          <a:srcRect l="7337" t="10839" r="6362" b="14735"/>
          <a:stretch/>
        </p:blipFill>
        <p:spPr>
          <a:xfrm>
            <a:off x="9043791" y="764088"/>
            <a:ext cx="2630467" cy="2880986"/>
          </a:xfrm>
          <a:prstGeom prst="rect">
            <a:avLst/>
          </a:prstGeom>
        </p:spPr>
      </p:pic>
      <p:sp>
        <p:nvSpPr>
          <p:cNvPr id="69634" name="Rectangle 2"/>
          <p:cNvSpPr>
            <a:spLocks noGrp="1" noChangeArrowheads="1"/>
          </p:cNvSpPr>
          <p:nvPr>
            <p:ph type="title"/>
          </p:nvPr>
        </p:nvSpPr>
        <p:spPr/>
        <p:txBody>
          <a:bodyPr/>
          <a:lstStyle/>
          <a:p>
            <a:pPr eaLnBrk="1" hangingPunct="1"/>
            <a:r>
              <a:rPr lang="en-US" dirty="0" smtClean="0">
                <a:ea typeface="ＭＳ Ｐゴシック" pitchFamily="34" charset="-128"/>
              </a:rPr>
              <a:t>One more thing-</a:t>
            </a:r>
          </a:p>
        </p:txBody>
      </p:sp>
      <p:pic>
        <p:nvPicPr>
          <p:cNvPr id="69635" name="Picture 3" descr="IMG_0005"/>
          <p:cNvPicPr>
            <a:picLocks noChangeAspect="1" noChangeArrowheads="1"/>
          </p:cNvPicPr>
          <p:nvPr/>
        </p:nvPicPr>
        <p:blipFill>
          <a:blip r:embed="rId4">
            <a:extLst>
              <a:ext uri="{28A0092B-C50C-407E-A947-70E740481C1C}">
                <a14:useLocalDpi xmlns:a14="http://schemas.microsoft.com/office/drawing/2010/main" val="0"/>
              </a:ext>
            </a:extLst>
          </a:blip>
          <a:srcRect l="17969" t="11458" r="24219" b="16145"/>
          <a:stretch>
            <a:fillRect/>
          </a:stretch>
        </p:blipFill>
        <p:spPr bwMode="auto">
          <a:xfrm>
            <a:off x="403598" y="2030688"/>
            <a:ext cx="3505200" cy="3292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963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9F9DE24-CB3D-4058-BD20-0BBE794A3BF1}" type="slidenum">
              <a:rPr lang="en-US" sz="1400">
                <a:solidFill>
                  <a:schemeClr val="bg1"/>
                </a:solidFill>
                <a:latin typeface="Times New Roman" pitchFamily="18" charset="0"/>
              </a:rPr>
              <a:pPr eaLnBrk="1" hangingPunct="1"/>
              <a:t>13</a:t>
            </a:fld>
            <a:endParaRPr lang="en-US" sz="1400">
              <a:solidFill>
                <a:schemeClr val="bg1"/>
              </a:solidFill>
              <a:latin typeface="Times New Roman" pitchFamily="18" charset="0"/>
            </a:endParaRPr>
          </a:p>
        </p:txBody>
      </p:sp>
      <p:pic>
        <p:nvPicPr>
          <p:cNvPr id="7" name="Picture 9" descr="microfix.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1586" y="2853373"/>
            <a:ext cx="1568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503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2662" y="3384826"/>
            <a:ext cx="14382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8037" y="954088"/>
            <a:ext cx="1383993" cy="172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2030" y="2229920"/>
            <a:ext cx="215265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249108" y="954088"/>
            <a:ext cx="3974444" cy="3545523"/>
          </a:xfrm>
          <a:prstGeom prst="rect">
            <a:avLst/>
          </a:prstGeom>
        </p:spPr>
        <p:txBody>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r>
              <a:rPr lang="en-US" kern="0" dirty="0" smtClean="0"/>
              <a:t>File a Flight Plan and….</a:t>
            </a:r>
            <a:endParaRPr lang="en-US" kern="0" dirty="0"/>
          </a:p>
        </p:txBody>
      </p:sp>
    </p:spTree>
    <p:extLst>
      <p:ext uri="{BB962C8B-B14F-4D97-AF65-F5344CB8AC3E}">
        <p14:creationId xmlns:p14="http://schemas.microsoft.com/office/powerpoint/2010/main" val="30577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to learn more?</a:t>
            </a:r>
            <a:endParaRPr lang="en-US" dirty="0"/>
          </a:p>
        </p:txBody>
      </p:sp>
      <p:sp>
        <p:nvSpPr>
          <p:cNvPr id="3" name="Content Placeholder 2"/>
          <p:cNvSpPr>
            <a:spLocks noGrp="1"/>
          </p:cNvSpPr>
          <p:nvPr>
            <p:ph idx="1"/>
          </p:nvPr>
        </p:nvSpPr>
        <p:spPr>
          <a:xfrm>
            <a:off x="571500" y="986947"/>
            <a:ext cx="10733617" cy="4391025"/>
          </a:xfrm>
        </p:spPr>
        <p:txBody>
          <a:bodyPr/>
          <a:lstStyle/>
          <a:p>
            <a:r>
              <a:rPr lang="en-US" dirty="0" smtClean="0"/>
              <a:t>Civil Aerospace Medical Institute</a:t>
            </a:r>
          </a:p>
          <a:p>
            <a:pPr lvl="1"/>
            <a:r>
              <a:rPr lang="en-US" dirty="0" smtClean="0"/>
              <a:t>Basic Survival Training</a:t>
            </a:r>
          </a:p>
          <a:p>
            <a:pPr lvl="1"/>
            <a:r>
              <a:rPr lang="en-US" dirty="0">
                <a:hlinkClick r:id="rId3"/>
              </a:rPr>
              <a:t>http://www.faa.gov/pilots/training/airman_education/survival_training</a:t>
            </a:r>
            <a:r>
              <a:rPr lang="en-US" dirty="0" smtClean="0">
                <a:hlinkClick r:id="rId3"/>
              </a:rPr>
              <a:t>/</a:t>
            </a:r>
            <a:r>
              <a:rPr lang="en-US" dirty="0" smtClean="0"/>
              <a:t> </a:t>
            </a:r>
          </a:p>
        </p:txBody>
      </p:sp>
      <p:sp>
        <p:nvSpPr>
          <p:cNvPr id="4" name="Slide Number Placeholder 3"/>
          <p:cNvSpPr>
            <a:spLocks noGrp="1"/>
          </p:cNvSpPr>
          <p:nvPr>
            <p:ph type="sldNum" sz="quarter" idx="4"/>
          </p:nvPr>
        </p:nvSpPr>
        <p:spPr/>
        <p:txBody>
          <a:bodyPr/>
          <a:lstStyle/>
          <a:p>
            <a:fld id="{74438B1A-AF1B-4C8B-993E-1BADE62A2451}" type="slidenum">
              <a:rPr lang="en-US" smtClean="0"/>
              <a:pPr/>
              <a:t>14</a:t>
            </a:fld>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7397" r="12831" b="20182"/>
          <a:stretch/>
        </p:blipFill>
        <p:spPr>
          <a:xfrm>
            <a:off x="327248" y="2530592"/>
            <a:ext cx="6915371" cy="311898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09" y="2530592"/>
            <a:ext cx="4158642" cy="3118981"/>
          </a:xfrm>
          <a:prstGeom prst="rect">
            <a:avLst/>
          </a:prstGeom>
        </p:spPr>
      </p:pic>
    </p:spTree>
    <p:extLst>
      <p:ext uri="{BB962C8B-B14F-4D97-AF65-F5344CB8AC3E}">
        <p14:creationId xmlns:p14="http://schemas.microsoft.com/office/powerpoint/2010/main" val="30436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you earned your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4987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1952626" y="914147"/>
            <a:ext cx="8472488" cy="457200"/>
          </a:xfrm>
        </p:spPr>
        <p:txBody>
          <a:bodyPr/>
          <a:lstStyle/>
          <a:p>
            <a:pPr algn="ctr"/>
            <a:r>
              <a:rPr lang="en-US" dirty="0"/>
              <a:t>The Paul &amp; Fran Burger 2019                </a:t>
            </a:r>
            <a:br>
              <a:rPr lang="en-US" dirty="0"/>
            </a:br>
            <a:r>
              <a:rPr lang="en-US" i="1" dirty="0"/>
              <a:t>WINGS $10,000 </a:t>
            </a:r>
            <a:r>
              <a:rPr lang="en-US" dirty="0"/>
              <a:t>Sweepstakes</a:t>
            </a:r>
            <a:br>
              <a:rPr lang="en-US" dirty="0"/>
            </a:br>
            <a:endParaRPr lang="en-US" dirty="0"/>
          </a:p>
        </p:txBody>
      </p:sp>
      <p:pic>
        <p:nvPicPr>
          <p:cNvPr id="11" name="Content Placeholder 10">
            <a:extLst>
              <a:ext uri="{FF2B5EF4-FFF2-40B4-BE49-F238E27FC236}">
                <a16:creationId xmlns:a16="http://schemas.microsoft.com/office/drawing/2014/main" id="{834E7E4D-38FF-444D-AFB8-E7AD8D15D1C7}"/>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7568" t="12119" r="22494" b="4207"/>
          <a:stretch/>
        </p:blipFill>
        <p:spPr>
          <a:xfrm>
            <a:off x="1952626" y="1723398"/>
            <a:ext cx="3969001" cy="2671010"/>
          </a:xfrm>
        </p:spPr>
      </p:pic>
      <p:sp>
        <p:nvSpPr>
          <p:cNvPr id="2" name="Slide Number Placeholder 1">
            <a:extLst>
              <a:ext uri="{FF2B5EF4-FFF2-40B4-BE49-F238E27FC236}">
                <a16:creationId xmlns:a16="http://schemas.microsoft.com/office/drawing/2014/main" id="{9AFD15A0-CC4F-4415-8953-F79019962A33}"/>
              </a:ext>
            </a:extLst>
          </p:cNvPr>
          <p:cNvSpPr>
            <a:spLocks noGrp="1"/>
          </p:cNvSpPr>
          <p:nvPr>
            <p:ph type="sldNum" sz="quarter" idx="12"/>
          </p:nvPr>
        </p:nvSpPr>
        <p:spPr/>
        <p:txBody>
          <a:bodyPr/>
          <a:lstStyle/>
          <a:p>
            <a:fld id="{8579F915-29B1-4ADF-B1F4-B9108899500C}" type="slidenum">
              <a:rPr lang="en-US" smtClean="0"/>
              <a:pPr/>
              <a:t>16</a:t>
            </a:fld>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1600702" y="4408093"/>
            <a:ext cx="9176336"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a:ln w="11430"/>
                <a:solidFill>
                  <a:schemeClr val="accent2">
                    <a:lumMod val="50000"/>
                  </a:schemeClr>
                </a:solidFill>
                <a:effectLst>
                  <a:outerShdw blurRad="50800" dist="39000" dir="5460000" algn="tl">
                    <a:srgbClr val="000000">
                      <a:alpha val="38000"/>
                    </a:srgbClr>
                  </a:outerShdw>
                </a:effectLst>
              </a:rPr>
              <a:t>Complete WINGS Phases and WIN Cash Awards</a:t>
            </a:r>
            <a:r>
              <a:rPr lang="en-US" sz="3000" b="1" i="1" dirty="0" smtClean="0">
                <a:ln w="11430"/>
                <a:solidFill>
                  <a:schemeClr val="accent2">
                    <a:lumMod val="50000"/>
                  </a:schemeClr>
                </a:solidFill>
                <a:effectLst>
                  <a:outerShdw blurRad="50800" dist="39000" dir="5460000" algn="tl">
                    <a:srgbClr val="000000">
                      <a:alpha val="38000"/>
                    </a:srgbClr>
                  </a:outerShdw>
                </a:effectLst>
              </a:rPr>
              <a:t>!</a:t>
            </a:r>
          </a:p>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4"/>
              </a:rPr>
              <a:t>http://www.mywingsinitiative.org/</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7" name="Content Placeholder 6">
            <a:extLst>
              <a:ext uri="{FF2B5EF4-FFF2-40B4-BE49-F238E27FC236}">
                <a16:creationId xmlns:a16="http://schemas.microsoft.com/office/drawing/2014/main" id="{806AF40A-5C56-4B79-A6E7-8908E692228D}"/>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424" t="15047" r="25228" b="6250"/>
          <a:stretch/>
        </p:blipFill>
        <p:spPr>
          <a:xfrm>
            <a:off x="6062216" y="1723398"/>
            <a:ext cx="4362898" cy="2671010"/>
          </a:xfrm>
        </p:spPr>
      </p:pic>
    </p:spTree>
    <p:extLst>
      <p:ext uri="{BB962C8B-B14F-4D97-AF65-F5344CB8AC3E}">
        <p14:creationId xmlns:p14="http://schemas.microsoft.com/office/powerpoint/2010/main" val="2532782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4AAE-2B86-4B24-B83E-5F2D84DB3459}"/>
              </a:ext>
            </a:extLst>
          </p:cNvPr>
          <p:cNvSpPr>
            <a:spLocks noGrp="1"/>
          </p:cNvSpPr>
          <p:nvPr>
            <p:ph type="title"/>
          </p:nvPr>
        </p:nvSpPr>
        <p:spPr>
          <a:xfrm>
            <a:off x="844247" y="512817"/>
            <a:ext cx="9017127" cy="457200"/>
          </a:xfrm>
        </p:spPr>
        <p:txBody>
          <a:bodyPr/>
          <a:lstStyle/>
          <a:p>
            <a:r>
              <a:rPr lang="en-US" sz="2700" dirty="0"/>
              <a:t/>
            </a:r>
            <a:br>
              <a:rPr lang="en-US" sz="2700" dirty="0"/>
            </a:br>
            <a:r>
              <a:rPr lang="en-US" dirty="0"/>
              <a:t>How To Win – It’s Easy</a:t>
            </a:r>
            <a:br>
              <a:rPr lang="en-US" dirty="0"/>
            </a:br>
            <a:endParaRPr lang="en-US" dirty="0"/>
          </a:p>
        </p:txBody>
      </p:sp>
      <p:sp>
        <p:nvSpPr>
          <p:cNvPr id="3" name="Content Placeholder 2">
            <a:extLst>
              <a:ext uri="{FF2B5EF4-FFF2-40B4-BE49-F238E27FC236}">
                <a16:creationId xmlns:a16="http://schemas.microsoft.com/office/drawing/2014/main" id="{808AC1EA-EB81-4686-B68B-7B4DB124E53F}"/>
              </a:ext>
            </a:extLst>
          </p:cNvPr>
          <p:cNvSpPr>
            <a:spLocks noGrp="1"/>
          </p:cNvSpPr>
          <p:nvPr>
            <p:ph idx="1"/>
          </p:nvPr>
        </p:nvSpPr>
        <p:spPr>
          <a:xfrm>
            <a:off x="844247" y="1186339"/>
            <a:ext cx="8050213" cy="3293269"/>
          </a:xfrm>
        </p:spPr>
        <p:txBody>
          <a:bodyPr/>
          <a:lstStyle/>
          <a:p>
            <a:pPr>
              <a:spcBef>
                <a:spcPts val="450"/>
              </a:spcBef>
              <a:buFont typeface="Arial" panose="020B0604020202020204" pitchFamily="34" charset="0"/>
              <a:buChar char="•"/>
            </a:pPr>
            <a:r>
              <a:rPr lang="en-US" dirty="0" smtClean="0">
                <a:solidFill>
                  <a:schemeClr val="accent2">
                    <a:lumMod val="50000"/>
                  </a:schemeClr>
                </a:solidFill>
              </a:rPr>
              <a:t>Whenever you complete a </a:t>
            </a:r>
            <a:r>
              <a:rPr lang="en-US" i="1" dirty="0" smtClean="0">
                <a:solidFill>
                  <a:schemeClr val="accent2">
                    <a:lumMod val="50000"/>
                  </a:schemeClr>
                </a:solidFill>
              </a:rPr>
              <a:t>WINGS</a:t>
            </a:r>
            <a:r>
              <a:rPr lang="en-US" dirty="0" smtClean="0">
                <a:solidFill>
                  <a:schemeClr val="accent2">
                    <a:lumMod val="50000"/>
                  </a:schemeClr>
                </a:solidFill>
              </a:rPr>
              <a:t> phase, select </a:t>
            </a:r>
            <a:r>
              <a:rPr lang="en-US" i="1" dirty="0">
                <a:solidFill>
                  <a:schemeClr val="accent2">
                    <a:lumMod val="50000"/>
                  </a:schemeClr>
                </a:solidFill>
              </a:rPr>
              <a:t>WINGS</a:t>
            </a:r>
            <a:r>
              <a:rPr lang="en-US" dirty="0">
                <a:solidFill>
                  <a:schemeClr val="accent2">
                    <a:lumMod val="50000"/>
                  </a:schemeClr>
                </a:solidFill>
              </a:rPr>
              <a:t> Sweepstakes on the Team Member Award section of your My </a:t>
            </a:r>
            <a:r>
              <a:rPr lang="en-US" i="1" dirty="0">
                <a:solidFill>
                  <a:schemeClr val="accent2">
                    <a:lumMod val="50000"/>
                  </a:schemeClr>
                </a:solidFill>
              </a:rPr>
              <a:t>WINGS</a:t>
            </a:r>
            <a:r>
              <a:rPr lang="en-US" dirty="0">
                <a:solidFill>
                  <a:schemeClr val="accent2">
                    <a:lumMod val="50000"/>
                  </a:schemeClr>
                </a:solidFill>
              </a:rPr>
              <a:t> page </a:t>
            </a:r>
          </a:p>
          <a:p>
            <a:pPr>
              <a:spcBef>
                <a:spcPts val="450"/>
              </a:spcBef>
              <a:buFont typeface="Arial" panose="020B0604020202020204" pitchFamily="34" charset="0"/>
              <a:buChar char="•"/>
            </a:pPr>
            <a:r>
              <a:rPr lang="en-US" dirty="0">
                <a:solidFill>
                  <a:schemeClr val="accent2">
                    <a:lumMod val="50000"/>
                  </a:schemeClr>
                </a:solidFill>
              </a:rPr>
              <a:t>Or Visit </a:t>
            </a:r>
            <a:r>
              <a:rPr lang="en-US" dirty="0">
                <a:solidFill>
                  <a:schemeClr val="accent2">
                    <a:lumMod val="50000"/>
                  </a:schemeClr>
                </a:solidFill>
                <a:hlinkClick r:id="rId3"/>
              </a:rPr>
              <a:t>www.mywingsinitiative.org</a:t>
            </a:r>
            <a:r>
              <a:rPr lang="en-US" dirty="0">
                <a:solidFill>
                  <a:schemeClr val="accent2">
                    <a:lumMod val="50000"/>
                  </a:schemeClr>
                </a:solidFill>
              </a:rPr>
              <a:t> &amp; click on “Sweepstakes Entry”</a:t>
            </a:r>
          </a:p>
          <a:p>
            <a:pPr>
              <a:spcBef>
                <a:spcPts val="450"/>
              </a:spcBef>
              <a:buFont typeface="Arial" panose="020B0604020202020204" pitchFamily="34" charset="0"/>
              <a:buChar char="•"/>
            </a:pPr>
            <a:r>
              <a:rPr lang="en-US" dirty="0" smtClean="0">
                <a:solidFill>
                  <a:schemeClr val="accent2">
                    <a:lumMod val="50000"/>
                  </a:schemeClr>
                </a:solidFill>
              </a:rPr>
              <a:t>Complete </a:t>
            </a:r>
            <a:r>
              <a:rPr lang="en-US" dirty="0">
                <a:solidFill>
                  <a:schemeClr val="accent2">
                    <a:lumMod val="50000"/>
                  </a:schemeClr>
                </a:solidFill>
              </a:rPr>
              <a:t>the form, get chances to win one of 10 cash prizes! </a:t>
            </a:r>
          </a:p>
          <a:p>
            <a:pPr marL="0" indent="0" algn="ctr">
              <a:spcBef>
                <a:spcPts val="450"/>
              </a:spcBef>
              <a:buNone/>
            </a:pPr>
            <a:endParaRPr lang="en-US" sz="1050" i="1" dirty="0">
              <a:solidFill>
                <a:srgbClr val="FF0000"/>
              </a:solidFill>
              <a:ea typeface="Arial"/>
              <a:cs typeface="Cambria"/>
            </a:endParaRPr>
          </a:p>
          <a:p>
            <a:pPr marL="0" indent="0" algn="ctr">
              <a:spcBef>
                <a:spcPts val="450"/>
              </a:spcBef>
              <a:buNone/>
            </a:pPr>
            <a:r>
              <a:rPr lang="en-US" i="1" dirty="0">
                <a:solidFill>
                  <a:srgbClr val="FF0000"/>
                </a:solidFill>
                <a:ea typeface="Arial"/>
                <a:cs typeface="Cambria"/>
              </a:rPr>
              <a:t>Four $1,500, Four $750,Two $500 Winners</a:t>
            </a:r>
          </a:p>
          <a:p>
            <a:pPr marL="0" indent="0" algn="ctr">
              <a:spcBef>
                <a:spcPts val="450"/>
              </a:spcBef>
              <a:buNone/>
            </a:pPr>
            <a:endParaRPr lang="en-US" sz="750" dirty="0"/>
          </a:p>
        </p:txBody>
      </p:sp>
      <p:sp>
        <p:nvSpPr>
          <p:cNvPr id="4" name="Slide Number Placeholder 3">
            <a:extLst>
              <a:ext uri="{FF2B5EF4-FFF2-40B4-BE49-F238E27FC236}">
                <a16:creationId xmlns:a16="http://schemas.microsoft.com/office/drawing/2014/main" id="{9DF18604-DF2B-4B89-9AA5-0660D4912BBC}"/>
              </a:ext>
            </a:extLst>
          </p:cNvPr>
          <p:cNvSpPr>
            <a:spLocks noGrp="1"/>
          </p:cNvSpPr>
          <p:nvPr>
            <p:ph type="sldNum" sz="quarter" idx="4"/>
          </p:nvPr>
        </p:nvSpPr>
        <p:spPr/>
        <p:txBody>
          <a:bodyPr/>
          <a:lstStyle/>
          <a:p>
            <a:fld id="{74438B1A-AF1B-4C8B-993E-1BADE62A2451}" type="slidenum">
              <a:rPr lang="en-US" smtClean="0"/>
              <a:pPr/>
              <a:t>17</a:t>
            </a:fld>
            <a:endParaRPr lang="en-US" dirty="0"/>
          </a:p>
        </p:txBody>
      </p:sp>
      <p:pic>
        <p:nvPicPr>
          <p:cNvPr id="5" name="Content Placeholder 5">
            <a:extLst>
              <a:ext uri="{FF2B5EF4-FFF2-40B4-BE49-F238E27FC236}">
                <a16:creationId xmlns:a16="http://schemas.microsoft.com/office/drawing/2014/main" id="{6D4C690A-5E6C-43CE-8E3C-067980C05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632" y="4009292"/>
            <a:ext cx="2034216" cy="1293276"/>
          </a:xfrm>
          <a:prstGeom prst="rect">
            <a:avLst/>
          </a:prstGeom>
          <a:effectLst/>
        </p:spPr>
      </p:pic>
    </p:spTree>
    <p:extLst>
      <p:ext uri="{BB962C8B-B14F-4D97-AF65-F5344CB8AC3E}">
        <p14:creationId xmlns:p14="http://schemas.microsoft.com/office/powerpoint/2010/main" val="2909841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571500" y="1508125"/>
            <a:ext cx="5638800" cy="4133706"/>
          </a:xfrm>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588" y="1827028"/>
            <a:ext cx="2850146" cy="354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30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0020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ea typeface="ＭＳ Ｐゴシック" pitchFamily="34" charset="-128"/>
              </a:rPr>
              <a:t>Welcome</a:t>
            </a:r>
          </a:p>
        </p:txBody>
      </p:sp>
      <p:sp>
        <p:nvSpPr>
          <p:cNvPr id="5123" name="Content Placeholder 2"/>
          <p:cNvSpPr>
            <a:spLocks noGrp="1"/>
          </p:cNvSpPr>
          <p:nvPr>
            <p:ph idx="1"/>
          </p:nvPr>
        </p:nvSpPr>
        <p:spPr>
          <a:xfrm>
            <a:off x="571500" y="1303337"/>
            <a:ext cx="10733617" cy="4391025"/>
          </a:xfrm>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 </a:t>
            </a:r>
          </a:p>
          <a:p>
            <a:r>
              <a:rPr lang="en-US" dirty="0" smtClean="0">
                <a:ea typeface="ＭＳ Ｐゴシック" pitchFamily="34" charset="-128"/>
              </a:rPr>
              <a:t>Sponsor Acknowledgment</a:t>
            </a:r>
          </a:p>
          <a:p>
            <a:r>
              <a:rPr lang="en-US" dirty="0" smtClean="0">
                <a:ea typeface="ＭＳ Ｐゴシック" pitchFamily="34" charset="-128"/>
              </a:rPr>
              <a:t>Set phones and pagers to silent or off</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sp>
        <p:nvSpPr>
          <p:cNvPr id="5124" name="Slide Number Placeholder 3"/>
          <p:cNvSpPr>
            <a:spLocks noGrp="1"/>
          </p:cNvSpPr>
          <p:nvPr>
            <p:ph type="sldNum" sz="quarter" idx="4294967295"/>
          </p:nvPr>
        </p:nvSpPr>
        <p:spPr>
          <a:xfrm>
            <a:off x="8160504"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E71373A-0433-49F7-8FC4-F1D47C16F98C}" type="slidenum">
              <a:rPr lang="en-US" sz="1400">
                <a:solidFill>
                  <a:schemeClr val="bg1"/>
                </a:solidFill>
                <a:latin typeface="Times New Roman" pitchFamily="18" charset="0"/>
              </a:rPr>
              <a:pPr eaLnBrk="1" hangingPunct="1"/>
              <a:t>2</a:t>
            </a:fld>
            <a:endParaRPr lang="en-US" sz="1400" dirty="0">
              <a:solidFill>
                <a:schemeClr val="bg1"/>
              </a:solidFill>
              <a:latin typeface="Times New Roman" pitchFamily="18" charset="0"/>
            </a:endParaRPr>
          </a:p>
        </p:txBody>
      </p:sp>
      <p:grpSp>
        <p:nvGrpSpPr>
          <p:cNvPr id="6" name="Group 5"/>
          <p:cNvGrpSpPr/>
          <p:nvPr/>
        </p:nvGrpSpPr>
        <p:grpSpPr>
          <a:xfrm>
            <a:off x="7789984" y="657979"/>
            <a:ext cx="4078167" cy="3188006"/>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7682973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3" y="1829016"/>
            <a:ext cx="9979785" cy="1067092"/>
          </a:xfrm>
        </p:spPr>
        <p:txBody>
          <a:bodyPr/>
          <a:lstStyle/>
          <a:p>
            <a:r>
              <a:rPr lang="en-US" dirty="0" smtClean="0"/>
              <a:t>Topic of the Month - February </a:t>
            </a:r>
          </a:p>
          <a:p>
            <a:r>
              <a:rPr lang="en-US" dirty="0" smtClean="0"/>
              <a:t>Expanding Your Horizons</a:t>
            </a:r>
          </a:p>
        </p:txBody>
      </p:sp>
    </p:spTree>
    <p:extLst>
      <p:ext uri="{BB962C8B-B14F-4D97-AF65-F5344CB8AC3E}">
        <p14:creationId xmlns:p14="http://schemas.microsoft.com/office/powerpoint/2010/main" val="22770048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ea typeface="ＭＳ Ｐゴシック" pitchFamily="34" charset="-128"/>
              </a:rPr>
              <a:t>Overview	</a:t>
            </a:r>
          </a:p>
        </p:txBody>
      </p:sp>
      <p:sp>
        <p:nvSpPr>
          <p:cNvPr id="6147" name="Content Placeholder 2"/>
          <p:cNvSpPr>
            <a:spLocks noGrp="1"/>
          </p:cNvSpPr>
          <p:nvPr>
            <p:ph idx="1"/>
          </p:nvPr>
        </p:nvSpPr>
        <p:spPr>
          <a:xfrm>
            <a:off x="715986" y="1262466"/>
            <a:ext cx="8737600" cy="4391025"/>
          </a:xfrm>
        </p:spPr>
        <p:txBody>
          <a:bodyPr/>
          <a:lstStyle/>
          <a:p>
            <a:r>
              <a:rPr lang="en-US" dirty="0" smtClean="0">
                <a:ea typeface="ＭＳ Ｐゴシック" pitchFamily="34" charset="-128"/>
              </a:rPr>
              <a:t>Expanding your Horizons	</a:t>
            </a:r>
          </a:p>
          <a:p>
            <a:pPr lvl="1"/>
            <a:r>
              <a:rPr lang="en-US" dirty="0" smtClean="0">
                <a:ea typeface="ＭＳ Ｐゴシック" pitchFamily="34" charset="-128"/>
              </a:rPr>
              <a:t>Proficiency &amp; Recency</a:t>
            </a:r>
          </a:p>
          <a:p>
            <a:pPr lvl="1"/>
            <a:r>
              <a:rPr lang="en-US" dirty="0" smtClean="0">
                <a:ea typeface="ＭＳ Ｐゴシック" pitchFamily="34" charset="-128"/>
              </a:rPr>
              <a:t>Transition Training</a:t>
            </a:r>
          </a:p>
          <a:p>
            <a:pPr lvl="1"/>
            <a:r>
              <a:rPr lang="en-US" dirty="0" smtClean="0">
                <a:ea typeface="ＭＳ Ｐゴシック" pitchFamily="34" charset="-128"/>
              </a:rPr>
              <a:t>Environmental Unfamiliarity </a:t>
            </a:r>
          </a:p>
          <a:p>
            <a:r>
              <a:rPr lang="en-US" dirty="0" smtClean="0">
                <a:ea typeface="ＭＳ Ｐゴシック" pitchFamily="34" charset="-128"/>
              </a:rPr>
              <a:t>Broad range of piloting experience</a:t>
            </a:r>
          </a:p>
          <a:p>
            <a:pPr lvl="1"/>
            <a:r>
              <a:rPr lang="en-US" dirty="0" smtClean="0">
                <a:ea typeface="ＭＳ Ｐゴシック" pitchFamily="34" charset="-128"/>
              </a:rPr>
              <a:t>Better at handling new challenges</a:t>
            </a:r>
          </a:p>
          <a:p>
            <a:endParaRPr lang="en-US" dirty="0" smtClean="0">
              <a:ea typeface="ＭＳ Ｐゴシック" pitchFamily="34" charset="-128"/>
            </a:endParaRPr>
          </a:p>
          <a:p>
            <a:endParaRPr lang="en-US" dirty="0" smtClean="0">
              <a:ea typeface="ＭＳ Ｐゴシック" pitchFamily="34" charset="-128"/>
            </a:endParaRPr>
          </a:p>
        </p:txBody>
      </p:sp>
      <p:sp>
        <p:nvSpPr>
          <p:cNvPr id="6148" name="Slide Number Placeholder 3"/>
          <p:cNvSpPr>
            <a:spLocks noGrp="1"/>
          </p:cNvSpPr>
          <p:nvPr>
            <p:ph type="sldNum" sz="quarter" idx="4294967295"/>
          </p:nvPr>
        </p:nvSpPr>
        <p:spPr>
          <a:xfrm>
            <a:off x="8160504"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01B2678-0E2D-4D79-9FCD-BFA5662EEE2E}" type="slidenum">
              <a:rPr lang="en-US" sz="1400">
                <a:solidFill>
                  <a:schemeClr val="bg1"/>
                </a:solidFill>
                <a:latin typeface="Times New Roman" pitchFamily="18" charset="0"/>
              </a:rPr>
              <a:pPr eaLnBrk="1" hangingPunct="1"/>
              <a:t>3</a:t>
            </a:fld>
            <a:endParaRPr lang="en-US" sz="1400" dirty="0">
              <a:solidFill>
                <a:schemeClr val="bg1"/>
              </a:solidFill>
              <a:latin typeface="Times New Roman" pitchFamily="18"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7874">
            <a:off x="8566970" y="1516567"/>
            <a:ext cx="2987776" cy="3882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12413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70" y="274188"/>
            <a:ext cx="11296651" cy="609600"/>
          </a:xfrm>
        </p:spPr>
        <p:txBody>
          <a:bodyPr/>
          <a:lstStyle/>
          <a:p>
            <a:r>
              <a:rPr lang="en-US" dirty="0" smtClean="0"/>
              <a:t>Where would you fly?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pic>
        <p:nvPicPr>
          <p:cNvPr id="5" name="Picture 4" descr="Atlantis Resort Offers A Deal You Can’t Refuse - Bahamas Bl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595" y="475989"/>
            <a:ext cx="3400555" cy="2583428"/>
          </a:xfrm>
          <a:prstGeom prst="rect">
            <a:avLst/>
          </a:prstGeom>
          <a:ln>
            <a:noFill/>
          </a:ln>
          <a:effectLst>
            <a:outerShdw blurRad="292100" dist="139700" dir="2700000" algn="tl" rotWithShape="0">
              <a:srgbClr val="333333">
                <a:alpha val="65000"/>
              </a:srgbClr>
            </a:outerShdw>
          </a:effectLst>
        </p:spPr>
      </p:pic>
      <p:pic>
        <p:nvPicPr>
          <p:cNvPr id="7" name="Picture 6" descr="Catalina Airport - Wikipedia"/>
          <p:cNvPicPr>
            <a:picLocks noChangeAspect="1"/>
          </p:cNvPicPr>
          <p:nvPr/>
        </p:nvPicPr>
        <p:blipFill rotWithShape="1">
          <a:blip r:embed="rId4" cstate="print">
            <a:extLst>
              <a:ext uri="{28A0092B-C50C-407E-A947-70E740481C1C}">
                <a14:useLocalDpi xmlns:a14="http://schemas.microsoft.com/office/drawing/2010/main" val="0"/>
              </a:ext>
            </a:extLst>
          </a:blip>
          <a:srcRect t="-1633" r="1820" b="444"/>
          <a:stretch/>
        </p:blipFill>
        <p:spPr>
          <a:xfrm>
            <a:off x="2166257" y="1227551"/>
            <a:ext cx="4349752" cy="2267212"/>
          </a:xfrm>
          <a:prstGeom prst="rect">
            <a:avLst/>
          </a:prstGeom>
          <a:ln>
            <a:noFill/>
          </a:ln>
          <a:effectLst>
            <a:outerShdw blurRad="292100" dist="139700" dir="2700000" algn="tl" rotWithShape="0">
              <a:srgbClr val="333333">
                <a:alpha val="65000"/>
              </a:srgbClr>
            </a:outerShdw>
          </a:effectLst>
        </p:spPr>
      </p:pic>
      <p:pic>
        <p:nvPicPr>
          <p:cNvPr id="8" name="Picture 7" descr="About Tok Air Service, Pilot Zack Knaebel, and Our Flee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7501" y="2831390"/>
            <a:ext cx="4119297" cy="2747571"/>
          </a:xfrm>
          <a:prstGeom prst="rect">
            <a:avLst/>
          </a:prstGeom>
          <a:ln>
            <a:noFill/>
          </a:ln>
          <a:effectLst>
            <a:outerShdw blurRad="292100" dist="139700" dir="2700000" algn="tl" rotWithShape="0">
              <a:srgbClr val="333333">
                <a:alpha val="65000"/>
              </a:srgbClr>
            </a:outerShdw>
          </a:effectLst>
        </p:spPr>
      </p:pic>
      <p:pic>
        <p:nvPicPr>
          <p:cNvPr id="11" name="Picture 10" descr="Golden Age of Flight: Marine Air Terminal at LaGuardia ..."/>
          <p:cNvPicPr>
            <a:picLocks noChangeAspect="1"/>
          </p:cNvPicPr>
          <p:nvPr/>
        </p:nvPicPr>
        <p:blipFill rotWithShape="1">
          <a:blip r:embed="rId6" cstate="print">
            <a:extLst>
              <a:ext uri="{28A0092B-C50C-407E-A947-70E740481C1C}">
                <a14:useLocalDpi xmlns:a14="http://schemas.microsoft.com/office/drawing/2010/main" val="0"/>
              </a:ext>
            </a:extLst>
          </a:blip>
          <a:srcRect b="1957"/>
          <a:stretch/>
        </p:blipFill>
        <p:spPr>
          <a:xfrm>
            <a:off x="214670" y="3315190"/>
            <a:ext cx="3712523" cy="2417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42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flight experience – 14 CFR 61.57</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9090" r="14703" b="12274"/>
          <a:stretch/>
        </p:blipFill>
        <p:spPr>
          <a:xfrm>
            <a:off x="7008964" y="2555311"/>
            <a:ext cx="4752975" cy="286846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sp>
        <p:nvSpPr>
          <p:cNvPr id="6" name="Content Placeholder 2"/>
          <p:cNvSpPr txBox="1">
            <a:spLocks/>
          </p:cNvSpPr>
          <p:nvPr/>
        </p:nvSpPr>
        <p:spPr bwMode="auto">
          <a:xfrm>
            <a:off x="571500" y="1237206"/>
            <a:ext cx="5267324" cy="43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Takeoffs &amp; Landings</a:t>
            </a:r>
          </a:p>
          <a:p>
            <a:pPr lvl="1"/>
            <a:r>
              <a:rPr lang="en-US" kern="0" dirty="0" smtClean="0"/>
              <a:t>Day - night</a:t>
            </a:r>
          </a:p>
          <a:p>
            <a:pPr lvl="1"/>
            <a:r>
              <a:rPr lang="en-US" kern="0" dirty="0" smtClean="0"/>
              <a:t>Tailwheel</a:t>
            </a:r>
          </a:p>
          <a:p>
            <a:pPr lvl="1"/>
            <a:r>
              <a:rPr lang="en-US" kern="0" dirty="0" smtClean="0"/>
              <a:t>Instrument</a:t>
            </a:r>
          </a:p>
          <a:p>
            <a:r>
              <a:rPr lang="en-US" kern="0" dirty="0" smtClean="0"/>
              <a:t>Tailwheel</a:t>
            </a:r>
          </a:p>
          <a:p>
            <a:r>
              <a:rPr lang="en-US" kern="0" dirty="0" smtClean="0"/>
              <a:t>Instrument</a:t>
            </a:r>
          </a:p>
        </p:txBody>
      </p:sp>
    </p:spTree>
    <p:extLst>
      <p:ext uri="{BB962C8B-B14F-4D97-AF65-F5344CB8AC3E}">
        <p14:creationId xmlns:p14="http://schemas.microsoft.com/office/powerpoint/2010/main" val="278983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 an airframe</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5047"/>
          <a:stretch/>
        </p:blipFill>
        <p:spPr>
          <a:xfrm>
            <a:off x="772978" y="1973946"/>
            <a:ext cx="4652531" cy="3357471"/>
          </a:xfrm>
        </p:spPr>
      </p:pic>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pic>
        <p:nvPicPr>
          <p:cNvPr id="6" name="Picture 5" descr="Diamond delivers DA42 twin to Airbus Flight Academy Europe ..."/>
          <p:cNvPicPr>
            <a:picLocks noChangeAspect="1"/>
          </p:cNvPicPr>
          <p:nvPr/>
        </p:nvPicPr>
        <p:blipFill rotWithShape="1">
          <a:blip r:embed="rId4" cstate="print">
            <a:extLst>
              <a:ext uri="{28A0092B-C50C-407E-A947-70E740481C1C}">
                <a14:useLocalDpi xmlns:a14="http://schemas.microsoft.com/office/drawing/2010/main" val="0"/>
              </a:ext>
            </a:extLst>
          </a:blip>
          <a:srcRect b="9992"/>
          <a:stretch/>
        </p:blipFill>
        <p:spPr>
          <a:xfrm>
            <a:off x="6484078" y="954088"/>
            <a:ext cx="5077658" cy="3292448"/>
          </a:xfrm>
          <a:prstGeom prst="rect">
            <a:avLst/>
          </a:prstGeom>
        </p:spPr>
      </p:pic>
    </p:spTree>
    <p:extLst>
      <p:ext uri="{BB962C8B-B14F-4D97-AF65-F5344CB8AC3E}">
        <p14:creationId xmlns:p14="http://schemas.microsoft.com/office/powerpoint/2010/main" val="2165028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Pick a destination</a:t>
            </a:r>
            <a:r>
              <a:rPr lang="en-US" dirty="0" smtClean="0"/>
              <a:t>	</a:t>
            </a:r>
            <a:endParaRPr lang="en-US" dirty="0"/>
          </a:p>
        </p:txBody>
      </p:sp>
      <p:sp>
        <p:nvSpPr>
          <p:cNvPr id="3" name="Content Placeholder 2"/>
          <p:cNvSpPr>
            <a:spLocks noGrp="1"/>
          </p:cNvSpPr>
          <p:nvPr>
            <p:ph idx="1"/>
          </p:nvPr>
        </p:nvSpPr>
        <p:spPr>
          <a:xfrm>
            <a:off x="695469" y="1162050"/>
            <a:ext cx="5267324" cy="4374574"/>
          </a:xfrm>
        </p:spPr>
        <p:txBody>
          <a:bodyPr/>
          <a:lstStyle/>
          <a:p>
            <a:r>
              <a:rPr lang="en-US" dirty="0" smtClean="0"/>
              <a:t>Maritime</a:t>
            </a:r>
          </a:p>
          <a:p>
            <a:r>
              <a:rPr lang="en-US" dirty="0" smtClean="0"/>
              <a:t>Mountains</a:t>
            </a:r>
          </a:p>
          <a:p>
            <a:r>
              <a:rPr lang="en-US" dirty="0" smtClean="0"/>
              <a:t>Desert</a:t>
            </a:r>
          </a:p>
          <a:p>
            <a:r>
              <a:rPr lang="en-US" dirty="0" smtClean="0"/>
              <a:t>Complex high-traffic airport</a:t>
            </a:r>
          </a:p>
          <a:p>
            <a:r>
              <a:rPr lang="en-US" dirty="0" smtClean="0"/>
              <a:t>Short/Soft Field</a:t>
            </a:r>
          </a:p>
          <a:p>
            <a:r>
              <a:rPr lang="en-US" dirty="0" smtClean="0"/>
              <a:t>High density altitude</a:t>
            </a:r>
          </a:p>
          <a:p>
            <a:r>
              <a:rPr lang="en-US" dirty="0" smtClean="0"/>
              <a:t>Survival considerations</a:t>
            </a:r>
          </a:p>
        </p:txBody>
      </p:sp>
      <p:sp>
        <p:nvSpPr>
          <p:cNvPr id="4" name="Slide Number Placeholder 3"/>
          <p:cNvSpPr>
            <a:spLocks noGrp="1"/>
          </p:cNvSpPr>
          <p:nvPr>
            <p:ph type="sldNum" sz="quarter" idx="4294967295"/>
          </p:nvPr>
        </p:nvSpPr>
        <p:spPr>
          <a:xfrm>
            <a:off x="8160504" y="6248400"/>
            <a:ext cx="1905000" cy="457200"/>
          </a:xfrm>
          <a:prstGeom prst="rect">
            <a:avLst/>
          </a:prstGeom>
        </p:spPr>
        <p:txBody>
          <a:bodyPr/>
          <a:lstStyle/>
          <a:p>
            <a:fld id="{78D3ABA1-EA94-43C0-B992-7CBCC31144F1}" type="slidenum">
              <a:rPr lang="en-US" smtClean="0"/>
              <a:pPr/>
              <a:t>7</a:t>
            </a:fld>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20931"/>
          <a:stretch/>
        </p:blipFill>
        <p:spPr>
          <a:xfrm>
            <a:off x="6382504" y="3427848"/>
            <a:ext cx="3556000" cy="210877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2435" b="14420"/>
          <a:stretch/>
        </p:blipFill>
        <p:spPr>
          <a:xfrm>
            <a:off x="7241871" y="492492"/>
            <a:ext cx="4487332" cy="2461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429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ng Beach Airport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4274" y="523399"/>
            <a:ext cx="3088541" cy="328157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Research the destination</a:t>
            </a:r>
            <a:endParaRPr lang="en-US" dirty="0"/>
          </a:p>
        </p:txBody>
      </p:sp>
      <p:sp>
        <p:nvSpPr>
          <p:cNvPr id="3" name="Content Placeholder 2"/>
          <p:cNvSpPr>
            <a:spLocks noGrp="1"/>
          </p:cNvSpPr>
          <p:nvPr>
            <p:ph idx="1"/>
          </p:nvPr>
        </p:nvSpPr>
        <p:spPr>
          <a:xfrm>
            <a:off x="674601" y="1132999"/>
            <a:ext cx="10733617" cy="4391025"/>
          </a:xfrm>
        </p:spPr>
        <p:txBody>
          <a:bodyPr/>
          <a:lstStyle/>
          <a:p>
            <a:r>
              <a:rPr lang="en-US" dirty="0" smtClean="0"/>
              <a:t>Chart Supplement – formerly A/FD</a:t>
            </a:r>
          </a:p>
          <a:p>
            <a:r>
              <a:rPr lang="en-US" dirty="0" smtClean="0"/>
              <a:t>VFR Charts</a:t>
            </a:r>
          </a:p>
          <a:p>
            <a:r>
              <a:rPr lang="en-US" dirty="0" smtClean="0"/>
              <a:t>Magazine articles</a:t>
            </a:r>
          </a:p>
          <a:p>
            <a:r>
              <a:rPr lang="en-US" dirty="0" smtClean="0"/>
              <a:t>Aircraft Type Clubs </a:t>
            </a:r>
            <a:br>
              <a:rPr lang="en-US" dirty="0" smtClean="0"/>
            </a:br>
            <a:r>
              <a:rPr lang="en-US" dirty="0" smtClean="0"/>
              <a:t>and Pilot Associations</a:t>
            </a:r>
          </a:p>
          <a:p>
            <a:r>
              <a:rPr lang="en-US" dirty="0" smtClean="0"/>
              <a:t>On-line videos</a:t>
            </a:r>
          </a:p>
          <a:p>
            <a:pPr lvl="1"/>
            <a:r>
              <a:rPr lang="en-US" dirty="0" smtClean="0"/>
              <a:t>Caution!  </a:t>
            </a:r>
          </a:p>
          <a:p>
            <a:r>
              <a:rPr lang="en-US" dirty="0" smtClean="0"/>
              <a:t>Pilot/Instructor interviews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8</a:t>
            </a:fld>
            <a:endParaRPr lang="en-US" dirty="0"/>
          </a:p>
        </p:txBody>
      </p:sp>
      <p:pic>
        <p:nvPicPr>
          <p:cNvPr id="5" name="Picture 4"/>
          <p:cNvPicPr>
            <a:picLocks noChangeAspect="1"/>
          </p:cNvPicPr>
          <p:nvPr/>
        </p:nvPicPr>
        <p:blipFill>
          <a:blip r:embed="rId4"/>
          <a:stretch>
            <a:fillRect/>
          </a:stretch>
        </p:blipFill>
        <p:spPr>
          <a:xfrm>
            <a:off x="6041410" y="3223260"/>
            <a:ext cx="3576661" cy="2531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0060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inter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483" y="2787188"/>
            <a:ext cx="3902684" cy="27658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Research the requirements</a:t>
            </a:r>
            <a:endParaRPr lang="en-US" dirty="0"/>
          </a:p>
        </p:txBody>
      </p:sp>
      <p:sp>
        <p:nvSpPr>
          <p:cNvPr id="3" name="Content Placeholder 2"/>
          <p:cNvSpPr>
            <a:spLocks noGrp="1"/>
          </p:cNvSpPr>
          <p:nvPr>
            <p:ph idx="1"/>
          </p:nvPr>
        </p:nvSpPr>
        <p:spPr>
          <a:xfrm>
            <a:off x="674602" y="954088"/>
            <a:ext cx="10733617" cy="4391025"/>
          </a:xfrm>
        </p:spPr>
        <p:txBody>
          <a:bodyPr/>
          <a:lstStyle/>
          <a:p>
            <a:r>
              <a:rPr lang="en-US" dirty="0" smtClean="0"/>
              <a:t>Over water equipment</a:t>
            </a:r>
          </a:p>
          <a:p>
            <a:r>
              <a:rPr lang="en-US" dirty="0" smtClean="0"/>
              <a:t>Survival gear</a:t>
            </a:r>
          </a:p>
          <a:p>
            <a:r>
              <a:rPr lang="en-US" dirty="0" smtClean="0"/>
              <a:t>Weight &amp; balance calculation</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pic>
        <p:nvPicPr>
          <p:cNvPr id="7" name="Picture 6" descr="AVIATION LIFE JACKET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04" y="2787188"/>
            <a:ext cx="3099838" cy="267826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949" t="15982" r="28307"/>
          <a:stretch/>
        </p:blipFill>
        <p:spPr>
          <a:xfrm>
            <a:off x="9115119" y="570882"/>
            <a:ext cx="2523066" cy="2418340"/>
          </a:xfrm>
          <a:prstGeom prst="rect">
            <a:avLst/>
          </a:prstGeom>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0898" y="3174161"/>
            <a:ext cx="3033470" cy="2355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52838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5YDFD77UPU3F-311-1767</_dlc_DocId>
    <_dlc_DocIdUrl xmlns="04289566-cf42-4ce7-aa7c-2469c3d4502e">
      <Url>https://avssp.faa.gov/avs/afsfaast/_layouts/15/DocIdRedir.aspx?ID=5YDFD77UPU3F-311-1767</Url>
      <Description>5YDFD77UPU3F-311-1767</Description>
    </_dlc_DocIdUrl>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8C7BF1A-395C-4DF4-8DC5-26E46AB932D1}">
  <ds:schemaRefs>
    <ds:schemaRef ds:uri="http://schemas.microsoft.com/office/2006/documentManagement/types"/>
    <ds:schemaRef ds:uri="http://schemas.microsoft.com/office/2006/metadata/properties"/>
    <ds:schemaRef ds:uri="04289566-cf42-4ce7-aa7c-2469c3d4502e"/>
    <ds:schemaRef ds:uri="http://schemas.microsoft.com/sharepoint/v4"/>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FDFBD951-C135-4E8C-9E93-3CF1A7363E31}">
  <ds:schemaRefs>
    <ds:schemaRef ds:uri="http://schemas.microsoft.com/sharepoint/v3/contenttype/forms"/>
  </ds:schemaRefs>
</ds:datastoreItem>
</file>

<file path=customXml/itemProps3.xml><?xml version="1.0" encoding="utf-8"?>
<ds:datastoreItem xmlns:ds="http://schemas.openxmlformats.org/officeDocument/2006/customXml" ds:itemID="{84E1C7EF-BEC6-405C-A9A9-95B38FE720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4BCC240-9C75-4184-B1E5-AC0A6AC1BEF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8512</TotalTime>
  <Words>2366</Words>
  <Application>Microsoft Office PowerPoint</Application>
  <PresentationFormat>Widescreen</PresentationFormat>
  <Paragraphs>262</Paragraphs>
  <Slides>20</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ＭＳ Ｐゴシック</vt:lpstr>
      <vt:lpstr>Arial</vt:lpstr>
      <vt:lpstr>Cambria</vt:lpstr>
      <vt:lpstr>Helvetica Neue Medium</vt:lpstr>
      <vt:lpstr>Times New Roman</vt:lpstr>
      <vt:lpstr>1_Custom Design</vt:lpstr>
      <vt:lpstr>2_Custom Design</vt:lpstr>
      <vt:lpstr>PowerPoint Presentation</vt:lpstr>
      <vt:lpstr>Welcome</vt:lpstr>
      <vt:lpstr>Overview </vt:lpstr>
      <vt:lpstr>Where would you fly?</vt:lpstr>
      <vt:lpstr>Recent flight experience – 14 CFR 61.57</vt:lpstr>
      <vt:lpstr>Pick an airframe</vt:lpstr>
      <vt:lpstr>Pick a destination </vt:lpstr>
      <vt:lpstr>Research the destination</vt:lpstr>
      <vt:lpstr>Research the requirements</vt:lpstr>
      <vt:lpstr>Find an Instructor </vt:lpstr>
      <vt:lpstr>Work up to the challenge</vt:lpstr>
      <vt:lpstr>Dress for Success</vt:lpstr>
      <vt:lpstr>One more thing-</vt:lpstr>
      <vt:lpstr>Want to learn more?</vt:lpstr>
      <vt:lpstr>Have you earned your WINGS?</vt:lpstr>
      <vt:lpstr>The Paul &amp; Fran Burger 2019                 WINGS $10,000 Sweepstakes </vt:lpstr>
      <vt:lpstr> How To Win – It’s Easy </vt:lpstr>
      <vt:lpstr>Questions?</vt:lpstr>
      <vt:lpstr>Thank you for attending </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Pilots and Meds</dc:title>
  <dc:creator>MTONEY</dc:creator>
  <cp:lastModifiedBy>Tompkins, Craig (FAA)</cp:lastModifiedBy>
  <cp:revision>412</cp:revision>
  <dcterms:created xsi:type="dcterms:W3CDTF">2005-01-28T20:32:53Z</dcterms:created>
  <dcterms:modified xsi:type="dcterms:W3CDTF">2021-01-25T20:45:11Z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ab66728a-f3f6-40e6-9eaa-c6f6997db5bc</vt:lpwstr>
  </property>
  <property fmtid="{D5CDD505-2E9C-101B-9397-08002B2CF9AE}" pid="3" name="ContentTypeId">
    <vt:lpwstr>0x010100DD5FDB223F4C0E4A8408399FFA4EDA33</vt:lpwstr>
  </property>
</Properties>
</file>