
<file path=[Content_Types].xml><?xml version="1.0" encoding="utf-8"?>
<Types xmlns="http://schemas.openxmlformats.org/package/2006/content-types">
  <Default Extension="png" ContentType="image/png"/>
  <Default Extension="wmf" ContentType="image/x-wmf"/>
  <Default Extension="jpeg" ContentType="image/jpeg"/>
  <Default Extension="rels" ContentType="application/vnd.openxmlformats-package.relationships+xml"/>
  <Default Extension="xml" ContentType="application/xml"/>
  <Default Extension="wdp" ContentType="image/vnd.ms-photo"/>
  <Default Extension="jpg" ContentType="image/jpeg"/>
  <Default Extension="wmv" ContentType="video/x-ms-wmv"/>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01" r:id="rId5"/>
  </p:sldMasterIdLst>
  <p:notesMasterIdLst>
    <p:notesMasterId r:id="rId47"/>
  </p:notesMasterIdLst>
  <p:handoutMasterIdLst>
    <p:handoutMasterId r:id="rId48"/>
  </p:handoutMasterIdLst>
  <p:sldIdLst>
    <p:sldId id="464" r:id="rId6"/>
    <p:sldId id="503" r:id="rId7"/>
    <p:sldId id="513" r:id="rId8"/>
    <p:sldId id="517" r:id="rId9"/>
    <p:sldId id="431" r:id="rId10"/>
    <p:sldId id="502" r:id="rId11"/>
    <p:sldId id="478" r:id="rId12"/>
    <p:sldId id="514" r:id="rId13"/>
    <p:sldId id="515" r:id="rId14"/>
    <p:sldId id="445" r:id="rId15"/>
    <p:sldId id="484" r:id="rId16"/>
    <p:sldId id="404" r:id="rId17"/>
    <p:sldId id="455" r:id="rId18"/>
    <p:sldId id="440" r:id="rId19"/>
    <p:sldId id="470" r:id="rId20"/>
    <p:sldId id="471" r:id="rId21"/>
    <p:sldId id="472" r:id="rId22"/>
    <p:sldId id="501" r:id="rId23"/>
    <p:sldId id="423" r:id="rId24"/>
    <p:sldId id="498" r:id="rId25"/>
    <p:sldId id="499" r:id="rId26"/>
    <p:sldId id="437" r:id="rId27"/>
    <p:sldId id="500" r:id="rId28"/>
    <p:sldId id="509" r:id="rId29"/>
    <p:sldId id="516" r:id="rId30"/>
    <p:sldId id="459" r:id="rId31"/>
    <p:sldId id="511" r:id="rId32"/>
    <p:sldId id="441" r:id="rId33"/>
    <p:sldId id="444" r:id="rId34"/>
    <p:sldId id="454" r:id="rId35"/>
    <p:sldId id="522" r:id="rId36"/>
    <p:sldId id="518" r:id="rId37"/>
    <p:sldId id="462" r:id="rId38"/>
    <p:sldId id="463" r:id="rId39"/>
    <p:sldId id="485" r:id="rId40"/>
    <p:sldId id="520" r:id="rId41"/>
    <p:sldId id="521" r:id="rId42"/>
    <p:sldId id="504" r:id="rId43"/>
    <p:sldId id="506" r:id="rId44"/>
    <p:sldId id="507" r:id="rId45"/>
    <p:sldId id="512" r:id="rId46"/>
  </p:sldIdLst>
  <p:sldSz cx="9144000" cy="6858000" type="screen4x3"/>
  <p:notesSz cx="7010400" cy="9296400"/>
  <p:defaultTextStyle>
    <a:defPPr>
      <a:defRPr lang="en-US"/>
    </a:defPPr>
    <a:lvl1pPr algn="ctr" rtl="0" fontAlgn="base">
      <a:spcBef>
        <a:spcPct val="50000"/>
      </a:spcBef>
      <a:spcAft>
        <a:spcPct val="0"/>
      </a:spcAft>
      <a:buChar char="•"/>
      <a:defRPr sz="4800" kern="1200">
        <a:solidFill>
          <a:schemeClr val="tx1"/>
        </a:solidFill>
        <a:latin typeface="Arial" charset="0"/>
        <a:ea typeface="ＭＳ Ｐゴシック" pitchFamily="34" charset="-128"/>
        <a:cs typeface="+mn-cs"/>
      </a:defRPr>
    </a:lvl1pPr>
    <a:lvl2pPr marL="457200" algn="ctr" rtl="0" fontAlgn="base">
      <a:spcBef>
        <a:spcPct val="50000"/>
      </a:spcBef>
      <a:spcAft>
        <a:spcPct val="0"/>
      </a:spcAft>
      <a:buChar char="•"/>
      <a:defRPr sz="4800" kern="1200">
        <a:solidFill>
          <a:schemeClr val="tx1"/>
        </a:solidFill>
        <a:latin typeface="Arial" charset="0"/>
        <a:ea typeface="ＭＳ Ｐゴシック" pitchFamily="34" charset="-128"/>
        <a:cs typeface="+mn-cs"/>
      </a:defRPr>
    </a:lvl2pPr>
    <a:lvl3pPr marL="914400" algn="ctr" rtl="0" fontAlgn="base">
      <a:spcBef>
        <a:spcPct val="50000"/>
      </a:spcBef>
      <a:spcAft>
        <a:spcPct val="0"/>
      </a:spcAft>
      <a:buChar char="•"/>
      <a:defRPr sz="4800" kern="1200">
        <a:solidFill>
          <a:schemeClr val="tx1"/>
        </a:solidFill>
        <a:latin typeface="Arial" charset="0"/>
        <a:ea typeface="ＭＳ Ｐゴシック" pitchFamily="34" charset="-128"/>
        <a:cs typeface="+mn-cs"/>
      </a:defRPr>
    </a:lvl3pPr>
    <a:lvl4pPr marL="1371600" algn="ctr" rtl="0" fontAlgn="base">
      <a:spcBef>
        <a:spcPct val="50000"/>
      </a:spcBef>
      <a:spcAft>
        <a:spcPct val="0"/>
      </a:spcAft>
      <a:buChar char="•"/>
      <a:defRPr sz="4800" kern="1200">
        <a:solidFill>
          <a:schemeClr val="tx1"/>
        </a:solidFill>
        <a:latin typeface="Arial" charset="0"/>
        <a:ea typeface="ＭＳ Ｐゴシック" pitchFamily="34" charset="-128"/>
        <a:cs typeface="+mn-cs"/>
      </a:defRPr>
    </a:lvl4pPr>
    <a:lvl5pPr marL="1828800" algn="ctr" rtl="0" fontAlgn="base">
      <a:spcBef>
        <a:spcPct val="50000"/>
      </a:spcBef>
      <a:spcAft>
        <a:spcPct val="0"/>
      </a:spcAft>
      <a:buChar char="•"/>
      <a:defRPr sz="4800" kern="1200">
        <a:solidFill>
          <a:schemeClr val="tx1"/>
        </a:solidFill>
        <a:latin typeface="Arial" charset="0"/>
        <a:ea typeface="ＭＳ Ｐゴシック" pitchFamily="34" charset="-128"/>
        <a:cs typeface="+mn-cs"/>
      </a:defRPr>
    </a:lvl5pPr>
    <a:lvl6pPr marL="2286000" algn="l" defTabSz="914400" rtl="0" eaLnBrk="1" latinLnBrk="0" hangingPunct="1">
      <a:defRPr sz="4800" kern="1200">
        <a:solidFill>
          <a:schemeClr val="tx1"/>
        </a:solidFill>
        <a:latin typeface="Arial" charset="0"/>
        <a:ea typeface="ＭＳ Ｐゴシック" pitchFamily="34" charset="-128"/>
        <a:cs typeface="+mn-cs"/>
      </a:defRPr>
    </a:lvl6pPr>
    <a:lvl7pPr marL="2743200" algn="l" defTabSz="914400" rtl="0" eaLnBrk="1" latinLnBrk="0" hangingPunct="1">
      <a:defRPr sz="4800" kern="1200">
        <a:solidFill>
          <a:schemeClr val="tx1"/>
        </a:solidFill>
        <a:latin typeface="Arial" charset="0"/>
        <a:ea typeface="ＭＳ Ｐゴシック" pitchFamily="34" charset="-128"/>
        <a:cs typeface="+mn-cs"/>
      </a:defRPr>
    </a:lvl7pPr>
    <a:lvl8pPr marL="3200400" algn="l" defTabSz="914400" rtl="0" eaLnBrk="1" latinLnBrk="0" hangingPunct="1">
      <a:defRPr sz="4800" kern="1200">
        <a:solidFill>
          <a:schemeClr val="tx1"/>
        </a:solidFill>
        <a:latin typeface="Arial" charset="0"/>
        <a:ea typeface="ＭＳ Ｐゴシック" pitchFamily="34" charset="-128"/>
        <a:cs typeface="+mn-cs"/>
      </a:defRPr>
    </a:lvl8pPr>
    <a:lvl9pPr marL="3657600" algn="l" defTabSz="914400" rtl="0" eaLnBrk="1" latinLnBrk="0" hangingPunct="1">
      <a:defRPr sz="4800" kern="1200">
        <a:solidFill>
          <a:schemeClr val="tx1"/>
        </a:solidFill>
        <a:latin typeface="Arial" charset="0"/>
        <a:ea typeface="ＭＳ Ｐゴシック"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Kevin Clover" initials="" lastIdx="7" clrIdx="0"/>
  <p:cmAuthor id="1" name="Flowers, Jay M (FAA)" initials="FJM(" lastIdx="1" clrIdx="1">
    <p:extLst>
      <p:ext uri="{19B8F6BF-5375-455C-9EA6-DF929625EA0E}">
        <p15:presenceInfo xmlns:p15="http://schemas.microsoft.com/office/powerpoint/2012/main" userId="S-1-5-21-3215564045-1863808890-1157122868-199435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00"/>
    <a:srgbClr val="CCFF99"/>
    <a:srgbClr val="33CC33"/>
    <a:srgbClr val="FF9999"/>
    <a:srgbClr val="666633"/>
    <a:srgbClr val="CC9900"/>
    <a:srgbClr val="0000FF"/>
    <a:srgbClr val="FF0066"/>
    <a:srgbClr val="CCFF66"/>
    <a:srgbClr val="336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627" autoAdjust="0"/>
    <p:restoredTop sz="64031" autoAdjust="0"/>
  </p:normalViewPr>
  <p:slideViewPr>
    <p:cSldViewPr>
      <p:cViewPr varScale="1">
        <p:scale>
          <a:sx n="50" d="100"/>
          <a:sy n="50" d="100"/>
        </p:scale>
        <p:origin x="1426" y="29"/>
      </p:cViewPr>
      <p:guideLst>
        <p:guide orient="horz" pos="2160"/>
        <p:guide pos="2880"/>
      </p:guideLst>
    </p:cSldViewPr>
  </p:slideViewPr>
  <p:outlineViewPr>
    <p:cViewPr>
      <p:scale>
        <a:sx n="33" d="100"/>
        <a:sy n="33" d="100"/>
      </p:scale>
      <p:origin x="0" y="0"/>
    </p:cViewPr>
  </p:outlineViewPr>
  <p:notesTextViewPr>
    <p:cViewPr>
      <p:scale>
        <a:sx n="140" d="100"/>
        <a:sy n="140" d="100"/>
      </p:scale>
      <p:origin x="0" y="-1728"/>
    </p:cViewPr>
  </p:notesTextViewPr>
  <p:sorterViewPr>
    <p:cViewPr varScale="1">
      <p:scale>
        <a:sx n="1" d="1"/>
        <a:sy n="1" d="1"/>
      </p:scale>
      <p:origin x="0" y="0"/>
    </p:cViewPr>
  </p:sorterViewPr>
  <p:notesViewPr>
    <p:cSldViewPr>
      <p:cViewPr varScale="1">
        <p:scale>
          <a:sx n="83" d="100"/>
          <a:sy n="83" d="100"/>
        </p:scale>
        <p:origin x="-1170" y="-90"/>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notesMaster" Target="notesMasters/notesMaster1.xml"/><Relationship Id="rId50"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tableStyles" Target="tableStyles.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commentAuthors" Target="commentAuthor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theme" Target="theme/theme1.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handoutMaster" Target="handoutMasters/handoutMaster1.xml"/><Relationship Id="rId8" Type="http://schemas.openxmlformats.org/officeDocument/2006/relationships/slide" Target="slides/slide3.xml"/><Relationship Id="rId51"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4130" name="Rectangle 2"/>
          <p:cNvSpPr>
            <a:spLocks noGrp="1" noChangeArrowheads="1"/>
          </p:cNvSpPr>
          <p:nvPr>
            <p:ph type="hdr" sz="quarter"/>
          </p:nvPr>
        </p:nvSpPr>
        <p:spPr bwMode="auto">
          <a:xfrm>
            <a:off x="0" y="0"/>
            <a:ext cx="303847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91440" tIns="45720" rIns="91440" bIns="45720" numCol="1" anchor="t" anchorCtr="0" compatLnSpc="1">
            <a:prstTxWarp prst="textNoShape">
              <a:avLst/>
            </a:prstTxWarp>
          </a:bodyPr>
          <a:lstStyle>
            <a:lvl1pPr algn="l">
              <a:spcBef>
                <a:spcPct val="0"/>
              </a:spcBef>
              <a:buFontTx/>
              <a:buNone/>
              <a:defRPr sz="1200">
                <a:ea typeface="ＭＳ Ｐゴシック" charset="0"/>
                <a:cs typeface="+mn-cs"/>
              </a:defRPr>
            </a:lvl1pPr>
          </a:lstStyle>
          <a:p>
            <a:pPr>
              <a:defRPr/>
            </a:pPr>
            <a:endParaRPr lang="en-US"/>
          </a:p>
        </p:txBody>
      </p:sp>
      <p:sp>
        <p:nvSpPr>
          <p:cNvPr id="304131" name="Rectangle 3"/>
          <p:cNvSpPr>
            <a:spLocks noGrp="1" noChangeArrowheads="1"/>
          </p:cNvSpPr>
          <p:nvPr>
            <p:ph type="dt" sz="quarter" idx="1"/>
          </p:nvPr>
        </p:nvSpPr>
        <p:spPr bwMode="auto">
          <a:xfrm>
            <a:off x="3970338" y="0"/>
            <a:ext cx="303847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91440" tIns="45720" rIns="91440" bIns="45720" numCol="1" anchor="t" anchorCtr="0" compatLnSpc="1">
            <a:prstTxWarp prst="textNoShape">
              <a:avLst/>
            </a:prstTxWarp>
          </a:bodyPr>
          <a:lstStyle>
            <a:lvl1pPr algn="r">
              <a:spcBef>
                <a:spcPct val="0"/>
              </a:spcBef>
              <a:buFontTx/>
              <a:buNone/>
              <a:defRPr sz="1200">
                <a:ea typeface="ＭＳ Ｐゴシック" charset="0"/>
                <a:cs typeface="+mn-cs"/>
              </a:defRPr>
            </a:lvl1pPr>
          </a:lstStyle>
          <a:p>
            <a:pPr>
              <a:defRPr/>
            </a:pPr>
            <a:endParaRPr lang="en-US"/>
          </a:p>
        </p:txBody>
      </p:sp>
      <p:sp>
        <p:nvSpPr>
          <p:cNvPr id="304132" name="Rectangle 4"/>
          <p:cNvSpPr>
            <a:spLocks noGrp="1" noChangeArrowheads="1"/>
          </p:cNvSpPr>
          <p:nvPr>
            <p:ph type="ftr" sz="quarter" idx="2"/>
          </p:nvPr>
        </p:nvSpPr>
        <p:spPr bwMode="auto">
          <a:xfrm>
            <a:off x="0" y="8829675"/>
            <a:ext cx="303847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91440" tIns="45720" rIns="91440" bIns="45720" numCol="1" anchor="b" anchorCtr="0" compatLnSpc="1">
            <a:prstTxWarp prst="textNoShape">
              <a:avLst/>
            </a:prstTxWarp>
          </a:bodyPr>
          <a:lstStyle>
            <a:lvl1pPr algn="l">
              <a:spcBef>
                <a:spcPct val="0"/>
              </a:spcBef>
              <a:buFontTx/>
              <a:buNone/>
              <a:defRPr sz="1200">
                <a:ea typeface="ＭＳ Ｐゴシック" charset="0"/>
                <a:cs typeface="+mn-cs"/>
              </a:defRPr>
            </a:lvl1pPr>
          </a:lstStyle>
          <a:p>
            <a:pPr>
              <a:defRPr/>
            </a:pPr>
            <a:endParaRPr lang="en-US"/>
          </a:p>
        </p:txBody>
      </p:sp>
      <p:sp>
        <p:nvSpPr>
          <p:cNvPr id="304133" name="Rectangle 5"/>
          <p:cNvSpPr>
            <a:spLocks noGrp="1" noChangeArrowheads="1"/>
          </p:cNvSpPr>
          <p:nvPr>
            <p:ph type="sldNum" sz="quarter" idx="3"/>
          </p:nvPr>
        </p:nvSpPr>
        <p:spPr bwMode="auto">
          <a:xfrm>
            <a:off x="3970338" y="8829675"/>
            <a:ext cx="303847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91440" tIns="45720" rIns="91440" bIns="45720" numCol="1" anchor="b" anchorCtr="0" compatLnSpc="1">
            <a:prstTxWarp prst="textNoShape">
              <a:avLst/>
            </a:prstTxWarp>
          </a:bodyPr>
          <a:lstStyle>
            <a:lvl1pPr algn="r">
              <a:spcBef>
                <a:spcPct val="0"/>
              </a:spcBef>
              <a:buFontTx/>
              <a:buNone/>
              <a:defRPr sz="1200">
                <a:ea typeface="ＭＳ Ｐゴシック" charset="-128"/>
              </a:defRPr>
            </a:lvl1pPr>
          </a:lstStyle>
          <a:p>
            <a:pPr>
              <a:defRPr/>
            </a:pPr>
            <a:fld id="{0C4B9B19-6187-4311-8813-CAF3D8AB1FCA}" type="slidenum">
              <a:rPr lang="en-US"/>
              <a:pPr>
                <a:defRPr/>
              </a:pPr>
              <a:t>‹#›</a:t>
            </a:fld>
            <a:endParaRPr lang="en-US"/>
          </a:p>
        </p:txBody>
      </p:sp>
    </p:spTree>
    <p:extLst>
      <p:ext uri="{BB962C8B-B14F-4D97-AF65-F5344CB8AC3E}">
        <p14:creationId xmlns:p14="http://schemas.microsoft.com/office/powerpoint/2010/main" val="372815500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hdr" sz="quarter"/>
          </p:nvPr>
        </p:nvSpPr>
        <p:spPr bwMode="auto">
          <a:xfrm>
            <a:off x="0" y="0"/>
            <a:ext cx="303847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93534" tIns="46767" rIns="93534" bIns="46767" numCol="1" anchor="t" anchorCtr="0" compatLnSpc="1">
            <a:prstTxWarp prst="textNoShape">
              <a:avLst/>
            </a:prstTxWarp>
          </a:bodyPr>
          <a:lstStyle>
            <a:lvl1pPr algn="l" defTabSz="935038">
              <a:spcBef>
                <a:spcPct val="0"/>
              </a:spcBef>
              <a:buFontTx/>
              <a:buNone/>
              <a:defRPr sz="1200">
                <a:ea typeface="ＭＳ Ｐゴシック" charset="0"/>
                <a:cs typeface="+mn-cs"/>
              </a:defRPr>
            </a:lvl1pPr>
          </a:lstStyle>
          <a:p>
            <a:pPr>
              <a:defRPr/>
            </a:pPr>
            <a:endParaRPr lang="en-US"/>
          </a:p>
        </p:txBody>
      </p:sp>
      <p:sp>
        <p:nvSpPr>
          <p:cNvPr id="9219" name="Rectangle 3"/>
          <p:cNvSpPr>
            <a:spLocks noGrp="1" noChangeArrowheads="1"/>
          </p:cNvSpPr>
          <p:nvPr>
            <p:ph type="dt" idx="1"/>
          </p:nvPr>
        </p:nvSpPr>
        <p:spPr bwMode="auto">
          <a:xfrm>
            <a:off x="3970338" y="0"/>
            <a:ext cx="303847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93534" tIns="46767" rIns="93534" bIns="46767" numCol="1" anchor="t" anchorCtr="0" compatLnSpc="1">
            <a:prstTxWarp prst="textNoShape">
              <a:avLst/>
            </a:prstTxWarp>
          </a:bodyPr>
          <a:lstStyle>
            <a:lvl1pPr algn="r" defTabSz="935038">
              <a:spcBef>
                <a:spcPct val="0"/>
              </a:spcBef>
              <a:buFontTx/>
              <a:buNone/>
              <a:defRPr sz="1200">
                <a:ea typeface="ＭＳ Ｐゴシック" charset="0"/>
                <a:cs typeface="+mn-cs"/>
              </a:defRPr>
            </a:lvl1pPr>
          </a:lstStyle>
          <a:p>
            <a:pPr>
              <a:defRPr/>
            </a:pPr>
            <a:endParaRPr lang="en-US"/>
          </a:p>
        </p:txBody>
      </p:sp>
      <p:sp>
        <p:nvSpPr>
          <p:cNvPr id="9220" name="Rectangle 4"/>
          <p:cNvSpPr>
            <a:spLocks noGrp="1" noRot="1" noChangeAspect="1" noChangeArrowheads="1" noTextEdit="1"/>
          </p:cNvSpPr>
          <p:nvPr>
            <p:ph type="sldImg" idx="2"/>
          </p:nvPr>
        </p:nvSpPr>
        <p:spPr bwMode="auto">
          <a:xfrm>
            <a:off x="1182688" y="696913"/>
            <a:ext cx="4648200" cy="348615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sp>
      <p:sp>
        <p:nvSpPr>
          <p:cNvPr id="9221" name="Rectangle 5"/>
          <p:cNvSpPr>
            <a:spLocks noGrp="1" noChangeArrowheads="1"/>
          </p:cNvSpPr>
          <p:nvPr>
            <p:ph type="body" sz="quarter" idx="3"/>
          </p:nvPr>
        </p:nvSpPr>
        <p:spPr bwMode="auto">
          <a:xfrm>
            <a:off x="701675" y="4416425"/>
            <a:ext cx="5607050" cy="4183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93534" tIns="46767" rIns="93534" bIns="46767"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9222" name="Rectangle 6"/>
          <p:cNvSpPr>
            <a:spLocks noGrp="1" noChangeArrowheads="1"/>
          </p:cNvSpPr>
          <p:nvPr>
            <p:ph type="ftr" sz="quarter" idx="4"/>
          </p:nvPr>
        </p:nvSpPr>
        <p:spPr bwMode="auto">
          <a:xfrm>
            <a:off x="0" y="8829675"/>
            <a:ext cx="303847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93534" tIns="46767" rIns="93534" bIns="46767" numCol="1" anchor="b" anchorCtr="0" compatLnSpc="1">
            <a:prstTxWarp prst="textNoShape">
              <a:avLst/>
            </a:prstTxWarp>
          </a:bodyPr>
          <a:lstStyle>
            <a:lvl1pPr algn="l" defTabSz="935038">
              <a:spcBef>
                <a:spcPct val="0"/>
              </a:spcBef>
              <a:buFontTx/>
              <a:buNone/>
              <a:defRPr sz="1200">
                <a:ea typeface="ＭＳ Ｐゴシック" charset="0"/>
                <a:cs typeface="+mn-cs"/>
              </a:defRPr>
            </a:lvl1pPr>
          </a:lstStyle>
          <a:p>
            <a:pPr>
              <a:defRPr/>
            </a:pPr>
            <a:endParaRPr lang="en-US"/>
          </a:p>
        </p:txBody>
      </p:sp>
      <p:sp>
        <p:nvSpPr>
          <p:cNvPr id="9223" name="Rectangle 7"/>
          <p:cNvSpPr>
            <a:spLocks noGrp="1" noChangeArrowheads="1"/>
          </p:cNvSpPr>
          <p:nvPr>
            <p:ph type="sldNum" sz="quarter" idx="5"/>
          </p:nvPr>
        </p:nvSpPr>
        <p:spPr bwMode="auto">
          <a:xfrm>
            <a:off x="3970338" y="8829675"/>
            <a:ext cx="303847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93534" tIns="46767" rIns="93534" bIns="46767" numCol="1" anchor="b" anchorCtr="0" compatLnSpc="1">
            <a:prstTxWarp prst="textNoShape">
              <a:avLst/>
            </a:prstTxWarp>
          </a:bodyPr>
          <a:lstStyle>
            <a:lvl1pPr algn="r" defTabSz="935038">
              <a:spcBef>
                <a:spcPct val="0"/>
              </a:spcBef>
              <a:buFontTx/>
              <a:buNone/>
              <a:defRPr sz="1200">
                <a:ea typeface="ＭＳ Ｐゴシック" charset="-128"/>
              </a:defRPr>
            </a:lvl1pPr>
          </a:lstStyle>
          <a:p>
            <a:pPr>
              <a:defRPr/>
            </a:pPr>
            <a:fld id="{11B598DD-9AA0-4200-809B-B3CEBCF639BB}" type="slidenum">
              <a:rPr lang="en-US"/>
              <a:pPr>
                <a:defRPr/>
              </a:pPr>
              <a:t>‹#›</a:t>
            </a:fld>
            <a:endParaRPr lang="en-US"/>
          </a:p>
        </p:txBody>
      </p:sp>
    </p:spTree>
    <p:extLst>
      <p:ext uri="{BB962C8B-B14F-4D97-AF65-F5344CB8AC3E}">
        <p14:creationId xmlns:p14="http://schemas.microsoft.com/office/powerpoint/2010/main" val="114577789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p:spPr>
        <p:txBody>
          <a:bodyPr/>
          <a:lstStyle>
            <a:lvl1pPr defTabSz="928688" eaLnBrk="0" hangingPunct="0">
              <a:defRPr sz="2400">
                <a:solidFill>
                  <a:schemeClr val="tx1"/>
                </a:solidFill>
                <a:latin typeface="Arial" charset="0"/>
              </a:defRPr>
            </a:lvl1pPr>
            <a:lvl2pPr marL="742950" indent="-285750" defTabSz="928688" eaLnBrk="0" hangingPunct="0">
              <a:defRPr sz="2400">
                <a:solidFill>
                  <a:schemeClr val="tx1"/>
                </a:solidFill>
                <a:latin typeface="Arial" charset="0"/>
              </a:defRPr>
            </a:lvl2pPr>
            <a:lvl3pPr marL="1143000" indent="-228600" defTabSz="928688" eaLnBrk="0" hangingPunct="0">
              <a:defRPr sz="2400">
                <a:solidFill>
                  <a:schemeClr val="tx1"/>
                </a:solidFill>
                <a:latin typeface="Arial" charset="0"/>
              </a:defRPr>
            </a:lvl3pPr>
            <a:lvl4pPr marL="1600200" indent="-228600" defTabSz="928688" eaLnBrk="0" hangingPunct="0">
              <a:defRPr sz="2400">
                <a:solidFill>
                  <a:schemeClr val="tx1"/>
                </a:solidFill>
                <a:latin typeface="Arial" charset="0"/>
              </a:defRPr>
            </a:lvl4pPr>
            <a:lvl5pPr marL="2057400" indent="-228600" defTabSz="928688" eaLnBrk="0" hangingPunct="0">
              <a:defRPr sz="2400">
                <a:solidFill>
                  <a:schemeClr val="tx1"/>
                </a:solidFill>
                <a:latin typeface="Arial" charset="0"/>
              </a:defRPr>
            </a:lvl5pPr>
            <a:lvl6pPr marL="2514600" indent="-228600" defTabSz="928688" eaLnBrk="0" fontAlgn="base" hangingPunct="0">
              <a:spcBef>
                <a:spcPct val="50000"/>
              </a:spcBef>
              <a:spcAft>
                <a:spcPct val="0"/>
              </a:spcAft>
              <a:buChar char="•"/>
              <a:defRPr sz="2400">
                <a:solidFill>
                  <a:schemeClr val="tx1"/>
                </a:solidFill>
                <a:latin typeface="Arial" charset="0"/>
              </a:defRPr>
            </a:lvl6pPr>
            <a:lvl7pPr marL="2971800" indent="-228600" defTabSz="928688" eaLnBrk="0" fontAlgn="base" hangingPunct="0">
              <a:spcBef>
                <a:spcPct val="50000"/>
              </a:spcBef>
              <a:spcAft>
                <a:spcPct val="0"/>
              </a:spcAft>
              <a:buChar char="•"/>
              <a:defRPr sz="2400">
                <a:solidFill>
                  <a:schemeClr val="tx1"/>
                </a:solidFill>
                <a:latin typeface="Arial" charset="0"/>
              </a:defRPr>
            </a:lvl7pPr>
            <a:lvl8pPr marL="3429000" indent="-228600" defTabSz="928688" eaLnBrk="0" fontAlgn="base" hangingPunct="0">
              <a:spcBef>
                <a:spcPct val="50000"/>
              </a:spcBef>
              <a:spcAft>
                <a:spcPct val="0"/>
              </a:spcAft>
              <a:buChar char="•"/>
              <a:defRPr sz="2400">
                <a:solidFill>
                  <a:schemeClr val="tx1"/>
                </a:solidFill>
                <a:latin typeface="Arial" charset="0"/>
              </a:defRPr>
            </a:lvl8pPr>
            <a:lvl9pPr marL="3886200" indent="-228600" defTabSz="928688" eaLnBrk="0" fontAlgn="base" hangingPunct="0">
              <a:spcBef>
                <a:spcPct val="50000"/>
              </a:spcBef>
              <a:spcAft>
                <a:spcPct val="0"/>
              </a:spcAft>
              <a:buChar char="•"/>
              <a:defRPr sz="2400">
                <a:solidFill>
                  <a:schemeClr val="tx1"/>
                </a:solidFill>
                <a:latin typeface="Arial" charset="0"/>
              </a:defRPr>
            </a:lvl9pPr>
          </a:lstStyle>
          <a:p>
            <a:pPr eaLnBrk="1" hangingPunct="1"/>
            <a:fld id="{B1D6C00E-4EAE-41CD-AB36-7548B3C04E32}" type="slidenum">
              <a:rPr lang="en-US" altLang="en-US" sz="1200">
                <a:solidFill>
                  <a:prstClr val="black"/>
                </a:solidFill>
                <a:latin typeface="Times New Roman" pitchFamily="18" charset="0"/>
              </a:rPr>
              <a:pPr eaLnBrk="1" hangingPunct="1"/>
              <a:t>1</a:t>
            </a:fld>
            <a:endParaRPr lang="en-US" altLang="en-US" sz="1200">
              <a:solidFill>
                <a:prstClr val="black"/>
              </a:solidFill>
              <a:latin typeface="Times New Roman" pitchFamily="18" charset="0"/>
            </a:endParaRPr>
          </a:p>
        </p:txBody>
      </p:sp>
      <p:sp>
        <p:nvSpPr>
          <p:cNvPr id="79875" name="Rectangle 2"/>
          <p:cNvSpPr>
            <a:spLocks noGrp="1" noRot="1" noChangeAspect="1" noChangeArrowheads="1" noTextEdit="1"/>
          </p:cNvSpPr>
          <p:nvPr>
            <p:ph type="sldImg"/>
          </p:nvPr>
        </p:nvSpPr>
        <p:spPr>
          <a:ln/>
        </p:spPr>
      </p:sp>
      <p:sp>
        <p:nvSpPr>
          <p:cNvPr id="79876" name="Rectangle 3"/>
          <p:cNvSpPr>
            <a:spLocks noGrp="1" noChangeArrowheads="1"/>
          </p:cNvSpPr>
          <p:nvPr>
            <p:ph type="body" idx="1"/>
          </p:nvPr>
        </p:nvSpPr>
        <p:spPr>
          <a:noFill/>
        </p:spPr>
        <p:txBody>
          <a:bodyPr/>
          <a:lstStyle/>
          <a:p>
            <a:r>
              <a:rPr lang="en-US" sz="1200" b="1" kern="1200" dirty="0" smtClean="0">
                <a:solidFill>
                  <a:schemeClr val="tx1"/>
                </a:solidFill>
                <a:effectLst/>
                <a:latin typeface="Arial" charset="0"/>
                <a:ea typeface="ＭＳ Ｐゴシック" charset="0"/>
                <a:cs typeface="ＭＳ Ｐゴシック" charset="0"/>
              </a:rPr>
              <a:t>2021/04-13-186(I)PP  </a:t>
            </a:r>
            <a:r>
              <a:rPr lang="en-US" sz="1200" kern="1200" dirty="0" smtClean="0">
                <a:solidFill>
                  <a:schemeClr val="tx1"/>
                </a:solidFill>
                <a:effectLst/>
                <a:latin typeface="Arial" charset="0"/>
                <a:ea typeface="ＭＳ Ｐゴシック" charset="0"/>
                <a:cs typeface="ＭＳ Ｐゴシック" charset="0"/>
              </a:rPr>
              <a:t>Original Author: Jay M Flowers</a:t>
            </a:r>
            <a:r>
              <a:rPr lang="de-DE" sz="1200" kern="1200" dirty="0" smtClean="0">
                <a:solidFill>
                  <a:schemeClr val="tx1"/>
                </a:solidFill>
                <a:effectLst/>
                <a:latin typeface="Arial" charset="0"/>
                <a:ea typeface="ＭＳ Ｐゴシック" charset="0"/>
                <a:cs typeface="ＭＳ Ｐゴシック" charset="0"/>
              </a:rPr>
              <a:t>; </a:t>
            </a:r>
            <a:r>
              <a:rPr lang="en-US" sz="1200" kern="1200" dirty="0" smtClean="0">
                <a:solidFill>
                  <a:schemeClr val="tx1"/>
                </a:solidFill>
                <a:effectLst/>
                <a:latin typeface="Arial" charset="0"/>
                <a:ea typeface="ＭＳ Ｐゴシック" charset="0"/>
                <a:cs typeface="ＭＳ Ｐゴシック" charset="0"/>
              </a:rPr>
              <a:t> POC Kevin Clover, AFS-850 Operations Lead, Office 562-888-2020</a:t>
            </a:r>
          </a:p>
          <a:p>
            <a:endParaRPr lang="en-US" sz="1200" b="1" kern="1200" dirty="0" smtClean="0">
              <a:solidFill>
                <a:schemeClr val="tx1"/>
              </a:solidFill>
              <a:effectLst/>
              <a:latin typeface="Arial" charset="0"/>
              <a:ea typeface="ＭＳ Ｐゴシック" charset="0"/>
              <a:cs typeface="ＭＳ Ｐゴシック" charset="0"/>
            </a:endParaRPr>
          </a:p>
          <a:p>
            <a:r>
              <a:rPr lang="en-US" sz="1200" b="1" kern="1200" dirty="0" smtClean="0">
                <a:solidFill>
                  <a:schemeClr val="tx1"/>
                </a:solidFill>
                <a:effectLst/>
                <a:latin typeface="Arial" charset="0"/>
                <a:ea typeface="ＭＳ Ｐゴシック" charset="0"/>
                <a:cs typeface="ＭＳ Ｐゴシック" charset="0"/>
              </a:rPr>
              <a:t>Presentation Note:  </a:t>
            </a:r>
            <a:r>
              <a:rPr lang="en-US" sz="1200" i="1" kern="1200" dirty="0" smtClean="0">
                <a:solidFill>
                  <a:schemeClr val="tx1"/>
                </a:solidFill>
                <a:effectLst/>
                <a:latin typeface="Arial" charset="0"/>
                <a:ea typeface="ＭＳ Ｐゴシック" charset="0"/>
                <a:cs typeface="ＭＳ Ｐゴシック" charset="0"/>
              </a:rPr>
              <a:t>This is the title slide for </a:t>
            </a:r>
            <a:r>
              <a:rPr lang="en-US" sz="1200" b="1" i="1" kern="1200" dirty="0" smtClean="0">
                <a:solidFill>
                  <a:schemeClr val="tx1"/>
                </a:solidFill>
                <a:effectLst/>
                <a:latin typeface="Arial" charset="0"/>
                <a:ea typeface="ＭＳ Ｐゴシック" charset="0"/>
                <a:cs typeface="ＭＳ Ｐゴシック" charset="0"/>
              </a:rPr>
              <a:t>Angle of Attack.</a:t>
            </a:r>
            <a:endParaRPr lang="en-US" sz="1200" kern="1200" dirty="0" smtClean="0">
              <a:solidFill>
                <a:schemeClr val="tx1"/>
              </a:solidFill>
              <a:effectLst/>
              <a:latin typeface="Arial" charset="0"/>
              <a:ea typeface="ＭＳ Ｐゴシック" charset="0"/>
              <a:cs typeface="ＭＳ Ｐゴシック" charset="0"/>
            </a:endParaRPr>
          </a:p>
          <a:p>
            <a:pPr marL="171450" indent="-171450" eaLnBrk="1" hangingPunct="1">
              <a:buFont typeface="Arial" panose="020B0604020202020204" pitchFamily="34" charset="0"/>
              <a:buChar char="•"/>
            </a:pPr>
            <a:endParaRPr lang="en-US" b="1" i="0" dirty="0" smtClean="0">
              <a:latin typeface="Times New Roman" pitchFamily="18" charset="0"/>
              <a:ea typeface="ＭＳ Ｐゴシック" pitchFamily="34" charset="-128"/>
            </a:endParaRPr>
          </a:p>
          <a:p>
            <a:pPr marL="171450" indent="-171450" eaLnBrk="1" hangingPunct="1">
              <a:buFont typeface="Arial" panose="020B0604020202020204" pitchFamily="34" charset="0"/>
              <a:buChar char="•"/>
            </a:pPr>
            <a:r>
              <a:rPr lang="en-US" b="1" i="0" dirty="0" smtClean="0">
                <a:latin typeface="Times New Roman" pitchFamily="18" charset="0"/>
                <a:ea typeface="ＭＳ Ｐゴシック" pitchFamily="34" charset="-128"/>
              </a:rPr>
              <a:t>Script</a:t>
            </a:r>
            <a:r>
              <a:rPr lang="en-US" b="1" i="0" baseline="0" dirty="0" smtClean="0">
                <a:latin typeface="Times New Roman" pitchFamily="18" charset="0"/>
                <a:ea typeface="ＭＳ Ｐゴシック" pitchFamily="34" charset="-128"/>
              </a:rPr>
              <a:t> -  </a:t>
            </a:r>
            <a:r>
              <a:rPr lang="en-US" i="0" dirty="0" smtClean="0">
                <a:latin typeface="Times New Roman" pitchFamily="18" charset="0"/>
                <a:ea typeface="ＭＳ Ｐゴシック" pitchFamily="34" charset="-128"/>
              </a:rPr>
              <a:t>We have included a script of suggested dialog with most slides.  The</a:t>
            </a:r>
            <a:r>
              <a:rPr lang="en-US" i="0" baseline="0" dirty="0" smtClean="0">
                <a:latin typeface="Times New Roman" pitchFamily="18" charset="0"/>
                <a:ea typeface="ＭＳ Ｐゴシック" pitchFamily="34" charset="-128"/>
              </a:rPr>
              <a:t> script will always appear in a </a:t>
            </a:r>
            <a:r>
              <a:rPr lang="en-US" b="1" i="0" baseline="0" dirty="0" smtClean="0">
                <a:latin typeface="Times New Roman" pitchFamily="18" charset="0"/>
                <a:ea typeface="ＭＳ Ｐゴシック" pitchFamily="34" charset="-128"/>
              </a:rPr>
              <a:t>non-italic font</a:t>
            </a:r>
            <a:r>
              <a:rPr lang="en-US" i="0" baseline="0" dirty="0" smtClean="0">
                <a:latin typeface="Times New Roman" pitchFamily="18" charset="0"/>
                <a:ea typeface="ＭＳ Ｐゴシック" pitchFamily="34" charset="-128"/>
              </a:rPr>
              <a:t>. </a:t>
            </a:r>
            <a:r>
              <a:rPr lang="en-US" i="0" dirty="0" smtClean="0">
                <a:latin typeface="Times New Roman" pitchFamily="18" charset="0"/>
                <a:ea typeface="ＭＳ Ｐゴシック" pitchFamily="34" charset="-128"/>
              </a:rPr>
              <a:t> Presenters may read the script or modify it to suit their own presentation style.  See template slides 5 and 6  for examples of a slides with script.</a:t>
            </a:r>
          </a:p>
          <a:p>
            <a:pPr eaLnBrk="1" hangingPunct="1"/>
            <a:endParaRPr lang="en-US" dirty="0" smtClean="0">
              <a:latin typeface="Times New Roman" pitchFamily="18" charset="0"/>
              <a:ea typeface="ＭＳ Ｐゴシック" pitchFamily="34" charset="-128"/>
            </a:endParaRPr>
          </a:p>
          <a:p>
            <a:pPr marL="171450" indent="-171450" eaLnBrk="1" hangingPunct="1">
              <a:buFont typeface="Arial" panose="020B0604020202020204" pitchFamily="34" charset="0"/>
              <a:buChar char="•"/>
            </a:pPr>
            <a:r>
              <a:rPr lang="en-US" b="1" i="0" dirty="0" smtClean="0">
                <a:latin typeface="Times New Roman" pitchFamily="18" charset="0"/>
                <a:ea typeface="ＭＳ Ｐゴシック" pitchFamily="34" charset="-128"/>
              </a:rPr>
              <a:t>Presentation Instructions - </a:t>
            </a:r>
            <a:r>
              <a:rPr lang="en-US" i="1" dirty="0" smtClean="0">
                <a:latin typeface="Times New Roman" pitchFamily="18" charset="0"/>
                <a:ea typeface="ＭＳ Ｐゴシック" pitchFamily="34" charset="-128"/>
              </a:rPr>
              <a:t>(stage direction and  presentation suggestions) will be preceded by a  </a:t>
            </a:r>
            <a:r>
              <a:rPr lang="en-US" b="1" dirty="0" smtClean="0">
                <a:latin typeface="Times New Roman" pitchFamily="18" charset="0"/>
                <a:ea typeface="ＭＳ Ｐゴシック" pitchFamily="34" charset="-128"/>
              </a:rPr>
              <a:t>Bold header:</a:t>
            </a:r>
            <a:r>
              <a:rPr lang="en-US" b="1" baseline="0" dirty="0" smtClean="0">
                <a:latin typeface="Times New Roman" pitchFamily="18" charset="0"/>
                <a:ea typeface="ＭＳ Ｐゴシック" pitchFamily="34" charset="-128"/>
              </a:rPr>
              <a:t> </a:t>
            </a:r>
            <a:r>
              <a:rPr lang="en-US" i="1" dirty="0" smtClean="0">
                <a:latin typeface="Times New Roman" pitchFamily="18" charset="0"/>
                <a:ea typeface="ＭＳ Ｐゴシック" pitchFamily="34" charset="-128"/>
              </a:rPr>
              <a:t>the instructions themselves will be in </a:t>
            </a:r>
            <a:r>
              <a:rPr lang="en-US" b="1" i="1" dirty="0" smtClean="0">
                <a:latin typeface="Times New Roman" pitchFamily="18" charset="0"/>
                <a:ea typeface="ＭＳ Ｐゴシック" pitchFamily="34" charset="-128"/>
              </a:rPr>
              <a:t>Italic fonts</a:t>
            </a:r>
            <a:r>
              <a:rPr lang="en-US" i="1" dirty="0" smtClean="0">
                <a:latin typeface="Times New Roman" pitchFamily="18" charset="0"/>
                <a:ea typeface="ＭＳ Ｐゴシック" pitchFamily="34" charset="-128"/>
              </a:rPr>
              <a:t>.  See slides 2,</a:t>
            </a:r>
            <a:r>
              <a:rPr lang="en-US" i="1" baseline="0" dirty="0" smtClean="0">
                <a:latin typeface="Times New Roman" pitchFamily="18" charset="0"/>
                <a:ea typeface="ＭＳ Ｐゴシック" pitchFamily="34" charset="-128"/>
              </a:rPr>
              <a:t> for an example of slides with Presentation Instructions only.</a:t>
            </a:r>
            <a:endParaRPr lang="en-US" i="1" dirty="0" smtClean="0">
              <a:latin typeface="Times New Roman" pitchFamily="18" charset="0"/>
              <a:ea typeface="ＭＳ Ｐゴシック" pitchFamily="34" charset="-128"/>
            </a:endParaRPr>
          </a:p>
          <a:p>
            <a:pPr eaLnBrk="1" hangingPunct="1"/>
            <a:endParaRPr lang="en-US" i="1" dirty="0" smtClean="0">
              <a:latin typeface="Times New Roman" pitchFamily="18" charset="0"/>
              <a:ea typeface="ＭＳ Ｐゴシック" pitchFamily="34" charset="-128"/>
            </a:endParaRPr>
          </a:p>
          <a:p>
            <a:pPr marL="171450" indent="-171450" eaLnBrk="1" hangingPunct="1">
              <a:buFont typeface="Arial" panose="020B0604020202020204" pitchFamily="34" charset="0"/>
              <a:buChar char="•"/>
            </a:pPr>
            <a:r>
              <a:rPr lang="en-US" b="1" i="0" dirty="0" smtClean="0">
                <a:latin typeface="Times New Roman" pitchFamily="18" charset="0"/>
                <a:ea typeface="ＭＳ Ｐゴシック" pitchFamily="34" charset="-128"/>
              </a:rPr>
              <a:t>Program control instructions</a:t>
            </a:r>
            <a:r>
              <a:rPr lang="en-US" b="1" i="0" baseline="0" dirty="0" smtClean="0">
                <a:latin typeface="Times New Roman" pitchFamily="18" charset="0"/>
                <a:ea typeface="ＭＳ Ｐゴシック" pitchFamily="34" charset="-128"/>
              </a:rPr>
              <a:t> -</a:t>
            </a:r>
            <a:r>
              <a:rPr lang="en-US" b="1" i="0" dirty="0" smtClean="0">
                <a:latin typeface="Times New Roman" pitchFamily="18" charset="0"/>
                <a:ea typeface="ＭＳ Ｐゴシック" pitchFamily="34" charset="-128"/>
              </a:rPr>
              <a:t> </a:t>
            </a:r>
            <a:r>
              <a:rPr lang="en-US" i="1" dirty="0" smtClean="0">
                <a:latin typeface="Times New Roman" pitchFamily="18" charset="0"/>
                <a:ea typeface="ＭＳ Ｐゴシック" pitchFamily="34" charset="-128"/>
              </a:rPr>
              <a:t>will be in bold fonts and look like this:  </a:t>
            </a:r>
            <a:r>
              <a:rPr lang="en-US" b="1" dirty="0" smtClean="0">
                <a:latin typeface="Times New Roman" pitchFamily="18" charset="0"/>
                <a:ea typeface="ＭＳ Ｐゴシック" pitchFamily="34" charset="-128"/>
              </a:rPr>
              <a:t>(Click) </a:t>
            </a:r>
            <a:r>
              <a:rPr lang="en-US" i="1" dirty="0" smtClean="0">
                <a:latin typeface="Times New Roman" pitchFamily="18" charset="0"/>
                <a:ea typeface="ＭＳ Ｐゴシック" pitchFamily="34" charset="-128"/>
              </a:rPr>
              <a:t>for building information within a slide;  or this:  </a:t>
            </a:r>
            <a:r>
              <a:rPr lang="en-US" b="1" dirty="0" smtClean="0">
                <a:latin typeface="Times New Roman" pitchFamily="18" charset="0"/>
                <a:ea typeface="ＭＳ Ｐゴシック" pitchFamily="34" charset="-128"/>
              </a:rPr>
              <a:t>(Next Slide) </a:t>
            </a:r>
            <a:r>
              <a:rPr lang="en-US" i="1" dirty="0" smtClean="0">
                <a:latin typeface="Times New Roman" pitchFamily="18" charset="0"/>
                <a:ea typeface="ＭＳ Ｐゴシック" pitchFamily="34" charset="-128"/>
              </a:rPr>
              <a:t>for slide advance.</a:t>
            </a:r>
          </a:p>
          <a:p>
            <a:pPr marL="171450" indent="-171450" eaLnBrk="1" hangingPunct="1">
              <a:buFont typeface="Arial" panose="020B0604020202020204" pitchFamily="34" charset="0"/>
              <a:buChar char="•"/>
            </a:pPr>
            <a:endParaRPr lang="en-US" b="1" i="1" dirty="0" smtClean="0">
              <a:latin typeface="Times New Roman" pitchFamily="18" charset="0"/>
              <a:ea typeface="ＭＳ Ｐゴシック" pitchFamily="34" charset="-128"/>
            </a:endParaRPr>
          </a:p>
          <a:p>
            <a:pPr marL="171450" indent="-171450" eaLnBrk="1" hangingPunct="1">
              <a:buFont typeface="Arial" panose="020B0604020202020204" pitchFamily="34" charset="0"/>
              <a:buChar char="•"/>
            </a:pPr>
            <a:r>
              <a:rPr lang="en-US" b="1" i="0" dirty="0" smtClean="0">
                <a:latin typeface="Times New Roman" pitchFamily="18" charset="0"/>
                <a:ea typeface="ＭＳ Ｐゴシック" pitchFamily="34" charset="-128"/>
              </a:rPr>
              <a:t>Background</a:t>
            </a:r>
            <a:r>
              <a:rPr lang="en-US" b="1" i="0" baseline="0" dirty="0" smtClean="0">
                <a:latin typeface="Times New Roman" pitchFamily="18" charset="0"/>
                <a:ea typeface="ＭＳ Ｐゴシック" pitchFamily="34" charset="-128"/>
              </a:rPr>
              <a:t> information - </a:t>
            </a:r>
            <a:r>
              <a:rPr lang="en-US" i="1" dirty="0" smtClean="0">
                <a:latin typeface="Times New Roman" pitchFamily="18" charset="0"/>
                <a:ea typeface="ＭＳ Ｐゴシック" pitchFamily="34" charset="-128"/>
              </a:rPr>
              <a:t>Some slides may contain background information that supports the concepts presented in the program.  </a:t>
            </a:r>
            <a:br>
              <a:rPr lang="en-US" i="1" dirty="0" smtClean="0">
                <a:latin typeface="Times New Roman" pitchFamily="18" charset="0"/>
                <a:ea typeface="ＭＳ Ｐゴシック" pitchFamily="34" charset="-128"/>
              </a:rPr>
            </a:br>
            <a:r>
              <a:rPr lang="en-US" i="1" dirty="0" smtClean="0">
                <a:latin typeface="Times New Roman" pitchFamily="18" charset="0"/>
                <a:ea typeface="ＭＳ Ｐゴシック" pitchFamily="34" charset="-128"/>
              </a:rPr>
              <a:t>Background information will always appear last and will be preceded by a bold  </a:t>
            </a:r>
            <a:r>
              <a:rPr lang="en-US" b="1" dirty="0" smtClean="0">
                <a:latin typeface="Times New Roman" pitchFamily="18" charset="0"/>
                <a:ea typeface="ＭＳ Ｐゴシック" pitchFamily="34" charset="-128"/>
              </a:rPr>
              <a:t>Background: </a:t>
            </a:r>
            <a:r>
              <a:rPr lang="en-US" i="1" dirty="0" smtClean="0">
                <a:latin typeface="Times New Roman" pitchFamily="18" charset="0"/>
                <a:ea typeface="ＭＳ Ｐゴシック" pitchFamily="34" charset="-128"/>
              </a:rPr>
              <a:t>identification.</a:t>
            </a:r>
          </a:p>
          <a:p>
            <a:pPr eaLnBrk="1" hangingPunct="1"/>
            <a:endParaRPr lang="en-US" i="1" dirty="0" smtClean="0">
              <a:latin typeface="Times New Roman" pitchFamily="18" charset="0"/>
              <a:ea typeface="ＭＳ Ｐゴシック" pitchFamily="34" charset="-128"/>
            </a:endParaRPr>
          </a:p>
          <a:p>
            <a:pPr eaLnBrk="1" hangingPunct="1"/>
            <a:r>
              <a:rPr lang="en-US" i="1" dirty="0" smtClean="0">
                <a:latin typeface="Times New Roman" pitchFamily="18" charset="0"/>
                <a:ea typeface="ＭＳ Ｐゴシック" pitchFamily="34" charset="-128"/>
              </a:rPr>
              <a:t>The production team hope you and your audience will enjoy the show.   Break a leg!  </a:t>
            </a:r>
          </a:p>
          <a:p>
            <a:r>
              <a:rPr lang="en-US" sz="1200" b="1" kern="1200" dirty="0" smtClean="0">
                <a:solidFill>
                  <a:schemeClr val="tx1"/>
                </a:solidFill>
                <a:effectLst/>
                <a:latin typeface="Arial" charset="0"/>
                <a:ea typeface="ＭＳ Ｐゴシック" charset="0"/>
                <a:cs typeface="ＭＳ Ｐゴシック" charset="0"/>
              </a:rPr>
              <a:t>(Next Slide)</a:t>
            </a:r>
            <a:endParaRPr lang="en-US" altLang="en-US" dirty="0"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defTabSz="935038" eaLnBrk="0" hangingPunct="0">
              <a:defRPr sz="4800">
                <a:solidFill>
                  <a:schemeClr val="tx1"/>
                </a:solidFill>
                <a:latin typeface="Arial" charset="0"/>
                <a:ea typeface="ＭＳ Ｐゴシック" charset="-128"/>
              </a:defRPr>
            </a:lvl1pPr>
            <a:lvl2pPr marL="742950" indent="-285750" defTabSz="935038" eaLnBrk="0" hangingPunct="0">
              <a:defRPr sz="4800">
                <a:solidFill>
                  <a:schemeClr val="tx1"/>
                </a:solidFill>
                <a:latin typeface="Arial" charset="0"/>
                <a:ea typeface="ＭＳ Ｐゴシック" charset="-128"/>
              </a:defRPr>
            </a:lvl2pPr>
            <a:lvl3pPr marL="1143000" indent="-228600" defTabSz="935038" eaLnBrk="0" hangingPunct="0">
              <a:defRPr sz="4800">
                <a:solidFill>
                  <a:schemeClr val="tx1"/>
                </a:solidFill>
                <a:latin typeface="Arial" charset="0"/>
                <a:ea typeface="ＭＳ Ｐゴシック" charset="-128"/>
              </a:defRPr>
            </a:lvl3pPr>
            <a:lvl4pPr marL="1600200" indent="-228600" defTabSz="935038" eaLnBrk="0" hangingPunct="0">
              <a:defRPr sz="4800">
                <a:solidFill>
                  <a:schemeClr val="tx1"/>
                </a:solidFill>
                <a:latin typeface="Arial" charset="0"/>
                <a:ea typeface="ＭＳ Ｐゴシック" charset="-128"/>
              </a:defRPr>
            </a:lvl4pPr>
            <a:lvl5pPr marL="2057400" indent="-228600" defTabSz="935038" eaLnBrk="0" hangingPunct="0">
              <a:defRPr sz="4800">
                <a:solidFill>
                  <a:schemeClr val="tx1"/>
                </a:solidFill>
                <a:latin typeface="Arial" charset="0"/>
                <a:ea typeface="ＭＳ Ｐゴシック" charset="-128"/>
              </a:defRPr>
            </a:lvl5pPr>
            <a:lvl6pPr marL="2514600" indent="-228600" algn="ctr" defTabSz="935038" eaLnBrk="0" fontAlgn="base" hangingPunct="0">
              <a:spcBef>
                <a:spcPct val="50000"/>
              </a:spcBef>
              <a:spcAft>
                <a:spcPct val="0"/>
              </a:spcAft>
              <a:buChar char="•"/>
              <a:defRPr sz="4800">
                <a:solidFill>
                  <a:schemeClr val="tx1"/>
                </a:solidFill>
                <a:latin typeface="Arial" charset="0"/>
                <a:ea typeface="ＭＳ Ｐゴシック" charset="-128"/>
              </a:defRPr>
            </a:lvl6pPr>
            <a:lvl7pPr marL="2971800" indent="-228600" algn="ctr" defTabSz="935038" eaLnBrk="0" fontAlgn="base" hangingPunct="0">
              <a:spcBef>
                <a:spcPct val="50000"/>
              </a:spcBef>
              <a:spcAft>
                <a:spcPct val="0"/>
              </a:spcAft>
              <a:buChar char="•"/>
              <a:defRPr sz="4800">
                <a:solidFill>
                  <a:schemeClr val="tx1"/>
                </a:solidFill>
                <a:latin typeface="Arial" charset="0"/>
                <a:ea typeface="ＭＳ Ｐゴシック" charset="-128"/>
              </a:defRPr>
            </a:lvl7pPr>
            <a:lvl8pPr marL="3429000" indent="-228600" algn="ctr" defTabSz="935038" eaLnBrk="0" fontAlgn="base" hangingPunct="0">
              <a:spcBef>
                <a:spcPct val="50000"/>
              </a:spcBef>
              <a:spcAft>
                <a:spcPct val="0"/>
              </a:spcAft>
              <a:buChar char="•"/>
              <a:defRPr sz="4800">
                <a:solidFill>
                  <a:schemeClr val="tx1"/>
                </a:solidFill>
                <a:latin typeface="Arial" charset="0"/>
                <a:ea typeface="ＭＳ Ｐゴシック" charset="-128"/>
              </a:defRPr>
            </a:lvl8pPr>
            <a:lvl9pPr marL="3886200" indent="-228600" algn="ctr" defTabSz="935038" eaLnBrk="0" fontAlgn="base" hangingPunct="0">
              <a:spcBef>
                <a:spcPct val="50000"/>
              </a:spcBef>
              <a:spcAft>
                <a:spcPct val="0"/>
              </a:spcAft>
              <a:buChar char="•"/>
              <a:defRPr sz="4800">
                <a:solidFill>
                  <a:schemeClr val="tx1"/>
                </a:solidFill>
                <a:latin typeface="Arial" charset="0"/>
                <a:ea typeface="ＭＳ Ｐゴシック" charset="-128"/>
              </a:defRPr>
            </a:lvl9pPr>
          </a:lstStyle>
          <a:p>
            <a:pPr eaLnBrk="1" hangingPunct="1">
              <a:defRPr/>
            </a:pPr>
            <a:fld id="{934516EA-6C86-40F2-9275-7BF84804AFEF}" type="slidenum">
              <a:rPr lang="en-US" sz="1200" smtClean="0"/>
              <a:pPr eaLnBrk="1" hangingPunct="1">
                <a:defRPr/>
              </a:pPr>
              <a:t>10</a:t>
            </a:fld>
            <a:endParaRPr lang="en-US" sz="1200" smtClean="0"/>
          </a:p>
        </p:txBody>
      </p:sp>
      <p:sp>
        <p:nvSpPr>
          <p:cNvPr id="323586" name="Rectangle 2"/>
          <p:cNvSpPr>
            <a:spLocks noGrp="1" noRot="1" noChangeAspect="1" noChangeArrowheads="1" noTextEdit="1"/>
          </p:cNvSpPr>
          <p:nvPr>
            <p:ph type="sldImg"/>
          </p:nvPr>
        </p:nvSpPr>
        <p:spPr>
          <a:ln/>
          <a:extLst>
            <a:ext uri="{FAA26D3D-D897-4be2-8F04-BA451C77F1D7}"/>
          </a:extLst>
        </p:spPr>
      </p:sp>
      <p:sp>
        <p:nvSpPr>
          <p:cNvPr id="323587" name="Rectangle 3"/>
          <p:cNvSpPr>
            <a:spLocks noGrp="1" noChangeArrowheads="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b="0" i="0" kern="1200" dirty="0" smtClean="0">
                <a:solidFill>
                  <a:schemeClr val="tx1"/>
                </a:solidFill>
                <a:effectLst/>
                <a:latin typeface="Arial" charset="0"/>
                <a:ea typeface="ＭＳ Ｐゴシック" charset="0"/>
                <a:cs typeface="ＭＳ Ｐゴシック" charset="0"/>
              </a:rPr>
              <a:t>For a given configuration, an airplane will always stall at the same AOA, called the critical angle-of-attack.</a:t>
            </a:r>
            <a:endParaRPr lang="en-US" altLang="ja-JP" dirty="0" smtClean="0">
              <a:ea typeface="ＭＳ Ｐゴシック" charset="-128"/>
            </a:endParaRPr>
          </a:p>
          <a:p>
            <a:pPr eaLnBrk="1" hangingPunct="1">
              <a:defRPr/>
            </a:pPr>
            <a:endParaRPr lang="en-US" altLang="ja-JP" dirty="0" smtClean="0">
              <a:ea typeface="ＭＳ Ｐゴシック" charset="-128"/>
            </a:endParaRPr>
          </a:p>
          <a:p>
            <a:pPr eaLnBrk="1" hangingPunct="1">
              <a:defRPr/>
            </a:pPr>
            <a:r>
              <a:rPr lang="en-US" altLang="ja-JP" dirty="0" smtClean="0">
                <a:ea typeface="ＭＳ Ｐゴシック" charset="-128"/>
              </a:rPr>
              <a:t>The pilot must understand and appreciate factors such as airspeed, pitch, attitude, bank or load factor, pitch or relative wind, power setting, and aircraft configuration in order to develop a reasonably accurate mental picture of the wing</a:t>
            </a:r>
            <a:r>
              <a:rPr lang="ja-JP" altLang="en-US" dirty="0" smtClean="0">
                <a:ea typeface="ＭＳ Ｐゴシック" charset="-128"/>
              </a:rPr>
              <a:t>’</a:t>
            </a:r>
            <a:r>
              <a:rPr lang="en-US" altLang="ja-JP" dirty="0" smtClean="0">
                <a:ea typeface="ＭＳ Ｐゴシック" charset="-128"/>
              </a:rPr>
              <a:t>s angle of attack at any particular time. </a:t>
            </a:r>
            <a:r>
              <a:rPr lang="en-US" altLang="ja-JP" b="1" dirty="0" smtClean="0">
                <a:ea typeface="ＭＳ Ｐゴシック" charset="-128"/>
              </a:rPr>
              <a:t> (Click)</a:t>
            </a:r>
          </a:p>
          <a:p>
            <a:pPr eaLnBrk="1" hangingPunct="1">
              <a:defRPr/>
            </a:pPr>
            <a:r>
              <a:rPr lang="en-US" sz="1200" b="1" i="0" kern="1200" dirty="0" smtClean="0">
                <a:solidFill>
                  <a:schemeClr val="tx1"/>
                </a:solidFill>
                <a:effectLst/>
                <a:latin typeface="Arial" charset="0"/>
                <a:ea typeface="ＭＳ Ｐゴシック" charset="0"/>
                <a:cs typeface="ＭＳ Ｐゴシック" charset="0"/>
              </a:rPr>
              <a:t>The critical AOA does NOT change with:</a:t>
            </a:r>
            <a:endParaRPr lang="en-US" sz="1200" b="0" i="0" kern="1200" dirty="0" smtClean="0">
              <a:solidFill>
                <a:schemeClr val="tx1"/>
              </a:solidFill>
              <a:effectLst/>
              <a:latin typeface="Arial" charset="0"/>
              <a:ea typeface="ＭＳ Ｐゴシック" charset="0"/>
              <a:cs typeface="ＭＳ Ｐゴシック" charset="0"/>
            </a:endParaRPr>
          </a:p>
          <a:p>
            <a:r>
              <a:rPr lang="en-US" sz="1200" b="0" i="0" kern="1200" dirty="0" smtClean="0">
                <a:solidFill>
                  <a:schemeClr val="tx1"/>
                </a:solidFill>
                <a:effectLst/>
                <a:latin typeface="Arial" charset="0"/>
                <a:ea typeface="ＭＳ Ｐゴシック" charset="0"/>
                <a:cs typeface="ＭＳ Ｐゴシック" charset="0"/>
              </a:rPr>
              <a:t>	Weight</a:t>
            </a:r>
          </a:p>
          <a:p>
            <a:r>
              <a:rPr lang="en-US" sz="1200" b="0" i="0" kern="1200" dirty="0" smtClean="0">
                <a:solidFill>
                  <a:schemeClr val="tx1"/>
                </a:solidFill>
                <a:effectLst/>
                <a:latin typeface="Arial" charset="0"/>
                <a:ea typeface="ＭＳ Ｐゴシック" charset="0"/>
                <a:cs typeface="ＭＳ Ｐゴシック" charset="0"/>
              </a:rPr>
              <a:t>	Bank Angle</a:t>
            </a:r>
          </a:p>
          <a:p>
            <a:r>
              <a:rPr lang="en-US" sz="1200" b="0" i="0" kern="1200" dirty="0" smtClean="0">
                <a:solidFill>
                  <a:schemeClr val="tx1"/>
                </a:solidFill>
                <a:effectLst/>
                <a:latin typeface="Arial" charset="0"/>
                <a:ea typeface="ＭＳ Ｐゴシック" charset="0"/>
                <a:cs typeface="ＭＳ Ｐゴシック" charset="0"/>
              </a:rPr>
              <a:t>	Temperature</a:t>
            </a:r>
          </a:p>
          <a:p>
            <a:r>
              <a:rPr lang="en-US" sz="1200" b="0" i="0" kern="1200" dirty="0" smtClean="0">
                <a:solidFill>
                  <a:schemeClr val="tx1"/>
                </a:solidFill>
                <a:effectLst/>
                <a:latin typeface="Arial" charset="0"/>
                <a:ea typeface="ＭＳ Ｐゴシック" charset="0"/>
                <a:cs typeface="ＭＳ Ｐゴシック" charset="0"/>
              </a:rPr>
              <a:t>	Density Altitude</a:t>
            </a:r>
          </a:p>
          <a:p>
            <a:r>
              <a:rPr lang="en-US" sz="1200" b="0" i="0" kern="1200" dirty="0" smtClean="0">
                <a:solidFill>
                  <a:schemeClr val="tx1"/>
                </a:solidFill>
                <a:effectLst/>
                <a:latin typeface="Arial" charset="0"/>
                <a:ea typeface="ＭＳ Ｐゴシック" charset="0"/>
                <a:cs typeface="ＭＳ Ｐゴシック" charset="0"/>
              </a:rPr>
              <a:t>	Center of Gravity</a:t>
            </a:r>
          </a:p>
          <a:p>
            <a:pPr eaLnBrk="1" hangingPunct="1">
              <a:defRPr/>
            </a:pPr>
            <a:endParaRPr lang="en-US" altLang="ja-JP" dirty="0" smtClean="0">
              <a:ea typeface="ＭＳ Ｐゴシック" charset="-128"/>
            </a:endParaRPr>
          </a:p>
          <a:p>
            <a:pPr eaLnBrk="1" hangingPunct="1">
              <a:defRPr/>
            </a:pPr>
            <a:r>
              <a:rPr lang="en-US" altLang="ja-JP" dirty="0" smtClean="0">
                <a:ea typeface="ＭＳ Ｐゴシック" charset="-128"/>
              </a:rPr>
              <a:t>It is essential to flight safety that a pilot take into consideration this visualization of the wing</a:t>
            </a:r>
            <a:r>
              <a:rPr lang="ja-JP" altLang="en-US" dirty="0" smtClean="0">
                <a:ea typeface="ＭＳ Ｐゴシック" charset="-128"/>
              </a:rPr>
              <a:t>’</a:t>
            </a:r>
            <a:r>
              <a:rPr lang="en-US" altLang="ja-JP" dirty="0" smtClean="0">
                <a:ea typeface="ＭＳ Ｐゴシック" charset="-128"/>
              </a:rPr>
              <a:t>s angle of attack.</a:t>
            </a:r>
            <a:r>
              <a:rPr lang="en-US" altLang="ja-JP" baseline="0" dirty="0" smtClean="0">
                <a:ea typeface="ＭＳ Ｐゴシック" charset="-128"/>
              </a:rPr>
              <a:t>  Let’s consider these visual cues further.</a:t>
            </a:r>
            <a:endParaRPr lang="en-US" altLang="ja-JP" dirty="0" smtClean="0">
              <a:ea typeface="ＭＳ Ｐゴシック" charset="-128"/>
            </a:endParaRPr>
          </a:p>
          <a:p>
            <a:pPr eaLnBrk="1" hangingPunct="1">
              <a:defRPr/>
            </a:pPr>
            <a:endParaRPr lang="en-US" dirty="0" smtClean="0">
              <a:ea typeface="ＭＳ Ｐゴシック" charset="-128"/>
            </a:endParaRPr>
          </a:p>
          <a:p>
            <a:pPr eaLnBrk="1" hangingPunct="1">
              <a:defRPr/>
            </a:pPr>
            <a:r>
              <a:rPr lang="en-US" b="1" dirty="0" smtClean="0">
                <a:ea typeface="ＭＳ Ｐゴシック" charset="-128"/>
              </a:rPr>
              <a:t>(Next</a:t>
            </a:r>
            <a:r>
              <a:rPr lang="en-US" b="1" baseline="0" dirty="0" smtClean="0">
                <a:ea typeface="ＭＳ Ｐゴシック" charset="-128"/>
              </a:rPr>
              <a:t> Slide)</a:t>
            </a:r>
            <a:endParaRPr lang="en-US" b="1" dirty="0" smtClean="0">
              <a:ea typeface="ＭＳ Ｐゴシック"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It’s all about the illusion…The dragon</a:t>
            </a:r>
            <a:r>
              <a:rPr lang="en-US" baseline="0" dirty="0" smtClean="0"/>
              <a:t> in this short video may surprise you. </a:t>
            </a:r>
            <a:r>
              <a:rPr lang="en-US" b="1" baseline="0" dirty="0" smtClean="0"/>
              <a:t> (Click)</a:t>
            </a:r>
            <a:endParaRPr lang="en-US" b="1" dirty="0" smtClean="0"/>
          </a:p>
          <a:p>
            <a:endParaRPr lang="en-US" dirty="0" smtClean="0"/>
          </a:p>
          <a:p>
            <a:r>
              <a:rPr lang="en-US" b="1" dirty="0" smtClean="0"/>
              <a:t>(Next Slide)</a:t>
            </a:r>
            <a:endParaRPr lang="en-US" b="1" dirty="0"/>
          </a:p>
        </p:txBody>
      </p:sp>
      <p:sp>
        <p:nvSpPr>
          <p:cNvPr id="4" name="Slide Number Placeholder 3"/>
          <p:cNvSpPr>
            <a:spLocks noGrp="1"/>
          </p:cNvSpPr>
          <p:nvPr>
            <p:ph type="sldNum" sz="quarter" idx="10"/>
          </p:nvPr>
        </p:nvSpPr>
        <p:spPr/>
        <p:txBody>
          <a:bodyPr/>
          <a:lstStyle/>
          <a:p>
            <a:pPr>
              <a:defRPr/>
            </a:pPr>
            <a:fld id="{11B598DD-9AA0-4200-809B-B3CEBCF639BB}" type="slidenum">
              <a:rPr lang="en-US" smtClean="0"/>
              <a:pPr>
                <a:defRPr/>
              </a:pPr>
              <a:t>11</a:t>
            </a:fld>
            <a:endParaRPr lang="en-US"/>
          </a:p>
        </p:txBody>
      </p:sp>
    </p:spTree>
    <p:extLst>
      <p:ext uri="{BB962C8B-B14F-4D97-AF65-F5344CB8AC3E}">
        <p14:creationId xmlns:p14="http://schemas.microsoft.com/office/powerpoint/2010/main" val="31706758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defTabSz="935038" eaLnBrk="0" hangingPunct="0">
              <a:defRPr sz="4800">
                <a:solidFill>
                  <a:schemeClr val="tx1"/>
                </a:solidFill>
                <a:latin typeface="Arial" charset="0"/>
                <a:ea typeface="ＭＳ Ｐゴシック" charset="-128"/>
              </a:defRPr>
            </a:lvl1pPr>
            <a:lvl2pPr marL="742950" indent="-285750" defTabSz="935038" eaLnBrk="0" hangingPunct="0">
              <a:defRPr sz="4800">
                <a:solidFill>
                  <a:schemeClr val="tx1"/>
                </a:solidFill>
                <a:latin typeface="Arial" charset="0"/>
                <a:ea typeface="ＭＳ Ｐゴシック" charset="-128"/>
              </a:defRPr>
            </a:lvl2pPr>
            <a:lvl3pPr marL="1143000" indent="-228600" defTabSz="935038" eaLnBrk="0" hangingPunct="0">
              <a:defRPr sz="4800">
                <a:solidFill>
                  <a:schemeClr val="tx1"/>
                </a:solidFill>
                <a:latin typeface="Arial" charset="0"/>
                <a:ea typeface="ＭＳ Ｐゴシック" charset="-128"/>
              </a:defRPr>
            </a:lvl3pPr>
            <a:lvl4pPr marL="1600200" indent="-228600" defTabSz="935038" eaLnBrk="0" hangingPunct="0">
              <a:defRPr sz="4800">
                <a:solidFill>
                  <a:schemeClr val="tx1"/>
                </a:solidFill>
                <a:latin typeface="Arial" charset="0"/>
                <a:ea typeface="ＭＳ Ｐゴシック" charset="-128"/>
              </a:defRPr>
            </a:lvl4pPr>
            <a:lvl5pPr marL="2057400" indent="-228600" defTabSz="935038" eaLnBrk="0" hangingPunct="0">
              <a:defRPr sz="4800">
                <a:solidFill>
                  <a:schemeClr val="tx1"/>
                </a:solidFill>
                <a:latin typeface="Arial" charset="0"/>
                <a:ea typeface="ＭＳ Ｐゴシック" charset="-128"/>
              </a:defRPr>
            </a:lvl5pPr>
            <a:lvl6pPr marL="2514600" indent="-228600" algn="ctr" defTabSz="935038" eaLnBrk="0" fontAlgn="base" hangingPunct="0">
              <a:spcBef>
                <a:spcPct val="50000"/>
              </a:spcBef>
              <a:spcAft>
                <a:spcPct val="0"/>
              </a:spcAft>
              <a:buChar char="•"/>
              <a:defRPr sz="4800">
                <a:solidFill>
                  <a:schemeClr val="tx1"/>
                </a:solidFill>
                <a:latin typeface="Arial" charset="0"/>
                <a:ea typeface="ＭＳ Ｐゴシック" charset="-128"/>
              </a:defRPr>
            </a:lvl6pPr>
            <a:lvl7pPr marL="2971800" indent="-228600" algn="ctr" defTabSz="935038" eaLnBrk="0" fontAlgn="base" hangingPunct="0">
              <a:spcBef>
                <a:spcPct val="50000"/>
              </a:spcBef>
              <a:spcAft>
                <a:spcPct val="0"/>
              </a:spcAft>
              <a:buChar char="•"/>
              <a:defRPr sz="4800">
                <a:solidFill>
                  <a:schemeClr val="tx1"/>
                </a:solidFill>
                <a:latin typeface="Arial" charset="0"/>
                <a:ea typeface="ＭＳ Ｐゴシック" charset="-128"/>
              </a:defRPr>
            </a:lvl7pPr>
            <a:lvl8pPr marL="3429000" indent="-228600" algn="ctr" defTabSz="935038" eaLnBrk="0" fontAlgn="base" hangingPunct="0">
              <a:spcBef>
                <a:spcPct val="50000"/>
              </a:spcBef>
              <a:spcAft>
                <a:spcPct val="0"/>
              </a:spcAft>
              <a:buChar char="•"/>
              <a:defRPr sz="4800">
                <a:solidFill>
                  <a:schemeClr val="tx1"/>
                </a:solidFill>
                <a:latin typeface="Arial" charset="0"/>
                <a:ea typeface="ＭＳ Ｐゴシック" charset="-128"/>
              </a:defRPr>
            </a:lvl8pPr>
            <a:lvl9pPr marL="3886200" indent="-228600" algn="ctr" defTabSz="935038" eaLnBrk="0" fontAlgn="base" hangingPunct="0">
              <a:spcBef>
                <a:spcPct val="50000"/>
              </a:spcBef>
              <a:spcAft>
                <a:spcPct val="0"/>
              </a:spcAft>
              <a:buChar char="•"/>
              <a:defRPr sz="4800">
                <a:solidFill>
                  <a:schemeClr val="tx1"/>
                </a:solidFill>
                <a:latin typeface="Arial" charset="0"/>
                <a:ea typeface="ＭＳ Ｐゴシック" charset="-128"/>
              </a:defRPr>
            </a:lvl9pPr>
          </a:lstStyle>
          <a:p>
            <a:pPr eaLnBrk="1" hangingPunct="1">
              <a:defRPr/>
            </a:pPr>
            <a:fld id="{DF5F35FD-98F2-4AA2-9A46-AE800CC982A8}" type="slidenum">
              <a:rPr lang="en-US" sz="1200" smtClean="0"/>
              <a:pPr eaLnBrk="1" hangingPunct="1">
                <a:defRPr/>
              </a:pPr>
              <a:t>12</a:t>
            </a:fld>
            <a:endParaRPr lang="en-US" sz="1200" smtClean="0"/>
          </a:p>
        </p:txBody>
      </p:sp>
      <p:sp>
        <p:nvSpPr>
          <p:cNvPr id="266242" name="Rectangle 2"/>
          <p:cNvSpPr>
            <a:spLocks noGrp="1" noRot="1" noChangeAspect="1" noChangeArrowheads="1" noTextEdit="1"/>
          </p:cNvSpPr>
          <p:nvPr>
            <p:ph type="sldImg"/>
          </p:nvPr>
        </p:nvSpPr>
        <p:spPr>
          <a:ln/>
          <a:extLst>
            <a:ext uri="{FAA26D3D-D897-4be2-8F04-BA451C77F1D7}"/>
          </a:extLst>
        </p:spPr>
      </p:sp>
      <p:sp>
        <p:nvSpPr>
          <p:cNvPr id="266243" name="Rectangle 3"/>
          <p:cNvSpPr>
            <a:spLocks noGrp="1" noChangeArrowheads="1"/>
          </p:cNvSpPr>
          <p:nvPr>
            <p:ph type="body" idx="1"/>
          </p:nvPr>
        </p:nvSpPr>
        <p:spPr/>
        <p:txBody>
          <a:bodyPr/>
          <a:lstStyle/>
          <a:p>
            <a:pPr eaLnBrk="1" hangingPunct="1">
              <a:lnSpc>
                <a:spcPct val="90000"/>
              </a:lnSpc>
              <a:defRPr/>
            </a:pPr>
            <a:r>
              <a:rPr lang="en-US" dirty="0" smtClean="0">
                <a:ea typeface="ＭＳ Ｐゴシック" charset="-128"/>
              </a:rPr>
              <a:t>Lets take a look</a:t>
            </a:r>
            <a:r>
              <a:rPr lang="en-US" baseline="0" dirty="0" smtClean="0">
                <a:ea typeface="ＭＳ Ｐゴシック" charset="-128"/>
              </a:rPr>
              <a:t> at this illusion:</a:t>
            </a:r>
          </a:p>
          <a:p>
            <a:pPr eaLnBrk="1" hangingPunct="1">
              <a:lnSpc>
                <a:spcPct val="90000"/>
              </a:lnSpc>
              <a:defRPr/>
            </a:pPr>
            <a:endParaRPr lang="en-US" baseline="0" dirty="0" smtClean="0">
              <a:ea typeface="ＭＳ Ｐゴシック" charset="-128"/>
            </a:endParaRPr>
          </a:p>
          <a:p>
            <a:pPr eaLnBrk="1" hangingPunct="1">
              <a:lnSpc>
                <a:spcPct val="90000"/>
              </a:lnSpc>
              <a:defRPr/>
            </a:pPr>
            <a:r>
              <a:rPr lang="en-US" baseline="0" dirty="0" smtClean="0">
                <a:ea typeface="ＭＳ Ｐゴシック" charset="-128"/>
              </a:rPr>
              <a:t>Straight lines or angled lines?</a:t>
            </a:r>
          </a:p>
          <a:p>
            <a:pPr eaLnBrk="1" hangingPunct="1">
              <a:lnSpc>
                <a:spcPct val="90000"/>
              </a:lnSpc>
              <a:defRPr/>
            </a:pPr>
            <a:endParaRPr lang="en-US" baseline="0" dirty="0" smtClean="0">
              <a:ea typeface="ＭＳ Ｐゴシック" charset="-128"/>
            </a:endParaRPr>
          </a:p>
          <a:p>
            <a:pPr eaLnBrk="1" hangingPunct="1">
              <a:lnSpc>
                <a:spcPct val="90000"/>
              </a:lnSpc>
              <a:defRPr/>
            </a:pPr>
            <a:r>
              <a:rPr lang="en-US" baseline="0" dirty="0" smtClean="0">
                <a:ea typeface="ＭＳ Ｐゴシック" charset="-128"/>
              </a:rPr>
              <a:t>They’re all straight!</a:t>
            </a:r>
          </a:p>
          <a:p>
            <a:pPr eaLnBrk="1" hangingPunct="1">
              <a:lnSpc>
                <a:spcPct val="90000"/>
              </a:lnSpc>
              <a:defRPr/>
            </a:pPr>
            <a:endParaRPr lang="en-US" baseline="0" dirty="0" smtClean="0">
              <a:ea typeface="ＭＳ Ｐゴシック" charset="-128"/>
            </a:endParaRPr>
          </a:p>
          <a:p>
            <a:pPr eaLnBrk="1" hangingPunct="1">
              <a:lnSpc>
                <a:spcPct val="90000"/>
              </a:lnSpc>
              <a:defRPr/>
            </a:pPr>
            <a:r>
              <a:rPr lang="en-US" b="1" baseline="0" dirty="0" smtClean="0">
                <a:ea typeface="ＭＳ Ｐゴシック" charset="-128"/>
              </a:rPr>
              <a:t>(Next Slide)</a:t>
            </a:r>
            <a:endParaRPr lang="en-US" b="1" dirty="0" smtClean="0">
              <a:ea typeface="ＭＳ Ｐゴシック"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kern="1200" dirty="0" smtClean="0">
                <a:solidFill>
                  <a:schemeClr val="tx1"/>
                </a:solidFill>
                <a:effectLst/>
                <a:latin typeface="Arial" charset="0"/>
                <a:ea typeface="ＭＳ Ｐゴシック" charset="0"/>
                <a:cs typeface="ＭＳ Ｐゴシック" charset="0"/>
              </a:rPr>
              <a:t>Note:</a:t>
            </a:r>
            <a:r>
              <a:rPr lang="en-US" sz="1200" b="1" i="1" kern="1200" dirty="0" smtClean="0">
                <a:solidFill>
                  <a:schemeClr val="tx1"/>
                </a:solidFill>
                <a:effectLst/>
                <a:latin typeface="Arial" charset="0"/>
                <a:ea typeface="ＭＳ Ｐゴシック" charset="0"/>
                <a:cs typeface="ＭＳ Ｐゴシック" charset="0"/>
              </a:rPr>
              <a:t> </a:t>
            </a:r>
            <a:r>
              <a:rPr lang="en-US" sz="1200" b="0" i="1" kern="1200" dirty="0" smtClean="0">
                <a:solidFill>
                  <a:schemeClr val="tx1"/>
                </a:solidFill>
                <a:effectLst/>
                <a:latin typeface="Arial" charset="0"/>
                <a:ea typeface="ＭＳ Ｐゴシック" charset="0"/>
                <a:cs typeface="ＭＳ Ｐゴシック" charset="0"/>
              </a:rPr>
              <a:t>There</a:t>
            </a:r>
            <a:r>
              <a:rPr lang="en-US" sz="1200" b="0" i="1" kern="1200" baseline="0" dirty="0" smtClean="0">
                <a:solidFill>
                  <a:schemeClr val="tx1"/>
                </a:solidFill>
                <a:effectLst/>
                <a:latin typeface="Arial" charset="0"/>
                <a:ea typeface="ＭＳ Ｐゴシック" charset="0"/>
                <a:cs typeface="ＭＳ Ｐゴシック" charset="0"/>
              </a:rPr>
              <a:t> are several animated parts to this slide. Click once for the “A” animation which will show and then disappear.  Click again and the B animation will show and so forth.</a:t>
            </a:r>
            <a:endParaRPr lang="en-US" sz="1200" i="1" kern="1200" dirty="0" smtClean="0">
              <a:solidFill>
                <a:schemeClr val="tx1"/>
              </a:solidFill>
              <a:effectLst/>
              <a:latin typeface="Arial" charset="0"/>
              <a:ea typeface="ＭＳ Ｐゴシック" charset="0"/>
              <a:cs typeface="ＭＳ Ｐゴシック" charset="0"/>
            </a:endParaRPr>
          </a:p>
          <a:p>
            <a:endParaRPr lang="en-US" sz="1200" kern="1200" dirty="0" smtClean="0">
              <a:solidFill>
                <a:schemeClr val="tx1"/>
              </a:solidFill>
              <a:effectLst/>
              <a:latin typeface="Arial" charset="0"/>
              <a:ea typeface="ＭＳ Ｐゴシック" charset="0"/>
              <a:cs typeface="ＭＳ Ｐゴシック" charset="0"/>
            </a:endParaRPr>
          </a:p>
          <a:p>
            <a:r>
              <a:rPr lang="en-US" sz="1200" kern="1200" dirty="0" smtClean="0">
                <a:solidFill>
                  <a:schemeClr val="tx1"/>
                </a:solidFill>
                <a:effectLst/>
                <a:latin typeface="Arial" charset="0"/>
                <a:ea typeface="ＭＳ Ｐゴシック" charset="0"/>
                <a:cs typeface="ＭＳ Ｐゴシック" charset="0"/>
              </a:rPr>
              <a:t>Guess which line is the actual horizon.</a:t>
            </a:r>
          </a:p>
          <a:p>
            <a:r>
              <a:rPr lang="en-US" sz="1200" kern="1200" dirty="0" smtClean="0">
                <a:solidFill>
                  <a:schemeClr val="tx1"/>
                </a:solidFill>
                <a:effectLst/>
                <a:latin typeface="Arial" charset="0"/>
                <a:ea typeface="ＭＳ Ｐゴシック" charset="0"/>
                <a:cs typeface="ＭＳ Ｐゴシック" charset="0"/>
              </a:rPr>
              <a:t>Note how uncoordinated flight can also affect that view.</a:t>
            </a:r>
          </a:p>
          <a:p>
            <a:r>
              <a:rPr lang="en-US" sz="1200" b="1" kern="1200" dirty="0" smtClean="0">
                <a:solidFill>
                  <a:schemeClr val="tx1"/>
                </a:solidFill>
                <a:effectLst/>
                <a:latin typeface="Arial" charset="0"/>
                <a:ea typeface="ＭＳ Ｐゴシック" charset="0"/>
                <a:cs typeface="ＭＳ Ｐゴシック" charset="0"/>
              </a:rPr>
              <a:t>Note:</a:t>
            </a:r>
            <a:r>
              <a:rPr lang="en-US" sz="1200" b="1" i="1" kern="1200" dirty="0" smtClean="0">
                <a:solidFill>
                  <a:schemeClr val="tx1"/>
                </a:solidFill>
                <a:effectLst/>
                <a:latin typeface="Arial" charset="0"/>
                <a:ea typeface="ＭＳ Ｐゴシック" charset="0"/>
                <a:cs typeface="ＭＳ Ｐゴシック" charset="0"/>
              </a:rPr>
              <a:t> </a:t>
            </a:r>
            <a:r>
              <a:rPr lang="en-US" sz="1200" b="0" i="1" kern="1200" dirty="0" smtClean="0">
                <a:solidFill>
                  <a:schemeClr val="tx1"/>
                </a:solidFill>
                <a:effectLst/>
                <a:latin typeface="Arial" charset="0"/>
                <a:ea typeface="ＭＳ Ｐゴシック" charset="0"/>
                <a:cs typeface="ＭＳ Ｐゴシック" charset="0"/>
              </a:rPr>
              <a:t>There</a:t>
            </a:r>
            <a:r>
              <a:rPr lang="en-US" sz="1200" b="0" i="1" kern="1200" baseline="0" dirty="0" smtClean="0">
                <a:solidFill>
                  <a:schemeClr val="tx1"/>
                </a:solidFill>
                <a:effectLst/>
                <a:latin typeface="Arial" charset="0"/>
                <a:ea typeface="ＭＳ Ｐゴシック" charset="0"/>
                <a:cs typeface="ＭＳ Ｐゴシック" charset="0"/>
              </a:rPr>
              <a:t> are several animated parts to this slide. Click once for the “A” animation which will show and then disappear.  Click again and the B animation will show and so forth.</a:t>
            </a:r>
            <a:endParaRPr lang="en-US" sz="1200" i="1" kern="1200" dirty="0" smtClean="0">
              <a:solidFill>
                <a:schemeClr val="tx1"/>
              </a:solidFill>
              <a:effectLst/>
              <a:latin typeface="Arial" charset="0"/>
              <a:ea typeface="ＭＳ Ｐゴシック" charset="0"/>
              <a:cs typeface="ＭＳ Ｐゴシック" charset="0"/>
            </a:endParaRPr>
          </a:p>
          <a:p>
            <a:endParaRPr lang="en-US" sz="1200" kern="1200" dirty="0" smtClean="0">
              <a:solidFill>
                <a:schemeClr val="tx1"/>
              </a:solidFill>
              <a:effectLst/>
              <a:latin typeface="Arial" charset="0"/>
              <a:ea typeface="ＭＳ Ｐゴシック" charset="0"/>
              <a:cs typeface="ＭＳ Ｐゴシック" charset="0"/>
            </a:endParaRPr>
          </a:p>
          <a:p>
            <a:r>
              <a:rPr lang="en-US" sz="1200" b="1" kern="1200" dirty="0" smtClean="0">
                <a:solidFill>
                  <a:schemeClr val="tx1"/>
                </a:solidFill>
                <a:effectLst/>
                <a:latin typeface="Arial" charset="0"/>
                <a:ea typeface="ＭＳ Ｐゴシック" charset="0"/>
                <a:cs typeface="ＭＳ Ｐゴシック" charset="0"/>
              </a:rPr>
              <a:t>(Click)</a:t>
            </a:r>
            <a:r>
              <a:rPr lang="en-US" sz="1200" kern="1200" dirty="0" smtClean="0">
                <a:solidFill>
                  <a:schemeClr val="tx1"/>
                </a:solidFill>
                <a:effectLst/>
                <a:latin typeface="Arial" charset="0"/>
                <a:ea typeface="ＭＳ Ｐゴシック" charset="0"/>
                <a:cs typeface="ＭＳ Ｐゴシック" charset="0"/>
              </a:rPr>
              <a:t> “A” – Cloud deck, “How coordinated are we?”</a:t>
            </a:r>
          </a:p>
          <a:p>
            <a:r>
              <a:rPr lang="en-US" sz="1200" b="1" i="0" kern="1200" dirty="0" smtClean="0">
                <a:solidFill>
                  <a:schemeClr val="tx1"/>
                </a:solidFill>
                <a:effectLst/>
                <a:latin typeface="Arial" charset="0"/>
                <a:ea typeface="ＭＳ Ｐゴシック" charset="0"/>
                <a:cs typeface="ＭＳ Ｐゴシック" charset="0"/>
              </a:rPr>
              <a:t>(Click)</a:t>
            </a:r>
            <a:r>
              <a:rPr lang="en-US" sz="1200" i="0" kern="1200" dirty="0" smtClean="0">
                <a:solidFill>
                  <a:schemeClr val="tx1"/>
                </a:solidFill>
                <a:effectLst/>
                <a:latin typeface="Arial" charset="0"/>
                <a:ea typeface="ＭＳ Ｐゴシック" charset="0"/>
                <a:cs typeface="ＭＳ Ｐゴシック" charset="0"/>
              </a:rPr>
              <a:t> </a:t>
            </a:r>
            <a:r>
              <a:rPr lang="en-US" sz="1200" i="1" kern="1200" dirty="0" smtClean="0">
                <a:solidFill>
                  <a:schemeClr val="tx1"/>
                </a:solidFill>
                <a:effectLst/>
                <a:latin typeface="Arial" charset="0"/>
                <a:ea typeface="ＭＳ Ｐゴシック" charset="0"/>
                <a:cs typeface="ＭＳ Ｐゴシック" charset="0"/>
              </a:rPr>
              <a:t>Reset depiction</a:t>
            </a:r>
          </a:p>
          <a:p>
            <a:endParaRPr lang="en-US" sz="1200" kern="1200" dirty="0" smtClean="0">
              <a:solidFill>
                <a:schemeClr val="tx1"/>
              </a:solidFill>
              <a:effectLst/>
              <a:latin typeface="Arial" charset="0"/>
              <a:ea typeface="ＭＳ Ｐゴシック" charset="0"/>
              <a:cs typeface="ＭＳ Ｐゴシック" charset="0"/>
            </a:endParaRPr>
          </a:p>
          <a:p>
            <a:r>
              <a:rPr lang="en-US" sz="1200" b="1" kern="1200" dirty="0" smtClean="0">
                <a:solidFill>
                  <a:schemeClr val="tx1"/>
                </a:solidFill>
                <a:effectLst/>
                <a:latin typeface="Arial" charset="0"/>
                <a:ea typeface="ＭＳ Ｐゴシック" charset="0"/>
                <a:cs typeface="ＭＳ Ｐゴシック" charset="0"/>
              </a:rPr>
              <a:t>(Click)</a:t>
            </a:r>
            <a:r>
              <a:rPr lang="en-US" sz="1200" kern="1200" dirty="0" smtClean="0">
                <a:solidFill>
                  <a:schemeClr val="tx1"/>
                </a:solidFill>
                <a:effectLst/>
                <a:latin typeface="Arial" charset="0"/>
                <a:ea typeface="ＭＳ Ｐゴシック" charset="0"/>
                <a:cs typeface="ＭＳ Ｐゴシック" charset="0"/>
              </a:rPr>
              <a:t> “B” – Actual? “How coordinated are we?”</a:t>
            </a:r>
          </a:p>
          <a:p>
            <a:r>
              <a:rPr lang="en-US" sz="1200" b="1" i="0" kern="1200" dirty="0" smtClean="0">
                <a:solidFill>
                  <a:schemeClr val="tx1"/>
                </a:solidFill>
                <a:effectLst/>
                <a:latin typeface="Arial" charset="0"/>
                <a:ea typeface="ＭＳ Ｐゴシック" charset="0"/>
                <a:cs typeface="ＭＳ Ｐゴシック" charset="0"/>
              </a:rPr>
              <a:t>(Click)</a:t>
            </a:r>
            <a:r>
              <a:rPr lang="en-US" sz="1200" i="1" kern="1200" dirty="0" smtClean="0">
                <a:solidFill>
                  <a:schemeClr val="tx1"/>
                </a:solidFill>
                <a:effectLst/>
                <a:latin typeface="Arial" charset="0"/>
                <a:ea typeface="ＭＳ Ｐゴシック" charset="0"/>
                <a:cs typeface="ＭＳ Ｐゴシック" charset="0"/>
              </a:rPr>
              <a:t> Reset depiction</a:t>
            </a:r>
          </a:p>
          <a:p>
            <a:endParaRPr lang="en-US" sz="1200" kern="1200" dirty="0" smtClean="0">
              <a:solidFill>
                <a:schemeClr val="tx1"/>
              </a:solidFill>
              <a:effectLst/>
              <a:latin typeface="Arial" charset="0"/>
              <a:ea typeface="ＭＳ Ｐゴシック" charset="0"/>
              <a:cs typeface="ＭＳ Ｐゴシック" charset="0"/>
            </a:endParaRPr>
          </a:p>
          <a:p>
            <a:r>
              <a:rPr lang="en-US" sz="1200" b="1" kern="1200" dirty="0" smtClean="0">
                <a:solidFill>
                  <a:schemeClr val="tx1"/>
                </a:solidFill>
                <a:effectLst/>
                <a:latin typeface="Arial" charset="0"/>
                <a:ea typeface="ＭＳ Ｐゴシック" charset="0"/>
                <a:cs typeface="ＭＳ Ｐゴシック" charset="0"/>
              </a:rPr>
              <a:t>(Click)</a:t>
            </a:r>
            <a:r>
              <a:rPr lang="en-US" sz="1200" kern="1200" dirty="0" smtClean="0">
                <a:solidFill>
                  <a:schemeClr val="tx1"/>
                </a:solidFill>
                <a:effectLst/>
                <a:latin typeface="Arial" charset="0"/>
                <a:ea typeface="ＭＳ Ｐゴシック" charset="0"/>
                <a:cs typeface="ＭＳ Ｐゴシック" charset="0"/>
              </a:rPr>
              <a:t> “C” – Actual obscured by the Clouds in “A”?</a:t>
            </a:r>
          </a:p>
          <a:p>
            <a:endParaRPr lang="en-US" sz="1200" kern="1200" dirty="0" smtClean="0">
              <a:solidFill>
                <a:schemeClr val="tx1"/>
              </a:solidFill>
              <a:effectLst/>
              <a:latin typeface="Arial" charset="0"/>
              <a:ea typeface="ＭＳ Ｐゴシック" charset="0"/>
              <a:cs typeface="ＭＳ Ｐゴシック" charset="0"/>
            </a:endParaRPr>
          </a:p>
          <a:p>
            <a:r>
              <a:rPr lang="en-US" sz="1200" b="1" i="0" kern="1200" dirty="0" smtClean="0">
                <a:solidFill>
                  <a:schemeClr val="tx1"/>
                </a:solidFill>
                <a:effectLst/>
                <a:latin typeface="Arial" charset="0"/>
                <a:ea typeface="ＭＳ Ｐゴシック" charset="0"/>
                <a:cs typeface="ＭＳ Ｐゴシック" charset="0"/>
              </a:rPr>
              <a:t>(Click)</a:t>
            </a:r>
            <a:r>
              <a:rPr lang="en-US" sz="1200" i="0" kern="1200" dirty="0" smtClean="0">
                <a:solidFill>
                  <a:schemeClr val="tx1"/>
                </a:solidFill>
                <a:effectLst/>
                <a:latin typeface="Arial" charset="0"/>
                <a:ea typeface="ＭＳ Ｐゴシック" charset="0"/>
                <a:cs typeface="ＭＳ Ｐゴシック" charset="0"/>
              </a:rPr>
              <a:t> Reveals the Artificial Horizon</a:t>
            </a:r>
          </a:p>
          <a:p>
            <a:endParaRPr lang="en-US" sz="1200" b="1" kern="1200" dirty="0" smtClean="0">
              <a:solidFill>
                <a:schemeClr val="tx1"/>
              </a:solidFill>
              <a:effectLst/>
              <a:latin typeface="Arial" charset="0"/>
              <a:ea typeface="ＭＳ Ｐゴシック" charset="0"/>
              <a:cs typeface="ＭＳ Ｐゴシック" charset="0"/>
            </a:endParaRPr>
          </a:p>
          <a:p>
            <a:r>
              <a:rPr lang="en-US" sz="1200" b="1" kern="1200" dirty="0" smtClean="0">
                <a:solidFill>
                  <a:schemeClr val="tx1"/>
                </a:solidFill>
                <a:effectLst/>
                <a:latin typeface="Arial" charset="0"/>
                <a:ea typeface="ＭＳ Ｐゴシック" charset="0"/>
                <a:cs typeface="ＭＳ Ｐゴシック" charset="0"/>
              </a:rPr>
              <a:t>(Next Slide)</a:t>
            </a:r>
            <a:endParaRPr lang="en-US" sz="1200" kern="1200" dirty="0">
              <a:solidFill>
                <a:schemeClr val="tx1"/>
              </a:solidFill>
              <a:effectLst/>
              <a:latin typeface="Arial" charset="0"/>
              <a:ea typeface="ＭＳ Ｐゴシック" charset="0"/>
              <a:cs typeface="ＭＳ Ｐゴシック" charset="0"/>
            </a:endParaRPr>
          </a:p>
        </p:txBody>
      </p:sp>
      <p:sp>
        <p:nvSpPr>
          <p:cNvPr id="4" name="Slide Number Placeholder 3"/>
          <p:cNvSpPr>
            <a:spLocks noGrp="1"/>
          </p:cNvSpPr>
          <p:nvPr>
            <p:ph type="sldNum" sz="quarter" idx="10"/>
          </p:nvPr>
        </p:nvSpPr>
        <p:spPr/>
        <p:txBody>
          <a:bodyPr/>
          <a:lstStyle/>
          <a:p>
            <a:pPr>
              <a:defRPr/>
            </a:pPr>
            <a:fld id="{11B598DD-9AA0-4200-809B-B3CEBCF639BB}" type="slidenum">
              <a:rPr lang="en-US" smtClean="0"/>
              <a:pPr>
                <a:defRPr/>
              </a:pPr>
              <a:t>13</a:t>
            </a:fld>
            <a:endParaRPr lang="en-US"/>
          </a:p>
        </p:txBody>
      </p:sp>
    </p:spTree>
    <p:extLst>
      <p:ext uri="{BB962C8B-B14F-4D97-AF65-F5344CB8AC3E}">
        <p14:creationId xmlns:p14="http://schemas.microsoft.com/office/powerpoint/2010/main" val="13603449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defTabSz="935038" eaLnBrk="0" hangingPunct="0">
              <a:defRPr sz="4800">
                <a:solidFill>
                  <a:schemeClr val="tx1"/>
                </a:solidFill>
                <a:latin typeface="Arial" charset="0"/>
                <a:ea typeface="ＭＳ Ｐゴシック" charset="-128"/>
              </a:defRPr>
            </a:lvl1pPr>
            <a:lvl2pPr marL="742950" indent="-285750" defTabSz="935038" eaLnBrk="0" hangingPunct="0">
              <a:defRPr sz="4800">
                <a:solidFill>
                  <a:schemeClr val="tx1"/>
                </a:solidFill>
                <a:latin typeface="Arial" charset="0"/>
                <a:ea typeface="ＭＳ Ｐゴシック" charset="-128"/>
              </a:defRPr>
            </a:lvl2pPr>
            <a:lvl3pPr marL="1143000" indent="-228600" defTabSz="935038" eaLnBrk="0" hangingPunct="0">
              <a:defRPr sz="4800">
                <a:solidFill>
                  <a:schemeClr val="tx1"/>
                </a:solidFill>
                <a:latin typeface="Arial" charset="0"/>
                <a:ea typeface="ＭＳ Ｐゴシック" charset="-128"/>
              </a:defRPr>
            </a:lvl3pPr>
            <a:lvl4pPr marL="1600200" indent="-228600" defTabSz="935038" eaLnBrk="0" hangingPunct="0">
              <a:defRPr sz="4800">
                <a:solidFill>
                  <a:schemeClr val="tx1"/>
                </a:solidFill>
                <a:latin typeface="Arial" charset="0"/>
                <a:ea typeface="ＭＳ Ｐゴシック" charset="-128"/>
              </a:defRPr>
            </a:lvl4pPr>
            <a:lvl5pPr marL="2057400" indent="-228600" defTabSz="935038" eaLnBrk="0" hangingPunct="0">
              <a:defRPr sz="4800">
                <a:solidFill>
                  <a:schemeClr val="tx1"/>
                </a:solidFill>
                <a:latin typeface="Arial" charset="0"/>
                <a:ea typeface="ＭＳ Ｐゴシック" charset="-128"/>
              </a:defRPr>
            </a:lvl5pPr>
            <a:lvl6pPr marL="2514600" indent="-228600" algn="ctr" defTabSz="935038" eaLnBrk="0" fontAlgn="base" hangingPunct="0">
              <a:spcBef>
                <a:spcPct val="50000"/>
              </a:spcBef>
              <a:spcAft>
                <a:spcPct val="0"/>
              </a:spcAft>
              <a:buChar char="•"/>
              <a:defRPr sz="4800">
                <a:solidFill>
                  <a:schemeClr val="tx1"/>
                </a:solidFill>
                <a:latin typeface="Arial" charset="0"/>
                <a:ea typeface="ＭＳ Ｐゴシック" charset="-128"/>
              </a:defRPr>
            </a:lvl6pPr>
            <a:lvl7pPr marL="2971800" indent="-228600" algn="ctr" defTabSz="935038" eaLnBrk="0" fontAlgn="base" hangingPunct="0">
              <a:spcBef>
                <a:spcPct val="50000"/>
              </a:spcBef>
              <a:spcAft>
                <a:spcPct val="0"/>
              </a:spcAft>
              <a:buChar char="•"/>
              <a:defRPr sz="4800">
                <a:solidFill>
                  <a:schemeClr val="tx1"/>
                </a:solidFill>
                <a:latin typeface="Arial" charset="0"/>
                <a:ea typeface="ＭＳ Ｐゴシック" charset="-128"/>
              </a:defRPr>
            </a:lvl7pPr>
            <a:lvl8pPr marL="3429000" indent="-228600" algn="ctr" defTabSz="935038" eaLnBrk="0" fontAlgn="base" hangingPunct="0">
              <a:spcBef>
                <a:spcPct val="50000"/>
              </a:spcBef>
              <a:spcAft>
                <a:spcPct val="0"/>
              </a:spcAft>
              <a:buChar char="•"/>
              <a:defRPr sz="4800">
                <a:solidFill>
                  <a:schemeClr val="tx1"/>
                </a:solidFill>
                <a:latin typeface="Arial" charset="0"/>
                <a:ea typeface="ＭＳ Ｐゴシック" charset="-128"/>
              </a:defRPr>
            </a:lvl8pPr>
            <a:lvl9pPr marL="3886200" indent="-228600" algn="ctr" defTabSz="935038" eaLnBrk="0" fontAlgn="base" hangingPunct="0">
              <a:spcBef>
                <a:spcPct val="50000"/>
              </a:spcBef>
              <a:spcAft>
                <a:spcPct val="0"/>
              </a:spcAft>
              <a:buChar char="•"/>
              <a:defRPr sz="4800">
                <a:solidFill>
                  <a:schemeClr val="tx1"/>
                </a:solidFill>
                <a:latin typeface="Arial" charset="0"/>
                <a:ea typeface="ＭＳ Ｐゴシック" charset="-128"/>
              </a:defRPr>
            </a:lvl9pPr>
          </a:lstStyle>
          <a:p>
            <a:pPr eaLnBrk="1" hangingPunct="1">
              <a:defRPr/>
            </a:pPr>
            <a:fld id="{BF50E3BA-18B7-4440-95A7-37A8FDEED3F6}" type="slidenum">
              <a:rPr lang="en-US" sz="1200" smtClean="0"/>
              <a:pPr eaLnBrk="1" hangingPunct="1">
                <a:defRPr/>
              </a:pPr>
              <a:t>14</a:t>
            </a:fld>
            <a:endParaRPr lang="en-US" sz="1200" smtClean="0"/>
          </a:p>
        </p:txBody>
      </p:sp>
      <p:sp>
        <p:nvSpPr>
          <p:cNvPr id="313346" name="Rectangle 2"/>
          <p:cNvSpPr>
            <a:spLocks noGrp="1" noRot="1" noChangeAspect="1" noChangeArrowheads="1" noTextEdit="1"/>
          </p:cNvSpPr>
          <p:nvPr>
            <p:ph type="sldImg"/>
          </p:nvPr>
        </p:nvSpPr>
        <p:spPr>
          <a:ln/>
          <a:extLst>
            <a:ext uri="{FAA26D3D-D897-4be2-8F04-BA451C77F1D7}"/>
          </a:extLst>
        </p:spPr>
      </p:sp>
      <p:sp>
        <p:nvSpPr>
          <p:cNvPr id="313347" name="Rectangle 3"/>
          <p:cNvSpPr>
            <a:spLocks noGrp="1" noChangeArrowheads="1"/>
          </p:cNvSpPr>
          <p:nvPr>
            <p:ph type="body" idx="1"/>
          </p:nvPr>
        </p:nvSpPr>
        <p:spPr/>
        <p:txBody>
          <a:bodyPr/>
          <a:lstStyle/>
          <a:p>
            <a:pPr eaLnBrk="1" hangingPunct="1">
              <a:defRPr/>
            </a:pPr>
            <a:r>
              <a:rPr lang="en-US" dirty="0" smtClean="0">
                <a:ea typeface="ＭＳ Ｐゴシック" charset="-128"/>
              </a:rPr>
              <a:t>14 CFR Part 61 requires that a student pilot receive and log flight training in stalls and stall recovery prior to Solo flight. During this training, the flight instructor should emphasize that the direct cause of every stall is an excessive angle of attack. The student pilot should fully understand that there are any number of flight maneuvers which may produce an increase in the wings angle of attack, but the stall does not occur until the angle of attack becomes excessive. </a:t>
            </a:r>
          </a:p>
          <a:p>
            <a:pPr eaLnBrk="1" hangingPunct="1">
              <a:defRPr/>
            </a:pPr>
            <a:r>
              <a:rPr lang="en-US" dirty="0" smtClean="0">
                <a:ea typeface="ＭＳ Ｐゴシック" charset="-128"/>
              </a:rPr>
              <a:t>This </a:t>
            </a:r>
            <a:r>
              <a:rPr lang="ja-JP" altLang="en-US" dirty="0" smtClean="0">
                <a:ea typeface="ＭＳ Ｐゴシック" charset="-128"/>
              </a:rPr>
              <a:t>‘</a:t>
            </a:r>
            <a:r>
              <a:rPr lang="en-US" altLang="ja-JP" dirty="0" smtClean="0">
                <a:ea typeface="ＭＳ Ｐゴシック" charset="-128"/>
              </a:rPr>
              <a:t>critical</a:t>
            </a:r>
            <a:r>
              <a:rPr lang="ja-JP" altLang="en-US" dirty="0" smtClean="0">
                <a:ea typeface="ＭＳ Ｐゴシック" charset="-128"/>
              </a:rPr>
              <a:t>’</a:t>
            </a:r>
            <a:r>
              <a:rPr lang="en-US" altLang="ja-JP" dirty="0" smtClean="0">
                <a:ea typeface="ＭＳ Ｐゴシック" charset="-128"/>
              </a:rPr>
              <a:t> angle of attack varies from 16 to 20 degrees depending on the airplane design.  The flight instructor must emphasize that low speed is not necessary to produce a stall. The wing can be brought to an excessive angle of attack at any speed. High pitch attitude is not an absolute indication of proximity to a stall. </a:t>
            </a:r>
          </a:p>
          <a:p>
            <a:pPr eaLnBrk="1" hangingPunct="1">
              <a:defRPr/>
            </a:pPr>
            <a:endParaRPr lang="en-US" dirty="0" smtClean="0">
              <a:ea typeface="ＭＳ Ｐゴシック" charset="-128"/>
            </a:endParaRPr>
          </a:p>
          <a:p>
            <a:pPr eaLnBrk="1" hangingPunct="1">
              <a:defRPr/>
            </a:pPr>
            <a:r>
              <a:rPr lang="en-US" b="1" dirty="0" smtClean="0">
                <a:ea typeface="ＭＳ Ｐゴシック" charset="-128"/>
              </a:rPr>
              <a:t>(Next</a:t>
            </a:r>
            <a:r>
              <a:rPr lang="en-US" b="1" baseline="0" dirty="0" smtClean="0">
                <a:ea typeface="ＭＳ Ｐゴシック" charset="-128"/>
              </a:rPr>
              <a:t> Slide)</a:t>
            </a:r>
            <a:endParaRPr lang="en-US" b="1" dirty="0" smtClean="0">
              <a:ea typeface="ＭＳ Ｐゴシック"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a:ln/>
        </p:spPr>
      </p:sp>
      <p:sp>
        <p:nvSpPr>
          <p:cNvPr id="327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latin typeface="Times New Roman" pitchFamily="18" charset="0"/>
              </a:rPr>
              <a:t>The National</a:t>
            </a:r>
            <a:r>
              <a:rPr lang="en-US" baseline="0" dirty="0" smtClean="0">
                <a:latin typeface="Times New Roman" pitchFamily="18" charset="0"/>
              </a:rPr>
              <a:t> accident data shows us that 54% of the accidents take place in the pattern or local to an airport and 41% involve maneuvering.</a:t>
            </a:r>
          </a:p>
          <a:p>
            <a:endParaRPr lang="en-US" dirty="0" smtClean="0">
              <a:latin typeface="Times New Roman" pitchFamily="18" charset="0"/>
            </a:endParaRPr>
          </a:p>
          <a:p>
            <a:r>
              <a:rPr lang="en-US" dirty="0" smtClean="0">
                <a:latin typeface="Times New Roman" pitchFamily="18" charset="0"/>
              </a:rPr>
              <a:t>That all works out to one fatal accident every three days for the past ten years.</a:t>
            </a:r>
          </a:p>
          <a:p>
            <a:endParaRPr lang="en-US" dirty="0" smtClean="0">
              <a:latin typeface="Times New Roman" pitchFamily="18" charset="0"/>
            </a:endParaRPr>
          </a:p>
          <a:p>
            <a:r>
              <a:rPr lang="en-US" b="1" dirty="0" smtClean="0">
                <a:latin typeface="Times New Roman" pitchFamily="18" charset="0"/>
              </a:rPr>
              <a:t>(Next Slide)</a:t>
            </a:r>
          </a:p>
        </p:txBody>
      </p:sp>
      <p:sp>
        <p:nvSpPr>
          <p:cNvPr id="327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eaLnBrk="0" hangingPunct="0">
              <a:defRPr sz="2400">
                <a:solidFill>
                  <a:schemeClr val="tx1"/>
                </a:solidFill>
                <a:latin typeface="Arial" charset="0"/>
                <a:ea typeface="MS PGothic" pitchFamily="34" charset="-128"/>
              </a:defRPr>
            </a:lvl1pPr>
            <a:lvl2pPr marL="742950" indent="-285750" defTabSz="911225" eaLnBrk="0" hangingPunct="0">
              <a:defRPr sz="2400">
                <a:solidFill>
                  <a:schemeClr val="tx1"/>
                </a:solidFill>
                <a:latin typeface="Arial" charset="0"/>
                <a:ea typeface="MS PGothic" pitchFamily="34" charset="-128"/>
              </a:defRPr>
            </a:lvl2pPr>
            <a:lvl3pPr marL="1143000" indent="-228600" defTabSz="911225" eaLnBrk="0" hangingPunct="0">
              <a:defRPr sz="2400">
                <a:solidFill>
                  <a:schemeClr val="tx1"/>
                </a:solidFill>
                <a:latin typeface="Arial" charset="0"/>
                <a:ea typeface="MS PGothic" pitchFamily="34" charset="-128"/>
              </a:defRPr>
            </a:lvl3pPr>
            <a:lvl4pPr marL="1600200" indent="-228600" defTabSz="911225" eaLnBrk="0" hangingPunct="0">
              <a:defRPr sz="2400">
                <a:solidFill>
                  <a:schemeClr val="tx1"/>
                </a:solidFill>
                <a:latin typeface="Arial" charset="0"/>
                <a:ea typeface="MS PGothic" pitchFamily="34" charset="-128"/>
              </a:defRPr>
            </a:lvl4pPr>
            <a:lvl5pPr marL="2057400" indent="-228600" defTabSz="911225" eaLnBrk="0" hangingPunct="0">
              <a:defRPr sz="2400">
                <a:solidFill>
                  <a:schemeClr val="tx1"/>
                </a:solidFill>
                <a:latin typeface="Arial" charset="0"/>
                <a:ea typeface="MS PGothic" pitchFamily="34" charset="-128"/>
              </a:defRPr>
            </a:lvl5pPr>
            <a:lvl6pPr marL="2514600" indent="-228600" algn="ctr" defTabSz="911225" eaLnBrk="0" fontAlgn="base" hangingPunct="0">
              <a:spcBef>
                <a:spcPct val="50000"/>
              </a:spcBef>
              <a:spcAft>
                <a:spcPct val="0"/>
              </a:spcAft>
              <a:buChar char="•"/>
              <a:defRPr sz="2400">
                <a:solidFill>
                  <a:schemeClr val="tx1"/>
                </a:solidFill>
                <a:latin typeface="Arial" charset="0"/>
                <a:ea typeface="MS PGothic" pitchFamily="34" charset="-128"/>
              </a:defRPr>
            </a:lvl6pPr>
            <a:lvl7pPr marL="2971800" indent="-228600" algn="ctr" defTabSz="911225" eaLnBrk="0" fontAlgn="base" hangingPunct="0">
              <a:spcBef>
                <a:spcPct val="50000"/>
              </a:spcBef>
              <a:spcAft>
                <a:spcPct val="0"/>
              </a:spcAft>
              <a:buChar char="•"/>
              <a:defRPr sz="2400">
                <a:solidFill>
                  <a:schemeClr val="tx1"/>
                </a:solidFill>
                <a:latin typeface="Arial" charset="0"/>
                <a:ea typeface="MS PGothic" pitchFamily="34" charset="-128"/>
              </a:defRPr>
            </a:lvl7pPr>
            <a:lvl8pPr marL="3429000" indent="-228600" algn="ctr" defTabSz="911225" eaLnBrk="0" fontAlgn="base" hangingPunct="0">
              <a:spcBef>
                <a:spcPct val="50000"/>
              </a:spcBef>
              <a:spcAft>
                <a:spcPct val="0"/>
              </a:spcAft>
              <a:buChar char="•"/>
              <a:defRPr sz="2400">
                <a:solidFill>
                  <a:schemeClr val="tx1"/>
                </a:solidFill>
                <a:latin typeface="Arial" charset="0"/>
                <a:ea typeface="MS PGothic" pitchFamily="34" charset="-128"/>
              </a:defRPr>
            </a:lvl8pPr>
            <a:lvl9pPr marL="3886200" indent="-228600" algn="ctr" defTabSz="911225" eaLnBrk="0" fontAlgn="base" hangingPunct="0">
              <a:spcBef>
                <a:spcPct val="50000"/>
              </a:spcBef>
              <a:spcAft>
                <a:spcPct val="0"/>
              </a:spcAft>
              <a:buChar char="•"/>
              <a:defRPr sz="2400">
                <a:solidFill>
                  <a:schemeClr val="tx1"/>
                </a:solidFill>
                <a:latin typeface="Arial" charset="0"/>
                <a:ea typeface="MS PGothic" pitchFamily="34" charset="-128"/>
              </a:defRPr>
            </a:lvl9pPr>
          </a:lstStyle>
          <a:p>
            <a:pPr eaLnBrk="1" hangingPunct="1"/>
            <a:fld id="{B5905B51-D18F-4077-867F-9C2B7FEFF3A3}" type="slidenum">
              <a:rPr lang="en-US" sz="1200" smtClean="0">
                <a:latin typeface="Times New Roman" pitchFamily="18" charset="0"/>
              </a:rPr>
              <a:pPr eaLnBrk="1" hangingPunct="1"/>
              <a:t>15</a:t>
            </a:fld>
            <a:endParaRPr lang="en-US" sz="1200" smtClean="0">
              <a:latin typeface="Times New Roman" pitchFamily="18"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a:ln/>
        </p:spPr>
      </p:sp>
      <p:sp>
        <p:nvSpPr>
          <p:cNvPr id="337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latin typeface="Times New Roman" pitchFamily="18" charset="0"/>
              </a:rPr>
              <a:t>We often discuss stalls with respect to airspeed and that can be a problem.</a:t>
            </a:r>
          </a:p>
          <a:p>
            <a:endParaRPr lang="en-US" dirty="0" smtClean="0">
              <a:latin typeface="Times New Roman" pitchFamily="18" charset="0"/>
            </a:endParaRPr>
          </a:p>
          <a:p>
            <a:r>
              <a:rPr lang="en-US" dirty="0" smtClean="0">
                <a:latin typeface="Times New Roman" pitchFamily="18" charset="0"/>
              </a:rPr>
              <a:t>Wings stall when their critical angle of attack is exceeded.  Remember from</a:t>
            </a:r>
            <a:r>
              <a:rPr lang="en-US" baseline="0" dirty="0" smtClean="0">
                <a:latin typeface="Times New Roman" pitchFamily="18" charset="0"/>
              </a:rPr>
              <a:t> your training that it can happen at any pitch or bank angle.  </a:t>
            </a:r>
            <a:r>
              <a:rPr lang="en-US" dirty="0" smtClean="0">
                <a:latin typeface="Times New Roman" pitchFamily="18" charset="0"/>
              </a:rPr>
              <a:t>Airspeed is a secondary indication of how close we are to the critical angle of attack. </a:t>
            </a:r>
          </a:p>
          <a:p>
            <a:endParaRPr lang="en-US" dirty="0" smtClean="0">
              <a:latin typeface="Times New Roman" pitchFamily="18" charset="0"/>
            </a:endParaRPr>
          </a:p>
          <a:p>
            <a:r>
              <a:rPr lang="en-US" b="1" dirty="0" smtClean="0">
                <a:latin typeface="Times New Roman" pitchFamily="18" charset="0"/>
              </a:rPr>
              <a:t>(Next Slide)</a:t>
            </a:r>
          </a:p>
        </p:txBody>
      </p:sp>
      <p:sp>
        <p:nvSpPr>
          <p:cNvPr id="337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eaLnBrk="0" hangingPunct="0">
              <a:defRPr sz="2400">
                <a:solidFill>
                  <a:schemeClr val="tx1"/>
                </a:solidFill>
                <a:latin typeface="Arial" charset="0"/>
                <a:ea typeface="MS PGothic" pitchFamily="34" charset="-128"/>
              </a:defRPr>
            </a:lvl1pPr>
            <a:lvl2pPr marL="742950" indent="-285750" defTabSz="911225" eaLnBrk="0" hangingPunct="0">
              <a:defRPr sz="2400">
                <a:solidFill>
                  <a:schemeClr val="tx1"/>
                </a:solidFill>
                <a:latin typeface="Arial" charset="0"/>
                <a:ea typeface="MS PGothic" pitchFamily="34" charset="-128"/>
              </a:defRPr>
            </a:lvl2pPr>
            <a:lvl3pPr marL="1143000" indent="-228600" defTabSz="911225" eaLnBrk="0" hangingPunct="0">
              <a:defRPr sz="2400">
                <a:solidFill>
                  <a:schemeClr val="tx1"/>
                </a:solidFill>
                <a:latin typeface="Arial" charset="0"/>
                <a:ea typeface="MS PGothic" pitchFamily="34" charset="-128"/>
              </a:defRPr>
            </a:lvl3pPr>
            <a:lvl4pPr marL="1600200" indent="-228600" defTabSz="911225" eaLnBrk="0" hangingPunct="0">
              <a:defRPr sz="2400">
                <a:solidFill>
                  <a:schemeClr val="tx1"/>
                </a:solidFill>
                <a:latin typeface="Arial" charset="0"/>
                <a:ea typeface="MS PGothic" pitchFamily="34" charset="-128"/>
              </a:defRPr>
            </a:lvl4pPr>
            <a:lvl5pPr marL="2057400" indent="-228600" defTabSz="911225" eaLnBrk="0" hangingPunct="0">
              <a:defRPr sz="2400">
                <a:solidFill>
                  <a:schemeClr val="tx1"/>
                </a:solidFill>
                <a:latin typeface="Arial" charset="0"/>
                <a:ea typeface="MS PGothic" pitchFamily="34" charset="-128"/>
              </a:defRPr>
            </a:lvl5pPr>
            <a:lvl6pPr marL="2514600" indent="-228600" algn="ctr" defTabSz="911225" eaLnBrk="0" fontAlgn="base" hangingPunct="0">
              <a:spcBef>
                <a:spcPct val="50000"/>
              </a:spcBef>
              <a:spcAft>
                <a:spcPct val="0"/>
              </a:spcAft>
              <a:buChar char="•"/>
              <a:defRPr sz="2400">
                <a:solidFill>
                  <a:schemeClr val="tx1"/>
                </a:solidFill>
                <a:latin typeface="Arial" charset="0"/>
                <a:ea typeface="MS PGothic" pitchFamily="34" charset="-128"/>
              </a:defRPr>
            </a:lvl6pPr>
            <a:lvl7pPr marL="2971800" indent="-228600" algn="ctr" defTabSz="911225" eaLnBrk="0" fontAlgn="base" hangingPunct="0">
              <a:spcBef>
                <a:spcPct val="50000"/>
              </a:spcBef>
              <a:spcAft>
                <a:spcPct val="0"/>
              </a:spcAft>
              <a:buChar char="•"/>
              <a:defRPr sz="2400">
                <a:solidFill>
                  <a:schemeClr val="tx1"/>
                </a:solidFill>
                <a:latin typeface="Arial" charset="0"/>
                <a:ea typeface="MS PGothic" pitchFamily="34" charset="-128"/>
              </a:defRPr>
            </a:lvl7pPr>
            <a:lvl8pPr marL="3429000" indent="-228600" algn="ctr" defTabSz="911225" eaLnBrk="0" fontAlgn="base" hangingPunct="0">
              <a:spcBef>
                <a:spcPct val="50000"/>
              </a:spcBef>
              <a:spcAft>
                <a:spcPct val="0"/>
              </a:spcAft>
              <a:buChar char="•"/>
              <a:defRPr sz="2400">
                <a:solidFill>
                  <a:schemeClr val="tx1"/>
                </a:solidFill>
                <a:latin typeface="Arial" charset="0"/>
                <a:ea typeface="MS PGothic" pitchFamily="34" charset="-128"/>
              </a:defRPr>
            </a:lvl8pPr>
            <a:lvl9pPr marL="3886200" indent="-228600" algn="ctr" defTabSz="911225" eaLnBrk="0" fontAlgn="base" hangingPunct="0">
              <a:spcBef>
                <a:spcPct val="50000"/>
              </a:spcBef>
              <a:spcAft>
                <a:spcPct val="0"/>
              </a:spcAft>
              <a:buChar char="•"/>
              <a:defRPr sz="2400">
                <a:solidFill>
                  <a:schemeClr val="tx1"/>
                </a:solidFill>
                <a:latin typeface="Arial" charset="0"/>
                <a:ea typeface="MS PGothic" pitchFamily="34" charset="-128"/>
              </a:defRPr>
            </a:lvl9pPr>
          </a:lstStyle>
          <a:p>
            <a:pPr eaLnBrk="1" hangingPunct="1"/>
            <a:fld id="{5919E271-BD66-4ACF-ABB3-9D31FF90EC7D}" type="slidenum">
              <a:rPr lang="en-US" sz="1200" smtClean="0">
                <a:latin typeface="Times New Roman" pitchFamily="18" charset="0"/>
              </a:rPr>
              <a:pPr eaLnBrk="1" hangingPunct="1"/>
              <a:t>16</a:t>
            </a:fld>
            <a:endParaRPr lang="en-US" sz="1200" smtClean="0">
              <a:latin typeface="Times New Roman" pitchFamily="18"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a:ln/>
        </p:spPr>
      </p:sp>
      <p:sp>
        <p:nvSpPr>
          <p:cNvPr id="348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latin typeface="Times New Roman" pitchFamily="18" charset="0"/>
              </a:rPr>
              <a:t>There are problems with using airspeed indications for stall avoidance.</a:t>
            </a:r>
          </a:p>
          <a:p>
            <a:endParaRPr lang="en-US" dirty="0" smtClean="0">
              <a:latin typeface="Times New Roman" pitchFamily="18" charset="0"/>
            </a:endParaRPr>
          </a:p>
          <a:p>
            <a:r>
              <a:rPr lang="en-US" dirty="0" smtClean="0">
                <a:latin typeface="Times New Roman" pitchFamily="18" charset="0"/>
              </a:rPr>
              <a:t>One being that Stall speed changes with aircraft configuration. </a:t>
            </a:r>
          </a:p>
          <a:p>
            <a:endParaRPr lang="en-US" dirty="0" smtClean="0">
              <a:latin typeface="Times New Roman" pitchFamily="18" charset="0"/>
            </a:endParaRPr>
          </a:p>
          <a:p>
            <a:r>
              <a:rPr lang="en-US" dirty="0" smtClean="0">
                <a:latin typeface="Times New Roman" pitchFamily="18" charset="0"/>
              </a:rPr>
              <a:t>Another has to do with aircraft load.  As load or weight increase stall speed will also increase.</a:t>
            </a:r>
          </a:p>
          <a:p>
            <a:endParaRPr lang="en-US" dirty="0" smtClean="0">
              <a:latin typeface="Times New Roman" pitchFamily="18" charset="0"/>
            </a:endParaRPr>
          </a:p>
          <a:p>
            <a:r>
              <a:rPr lang="en-US" dirty="0" smtClean="0">
                <a:latin typeface="Times New Roman" pitchFamily="18" charset="0"/>
              </a:rPr>
              <a:t>So if a wing can stall at any airspeed in any configuration pilots must manage angle of attack and that argues for an AoA display and/warning system in the aircraft.</a:t>
            </a:r>
          </a:p>
          <a:p>
            <a:endParaRPr lang="en-US" dirty="0" smtClean="0">
              <a:latin typeface="Times New Roman" pitchFamily="18" charset="0"/>
            </a:endParaRPr>
          </a:p>
          <a:p>
            <a:r>
              <a:rPr lang="en-US" b="1" dirty="0" smtClean="0">
                <a:latin typeface="Times New Roman" pitchFamily="18" charset="0"/>
              </a:rPr>
              <a:t>(Next Slide)</a:t>
            </a:r>
          </a:p>
        </p:txBody>
      </p:sp>
      <p:sp>
        <p:nvSpPr>
          <p:cNvPr id="348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eaLnBrk="0" hangingPunct="0">
              <a:defRPr sz="2400">
                <a:solidFill>
                  <a:schemeClr val="tx1"/>
                </a:solidFill>
                <a:latin typeface="Arial" charset="0"/>
                <a:ea typeface="MS PGothic" pitchFamily="34" charset="-128"/>
              </a:defRPr>
            </a:lvl1pPr>
            <a:lvl2pPr marL="742950" indent="-285750" defTabSz="911225" eaLnBrk="0" hangingPunct="0">
              <a:defRPr sz="2400">
                <a:solidFill>
                  <a:schemeClr val="tx1"/>
                </a:solidFill>
                <a:latin typeface="Arial" charset="0"/>
                <a:ea typeface="MS PGothic" pitchFamily="34" charset="-128"/>
              </a:defRPr>
            </a:lvl2pPr>
            <a:lvl3pPr marL="1143000" indent="-228600" defTabSz="911225" eaLnBrk="0" hangingPunct="0">
              <a:defRPr sz="2400">
                <a:solidFill>
                  <a:schemeClr val="tx1"/>
                </a:solidFill>
                <a:latin typeface="Arial" charset="0"/>
                <a:ea typeface="MS PGothic" pitchFamily="34" charset="-128"/>
              </a:defRPr>
            </a:lvl3pPr>
            <a:lvl4pPr marL="1600200" indent="-228600" defTabSz="911225" eaLnBrk="0" hangingPunct="0">
              <a:defRPr sz="2400">
                <a:solidFill>
                  <a:schemeClr val="tx1"/>
                </a:solidFill>
                <a:latin typeface="Arial" charset="0"/>
                <a:ea typeface="MS PGothic" pitchFamily="34" charset="-128"/>
              </a:defRPr>
            </a:lvl4pPr>
            <a:lvl5pPr marL="2057400" indent="-228600" defTabSz="911225" eaLnBrk="0" hangingPunct="0">
              <a:defRPr sz="2400">
                <a:solidFill>
                  <a:schemeClr val="tx1"/>
                </a:solidFill>
                <a:latin typeface="Arial" charset="0"/>
                <a:ea typeface="MS PGothic" pitchFamily="34" charset="-128"/>
              </a:defRPr>
            </a:lvl5pPr>
            <a:lvl6pPr marL="2514600" indent="-228600" algn="ctr" defTabSz="911225" eaLnBrk="0" fontAlgn="base" hangingPunct="0">
              <a:spcBef>
                <a:spcPct val="50000"/>
              </a:spcBef>
              <a:spcAft>
                <a:spcPct val="0"/>
              </a:spcAft>
              <a:buChar char="•"/>
              <a:defRPr sz="2400">
                <a:solidFill>
                  <a:schemeClr val="tx1"/>
                </a:solidFill>
                <a:latin typeface="Arial" charset="0"/>
                <a:ea typeface="MS PGothic" pitchFamily="34" charset="-128"/>
              </a:defRPr>
            </a:lvl6pPr>
            <a:lvl7pPr marL="2971800" indent="-228600" algn="ctr" defTabSz="911225" eaLnBrk="0" fontAlgn="base" hangingPunct="0">
              <a:spcBef>
                <a:spcPct val="50000"/>
              </a:spcBef>
              <a:spcAft>
                <a:spcPct val="0"/>
              </a:spcAft>
              <a:buChar char="•"/>
              <a:defRPr sz="2400">
                <a:solidFill>
                  <a:schemeClr val="tx1"/>
                </a:solidFill>
                <a:latin typeface="Arial" charset="0"/>
                <a:ea typeface="MS PGothic" pitchFamily="34" charset="-128"/>
              </a:defRPr>
            </a:lvl7pPr>
            <a:lvl8pPr marL="3429000" indent="-228600" algn="ctr" defTabSz="911225" eaLnBrk="0" fontAlgn="base" hangingPunct="0">
              <a:spcBef>
                <a:spcPct val="50000"/>
              </a:spcBef>
              <a:spcAft>
                <a:spcPct val="0"/>
              </a:spcAft>
              <a:buChar char="•"/>
              <a:defRPr sz="2400">
                <a:solidFill>
                  <a:schemeClr val="tx1"/>
                </a:solidFill>
                <a:latin typeface="Arial" charset="0"/>
                <a:ea typeface="MS PGothic" pitchFamily="34" charset="-128"/>
              </a:defRPr>
            </a:lvl8pPr>
            <a:lvl9pPr marL="3886200" indent="-228600" algn="ctr" defTabSz="911225" eaLnBrk="0" fontAlgn="base" hangingPunct="0">
              <a:spcBef>
                <a:spcPct val="50000"/>
              </a:spcBef>
              <a:spcAft>
                <a:spcPct val="0"/>
              </a:spcAft>
              <a:buChar char="•"/>
              <a:defRPr sz="2400">
                <a:solidFill>
                  <a:schemeClr val="tx1"/>
                </a:solidFill>
                <a:latin typeface="Arial" charset="0"/>
                <a:ea typeface="MS PGothic" pitchFamily="34" charset="-128"/>
              </a:defRPr>
            </a:lvl9pPr>
          </a:lstStyle>
          <a:p>
            <a:pPr eaLnBrk="1" hangingPunct="1"/>
            <a:fld id="{922F03AB-EBE1-4A55-A384-D2D5B9B4B654}" type="slidenum">
              <a:rPr lang="en-US" sz="1200" smtClean="0">
                <a:latin typeface="Times New Roman" pitchFamily="18" charset="0"/>
              </a:rPr>
              <a:pPr eaLnBrk="1" hangingPunct="1"/>
              <a:t>17</a:t>
            </a:fld>
            <a:endParaRPr lang="en-US" sz="1200" smtClean="0">
              <a:latin typeface="Times New Roman" pitchFamily="18"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Time</a:t>
            </a:r>
            <a:r>
              <a:rPr lang="en-US" baseline="0" dirty="0" smtClean="0"/>
              <a:t> for a little poll:</a:t>
            </a:r>
          </a:p>
          <a:p>
            <a:r>
              <a:rPr lang="en-US" sz="1200" dirty="0" smtClean="0"/>
              <a:t>How many of you have gone out and practiced stalls in the last year?</a:t>
            </a:r>
          </a:p>
          <a:p>
            <a:r>
              <a:rPr lang="en-US" sz="1200" dirty="0" smtClean="0"/>
              <a:t>Last 2 Years?</a:t>
            </a:r>
          </a:p>
          <a:p>
            <a:r>
              <a:rPr lang="en-US" sz="1200" dirty="0" smtClean="0"/>
              <a:t>Haven’t since I got my Private Certificate?</a:t>
            </a:r>
          </a:p>
          <a:p>
            <a:endParaRPr lang="en-US" baseline="0" dirty="0" smtClean="0"/>
          </a:p>
          <a:p>
            <a:r>
              <a:rPr lang="en-US" baseline="0" dirty="0" smtClean="0"/>
              <a:t>(Note the answers and save for your future risk assessments)</a:t>
            </a:r>
          </a:p>
          <a:p>
            <a:endParaRPr lang="en-US" baseline="0" dirty="0" smtClean="0"/>
          </a:p>
          <a:p>
            <a:r>
              <a:rPr lang="en-US" b="1" baseline="0" dirty="0" smtClean="0"/>
              <a:t>(Next Slide)</a:t>
            </a:r>
            <a:endParaRPr lang="en-US" b="1" dirty="0"/>
          </a:p>
        </p:txBody>
      </p:sp>
      <p:sp>
        <p:nvSpPr>
          <p:cNvPr id="4" name="Slide Number Placeholder 3"/>
          <p:cNvSpPr>
            <a:spLocks noGrp="1"/>
          </p:cNvSpPr>
          <p:nvPr>
            <p:ph type="sldNum" sz="quarter" idx="10"/>
          </p:nvPr>
        </p:nvSpPr>
        <p:spPr/>
        <p:txBody>
          <a:bodyPr/>
          <a:lstStyle/>
          <a:p>
            <a:pPr>
              <a:defRPr/>
            </a:pPr>
            <a:fld id="{11B598DD-9AA0-4200-809B-B3CEBCF639BB}" type="slidenum">
              <a:rPr lang="en-US" smtClean="0"/>
              <a:pPr>
                <a:defRPr/>
              </a:pPr>
              <a:t>18</a:t>
            </a:fld>
            <a:endParaRPr lang="en-US"/>
          </a:p>
        </p:txBody>
      </p:sp>
    </p:spTree>
    <p:extLst>
      <p:ext uri="{BB962C8B-B14F-4D97-AF65-F5344CB8AC3E}">
        <p14:creationId xmlns:p14="http://schemas.microsoft.com/office/powerpoint/2010/main" val="42080118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defTabSz="935038" eaLnBrk="0" hangingPunct="0">
              <a:defRPr sz="4800">
                <a:solidFill>
                  <a:schemeClr val="tx1"/>
                </a:solidFill>
                <a:latin typeface="Arial" charset="0"/>
                <a:ea typeface="ＭＳ Ｐゴシック" charset="-128"/>
              </a:defRPr>
            </a:lvl1pPr>
            <a:lvl2pPr marL="742950" indent="-285750" defTabSz="935038" eaLnBrk="0" hangingPunct="0">
              <a:defRPr sz="4800">
                <a:solidFill>
                  <a:schemeClr val="tx1"/>
                </a:solidFill>
                <a:latin typeface="Arial" charset="0"/>
                <a:ea typeface="ＭＳ Ｐゴシック" charset="-128"/>
              </a:defRPr>
            </a:lvl2pPr>
            <a:lvl3pPr marL="1143000" indent="-228600" defTabSz="935038" eaLnBrk="0" hangingPunct="0">
              <a:defRPr sz="4800">
                <a:solidFill>
                  <a:schemeClr val="tx1"/>
                </a:solidFill>
                <a:latin typeface="Arial" charset="0"/>
                <a:ea typeface="ＭＳ Ｐゴシック" charset="-128"/>
              </a:defRPr>
            </a:lvl3pPr>
            <a:lvl4pPr marL="1600200" indent="-228600" defTabSz="935038" eaLnBrk="0" hangingPunct="0">
              <a:defRPr sz="4800">
                <a:solidFill>
                  <a:schemeClr val="tx1"/>
                </a:solidFill>
                <a:latin typeface="Arial" charset="0"/>
                <a:ea typeface="ＭＳ Ｐゴシック" charset="-128"/>
              </a:defRPr>
            </a:lvl4pPr>
            <a:lvl5pPr marL="2057400" indent="-228600" defTabSz="935038" eaLnBrk="0" hangingPunct="0">
              <a:defRPr sz="4800">
                <a:solidFill>
                  <a:schemeClr val="tx1"/>
                </a:solidFill>
                <a:latin typeface="Arial" charset="0"/>
                <a:ea typeface="ＭＳ Ｐゴシック" charset="-128"/>
              </a:defRPr>
            </a:lvl5pPr>
            <a:lvl6pPr marL="2514600" indent="-228600" algn="ctr" defTabSz="935038" eaLnBrk="0" fontAlgn="base" hangingPunct="0">
              <a:spcBef>
                <a:spcPct val="50000"/>
              </a:spcBef>
              <a:spcAft>
                <a:spcPct val="0"/>
              </a:spcAft>
              <a:buChar char="•"/>
              <a:defRPr sz="4800">
                <a:solidFill>
                  <a:schemeClr val="tx1"/>
                </a:solidFill>
                <a:latin typeface="Arial" charset="0"/>
                <a:ea typeface="ＭＳ Ｐゴシック" charset="-128"/>
              </a:defRPr>
            </a:lvl6pPr>
            <a:lvl7pPr marL="2971800" indent="-228600" algn="ctr" defTabSz="935038" eaLnBrk="0" fontAlgn="base" hangingPunct="0">
              <a:spcBef>
                <a:spcPct val="50000"/>
              </a:spcBef>
              <a:spcAft>
                <a:spcPct val="0"/>
              </a:spcAft>
              <a:buChar char="•"/>
              <a:defRPr sz="4800">
                <a:solidFill>
                  <a:schemeClr val="tx1"/>
                </a:solidFill>
                <a:latin typeface="Arial" charset="0"/>
                <a:ea typeface="ＭＳ Ｐゴシック" charset="-128"/>
              </a:defRPr>
            </a:lvl7pPr>
            <a:lvl8pPr marL="3429000" indent="-228600" algn="ctr" defTabSz="935038" eaLnBrk="0" fontAlgn="base" hangingPunct="0">
              <a:spcBef>
                <a:spcPct val="50000"/>
              </a:spcBef>
              <a:spcAft>
                <a:spcPct val="0"/>
              </a:spcAft>
              <a:buChar char="•"/>
              <a:defRPr sz="4800">
                <a:solidFill>
                  <a:schemeClr val="tx1"/>
                </a:solidFill>
                <a:latin typeface="Arial" charset="0"/>
                <a:ea typeface="ＭＳ Ｐゴシック" charset="-128"/>
              </a:defRPr>
            </a:lvl8pPr>
            <a:lvl9pPr marL="3886200" indent="-228600" algn="ctr" defTabSz="935038" eaLnBrk="0" fontAlgn="base" hangingPunct="0">
              <a:spcBef>
                <a:spcPct val="50000"/>
              </a:spcBef>
              <a:spcAft>
                <a:spcPct val="0"/>
              </a:spcAft>
              <a:buChar char="•"/>
              <a:defRPr sz="4800">
                <a:solidFill>
                  <a:schemeClr val="tx1"/>
                </a:solidFill>
                <a:latin typeface="Arial" charset="0"/>
                <a:ea typeface="ＭＳ Ｐゴシック" charset="-128"/>
              </a:defRPr>
            </a:lvl9pPr>
          </a:lstStyle>
          <a:p>
            <a:pPr eaLnBrk="1" hangingPunct="1">
              <a:defRPr/>
            </a:pPr>
            <a:fld id="{DF79A749-12C4-4C34-B5E4-0EF488C7975B}" type="slidenum">
              <a:rPr lang="en-US" sz="1200" smtClean="0"/>
              <a:pPr eaLnBrk="1" hangingPunct="1">
                <a:defRPr/>
              </a:pPr>
              <a:t>19</a:t>
            </a:fld>
            <a:endParaRPr lang="en-US" sz="1200" smtClean="0"/>
          </a:p>
        </p:txBody>
      </p:sp>
      <p:sp>
        <p:nvSpPr>
          <p:cNvPr id="278530" name="Rectangle 2"/>
          <p:cNvSpPr>
            <a:spLocks noGrp="1" noRot="1" noChangeAspect="1" noChangeArrowheads="1" noTextEdit="1"/>
          </p:cNvSpPr>
          <p:nvPr>
            <p:ph type="sldImg"/>
          </p:nvPr>
        </p:nvSpPr>
        <p:spPr>
          <a:ln/>
          <a:extLst>
            <a:ext uri="{FAA26D3D-D897-4be2-8F04-BA451C77F1D7}"/>
          </a:extLst>
        </p:spPr>
      </p:sp>
      <p:sp>
        <p:nvSpPr>
          <p:cNvPr id="278531" name="Rectangle 3"/>
          <p:cNvSpPr>
            <a:spLocks noGrp="1" noChangeArrowheads="1"/>
          </p:cNvSpPr>
          <p:nvPr>
            <p:ph type="body" idx="1"/>
          </p:nvPr>
        </p:nvSpPr>
        <p:spPr/>
        <p:txBody>
          <a:bodyPr/>
          <a:lstStyle/>
          <a:p>
            <a:pPr eaLnBrk="1" hangingPunct="1">
              <a:defRPr/>
            </a:pPr>
            <a:r>
              <a:rPr lang="en-US" dirty="0" smtClean="0">
                <a:ea typeface="ＭＳ Ｐゴシック" charset="-128"/>
              </a:rPr>
              <a:t>The key to stall awareness is the pilot</a:t>
            </a:r>
            <a:r>
              <a:rPr lang="ja-JP" altLang="en-US" dirty="0" smtClean="0">
                <a:ea typeface="ＭＳ Ｐゴシック" charset="-128"/>
              </a:rPr>
              <a:t>’</a:t>
            </a:r>
            <a:r>
              <a:rPr lang="en-US" altLang="ja-JP" dirty="0" smtClean="0">
                <a:ea typeface="ＭＳ Ｐゴシック" charset="-128"/>
              </a:rPr>
              <a:t>s ability to visualize the wing</a:t>
            </a:r>
            <a:r>
              <a:rPr lang="ja-JP" altLang="en-US" dirty="0" smtClean="0">
                <a:ea typeface="ＭＳ Ｐゴシック" charset="-128"/>
              </a:rPr>
              <a:t>’</a:t>
            </a:r>
            <a:r>
              <a:rPr lang="en-US" altLang="ja-JP" dirty="0" smtClean="0">
                <a:ea typeface="ＭＳ Ｐゴシック" charset="-128"/>
              </a:rPr>
              <a:t>s angle of attack in any particular circumstance, and thereby be able to estimate his/her margin of safety above stall. </a:t>
            </a:r>
          </a:p>
          <a:p>
            <a:pPr eaLnBrk="1" hangingPunct="1">
              <a:defRPr/>
            </a:pPr>
            <a:r>
              <a:rPr lang="en-US" b="1" i="1" dirty="0" smtClean="0">
                <a:ea typeface="ＭＳ Ｐゴシック" charset="-128"/>
              </a:rPr>
              <a:t>This is a learned skill</a:t>
            </a:r>
            <a:r>
              <a:rPr lang="en-US" dirty="0" smtClean="0">
                <a:ea typeface="ＭＳ Ｐゴシック" charset="-128"/>
              </a:rPr>
              <a:t> that must be acquired early in flight training and carried through the pilot</a:t>
            </a:r>
            <a:r>
              <a:rPr lang="ja-JP" altLang="en-US" dirty="0" smtClean="0">
                <a:ea typeface="ＭＳ Ｐゴシック" charset="-128"/>
              </a:rPr>
              <a:t>’</a:t>
            </a:r>
            <a:r>
              <a:rPr lang="en-US" altLang="ja-JP" dirty="0" smtClean="0">
                <a:ea typeface="ＭＳ Ｐゴシック" charset="-128"/>
              </a:rPr>
              <a:t>s entire flying career. </a:t>
            </a:r>
          </a:p>
          <a:p>
            <a:pPr eaLnBrk="1" hangingPunct="1">
              <a:defRPr/>
            </a:pPr>
            <a:endParaRPr lang="en-US" dirty="0" smtClean="0">
              <a:ea typeface="ＭＳ Ｐゴシック" charset="-128"/>
            </a:endParaRPr>
          </a:p>
          <a:p>
            <a:pPr eaLnBrk="1" hangingPunct="1">
              <a:defRPr/>
            </a:pPr>
            <a:r>
              <a:rPr lang="en-US" b="1" dirty="0" smtClean="0">
                <a:ea typeface="ＭＳ Ｐゴシック" charset="-128"/>
              </a:rPr>
              <a:t>(Next Slide)</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Arial" charset="0"/>
                <a:ea typeface="ＭＳ Ｐゴシック" charset="0"/>
                <a:cs typeface="ＭＳ Ｐゴシック" charset="0"/>
              </a:rPr>
              <a:t>Presentation Note: </a:t>
            </a:r>
            <a:r>
              <a:rPr lang="en-US" sz="1200" i="1" kern="1200" dirty="0" smtClean="0">
                <a:solidFill>
                  <a:schemeClr val="tx1"/>
                </a:solidFill>
                <a:effectLst/>
                <a:latin typeface="Arial" charset="0"/>
                <a:ea typeface="ＭＳ Ｐゴシック" charset="0"/>
                <a:cs typeface="ＭＳ Ｐゴシック" charset="0"/>
              </a:rPr>
              <a:t>Here’s where you can discuss venue logistics, acknowledge sponsors, and deliver other information you want your audience to know in the beginning.  </a:t>
            </a:r>
            <a:endParaRPr lang="en-US" sz="1200" kern="1200" dirty="0" smtClean="0">
              <a:solidFill>
                <a:schemeClr val="tx1"/>
              </a:solidFill>
              <a:effectLst/>
              <a:latin typeface="Arial" charset="0"/>
              <a:ea typeface="ＭＳ Ｐゴシック" charset="0"/>
              <a:cs typeface="ＭＳ Ｐゴシック" charset="0"/>
            </a:endParaRPr>
          </a:p>
          <a:p>
            <a:endParaRPr lang="en-US" sz="1200" i="1" kern="1200" dirty="0" smtClean="0">
              <a:solidFill>
                <a:schemeClr val="tx1"/>
              </a:solidFill>
              <a:effectLst/>
              <a:latin typeface="Arial" charset="0"/>
              <a:ea typeface="ＭＳ Ｐゴシック" charset="0"/>
              <a:cs typeface="ＭＳ Ｐゴシック" charset="0"/>
            </a:endParaRPr>
          </a:p>
          <a:p>
            <a:r>
              <a:rPr lang="en-US" sz="1200" i="1" kern="1200" dirty="0" smtClean="0">
                <a:solidFill>
                  <a:schemeClr val="tx1"/>
                </a:solidFill>
                <a:effectLst/>
                <a:latin typeface="Arial" charset="0"/>
                <a:ea typeface="ＭＳ Ｐゴシック" charset="0"/>
                <a:cs typeface="ＭＳ Ｐゴシック" charset="0"/>
              </a:rPr>
              <a:t>You can add slides after this one to fit your situation. </a:t>
            </a:r>
          </a:p>
          <a:p>
            <a:endParaRPr lang="en-US" sz="1200" b="1" i="1" kern="1200" dirty="0" smtClean="0">
              <a:solidFill>
                <a:schemeClr val="tx1"/>
              </a:solidFill>
              <a:effectLst/>
              <a:latin typeface="Arial" charset="0"/>
              <a:ea typeface="ＭＳ Ｐゴシック" charset="0"/>
              <a:cs typeface="ＭＳ Ｐゴシック" charset="0"/>
            </a:endParaRPr>
          </a:p>
          <a:p>
            <a:r>
              <a:rPr lang="en-US" sz="1200" b="1" kern="1200" dirty="0" smtClean="0">
                <a:solidFill>
                  <a:schemeClr val="tx1"/>
                </a:solidFill>
                <a:effectLst/>
                <a:latin typeface="Arial" charset="0"/>
                <a:ea typeface="ＭＳ Ｐゴシック" charset="0"/>
                <a:cs typeface="ＭＳ Ｐゴシック" charset="0"/>
              </a:rPr>
              <a:t>(Next Slide)</a:t>
            </a:r>
            <a:r>
              <a:rPr lang="en-US" sz="1200" b="0" kern="1200" dirty="0" smtClean="0">
                <a:solidFill>
                  <a:schemeClr val="tx1"/>
                </a:solidFill>
                <a:effectLst/>
                <a:latin typeface="Arial" charset="0"/>
                <a:ea typeface="ＭＳ Ｐゴシック" charset="0"/>
                <a:cs typeface="ＭＳ Ｐゴシック" charset="0"/>
              </a:rPr>
              <a:t> </a:t>
            </a:r>
            <a:endParaRPr lang="en-US" sz="1200" b="0" kern="1200" dirty="0">
              <a:solidFill>
                <a:schemeClr val="tx1"/>
              </a:solidFill>
              <a:effectLst/>
              <a:latin typeface="Arial" charset="0"/>
              <a:ea typeface="ＭＳ Ｐゴシック" charset="0"/>
              <a:cs typeface="ＭＳ Ｐゴシック" charset="0"/>
            </a:endParaRPr>
          </a:p>
        </p:txBody>
      </p:sp>
      <p:sp>
        <p:nvSpPr>
          <p:cNvPr id="4" name="Slide Number Placeholder 3"/>
          <p:cNvSpPr>
            <a:spLocks noGrp="1"/>
          </p:cNvSpPr>
          <p:nvPr>
            <p:ph type="sldNum" sz="quarter" idx="10"/>
          </p:nvPr>
        </p:nvSpPr>
        <p:spPr/>
        <p:txBody>
          <a:bodyPr/>
          <a:lstStyle/>
          <a:p>
            <a:fld id="{55D68406-F15C-4303-97CE-0E3EE59880C4}" type="slidenum">
              <a:rPr lang="en-US" smtClean="0"/>
              <a:pPr/>
              <a:t>2</a:t>
            </a:fld>
            <a:endParaRPr lang="en-US" dirty="0"/>
          </a:p>
        </p:txBody>
      </p:sp>
    </p:spTree>
    <p:extLst>
      <p:ext uri="{BB962C8B-B14F-4D97-AF65-F5344CB8AC3E}">
        <p14:creationId xmlns:p14="http://schemas.microsoft.com/office/powerpoint/2010/main" val="98586925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 many of you have done this?  How many are reasonably certain that the aircraft was within weight and balance?</a:t>
            </a:r>
          </a:p>
          <a:p>
            <a:endParaRPr lang="en-US" dirty="0" smtClean="0"/>
          </a:p>
          <a:p>
            <a:r>
              <a:rPr lang="en-US" b="1" dirty="0" smtClean="0"/>
              <a:t>(Next Slide)</a:t>
            </a:r>
            <a:endParaRPr lang="en-US" b="1" dirty="0"/>
          </a:p>
        </p:txBody>
      </p:sp>
      <p:sp>
        <p:nvSpPr>
          <p:cNvPr id="4" name="Slide Number Placeholder 3"/>
          <p:cNvSpPr>
            <a:spLocks noGrp="1"/>
          </p:cNvSpPr>
          <p:nvPr>
            <p:ph type="sldNum" sz="quarter" idx="10"/>
          </p:nvPr>
        </p:nvSpPr>
        <p:spPr/>
        <p:txBody>
          <a:bodyPr/>
          <a:lstStyle/>
          <a:p>
            <a:pPr>
              <a:defRPr/>
            </a:pPr>
            <a:fld id="{11B598DD-9AA0-4200-809B-B3CEBCF639BB}" type="slidenum">
              <a:rPr lang="en-US" smtClean="0"/>
              <a:pPr>
                <a:defRPr/>
              </a:pPr>
              <a:t>20</a:t>
            </a:fld>
            <a:endParaRPr lang="en-US"/>
          </a:p>
        </p:txBody>
      </p:sp>
    </p:spTree>
    <p:extLst>
      <p:ext uri="{BB962C8B-B14F-4D97-AF65-F5344CB8AC3E}">
        <p14:creationId xmlns:p14="http://schemas.microsoft.com/office/powerpoint/2010/main" val="17275286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Keep in mind that a tail heavy aircraft will present a different,</a:t>
            </a:r>
            <a:r>
              <a:rPr lang="en-US" baseline="0" dirty="0" smtClean="0"/>
              <a:t> level attitude picture, than being in the normal or centered weight configuration. Your response and recovery under this situation will be different as well. Training for tail heavy or nose heavy flight inside the envelope needs to be understood before the situation arises.</a:t>
            </a:r>
          </a:p>
          <a:p>
            <a:r>
              <a:rPr lang="en-US" baseline="0" dirty="0" smtClean="0"/>
              <a:t>Flap settings, gear position, even cowl flap position can alter your perception of a level flight attitude. Speed variation affects pitch as you should already know.  </a:t>
            </a:r>
          </a:p>
          <a:p>
            <a:endParaRPr lang="en-US" baseline="0" dirty="0" smtClean="0"/>
          </a:p>
          <a:p>
            <a:r>
              <a:rPr lang="en-US" baseline="0" dirty="0" smtClean="0"/>
              <a:t>Discuss with your CFI prior to training. Understand the concept, the action, and the outcome of each stall maneuver you are going to Practice various combinations of these to fully understand how the aircraft feels to further understand your angle of attack.</a:t>
            </a:r>
          </a:p>
          <a:p>
            <a:endParaRPr lang="en-US" baseline="0" dirty="0" smtClean="0"/>
          </a:p>
          <a:p>
            <a:r>
              <a:rPr lang="en-US" b="1" baseline="0" dirty="0" smtClean="0"/>
              <a:t>(Next Slide)</a:t>
            </a:r>
            <a:endParaRPr lang="en-US" b="1" dirty="0"/>
          </a:p>
        </p:txBody>
      </p:sp>
      <p:sp>
        <p:nvSpPr>
          <p:cNvPr id="4" name="Slide Number Placeholder 3"/>
          <p:cNvSpPr>
            <a:spLocks noGrp="1"/>
          </p:cNvSpPr>
          <p:nvPr>
            <p:ph type="sldNum" sz="quarter" idx="10"/>
          </p:nvPr>
        </p:nvSpPr>
        <p:spPr/>
        <p:txBody>
          <a:bodyPr/>
          <a:lstStyle/>
          <a:p>
            <a:pPr>
              <a:defRPr/>
            </a:pPr>
            <a:fld id="{11B598DD-9AA0-4200-809B-B3CEBCF639BB}" type="slidenum">
              <a:rPr lang="en-US" smtClean="0"/>
              <a:pPr>
                <a:defRPr/>
              </a:pPr>
              <a:t>21</a:t>
            </a:fld>
            <a:endParaRPr lang="en-US"/>
          </a:p>
        </p:txBody>
      </p:sp>
    </p:spTree>
    <p:extLst>
      <p:ext uri="{BB962C8B-B14F-4D97-AF65-F5344CB8AC3E}">
        <p14:creationId xmlns:p14="http://schemas.microsoft.com/office/powerpoint/2010/main" val="380909459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defTabSz="935038" eaLnBrk="0" hangingPunct="0">
              <a:defRPr sz="4800">
                <a:solidFill>
                  <a:schemeClr val="tx1"/>
                </a:solidFill>
                <a:latin typeface="Arial" charset="0"/>
                <a:ea typeface="ＭＳ Ｐゴシック" charset="-128"/>
              </a:defRPr>
            </a:lvl1pPr>
            <a:lvl2pPr marL="742950" indent="-285750" defTabSz="935038" eaLnBrk="0" hangingPunct="0">
              <a:defRPr sz="4800">
                <a:solidFill>
                  <a:schemeClr val="tx1"/>
                </a:solidFill>
                <a:latin typeface="Arial" charset="0"/>
                <a:ea typeface="ＭＳ Ｐゴシック" charset="-128"/>
              </a:defRPr>
            </a:lvl2pPr>
            <a:lvl3pPr marL="1143000" indent="-228600" defTabSz="935038" eaLnBrk="0" hangingPunct="0">
              <a:defRPr sz="4800">
                <a:solidFill>
                  <a:schemeClr val="tx1"/>
                </a:solidFill>
                <a:latin typeface="Arial" charset="0"/>
                <a:ea typeface="ＭＳ Ｐゴシック" charset="-128"/>
              </a:defRPr>
            </a:lvl3pPr>
            <a:lvl4pPr marL="1600200" indent="-228600" defTabSz="935038" eaLnBrk="0" hangingPunct="0">
              <a:defRPr sz="4800">
                <a:solidFill>
                  <a:schemeClr val="tx1"/>
                </a:solidFill>
                <a:latin typeface="Arial" charset="0"/>
                <a:ea typeface="ＭＳ Ｐゴシック" charset="-128"/>
              </a:defRPr>
            </a:lvl4pPr>
            <a:lvl5pPr marL="2057400" indent="-228600" defTabSz="935038" eaLnBrk="0" hangingPunct="0">
              <a:defRPr sz="4800">
                <a:solidFill>
                  <a:schemeClr val="tx1"/>
                </a:solidFill>
                <a:latin typeface="Arial" charset="0"/>
                <a:ea typeface="ＭＳ Ｐゴシック" charset="-128"/>
              </a:defRPr>
            </a:lvl5pPr>
            <a:lvl6pPr marL="2514600" indent="-228600" algn="ctr" defTabSz="935038" eaLnBrk="0" fontAlgn="base" hangingPunct="0">
              <a:spcBef>
                <a:spcPct val="50000"/>
              </a:spcBef>
              <a:spcAft>
                <a:spcPct val="0"/>
              </a:spcAft>
              <a:buChar char="•"/>
              <a:defRPr sz="4800">
                <a:solidFill>
                  <a:schemeClr val="tx1"/>
                </a:solidFill>
                <a:latin typeface="Arial" charset="0"/>
                <a:ea typeface="ＭＳ Ｐゴシック" charset="-128"/>
              </a:defRPr>
            </a:lvl6pPr>
            <a:lvl7pPr marL="2971800" indent="-228600" algn="ctr" defTabSz="935038" eaLnBrk="0" fontAlgn="base" hangingPunct="0">
              <a:spcBef>
                <a:spcPct val="50000"/>
              </a:spcBef>
              <a:spcAft>
                <a:spcPct val="0"/>
              </a:spcAft>
              <a:buChar char="•"/>
              <a:defRPr sz="4800">
                <a:solidFill>
                  <a:schemeClr val="tx1"/>
                </a:solidFill>
                <a:latin typeface="Arial" charset="0"/>
                <a:ea typeface="ＭＳ Ｐゴシック" charset="-128"/>
              </a:defRPr>
            </a:lvl7pPr>
            <a:lvl8pPr marL="3429000" indent="-228600" algn="ctr" defTabSz="935038" eaLnBrk="0" fontAlgn="base" hangingPunct="0">
              <a:spcBef>
                <a:spcPct val="50000"/>
              </a:spcBef>
              <a:spcAft>
                <a:spcPct val="0"/>
              </a:spcAft>
              <a:buChar char="•"/>
              <a:defRPr sz="4800">
                <a:solidFill>
                  <a:schemeClr val="tx1"/>
                </a:solidFill>
                <a:latin typeface="Arial" charset="0"/>
                <a:ea typeface="ＭＳ Ｐゴシック" charset="-128"/>
              </a:defRPr>
            </a:lvl8pPr>
            <a:lvl9pPr marL="3886200" indent="-228600" algn="ctr" defTabSz="935038" eaLnBrk="0" fontAlgn="base" hangingPunct="0">
              <a:spcBef>
                <a:spcPct val="50000"/>
              </a:spcBef>
              <a:spcAft>
                <a:spcPct val="0"/>
              </a:spcAft>
              <a:buChar char="•"/>
              <a:defRPr sz="4800">
                <a:solidFill>
                  <a:schemeClr val="tx1"/>
                </a:solidFill>
                <a:latin typeface="Arial" charset="0"/>
                <a:ea typeface="ＭＳ Ｐゴシック" charset="-128"/>
              </a:defRPr>
            </a:lvl9pPr>
          </a:lstStyle>
          <a:p>
            <a:pPr eaLnBrk="1" hangingPunct="1">
              <a:defRPr/>
            </a:pPr>
            <a:fld id="{2BD3DC90-C5F0-492E-B9E8-5ABE82AEAFD6}" type="slidenum">
              <a:rPr lang="en-US" sz="1200" smtClean="0"/>
              <a:pPr eaLnBrk="1" hangingPunct="1">
                <a:defRPr/>
              </a:pPr>
              <a:t>22</a:t>
            </a:fld>
            <a:endParaRPr lang="en-US" sz="1200" smtClean="0"/>
          </a:p>
        </p:txBody>
      </p:sp>
      <p:sp>
        <p:nvSpPr>
          <p:cNvPr id="308226" name="Rectangle 2"/>
          <p:cNvSpPr>
            <a:spLocks noGrp="1" noRot="1" noChangeAspect="1" noChangeArrowheads="1" noTextEdit="1"/>
          </p:cNvSpPr>
          <p:nvPr>
            <p:ph type="sldImg"/>
          </p:nvPr>
        </p:nvSpPr>
        <p:spPr>
          <a:ln/>
          <a:extLst>
            <a:ext uri="{FAA26D3D-D897-4be2-8F04-BA451C77F1D7}"/>
          </a:extLst>
        </p:spPr>
      </p:sp>
      <p:sp>
        <p:nvSpPr>
          <p:cNvPr id="308227" name="Rectangle 3"/>
          <p:cNvSpPr>
            <a:spLocks noGrp="1" noChangeArrowheads="1"/>
          </p:cNvSpPr>
          <p:nvPr>
            <p:ph type="body" idx="1"/>
          </p:nvPr>
        </p:nvSpPr>
        <p:spPr/>
        <p:txBody>
          <a:bodyPr/>
          <a:lstStyle/>
          <a:p>
            <a:pPr eaLnBrk="1" hangingPunct="1">
              <a:defRPr/>
            </a:pPr>
            <a:r>
              <a:rPr lang="en-US" dirty="0" smtClean="0">
                <a:ea typeface="ＭＳ Ｐゴシック" charset="-128"/>
              </a:rPr>
              <a:t>A few recommendations, Trim the airplane with elevator trim so that it will maintain hands-off level flight at cruise airspeed.  For</a:t>
            </a:r>
            <a:r>
              <a:rPr lang="en-US" baseline="0" dirty="0" smtClean="0">
                <a:ea typeface="ＭＳ Ｐゴシック" charset="-128"/>
              </a:rPr>
              <a:t> Practice purposes, visual markers such as marking the windscreen somehow…post it, or piece of tape to mark your reference point at a “level flight, trimmed, attitude”.</a:t>
            </a:r>
          </a:p>
          <a:p>
            <a:pPr eaLnBrk="1" hangingPunct="1">
              <a:defRPr/>
            </a:pPr>
            <a:endParaRPr lang="en-US" baseline="0" dirty="0" smtClean="0">
              <a:ea typeface="ＭＳ Ｐゴシック" charset="-128"/>
            </a:endParaRPr>
          </a:p>
          <a:p>
            <a:pPr eaLnBrk="1" hangingPunct="1">
              <a:defRPr/>
            </a:pPr>
            <a:r>
              <a:rPr lang="en-US" b="1" baseline="0" dirty="0" smtClean="0">
                <a:ea typeface="ＭＳ Ｐゴシック" charset="-128"/>
              </a:rPr>
              <a:t>(Next Slide)</a:t>
            </a:r>
          </a:p>
          <a:p>
            <a:pPr eaLnBrk="1" hangingPunct="1">
              <a:defRPr/>
            </a:pPr>
            <a:endParaRPr lang="en-US" dirty="0" smtClean="0">
              <a:ea typeface="ＭＳ Ｐゴシック" charset="-128"/>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solidFill>
                  <a:srgbClr val="FFFF00"/>
                </a:solidFill>
              </a:rPr>
              <a:t>Let’s walk</a:t>
            </a:r>
            <a:r>
              <a:rPr lang="en-US" baseline="0" dirty="0" smtClean="0">
                <a:solidFill>
                  <a:srgbClr val="FFFF00"/>
                </a:solidFill>
              </a:rPr>
              <a:t> through setting up a p</a:t>
            </a:r>
            <a:r>
              <a:rPr lang="en-US" dirty="0" smtClean="0">
                <a:solidFill>
                  <a:srgbClr val="FFFF00"/>
                </a:solidFill>
              </a:rPr>
              <a:t>ower off stall and recovery:</a:t>
            </a:r>
          </a:p>
          <a:p>
            <a:r>
              <a:rPr lang="en-US" sz="1200" dirty="0" smtClean="0"/>
              <a:t>Altitude – Maintain</a:t>
            </a:r>
          </a:p>
          <a:p>
            <a:r>
              <a:rPr lang="en-US" sz="1200" dirty="0" smtClean="0"/>
              <a:t>Trim – Set </a:t>
            </a:r>
          </a:p>
          <a:p>
            <a:r>
              <a:rPr lang="en-US" sz="1200" dirty="0" smtClean="0"/>
              <a:t>Artificial Horizon – Set</a:t>
            </a:r>
          </a:p>
          <a:p>
            <a:r>
              <a:rPr lang="en-US" sz="1200" dirty="0" smtClean="0"/>
              <a:t>Altimeter – Set</a:t>
            </a:r>
          </a:p>
          <a:p>
            <a:r>
              <a:rPr lang="en-US" sz="1200" dirty="0" smtClean="0"/>
              <a:t>VVI – Zero</a:t>
            </a:r>
          </a:p>
          <a:p>
            <a:r>
              <a:rPr lang="en-US" sz="2400" dirty="0" smtClean="0"/>
              <a:t>Power - Off</a:t>
            </a:r>
          </a:p>
          <a:p>
            <a:pPr lvl="1"/>
            <a:r>
              <a:rPr lang="en-US" sz="2000" dirty="0" smtClean="0"/>
              <a:t>Going into the maneuver</a:t>
            </a:r>
          </a:p>
          <a:p>
            <a:pPr lvl="1"/>
            <a:r>
              <a:rPr lang="en-US" sz="2000" dirty="0" smtClean="0"/>
              <a:t>Stall indication</a:t>
            </a:r>
          </a:p>
          <a:p>
            <a:pPr lvl="1"/>
            <a:r>
              <a:rPr lang="en-US" sz="2000" dirty="0" smtClean="0"/>
              <a:t>Recover</a:t>
            </a:r>
          </a:p>
          <a:p>
            <a:pPr lvl="0"/>
            <a:r>
              <a:rPr lang="en-US" sz="2400" dirty="0" smtClean="0">
                <a:solidFill>
                  <a:srgbClr val="000000"/>
                </a:solidFill>
              </a:rPr>
              <a:t>Clean Up and Recovery Procedure</a:t>
            </a:r>
          </a:p>
          <a:p>
            <a:endParaRPr lang="en-US" dirty="0" smtClean="0">
              <a:solidFill>
                <a:srgbClr val="FFFF00"/>
              </a:solidFill>
            </a:endParaRPr>
          </a:p>
          <a:p>
            <a:r>
              <a:rPr lang="en-US" b="1" dirty="0" smtClean="0">
                <a:solidFill>
                  <a:srgbClr val="FFFF00"/>
                </a:solidFill>
              </a:rPr>
              <a:t>(Next Slide)</a:t>
            </a:r>
            <a:endParaRPr lang="en-US" b="1" dirty="0">
              <a:solidFill>
                <a:srgbClr val="FFFF00"/>
              </a:solidFill>
            </a:endParaRPr>
          </a:p>
        </p:txBody>
      </p:sp>
      <p:sp>
        <p:nvSpPr>
          <p:cNvPr id="4" name="Slide Number Placeholder 3"/>
          <p:cNvSpPr>
            <a:spLocks noGrp="1"/>
          </p:cNvSpPr>
          <p:nvPr>
            <p:ph type="sldNum" sz="quarter" idx="10"/>
          </p:nvPr>
        </p:nvSpPr>
        <p:spPr/>
        <p:txBody>
          <a:bodyPr/>
          <a:lstStyle/>
          <a:p>
            <a:pPr>
              <a:defRPr/>
            </a:pPr>
            <a:fld id="{11B598DD-9AA0-4200-809B-B3CEBCF639BB}" type="slidenum">
              <a:rPr lang="en-US" smtClean="0"/>
              <a:pPr>
                <a:defRPr/>
              </a:pPr>
              <a:t>23</a:t>
            </a:fld>
            <a:endParaRPr lang="en-US"/>
          </a:p>
        </p:txBody>
      </p:sp>
    </p:spTree>
    <p:extLst>
      <p:ext uri="{BB962C8B-B14F-4D97-AF65-F5344CB8AC3E}">
        <p14:creationId xmlns:p14="http://schemas.microsoft.com/office/powerpoint/2010/main" val="55316818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lesson here is what did you see, hear, and feel during the maneuver?</a:t>
            </a:r>
          </a:p>
          <a:p>
            <a:r>
              <a:rPr lang="en-US" dirty="0" smtClean="0"/>
              <a:t>	Note control effectiveness as the aircraft slows towards stall speed</a:t>
            </a:r>
          </a:p>
          <a:p>
            <a:r>
              <a:rPr lang="en-US" dirty="0" smtClean="0"/>
              <a:t>	Note the view out the windscreen </a:t>
            </a:r>
          </a:p>
          <a:p>
            <a:pPr lvl="1"/>
            <a:r>
              <a:rPr lang="en-US" dirty="0" smtClean="0"/>
              <a:t>		Forward</a:t>
            </a:r>
          </a:p>
          <a:p>
            <a:pPr lvl="1"/>
            <a:r>
              <a:rPr lang="en-US" dirty="0" smtClean="0"/>
              <a:t>		To the sides</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smtClean="0"/>
              <a:t>These angle of attack indicators will assist you further understanding what the aircraft is doing</a:t>
            </a:r>
          </a:p>
          <a:p>
            <a:endParaRPr lang="en-US" baseline="0" dirty="0" smtClean="0"/>
          </a:p>
          <a:p>
            <a:r>
              <a:rPr lang="en-US" baseline="0" dirty="0" smtClean="0"/>
              <a:t>Training and paying attention is the only way this maneuver can be mastered and judging by the accidents we’ve reviewed, many of you need more practice. </a:t>
            </a:r>
          </a:p>
          <a:p>
            <a:r>
              <a:rPr lang="en-US" baseline="0" dirty="0" smtClean="0"/>
              <a:t>The AoA can alert you and confirm that the aircraft is in a state that requires your attention.</a:t>
            </a:r>
          </a:p>
          <a:p>
            <a:endParaRPr lang="en-US" baseline="0" dirty="0" smtClean="0"/>
          </a:p>
          <a:p>
            <a:r>
              <a:rPr lang="en-US" b="1" baseline="0" dirty="0" smtClean="0"/>
              <a:t>(Next Slide)</a:t>
            </a:r>
            <a:endParaRPr lang="en-US" b="1" dirty="0"/>
          </a:p>
        </p:txBody>
      </p:sp>
      <p:sp>
        <p:nvSpPr>
          <p:cNvPr id="4" name="Slide Number Placeholder 3"/>
          <p:cNvSpPr>
            <a:spLocks noGrp="1"/>
          </p:cNvSpPr>
          <p:nvPr>
            <p:ph type="sldNum" sz="quarter" idx="10"/>
          </p:nvPr>
        </p:nvSpPr>
        <p:spPr/>
        <p:txBody>
          <a:bodyPr/>
          <a:lstStyle/>
          <a:p>
            <a:pPr>
              <a:defRPr/>
            </a:pPr>
            <a:fld id="{11B598DD-9AA0-4200-809B-B3CEBCF639BB}" type="slidenum">
              <a:rPr lang="en-US" smtClean="0"/>
              <a:pPr>
                <a:defRPr/>
              </a:pPr>
              <a:t>24</a:t>
            </a:fld>
            <a:endParaRPr lang="en-US"/>
          </a:p>
        </p:txBody>
      </p:sp>
    </p:spTree>
    <p:extLst>
      <p:ext uri="{BB962C8B-B14F-4D97-AF65-F5344CB8AC3E}">
        <p14:creationId xmlns:p14="http://schemas.microsoft.com/office/powerpoint/2010/main" val="249378907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Note:</a:t>
            </a:r>
            <a:r>
              <a:rPr lang="en-US" b="0" baseline="0" dirty="0" smtClean="0"/>
              <a:t> There is animation on this slide. </a:t>
            </a:r>
          </a:p>
          <a:p>
            <a:endParaRPr lang="en-US" dirty="0" smtClean="0"/>
          </a:p>
          <a:p>
            <a:r>
              <a:rPr lang="en-US" b="1" dirty="0" smtClean="0"/>
              <a:t>(Click) </a:t>
            </a:r>
            <a:r>
              <a:rPr lang="en-US" i="1" dirty="0" smtClean="0"/>
              <a:t>The “left turn” graphic will animate first.</a:t>
            </a:r>
            <a:r>
              <a:rPr lang="en-US" i="1" baseline="0" dirty="0" smtClean="0"/>
              <a:t> </a:t>
            </a:r>
            <a:r>
              <a:rPr lang="en-US" baseline="0" dirty="0" smtClean="0"/>
              <a:t> </a:t>
            </a:r>
          </a:p>
          <a:p>
            <a:r>
              <a:rPr lang="en-US" dirty="0" smtClean="0"/>
              <a:t>As</a:t>
            </a:r>
            <a:r>
              <a:rPr lang="en-US" baseline="0" dirty="0" smtClean="0"/>
              <a:t> you can see here, your reference to a level flight attitude varies with your bank angle.  </a:t>
            </a:r>
          </a:p>
          <a:p>
            <a:endParaRPr lang="en-US" b="1" baseline="0" dirty="0" smtClean="0"/>
          </a:p>
          <a:p>
            <a:r>
              <a:rPr lang="en-US" b="1" baseline="0" dirty="0" smtClean="0"/>
              <a:t>(Click)</a:t>
            </a:r>
            <a:r>
              <a:rPr lang="en-US" baseline="0" dirty="0" smtClean="0"/>
              <a:t> </a:t>
            </a:r>
            <a:r>
              <a:rPr lang="en-US" i="1" baseline="0" dirty="0" smtClean="0"/>
              <a:t>The “right turn” graphic will animate.</a:t>
            </a:r>
          </a:p>
          <a:p>
            <a:r>
              <a:rPr lang="en-US" baseline="0" dirty="0" smtClean="0"/>
              <a:t>Practice and time has showed you that you must increase pitch or angle of attack and power in order to sustain a level flight altitude at a given speed.  </a:t>
            </a:r>
          </a:p>
          <a:p>
            <a:endParaRPr lang="en-US" baseline="0" dirty="0" smtClean="0"/>
          </a:p>
          <a:p>
            <a:r>
              <a:rPr lang="en-US" baseline="0" dirty="0" smtClean="0"/>
              <a:t>The beauty of the AOA is that it will always tell you where the critical angle is in relation to power, airspeed, pitch, and bank not matter where the aircraft is pointed.</a:t>
            </a:r>
          </a:p>
          <a:p>
            <a:endParaRPr lang="en-US" baseline="0" dirty="0" smtClean="0"/>
          </a:p>
          <a:p>
            <a:r>
              <a:rPr lang="en-US" b="1" baseline="0" dirty="0" smtClean="0"/>
              <a:t>(Next Slide)</a:t>
            </a:r>
            <a:endParaRPr lang="en-US" b="1" dirty="0"/>
          </a:p>
        </p:txBody>
      </p:sp>
      <p:sp>
        <p:nvSpPr>
          <p:cNvPr id="4" name="Slide Number Placeholder 3"/>
          <p:cNvSpPr>
            <a:spLocks noGrp="1"/>
          </p:cNvSpPr>
          <p:nvPr>
            <p:ph type="sldNum" sz="quarter" idx="10"/>
          </p:nvPr>
        </p:nvSpPr>
        <p:spPr/>
        <p:txBody>
          <a:bodyPr/>
          <a:lstStyle/>
          <a:p>
            <a:pPr>
              <a:defRPr/>
            </a:pPr>
            <a:fld id="{11B598DD-9AA0-4200-809B-B3CEBCF639BB}" type="slidenum">
              <a:rPr lang="en-US" smtClean="0"/>
              <a:pPr>
                <a:defRPr/>
              </a:pPr>
              <a:t>25</a:t>
            </a:fld>
            <a:endParaRPr lang="en-US"/>
          </a:p>
        </p:txBody>
      </p:sp>
    </p:spTree>
    <p:extLst>
      <p:ext uri="{BB962C8B-B14F-4D97-AF65-F5344CB8AC3E}">
        <p14:creationId xmlns:p14="http://schemas.microsoft.com/office/powerpoint/2010/main" val="293791851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a:ln/>
        </p:spPr>
      </p:sp>
      <p:sp>
        <p:nvSpPr>
          <p:cNvPr id="368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latin typeface="Times New Roman" pitchFamily="18" charset="0"/>
              </a:rPr>
              <a:t>AOA indicators are showing up on many new aircraft and there are also a number of affordable options for retrofit as well.  Angle of attack sensing &amp; display that go a long way toward reducing the number of stall/spin accidents.</a:t>
            </a:r>
          </a:p>
          <a:p>
            <a:endParaRPr lang="en-US" dirty="0" smtClean="0">
              <a:latin typeface="Times New Roman" pitchFamily="18" charset="0"/>
            </a:endParaRPr>
          </a:p>
          <a:p>
            <a:r>
              <a:rPr lang="en-US" b="1" dirty="0" smtClean="0">
                <a:latin typeface="Times New Roman" pitchFamily="18" charset="0"/>
              </a:rPr>
              <a:t>(Next Slide)</a:t>
            </a:r>
          </a:p>
        </p:txBody>
      </p:sp>
      <p:sp>
        <p:nvSpPr>
          <p:cNvPr id="368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eaLnBrk="0" hangingPunct="0">
              <a:defRPr sz="2400">
                <a:solidFill>
                  <a:schemeClr val="tx1"/>
                </a:solidFill>
                <a:latin typeface="Arial" charset="0"/>
                <a:ea typeface="MS PGothic" pitchFamily="34" charset="-128"/>
              </a:defRPr>
            </a:lvl1pPr>
            <a:lvl2pPr marL="742950" indent="-285750" defTabSz="911225" eaLnBrk="0" hangingPunct="0">
              <a:defRPr sz="2400">
                <a:solidFill>
                  <a:schemeClr val="tx1"/>
                </a:solidFill>
                <a:latin typeface="Arial" charset="0"/>
                <a:ea typeface="MS PGothic" pitchFamily="34" charset="-128"/>
              </a:defRPr>
            </a:lvl2pPr>
            <a:lvl3pPr marL="1143000" indent="-228600" defTabSz="911225" eaLnBrk="0" hangingPunct="0">
              <a:defRPr sz="2400">
                <a:solidFill>
                  <a:schemeClr val="tx1"/>
                </a:solidFill>
                <a:latin typeface="Arial" charset="0"/>
                <a:ea typeface="MS PGothic" pitchFamily="34" charset="-128"/>
              </a:defRPr>
            </a:lvl3pPr>
            <a:lvl4pPr marL="1600200" indent="-228600" defTabSz="911225" eaLnBrk="0" hangingPunct="0">
              <a:defRPr sz="2400">
                <a:solidFill>
                  <a:schemeClr val="tx1"/>
                </a:solidFill>
                <a:latin typeface="Arial" charset="0"/>
                <a:ea typeface="MS PGothic" pitchFamily="34" charset="-128"/>
              </a:defRPr>
            </a:lvl4pPr>
            <a:lvl5pPr marL="2057400" indent="-228600" defTabSz="911225" eaLnBrk="0" hangingPunct="0">
              <a:defRPr sz="2400">
                <a:solidFill>
                  <a:schemeClr val="tx1"/>
                </a:solidFill>
                <a:latin typeface="Arial" charset="0"/>
                <a:ea typeface="MS PGothic" pitchFamily="34" charset="-128"/>
              </a:defRPr>
            </a:lvl5pPr>
            <a:lvl6pPr marL="2514600" indent="-228600" algn="ctr" defTabSz="911225" eaLnBrk="0" fontAlgn="base" hangingPunct="0">
              <a:spcBef>
                <a:spcPct val="50000"/>
              </a:spcBef>
              <a:spcAft>
                <a:spcPct val="0"/>
              </a:spcAft>
              <a:buChar char="•"/>
              <a:defRPr sz="2400">
                <a:solidFill>
                  <a:schemeClr val="tx1"/>
                </a:solidFill>
                <a:latin typeface="Arial" charset="0"/>
                <a:ea typeface="MS PGothic" pitchFamily="34" charset="-128"/>
              </a:defRPr>
            </a:lvl6pPr>
            <a:lvl7pPr marL="2971800" indent="-228600" algn="ctr" defTabSz="911225" eaLnBrk="0" fontAlgn="base" hangingPunct="0">
              <a:spcBef>
                <a:spcPct val="50000"/>
              </a:spcBef>
              <a:spcAft>
                <a:spcPct val="0"/>
              </a:spcAft>
              <a:buChar char="•"/>
              <a:defRPr sz="2400">
                <a:solidFill>
                  <a:schemeClr val="tx1"/>
                </a:solidFill>
                <a:latin typeface="Arial" charset="0"/>
                <a:ea typeface="MS PGothic" pitchFamily="34" charset="-128"/>
              </a:defRPr>
            </a:lvl7pPr>
            <a:lvl8pPr marL="3429000" indent="-228600" algn="ctr" defTabSz="911225" eaLnBrk="0" fontAlgn="base" hangingPunct="0">
              <a:spcBef>
                <a:spcPct val="50000"/>
              </a:spcBef>
              <a:spcAft>
                <a:spcPct val="0"/>
              </a:spcAft>
              <a:buChar char="•"/>
              <a:defRPr sz="2400">
                <a:solidFill>
                  <a:schemeClr val="tx1"/>
                </a:solidFill>
                <a:latin typeface="Arial" charset="0"/>
                <a:ea typeface="MS PGothic" pitchFamily="34" charset="-128"/>
              </a:defRPr>
            </a:lvl8pPr>
            <a:lvl9pPr marL="3886200" indent="-228600" algn="ctr" defTabSz="911225" eaLnBrk="0" fontAlgn="base" hangingPunct="0">
              <a:spcBef>
                <a:spcPct val="50000"/>
              </a:spcBef>
              <a:spcAft>
                <a:spcPct val="0"/>
              </a:spcAft>
              <a:buChar char="•"/>
              <a:defRPr sz="2400">
                <a:solidFill>
                  <a:schemeClr val="tx1"/>
                </a:solidFill>
                <a:latin typeface="Arial" charset="0"/>
                <a:ea typeface="MS PGothic" pitchFamily="34" charset="-128"/>
              </a:defRPr>
            </a:lvl9pPr>
          </a:lstStyle>
          <a:p>
            <a:pPr eaLnBrk="1" hangingPunct="1"/>
            <a:fld id="{77537CCF-DFDF-42CA-B0AC-6687807B217A}" type="slidenum">
              <a:rPr lang="en-US" sz="1200" smtClean="0">
                <a:solidFill>
                  <a:prstClr val="black"/>
                </a:solidFill>
                <a:latin typeface="Times New Roman" pitchFamily="18" charset="0"/>
              </a:rPr>
              <a:pPr eaLnBrk="1" hangingPunct="1"/>
              <a:t>26</a:t>
            </a:fld>
            <a:endParaRPr lang="en-US" sz="1200" smtClean="0">
              <a:solidFill>
                <a:prstClr val="black"/>
              </a:solidFill>
              <a:latin typeface="Times New Roman" pitchFamily="18"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smtClean="0">
                <a:solidFill>
                  <a:schemeClr val="tx1"/>
                </a:solidFill>
                <a:effectLst/>
                <a:latin typeface="Arial" charset="0"/>
                <a:ea typeface="ＭＳ Ｐゴシック" charset="0"/>
                <a:cs typeface="ＭＳ Ｐゴシック" charset="0"/>
              </a:rPr>
              <a:t>Note:</a:t>
            </a:r>
            <a:r>
              <a:rPr lang="en-US" sz="1200" b="0" i="1" kern="1200" dirty="0" smtClean="0">
                <a:solidFill>
                  <a:schemeClr val="tx1"/>
                </a:solidFill>
                <a:effectLst/>
                <a:latin typeface="Arial" charset="0"/>
                <a:ea typeface="ＭＳ Ｐゴシック" charset="0"/>
                <a:cs typeface="ＭＳ Ｐゴシック" charset="0"/>
              </a:rPr>
              <a:t> There is no animation on this slide.</a:t>
            </a:r>
          </a:p>
          <a:p>
            <a:endParaRPr lang="en-US" sz="1200" b="0" i="0" kern="1200" dirty="0" smtClean="0">
              <a:solidFill>
                <a:schemeClr val="tx1"/>
              </a:solidFill>
              <a:effectLst/>
              <a:latin typeface="Arial" charset="0"/>
              <a:ea typeface="ＭＳ Ｐゴシック" charset="0"/>
              <a:cs typeface="ＭＳ Ｐゴシック" charset="0"/>
            </a:endParaRPr>
          </a:p>
          <a:p>
            <a:r>
              <a:rPr lang="en-US" sz="1200" b="0" i="0" kern="1200" dirty="0" smtClean="0">
                <a:solidFill>
                  <a:schemeClr val="tx1"/>
                </a:solidFill>
                <a:effectLst/>
                <a:latin typeface="Arial" charset="0"/>
                <a:ea typeface="ＭＳ Ｐゴシック" charset="0"/>
                <a:cs typeface="ＭＳ Ｐゴシック" charset="0"/>
              </a:rPr>
              <a:t>The </a:t>
            </a:r>
            <a:r>
              <a:rPr lang="en-US" sz="1200" b="1" i="0" kern="1200" dirty="0" smtClean="0">
                <a:solidFill>
                  <a:schemeClr val="tx1"/>
                </a:solidFill>
                <a:effectLst/>
                <a:latin typeface="Arial" charset="0"/>
                <a:ea typeface="ＭＳ Ｐゴシック" charset="0"/>
                <a:cs typeface="ＭＳ Ｐゴシック" charset="0"/>
              </a:rPr>
              <a:t>AOA</a:t>
            </a:r>
            <a:r>
              <a:rPr lang="en-US" sz="1200" b="0" i="0" kern="1200" dirty="0" smtClean="0">
                <a:solidFill>
                  <a:schemeClr val="tx1"/>
                </a:solidFill>
                <a:effectLst/>
                <a:latin typeface="Arial" charset="0"/>
                <a:ea typeface="ＭＳ Ｐゴシック" charset="0"/>
                <a:cs typeface="ＭＳ Ｐゴシック" charset="0"/>
              </a:rPr>
              <a:t> delivers critical information visually or through an aural tone to indicate the actual safety margin above an aerodynamic stall.</a:t>
            </a:r>
          </a:p>
          <a:p>
            <a:r>
              <a:rPr lang="en-US" sz="1200" b="0" i="0" kern="1200" dirty="0" smtClean="0">
                <a:solidFill>
                  <a:schemeClr val="tx1"/>
                </a:solidFill>
                <a:effectLst/>
                <a:latin typeface="Arial" charset="0"/>
                <a:ea typeface="ＭＳ Ｐゴシック" charset="0"/>
                <a:cs typeface="ＭＳ Ｐゴシック" charset="0"/>
              </a:rPr>
              <a:t>The more efficiently the airfoil operates; the larger stall margin that is present.</a:t>
            </a:r>
          </a:p>
          <a:p>
            <a:endParaRPr lang="en-US" sz="1200" b="0" i="0" kern="1200" dirty="0" smtClean="0">
              <a:solidFill>
                <a:schemeClr val="tx1"/>
              </a:solidFill>
              <a:effectLst/>
              <a:latin typeface="Arial" charset="0"/>
              <a:ea typeface="ＭＳ Ｐゴシック" charset="0"/>
              <a:cs typeface="ＭＳ Ｐゴシック" charset="0"/>
            </a:endParaRPr>
          </a:p>
          <a:p>
            <a:r>
              <a:rPr lang="en-US" sz="1200" b="0" i="0" kern="1200" dirty="0" smtClean="0">
                <a:solidFill>
                  <a:schemeClr val="tx1"/>
                </a:solidFill>
                <a:effectLst/>
                <a:latin typeface="Arial" charset="0"/>
                <a:ea typeface="ＭＳ Ｐゴシック" charset="0"/>
                <a:cs typeface="ＭＳ Ｐゴシック" charset="0"/>
              </a:rPr>
              <a:t>Green</a:t>
            </a:r>
            <a:r>
              <a:rPr lang="en-US" sz="1200" b="0" i="0" kern="1200" baseline="0" dirty="0" smtClean="0">
                <a:solidFill>
                  <a:schemeClr val="tx1"/>
                </a:solidFill>
                <a:effectLst/>
                <a:latin typeface="Arial" charset="0"/>
                <a:ea typeface="ＭＳ Ｐゴシック" charset="0"/>
                <a:cs typeface="ＭＳ Ｐゴシック" charset="0"/>
              </a:rPr>
              <a:t> – Nice and clean</a:t>
            </a:r>
          </a:p>
          <a:p>
            <a:r>
              <a:rPr lang="en-US" sz="1200" b="0" i="0" kern="1200" baseline="0" dirty="0" smtClean="0">
                <a:solidFill>
                  <a:schemeClr val="tx1"/>
                </a:solidFill>
                <a:effectLst/>
                <a:latin typeface="Arial" charset="0"/>
                <a:ea typeface="ＭＳ Ｐゴシック" charset="0"/>
                <a:cs typeface="ＭＳ Ｐゴシック" charset="0"/>
              </a:rPr>
              <a:t>Yellow – Extreme Caution to the fellow</a:t>
            </a:r>
          </a:p>
          <a:p>
            <a:r>
              <a:rPr lang="en-US" sz="1200" b="0" i="0" kern="1200" baseline="0" dirty="0" smtClean="0">
                <a:solidFill>
                  <a:schemeClr val="tx1"/>
                </a:solidFill>
                <a:effectLst/>
                <a:latin typeface="Arial" charset="0"/>
                <a:ea typeface="ＭＳ Ｐゴシック" charset="0"/>
                <a:cs typeface="ＭＳ Ｐゴシック" charset="0"/>
              </a:rPr>
              <a:t>Red – Your gonna bump your head</a:t>
            </a:r>
            <a:endParaRPr lang="en-US" sz="1200" b="0" i="0" kern="1200" dirty="0" smtClean="0">
              <a:solidFill>
                <a:schemeClr val="tx1"/>
              </a:solidFill>
              <a:effectLst/>
              <a:latin typeface="Arial" charset="0"/>
              <a:ea typeface="ＭＳ Ｐゴシック" charset="0"/>
              <a:cs typeface="ＭＳ Ｐゴシック" charset="0"/>
            </a:endParaRPr>
          </a:p>
          <a:p>
            <a:endParaRPr lang="en-US" sz="1200" b="0" i="0" kern="1200" dirty="0" smtClean="0">
              <a:solidFill>
                <a:schemeClr val="tx1"/>
              </a:solidFill>
              <a:effectLst/>
              <a:latin typeface="Arial" charset="0"/>
              <a:ea typeface="ＭＳ Ｐゴシック" charset="0"/>
            </a:endParaRPr>
          </a:p>
          <a:p>
            <a:r>
              <a:rPr lang="en-US" sz="1200" b="1" i="0" kern="1200" dirty="0" smtClean="0">
                <a:solidFill>
                  <a:schemeClr val="tx1"/>
                </a:solidFill>
                <a:effectLst/>
                <a:latin typeface="Arial" charset="0"/>
                <a:ea typeface="ＭＳ Ｐゴシック" charset="0"/>
              </a:rPr>
              <a:t>(Next Slide)</a:t>
            </a:r>
            <a:endParaRPr lang="en-US" b="1" dirty="0"/>
          </a:p>
        </p:txBody>
      </p:sp>
      <p:sp>
        <p:nvSpPr>
          <p:cNvPr id="4" name="Slide Number Placeholder 3"/>
          <p:cNvSpPr>
            <a:spLocks noGrp="1"/>
          </p:cNvSpPr>
          <p:nvPr>
            <p:ph type="sldNum" sz="quarter" idx="10"/>
          </p:nvPr>
        </p:nvSpPr>
        <p:spPr/>
        <p:txBody>
          <a:bodyPr/>
          <a:lstStyle/>
          <a:p>
            <a:pPr>
              <a:defRPr/>
            </a:pPr>
            <a:fld id="{11B598DD-9AA0-4200-809B-B3CEBCF639BB}" type="slidenum">
              <a:rPr lang="en-US" smtClean="0"/>
              <a:pPr>
                <a:defRPr/>
              </a:pPr>
              <a:t>27</a:t>
            </a:fld>
            <a:endParaRPr lang="en-US"/>
          </a:p>
        </p:txBody>
      </p:sp>
    </p:spTree>
    <p:extLst>
      <p:ext uri="{BB962C8B-B14F-4D97-AF65-F5344CB8AC3E}">
        <p14:creationId xmlns:p14="http://schemas.microsoft.com/office/powerpoint/2010/main" val="331489969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defTabSz="935038" eaLnBrk="0" hangingPunct="0">
              <a:defRPr sz="4800">
                <a:solidFill>
                  <a:schemeClr val="tx1"/>
                </a:solidFill>
                <a:latin typeface="Arial" charset="0"/>
                <a:ea typeface="ＭＳ Ｐゴシック" charset="-128"/>
              </a:defRPr>
            </a:lvl1pPr>
            <a:lvl2pPr marL="742950" indent="-285750" defTabSz="935038" eaLnBrk="0" hangingPunct="0">
              <a:defRPr sz="4800">
                <a:solidFill>
                  <a:schemeClr val="tx1"/>
                </a:solidFill>
                <a:latin typeface="Arial" charset="0"/>
                <a:ea typeface="ＭＳ Ｐゴシック" charset="-128"/>
              </a:defRPr>
            </a:lvl2pPr>
            <a:lvl3pPr marL="1143000" indent="-228600" defTabSz="935038" eaLnBrk="0" hangingPunct="0">
              <a:defRPr sz="4800">
                <a:solidFill>
                  <a:schemeClr val="tx1"/>
                </a:solidFill>
                <a:latin typeface="Arial" charset="0"/>
                <a:ea typeface="ＭＳ Ｐゴシック" charset="-128"/>
              </a:defRPr>
            </a:lvl3pPr>
            <a:lvl4pPr marL="1600200" indent="-228600" defTabSz="935038" eaLnBrk="0" hangingPunct="0">
              <a:defRPr sz="4800">
                <a:solidFill>
                  <a:schemeClr val="tx1"/>
                </a:solidFill>
                <a:latin typeface="Arial" charset="0"/>
                <a:ea typeface="ＭＳ Ｐゴシック" charset="-128"/>
              </a:defRPr>
            </a:lvl4pPr>
            <a:lvl5pPr marL="2057400" indent="-228600" defTabSz="935038" eaLnBrk="0" hangingPunct="0">
              <a:defRPr sz="4800">
                <a:solidFill>
                  <a:schemeClr val="tx1"/>
                </a:solidFill>
                <a:latin typeface="Arial" charset="0"/>
                <a:ea typeface="ＭＳ Ｐゴシック" charset="-128"/>
              </a:defRPr>
            </a:lvl5pPr>
            <a:lvl6pPr marL="2514600" indent="-228600" algn="ctr" defTabSz="935038" eaLnBrk="0" fontAlgn="base" hangingPunct="0">
              <a:spcBef>
                <a:spcPct val="50000"/>
              </a:spcBef>
              <a:spcAft>
                <a:spcPct val="0"/>
              </a:spcAft>
              <a:buChar char="•"/>
              <a:defRPr sz="4800">
                <a:solidFill>
                  <a:schemeClr val="tx1"/>
                </a:solidFill>
                <a:latin typeface="Arial" charset="0"/>
                <a:ea typeface="ＭＳ Ｐゴシック" charset="-128"/>
              </a:defRPr>
            </a:lvl6pPr>
            <a:lvl7pPr marL="2971800" indent="-228600" algn="ctr" defTabSz="935038" eaLnBrk="0" fontAlgn="base" hangingPunct="0">
              <a:spcBef>
                <a:spcPct val="50000"/>
              </a:spcBef>
              <a:spcAft>
                <a:spcPct val="0"/>
              </a:spcAft>
              <a:buChar char="•"/>
              <a:defRPr sz="4800">
                <a:solidFill>
                  <a:schemeClr val="tx1"/>
                </a:solidFill>
                <a:latin typeface="Arial" charset="0"/>
                <a:ea typeface="ＭＳ Ｐゴシック" charset="-128"/>
              </a:defRPr>
            </a:lvl7pPr>
            <a:lvl8pPr marL="3429000" indent="-228600" algn="ctr" defTabSz="935038" eaLnBrk="0" fontAlgn="base" hangingPunct="0">
              <a:spcBef>
                <a:spcPct val="50000"/>
              </a:spcBef>
              <a:spcAft>
                <a:spcPct val="0"/>
              </a:spcAft>
              <a:buChar char="•"/>
              <a:defRPr sz="4800">
                <a:solidFill>
                  <a:schemeClr val="tx1"/>
                </a:solidFill>
                <a:latin typeface="Arial" charset="0"/>
                <a:ea typeface="ＭＳ Ｐゴシック" charset="-128"/>
              </a:defRPr>
            </a:lvl8pPr>
            <a:lvl9pPr marL="3886200" indent="-228600" algn="ctr" defTabSz="935038" eaLnBrk="0" fontAlgn="base" hangingPunct="0">
              <a:spcBef>
                <a:spcPct val="50000"/>
              </a:spcBef>
              <a:spcAft>
                <a:spcPct val="0"/>
              </a:spcAft>
              <a:buChar char="•"/>
              <a:defRPr sz="4800">
                <a:solidFill>
                  <a:schemeClr val="tx1"/>
                </a:solidFill>
                <a:latin typeface="Arial" charset="0"/>
                <a:ea typeface="ＭＳ Ｐゴシック" charset="-128"/>
              </a:defRPr>
            </a:lvl9pPr>
          </a:lstStyle>
          <a:p>
            <a:pPr eaLnBrk="1" hangingPunct="1">
              <a:defRPr/>
            </a:pPr>
            <a:fld id="{53753CB9-8CC6-4868-BE83-1E23BA645D49}" type="slidenum">
              <a:rPr lang="en-US" sz="1200" smtClean="0"/>
              <a:pPr eaLnBrk="1" hangingPunct="1">
                <a:defRPr/>
              </a:pPr>
              <a:t>28</a:t>
            </a:fld>
            <a:endParaRPr lang="en-US" sz="1200" smtClean="0"/>
          </a:p>
        </p:txBody>
      </p:sp>
      <p:sp>
        <p:nvSpPr>
          <p:cNvPr id="317442" name="Rectangle 2"/>
          <p:cNvSpPr>
            <a:spLocks noGrp="1" noRot="1" noChangeAspect="1" noChangeArrowheads="1" noTextEdit="1"/>
          </p:cNvSpPr>
          <p:nvPr>
            <p:ph type="sldImg"/>
          </p:nvPr>
        </p:nvSpPr>
        <p:spPr>
          <a:ln/>
          <a:extLst>
            <a:ext uri="{FAA26D3D-D897-4be2-8F04-BA451C77F1D7}"/>
          </a:extLst>
        </p:spPr>
      </p:sp>
      <p:sp>
        <p:nvSpPr>
          <p:cNvPr id="45060" name="Rectangle 3"/>
          <p:cNvSpPr>
            <a:spLocks noGrp="1" noChangeArrowheads="1"/>
          </p:cNvSpPr>
          <p:nvPr>
            <p:ph type="body" idx="1"/>
          </p:nvPr>
        </p:nvSpPr>
        <p:spPr>
          <a:noFill/>
          <a:extLs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txBody>
          <a:bodyPr/>
          <a:lstStyle/>
          <a:p>
            <a:pPr eaLnBrk="1" hangingPunct="1"/>
            <a:r>
              <a:rPr lang="en-US" sz="1200" b="0" i="0" kern="1200" dirty="0" smtClean="0">
                <a:solidFill>
                  <a:schemeClr val="tx1"/>
                </a:solidFill>
                <a:effectLst/>
                <a:latin typeface="Arial" charset="0"/>
                <a:ea typeface="ＭＳ Ｐゴシック" charset="0"/>
                <a:cs typeface="ＭＳ Ｐゴシック" charset="0"/>
              </a:rPr>
              <a:t>Pilots can change Angle of Attack or AOA. </a:t>
            </a:r>
          </a:p>
          <a:p>
            <a:pPr eaLnBrk="1" hangingPunct="1"/>
            <a:r>
              <a:rPr lang="en-US" sz="1200" b="0" i="0" kern="1200" dirty="0" smtClean="0">
                <a:solidFill>
                  <a:schemeClr val="tx1"/>
                </a:solidFill>
                <a:effectLst/>
                <a:latin typeface="Arial" charset="0"/>
                <a:ea typeface="ＭＳ Ｐゴシック" charset="0"/>
                <a:cs typeface="ＭＳ Ｐゴシック" charset="0"/>
              </a:rPr>
              <a:t>Increase AOA</a:t>
            </a:r>
            <a:r>
              <a:rPr lang="en-US" sz="1200" b="0" i="0" kern="1200" baseline="0" dirty="0" smtClean="0">
                <a:solidFill>
                  <a:schemeClr val="tx1"/>
                </a:solidFill>
                <a:effectLst/>
                <a:latin typeface="Arial" charset="0"/>
                <a:ea typeface="ＭＳ Ｐゴシック" charset="0"/>
                <a:cs typeface="ＭＳ Ｐゴシック" charset="0"/>
              </a:rPr>
              <a:t> or increase pitch to a yellow indication </a:t>
            </a:r>
            <a:r>
              <a:rPr lang="en-US" sz="1200" b="0" i="0" kern="1200" dirty="0" smtClean="0">
                <a:solidFill>
                  <a:schemeClr val="tx1"/>
                </a:solidFill>
                <a:effectLst/>
                <a:latin typeface="Arial" charset="0"/>
                <a:ea typeface="ＭＳ Ｐゴシック" charset="0"/>
                <a:cs typeface="ＭＳ Ｐゴシック" charset="0"/>
              </a:rPr>
              <a:t>and lift will go up. </a:t>
            </a:r>
          </a:p>
          <a:p>
            <a:pPr eaLnBrk="1" hangingPunct="1"/>
            <a:r>
              <a:rPr lang="en-US" sz="1200" b="0" i="0" kern="1200" dirty="0" smtClean="0">
                <a:solidFill>
                  <a:schemeClr val="tx1"/>
                </a:solidFill>
                <a:effectLst/>
                <a:latin typeface="Arial" charset="0"/>
                <a:ea typeface="ＭＳ Ｐゴシック" charset="0"/>
                <a:cs typeface="ＭＳ Ｐゴシック" charset="0"/>
              </a:rPr>
              <a:t>Decrease pitch to a green indication </a:t>
            </a:r>
            <a:r>
              <a:rPr lang="en-US" sz="1200" b="0" i="0" kern="1200" baseline="0" dirty="0" smtClean="0">
                <a:solidFill>
                  <a:schemeClr val="tx1"/>
                </a:solidFill>
                <a:effectLst/>
                <a:latin typeface="Arial" charset="0"/>
                <a:ea typeface="ＭＳ Ｐゴシック" charset="0"/>
                <a:cs typeface="ＭＳ Ｐゴシック" charset="0"/>
              </a:rPr>
              <a:t>translates </a:t>
            </a:r>
            <a:r>
              <a:rPr lang="en-US" sz="1200" b="0" i="0" kern="1200" dirty="0" smtClean="0">
                <a:solidFill>
                  <a:schemeClr val="tx1"/>
                </a:solidFill>
                <a:effectLst/>
                <a:latin typeface="Arial" charset="0"/>
                <a:ea typeface="ＭＳ Ｐゴシック" charset="0"/>
                <a:cs typeface="ＭＳ Ｐゴシック" charset="0"/>
              </a:rPr>
              <a:t>less lift is being made. </a:t>
            </a:r>
          </a:p>
          <a:p>
            <a:pPr eaLnBrk="1" hangingPunct="1"/>
            <a:r>
              <a:rPr lang="en-US" sz="1200" b="0" i="0" kern="1200" dirty="0" smtClean="0">
                <a:solidFill>
                  <a:schemeClr val="tx1"/>
                </a:solidFill>
                <a:effectLst/>
                <a:latin typeface="Arial" charset="0"/>
                <a:ea typeface="ＭＳ Ｐゴシック" charset="0"/>
                <a:cs typeface="ＭＳ Ｐゴシック" charset="0"/>
              </a:rPr>
              <a:t>This is why airplanes cruise at low AOA, but upon slowing down, increase AOA to compensate for the decrease in lift formed by the airflow speed. </a:t>
            </a:r>
          </a:p>
          <a:p>
            <a:pPr eaLnBrk="1" hangingPunct="1"/>
            <a:r>
              <a:rPr lang="en-US" sz="1200" b="0" i="0" kern="1200" dirty="0" smtClean="0">
                <a:solidFill>
                  <a:schemeClr val="tx1"/>
                </a:solidFill>
                <a:effectLst/>
                <a:latin typeface="Arial" charset="0"/>
                <a:ea typeface="ＭＳ Ｐゴシック" charset="0"/>
                <a:cs typeface="ＭＳ Ｐゴシック" charset="0"/>
              </a:rPr>
              <a:t>Amazingly, every AOA equates to a specific airspeed, once the plane is allowed to settle down. More simply, for each individual airspeed, a specific AOA is required to support flight,</a:t>
            </a:r>
            <a:r>
              <a:rPr lang="en-US" sz="1200" b="0" i="0" kern="1200" baseline="0" dirty="0" smtClean="0">
                <a:solidFill>
                  <a:schemeClr val="tx1"/>
                </a:solidFill>
                <a:effectLst/>
                <a:latin typeface="Arial" charset="0"/>
                <a:ea typeface="ＭＳ Ｐゴシック" charset="0"/>
                <a:cs typeface="ＭＳ Ｐゴシック" charset="0"/>
              </a:rPr>
              <a:t> note your findings.</a:t>
            </a:r>
            <a:endParaRPr lang="en-US" altLang="en-US" dirty="0" smtClean="0">
              <a:ea typeface="ＭＳ Ｐゴシック" pitchFamily="34" charset="-128"/>
            </a:endParaRPr>
          </a:p>
          <a:p>
            <a:pPr eaLnBrk="1" hangingPunct="1"/>
            <a:endParaRPr lang="en-US" altLang="en-US" b="0" dirty="0" smtClean="0">
              <a:ea typeface="ＭＳ Ｐゴシック" pitchFamily="34" charset="-128"/>
            </a:endParaRPr>
          </a:p>
          <a:p>
            <a:pPr eaLnBrk="1" hangingPunct="1"/>
            <a:r>
              <a:rPr lang="en-US" altLang="en-US" b="1" dirty="0" smtClean="0">
                <a:ea typeface="ＭＳ Ｐゴシック" pitchFamily="34" charset="-128"/>
              </a:rPr>
              <a:t>(Next Slide)</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defTabSz="935038" eaLnBrk="0" hangingPunct="0">
              <a:defRPr sz="4800">
                <a:solidFill>
                  <a:schemeClr val="tx1"/>
                </a:solidFill>
                <a:latin typeface="Arial" charset="0"/>
                <a:ea typeface="ＭＳ Ｐゴシック" charset="-128"/>
              </a:defRPr>
            </a:lvl1pPr>
            <a:lvl2pPr marL="742950" indent="-285750" defTabSz="935038" eaLnBrk="0" hangingPunct="0">
              <a:defRPr sz="4800">
                <a:solidFill>
                  <a:schemeClr val="tx1"/>
                </a:solidFill>
                <a:latin typeface="Arial" charset="0"/>
                <a:ea typeface="ＭＳ Ｐゴシック" charset="-128"/>
              </a:defRPr>
            </a:lvl2pPr>
            <a:lvl3pPr marL="1143000" indent="-228600" defTabSz="935038" eaLnBrk="0" hangingPunct="0">
              <a:defRPr sz="4800">
                <a:solidFill>
                  <a:schemeClr val="tx1"/>
                </a:solidFill>
                <a:latin typeface="Arial" charset="0"/>
                <a:ea typeface="ＭＳ Ｐゴシック" charset="-128"/>
              </a:defRPr>
            </a:lvl3pPr>
            <a:lvl4pPr marL="1600200" indent="-228600" defTabSz="935038" eaLnBrk="0" hangingPunct="0">
              <a:defRPr sz="4800">
                <a:solidFill>
                  <a:schemeClr val="tx1"/>
                </a:solidFill>
                <a:latin typeface="Arial" charset="0"/>
                <a:ea typeface="ＭＳ Ｐゴシック" charset="-128"/>
              </a:defRPr>
            </a:lvl4pPr>
            <a:lvl5pPr marL="2057400" indent="-228600" defTabSz="935038" eaLnBrk="0" hangingPunct="0">
              <a:defRPr sz="4800">
                <a:solidFill>
                  <a:schemeClr val="tx1"/>
                </a:solidFill>
                <a:latin typeface="Arial" charset="0"/>
                <a:ea typeface="ＭＳ Ｐゴシック" charset="-128"/>
              </a:defRPr>
            </a:lvl5pPr>
            <a:lvl6pPr marL="2514600" indent="-228600" algn="ctr" defTabSz="935038" eaLnBrk="0" fontAlgn="base" hangingPunct="0">
              <a:spcBef>
                <a:spcPct val="50000"/>
              </a:spcBef>
              <a:spcAft>
                <a:spcPct val="0"/>
              </a:spcAft>
              <a:buChar char="•"/>
              <a:defRPr sz="4800">
                <a:solidFill>
                  <a:schemeClr val="tx1"/>
                </a:solidFill>
                <a:latin typeface="Arial" charset="0"/>
                <a:ea typeface="ＭＳ Ｐゴシック" charset="-128"/>
              </a:defRPr>
            </a:lvl6pPr>
            <a:lvl7pPr marL="2971800" indent="-228600" algn="ctr" defTabSz="935038" eaLnBrk="0" fontAlgn="base" hangingPunct="0">
              <a:spcBef>
                <a:spcPct val="50000"/>
              </a:spcBef>
              <a:spcAft>
                <a:spcPct val="0"/>
              </a:spcAft>
              <a:buChar char="•"/>
              <a:defRPr sz="4800">
                <a:solidFill>
                  <a:schemeClr val="tx1"/>
                </a:solidFill>
                <a:latin typeface="Arial" charset="0"/>
                <a:ea typeface="ＭＳ Ｐゴシック" charset="-128"/>
              </a:defRPr>
            </a:lvl7pPr>
            <a:lvl8pPr marL="3429000" indent="-228600" algn="ctr" defTabSz="935038" eaLnBrk="0" fontAlgn="base" hangingPunct="0">
              <a:spcBef>
                <a:spcPct val="50000"/>
              </a:spcBef>
              <a:spcAft>
                <a:spcPct val="0"/>
              </a:spcAft>
              <a:buChar char="•"/>
              <a:defRPr sz="4800">
                <a:solidFill>
                  <a:schemeClr val="tx1"/>
                </a:solidFill>
                <a:latin typeface="Arial" charset="0"/>
                <a:ea typeface="ＭＳ Ｐゴシック" charset="-128"/>
              </a:defRPr>
            </a:lvl8pPr>
            <a:lvl9pPr marL="3886200" indent="-228600" algn="ctr" defTabSz="935038" eaLnBrk="0" fontAlgn="base" hangingPunct="0">
              <a:spcBef>
                <a:spcPct val="50000"/>
              </a:spcBef>
              <a:spcAft>
                <a:spcPct val="0"/>
              </a:spcAft>
              <a:buChar char="•"/>
              <a:defRPr sz="4800">
                <a:solidFill>
                  <a:schemeClr val="tx1"/>
                </a:solidFill>
                <a:latin typeface="Arial" charset="0"/>
                <a:ea typeface="ＭＳ Ｐゴシック" charset="-128"/>
              </a:defRPr>
            </a:lvl9pPr>
          </a:lstStyle>
          <a:p>
            <a:pPr eaLnBrk="1" hangingPunct="1">
              <a:defRPr/>
            </a:pPr>
            <a:fld id="{46EA2E44-0C82-41E5-9954-E1F0B8322D38}" type="slidenum">
              <a:rPr lang="en-US" sz="1200" smtClean="0"/>
              <a:pPr eaLnBrk="1" hangingPunct="1">
                <a:defRPr/>
              </a:pPr>
              <a:t>29</a:t>
            </a:fld>
            <a:endParaRPr lang="en-US" sz="1200" smtClean="0"/>
          </a:p>
        </p:txBody>
      </p:sp>
      <p:sp>
        <p:nvSpPr>
          <p:cNvPr id="321538" name="Rectangle 2"/>
          <p:cNvSpPr>
            <a:spLocks noGrp="1" noRot="1" noChangeAspect="1" noChangeArrowheads="1" noTextEdit="1"/>
          </p:cNvSpPr>
          <p:nvPr>
            <p:ph type="sldImg"/>
          </p:nvPr>
        </p:nvSpPr>
        <p:spPr>
          <a:ln/>
          <a:extLst>
            <a:ext uri="{FAA26D3D-D897-4be2-8F04-BA451C77F1D7}"/>
          </a:extLst>
        </p:spPr>
      </p:sp>
      <p:sp>
        <p:nvSpPr>
          <p:cNvPr id="321539" name="Rectangle 3"/>
          <p:cNvSpPr>
            <a:spLocks noGrp="1" noChangeArrowheads="1"/>
          </p:cNvSpPr>
          <p:nvPr>
            <p:ph type="body" idx="1"/>
          </p:nvPr>
        </p:nvSpPr>
        <p:spPr/>
        <p:txBody>
          <a:bodyPr/>
          <a:lstStyle/>
          <a:p>
            <a:pPr eaLnBrk="1" hangingPunct="1">
              <a:defRPr/>
            </a:pPr>
            <a:r>
              <a:rPr lang="en-US" dirty="0" smtClean="0">
                <a:ea typeface="ＭＳ Ｐゴシック" charset="-128"/>
              </a:rPr>
              <a:t>This example of a Light Sport AOA gives an aural warning </a:t>
            </a:r>
            <a:r>
              <a:rPr lang="ja-JP" altLang="en-US" dirty="0" smtClean="0">
                <a:ea typeface="ＭＳ Ｐゴシック" charset="-128"/>
              </a:rPr>
              <a:t>“</a:t>
            </a:r>
            <a:r>
              <a:rPr lang="en-US" altLang="ja-JP" dirty="0" smtClean="0">
                <a:ea typeface="ＭＳ Ｐゴシック" charset="-128"/>
              </a:rPr>
              <a:t>Angle Push</a:t>
            </a:r>
            <a:r>
              <a:rPr lang="ja-JP" altLang="en-US" dirty="0" smtClean="0">
                <a:ea typeface="ＭＳ Ｐゴシック" charset="-128"/>
              </a:rPr>
              <a:t>”</a:t>
            </a:r>
            <a:r>
              <a:rPr lang="en-US" altLang="ja-JP" dirty="0" smtClean="0">
                <a:ea typeface="ＭＳ Ｐゴシック" charset="-128"/>
              </a:rPr>
              <a:t> when the lowest of three red (incremental to Angle of Attack) lights illuminate.</a:t>
            </a:r>
          </a:p>
          <a:p>
            <a:pPr eaLnBrk="1" hangingPunct="1">
              <a:defRPr/>
            </a:pPr>
            <a:endParaRPr lang="en-US" dirty="0" smtClean="0">
              <a:ea typeface="ＭＳ Ｐゴシック" charset="-128"/>
            </a:endParaRPr>
          </a:p>
          <a:p>
            <a:pPr eaLnBrk="1" hangingPunct="1">
              <a:defRPr/>
            </a:pPr>
            <a:r>
              <a:rPr lang="en-US" b="1" dirty="0" smtClean="0">
                <a:ea typeface="ＭＳ Ｐゴシック" charset="-128"/>
              </a:rPr>
              <a:t>(Next Slide)</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Arial" charset="0"/>
                <a:ea typeface="ＭＳ Ｐゴシック" charset="0"/>
                <a:cs typeface="ＭＳ Ｐゴシック" charset="0"/>
              </a:rPr>
              <a:t>GAJSC’s safety enhancement encourages the installation of AoA indicator technology as a means to reducing General</a:t>
            </a:r>
            <a:r>
              <a:rPr lang="en-US" sz="1200" kern="1200" baseline="0" dirty="0" smtClean="0">
                <a:solidFill>
                  <a:schemeClr val="tx1"/>
                </a:solidFill>
                <a:effectLst/>
                <a:latin typeface="Arial" charset="0"/>
                <a:ea typeface="ＭＳ Ｐゴシック" charset="0"/>
                <a:cs typeface="ＭＳ Ｐゴシック" charset="0"/>
              </a:rPr>
              <a:t> Aviation</a:t>
            </a:r>
            <a:r>
              <a:rPr lang="en-US" sz="1200" kern="1200" dirty="0" smtClean="0">
                <a:solidFill>
                  <a:schemeClr val="tx1"/>
                </a:solidFill>
                <a:effectLst/>
                <a:latin typeface="Arial" charset="0"/>
                <a:ea typeface="ＭＳ Ｐゴシック" charset="0"/>
                <a:cs typeface="ＭＳ Ｐゴシック" charset="0"/>
              </a:rPr>
              <a:t> LOC accidents. </a:t>
            </a:r>
            <a:endParaRPr lang="en-US" dirty="0" smtClean="0"/>
          </a:p>
          <a:p>
            <a:endParaRPr lang="en-US" dirty="0" smtClean="0"/>
          </a:p>
          <a:p>
            <a:r>
              <a:rPr lang="en-US" b="1" dirty="0" smtClean="0"/>
              <a:t>Background:  </a:t>
            </a:r>
            <a:r>
              <a:rPr lang="en-US" i="1" dirty="0" smtClean="0"/>
              <a:t>As a result of its study on loss of control accidents, the General Aviation Joint Steering Committee (GA JSC), in coordination with the Part 23 ARC, placed emphasis on enhanced aircraft state awareness systems for small airplanes. This led to the development of two GA JSC safety enhancements: SE-1: AoA for New Airplanes and SE-2: AoA for Existing Fleet. SE-1 recommends AoA systems for in-production aircraft and new type designs. SE-2 recommends finding solutions for retrofitting AoA systems on the existing GA fleet. The culmination of this work led to the release of a policy memorandum from Federal Aviation Administration (FAA) AIR-100 in February 2014 outlining the approval of non-required AoA indicator systems for GA aircraft. This policy memorandum fueled considerable interest from the avionics community and led to four new AoA systems being introduced at the Experimental Aircraft Association’s AirVenture Oshkosh fly-in convention in July of that year. Since then, more systems have been released for retrofit as well as several models of GA aircraft now being offered with AoA as standard or optional equipment. With the recent focus on AoA systems in GA, two studies have been conducted to look at their effectiveness in mitigating the risks of inflight loss of control accidents. </a:t>
            </a:r>
          </a:p>
          <a:p>
            <a:endParaRPr lang="en-US" i="1" dirty="0" smtClean="0"/>
          </a:p>
          <a:p>
            <a:r>
              <a:rPr lang="en-US" b="1" i="0" dirty="0" smtClean="0"/>
              <a:t>(Next Slide)</a:t>
            </a:r>
            <a:endParaRPr lang="en-US" b="1" i="0" dirty="0"/>
          </a:p>
        </p:txBody>
      </p:sp>
      <p:sp>
        <p:nvSpPr>
          <p:cNvPr id="4" name="Slide Number Placeholder 3"/>
          <p:cNvSpPr>
            <a:spLocks noGrp="1"/>
          </p:cNvSpPr>
          <p:nvPr>
            <p:ph type="sldNum" sz="quarter" idx="10"/>
          </p:nvPr>
        </p:nvSpPr>
        <p:spPr/>
        <p:txBody>
          <a:bodyPr/>
          <a:lstStyle/>
          <a:p>
            <a:pPr>
              <a:defRPr/>
            </a:pPr>
            <a:fld id="{11B598DD-9AA0-4200-809B-B3CEBCF639BB}" type="slidenum">
              <a:rPr lang="en-US" smtClean="0"/>
              <a:pPr>
                <a:defRPr/>
              </a:pPr>
              <a:t>3</a:t>
            </a:fld>
            <a:endParaRPr lang="en-US"/>
          </a:p>
        </p:txBody>
      </p:sp>
    </p:spTree>
    <p:extLst>
      <p:ext uri="{BB962C8B-B14F-4D97-AF65-F5344CB8AC3E}">
        <p14:creationId xmlns:p14="http://schemas.microsoft.com/office/powerpoint/2010/main" val="32114397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US" b="1" i="0" dirty="0" smtClean="0">
                <a:solidFill>
                  <a:schemeClr val="tx1"/>
                </a:solidFill>
              </a:rPr>
              <a:t>Note:</a:t>
            </a:r>
            <a:r>
              <a:rPr lang="en-US" i="1" dirty="0" smtClean="0">
                <a:solidFill>
                  <a:schemeClr val="tx1"/>
                </a:solidFill>
              </a:rPr>
              <a:t> </a:t>
            </a:r>
            <a:r>
              <a:rPr lang="en-US" sz="1200" b="1" i="1" kern="1200" dirty="0" smtClean="0">
                <a:solidFill>
                  <a:schemeClr val="tx1"/>
                </a:solidFill>
                <a:effectLst/>
                <a:latin typeface="Arial" charset="0"/>
                <a:ea typeface="ＭＳ Ｐゴシック" charset="0"/>
                <a:cs typeface="ＭＳ Ｐゴシック" charset="0"/>
              </a:rPr>
              <a:t>Sweeping</a:t>
            </a:r>
            <a:r>
              <a:rPr lang="en-US" sz="1200" b="0" i="1" kern="1200" dirty="0" smtClean="0">
                <a:solidFill>
                  <a:schemeClr val="tx1"/>
                </a:solidFill>
                <a:effectLst/>
                <a:latin typeface="Arial" charset="0"/>
                <a:ea typeface="ＭＳ Ｐゴシック" charset="0"/>
                <a:cs typeface="ＭＳ Ｐゴシック" charset="0"/>
              </a:rPr>
              <a:t> the </a:t>
            </a:r>
            <a:r>
              <a:rPr lang="en-US" sz="1200" b="1" i="1" kern="1200" dirty="0" smtClean="0">
                <a:solidFill>
                  <a:schemeClr val="tx1"/>
                </a:solidFill>
                <a:effectLst/>
                <a:latin typeface="Arial" charset="0"/>
                <a:ea typeface="ＭＳ Ｐゴシック" charset="0"/>
                <a:cs typeface="ＭＳ Ｐゴシック" charset="0"/>
              </a:rPr>
              <a:t>wing</a:t>
            </a:r>
            <a:r>
              <a:rPr lang="en-US" sz="1200" b="0" i="1" kern="1200" dirty="0" smtClean="0">
                <a:solidFill>
                  <a:schemeClr val="tx1"/>
                </a:solidFill>
                <a:effectLst/>
                <a:latin typeface="Arial" charset="0"/>
                <a:ea typeface="ＭＳ Ｐゴシック" charset="0"/>
                <a:cs typeface="ＭＳ Ｐゴシック" charset="0"/>
              </a:rPr>
              <a:t> allows the relative airflow over its surface to occur in a more span-wise direction. </a:t>
            </a:r>
            <a:r>
              <a:rPr lang="en-US" sz="1200" b="1" i="1" kern="1200" dirty="0" smtClean="0">
                <a:solidFill>
                  <a:schemeClr val="tx1"/>
                </a:solidFill>
                <a:effectLst/>
                <a:latin typeface="Arial" charset="0"/>
                <a:ea typeface="ＭＳ Ｐゴシック" charset="0"/>
                <a:cs typeface="ＭＳ Ｐゴシック" charset="0"/>
              </a:rPr>
              <a:t>Compared</a:t>
            </a:r>
            <a:r>
              <a:rPr lang="en-US" sz="1200" b="0" i="1" kern="1200" dirty="0" smtClean="0">
                <a:solidFill>
                  <a:schemeClr val="tx1"/>
                </a:solidFill>
                <a:effectLst/>
                <a:latin typeface="Arial" charset="0"/>
                <a:ea typeface="ＭＳ Ｐゴシック" charset="0"/>
                <a:cs typeface="ＭＳ Ｐゴシック" charset="0"/>
              </a:rPr>
              <a:t> with a </a:t>
            </a:r>
            <a:r>
              <a:rPr lang="en-US" sz="1200" b="1" i="1" kern="1200" dirty="0" smtClean="0">
                <a:solidFill>
                  <a:schemeClr val="tx1"/>
                </a:solidFill>
                <a:effectLst/>
                <a:latin typeface="Arial" charset="0"/>
                <a:ea typeface="ＭＳ Ｐゴシック" charset="0"/>
                <a:cs typeface="ＭＳ Ｐゴシック" charset="0"/>
              </a:rPr>
              <a:t>straight wing</a:t>
            </a:r>
            <a:r>
              <a:rPr lang="en-US" sz="1200" b="0" i="1" kern="1200" dirty="0" smtClean="0">
                <a:solidFill>
                  <a:schemeClr val="tx1"/>
                </a:solidFill>
                <a:effectLst/>
                <a:latin typeface="Arial" charset="0"/>
                <a:ea typeface="ＭＳ Ｐゴシック" charset="0"/>
                <a:cs typeface="ＭＳ Ｐゴシック" charset="0"/>
              </a:rPr>
              <a:t>, the airflow encounters less pronounced camber along this path </a:t>
            </a:r>
            <a:r>
              <a:rPr lang="en-US" sz="1200" b="1" i="1" kern="1200" dirty="0" smtClean="0">
                <a:solidFill>
                  <a:schemeClr val="tx1"/>
                </a:solidFill>
                <a:effectLst/>
                <a:latin typeface="Arial" charset="0"/>
                <a:ea typeface="ＭＳ Ｐゴシック" charset="0"/>
                <a:cs typeface="ＭＳ Ｐゴシック" charset="0"/>
              </a:rPr>
              <a:t>and</a:t>
            </a:r>
            <a:r>
              <a:rPr lang="en-US" sz="1200" b="0" i="1" kern="1200" dirty="0" smtClean="0">
                <a:solidFill>
                  <a:schemeClr val="tx1"/>
                </a:solidFill>
                <a:effectLst/>
                <a:latin typeface="Arial" charset="0"/>
                <a:ea typeface="ＭＳ Ｐゴシック" charset="0"/>
                <a:cs typeface="ＭＳ Ｐゴシック" charset="0"/>
              </a:rPr>
              <a:t> so doesn't accelerate as much.</a:t>
            </a:r>
            <a:endParaRPr lang="en-US" i="1" dirty="0" smtClean="0">
              <a:solidFill>
                <a:schemeClr val="tx1"/>
              </a:solidFill>
            </a:endParaRP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US" sz="1200" b="1" i="1" dirty="0" smtClean="0">
                <a:solidFill>
                  <a:schemeClr val="tx1"/>
                </a:solidFill>
              </a:rPr>
              <a:t>Tail design or convention</a:t>
            </a:r>
            <a:r>
              <a:rPr lang="en-US" sz="1200" i="1" baseline="0" dirty="0" smtClean="0">
                <a:solidFill>
                  <a:schemeClr val="tx1"/>
                </a:solidFill>
              </a:rPr>
              <a:t> can change aircraft handling at slow or high speeds or even during certain wind conditions</a:t>
            </a:r>
            <a:endParaRPr lang="en-US" sz="1200" i="1" dirty="0" smtClean="0">
              <a:solidFill>
                <a:schemeClr val="tx1"/>
              </a:solidFill>
            </a:endParaRPr>
          </a:p>
          <a:p>
            <a:pPr>
              <a:buFont typeface="Arial" panose="020B0604020202020204" pitchFamily="34" charset="0"/>
              <a:buNone/>
              <a:defRPr/>
            </a:pPr>
            <a:r>
              <a:rPr lang="en-US" sz="1200" b="1" i="1" dirty="0" smtClean="0">
                <a:solidFill>
                  <a:schemeClr val="tx1"/>
                </a:solidFill>
              </a:rPr>
              <a:t>Rudder size</a:t>
            </a:r>
            <a:r>
              <a:rPr lang="en-US" sz="1200" i="1" dirty="0" smtClean="0">
                <a:solidFill>
                  <a:schemeClr val="tx1"/>
                </a:solidFill>
              </a:rPr>
              <a:t> can make a big difference in aircraft control. Those of you that have flown older</a:t>
            </a:r>
            <a:r>
              <a:rPr lang="en-US" sz="1200" i="1" baseline="0" dirty="0" smtClean="0">
                <a:solidFill>
                  <a:schemeClr val="tx1"/>
                </a:solidFill>
              </a:rPr>
              <a:t> aircraft with a smaller rudder know what it is we are talking about.  Just remember, not aircraft designs are alike.</a:t>
            </a:r>
          </a:p>
          <a:p>
            <a:pPr>
              <a:buFont typeface="Arial" panose="020B0604020202020204" pitchFamily="34" charset="0"/>
              <a:buNone/>
              <a:defRPr/>
            </a:pPr>
            <a:r>
              <a:rPr lang="en-US" sz="1200" i="1" baseline="0" dirty="0" smtClean="0">
                <a:solidFill>
                  <a:schemeClr val="tx1"/>
                </a:solidFill>
              </a:rPr>
              <a:t>Vortex Generators</a:t>
            </a:r>
          </a:p>
          <a:p>
            <a:pPr>
              <a:buFont typeface="Arial" panose="020B0604020202020204" pitchFamily="34" charset="0"/>
              <a:buNone/>
              <a:defRPr/>
            </a:pPr>
            <a:r>
              <a:rPr lang="en-US" sz="1200" b="1" i="1" baseline="0" dirty="0" smtClean="0">
                <a:solidFill>
                  <a:schemeClr val="tx1"/>
                </a:solidFill>
              </a:rPr>
              <a:t>Clean wing</a:t>
            </a:r>
            <a:r>
              <a:rPr lang="en-US" sz="1200" i="1" baseline="0" dirty="0" smtClean="0">
                <a:solidFill>
                  <a:schemeClr val="tx1"/>
                </a:solidFill>
              </a:rPr>
              <a:t> – nothing but what the manufacture built it with.  </a:t>
            </a:r>
          </a:p>
          <a:p>
            <a:pPr>
              <a:buFont typeface="Arial" panose="020B0604020202020204" pitchFamily="34" charset="0"/>
              <a:buNone/>
              <a:defRPr/>
            </a:pPr>
            <a:r>
              <a:rPr lang="en-US" sz="1200" b="1" i="1" baseline="0" dirty="0" smtClean="0">
                <a:solidFill>
                  <a:schemeClr val="tx1"/>
                </a:solidFill>
              </a:rPr>
              <a:t>Dirty wing </a:t>
            </a:r>
            <a:r>
              <a:rPr lang="en-US" sz="1200" i="1" baseline="0" dirty="0" smtClean="0">
                <a:solidFill>
                  <a:schemeClr val="tx1"/>
                </a:solidFill>
              </a:rPr>
              <a:t>– Ice, snow, bugs, or dents all affect the efficiency of the wing.</a:t>
            </a:r>
          </a:p>
          <a:p>
            <a:pPr marL="0" indent="0">
              <a:buFontTx/>
              <a:buNone/>
              <a:defRPr/>
            </a:pPr>
            <a:endParaRPr lang="en-US" dirty="0" smtClean="0">
              <a:solidFill>
                <a:schemeClr val="tx1"/>
              </a:solidFill>
            </a:endParaRPr>
          </a:p>
          <a:p>
            <a:pPr marL="0" indent="0">
              <a:buFontTx/>
              <a:buNone/>
              <a:defRPr/>
            </a:pPr>
            <a:r>
              <a:rPr lang="en-US" dirty="0" smtClean="0">
                <a:solidFill>
                  <a:schemeClr val="tx1"/>
                </a:solidFill>
              </a:rPr>
              <a:t>Keep in mind that not all aircraft are treated the same.  Every aircraft is different, even from one Cessna 172 to another or Piper Cherokee to another.</a:t>
            </a:r>
          </a:p>
          <a:p>
            <a:pPr marL="0" indent="0">
              <a:buFontTx/>
              <a:buNone/>
              <a:defRPr/>
            </a:pPr>
            <a:r>
              <a:rPr lang="en-US" dirty="0" smtClean="0">
                <a:solidFill>
                  <a:schemeClr val="tx1"/>
                </a:solidFill>
              </a:rPr>
              <a:t>Here are some simple</a:t>
            </a:r>
            <a:r>
              <a:rPr lang="en-US" baseline="0" dirty="0" smtClean="0">
                <a:solidFill>
                  <a:schemeClr val="tx1"/>
                </a:solidFill>
              </a:rPr>
              <a:t> and complex variations in aircraft design to consider</a:t>
            </a:r>
            <a:r>
              <a:rPr lang="en-US" dirty="0" smtClean="0">
                <a:solidFill>
                  <a:schemeClr val="tx1"/>
                </a:solidFill>
              </a:rPr>
              <a:t>:</a:t>
            </a:r>
          </a:p>
          <a:p>
            <a:pPr>
              <a:buFont typeface="Arial" panose="020B0604020202020204" pitchFamily="34" charset="0"/>
              <a:buNone/>
              <a:defRPr/>
            </a:pPr>
            <a:endParaRPr lang="en-US" sz="1200" dirty="0" smtClean="0">
              <a:solidFill>
                <a:schemeClr val="tx1"/>
              </a:solidFill>
            </a:endParaRPr>
          </a:p>
          <a:p>
            <a:pPr marL="171450" indent="-171450">
              <a:buFont typeface="Arial" panose="020B0604020202020204" pitchFamily="34" charset="0"/>
              <a:buChar char="•"/>
              <a:defRPr/>
            </a:pPr>
            <a:r>
              <a:rPr lang="en-US" sz="1200" dirty="0" smtClean="0">
                <a:solidFill>
                  <a:schemeClr val="tx1"/>
                </a:solidFill>
              </a:rPr>
              <a:t>Swept wing aircraft vs. straight wing aircraft - </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dirty="0" smtClean="0">
                <a:solidFill>
                  <a:schemeClr val="tx1"/>
                </a:solidFill>
              </a:rPr>
              <a:t>Conventional Tail vs. T-Tail Type</a:t>
            </a:r>
          </a:p>
          <a:p>
            <a:pPr marL="171450" indent="-171450">
              <a:buFont typeface="Arial" panose="020B0604020202020204" pitchFamily="34" charset="0"/>
              <a:buChar char="•"/>
              <a:defRPr/>
            </a:pPr>
            <a:r>
              <a:rPr lang="en-US" sz="1200" dirty="0" smtClean="0">
                <a:solidFill>
                  <a:schemeClr val="tx1"/>
                </a:solidFill>
              </a:rPr>
              <a:t>Small Rudder vs. Big Rudder </a:t>
            </a: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dirty="0" smtClean="0">
                <a:solidFill>
                  <a:schemeClr val="tx1"/>
                </a:solidFill>
              </a:rPr>
              <a:t>  </a:t>
            </a:r>
            <a:r>
              <a:rPr lang="en-US" dirty="0" smtClean="0">
                <a:solidFill>
                  <a:schemeClr val="tx1"/>
                </a:solidFill>
              </a:rPr>
              <a:t>Aircraft with or without Vortex Generators</a:t>
            </a:r>
          </a:p>
          <a:p>
            <a:pPr>
              <a:buFont typeface="Arial" panose="020B0604020202020204" pitchFamily="34" charset="0"/>
              <a:buChar char="•"/>
              <a:defRPr/>
            </a:pPr>
            <a:r>
              <a:rPr lang="en-US" sz="1200" i="0" u="none" dirty="0" smtClean="0">
                <a:solidFill>
                  <a:srgbClr val="002060"/>
                </a:solidFill>
              </a:rPr>
              <a:t>  Clean Wing vs. Dirty Wing</a:t>
            </a:r>
          </a:p>
          <a:p>
            <a:pPr>
              <a:buFont typeface="Arial" panose="020B0604020202020204" pitchFamily="34" charset="0"/>
              <a:buChar char="•"/>
              <a:defRPr/>
            </a:pPr>
            <a:endParaRPr lang="en-US" sz="1200" i="1" u="sng" dirty="0" smtClean="0">
              <a:solidFill>
                <a:srgbClr val="002060"/>
              </a:solidFill>
            </a:endParaRPr>
          </a:p>
          <a:p>
            <a:pPr>
              <a:buFont typeface="Arial" panose="020B0604020202020204" pitchFamily="34" charset="0"/>
              <a:buNone/>
              <a:defRPr/>
            </a:pPr>
            <a:r>
              <a:rPr lang="en-US" sz="1200" b="1" dirty="0" smtClean="0">
                <a:solidFill>
                  <a:srgbClr val="C00000"/>
                </a:solidFill>
              </a:rPr>
              <a:t>Important:</a:t>
            </a:r>
            <a:r>
              <a:rPr lang="en-US" sz="1200" dirty="0" smtClean="0">
                <a:solidFill>
                  <a:srgbClr val="C00000"/>
                </a:solidFill>
              </a:rPr>
              <a:t> Always follow</a:t>
            </a:r>
            <a:r>
              <a:rPr lang="en-US" sz="1200" baseline="0" dirty="0" smtClean="0">
                <a:solidFill>
                  <a:srgbClr val="C00000"/>
                </a:solidFill>
              </a:rPr>
              <a:t> </a:t>
            </a:r>
            <a:r>
              <a:rPr lang="en-US" sz="1200" dirty="0" smtClean="0">
                <a:solidFill>
                  <a:srgbClr val="C00000"/>
                </a:solidFill>
              </a:rPr>
              <a:t>the manufacturers’ and/or operators’ recommended procedures. T</a:t>
            </a:r>
            <a:r>
              <a:rPr lang="en-US" sz="1200" baseline="0" dirty="0" smtClean="0">
                <a:solidFill>
                  <a:srgbClr val="C00000"/>
                </a:solidFill>
              </a:rPr>
              <a:t>alk to the owners of other similar aircraft. What do they have to say?</a:t>
            </a:r>
            <a:endParaRPr lang="en-US" sz="1100" dirty="0" smtClean="0">
              <a:solidFill>
                <a:srgbClr val="FFFF00"/>
              </a:solidFill>
            </a:endParaRPr>
          </a:p>
          <a:p>
            <a:endParaRPr lang="en-US" dirty="0" smtClean="0"/>
          </a:p>
          <a:p>
            <a:r>
              <a:rPr lang="en-US" b="1" dirty="0" smtClean="0"/>
              <a:t>(Next Slide)</a:t>
            </a:r>
            <a:endParaRPr lang="en-US" b="1" dirty="0"/>
          </a:p>
        </p:txBody>
      </p:sp>
      <p:sp>
        <p:nvSpPr>
          <p:cNvPr id="4" name="Slide Number Placeholder 3"/>
          <p:cNvSpPr>
            <a:spLocks noGrp="1"/>
          </p:cNvSpPr>
          <p:nvPr>
            <p:ph type="sldNum" sz="quarter" idx="10"/>
          </p:nvPr>
        </p:nvSpPr>
        <p:spPr/>
        <p:txBody>
          <a:bodyPr/>
          <a:lstStyle/>
          <a:p>
            <a:pPr>
              <a:defRPr/>
            </a:pPr>
            <a:fld id="{11B598DD-9AA0-4200-809B-B3CEBCF639BB}" type="slidenum">
              <a:rPr lang="en-US" smtClean="0"/>
              <a:pPr>
                <a:defRPr/>
              </a:pPr>
              <a:t>30</a:t>
            </a:fld>
            <a:endParaRPr lang="en-US"/>
          </a:p>
        </p:txBody>
      </p:sp>
    </p:spTree>
    <p:extLst>
      <p:ext uri="{BB962C8B-B14F-4D97-AF65-F5344CB8AC3E}">
        <p14:creationId xmlns:p14="http://schemas.microsoft.com/office/powerpoint/2010/main" val="84767661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defRPr/>
            </a:pPr>
            <a:r>
              <a:rPr lang="en-US" b="0" i="0" u="none" dirty="0" smtClean="0">
                <a:ea typeface="ＭＳ Ｐゴシック" charset="-128"/>
              </a:rPr>
              <a:t>Risk perception is relative</a:t>
            </a:r>
            <a:r>
              <a:rPr lang="en-US" b="0" i="0" u="none" baseline="0" dirty="0" smtClean="0">
                <a:ea typeface="ＭＳ Ｐゴシック" charset="-128"/>
              </a:rPr>
              <a:t> to you!</a:t>
            </a:r>
            <a:endParaRPr lang="en-US" b="0" i="0" u="none" dirty="0" smtClean="0">
              <a:ea typeface="ＭＳ Ｐゴシック" charset="-128"/>
            </a:endParaRPr>
          </a:p>
          <a:p>
            <a:pPr eaLnBrk="1" hangingPunct="1">
              <a:defRPr/>
            </a:pPr>
            <a:endParaRPr lang="en-US" b="1" i="0" u="sng" dirty="0" smtClean="0">
              <a:ea typeface="ＭＳ Ｐゴシック" charset="-128"/>
            </a:endParaRPr>
          </a:p>
          <a:p>
            <a:pPr eaLnBrk="1" hangingPunct="1">
              <a:defRPr/>
            </a:pPr>
            <a:r>
              <a:rPr lang="en-US" b="1" i="0" u="none" dirty="0" smtClean="0">
                <a:ea typeface="ＭＳ Ｐゴシック" charset="-128"/>
              </a:rPr>
              <a:t>(Click) </a:t>
            </a:r>
            <a:r>
              <a:rPr lang="en-US" b="1" i="0" u="sng" dirty="0" smtClean="0">
                <a:ea typeface="ＭＳ Ｐゴシック" charset="-128"/>
              </a:rPr>
              <a:t>Training!</a:t>
            </a:r>
            <a:r>
              <a:rPr lang="en-US" dirty="0" smtClean="0">
                <a:ea typeface="ＭＳ Ｐゴシック" charset="-128"/>
              </a:rPr>
              <a:t> </a:t>
            </a:r>
            <a:r>
              <a:rPr lang="en-US" baseline="0" dirty="0" smtClean="0">
                <a:ea typeface="ＭＳ Ｐゴシック" charset="-128"/>
              </a:rPr>
              <a:t>is the key foundational point that gives us what is needed to remain an active participant in stall recognition and recovery.  As you can see here the trail from training leads to:</a:t>
            </a:r>
          </a:p>
          <a:p>
            <a:pPr eaLnBrk="1" hangingPunct="1">
              <a:defRPr/>
            </a:pPr>
            <a:r>
              <a:rPr lang="en-US" b="1" baseline="0" dirty="0" smtClean="0">
                <a:ea typeface="ＭＳ Ｐゴシック" charset="-128"/>
              </a:rPr>
              <a:t>(Click)</a:t>
            </a:r>
            <a:r>
              <a:rPr lang="en-US" baseline="0" dirty="0" smtClean="0">
                <a:ea typeface="ＭＳ Ｐゴシック" charset="-128"/>
              </a:rPr>
              <a:t> </a:t>
            </a:r>
            <a:r>
              <a:rPr lang="en-US" b="1" baseline="0" dirty="0" smtClean="0">
                <a:ea typeface="ＭＳ Ｐゴシック" charset="-128"/>
              </a:rPr>
              <a:t>knowledge</a:t>
            </a:r>
          </a:p>
          <a:p>
            <a:pPr eaLnBrk="1" hangingPunct="1">
              <a:defRPr/>
            </a:pPr>
            <a:r>
              <a:rPr lang="en-US" b="1" baseline="0" dirty="0" smtClean="0">
                <a:ea typeface="ＭＳ Ｐゴシック" charset="-128"/>
              </a:rPr>
              <a:t>(Click) skill, </a:t>
            </a:r>
            <a:r>
              <a:rPr lang="en-US" b="0" baseline="0" dirty="0" smtClean="0">
                <a:ea typeface="ＭＳ Ｐゴシック" charset="-128"/>
              </a:rPr>
              <a:t>and</a:t>
            </a:r>
            <a:r>
              <a:rPr lang="en-US" b="1" baseline="0" dirty="0" smtClean="0">
                <a:ea typeface="ＭＳ Ｐゴシック" charset="-128"/>
              </a:rPr>
              <a:t> </a:t>
            </a:r>
          </a:p>
          <a:p>
            <a:pPr eaLnBrk="1" hangingPunct="1">
              <a:defRPr/>
            </a:pPr>
            <a:r>
              <a:rPr lang="en-US" b="1" baseline="0" dirty="0" smtClean="0">
                <a:ea typeface="ＭＳ Ｐゴシック" charset="-128"/>
              </a:rPr>
              <a:t>(Click) confidence,</a:t>
            </a:r>
            <a:r>
              <a:rPr lang="en-US" baseline="0" dirty="0" smtClean="0">
                <a:ea typeface="ＭＳ Ｐゴシック" charset="-128"/>
              </a:rPr>
              <a:t> it also leads to your ability to </a:t>
            </a:r>
          </a:p>
          <a:p>
            <a:pPr eaLnBrk="1" hangingPunct="1">
              <a:defRPr/>
            </a:pPr>
            <a:r>
              <a:rPr lang="en-US" b="1" baseline="0" dirty="0" smtClean="0">
                <a:ea typeface="ＭＳ Ｐゴシック" charset="-128"/>
              </a:rPr>
              <a:t>(Click) anticipate the consequences</a:t>
            </a:r>
            <a:r>
              <a:rPr lang="en-US" baseline="0" dirty="0" smtClean="0">
                <a:ea typeface="ＭＳ Ｐゴシック" charset="-128"/>
              </a:rPr>
              <a:t> which pull your </a:t>
            </a:r>
          </a:p>
          <a:p>
            <a:pPr eaLnBrk="1" hangingPunct="1">
              <a:defRPr/>
            </a:pPr>
            <a:r>
              <a:rPr lang="en-US" b="1" baseline="0" dirty="0" smtClean="0">
                <a:ea typeface="ＭＳ Ｐゴシック" charset="-128"/>
              </a:rPr>
              <a:t>(Click)</a:t>
            </a:r>
            <a:r>
              <a:rPr lang="en-US" baseline="0" dirty="0" smtClean="0">
                <a:ea typeface="ＭＳ Ｐゴシック" charset="-128"/>
              </a:rPr>
              <a:t> </a:t>
            </a:r>
            <a:r>
              <a:rPr lang="en-US" b="1" baseline="0" dirty="0" smtClean="0">
                <a:ea typeface="ＭＳ Ｐゴシック" charset="-128"/>
              </a:rPr>
              <a:t>past experiences</a:t>
            </a:r>
            <a:r>
              <a:rPr lang="en-US" baseline="0" dirty="0" smtClean="0">
                <a:ea typeface="ＭＳ Ｐゴシック" charset="-128"/>
              </a:rPr>
              <a:t> into your overall confidence in managing stalls. </a:t>
            </a:r>
          </a:p>
          <a:p>
            <a:pPr eaLnBrk="1" hangingPunct="1">
              <a:defRPr/>
            </a:pPr>
            <a:endParaRPr lang="en-US" baseline="0" dirty="0" smtClean="0">
              <a:ea typeface="ＭＳ Ｐゴシック" charset="-128"/>
            </a:endParaRPr>
          </a:p>
          <a:p>
            <a:pPr eaLnBrk="1" hangingPunct="1">
              <a:defRPr/>
            </a:pPr>
            <a:r>
              <a:rPr lang="en-US" b="0" baseline="0" dirty="0" smtClean="0">
                <a:ea typeface="ＭＳ Ｐゴシック" charset="-128"/>
              </a:rPr>
              <a:t>The remaining areas the affect your perception are:</a:t>
            </a:r>
          </a:p>
          <a:p>
            <a:pPr eaLnBrk="1" hangingPunct="1">
              <a:defRPr/>
            </a:pPr>
            <a:r>
              <a:rPr lang="en-US" b="1" baseline="0" dirty="0" smtClean="0">
                <a:ea typeface="ＭＳ Ｐゴシック" charset="-128"/>
              </a:rPr>
              <a:t>(Click) Reward,</a:t>
            </a:r>
            <a:r>
              <a:rPr lang="en-US" baseline="0" dirty="0" smtClean="0">
                <a:ea typeface="ＭＳ Ｐゴシック" charset="-128"/>
              </a:rPr>
              <a:t> well reward comes with value in your training.</a:t>
            </a:r>
          </a:p>
          <a:p>
            <a:pPr eaLnBrk="1" hangingPunct="1">
              <a:defRPr/>
            </a:pPr>
            <a:r>
              <a:rPr lang="en-US" b="1" baseline="0" dirty="0" smtClean="0">
                <a:ea typeface="ＭＳ Ｐゴシック" charset="-128"/>
              </a:rPr>
              <a:t>Cost to address</a:t>
            </a:r>
            <a:r>
              <a:rPr lang="en-US" baseline="0" dirty="0" smtClean="0">
                <a:ea typeface="ＭＳ Ｐゴシック" charset="-128"/>
              </a:rPr>
              <a:t> is how you perceive training can benefit your abilities.</a:t>
            </a:r>
          </a:p>
          <a:p>
            <a:pPr eaLnBrk="1" hangingPunct="1">
              <a:defRPr/>
            </a:pPr>
            <a:r>
              <a:rPr lang="en-US" b="1" baseline="0" dirty="0" smtClean="0">
                <a:ea typeface="ＭＳ Ｐゴシック" charset="-128"/>
              </a:rPr>
              <a:t>Corporate Cultural Norms</a:t>
            </a:r>
            <a:r>
              <a:rPr lang="en-US" baseline="0" dirty="0" smtClean="0">
                <a:ea typeface="ＭＳ Ｐゴシック" charset="-128"/>
              </a:rPr>
              <a:t> depend on how the company you work for perceive the value of training in the workplace.</a:t>
            </a:r>
          </a:p>
          <a:p>
            <a:pPr eaLnBrk="1" hangingPunct="1">
              <a:defRPr/>
            </a:pPr>
            <a:r>
              <a:rPr lang="en-US" b="1" baseline="0" dirty="0" smtClean="0">
                <a:ea typeface="ＭＳ Ｐゴシック" charset="-128"/>
              </a:rPr>
              <a:t>Personal Factors </a:t>
            </a:r>
            <a:r>
              <a:rPr lang="en-US" baseline="0" dirty="0" smtClean="0">
                <a:ea typeface="ＭＳ Ｐゴシック" charset="-128"/>
              </a:rPr>
              <a:t>can limit your abilities through lack of knowledge or understanding of what is necessary to manage a stall in your day to day flying.</a:t>
            </a:r>
            <a:endParaRPr lang="en-US" dirty="0" smtClean="0">
              <a:ea typeface="ＭＳ Ｐゴシック" charset="-128"/>
            </a:endParaRPr>
          </a:p>
          <a:p>
            <a:pPr eaLnBrk="1" hangingPunct="1">
              <a:defRPr/>
            </a:pPr>
            <a:endParaRPr lang="en-US" dirty="0" smtClean="0">
              <a:ea typeface="ＭＳ Ｐゴシック" charset="-128"/>
            </a:endParaRPr>
          </a:p>
          <a:p>
            <a:pPr eaLnBrk="1" hangingPunct="1">
              <a:defRPr/>
            </a:pPr>
            <a:r>
              <a:rPr lang="en-US" b="1" dirty="0" smtClean="0">
                <a:ea typeface="ＭＳ Ｐゴシック" charset="-128"/>
              </a:rPr>
              <a:t>(Next Slide)</a:t>
            </a:r>
          </a:p>
          <a:p>
            <a:endParaRPr lang="en-US" dirty="0"/>
          </a:p>
        </p:txBody>
      </p:sp>
      <p:sp>
        <p:nvSpPr>
          <p:cNvPr id="4" name="Slide Number Placeholder 3"/>
          <p:cNvSpPr>
            <a:spLocks noGrp="1"/>
          </p:cNvSpPr>
          <p:nvPr>
            <p:ph type="sldNum" sz="quarter" idx="10"/>
          </p:nvPr>
        </p:nvSpPr>
        <p:spPr/>
        <p:txBody>
          <a:bodyPr/>
          <a:lstStyle/>
          <a:p>
            <a:pPr>
              <a:defRPr/>
            </a:pPr>
            <a:fld id="{11B598DD-9AA0-4200-809B-B3CEBCF639BB}" type="slidenum">
              <a:rPr lang="en-US" smtClean="0"/>
              <a:pPr>
                <a:defRPr/>
              </a:pPr>
              <a:t>31</a:t>
            </a:fld>
            <a:endParaRPr lang="en-US"/>
          </a:p>
        </p:txBody>
      </p:sp>
    </p:spTree>
    <p:extLst>
      <p:ext uri="{BB962C8B-B14F-4D97-AF65-F5344CB8AC3E}">
        <p14:creationId xmlns:p14="http://schemas.microsoft.com/office/powerpoint/2010/main" val="62106688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smtClean="0"/>
              <a:t>Final thought, now that you</a:t>
            </a:r>
            <a:r>
              <a:rPr lang="en-US" baseline="0" dirty="0" smtClean="0"/>
              <a:t> have a working knowledge of angle of attack issues and the equipment available to assist you in more effectively sustaining flight across most flight regimes, h</a:t>
            </a:r>
            <a:r>
              <a:rPr lang="en-US" dirty="0" smtClean="0"/>
              <a:t>ow closely do you actually LOOK at the static port during</a:t>
            </a:r>
            <a:r>
              <a:rPr lang="en-US" baseline="0" dirty="0" smtClean="0"/>
              <a:t> </a:t>
            </a:r>
            <a:r>
              <a:rPr lang="en-US" dirty="0" smtClean="0"/>
              <a:t>preflight?  Did</a:t>
            </a:r>
            <a:r>
              <a:rPr lang="en-US" baseline="0" dirty="0" smtClean="0"/>
              <a:t> you crawl under that wing to inspect the Pitot Tube?  </a:t>
            </a:r>
            <a:r>
              <a:rPr lang="en-US" dirty="0" smtClean="0"/>
              <a:t>What are the chances that</a:t>
            </a:r>
            <a:r>
              <a:rPr lang="en-US" baseline="0" dirty="0" smtClean="0"/>
              <a:t> a bee or some critter would hit perfectly on the inlet port of the pitot tube?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baseline="0" dirty="0" smtClean="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smtClean="0"/>
              <a:t>The AOA indicator can be used to provide additional situation and configuration awareness to the pilot.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b="1" dirty="0" smtClean="0"/>
          </a:p>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smtClean="0"/>
              <a:t>(Next Slide)</a:t>
            </a:r>
          </a:p>
          <a:p>
            <a:endParaRPr lang="en-US" dirty="0"/>
          </a:p>
        </p:txBody>
      </p:sp>
      <p:sp>
        <p:nvSpPr>
          <p:cNvPr id="4" name="Slide Number Placeholder 3"/>
          <p:cNvSpPr>
            <a:spLocks noGrp="1"/>
          </p:cNvSpPr>
          <p:nvPr>
            <p:ph type="sldNum" sz="quarter" idx="10"/>
          </p:nvPr>
        </p:nvSpPr>
        <p:spPr/>
        <p:txBody>
          <a:bodyPr/>
          <a:lstStyle/>
          <a:p>
            <a:pPr>
              <a:defRPr/>
            </a:pPr>
            <a:fld id="{11B598DD-9AA0-4200-809B-B3CEBCF639BB}" type="slidenum">
              <a:rPr lang="en-US" smtClean="0"/>
              <a:pPr>
                <a:defRPr/>
              </a:pPr>
              <a:t>32</a:t>
            </a:fld>
            <a:endParaRPr lang="en-US"/>
          </a:p>
        </p:txBody>
      </p:sp>
    </p:spTree>
    <p:extLst>
      <p:ext uri="{BB962C8B-B14F-4D97-AF65-F5344CB8AC3E}">
        <p14:creationId xmlns:p14="http://schemas.microsoft.com/office/powerpoint/2010/main" val="349932725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a:ln/>
        </p:spPr>
      </p:sp>
      <p:sp>
        <p:nvSpPr>
          <p:cNvPr id="409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dirty="0" smtClean="0">
                <a:latin typeface="Times New Roman" pitchFamily="18" charset="0"/>
              </a:rPr>
              <a:t>Presentation Note:   </a:t>
            </a:r>
            <a:r>
              <a:rPr lang="en-US" i="1" dirty="0" smtClean="0">
                <a:latin typeface="Times New Roman" pitchFamily="18" charset="0"/>
              </a:rPr>
              <a:t>If you have an internet connection you can access the resources by clicking on text.  If there’s no internet access the audience can copy the URLs below each item.</a:t>
            </a:r>
            <a:endParaRPr lang="en-US" dirty="0" smtClean="0">
              <a:latin typeface="Times New Roman" pitchFamily="18" charset="0"/>
            </a:endParaRPr>
          </a:p>
          <a:p>
            <a:endParaRPr lang="en-US" dirty="0" smtClean="0">
              <a:latin typeface="Times New Roman" pitchFamily="18" charset="0"/>
            </a:endParaRPr>
          </a:p>
          <a:p>
            <a:r>
              <a:rPr lang="en-US" dirty="0" smtClean="0">
                <a:latin typeface="Times New Roman" pitchFamily="18" charset="0"/>
              </a:rPr>
              <a:t>Here are some places you can go for more information.</a:t>
            </a:r>
          </a:p>
          <a:p>
            <a:endParaRPr lang="en-US" dirty="0" smtClean="0">
              <a:latin typeface="Times New Roman" pitchFamily="18" charset="0"/>
            </a:endParaRPr>
          </a:p>
          <a:p>
            <a:r>
              <a:rPr lang="en-US" b="1" dirty="0" smtClean="0">
                <a:latin typeface="Times New Roman" pitchFamily="18" charset="0"/>
              </a:rPr>
              <a:t>(Next Slide)</a:t>
            </a:r>
          </a:p>
        </p:txBody>
      </p:sp>
      <p:sp>
        <p:nvSpPr>
          <p:cNvPr id="409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eaLnBrk="0" hangingPunct="0">
              <a:defRPr sz="2400">
                <a:solidFill>
                  <a:schemeClr val="tx1"/>
                </a:solidFill>
                <a:latin typeface="Arial" charset="0"/>
                <a:ea typeface="MS PGothic" pitchFamily="34" charset="-128"/>
              </a:defRPr>
            </a:lvl1pPr>
            <a:lvl2pPr marL="742950" indent="-285750" defTabSz="911225" eaLnBrk="0" hangingPunct="0">
              <a:defRPr sz="2400">
                <a:solidFill>
                  <a:schemeClr val="tx1"/>
                </a:solidFill>
                <a:latin typeface="Arial" charset="0"/>
                <a:ea typeface="MS PGothic" pitchFamily="34" charset="-128"/>
              </a:defRPr>
            </a:lvl2pPr>
            <a:lvl3pPr marL="1143000" indent="-228600" defTabSz="911225" eaLnBrk="0" hangingPunct="0">
              <a:defRPr sz="2400">
                <a:solidFill>
                  <a:schemeClr val="tx1"/>
                </a:solidFill>
                <a:latin typeface="Arial" charset="0"/>
                <a:ea typeface="MS PGothic" pitchFamily="34" charset="-128"/>
              </a:defRPr>
            </a:lvl3pPr>
            <a:lvl4pPr marL="1600200" indent="-228600" defTabSz="911225" eaLnBrk="0" hangingPunct="0">
              <a:defRPr sz="2400">
                <a:solidFill>
                  <a:schemeClr val="tx1"/>
                </a:solidFill>
                <a:latin typeface="Arial" charset="0"/>
                <a:ea typeface="MS PGothic" pitchFamily="34" charset="-128"/>
              </a:defRPr>
            </a:lvl4pPr>
            <a:lvl5pPr marL="2057400" indent="-228600" defTabSz="911225" eaLnBrk="0" hangingPunct="0">
              <a:defRPr sz="2400">
                <a:solidFill>
                  <a:schemeClr val="tx1"/>
                </a:solidFill>
                <a:latin typeface="Arial" charset="0"/>
                <a:ea typeface="MS PGothic" pitchFamily="34" charset="-128"/>
              </a:defRPr>
            </a:lvl5pPr>
            <a:lvl6pPr marL="2514600" indent="-228600" algn="ctr" defTabSz="911225" eaLnBrk="0" fontAlgn="base" hangingPunct="0">
              <a:spcBef>
                <a:spcPct val="50000"/>
              </a:spcBef>
              <a:spcAft>
                <a:spcPct val="0"/>
              </a:spcAft>
              <a:buChar char="•"/>
              <a:defRPr sz="2400">
                <a:solidFill>
                  <a:schemeClr val="tx1"/>
                </a:solidFill>
                <a:latin typeface="Arial" charset="0"/>
                <a:ea typeface="MS PGothic" pitchFamily="34" charset="-128"/>
              </a:defRPr>
            </a:lvl6pPr>
            <a:lvl7pPr marL="2971800" indent="-228600" algn="ctr" defTabSz="911225" eaLnBrk="0" fontAlgn="base" hangingPunct="0">
              <a:spcBef>
                <a:spcPct val="50000"/>
              </a:spcBef>
              <a:spcAft>
                <a:spcPct val="0"/>
              </a:spcAft>
              <a:buChar char="•"/>
              <a:defRPr sz="2400">
                <a:solidFill>
                  <a:schemeClr val="tx1"/>
                </a:solidFill>
                <a:latin typeface="Arial" charset="0"/>
                <a:ea typeface="MS PGothic" pitchFamily="34" charset="-128"/>
              </a:defRPr>
            </a:lvl7pPr>
            <a:lvl8pPr marL="3429000" indent="-228600" algn="ctr" defTabSz="911225" eaLnBrk="0" fontAlgn="base" hangingPunct="0">
              <a:spcBef>
                <a:spcPct val="50000"/>
              </a:spcBef>
              <a:spcAft>
                <a:spcPct val="0"/>
              </a:spcAft>
              <a:buChar char="•"/>
              <a:defRPr sz="2400">
                <a:solidFill>
                  <a:schemeClr val="tx1"/>
                </a:solidFill>
                <a:latin typeface="Arial" charset="0"/>
                <a:ea typeface="MS PGothic" pitchFamily="34" charset="-128"/>
              </a:defRPr>
            </a:lvl8pPr>
            <a:lvl9pPr marL="3886200" indent="-228600" algn="ctr" defTabSz="911225" eaLnBrk="0" fontAlgn="base" hangingPunct="0">
              <a:spcBef>
                <a:spcPct val="50000"/>
              </a:spcBef>
              <a:spcAft>
                <a:spcPct val="0"/>
              </a:spcAft>
              <a:buChar char="•"/>
              <a:defRPr sz="2400">
                <a:solidFill>
                  <a:schemeClr val="tx1"/>
                </a:solidFill>
                <a:latin typeface="Arial" charset="0"/>
                <a:ea typeface="MS PGothic" pitchFamily="34" charset="-128"/>
              </a:defRPr>
            </a:lvl9pPr>
          </a:lstStyle>
          <a:p>
            <a:pPr eaLnBrk="1" hangingPunct="1"/>
            <a:fld id="{7D16E4E3-3945-4CAF-8593-AF6ADAB63C86}" type="slidenum">
              <a:rPr lang="en-US" sz="1200" smtClean="0">
                <a:solidFill>
                  <a:prstClr val="black"/>
                </a:solidFill>
                <a:latin typeface="Times New Roman" pitchFamily="18" charset="0"/>
              </a:rPr>
              <a:pPr eaLnBrk="1" hangingPunct="1"/>
              <a:t>33</a:t>
            </a:fld>
            <a:endParaRPr lang="en-US" sz="1200" smtClean="0">
              <a:solidFill>
                <a:prstClr val="black"/>
              </a:solidFill>
              <a:latin typeface="Times New Roman" pitchFamily="18"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a:ln/>
        </p:spPr>
      </p:sp>
      <p:sp>
        <p:nvSpPr>
          <p:cNvPr id="409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dirty="0" smtClean="0">
                <a:latin typeface="Times New Roman" pitchFamily="18" charset="0"/>
              </a:rPr>
              <a:t>Presentation Note:   </a:t>
            </a:r>
            <a:r>
              <a:rPr lang="en-US" i="1" dirty="0" smtClean="0">
                <a:latin typeface="Times New Roman" pitchFamily="18" charset="0"/>
              </a:rPr>
              <a:t>If you have an internet connection you can access the resources by clicking on text.  If there’s no internet access the audience can copy the URLs below each item.</a:t>
            </a:r>
            <a:endParaRPr lang="en-US" dirty="0" smtClean="0">
              <a:latin typeface="Times New Roman" pitchFamily="18" charset="0"/>
            </a:endParaRPr>
          </a:p>
          <a:p>
            <a:endParaRPr lang="en-US" dirty="0" smtClean="0">
              <a:latin typeface="Times New Roman" pitchFamily="18" charset="0"/>
            </a:endParaRPr>
          </a:p>
          <a:p>
            <a:r>
              <a:rPr lang="en-US" dirty="0" smtClean="0">
                <a:latin typeface="Times New Roman" pitchFamily="18" charset="0"/>
              </a:rPr>
              <a:t>Here are some places you can go for more information.</a:t>
            </a:r>
          </a:p>
          <a:p>
            <a:endParaRPr lang="en-US" dirty="0" smtClean="0">
              <a:latin typeface="Times New Roman" pitchFamily="18" charset="0"/>
            </a:endParaRPr>
          </a:p>
          <a:p>
            <a:r>
              <a:rPr lang="en-US" b="1" dirty="0" smtClean="0">
                <a:latin typeface="Times New Roman" pitchFamily="18" charset="0"/>
              </a:rPr>
              <a:t>(Next Slide)</a:t>
            </a:r>
          </a:p>
        </p:txBody>
      </p:sp>
      <p:sp>
        <p:nvSpPr>
          <p:cNvPr id="409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eaLnBrk="0" hangingPunct="0">
              <a:defRPr sz="2400">
                <a:solidFill>
                  <a:schemeClr val="tx1"/>
                </a:solidFill>
                <a:latin typeface="Arial" charset="0"/>
                <a:ea typeface="MS PGothic" pitchFamily="34" charset="-128"/>
              </a:defRPr>
            </a:lvl1pPr>
            <a:lvl2pPr marL="742950" indent="-285750" defTabSz="911225" eaLnBrk="0" hangingPunct="0">
              <a:defRPr sz="2400">
                <a:solidFill>
                  <a:schemeClr val="tx1"/>
                </a:solidFill>
                <a:latin typeface="Arial" charset="0"/>
                <a:ea typeface="MS PGothic" pitchFamily="34" charset="-128"/>
              </a:defRPr>
            </a:lvl2pPr>
            <a:lvl3pPr marL="1143000" indent="-228600" defTabSz="911225" eaLnBrk="0" hangingPunct="0">
              <a:defRPr sz="2400">
                <a:solidFill>
                  <a:schemeClr val="tx1"/>
                </a:solidFill>
                <a:latin typeface="Arial" charset="0"/>
                <a:ea typeface="MS PGothic" pitchFamily="34" charset="-128"/>
              </a:defRPr>
            </a:lvl3pPr>
            <a:lvl4pPr marL="1600200" indent="-228600" defTabSz="911225" eaLnBrk="0" hangingPunct="0">
              <a:defRPr sz="2400">
                <a:solidFill>
                  <a:schemeClr val="tx1"/>
                </a:solidFill>
                <a:latin typeface="Arial" charset="0"/>
                <a:ea typeface="MS PGothic" pitchFamily="34" charset="-128"/>
              </a:defRPr>
            </a:lvl4pPr>
            <a:lvl5pPr marL="2057400" indent="-228600" defTabSz="911225" eaLnBrk="0" hangingPunct="0">
              <a:defRPr sz="2400">
                <a:solidFill>
                  <a:schemeClr val="tx1"/>
                </a:solidFill>
                <a:latin typeface="Arial" charset="0"/>
                <a:ea typeface="MS PGothic" pitchFamily="34" charset="-128"/>
              </a:defRPr>
            </a:lvl5pPr>
            <a:lvl6pPr marL="2514600" indent="-228600" algn="ctr" defTabSz="911225" eaLnBrk="0" fontAlgn="base" hangingPunct="0">
              <a:spcBef>
                <a:spcPct val="50000"/>
              </a:spcBef>
              <a:spcAft>
                <a:spcPct val="0"/>
              </a:spcAft>
              <a:buChar char="•"/>
              <a:defRPr sz="2400">
                <a:solidFill>
                  <a:schemeClr val="tx1"/>
                </a:solidFill>
                <a:latin typeface="Arial" charset="0"/>
                <a:ea typeface="MS PGothic" pitchFamily="34" charset="-128"/>
              </a:defRPr>
            </a:lvl6pPr>
            <a:lvl7pPr marL="2971800" indent="-228600" algn="ctr" defTabSz="911225" eaLnBrk="0" fontAlgn="base" hangingPunct="0">
              <a:spcBef>
                <a:spcPct val="50000"/>
              </a:spcBef>
              <a:spcAft>
                <a:spcPct val="0"/>
              </a:spcAft>
              <a:buChar char="•"/>
              <a:defRPr sz="2400">
                <a:solidFill>
                  <a:schemeClr val="tx1"/>
                </a:solidFill>
                <a:latin typeface="Arial" charset="0"/>
                <a:ea typeface="MS PGothic" pitchFamily="34" charset="-128"/>
              </a:defRPr>
            </a:lvl7pPr>
            <a:lvl8pPr marL="3429000" indent="-228600" algn="ctr" defTabSz="911225" eaLnBrk="0" fontAlgn="base" hangingPunct="0">
              <a:spcBef>
                <a:spcPct val="50000"/>
              </a:spcBef>
              <a:spcAft>
                <a:spcPct val="0"/>
              </a:spcAft>
              <a:buChar char="•"/>
              <a:defRPr sz="2400">
                <a:solidFill>
                  <a:schemeClr val="tx1"/>
                </a:solidFill>
                <a:latin typeface="Arial" charset="0"/>
                <a:ea typeface="MS PGothic" pitchFamily="34" charset="-128"/>
              </a:defRPr>
            </a:lvl8pPr>
            <a:lvl9pPr marL="3886200" indent="-228600" algn="ctr" defTabSz="911225" eaLnBrk="0" fontAlgn="base" hangingPunct="0">
              <a:spcBef>
                <a:spcPct val="50000"/>
              </a:spcBef>
              <a:spcAft>
                <a:spcPct val="0"/>
              </a:spcAft>
              <a:buChar char="•"/>
              <a:defRPr sz="2400">
                <a:solidFill>
                  <a:schemeClr val="tx1"/>
                </a:solidFill>
                <a:latin typeface="Arial" charset="0"/>
                <a:ea typeface="MS PGothic" pitchFamily="34" charset="-128"/>
              </a:defRPr>
            </a:lvl9pPr>
          </a:lstStyle>
          <a:p>
            <a:pPr eaLnBrk="1" hangingPunct="1"/>
            <a:fld id="{7D16E4E3-3945-4CAF-8593-AF6ADAB63C86}" type="slidenum">
              <a:rPr lang="en-US" sz="1200" smtClean="0">
                <a:solidFill>
                  <a:prstClr val="black"/>
                </a:solidFill>
                <a:latin typeface="Times New Roman" pitchFamily="18" charset="0"/>
              </a:rPr>
              <a:pPr eaLnBrk="1" hangingPunct="1"/>
              <a:t>34</a:t>
            </a:fld>
            <a:endParaRPr lang="en-US" sz="1200" smtClean="0">
              <a:solidFill>
                <a:prstClr val="black"/>
              </a:solidFill>
              <a:latin typeface="Times New Roman" pitchFamily="18"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Join us on the website.  WINGS, Safety events, and much more.</a:t>
            </a:r>
          </a:p>
          <a:p>
            <a:r>
              <a:rPr lang="en-US" dirty="0" smtClean="0"/>
              <a:t>Master Pilot</a:t>
            </a:r>
            <a:r>
              <a:rPr lang="en-US" baseline="0" dirty="0" smtClean="0"/>
              <a:t> and Master Mechanic Award information.</a:t>
            </a:r>
          </a:p>
          <a:p>
            <a:endParaRPr lang="en-US" baseline="0" dirty="0" smtClean="0"/>
          </a:p>
          <a:p>
            <a:r>
              <a:rPr lang="en-US" b="1" baseline="0" dirty="0" smtClean="0"/>
              <a:t>(Next Slide)</a:t>
            </a:r>
          </a:p>
          <a:p>
            <a:endParaRPr lang="en-US" dirty="0"/>
          </a:p>
        </p:txBody>
      </p:sp>
      <p:sp>
        <p:nvSpPr>
          <p:cNvPr id="4" name="Slide Number Placeholder 3"/>
          <p:cNvSpPr>
            <a:spLocks noGrp="1"/>
          </p:cNvSpPr>
          <p:nvPr>
            <p:ph type="sldNum" sz="quarter" idx="10"/>
          </p:nvPr>
        </p:nvSpPr>
        <p:spPr/>
        <p:txBody>
          <a:bodyPr/>
          <a:lstStyle/>
          <a:p>
            <a:pPr>
              <a:defRPr/>
            </a:pPr>
            <a:fld id="{7C55239F-D290-433F-8AA1-86EEA733F87C}" type="slidenum">
              <a:rPr lang="en-US" smtClean="0"/>
              <a:pPr>
                <a:defRPr/>
              </a:pPr>
              <a:t>35</a:t>
            </a:fld>
            <a:endParaRPr lang="en-US"/>
          </a:p>
        </p:txBody>
      </p:sp>
    </p:spTree>
    <p:extLst>
      <p:ext uri="{BB962C8B-B14F-4D97-AF65-F5344CB8AC3E}">
        <p14:creationId xmlns:p14="http://schemas.microsoft.com/office/powerpoint/2010/main" val="154069993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6488" y="696913"/>
            <a:ext cx="4648200" cy="3486150"/>
          </a:xfrm>
        </p:spPr>
      </p:sp>
      <p:sp>
        <p:nvSpPr>
          <p:cNvPr id="3" name="Notes Placeholder 2"/>
          <p:cNvSpPr>
            <a:spLocks noGrp="1"/>
          </p:cNvSpPr>
          <p:nvPr>
            <p:ph type="body" idx="1"/>
          </p:nvPr>
        </p:nvSpPr>
        <p:spPr/>
        <p:txBody>
          <a:bodyPr/>
          <a:lstStyle/>
          <a:p>
            <a:r>
              <a:rPr lang="en-US" dirty="0" smtClean="0">
                <a:latin typeface="Times New Roman" pitchFamily="18" charset="0"/>
              </a:rPr>
              <a:t>There’s nothing like the feeling you get when you know you’re</a:t>
            </a:r>
            <a:r>
              <a:rPr lang="en-US" baseline="0" dirty="0" smtClean="0">
                <a:latin typeface="Times New Roman" pitchFamily="18" charset="0"/>
              </a:rPr>
              <a:t> playing your A game and in order to do that you need a good coach.</a:t>
            </a:r>
            <a:endParaRPr lang="en-US" b="1" dirty="0" smtClean="0">
              <a:latin typeface="Times New Roman" pitchFamily="18" charset="0"/>
            </a:endParaRPr>
          </a:p>
          <a:p>
            <a:endParaRPr lang="en-US" b="1" dirty="0" smtClean="0">
              <a:latin typeface="Times New Roman" pitchFamily="18" charset="0"/>
            </a:endParaRPr>
          </a:p>
          <a:p>
            <a:r>
              <a:rPr lang="en-US" b="0" dirty="0" smtClean="0">
                <a:latin typeface="Times New Roman" pitchFamily="18" charset="0"/>
              </a:rPr>
              <a:t>So</a:t>
            </a:r>
            <a:r>
              <a:rPr lang="en-US" b="0" baseline="0" dirty="0" smtClean="0">
                <a:latin typeface="Times New Roman" pitchFamily="18" charset="0"/>
              </a:rPr>
              <a:t> fly regularly with a CFI who will challenge you to review what you know, explore new horizons, and to always do your best.  Of course you’ll</a:t>
            </a:r>
            <a:br>
              <a:rPr lang="en-US" b="0" baseline="0" dirty="0" smtClean="0">
                <a:latin typeface="Times New Roman" pitchFamily="18" charset="0"/>
              </a:rPr>
            </a:br>
            <a:r>
              <a:rPr lang="en-US" b="0" baseline="0" dirty="0" smtClean="0">
                <a:latin typeface="Times New Roman" pitchFamily="18" charset="0"/>
              </a:rPr>
              <a:t>have to dedicate time and money to your proficiency program but it’s well worth it for the peace of mind that comes with confidence.  </a:t>
            </a:r>
            <a:endParaRPr lang="en-US" b="1" dirty="0" smtClean="0">
              <a:latin typeface="Times New Roman" pitchFamily="18" charset="0"/>
            </a:endParaRPr>
          </a:p>
          <a:p>
            <a:endParaRPr lang="en-US" b="1" dirty="0" smtClean="0">
              <a:latin typeface="Times New Roman" pitchFamily="18" charset="0"/>
            </a:endParaRPr>
          </a:p>
          <a:p>
            <a:r>
              <a:rPr lang="en-US" b="0" dirty="0" smtClean="0">
                <a:latin typeface="Times New Roman" pitchFamily="18" charset="0"/>
              </a:rPr>
              <a:t>Vince Lombardi, the famous football coach said,</a:t>
            </a:r>
            <a:r>
              <a:rPr lang="en-US" b="0" baseline="0" dirty="0" smtClean="0">
                <a:latin typeface="Times New Roman" pitchFamily="18" charset="0"/>
              </a:rPr>
              <a:t> “Practice does not make perfect.  Only perfect practice makes perfect.”  For pilots that means</a:t>
            </a:r>
            <a:br>
              <a:rPr lang="en-US" b="0" baseline="0" dirty="0" smtClean="0">
                <a:latin typeface="Times New Roman" pitchFamily="18" charset="0"/>
              </a:rPr>
            </a:br>
            <a:r>
              <a:rPr lang="en-US" b="0" baseline="0" dirty="0" smtClean="0">
                <a:latin typeface="Times New Roman" pitchFamily="18" charset="0"/>
              </a:rPr>
              <a:t>flying with precision.  On course, on altitude, on speed all the time. </a:t>
            </a:r>
          </a:p>
          <a:p>
            <a:endParaRPr lang="en-US" dirty="0" smtClean="0">
              <a:latin typeface="Times New Roman" pitchFamily="18" charset="0"/>
            </a:endParaRPr>
          </a:p>
          <a:p>
            <a:r>
              <a:rPr lang="en-US" dirty="0" smtClean="0">
                <a:latin typeface="Times New Roman" pitchFamily="18" charset="0"/>
              </a:rPr>
              <a:t>And be sure to document your achievement in the Wings Proficiency Program.  It’s a great way to stay on top of your game</a:t>
            </a:r>
            <a:r>
              <a:rPr lang="en-US" baseline="0" dirty="0" smtClean="0">
                <a:latin typeface="Times New Roman" pitchFamily="18" charset="0"/>
              </a:rPr>
              <a:t> and keep you flight review current.</a:t>
            </a:r>
          </a:p>
          <a:p>
            <a:endParaRPr lang="en-US" baseline="0" dirty="0" smtClean="0">
              <a:latin typeface="Times New Roman" pitchFamily="18" charset="0"/>
            </a:endParaRPr>
          </a:p>
          <a:p>
            <a:r>
              <a:rPr lang="en-US" altLang="en-US" b="1" dirty="0" smtClean="0">
                <a:latin typeface="Times New Roman" pitchFamily="18" charset="0"/>
                <a:ea typeface="ＭＳ Ｐゴシック" pitchFamily="34" charset="-128"/>
              </a:rPr>
              <a:t>(Next</a:t>
            </a:r>
            <a:r>
              <a:rPr lang="en-US" altLang="en-US" b="1" baseline="0" dirty="0" smtClean="0">
                <a:latin typeface="Times New Roman" pitchFamily="18" charset="0"/>
                <a:ea typeface="ＭＳ Ｐゴシック" pitchFamily="34" charset="-128"/>
              </a:rPr>
              <a:t> Slide</a:t>
            </a:r>
            <a:r>
              <a:rPr lang="en-US" altLang="en-US" b="1" dirty="0" smtClean="0">
                <a:latin typeface="Times New Roman" pitchFamily="18" charset="0"/>
                <a:ea typeface="ＭＳ Ｐゴシック" pitchFamily="34" charset="-128"/>
              </a:rPr>
              <a:t>) </a:t>
            </a:r>
            <a:endParaRPr lang="en-US" dirty="0" smtClean="0">
              <a:latin typeface="Times New Roman" pitchFamily="18" charset="0"/>
            </a:endParaRPr>
          </a:p>
          <a:p>
            <a:endParaRPr lang="en-US"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36</a:t>
            </a:fld>
            <a:endParaRPr lang="en-US"/>
          </a:p>
        </p:txBody>
      </p:sp>
    </p:spTree>
    <p:extLst>
      <p:ext uri="{BB962C8B-B14F-4D97-AF65-F5344CB8AC3E}">
        <p14:creationId xmlns:p14="http://schemas.microsoft.com/office/powerpoint/2010/main" val="411961860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6488" y="696913"/>
            <a:ext cx="4648200" cy="3486150"/>
          </a:xfrm>
        </p:spPr>
      </p:sp>
      <p:sp>
        <p:nvSpPr>
          <p:cNvPr id="3" name="Notes Placeholder 2"/>
          <p:cNvSpPr>
            <a:spLocks noGrp="1"/>
          </p:cNvSpPr>
          <p:nvPr>
            <p:ph type="body" idx="1"/>
          </p:nvPr>
        </p:nvSpPr>
        <p:spPr/>
        <p:txBody>
          <a:bodyPr/>
          <a:lstStyle/>
          <a:p>
            <a:r>
              <a:rPr lang="en-US" dirty="0" smtClean="0"/>
              <a:t>Your</a:t>
            </a:r>
            <a:r>
              <a:rPr lang="en-US" baseline="0" dirty="0" smtClean="0"/>
              <a:t> presence here shows that you are vital members of our General Aviation Safety Community.  The high standards you keep and the examples you set are a great credit to you and to GA.</a:t>
            </a:r>
          </a:p>
          <a:p>
            <a:endParaRPr lang="en-US" baseline="0" dirty="0" smtClean="0"/>
          </a:p>
          <a:p>
            <a:r>
              <a:rPr lang="en-US" baseline="0" dirty="0" smtClean="0"/>
              <a:t>Thank you for attending.</a:t>
            </a:r>
          </a:p>
          <a:p>
            <a:endParaRPr lang="en-US" baseline="0" dirty="0" smtClean="0"/>
          </a:p>
          <a:p>
            <a:r>
              <a:rPr lang="en-US" b="1" baseline="0" dirty="0" smtClean="0"/>
              <a:t>(Next Slide)</a:t>
            </a:r>
          </a:p>
        </p:txBody>
      </p:sp>
      <p:sp>
        <p:nvSpPr>
          <p:cNvPr id="4" name="Slide Number Placeholder 3"/>
          <p:cNvSpPr>
            <a:spLocks noGrp="1"/>
          </p:cNvSpPr>
          <p:nvPr>
            <p:ph type="sldNum" sz="quarter" idx="10"/>
          </p:nvPr>
        </p:nvSpPr>
        <p:spPr/>
        <p:txBody>
          <a:bodyPr/>
          <a:lstStyle/>
          <a:p>
            <a:fld id="{55D68406-F15C-4303-97CE-0E3EE59880C4}" type="slidenum">
              <a:rPr lang="en-US" smtClean="0"/>
              <a:pPr/>
              <a:t>37</a:t>
            </a:fld>
            <a:endParaRPr lang="en-US"/>
          </a:p>
        </p:txBody>
      </p:sp>
    </p:spTree>
    <p:extLst>
      <p:ext uri="{BB962C8B-B14F-4D97-AF65-F5344CB8AC3E}">
        <p14:creationId xmlns:p14="http://schemas.microsoft.com/office/powerpoint/2010/main" val="327040526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eaLnBrk="1" hangingPunct="1">
              <a:spcBef>
                <a:spcPts val="0"/>
              </a:spcBef>
              <a:spcAft>
                <a:spcPts val="1200"/>
              </a:spcAft>
              <a:buFont typeface="Arial" panose="020B0604020202020204" pitchFamily="34" charset="0"/>
              <a:buNone/>
              <a:defRPr/>
            </a:pPr>
            <a:r>
              <a:rPr lang="en-US" altLang="ja-JP" dirty="0" smtClean="0"/>
              <a:t>Here is what we’ve covered:</a:t>
            </a:r>
          </a:p>
          <a:p>
            <a:pPr marL="171450" indent="-171450" eaLnBrk="1" hangingPunct="1">
              <a:spcBef>
                <a:spcPts val="0"/>
              </a:spcBef>
              <a:spcAft>
                <a:spcPts val="1200"/>
              </a:spcAft>
              <a:buFont typeface="Arial" panose="020B0604020202020204" pitchFamily="34" charset="0"/>
              <a:buChar char="•"/>
              <a:defRPr/>
            </a:pPr>
            <a:endParaRPr lang="en-US" altLang="ja-JP" dirty="0" smtClean="0"/>
          </a:p>
          <a:p>
            <a:pPr marL="171450" indent="-171450" eaLnBrk="1" hangingPunct="1">
              <a:spcBef>
                <a:spcPts val="0"/>
              </a:spcBef>
              <a:spcAft>
                <a:spcPts val="1200"/>
              </a:spcAft>
              <a:buFont typeface="Arial" panose="020B0604020202020204" pitchFamily="34" charset="0"/>
              <a:buChar char="•"/>
              <a:defRPr/>
            </a:pPr>
            <a:r>
              <a:rPr lang="en-US" altLang="ja-JP" dirty="0" smtClean="0"/>
              <a:t>Accident Data</a:t>
            </a:r>
          </a:p>
          <a:p>
            <a:pPr marL="171450" indent="-171450" eaLnBrk="1" hangingPunct="1">
              <a:spcBef>
                <a:spcPts val="0"/>
              </a:spcBef>
              <a:spcAft>
                <a:spcPts val="1200"/>
              </a:spcAft>
              <a:buFont typeface="Arial" panose="020B0604020202020204" pitchFamily="34" charset="0"/>
              <a:buChar char="•"/>
              <a:defRPr/>
            </a:pPr>
            <a:r>
              <a:rPr lang="en-US" altLang="ja-JP" dirty="0" smtClean="0"/>
              <a:t>Define Angle of Attack</a:t>
            </a:r>
          </a:p>
          <a:p>
            <a:pPr marL="171450" indent="-171450" eaLnBrk="1" hangingPunct="1">
              <a:spcBef>
                <a:spcPts val="0"/>
              </a:spcBef>
              <a:spcAft>
                <a:spcPts val="1200"/>
              </a:spcAft>
              <a:buFont typeface="Arial" panose="020B0604020202020204" pitchFamily="34" charset="0"/>
              <a:buChar char="•"/>
              <a:defRPr/>
            </a:pPr>
            <a:r>
              <a:rPr lang="en-US" altLang="ja-JP" dirty="0" smtClean="0"/>
              <a:t>Illusions and Perceptions</a:t>
            </a:r>
          </a:p>
          <a:p>
            <a:pPr marL="171450" indent="-171450" eaLnBrk="1" hangingPunct="1">
              <a:spcBef>
                <a:spcPts val="0"/>
              </a:spcBef>
              <a:spcAft>
                <a:spcPts val="1200"/>
              </a:spcAft>
              <a:buFont typeface="Arial" panose="020B0604020202020204" pitchFamily="34" charset="0"/>
              <a:buChar char="•"/>
              <a:defRPr/>
            </a:pPr>
            <a:r>
              <a:rPr lang="en-US" altLang="ja-JP" dirty="0" smtClean="0"/>
              <a:t>Stall Awareness Training</a:t>
            </a:r>
          </a:p>
          <a:p>
            <a:pPr marL="171450" indent="-171450" eaLnBrk="1" hangingPunct="1">
              <a:spcBef>
                <a:spcPts val="0"/>
              </a:spcBef>
              <a:spcAft>
                <a:spcPts val="1200"/>
              </a:spcAft>
              <a:buFont typeface="Arial" panose="020B0604020202020204" pitchFamily="34" charset="0"/>
              <a:buChar char="•"/>
              <a:defRPr/>
            </a:pPr>
            <a:r>
              <a:rPr lang="en-US" altLang="ja-JP" dirty="0" smtClean="0"/>
              <a:t>Angle of Attack – Look and Feel</a:t>
            </a:r>
          </a:p>
          <a:p>
            <a:pPr marL="171450" indent="-171450" eaLnBrk="1" hangingPunct="1">
              <a:spcBef>
                <a:spcPts val="0"/>
              </a:spcBef>
              <a:spcAft>
                <a:spcPts val="1200"/>
              </a:spcAft>
              <a:buFont typeface="Arial" panose="020B0604020202020204" pitchFamily="34" charset="0"/>
              <a:buChar char="•"/>
              <a:defRPr/>
            </a:pPr>
            <a:r>
              <a:rPr lang="en-US" altLang="ja-JP" dirty="0" smtClean="0"/>
              <a:t>AOA Indicators and use</a:t>
            </a:r>
          </a:p>
          <a:p>
            <a:pPr marL="171450" indent="-171450" eaLnBrk="1" hangingPunct="1">
              <a:spcBef>
                <a:spcPts val="0"/>
              </a:spcBef>
              <a:spcAft>
                <a:spcPts val="1200"/>
              </a:spcAft>
              <a:buFont typeface="Arial" panose="020B0604020202020204" pitchFamily="34" charset="0"/>
              <a:buChar char="•"/>
              <a:defRPr/>
            </a:pPr>
            <a:r>
              <a:rPr lang="en-US" altLang="ja-JP" dirty="0" smtClean="0"/>
              <a:t>Best Practice thoughts</a:t>
            </a:r>
          </a:p>
          <a:p>
            <a:pPr marL="171450" indent="-171450" eaLnBrk="1" hangingPunct="1">
              <a:spcBef>
                <a:spcPts val="0"/>
              </a:spcBef>
              <a:spcAft>
                <a:spcPts val="1200"/>
              </a:spcAft>
              <a:buFont typeface="Arial" panose="020B0604020202020204" pitchFamily="34" charset="0"/>
              <a:buChar char="•"/>
              <a:defRPr/>
            </a:pPr>
            <a:endParaRPr lang="en-US" altLang="ja-JP" dirty="0" smtClean="0"/>
          </a:p>
          <a:p>
            <a:pPr marL="0" indent="0" eaLnBrk="1" hangingPunct="1">
              <a:spcBef>
                <a:spcPts val="0"/>
              </a:spcBef>
              <a:spcAft>
                <a:spcPts val="1200"/>
              </a:spcAft>
              <a:buFont typeface="Arial" panose="020B0604020202020204" pitchFamily="34" charset="0"/>
              <a:buNone/>
              <a:defRPr/>
            </a:pPr>
            <a:r>
              <a:rPr lang="en-US" altLang="ja-JP" b="1" dirty="0" smtClean="0"/>
              <a:t>(Next Slide)</a:t>
            </a:r>
          </a:p>
          <a:p>
            <a:endParaRPr lang="en-US" dirty="0"/>
          </a:p>
        </p:txBody>
      </p:sp>
      <p:sp>
        <p:nvSpPr>
          <p:cNvPr id="4" name="Slide Number Placeholder 3"/>
          <p:cNvSpPr>
            <a:spLocks noGrp="1"/>
          </p:cNvSpPr>
          <p:nvPr>
            <p:ph type="sldNum" sz="quarter" idx="10"/>
          </p:nvPr>
        </p:nvSpPr>
        <p:spPr/>
        <p:txBody>
          <a:bodyPr/>
          <a:lstStyle/>
          <a:p>
            <a:pPr>
              <a:defRPr/>
            </a:pPr>
            <a:fld id="{11B598DD-9AA0-4200-809B-B3CEBCF639BB}" type="slidenum">
              <a:rPr lang="en-US" smtClean="0"/>
              <a:pPr>
                <a:defRPr/>
              </a:pPr>
              <a:t>38</a:t>
            </a:fld>
            <a:endParaRPr lang="en-US"/>
          </a:p>
        </p:txBody>
      </p:sp>
    </p:spTree>
    <p:extLst>
      <p:ext uri="{BB962C8B-B14F-4D97-AF65-F5344CB8AC3E}">
        <p14:creationId xmlns:p14="http://schemas.microsoft.com/office/powerpoint/2010/main" val="152446526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D5C9B1C-4C49-4AC4-9FE9-4A38AC195655}" type="slidenum">
              <a:rPr lang="en-US" smtClean="0"/>
              <a:pPr/>
              <a:t>39</a:t>
            </a:fld>
            <a:endParaRPr lang="en-US"/>
          </a:p>
        </p:txBody>
      </p:sp>
    </p:spTree>
    <p:extLst>
      <p:ext uri="{BB962C8B-B14F-4D97-AF65-F5344CB8AC3E}">
        <p14:creationId xmlns:p14="http://schemas.microsoft.com/office/powerpoint/2010/main" val="16236283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the GAJSC’s LOC Working Group discovered was that a pilot’s awareness of overall energy state in flight was just not where it needed to be. AOA indicators seemed a logical place to start with how to mitigate this risk. At the time, there was a path to having AOA indicators installed, but these were qualified as primary flight instruments requiring a more costly and labor intensive process, hardly within the means of an average GA pilot. What was lacking was a means of having this equipment installed as a supplementary system that would require a lighter touch regulation-wise, but still be permissible in type-certificated aircraft.</a:t>
            </a:r>
          </a:p>
          <a:p>
            <a:endParaRPr lang="en-US" dirty="0" smtClean="0"/>
          </a:p>
          <a:p>
            <a:r>
              <a:rPr lang="en-US" b="1" dirty="0" smtClean="0"/>
              <a:t>(Next Slide)</a:t>
            </a:r>
            <a:endParaRPr lang="en-US" b="1" dirty="0"/>
          </a:p>
        </p:txBody>
      </p:sp>
      <p:sp>
        <p:nvSpPr>
          <p:cNvPr id="4" name="Slide Number Placeholder 3"/>
          <p:cNvSpPr>
            <a:spLocks noGrp="1"/>
          </p:cNvSpPr>
          <p:nvPr>
            <p:ph type="sldNum" sz="quarter" idx="10"/>
          </p:nvPr>
        </p:nvSpPr>
        <p:spPr/>
        <p:txBody>
          <a:bodyPr/>
          <a:lstStyle/>
          <a:p>
            <a:pPr>
              <a:defRPr/>
            </a:pPr>
            <a:fld id="{11B598DD-9AA0-4200-809B-B3CEBCF639BB}" type="slidenum">
              <a:rPr lang="en-US" smtClean="0"/>
              <a:pPr>
                <a:defRPr/>
              </a:pPr>
              <a:t>4</a:t>
            </a:fld>
            <a:endParaRPr lang="en-US"/>
          </a:p>
        </p:txBody>
      </p:sp>
    </p:spTree>
    <p:extLst>
      <p:ext uri="{BB962C8B-B14F-4D97-AF65-F5344CB8AC3E}">
        <p14:creationId xmlns:p14="http://schemas.microsoft.com/office/powerpoint/2010/main" val="185964062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p:spPr>
        <p:txBody>
          <a:bodyPr/>
          <a:lstStyle>
            <a:lvl1pPr defTabSz="959907">
              <a:defRPr>
                <a:solidFill>
                  <a:schemeClr val="tx1"/>
                </a:solidFill>
                <a:latin typeface="Verdana" pitchFamily="34" charset="0"/>
              </a:defRPr>
            </a:lvl1pPr>
            <a:lvl2pPr marL="736453" indent="-283250" defTabSz="959907">
              <a:defRPr>
                <a:solidFill>
                  <a:schemeClr val="tx1"/>
                </a:solidFill>
                <a:latin typeface="Verdana" pitchFamily="34" charset="0"/>
              </a:defRPr>
            </a:lvl2pPr>
            <a:lvl3pPr marL="1133004" indent="-226601" defTabSz="959907">
              <a:defRPr>
                <a:solidFill>
                  <a:schemeClr val="tx1"/>
                </a:solidFill>
                <a:latin typeface="Verdana" pitchFamily="34" charset="0"/>
              </a:defRPr>
            </a:lvl3pPr>
            <a:lvl4pPr marL="1586206" indent="-226601" defTabSz="959907">
              <a:defRPr>
                <a:solidFill>
                  <a:schemeClr val="tx1"/>
                </a:solidFill>
                <a:latin typeface="Verdana" pitchFamily="34" charset="0"/>
              </a:defRPr>
            </a:lvl4pPr>
            <a:lvl5pPr marL="2039408" indent="-226601" defTabSz="959907">
              <a:defRPr>
                <a:solidFill>
                  <a:schemeClr val="tx1"/>
                </a:solidFill>
                <a:latin typeface="Verdana" pitchFamily="34" charset="0"/>
              </a:defRPr>
            </a:lvl5pPr>
            <a:lvl6pPr marL="2492609" indent="-226601" defTabSz="959907" eaLnBrk="0" fontAlgn="base" hangingPunct="0">
              <a:spcBef>
                <a:spcPct val="0"/>
              </a:spcBef>
              <a:spcAft>
                <a:spcPct val="0"/>
              </a:spcAft>
              <a:defRPr>
                <a:solidFill>
                  <a:schemeClr val="tx1"/>
                </a:solidFill>
                <a:latin typeface="Verdana" pitchFamily="34" charset="0"/>
              </a:defRPr>
            </a:lvl6pPr>
            <a:lvl7pPr marL="2945811" indent="-226601" defTabSz="959907" eaLnBrk="0" fontAlgn="base" hangingPunct="0">
              <a:spcBef>
                <a:spcPct val="0"/>
              </a:spcBef>
              <a:spcAft>
                <a:spcPct val="0"/>
              </a:spcAft>
              <a:defRPr>
                <a:solidFill>
                  <a:schemeClr val="tx1"/>
                </a:solidFill>
                <a:latin typeface="Verdana" pitchFamily="34" charset="0"/>
              </a:defRPr>
            </a:lvl7pPr>
            <a:lvl8pPr marL="3399012" indent="-226601" defTabSz="959907" eaLnBrk="0" fontAlgn="base" hangingPunct="0">
              <a:spcBef>
                <a:spcPct val="0"/>
              </a:spcBef>
              <a:spcAft>
                <a:spcPct val="0"/>
              </a:spcAft>
              <a:defRPr>
                <a:solidFill>
                  <a:schemeClr val="tx1"/>
                </a:solidFill>
                <a:latin typeface="Verdana" pitchFamily="34" charset="0"/>
              </a:defRPr>
            </a:lvl8pPr>
            <a:lvl9pPr marL="3852214" indent="-226601" defTabSz="959907" eaLnBrk="0" fontAlgn="base" hangingPunct="0">
              <a:spcBef>
                <a:spcPct val="0"/>
              </a:spcBef>
              <a:spcAft>
                <a:spcPct val="0"/>
              </a:spcAft>
              <a:defRPr>
                <a:solidFill>
                  <a:schemeClr val="tx1"/>
                </a:solidFill>
                <a:latin typeface="Verdana" pitchFamily="34" charset="0"/>
              </a:defRPr>
            </a:lvl9pPr>
          </a:lstStyle>
          <a:p>
            <a:fld id="{7EFA2C10-86E8-4F14-A649-5BB4A2B91D9F}" type="slidenum">
              <a:rPr lang="en-US" smtClean="0">
                <a:solidFill>
                  <a:prstClr val="black"/>
                </a:solidFill>
                <a:latin typeface="Arial" charset="0"/>
              </a:rPr>
              <a:pPr/>
              <a:t>40</a:t>
            </a:fld>
            <a:endParaRPr lang="en-US" smtClean="0">
              <a:solidFill>
                <a:prstClr val="black"/>
              </a:solidFill>
              <a:latin typeface="Arial" charset="0"/>
            </a:endParaRPr>
          </a:p>
        </p:txBody>
      </p:sp>
      <p:sp>
        <p:nvSpPr>
          <p:cNvPr id="80899" name="Rectangle 2"/>
          <p:cNvSpPr>
            <a:spLocks noGrp="1" noRot="1" noChangeAspect="1" noChangeArrowheads="1" noTextEdit="1"/>
          </p:cNvSpPr>
          <p:nvPr>
            <p:ph type="sldImg"/>
          </p:nvPr>
        </p:nvSpPr>
        <p:spPr>
          <a:ln/>
        </p:spPr>
      </p:sp>
      <p:sp>
        <p:nvSpPr>
          <p:cNvPr id="80900" name="Rectangle 3"/>
          <p:cNvSpPr>
            <a:spLocks noGrp="1" noChangeArrowheads="1"/>
          </p:cNvSpPr>
          <p:nvPr>
            <p:ph type="body" idx="1"/>
          </p:nvPr>
        </p:nvSpPr>
        <p:spPr>
          <a:xfrm>
            <a:off x="974727" y="4560891"/>
            <a:ext cx="5365750" cy="4321175"/>
          </a:xfrm>
          <a:noFill/>
        </p:spPr>
        <p:txBody>
          <a:bodyPr/>
          <a:lstStyle/>
          <a:p>
            <a:pPr algn="l" eaLnBrk="1" hangingPunct="1"/>
            <a:endParaRPr lang="en-US" dirty="0" smtClean="0"/>
          </a:p>
        </p:txBody>
      </p:sp>
    </p:spTree>
    <p:extLst>
      <p:ext uri="{BB962C8B-B14F-4D97-AF65-F5344CB8AC3E}">
        <p14:creationId xmlns:p14="http://schemas.microsoft.com/office/powerpoint/2010/main" val="309502930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1B598DD-9AA0-4200-809B-B3CEBCF639BB}" type="slidenum">
              <a:rPr lang="en-US" smtClean="0"/>
              <a:pPr>
                <a:defRPr/>
              </a:pPr>
              <a:t>41</a:t>
            </a:fld>
            <a:endParaRPr lang="en-US"/>
          </a:p>
        </p:txBody>
      </p:sp>
    </p:spTree>
    <p:extLst>
      <p:ext uri="{BB962C8B-B14F-4D97-AF65-F5344CB8AC3E}">
        <p14:creationId xmlns:p14="http://schemas.microsoft.com/office/powerpoint/2010/main" val="24168245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defTabSz="935038" eaLnBrk="0" hangingPunct="0">
              <a:defRPr sz="4800">
                <a:solidFill>
                  <a:schemeClr val="tx1"/>
                </a:solidFill>
                <a:latin typeface="Arial" charset="0"/>
                <a:ea typeface="ＭＳ Ｐゴシック" charset="-128"/>
              </a:defRPr>
            </a:lvl1pPr>
            <a:lvl2pPr marL="742950" indent="-285750" defTabSz="935038" eaLnBrk="0" hangingPunct="0">
              <a:defRPr sz="4800">
                <a:solidFill>
                  <a:schemeClr val="tx1"/>
                </a:solidFill>
                <a:latin typeface="Arial" charset="0"/>
                <a:ea typeface="ＭＳ Ｐゴシック" charset="-128"/>
              </a:defRPr>
            </a:lvl2pPr>
            <a:lvl3pPr marL="1143000" indent="-228600" defTabSz="935038" eaLnBrk="0" hangingPunct="0">
              <a:defRPr sz="4800">
                <a:solidFill>
                  <a:schemeClr val="tx1"/>
                </a:solidFill>
                <a:latin typeface="Arial" charset="0"/>
                <a:ea typeface="ＭＳ Ｐゴシック" charset="-128"/>
              </a:defRPr>
            </a:lvl3pPr>
            <a:lvl4pPr marL="1600200" indent="-228600" defTabSz="935038" eaLnBrk="0" hangingPunct="0">
              <a:defRPr sz="4800">
                <a:solidFill>
                  <a:schemeClr val="tx1"/>
                </a:solidFill>
                <a:latin typeface="Arial" charset="0"/>
                <a:ea typeface="ＭＳ Ｐゴシック" charset="-128"/>
              </a:defRPr>
            </a:lvl4pPr>
            <a:lvl5pPr marL="2057400" indent="-228600" defTabSz="935038" eaLnBrk="0" hangingPunct="0">
              <a:defRPr sz="4800">
                <a:solidFill>
                  <a:schemeClr val="tx1"/>
                </a:solidFill>
                <a:latin typeface="Arial" charset="0"/>
                <a:ea typeface="ＭＳ Ｐゴシック" charset="-128"/>
              </a:defRPr>
            </a:lvl5pPr>
            <a:lvl6pPr marL="2514600" indent="-228600" algn="ctr" defTabSz="935038" eaLnBrk="0" fontAlgn="base" hangingPunct="0">
              <a:spcBef>
                <a:spcPct val="50000"/>
              </a:spcBef>
              <a:spcAft>
                <a:spcPct val="0"/>
              </a:spcAft>
              <a:buChar char="•"/>
              <a:defRPr sz="4800">
                <a:solidFill>
                  <a:schemeClr val="tx1"/>
                </a:solidFill>
                <a:latin typeface="Arial" charset="0"/>
                <a:ea typeface="ＭＳ Ｐゴシック" charset="-128"/>
              </a:defRPr>
            </a:lvl6pPr>
            <a:lvl7pPr marL="2971800" indent="-228600" algn="ctr" defTabSz="935038" eaLnBrk="0" fontAlgn="base" hangingPunct="0">
              <a:spcBef>
                <a:spcPct val="50000"/>
              </a:spcBef>
              <a:spcAft>
                <a:spcPct val="0"/>
              </a:spcAft>
              <a:buChar char="•"/>
              <a:defRPr sz="4800">
                <a:solidFill>
                  <a:schemeClr val="tx1"/>
                </a:solidFill>
                <a:latin typeface="Arial" charset="0"/>
                <a:ea typeface="ＭＳ Ｐゴシック" charset="-128"/>
              </a:defRPr>
            </a:lvl7pPr>
            <a:lvl8pPr marL="3429000" indent="-228600" algn="ctr" defTabSz="935038" eaLnBrk="0" fontAlgn="base" hangingPunct="0">
              <a:spcBef>
                <a:spcPct val="50000"/>
              </a:spcBef>
              <a:spcAft>
                <a:spcPct val="0"/>
              </a:spcAft>
              <a:buChar char="•"/>
              <a:defRPr sz="4800">
                <a:solidFill>
                  <a:schemeClr val="tx1"/>
                </a:solidFill>
                <a:latin typeface="Arial" charset="0"/>
                <a:ea typeface="ＭＳ Ｐゴシック" charset="-128"/>
              </a:defRPr>
            </a:lvl8pPr>
            <a:lvl9pPr marL="3886200" indent="-228600" algn="ctr" defTabSz="935038" eaLnBrk="0" fontAlgn="base" hangingPunct="0">
              <a:spcBef>
                <a:spcPct val="50000"/>
              </a:spcBef>
              <a:spcAft>
                <a:spcPct val="0"/>
              </a:spcAft>
              <a:buChar char="•"/>
              <a:defRPr sz="4800">
                <a:solidFill>
                  <a:schemeClr val="tx1"/>
                </a:solidFill>
                <a:latin typeface="Arial" charset="0"/>
                <a:ea typeface="ＭＳ Ｐゴシック" charset="-128"/>
              </a:defRPr>
            </a:lvl9pPr>
          </a:lstStyle>
          <a:p>
            <a:pPr eaLnBrk="1" hangingPunct="1">
              <a:defRPr/>
            </a:pPr>
            <a:fld id="{6515A7BE-9B7D-4064-A7B5-83AE2E0A79F8}" type="slidenum">
              <a:rPr lang="en-US" sz="1200" smtClean="0"/>
              <a:pPr eaLnBrk="1" hangingPunct="1">
                <a:defRPr/>
              </a:pPr>
              <a:t>5</a:t>
            </a:fld>
            <a:endParaRPr lang="en-US" sz="1200" smtClean="0"/>
          </a:p>
        </p:txBody>
      </p:sp>
      <p:sp>
        <p:nvSpPr>
          <p:cNvPr id="292866" name="Rectangle 2"/>
          <p:cNvSpPr>
            <a:spLocks noGrp="1" noRot="1" noChangeAspect="1" noChangeArrowheads="1" noTextEdit="1"/>
          </p:cNvSpPr>
          <p:nvPr>
            <p:ph type="sldImg"/>
          </p:nvPr>
        </p:nvSpPr>
        <p:spPr>
          <a:ln/>
          <a:extLst>
            <a:ext uri="{FAA26D3D-D897-4be2-8F04-BA451C77F1D7}"/>
          </a:extLst>
        </p:spPr>
      </p:sp>
      <p:sp>
        <p:nvSpPr>
          <p:cNvPr id="292867" name="Rectangle 3"/>
          <p:cNvSpPr>
            <a:spLocks noGrp="1" noChangeArrowheads="1"/>
          </p:cNvSpPr>
          <p:nvPr>
            <p:ph type="body" idx="1"/>
          </p:nvPr>
        </p:nvSpPr>
        <p:spPr/>
        <p:txBody>
          <a:bodyPr/>
          <a:lstStyle/>
          <a:p>
            <a:pPr eaLnBrk="1" hangingPunct="1">
              <a:lnSpc>
                <a:spcPct val="90000"/>
              </a:lnSpc>
              <a:defRPr/>
            </a:pPr>
            <a:r>
              <a:rPr lang="en-US" dirty="0" smtClean="0">
                <a:latin typeface="Arial Unicode MS" pitchFamily="34" charset="-128"/>
                <a:ea typeface="Arial Unicode MS" pitchFamily="34" charset="-128"/>
                <a:cs typeface="Arial Unicode MS" pitchFamily="34" charset="-128"/>
              </a:rPr>
              <a:t>What does the accident</a:t>
            </a:r>
            <a:r>
              <a:rPr lang="en-US" baseline="0" dirty="0" smtClean="0">
                <a:latin typeface="Arial Unicode MS" pitchFamily="34" charset="-128"/>
                <a:ea typeface="Arial Unicode MS" pitchFamily="34" charset="-128"/>
                <a:cs typeface="Arial Unicode MS" pitchFamily="34" charset="-128"/>
              </a:rPr>
              <a:t> data tell us, we will review the National LOC data </a:t>
            </a:r>
          </a:p>
          <a:p>
            <a:r>
              <a:rPr lang="en-US" sz="1200" kern="1200" dirty="0" smtClean="0">
                <a:solidFill>
                  <a:schemeClr val="tx1"/>
                </a:solidFill>
                <a:effectLst/>
                <a:latin typeface="Arial" charset="0"/>
                <a:ea typeface="ＭＳ Ｐゴシック" charset="0"/>
                <a:cs typeface="ＭＳ Ｐゴシック" charset="0"/>
              </a:rPr>
              <a:t>Here is what we will cover today:</a:t>
            </a:r>
          </a:p>
          <a:p>
            <a:r>
              <a:rPr lang="en-US" sz="1200" u="sng" kern="1200" dirty="0" smtClean="0">
                <a:solidFill>
                  <a:schemeClr val="tx1"/>
                </a:solidFill>
                <a:effectLst/>
                <a:latin typeface="Arial" charset="0"/>
                <a:ea typeface="ＭＳ Ｐゴシック" charset="0"/>
                <a:cs typeface="ＭＳ Ｐゴシック" charset="0"/>
              </a:rPr>
              <a:t>What does the accident data tell us?</a:t>
            </a:r>
            <a:r>
              <a:rPr lang="en-US" sz="1200" kern="1200" dirty="0" smtClean="0">
                <a:solidFill>
                  <a:schemeClr val="tx1"/>
                </a:solidFill>
                <a:effectLst/>
                <a:latin typeface="Arial" charset="0"/>
                <a:ea typeface="ＭＳ Ｐゴシック" charset="0"/>
                <a:cs typeface="ＭＳ Ｐゴシック" charset="0"/>
              </a:rPr>
              <a:t> We will review the National LOC data. Many Loss of Control accidents have occurred due to airmen being unfamiliar with the visual and/or cockpit instrument cues of their aircraft in flight. </a:t>
            </a:r>
          </a:p>
          <a:p>
            <a:r>
              <a:rPr lang="en-US" sz="1200" u="sng" kern="1200" dirty="0" smtClean="0">
                <a:solidFill>
                  <a:schemeClr val="tx1"/>
                </a:solidFill>
                <a:effectLst/>
                <a:latin typeface="Arial" charset="0"/>
                <a:ea typeface="ＭＳ Ｐゴシック" charset="0"/>
                <a:cs typeface="ＭＳ Ｐゴシック" charset="0"/>
              </a:rPr>
              <a:t>Define Angle of Attack.</a:t>
            </a:r>
            <a:r>
              <a:rPr lang="en-US" sz="1200" kern="1200" dirty="0" smtClean="0">
                <a:solidFill>
                  <a:schemeClr val="tx1"/>
                </a:solidFill>
                <a:effectLst/>
                <a:latin typeface="Arial" charset="0"/>
                <a:ea typeface="ＭＳ Ｐゴシック" charset="0"/>
                <a:cs typeface="ＭＳ Ｐゴシック" charset="0"/>
              </a:rPr>
              <a:t>  First we must know what the definition is before you can learn.</a:t>
            </a:r>
          </a:p>
          <a:p>
            <a:r>
              <a:rPr lang="en-US" sz="1200" u="sng" kern="1200" dirty="0" smtClean="0">
                <a:solidFill>
                  <a:schemeClr val="tx1"/>
                </a:solidFill>
                <a:effectLst/>
                <a:latin typeface="Arial" charset="0"/>
                <a:ea typeface="ＭＳ Ｐゴシック" charset="0"/>
                <a:cs typeface="ＭＳ Ｐゴシック" charset="0"/>
              </a:rPr>
              <a:t>Introduce AOA indicators</a:t>
            </a:r>
            <a:r>
              <a:rPr lang="en-US" sz="1200" kern="1200" dirty="0" smtClean="0">
                <a:solidFill>
                  <a:schemeClr val="tx1"/>
                </a:solidFill>
                <a:effectLst/>
                <a:latin typeface="Arial" charset="0"/>
                <a:ea typeface="ＭＳ Ｐゴシック" charset="0"/>
                <a:cs typeface="ＭＳ Ｐゴシック" charset="0"/>
              </a:rPr>
              <a:t> – the new safety tools for your cockpit</a:t>
            </a:r>
          </a:p>
          <a:p>
            <a:r>
              <a:rPr lang="en-US" sz="1200" u="sng" kern="1200" dirty="0" smtClean="0">
                <a:solidFill>
                  <a:schemeClr val="tx1"/>
                </a:solidFill>
                <a:effectLst/>
                <a:latin typeface="Arial" charset="0"/>
                <a:ea typeface="ＭＳ Ｐゴシック" charset="0"/>
                <a:cs typeface="ＭＳ Ｐゴシック" charset="0"/>
              </a:rPr>
              <a:t>Illusions and perceptions</a:t>
            </a:r>
            <a:r>
              <a:rPr lang="en-US" sz="1200" kern="1200" dirty="0" smtClean="0">
                <a:solidFill>
                  <a:schemeClr val="tx1"/>
                </a:solidFill>
                <a:effectLst/>
                <a:latin typeface="Arial" charset="0"/>
                <a:ea typeface="ＭＳ Ｐゴシック" charset="0"/>
                <a:cs typeface="ＭＳ Ｐゴシック" charset="0"/>
              </a:rPr>
              <a:t> – what it is and what you may think it looks like.</a:t>
            </a:r>
          </a:p>
          <a:p>
            <a:r>
              <a:rPr lang="en-US" sz="1200" u="sng" kern="1200" dirty="0" smtClean="0">
                <a:solidFill>
                  <a:schemeClr val="tx1"/>
                </a:solidFill>
                <a:effectLst/>
                <a:latin typeface="Arial" charset="0"/>
                <a:ea typeface="ＭＳ Ｐゴシック" charset="0"/>
                <a:cs typeface="ＭＳ Ｐゴシック" charset="0"/>
              </a:rPr>
              <a:t>Stall awareness Training </a:t>
            </a:r>
            <a:r>
              <a:rPr lang="en-US" sz="1200" kern="1200" dirty="0" smtClean="0">
                <a:solidFill>
                  <a:schemeClr val="tx1"/>
                </a:solidFill>
                <a:effectLst/>
                <a:latin typeface="Arial" charset="0"/>
                <a:ea typeface="ＭＳ Ｐゴシック" charset="0"/>
                <a:cs typeface="ＭＳ Ｐゴシック" charset="0"/>
              </a:rPr>
              <a:t>– Walking you though the procedure and how to set up a good baseline for training. </a:t>
            </a:r>
          </a:p>
          <a:p>
            <a:r>
              <a:rPr lang="en-US" sz="1200" u="sng" kern="1200" dirty="0" smtClean="0">
                <a:solidFill>
                  <a:schemeClr val="tx1"/>
                </a:solidFill>
                <a:effectLst/>
                <a:latin typeface="Arial" charset="0"/>
                <a:ea typeface="ＭＳ Ｐゴシック" charset="0"/>
                <a:cs typeface="ＭＳ Ｐゴシック" charset="0"/>
              </a:rPr>
              <a:t>Angle of attack Look and Feel – More training</a:t>
            </a:r>
            <a:endParaRPr lang="en-US" sz="1200" kern="1200" dirty="0" smtClean="0">
              <a:solidFill>
                <a:schemeClr val="tx1"/>
              </a:solidFill>
              <a:effectLst/>
              <a:latin typeface="Arial" charset="0"/>
              <a:ea typeface="ＭＳ Ｐゴシック" charset="0"/>
              <a:cs typeface="ＭＳ Ｐゴシック" charset="0"/>
            </a:endParaRPr>
          </a:p>
          <a:p>
            <a:r>
              <a:rPr lang="en-US" sz="1200" u="sng" kern="1200" dirty="0" smtClean="0">
                <a:solidFill>
                  <a:schemeClr val="tx1"/>
                </a:solidFill>
                <a:effectLst/>
                <a:latin typeface="Arial" charset="0"/>
                <a:ea typeface="ＭＳ Ｐゴシック" charset="0"/>
                <a:cs typeface="ＭＳ Ｐゴシック" charset="0"/>
              </a:rPr>
              <a:t>AOA indicators and use</a:t>
            </a:r>
            <a:r>
              <a:rPr lang="en-US" sz="1200" kern="1200" dirty="0" smtClean="0">
                <a:solidFill>
                  <a:schemeClr val="tx1"/>
                </a:solidFill>
                <a:effectLst/>
                <a:latin typeface="Arial" charset="0"/>
                <a:ea typeface="ＭＳ Ｐゴシック" charset="0"/>
                <a:cs typeface="ＭＳ Ｐゴシック" charset="0"/>
              </a:rPr>
              <a:t> - What the AOA can do for you</a:t>
            </a:r>
          </a:p>
          <a:p>
            <a:r>
              <a:rPr lang="en-US" sz="1200" kern="1200" dirty="0" smtClean="0">
                <a:solidFill>
                  <a:schemeClr val="tx1"/>
                </a:solidFill>
                <a:effectLst/>
                <a:latin typeface="Arial" charset="0"/>
                <a:ea typeface="ＭＳ Ｐゴシック" charset="0"/>
                <a:cs typeface="ＭＳ Ｐゴシック" charset="0"/>
              </a:rPr>
              <a:t>Considerations – thoughts or best practices</a:t>
            </a:r>
          </a:p>
          <a:p>
            <a:endParaRPr lang="en-US" sz="1200" kern="1200" dirty="0" smtClean="0">
              <a:solidFill>
                <a:schemeClr val="tx1"/>
              </a:solidFill>
              <a:effectLst/>
              <a:latin typeface="Arial" charset="0"/>
              <a:ea typeface="ＭＳ Ｐゴシック" charset="0"/>
              <a:cs typeface="ＭＳ Ｐゴシック" charset="0"/>
            </a:endParaRPr>
          </a:p>
          <a:p>
            <a:r>
              <a:rPr lang="en-US" sz="1200" b="1" kern="1200" dirty="0" smtClean="0">
                <a:solidFill>
                  <a:schemeClr val="tx1"/>
                </a:solidFill>
                <a:effectLst/>
                <a:latin typeface="Arial" charset="0"/>
                <a:ea typeface="ＭＳ Ｐゴシック" charset="0"/>
                <a:cs typeface="ＭＳ Ｐゴシック" charset="0"/>
              </a:rPr>
              <a:t>(Next Slide)</a:t>
            </a:r>
            <a:endParaRPr lang="en-US" sz="1200" b="1" kern="1200" dirty="0">
              <a:solidFill>
                <a:schemeClr val="tx1"/>
              </a:solidFill>
              <a:effectLst/>
              <a:latin typeface="Arial" charset="0"/>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Arial" charset="0"/>
                <a:ea typeface="ＭＳ Ｐゴシック" charset="0"/>
                <a:cs typeface="ＭＳ Ｐゴシック" charset="0"/>
              </a:rPr>
              <a:t>Note: </a:t>
            </a:r>
            <a:r>
              <a:rPr lang="en-US" sz="1200" i="1" kern="1200" dirty="0" smtClean="0">
                <a:solidFill>
                  <a:schemeClr val="tx1"/>
                </a:solidFill>
                <a:effectLst/>
                <a:latin typeface="Arial" charset="0"/>
                <a:ea typeface="ＭＳ Ｐゴシック" charset="0"/>
                <a:cs typeface="ＭＳ Ｐゴシック" charset="0"/>
              </a:rPr>
              <a:t> The above data was derived by searching for the past eight years/National accident database/Phase of Flight/Loss of Control accidents.</a:t>
            </a:r>
          </a:p>
          <a:p>
            <a:endParaRPr lang="en-US" sz="1200" i="1" kern="1200" dirty="0" smtClean="0">
              <a:solidFill>
                <a:schemeClr val="tx1"/>
              </a:solidFill>
              <a:effectLst/>
              <a:latin typeface="Arial" charset="0"/>
              <a:ea typeface="ＭＳ Ｐゴシック" charset="0"/>
              <a:cs typeface="ＭＳ Ｐゴシック" charset="0"/>
            </a:endParaRPr>
          </a:p>
          <a:p>
            <a:r>
              <a:rPr lang="en-US" sz="1200" i="0" kern="1200" dirty="0" smtClean="0">
                <a:solidFill>
                  <a:schemeClr val="tx1"/>
                </a:solidFill>
                <a:effectLst/>
                <a:latin typeface="Arial" charset="0"/>
                <a:ea typeface="ＭＳ Ｐゴシック" charset="0"/>
                <a:cs typeface="ＭＳ Ｐゴシック" charset="0"/>
              </a:rPr>
              <a:t>Of the accidents</a:t>
            </a:r>
            <a:r>
              <a:rPr lang="en-US" sz="1200" i="0" kern="1200" baseline="0" dirty="0" smtClean="0">
                <a:solidFill>
                  <a:schemeClr val="tx1"/>
                </a:solidFill>
                <a:effectLst/>
                <a:latin typeface="Arial" charset="0"/>
                <a:ea typeface="ＭＳ Ｐゴシック" charset="0"/>
                <a:cs typeface="ＭＳ Ｐゴシック" charset="0"/>
              </a:rPr>
              <a:t> researched, airspeed was at the top of the list.  I think we all understand how airspeed can affect a stall.</a:t>
            </a:r>
          </a:p>
          <a:p>
            <a:endParaRPr lang="en-US" sz="1200" i="0" kern="1200" baseline="0" dirty="0" smtClean="0">
              <a:solidFill>
                <a:schemeClr val="tx1"/>
              </a:solidFill>
              <a:effectLst/>
              <a:latin typeface="Arial" charset="0"/>
              <a:ea typeface="ＭＳ Ｐゴシック" charset="0"/>
              <a:cs typeface="ＭＳ Ｐゴシック" charset="0"/>
            </a:endParaRPr>
          </a:p>
          <a:p>
            <a:r>
              <a:rPr lang="en-US" sz="1200" i="0" kern="1200" baseline="0" dirty="0" smtClean="0">
                <a:solidFill>
                  <a:schemeClr val="tx1"/>
                </a:solidFill>
                <a:effectLst/>
                <a:latin typeface="Arial" charset="0"/>
                <a:ea typeface="ＭＳ Ｐゴシック" charset="0"/>
                <a:cs typeface="ＭＳ Ｐゴシック" charset="0"/>
              </a:rPr>
              <a:t>Altitude generally was an enroute LOC issue. </a:t>
            </a:r>
          </a:p>
          <a:p>
            <a:r>
              <a:rPr lang="en-US" sz="1200" i="0" kern="1200" baseline="0" dirty="0" smtClean="0">
                <a:solidFill>
                  <a:schemeClr val="tx1"/>
                </a:solidFill>
                <a:effectLst/>
                <a:latin typeface="Arial" charset="0"/>
                <a:ea typeface="ＭＳ Ｐゴシック" charset="0"/>
                <a:cs typeface="ＭＳ Ｐゴシック" charset="0"/>
              </a:rPr>
              <a:t>Descent Approach, and Glide Path were all LOC issues mainly found near the airport or while </a:t>
            </a:r>
            <a:r>
              <a:rPr lang="en-US" sz="1200" i="0" kern="1200" baseline="0" dirty="0" err="1" smtClean="0">
                <a:solidFill>
                  <a:schemeClr val="tx1"/>
                </a:solidFill>
                <a:effectLst/>
                <a:latin typeface="Arial" charset="0"/>
                <a:ea typeface="ＭＳ Ｐゴシック" charset="0"/>
                <a:cs typeface="ＭＳ Ｐゴシック" charset="0"/>
              </a:rPr>
              <a:t>meuvering</a:t>
            </a:r>
            <a:r>
              <a:rPr lang="en-US" sz="1200" i="0" kern="1200" baseline="0" dirty="0" smtClean="0">
                <a:solidFill>
                  <a:schemeClr val="tx1"/>
                </a:solidFill>
                <a:effectLst/>
                <a:latin typeface="Arial" charset="0"/>
                <a:ea typeface="ＭＳ Ｐゴシック" charset="0"/>
                <a:cs typeface="ＭＳ Ｐゴシック" charset="0"/>
              </a:rPr>
              <a:t>.</a:t>
            </a:r>
          </a:p>
          <a:p>
            <a:r>
              <a:rPr lang="en-US" sz="1200" i="0" kern="1200" baseline="0" dirty="0" smtClean="0">
                <a:solidFill>
                  <a:schemeClr val="tx1"/>
                </a:solidFill>
                <a:effectLst/>
                <a:latin typeface="Arial" charset="0"/>
                <a:ea typeface="ＭＳ Ｐゴシック" charset="0"/>
                <a:cs typeface="ＭＳ Ｐゴシック" charset="0"/>
              </a:rPr>
              <a:t>Pitch Control and Lateral Bank Control involved  </a:t>
            </a:r>
            <a:endParaRPr lang="en-US" sz="1200" i="0" kern="1200" dirty="0" smtClean="0">
              <a:solidFill>
                <a:schemeClr val="tx1"/>
              </a:solidFill>
              <a:effectLst/>
              <a:latin typeface="Arial" charset="0"/>
              <a:ea typeface="ＭＳ Ｐゴシック" charset="0"/>
              <a:cs typeface="ＭＳ Ｐゴシック" charset="0"/>
            </a:endParaRPr>
          </a:p>
          <a:p>
            <a:r>
              <a:rPr lang="en-US" sz="1200" b="1" kern="1200" dirty="0" smtClean="0">
                <a:solidFill>
                  <a:schemeClr val="tx1"/>
                </a:solidFill>
                <a:effectLst/>
                <a:latin typeface="Arial" charset="0"/>
                <a:ea typeface="ＭＳ Ｐゴシック" charset="0"/>
                <a:cs typeface="ＭＳ Ｐゴシック" charset="0"/>
              </a:rPr>
              <a:t> </a:t>
            </a:r>
            <a:endParaRPr lang="en-US" sz="1200" kern="1200" dirty="0" smtClean="0">
              <a:solidFill>
                <a:schemeClr val="tx1"/>
              </a:solidFill>
              <a:effectLst/>
              <a:latin typeface="Arial" charset="0"/>
              <a:ea typeface="ＭＳ Ｐゴシック" charset="0"/>
              <a:cs typeface="ＭＳ Ｐゴシック" charset="0"/>
            </a:endParaRPr>
          </a:p>
          <a:p>
            <a:r>
              <a:rPr lang="en-US" sz="1200" b="1" kern="1200" dirty="0" smtClean="0">
                <a:solidFill>
                  <a:schemeClr val="tx1"/>
                </a:solidFill>
                <a:effectLst/>
                <a:latin typeface="Arial" charset="0"/>
                <a:ea typeface="ＭＳ Ｐゴシック" charset="0"/>
                <a:cs typeface="ＭＳ Ｐゴシック" charset="0"/>
              </a:rPr>
              <a:t>(Next Slide)</a:t>
            </a:r>
            <a:endParaRPr lang="en-US" b="1" dirty="0"/>
          </a:p>
        </p:txBody>
      </p:sp>
      <p:sp>
        <p:nvSpPr>
          <p:cNvPr id="4" name="Slide Number Placeholder 3"/>
          <p:cNvSpPr>
            <a:spLocks noGrp="1"/>
          </p:cNvSpPr>
          <p:nvPr>
            <p:ph type="sldNum" sz="quarter" idx="10"/>
          </p:nvPr>
        </p:nvSpPr>
        <p:spPr/>
        <p:txBody>
          <a:bodyPr/>
          <a:lstStyle/>
          <a:p>
            <a:pPr>
              <a:defRPr/>
            </a:pPr>
            <a:fld id="{11B598DD-9AA0-4200-809B-B3CEBCF639BB}" type="slidenum">
              <a:rPr lang="en-US" smtClean="0"/>
              <a:pPr>
                <a:defRPr/>
              </a:pPr>
              <a:t>6</a:t>
            </a:fld>
            <a:endParaRPr lang="en-US"/>
          </a:p>
        </p:txBody>
      </p:sp>
    </p:spTree>
    <p:extLst>
      <p:ext uri="{BB962C8B-B14F-4D97-AF65-F5344CB8AC3E}">
        <p14:creationId xmlns:p14="http://schemas.microsoft.com/office/powerpoint/2010/main" val="7063207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eaLnBrk="0" hangingPunct="0">
              <a:defRPr sz="2400">
                <a:solidFill>
                  <a:schemeClr val="tx1"/>
                </a:solidFill>
                <a:latin typeface="Arial" charset="0"/>
                <a:ea typeface="MS PGothic" pitchFamily="34" charset="-128"/>
              </a:defRPr>
            </a:lvl1pPr>
            <a:lvl2pPr marL="742950" indent="-285750" defTabSz="920750" eaLnBrk="0" hangingPunct="0">
              <a:defRPr sz="2400">
                <a:solidFill>
                  <a:schemeClr val="tx1"/>
                </a:solidFill>
                <a:latin typeface="Arial" charset="0"/>
                <a:ea typeface="MS PGothic" pitchFamily="34" charset="-128"/>
              </a:defRPr>
            </a:lvl2pPr>
            <a:lvl3pPr marL="1143000" indent="-228600" defTabSz="920750" eaLnBrk="0" hangingPunct="0">
              <a:defRPr sz="2400">
                <a:solidFill>
                  <a:schemeClr val="tx1"/>
                </a:solidFill>
                <a:latin typeface="Arial" charset="0"/>
                <a:ea typeface="MS PGothic" pitchFamily="34" charset="-128"/>
              </a:defRPr>
            </a:lvl3pPr>
            <a:lvl4pPr marL="1600200" indent="-228600" defTabSz="920750" eaLnBrk="0" hangingPunct="0">
              <a:defRPr sz="2400">
                <a:solidFill>
                  <a:schemeClr val="tx1"/>
                </a:solidFill>
                <a:latin typeface="Arial" charset="0"/>
                <a:ea typeface="MS PGothic" pitchFamily="34" charset="-128"/>
              </a:defRPr>
            </a:lvl4pPr>
            <a:lvl5pPr marL="2057400" indent="-228600" defTabSz="920750" eaLnBrk="0" hangingPunct="0">
              <a:defRPr sz="2400">
                <a:solidFill>
                  <a:schemeClr val="tx1"/>
                </a:solidFill>
                <a:latin typeface="Arial" charset="0"/>
                <a:ea typeface="MS PGothic" pitchFamily="34" charset="-128"/>
              </a:defRPr>
            </a:lvl5pPr>
            <a:lvl6pPr marL="2514600" indent="-228600" algn="ctr" defTabSz="920750" eaLnBrk="0" fontAlgn="base" hangingPunct="0">
              <a:spcBef>
                <a:spcPct val="50000"/>
              </a:spcBef>
              <a:spcAft>
                <a:spcPct val="0"/>
              </a:spcAft>
              <a:buChar char="•"/>
              <a:defRPr sz="2400">
                <a:solidFill>
                  <a:schemeClr val="tx1"/>
                </a:solidFill>
                <a:latin typeface="Arial" charset="0"/>
                <a:ea typeface="MS PGothic" pitchFamily="34" charset="-128"/>
              </a:defRPr>
            </a:lvl6pPr>
            <a:lvl7pPr marL="2971800" indent="-228600" algn="ctr" defTabSz="920750" eaLnBrk="0" fontAlgn="base" hangingPunct="0">
              <a:spcBef>
                <a:spcPct val="50000"/>
              </a:spcBef>
              <a:spcAft>
                <a:spcPct val="0"/>
              </a:spcAft>
              <a:buChar char="•"/>
              <a:defRPr sz="2400">
                <a:solidFill>
                  <a:schemeClr val="tx1"/>
                </a:solidFill>
                <a:latin typeface="Arial" charset="0"/>
                <a:ea typeface="MS PGothic" pitchFamily="34" charset="-128"/>
              </a:defRPr>
            </a:lvl7pPr>
            <a:lvl8pPr marL="3429000" indent="-228600" algn="ctr" defTabSz="920750" eaLnBrk="0" fontAlgn="base" hangingPunct="0">
              <a:spcBef>
                <a:spcPct val="50000"/>
              </a:spcBef>
              <a:spcAft>
                <a:spcPct val="0"/>
              </a:spcAft>
              <a:buChar char="•"/>
              <a:defRPr sz="2400">
                <a:solidFill>
                  <a:schemeClr val="tx1"/>
                </a:solidFill>
                <a:latin typeface="Arial" charset="0"/>
                <a:ea typeface="MS PGothic" pitchFamily="34" charset="-128"/>
              </a:defRPr>
            </a:lvl8pPr>
            <a:lvl9pPr marL="3886200" indent="-228600" algn="ctr" defTabSz="920750" eaLnBrk="0" fontAlgn="base" hangingPunct="0">
              <a:spcBef>
                <a:spcPct val="50000"/>
              </a:spcBef>
              <a:spcAft>
                <a:spcPct val="0"/>
              </a:spcAft>
              <a:buChar char="•"/>
              <a:defRPr sz="2400">
                <a:solidFill>
                  <a:schemeClr val="tx1"/>
                </a:solidFill>
                <a:latin typeface="Arial" charset="0"/>
                <a:ea typeface="MS PGothic" pitchFamily="34" charset="-128"/>
              </a:defRPr>
            </a:lvl9pPr>
          </a:lstStyle>
          <a:p>
            <a:pPr eaLnBrk="1" hangingPunct="1"/>
            <a:fld id="{873F5F62-B349-44E4-97EA-2F49DE59C68C}" type="slidenum">
              <a:rPr lang="en-US" sz="1200" smtClean="0">
                <a:latin typeface="Times New Roman" pitchFamily="18" charset="0"/>
              </a:rPr>
              <a:pPr eaLnBrk="1" hangingPunct="1"/>
              <a:t>7</a:t>
            </a:fld>
            <a:endParaRPr lang="en-US" sz="1200" smtClean="0">
              <a:latin typeface="Times New Roman" pitchFamily="18" charset="0"/>
            </a:endParaRPr>
          </a:p>
        </p:txBody>
      </p:sp>
      <p:sp>
        <p:nvSpPr>
          <p:cNvPr id="31747" name="Rectangle 2"/>
          <p:cNvSpPr>
            <a:spLocks noGrp="1" noRot="1" noChangeAspect="1" noChangeArrowheads="1" noTextEdit="1"/>
          </p:cNvSpPr>
          <p:nvPr>
            <p:ph type="sldImg"/>
          </p:nvPr>
        </p:nvSpPr>
        <p:spPr>
          <a:xfrm>
            <a:off x="1182688" y="698500"/>
            <a:ext cx="4648200" cy="3486150"/>
          </a:xfrm>
          <a:ln/>
        </p:spPr>
      </p:sp>
      <p:sp>
        <p:nvSpPr>
          <p:cNvPr id="317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00" b="1" kern="1200" dirty="0" smtClean="0">
                <a:solidFill>
                  <a:schemeClr val="tx1"/>
                </a:solidFill>
                <a:effectLst/>
                <a:latin typeface="Arial" charset="0"/>
                <a:ea typeface="ＭＳ Ｐゴシック" charset="0"/>
                <a:cs typeface="ＭＳ Ｐゴシック" charset="0"/>
              </a:rPr>
              <a:t>Which of these statements are true with respect to stalls?</a:t>
            </a:r>
            <a:endParaRPr lang="en-US" sz="1200" kern="1200" dirty="0" smtClean="0">
              <a:solidFill>
                <a:schemeClr val="tx1"/>
              </a:solidFill>
              <a:effectLst/>
              <a:latin typeface="Arial" charset="0"/>
              <a:ea typeface="ＭＳ Ｐゴシック" charset="0"/>
              <a:cs typeface="ＭＳ Ｐゴシック" charset="0"/>
            </a:endParaRPr>
          </a:p>
          <a:p>
            <a:r>
              <a:rPr lang="en-US" sz="1200" b="1" kern="1200" dirty="0" smtClean="0">
                <a:solidFill>
                  <a:schemeClr val="tx1"/>
                </a:solidFill>
                <a:effectLst/>
                <a:latin typeface="Arial" charset="0"/>
                <a:ea typeface="ＭＳ Ｐゴシック" charset="0"/>
                <a:cs typeface="ＭＳ Ｐゴシック" charset="0"/>
              </a:rPr>
              <a:t>Presentation Note:  </a:t>
            </a:r>
            <a:r>
              <a:rPr lang="en-US" sz="1200" i="1" kern="1200" dirty="0" smtClean="0">
                <a:solidFill>
                  <a:schemeClr val="tx1"/>
                </a:solidFill>
                <a:effectLst/>
                <a:latin typeface="Arial" charset="0"/>
                <a:ea typeface="ＭＳ Ｐゴシック" charset="0"/>
                <a:cs typeface="ＭＳ Ｐゴシック" charset="0"/>
              </a:rPr>
              <a:t>Ask the audience to consider these statements with respect to stalls.  When they have answered; click to reveal the correct answer.</a:t>
            </a:r>
            <a:endParaRPr lang="en-US" sz="1200" kern="1200" dirty="0" smtClean="0">
              <a:solidFill>
                <a:schemeClr val="tx1"/>
              </a:solidFill>
              <a:effectLst/>
              <a:latin typeface="Arial" charset="0"/>
              <a:ea typeface="ＭＳ Ｐゴシック" charset="0"/>
              <a:cs typeface="ＭＳ Ｐゴシック" charset="0"/>
            </a:endParaRPr>
          </a:p>
          <a:p>
            <a:r>
              <a:rPr lang="en-US" sz="1200" i="1" kern="1200" dirty="0" smtClean="0">
                <a:solidFill>
                  <a:schemeClr val="tx1"/>
                </a:solidFill>
                <a:effectLst/>
                <a:latin typeface="Arial" charset="0"/>
                <a:ea typeface="ＭＳ Ｐゴシック" charset="0"/>
                <a:cs typeface="ＭＳ Ｐゴシック" charset="0"/>
              </a:rPr>
              <a:t>Give the audience a moment to read the questions.</a:t>
            </a:r>
            <a:endParaRPr lang="en-US" sz="1200" kern="1200" dirty="0" smtClean="0">
              <a:solidFill>
                <a:schemeClr val="tx1"/>
              </a:solidFill>
              <a:effectLst/>
              <a:latin typeface="Arial" charset="0"/>
              <a:ea typeface="ＭＳ Ｐゴシック" charset="0"/>
              <a:cs typeface="ＭＳ Ｐゴシック" charset="0"/>
            </a:endParaRPr>
          </a:p>
          <a:p>
            <a:r>
              <a:rPr lang="en-US" sz="1200" b="1" kern="1200" dirty="0" smtClean="0">
                <a:solidFill>
                  <a:schemeClr val="tx1"/>
                </a:solidFill>
                <a:effectLst/>
                <a:latin typeface="Arial" charset="0"/>
                <a:ea typeface="ＭＳ Ｐゴシック" charset="0"/>
                <a:cs typeface="ＭＳ Ｐゴシック" charset="0"/>
              </a:rPr>
              <a:t>(Click)</a:t>
            </a:r>
            <a:endParaRPr lang="en-US" sz="1200" kern="1200" dirty="0" smtClean="0">
              <a:solidFill>
                <a:schemeClr val="tx1"/>
              </a:solidFill>
              <a:effectLst/>
              <a:latin typeface="Arial" charset="0"/>
              <a:ea typeface="ＭＳ Ｐゴシック" charset="0"/>
              <a:cs typeface="ＭＳ Ｐゴシック" charset="0"/>
            </a:endParaRPr>
          </a:p>
          <a:p>
            <a:r>
              <a:rPr lang="en-US" sz="1200" kern="1200" dirty="0" smtClean="0">
                <a:solidFill>
                  <a:schemeClr val="tx1"/>
                </a:solidFill>
                <a:effectLst/>
                <a:latin typeface="Arial" charset="0"/>
                <a:ea typeface="ＭＳ Ｐゴシック" charset="0"/>
                <a:cs typeface="ＭＳ Ｐゴシック" charset="0"/>
              </a:rPr>
              <a:t>So, “what does Angle of Attack have to do with stalls?”  </a:t>
            </a:r>
          </a:p>
          <a:p>
            <a:r>
              <a:rPr lang="en-US" sz="1200" kern="1200" dirty="0" smtClean="0">
                <a:solidFill>
                  <a:schemeClr val="tx1"/>
                </a:solidFill>
                <a:effectLst/>
                <a:latin typeface="Arial" charset="0"/>
                <a:ea typeface="ＭＳ Ｐゴシック" charset="0"/>
                <a:cs typeface="ＭＳ Ｐゴシック" charset="0"/>
              </a:rPr>
              <a:t>Answer: of course is “Everything”.  </a:t>
            </a:r>
          </a:p>
          <a:p>
            <a:r>
              <a:rPr lang="en-US" sz="1200" kern="1200" dirty="0" smtClean="0">
                <a:solidFill>
                  <a:schemeClr val="tx1"/>
                </a:solidFill>
                <a:effectLst/>
                <a:latin typeface="Arial" charset="0"/>
                <a:ea typeface="ＭＳ Ｐゴシック" charset="0"/>
                <a:cs typeface="ＭＳ Ｐゴシック" charset="0"/>
              </a:rPr>
              <a:t>The big point to make here is that airspeed isn’t the best way to define stall AOA.  </a:t>
            </a:r>
          </a:p>
          <a:p>
            <a:r>
              <a:rPr lang="en-US" sz="1200" kern="1200" dirty="0" smtClean="0">
                <a:solidFill>
                  <a:schemeClr val="tx1"/>
                </a:solidFill>
                <a:effectLst/>
                <a:latin typeface="Arial" charset="0"/>
                <a:ea typeface="ＭＳ Ｐゴシック" charset="0"/>
                <a:cs typeface="ＭＳ Ｐゴシック" charset="0"/>
              </a:rPr>
              <a:t>True it’s what most of us have but there is a better way and aren’t you itching to know what it is?</a:t>
            </a:r>
          </a:p>
          <a:p>
            <a:endParaRPr lang="en-US" sz="1200" kern="1200" dirty="0" smtClean="0">
              <a:solidFill>
                <a:schemeClr val="tx1"/>
              </a:solidFill>
              <a:effectLst/>
              <a:latin typeface="Arial" charset="0"/>
              <a:ea typeface="ＭＳ Ｐゴシック" charset="0"/>
              <a:cs typeface="ＭＳ Ｐゴシック" charset="0"/>
            </a:endParaRPr>
          </a:p>
          <a:p>
            <a:r>
              <a:rPr lang="en-US" sz="1200" kern="1200" dirty="0" smtClean="0">
                <a:solidFill>
                  <a:schemeClr val="tx1"/>
                </a:solidFill>
                <a:effectLst/>
                <a:latin typeface="Arial" charset="0"/>
                <a:ea typeface="ＭＳ Ｐゴシック" charset="0"/>
                <a:cs typeface="ＭＳ Ｐゴシック" charset="0"/>
              </a:rPr>
              <a:t>To get started,</a:t>
            </a:r>
            <a:r>
              <a:rPr lang="en-US" sz="1200" kern="1200" baseline="0" dirty="0" smtClean="0">
                <a:solidFill>
                  <a:schemeClr val="tx1"/>
                </a:solidFill>
                <a:effectLst/>
                <a:latin typeface="Arial" charset="0"/>
                <a:ea typeface="ＭＳ Ｐゴシック" charset="0"/>
                <a:cs typeface="ＭＳ Ｐゴシック" charset="0"/>
              </a:rPr>
              <a:t> let’s define Angle of Attack.</a:t>
            </a:r>
            <a:endParaRPr lang="en-US" sz="1200" kern="1200" dirty="0" smtClean="0">
              <a:solidFill>
                <a:schemeClr val="tx1"/>
              </a:solidFill>
              <a:effectLst/>
              <a:latin typeface="Arial" charset="0"/>
              <a:ea typeface="ＭＳ Ｐゴシック" charset="0"/>
              <a:cs typeface="ＭＳ Ｐゴシック" charset="0"/>
            </a:endParaRPr>
          </a:p>
          <a:p>
            <a:endParaRPr lang="en-US" sz="1200" b="1" kern="1200" dirty="0" smtClean="0">
              <a:solidFill>
                <a:schemeClr val="tx1"/>
              </a:solidFill>
              <a:effectLst/>
              <a:latin typeface="Arial" charset="0"/>
              <a:ea typeface="ＭＳ Ｐゴシック" charset="0"/>
              <a:cs typeface="ＭＳ Ｐゴシック" charset="0"/>
            </a:endParaRPr>
          </a:p>
          <a:p>
            <a:r>
              <a:rPr lang="en-US" sz="1200" b="1" kern="1200" dirty="0" smtClean="0">
                <a:solidFill>
                  <a:schemeClr val="tx1"/>
                </a:solidFill>
                <a:effectLst/>
                <a:latin typeface="Arial" charset="0"/>
                <a:ea typeface="ＭＳ Ｐゴシック" charset="0"/>
                <a:cs typeface="ＭＳ Ｐゴシック" charset="0"/>
              </a:rPr>
              <a:t>(Next Slide)</a:t>
            </a:r>
            <a:endParaRPr lang="en-US" b="1" dirty="0" smtClean="0">
              <a:latin typeface="Times New Roman" pitchFamily="18"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err="1" smtClean="0">
                <a:solidFill>
                  <a:schemeClr val="tx1"/>
                </a:solidFill>
                <a:effectLst/>
                <a:latin typeface="Arial" charset="0"/>
                <a:ea typeface="ＭＳ Ｐゴシック" charset="0"/>
                <a:cs typeface="ＭＳ Ｐゴシック" charset="0"/>
              </a:rPr>
              <a:t>an·gle</a:t>
            </a:r>
            <a:r>
              <a:rPr lang="en-US" sz="1200" b="1" kern="1200" dirty="0" smtClean="0">
                <a:solidFill>
                  <a:schemeClr val="tx1"/>
                </a:solidFill>
                <a:effectLst/>
                <a:latin typeface="Arial" charset="0"/>
                <a:ea typeface="ＭＳ Ｐゴシック" charset="0"/>
                <a:cs typeface="ＭＳ Ｐゴシック" charset="0"/>
              </a:rPr>
              <a:t> of </a:t>
            </a:r>
            <a:r>
              <a:rPr lang="en-US" sz="1200" b="1" kern="1200" dirty="0" err="1" smtClean="0">
                <a:solidFill>
                  <a:schemeClr val="tx1"/>
                </a:solidFill>
                <a:effectLst/>
                <a:latin typeface="Arial" charset="0"/>
                <a:ea typeface="ＭＳ Ｐゴシック" charset="0"/>
                <a:cs typeface="ＭＳ Ｐゴシック" charset="0"/>
              </a:rPr>
              <a:t>at·tack</a:t>
            </a:r>
            <a:r>
              <a:rPr lang="en-US" sz="1200" b="1" kern="1200" dirty="0" smtClean="0">
                <a:solidFill>
                  <a:schemeClr val="tx1"/>
                </a:solidFill>
                <a:effectLst/>
                <a:latin typeface="Arial" charset="0"/>
                <a:ea typeface="ＭＳ Ｐゴシック" charset="0"/>
                <a:cs typeface="ＭＳ Ｐゴシック" charset="0"/>
              </a:rPr>
              <a:t> - </a:t>
            </a:r>
            <a:r>
              <a:rPr lang="en-US" sz="1200" kern="1200" dirty="0" smtClean="0">
                <a:solidFill>
                  <a:schemeClr val="tx1"/>
                </a:solidFill>
                <a:effectLst/>
                <a:latin typeface="Arial" charset="0"/>
                <a:ea typeface="ＭＳ Ｐゴシック" charset="0"/>
                <a:cs typeface="ＭＳ Ｐゴシック" charset="0"/>
              </a:rPr>
              <a:t>the angle between the chord of an airfoil and the direction of the surrounding undisturbed flow of gas or liquid.</a:t>
            </a:r>
          </a:p>
          <a:p>
            <a:endParaRPr lang="en-US" sz="1200" kern="1200" dirty="0" smtClean="0">
              <a:solidFill>
                <a:schemeClr val="tx1"/>
              </a:solidFill>
              <a:effectLst/>
              <a:latin typeface="Arial" charset="0"/>
              <a:ea typeface="ＭＳ Ｐゴシック" charset="0"/>
              <a:cs typeface="ＭＳ Ｐゴシック" charset="0"/>
            </a:endParaRPr>
          </a:p>
          <a:p>
            <a:r>
              <a:rPr lang="en-US" sz="1200" kern="1200" dirty="0" smtClean="0">
                <a:solidFill>
                  <a:schemeClr val="tx1"/>
                </a:solidFill>
                <a:effectLst/>
                <a:latin typeface="Arial" charset="0"/>
                <a:ea typeface="ＭＳ Ｐゴシック" charset="0"/>
                <a:cs typeface="ＭＳ Ｐゴシック" charset="0"/>
              </a:rPr>
              <a:t>At low angles of attack, the airflow over the top of the wing flows smoothly and produces lift with a relatively small amount of drag. As the AOA increases, lift as well as drag increases; however, above a wing’s critical AOA, the flow of air separates from the upper surface and backfills, burbles and eddies, which reduces lift and increases drag. This condition is a stall, which can lead to loss of control and an abrupt loss of altitude if the AOA is not reduced</a:t>
            </a:r>
            <a:r>
              <a:rPr lang="en-US" sz="1200" b="1" kern="1200" dirty="0" smtClean="0">
                <a:solidFill>
                  <a:schemeClr val="tx1"/>
                </a:solidFill>
                <a:effectLst/>
                <a:latin typeface="Arial" charset="0"/>
                <a:ea typeface="ＭＳ Ｐゴシック" charset="0"/>
                <a:cs typeface="ＭＳ Ｐゴシック" charset="0"/>
              </a:rPr>
              <a:t>.</a:t>
            </a:r>
            <a:endParaRPr lang="en-US" sz="1200" kern="1200" dirty="0" smtClean="0">
              <a:solidFill>
                <a:schemeClr val="tx1"/>
              </a:solidFill>
              <a:effectLst/>
              <a:latin typeface="Arial" charset="0"/>
              <a:ea typeface="ＭＳ Ｐゴシック" charset="0"/>
              <a:cs typeface="ＭＳ Ｐゴシック" charset="0"/>
            </a:endParaRPr>
          </a:p>
          <a:p>
            <a:endParaRPr lang="en-US" sz="1200" b="1" kern="1200" dirty="0" smtClean="0">
              <a:solidFill>
                <a:schemeClr val="tx1"/>
              </a:solidFill>
              <a:effectLst/>
              <a:latin typeface="Arial" charset="0"/>
              <a:ea typeface="ＭＳ Ｐゴシック" charset="0"/>
              <a:cs typeface="ＭＳ Ｐゴシック" charset="0"/>
            </a:endParaRPr>
          </a:p>
          <a:p>
            <a:r>
              <a:rPr lang="en-US" sz="1200" b="1" kern="1200" dirty="0" smtClean="0">
                <a:solidFill>
                  <a:schemeClr val="tx1"/>
                </a:solidFill>
                <a:effectLst/>
                <a:latin typeface="Arial" charset="0"/>
                <a:ea typeface="ＭＳ Ｐゴシック" charset="0"/>
                <a:cs typeface="ＭＳ Ｐゴシック" charset="0"/>
              </a:rPr>
              <a:t>(Next Slide)</a:t>
            </a:r>
            <a:endParaRPr lang="en-US" sz="1200" kern="1200" dirty="0" smtClean="0">
              <a:solidFill>
                <a:schemeClr val="tx1"/>
              </a:solidFill>
              <a:effectLst/>
              <a:latin typeface="Arial" charset="0"/>
              <a:ea typeface="ＭＳ Ｐゴシック" charset="0"/>
              <a:cs typeface="ＭＳ Ｐゴシック" charset="0"/>
            </a:endParaRPr>
          </a:p>
          <a:p>
            <a:r>
              <a:rPr lang="en-US" sz="1200" b="1" kern="1200" dirty="0" smtClean="0">
                <a:solidFill>
                  <a:schemeClr val="tx1"/>
                </a:solidFill>
                <a:effectLst/>
                <a:latin typeface="Arial" charset="0"/>
                <a:ea typeface="ＭＳ Ｐゴシック" charset="0"/>
                <a:cs typeface="ＭＳ Ｐゴシック" charset="0"/>
              </a:rPr>
              <a:t> </a:t>
            </a:r>
            <a:endParaRPr lang="en-US" sz="1200" kern="1200" dirty="0">
              <a:solidFill>
                <a:schemeClr val="tx1"/>
              </a:solidFill>
              <a:effectLst/>
              <a:latin typeface="Arial" charset="0"/>
              <a:ea typeface="ＭＳ Ｐゴシック" charset="0"/>
              <a:cs typeface="ＭＳ Ｐゴシック" charset="0"/>
            </a:endParaRPr>
          </a:p>
        </p:txBody>
      </p:sp>
      <p:sp>
        <p:nvSpPr>
          <p:cNvPr id="4" name="Slide Number Placeholder 3"/>
          <p:cNvSpPr>
            <a:spLocks noGrp="1"/>
          </p:cNvSpPr>
          <p:nvPr>
            <p:ph type="sldNum" sz="quarter" idx="10"/>
          </p:nvPr>
        </p:nvSpPr>
        <p:spPr/>
        <p:txBody>
          <a:bodyPr/>
          <a:lstStyle/>
          <a:p>
            <a:pPr>
              <a:defRPr/>
            </a:pPr>
            <a:fld id="{11B598DD-9AA0-4200-809B-B3CEBCF639BB}" type="slidenum">
              <a:rPr lang="en-US" smtClean="0"/>
              <a:pPr>
                <a:defRPr/>
              </a:pPr>
              <a:t>8</a:t>
            </a:fld>
            <a:endParaRPr lang="en-US"/>
          </a:p>
        </p:txBody>
      </p:sp>
    </p:spTree>
    <p:extLst>
      <p:ext uri="{BB962C8B-B14F-4D97-AF65-F5344CB8AC3E}">
        <p14:creationId xmlns:p14="http://schemas.microsoft.com/office/powerpoint/2010/main" val="31720277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Since we know that stall speed changes with the aircraft’s configuration (e.g., cruise, landing, etc.) and aerodynamic loads, the use of an AOA indicator can help provide a more reliable indication of airflow over the wing, regardless of its configuration. Without it, AOA is essentially “invisible” to pilots.</a:t>
            </a:r>
          </a:p>
          <a:p>
            <a:endParaRPr lang="en-US" dirty="0" smtClean="0"/>
          </a:p>
          <a:p>
            <a:r>
              <a:rPr lang="en-US" b="1" dirty="0" smtClean="0"/>
              <a:t>(Next Slide)</a:t>
            </a:r>
            <a:endParaRPr lang="en-US" b="1" dirty="0"/>
          </a:p>
        </p:txBody>
      </p:sp>
      <p:sp>
        <p:nvSpPr>
          <p:cNvPr id="4" name="Slide Number Placeholder 3"/>
          <p:cNvSpPr>
            <a:spLocks noGrp="1"/>
          </p:cNvSpPr>
          <p:nvPr>
            <p:ph type="sldNum" sz="quarter" idx="10"/>
          </p:nvPr>
        </p:nvSpPr>
        <p:spPr/>
        <p:txBody>
          <a:bodyPr/>
          <a:lstStyle/>
          <a:p>
            <a:pPr>
              <a:defRPr/>
            </a:pPr>
            <a:fld id="{11B598DD-9AA0-4200-809B-B3CEBCF639BB}" type="slidenum">
              <a:rPr lang="en-US" smtClean="0"/>
              <a:pPr>
                <a:defRPr/>
              </a:pPr>
              <a:t>9</a:t>
            </a:fld>
            <a:endParaRPr lang="en-US"/>
          </a:p>
        </p:txBody>
      </p:sp>
    </p:spTree>
    <p:extLst>
      <p:ext uri="{BB962C8B-B14F-4D97-AF65-F5344CB8AC3E}">
        <p14:creationId xmlns:p14="http://schemas.microsoft.com/office/powerpoint/2010/main" val="239430225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image" Target="../media/image3.jp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wmf"/><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1">
          <a:blip r:embed="rId2">
            <a:alphaModFix amt="41000"/>
            <a:lum/>
          </a:blip>
          <a:srcRect/>
          <a:stretch>
            <a:fillRect l="-3000" r="-3000"/>
          </a:stretch>
        </a:blipFill>
        <a:effectLst/>
      </p:bgPr>
    </p:bg>
    <p:spTree>
      <p:nvGrpSpPr>
        <p:cNvPr id="1" name=""/>
        <p:cNvGrpSpPr/>
        <p:nvPr/>
      </p:nvGrpSpPr>
      <p:grpSpPr>
        <a:xfrm>
          <a:off x="0" y="0"/>
          <a:ext cx="0" cy="0"/>
          <a:chOff x="0" y="0"/>
          <a:chExt cx="0" cy="0"/>
        </a:xfrm>
      </p:grpSpPr>
      <p:sp>
        <p:nvSpPr>
          <p:cNvPr id="63490" name="Rectangle 1026"/>
          <p:cNvSpPr>
            <a:spLocks noGrp="1" noChangeArrowheads="1"/>
          </p:cNvSpPr>
          <p:nvPr>
            <p:ph type="ctrTitle"/>
          </p:nvPr>
        </p:nvSpPr>
        <p:spPr>
          <a:xfrm>
            <a:off x="762000" y="762000"/>
            <a:ext cx="4134369" cy="1395412"/>
          </a:xfrm>
        </p:spPr>
        <p:txBody>
          <a:bodyPr anchor="t"/>
          <a:lstStyle>
            <a:lvl1pPr algn="ctr">
              <a:defRPr/>
            </a:lvl1pPr>
          </a:lstStyle>
          <a:p>
            <a:pPr lvl="0"/>
            <a:r>
              <a:rPr lang="en-US" noProof="0" dirty="0" smtClean="0"/>
              <a:t>Select to edit master title</a:t>
            </a:r>
          </a:p>
        </p:txBody>
      </p:sp>
      <p:sp>
        <p:nvSpPr>
          <p:cNvPr id="63491" name="Rectangle 1027"/>
          <p:cNvSpPr>
            <a:spLocks noGrp="1" noChangeArrowheads="1"/>
          </p:cNvSpPr>
          <p:nvPr>
            <p:ph type="subTitle" idx="1"/>
          </p:nvPr>
        </p:nvSpPr>
        <p:spPr>
          <a:xfrm>
            <a:off x="762000" y="2362200"/>
            <a:ext cx="4108027" cy="1067092"/>
          </a:xfrm>
        </p:spPr>
        <p:txBody>
          <a:bodyPr/>
          <a:lstStyle>
            <a:lvl1pPr marL="0" indent="0" algn="ctr">
              <a:buFontTx/>
              <a:buNone/>
              <a:defRPr sz="3200">
                <a:solidFill>
                  <a:schemeClr val="bg2"/>
                </a:solidFill>
              </a:defRPr>
            </a:lvl1pPr>
          </a:lstStyle>
          <a:p>
            <a:pPr lvl="0"/>
            <a:r>
              <a:rPr lang="en-US" noProof="0" dirty="0" smtClean="0"/>
              <a:t>Select to edit master subtitle</a:t>
            </a:r>
          </a:p>
        </p:txBody>
      </p:sp>
      <p:sp>
        <p:nvSpPr>
          <p:cNvPr id="63515" name="Text Box 1051"/>
          <p:cNvSpPr txBox="1">
            <a:spLocks noChangeArrowheads="1"/>
          </p:cNvSpPr>
          <p:nvPr userDrawn="1"/>
        </p:nvSpPr>
        <p:spPr bwMode="auto">
          <a:xfrm>
            <a:off x="609600" y="3810000"/>
            <a:ext cx="4059730"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buFontTx/>
              <a:buNone/>
            </a:pPr>
            <a:r>
              <a:rPr lang="en-US" sz="1600" dirty="0">
                <a:solidFill>
                  <a:srgbClr val="1D2F68"/>
                </a:solidFill>
              </a:rPr>
              <a:t>Presented to:</a:t>
            </a:r>
          </a:p>
          <a:p>
            <a:pPr algn="l">
              <a:buFontTx/>
              <a:buNone/>
            </a:pPr>
            <a:r>
              <a:rPr lang="en-US" sz="1600" dirty="0">
                <a:solidFill>
                  <a:srgbClr val="1D2F68"/>
                </a:solidFill>
              </a:rPr>
              <a:t>By</a:t>
            </a:r>
            <a:r>
              <a:rPr lang="en-US" sz="1600" dirty="0" smtClean="0">
                <a:solidFill>
                  <a:srgbClr val="1D2F68"/>
                </a:solidFill>
              </a:rPr>
              <a:t>:</a:t>
            </a:r>
            <a:endParaRPr lang="en-US" sz="1600" dirty="0">
              <a:solidFill>
                <a:srgbClr val="1D2F68"/>
              </a:solidFill>
            </a:endParaRPr>
          </a:p>
          <a:p>
            <a:pPr algn="l">
              <a:buFontTx/>
              <a:buNone/>
            </a:pPr>
            <a:r>
              <a:rPr lang="en-US" sz="1600" dirty="0">
                <a:solidFill>
                  <a:srgbClr val="1D2F68"/>
                </a:solidFill>
              </a:rPr>
              <a:t>Date</a:t>
            </a:r>
            <a:r>
              <a:rPr lang="en-US" sz="1600" dirty="0" smtClean="0">
                <a:solidFill>
                  <a:srgbClr val="1D2F68"/>
                </a:solidFill>
              </a:rPr>
              <a:t>: </a:t>
            </a:r>
            <a:fld id="{D0B09E9C-69D1-4BA7-B192-F025188450BB}" type="datetime4">
              <a:rPr lang="en-US" sz="1600" smtClean="0">
                <a:solidFill>
                  <a:srgbClr val="1D2F68"/>
                </a:solidFill>
              </a:rPr>
              <a:t>March 11, 2021</a:t>
            </a:fld>
            <a:endParaRPr lang="en-US" sz="1600" dirty="0">
              <a:solidFill>
                <a:srgbClr val="1D2F68"/>
              </a:solidFill>
            </a:endParaRPr>
          </a:p>
        </p:txBody>
      </p:sp>
      <p:grpSp>
        <p:nvGrpSpPr>
          <p:cNvPr id="63544" name="Group 1080"/>
          <p:cNvGrpSpPr>
            <a:grpSpLocks/>
          </p:cNvGrpSpPr>
          <p:nvPr userDrawn="1"/>
        </p:nvGrpSpPr>
        <p:grpSpPr bwMode="auto">
          <a:xfrm>
            <a:off x="5867400" y="609600"/>
            <a:ext cx="2895600" cy="909638"/>
            <a:chOff x="3700" y="171"/>
            <a:chExt cx="1824" cy="573"/>
          </a:xfrm>
        </p:grpSpPr>
        <p:pic>
          <p:nvPicPr>
            <p:cNvPr id="63543" name="Picture 1079"/>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3700" y="171"/>
              <a:ext cx="573" cy="573"/>
            </a:xfrm>
            <a:prstGeom prst="rect">
              <a:avLst/>
            </a:prstGeom>
            <a:noFill/>
            <a:extLst>
              <a:ext uri="{909E8E84-426E-40DD-AFC4-6F175D3DCCD1}">
                <a14:hiddenFill xmlns:a14="http://schemas.microsoft.com/office/drawing/2010/main">
                  <a:solidFill>
                    <a:srgbClr val="FFFFFF"/>
                  </a:solidFill>
                </a14:hiddenFill>
              </a:ext>
            </a:extLst>
          </p:spPr>
        </p:pic>
        <p:sp>
          <p:nvSpPr>
            <p:cNvPr id="63535" name="Text Box 1071"/>
            <p:cNvSpPr txBox="1">
              <a:spLocks noChangeArrowheads="1"/>
            </p:cNvSpPr>
            <p:nvPr userDrawn="1"/>
          </p:nvSpPr>
          <p:spPr bwMode="ltGray">
            <a:xfrm>
              <a:off x="4288" y="288"/>
              <a:ext cx="1236" cy="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lnSpc>
                  <a:spcPct val="85000"/>
                </a:lnSpc>
                <a:spcBef>
                  <a:spcPct val="0"/>
                </a:spcBef>
                <a:buFontTx/>
                <a:buNone/>
              </a:pPr>
              <a:r>
                <a:rPr lang="en-US" sz="1800" b="1" dirty="0">
                  <a:solidFill>
                    <a:srgbClr val="002060"/>
                  </a:solidFill>
                </a:rPr>
                <a:t>Federal Aviation</a:t>
              </a:r>
            </a:p>
            <a:p>
              <a:pPr algn="l">
                <a:lnSpc>
                  <a:spcPct val="85000"/>
                </a:lnSpc>
                <a:spcBef>
                  <a:spcPct val="0"/>
                </a:spcBef>
                <a:buFontTx/>
                <a:buNone/>
              </a:pPr>
              <a:r>
                <a:rPr lang="en-US" sz="1800" b="1" dirty="0">
                  <a:solidFill>
                    <a:srgbClr val="002060"/>
                  </a:solidFill>
                </a:rPr>
                <a:t>Administration</a:t>
              </a:r>
            </a:p>
          </p:txBody>
        </p:sp>
      </p:grpSp>
      <p:pic>
        <p:nvPicPr>
          <p:cNvPr id="2050" name="Picture 2" descr="C:\Users\afs805pc\Documents\Templates\FAAST-line.png"/>
          <p:cNvPicPr>
            <a:picLocks noChangeAspect="1" noChangeArrowheads="1"/>
          </p:cNvPicPr>
          <p:nvPr userDrawn="1"/>
        </p:nvPicPr>
        <p:blipFill rotWithShape="1">
          <a:blip r:embed="rId4">
            <a:extLst>
              <a:ext uri="{28A0092B-C50C-407E-A947-70E740481C1C}">
                <a14:useLocalDpi xmlns:a14="http://schemas.microsoft.com/office/drawing/2010/main" val="0"/>
              </a:ext>
            </a:extLst>
          </a:blip>
          <a:srcRect l="3614" r="9397"/>
          <a:stretch/>
        </p:blipFill>
        <p:spPr bwMode="auto">
          <a:xfrm rot="10800000">
            <a:off x="-4" y="7286"/>
            <a:ext cx="9144003" cy="34738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C:\Users\afs805pc\Documents\Templates\FAAST-line.png"/>
          <p:cNvPicPr>
            <a:picLocks noChangeAspect="1" noChangeArrowheads="1"/>
          </p:cNvPicPr>
          <p:nvPr userDrawn="1"/>
        </p:nvPicPr>
        <p:blipFill rotWithShape="1">
          <a:blip r:embed="rId4">
            <a:extLst>
              <a:ext uri="{28A0092B-C50C-407E-A947-70E740481C1C}">
                <a14:useLocalDpi xmlns:a14="http://schemas.microsoft.com/office/drawing/2010/main" val="0"/>
              </a:ext>
            </a:extLst>
          </a:blip>
          <a:srcRect l="3614" r="9397"/>
          <a:stretch/>
        </p:blipFill>
        <p:spPr bwMode="auto">
          <a:xfrm>
            <a:off x="-32064" y="6512171"/>
            <a:ext cx="9176063" cy="347388"/>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026"/>
          <p:cNvSpPr txBox="1">
            <a:spLocks noChangeArrowheads="1"/>
          </p:cNvSpPr>
          <p:nvPr userDrawn="1"/>
        </p:nvSpPr>
        <p:spPr bwMode="auto">
          <a:xfrm>
            <a:off x="533400" y="5410200"/>
            <a:ext cx="5001759" cy="9349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rtl="0" fontAlgn="base">
              <a:spcBef>
                <a:spcPct val="0"/>
              </a:spcBef>
              <a:spcAft>
                <a:spcPct val="0"/>
              </a:spcAft>
              <a:defRPr sz="4000" b="1">
                <a:solidFill>
                  <a:srgbClr val="1D2F68"/>
                </a:solidFill>
                <a:latin typeface="+mj-lt"/>
                <a:ea typeface="+mj-ea"/>
                <a:cs typeface="+mj-cs"/>
              </a:defRPr>
            </a:lvl1pPr>
            <a:lvl2pPr algn="l" rtl="0" fontAlgn="base">
              <a:spcBef>
                <a:spcPct val="0"/>
              </a:spcBef>
              <a:spcAft>
                <a:spcPct val="0"/>
              </a:spcAft>
              <a:defRPr sz="4000" b="1">
                <a:solidFill>
                  <a:srgbClr val="1D2F68"/>
                </a:solidFill>
                <a:latin typeface="Arial" charset="0"/>
              </a:defRPr>
            </a:lvl2pPr>
            <a:lvl3pPr algn="l" rtl="0" fontAlgn="base">
              <a:spcBef>
                <a:spcPct val="0"/>
              </a:spcBef>
              <a:spcAft>
                <a:spcPct val="0"/>
              </a:spcAft>
              <a:defRPr sz="4000" b="1">
                <a:solidFill>
                  <a:srgbClr val="1D2F68"/>
                </a:solidFill>
                <a:latin typeface="Arial" charset="0"/>
              </a:defRPr>
            </a:lvl3pPr>
            <a:lvl4pPr algn="l" rtl="0" fontAlgn="base">
              <a:spcBef>
                <a:spcPct val="0"/>
              </a:spcBef>
              <a:spcAft>
                <a:spcPct val="0"/>
              </a:spcAft>
              <a:defRPr sz="4000" b="1">
                <a:solidFill>
                  <a:srgbClr val="1D2F68"/>
                </a:solidFill>
                <a:latin typeface="Arial" charset="0"/>
              </a:defRPr>
            </a:lvl4pPr>
            <a:lvl5pPr algn="l" rtl="0" fontAlgn="base">
              <a:spcBef>
                <a:spcPct val="0"/>
              </a:spcBef>
              <a:spcAft>
                <a:spcPct val="0"/>
              </a:spcAft>
              <a:defRPr sz="4000" b="1">
                <a:solidFill>
                  <a:srgbClr val="1D2F68"/>
                </a:solidFill>
                <a:latin typeface="Arial" charset="0"/>
              </a:defRPr>
            </a:lvl5pPr>
            <a:lvl6pPr marL="457200" algn="l" rtl="0" fontAlgn="base">
              <a:spcBef>
                <a:spcPct val="0"/>
              </a:spcBef>
              <a:spcAft>
                <a:spcPct val="0"/>
              </a:spcAft>
              <a:defRPr sz="4000" b="1">
                <a:solidFill>
                  <a:srgbClr val="1D2F68"/>
                </a:solidFill>
                <a:latin typeface="Arial" charset="0"/>
              </a:defRPr>
            </a:lvl6pPr>
            <a:lvl7pPr marL="914400" algn="l" rtl="0" fontAlgn="base">
              <a:spcBef>
                <a:spcPct val="0"/>
              </a:spcBef>
              <a:spcAft>
                <a:spcPct val="0"/>
              </a:spcAft>
              <a:defRPr sz="4000" b="1">
                <a:solidFill>
                  <a:srgbClr val="1D2F68"/>
                </a:solidFill>
                <a:latin typeface="Arial" charset="0"/>
              </a:defRPr>
            </a:lvl7pPr>
            <a:lvl8pPr marL="1371600" algn="l" rtl="0" fontAlgn="base">
              <a:spcBef>
                <a:spcPct val="0"/>
              </a:spcBef>
              <a:spcAft>
                <a:spcPct val="0"/>
              </a:spcAft>
              <a:defRPr sz="4000" b="1">
                <a:solidFill>
                  <a:srgbClr val="1D2F68"/>
                </a:solidFill>
                <a:latin typeface="Arial" charset="0"/>
              </a:defRPr>
            </a:lvl8pPr>
            <a:lvl9pPr marL="1828800" algn="l" rtl="0" fontAlgn="base">
              <a:spcBef>
                <a:spcPct val="0"/>
              </a:spcBef>
              <a:spcAft>
                <a:spcPct val="0"/>
              </a:spcAft>
              <a:defRPr sz="4000" b="1">
                <a:solidFill>
                  <a:srgbClr val="1D2F68"/>
                </a:solidFill>
                <a:latin typeface="Arial" charset="0"/>
              </a:defRPr>
            </a:lvl9pPr>
          </a:lstStyle>
          <a:p>
            <a:pPr>
              <a:buNone/>
            </a:pPr>
            <a:r>
              <a:rPr lang="en-US" sz="1800" dirty="0"/>
              <a:t>Produced</a:t>
            </a:r>
            <a:r>
              <a:rPr lang="en-US" sz="1800" baseline="0" dirty="0"/>
              <a:t> by AFS-850</a:t>
            </a:r>
          </a:p>
          <a:p>
            <a:pPr>
              <a:buNone/>
            </a:pPr>
            <a:r>
              <a:rPr lang="en-US" sz="1800" i="0" baseline="0" dirty="0"/>
              <a:t>The FAA Safety Team (FAASTeam)</a:t>
            </a:r>
          </a:p>
        </p:txBody>
      </p:sp>
      <p:pic>
        <p:nvPicPr>
          <p:cNvPr id="11" name="Picture 10"/>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5562600" y="2362200"/>
            <a:ext cx="2908237" cy="3581400"/>
          </a:xfrm>
          <a:prstGeom prst="rect">
            <a:avLst/>
          </a:prstGeom>
          <a:ln w="28575">
            <a:solidFill>
              <a:schemeClr val="tx1"/>
            </a:solidFill>
          </a:ln>
          <a:effectLst>
            <a:outerShdw blurRad="482600" dist="241300" dir="2580000" algn="tl" rotWithShape="0">
              <a:prstClr val="black">
                <a:alpha val="92000"/>
              </a:prstClr>
            </a:outerShdw>
          </a:effectLst>
          <a:scene3d>
            <a:camera prst="perspectiveHeroicExtremeLeftFacing"/>
            <a:lightRig rig="threePt" dir="t"/>
          </a:scene3d>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563153915"/>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63490" name="Rectangle 1026"/>
          <p:cNvSpPr>
            <a:spLocks noGrp="1" noChangeArrowheads="1"/>
          </p:cNvSpPr>
          <p:nvPr>
            <p:ph type="ctrTitle"/>
          </p:nvPr>
        </p:nvSpPr>
        <p:spPr>
          <a:xfrm>
            <a:off x="227477" y="354380"/>
            <a:ext cx="4134369" cy="1395412"/>
          </a:xfrm>
        </p:spPr>
        <p:txBody>
          <a:bodyPr anchor="t"/>
          <a:lstStyle>
            <a:lvl1pPr>
              <a:defRPr/>
            </a:lvl1pPr>
          </a:lstStyle>
          <a:p>
            <a:pPr lvl="0"/>
            <a:r>
              <a:rPr lang="en-US" noProof="0" dirty="0" smtClean="0"/>
              <a:t>Select to edit master title</a:t>
            </a:r>
          </a:p>
        </p:txBody>
      </p:sp>
      <p:sp>
        <p:nvSpPr>
          <p:cNvPr id="63491" name="Rectangle 1027"/>
          <p:cNvSpPr>
            <a:spLocks noGrp="1" noChangeArrowheads="1"/>
          </p:cNvSpPr>
          <p:nvPr>
            <p:ph type="subTitle" idx="1"/>
          </p:nvPr>
        </p:nvSpPr>
        <p:spPr>
          <a:xfrm>
            <a:off x="230652" y="1795830"/>
            <a:ext cx="4108027" cy="1067092"/>
          </a:xfrm>
        </p:spPr>
        <p:txBody>
          <a:bodyPr/>
          <a:lstStyle>
            <a:lvl1pPr marL="0" indent="0">
              <a:buFontTx/>
              <a:buNone/>
              <a:defRPr sz="2400">
                <a:solidFill>
                  <a:schemeClr val="bg2"/>
                </a:solidFill>
              </a:defRPr>
            </a:lvl1pPr>
          </a:lstStyle>
          <a:p>
            <a:pPr lvl="0"/>
            <a:r>
              <a:rPr lang="en-US" noProof="0" dirty="0" smtClean="0"/>
              <a:t>Select to edit master subtitle</a:t>
            </a:r>
          </a:p>
        </p:txBody>
      </p:sp>
      <p:sp>
        <p:nvSpPr>
          <p:cNvPr id="63515" name="Text Box 1051"/>
          <p:cNvSpPr txBox="1">
            <a:spLocks noChangeArrowheads="1"/>
          </p:cNvSpPr>
          <p:nvPr userDrawn="1"/>
        </p:nvSpPr>
        <p:spPr bwMode="auto">
          <a:xfrm>
            <a:off x="381000" y="4419600"/>
            <a:ext cx="405973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buFontTx/>
              <a:buNone/>
            </a:pPr>
            <a:r>
              <a:rPr lang="en-US" sz="1200" dirty="0">
                <a:solidFill>
                  <a:srgbClr val="1D2F68"/>
                </a:solidFill>
              </a:rPr>
              <a:t>Presented to:</a:t>
            </a:r>
          </a:p>
          <a:p>
            <a:pPr algn="l">
              <a:buFontTx/>
              <a:buNone/>
            </a:pPr>
            <a:r>
              <a:rPr lang="en-US" sz="1200" dirty="0">
                <a:solidFill>
                  <a:srgbClr val="1D2F68"/>
                </a:solidFill>
              </a:rPr>
              <a:t>By:</a:t>
            </a:r>
          </a:p>
          <a:p>
            <a:pPr algn="l">
              <a:buFontTx/>
              <a:buNone/>
            </a:pPr>
            <a:r>
              <a:rPr lang="en-US" sz="1200" dirty="0">
                <a:solidFill>
                  <a:srgbClr val="1D2F68"/>
                </a:solidFill>
              </a:rPr>
              <a:t>Date:</a:t>
            </a:r>
          </a:p>
        </p:txBody>
      </p:sp>
      <p:grpSp>
        <p:nvGrpSpPr>
          <p:cNvPr id="63544" name="Group 1080"/>
          <p:cNvGrpSpPr>
            <a:grpSpLocks/>
          </p:cNvGrpSpPr>
          <p:nvPr userDrawn="1"/>
        </p:nvGrpSpPr>
        <p:grpSpPr bwMode="auto">
          <a:xfrm>
            <a:off x="6019800" y="228600"/>
            <a:ext cx="2828926" cy="914400"/>
            <a:chOff x="3687" y="115"/>
            <a:chExt cx="1542" cy="637"/>
          </a:xfrm>
        </p:grpSpPr>
        <p:pic>
          <p:nvPicPr>
            <p:cNvPr id="63543" name="Picture 1079"/>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3687" y="115"/>
              <a:ext cx="487" cy="637"/>
            </a:xfrm>
            <a:prstGeom prst="rect">
              <a:avLst/>
            </a:prstGeom>
            <a:noFill/>
            <a:extLst>
              <a:ext uri="{909E8E84-426E-40DD-AFC4-6F175D3DCCD1}">
                <a14:hiddenFill xmlns:a14="http://schemas.microsoft.com/office/drawing/2010/main">
                  <a:solidFill>
                    <a:srgbClr val="FFFFFF"/>
                  </a:solidFill>
                </a14:hiddenFill>
              </a:ext>
            </a:extLst>
          </p:spPr>
        </p:pic>
        <p:sp>
          <p:nvSpPr>
            <p:cNvPr id="63535" name="Text Box 1071"/>
            <p:cNvSpPr txBox="1">
              <a:spLocks noChangeArrowheads="1"/>
            </p:cNvSpPr>
            <p:nvPr userDrawn="1"/>
          </p:nvSpPr>
          <p:spPr bwMode="ltGray">
            <a:xfrm>
              <a:off x="4273" y="288"/>
              <a:ext cx="956" cy="2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nSpc>
                  <a:spcPct val="85000"/>
                </a:lnSpc>
                <a:spcBef>
                  <a:spcPct val="0"/>
                </a:spcBef>
                <a:buFontTx/>
                <a:buNone/>
              </a:pPr>
              <a:r>
                <a:rPr lang="en-US" sz="1350" b="1" dirty="0">
                  <a:solidFill>
                    <a:schemeClr val="bg1"/>
                  </a:solidFill>
                </a:rPr>
                <a:t>Federal Aviation</a:t>
              </a:r>
            </a:p>
            <a:p>
              <a:pPr>
                <a:lnSpc>
                  <a:spcPct val="85000"/>
                </a:lnSpc>
                <a:spcBef>
                  <a:spcPct val="0"/>
                </a:spcBef>
                <a:buFontTx/>
                <a:buNone/>
              </a:pPr>
              <a:r>
                <a:rPr lang="en-US" sz="1350" b="1" dirty="0">
                  <a:solidFill>
                    <a:schemeClr val="bg1"/>
                  </a:solidFill>
                </a:rPr>
                <a:t>Administration</a:t>
              </a:r>
            </a:p>
          </p:txBody>
        </p:sp>
      </p:grpSp>
      <p:pic>
        <p:nvPicPr>
          <p:cNvPr id="2050" name="Picture 2" descr="C:\Users\afs805pc\Documents\Templates\FAAST-line.png"/>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l="3614" r="9397"/>
          <a:stretch/>
        </p:blipFill>
        <p:spPr bwMode="auto">
          <a:xfrm rot="10800000">
            <a:off x="-1" y="7286"/>
            <a:ext cx="5796327" cy="34738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C:\Users\afs805pc\Documents\Templates\FAAST-line.png"/>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l="3614" r="9397"/>
          <a:stretch/>
        </p:blipFill>
        <p:spPr bwMode="auto">
          <a:xfrm>
            <a:off x="-32063" y="6512171"/>
            <a:ext cx="5828390" cy="347388"/>
          </a:xfrm>
          <a:prstGeom prst="rect">
            <a:avLst/>
          </a:prstGeom>
          <a:noFill/>
          <a:extLst>
            <a:ext uri="{909E8E84-426E-40DD-AFC4-6F175D3DCCD1}">
              <a14:hiddenFill xmlns:a14="http://schemas.microsoft.com/office/drawing/2010/main">
                <a:solidFill>
                  <a:srgbClr val="FFFFFF"/>
                </a:solidFill>
              </a14:hiddenFill>
            </a:ext>
          </a:extLst>
        </p:spPr>
      </p:pic>
      <p:sp>
        <p:nvSpPr>
          <p:cNvPr id="13" name="Text Box 1071"/>
          <p:cNvSpPr txBox="1">
            <a:spLocks noChangeArrowheads="1"/>
          </p:cNvSpPr>
          <p:nvPr userDrawn="1"/>
        </p:nvSpPr>
        <p:spPr bwMode="ltGray">
          <a:xfrm>
            <a:off x="6858000" y="457200"/>
            <a:ext cx="2059152" cy="563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nSpc>
                <a:spcPct val="85000"/>
              </a:lnSpc>
              <a:spcBef>
                <a:spcPct val="0"/>
              </a:spcBef>
              <a:buFontTx/>
              <a:buNone/>
            </a:pPr>
            <a:r>
              <a:rPr lang="en-US" sz="1800" b="1" dirty="0">
                <a:solidFill>
                  <a:srgbClr val="1D2F68"/>
                </a:solidFill>
              </a:rPr>
              <a:t>Federal </a:t>
            </a:r>
            <a:r>
              <a:rPr lang="en-US" sz="1800" b="1" dirty="0" smtClean="0">
                <a:solidFill>
                  <a:srgbClr val="1D2F68"/>
                </a:solidFill>
              </a:rPr>
              <a:t>Aviation</a:t>
            </a:r>
          </a:p>
          <a:p>
            <a:pPr>
              <a:lnSpc>
                <a:spcPct val="85000"/>
              </a:lnSpc>
              <a:spcBef>
                <a:spcPct val="0"/>
              </a:spcBef>
              <a:buFontTx/>
              <a:buNone/>
            </a:pPr>
            <a:r>
              <a:rPr lang="en-US" sz="1800" b="1" dirty="0" smtClean="0">
                <a:solidFill>
                  <a:srgbClr val="1D2F68"/>
                </a:solidFill>
              </a:rPr>
              <a:t>Administration</a:t>
            </a:r>
            <a:endParaRPr lang="en-US" sz="1800" b="1" dirty="0">
              <a:solidFill>
                <a:schemeClr val="bg1"/>
              </a:solidFill>
            </a:endParaRPr>
          </a:p>
        </p:txBody>
      </p:sp>
      <p:sp>
        <p:nvSpPr>
          <p:cNvPr id="12" name="Rectangle 1026"/>
          <p:cNvSpPr txBox="1">
            <a:spLocks noChangeArrowheads="1"/>
          </p:cNvSpPr>
          <p:nvPr userDrawn="1"/>
        </p:nvSpPr>
        <p:spPr bwMode="auto">
          <a:xfrm>
            <a:off x="381000" y="5334000"/>
            <a:ext cx="4879112" cy="6078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t" anchorCtr="0" compatLnSpc="1">
            <a:prstTxWarp prst="textNoShape">
              <a:avLst/>
            </a:prstTxWarp>
          </a:bodyPr>
          <a:lstStyle>
            <a:lvl1pPr algn="l" rtl="0" fontAlgn="base">
              <a:spcBef>
                <a:spcPct val="0"/>
              </a:spcBef>
              <a:spcAft>
                <a:spcPct val="0"/>
              </a:spcAft>
              <a:defRPr sz="4000" b="1">
                <a:solidFill>
                  <a:srgbClr val="1D2F68"/>
                </a:solidFill>
                <a:latin typeface="+mj-lt"/>
                <a:ea typeface="+mj-ea"/>
                <a:cs typeface="+mj-cs"/>
              </a:defRPr>
            </a:lvl1pPr>
            <a:lvl2pPr algn="l" rtl="0" fontAlgn="base">
              <a:spcBef>
                <a:spcPct val="0"/>
              </a:spcBef>
              <a:spcAft>
                <a:spcPct val="0"/>
              </a:spcAft>
              <a:defRPr sz="4000" b="1">
                <a:solidFill>
                  <a:srgbClr val="1D2F68"/>
                </a:solidFill>
                <a:latin typeface="Arial" charset="0"/>
              </a:defRPr>
            </a:lvl2pPr>
            <a:lvl3pPr algn="l" rtl="0" fontAlgn="base">
              <a:spcBef>
                <a:spcPct val="0"/>
              </a:spcBef>
              <a:spcAft>
                <a:spcPct val="0"/>
              </a:spcAft>
              <a:defRPr sz="4000" b="1">
                <a:solidFill>
                  <a:srgbClr val="1D2F68"/>
                </a:solidFill>
                <a:latin typeface="Arial" charset="0"/>
              </a:defRPr>
            </a:lvl3pPr>
            <a:lvl4pPr algn="l" rtl="0" fontAlgn="base">
              <a:spcBef>
                <a:spcPct val="0"/>
              </a:spcBef>
              <a:spcAft>
                <a:spcPct val="0"/>
              </a:spcAft>
              <a:defRPr sz="4000" b="1">
                <a:solidFill>
                  <a:srgbClr val="1D2F68"/>
                </a:solidFill>
                <a:latin typeface="Arial" charset="0"/>
              </a:defRPr>
            </a:lvl4pPr>
            <a:lvl5pPr algn="l" rtl="0" fontAlgn="base">
              <a:spcBef>
                <a:spcPct val="0"/>
              </a:spcBef>
              <a:spcAft>
                <a:spcPct val="0"/>
              </a:spcAft>
              <a:defRPr sz="4000" b="1">
                <a:solidFill>
                  <a:srgbClr val="1D2F68"/>
                </a:solidFill>
                <a:latin typeface="Arial" charset="0"/>
              </a:defRPr>
            </a:lvl5pPr>
            <a:lvl6pPr marL="457200" algn="l" rtl="0" fontAlgn="base">
              <a:spcBef>
                <a:spcPct val="0"/>
              </a:spcBef>
              <a:spcAft>
                <a:spcPct val="0"/>
              </a:spcAft>
              <a:defRPr sz="4000" b="1">
                <a:solidFill>
                  <a:srgbClr val="1D2F68"/>
                </a:solidFill>
                <a:latin typeface="Arial" charset="0"/>
              </a:defRPr>
            </a:lvl6pPr>
            <a:lvl7pPr marL="914400" algn="l" rtl="0" fontAlgn="base">
              <a:spcBef>
                <a:spcPct val="0"/>
              </a:spcBef>
              <a:spcAft>
                <a:spcPct val="0"/>
              </a:spcAft>
              <a:defRPr sz="4000" b="1">
                <a:solidFill>
                  <a:srgbClr val="1D2F68"/>
                </a:solidFill>
                <a:latin typeface="Arial" charset="0"/>
              </a:defRPr>
            </a:lvl7pPr>
            <a:lvl8pPr marL="1371600" algn="l" rtl="0" fontAlgn="base">
              <a:spcBef>
                <a:spcPct val="0"/>
              </a:spcBef>
              <a:spcAft>
                <a:spcPct val="0"/>
              </a:spcAft>
              <a:defRPr sz="4000" b="1">
                <a:solidFill>
                  <a:srgbClr val="1D2F68"/>
                </a:solidFill>
                <a:latin typeface="Arial" charset="0"/>
              </a:defRPr>
            </a:lvl8pPr>
            <a:lvl9pPr marL="1828800" algn="l" rtl="0" fontAlgn="base">
              <a:spcBef>
                <a:spcPct val="0"/>
              </a:spcBef>
              <a:spcAft>
                <a:spcPct val="0"/>
              </a:spcAft>
              <a:defRPr sz="4000" b="1">
                <a:solidFill>
                  <a:srgbClr val="1D2F68"/>
                </a:solidFill>
                <a:latin typeface="Arial" charset="0"/>
              </a:defRPr>
            </a:lvl9pPr>
          </a:lstStyle>
          <a:p>
            <a:pPr>
              <a:buNone/>
            </a:pPr>
            <a:r>
              <a:rPr lang="en-US" sz="1600" dirty="0" smtClean="0"/>
              <a:t>Produced</a:t>
            </a:r>
            <a:r>
              <a:rPr lang="en-US" sz="1600" baseline="0" dirty="0" smtClean="0"/>
              <a:t> by AFS-850</a:t>
            </a:r>
          </a:p>
          <a:p>
            <a:pPr>
              <a:buNone/>
            </a:pPr>
            <a:r>
              <a:rPr lang="en-US" sz="1600" baseline="0" dirty="0" smtClean="0"/>
              <a:t>The National FAA Safety Team (FAASTeam)</a:t>
            </a:r>
          </a:p>
        </p:txBody>
      </p:sp>
      <p:pic>
        <p:nvPicPr>
          <p:cNvPr id="2" name="Picture 1"/>
          <p:cNvPicPr>
            <a:picLocks noChangeAspect="1"/>
          </p:cNvPicPr>
          <p:nvPr userDrawn="1"/>
        </p:nvPicPr>
        <p:blipFill>
          <a:blip r:embed="rId4"/>
          <a:stretch>
            <a:fillRect/>
          </a:stretch>
        </p:blipFill>
        <p:spPr>
          <a:xfrm>
            <a:off x="5867400" y="1295400"/>
            <a:ext cx="3122148" cy="5257800"/>
          </a:xfrm>
          <a:prstGeom prst="rect">
            <a:avLst/>
          </a:prstGeom>
          <a:ln>
            <a:noFill/>
          </a:ln>
          <a:effectLst>
            <a:outerShdw blurRad="457200" dist="228600" dir="7800000" algn="tr" rotWithShape="0">
              <a:prstClr val="black">
                <a:alpha val="64000"/>
              </a:prstClr>
            </a:outerShdw>
          </a:effectLst>
        </p:spPr>
      </p:pic>
    </p:spTree>
    <p:extLst>
      <p:ext uri="{BB962C8B-B14F-4D97-AF65-F5344CB8AC3E}">
        <p14:creationId xmlns:p14="http://schemas.microsoft.com/office/powerpoint/2010/main" val="50688835"/>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Rectangle 9"/>
          <p:cNvSpPr>
            <a:spLocks noGrp="1" noChangeArrowheads="1"/>
          </p:cNvSpPr>
          <p:nvPr>
            <p:ph type="dt" sz="half" idx="2"/>
          </p:nvPr>
        </p:nvSpPr>
        <p:spPr bwMode="auto">
          <a:xfrm>
            <a:off x="509463" y="6248400"/>
            <a:ext cx="173736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buFontTx/>
              <a:buNone/>
              <a:defRPr sz="1400" b="0" i="0">
                <a:solidFill>
                  <a:schemeClr val="bg1">
                    <a:lumMod val="65000"/>
                  </a:schemeClr>
                </a:solidFill>
                <a:latin typeface="Helvetica Neue Medium"/>
                <a:cs typeface="Helvetica Neue Medium"/>
              </a:defRPr>
            </a:lvl1pPr>
          </a:lstStyle>
          <a:p>
            <a:fld id="{3F8AD772-7D92-42FC-9179-18C6746EB69E}" type="datetime1">
              <a:rPr lang="en-US" smtClean="0">
                <a:solidFill>
                  <a:srgbClr val="FFFFFF">
                    <a:lumMod val="65000"/>
                  </a:srgbClr>
                </a:solidFill>
              </a:rPr>
              <a:t>3/11/2021</a:t>
            </a:fld>
            <a:endParaRPr lang="en-US" dirty="0">
              <a:solidFill>
                <a:srgbClr val="FFFFFF">
                  <a:lumMod val="65000"/>
                </a:srgbClr>
              </a:solidFill>
            </a:endParaRPr>
          </a:p>
        </p:txBody>
      </p:sp>
      <p:sp>
        <p:nvSpPr>
          <p:cNvPr id="8" name="Rectangle 10"/>
          <p:cNvSpPr>
            <a:spLocks noGrp="1" noChangeArrowheads="1"/>
          </p:cNvSpPr>
          <p:nvPr>
            <p:ph type="ftr" sz="quarter" idx="3"/>
          </p:nvPr>
        </p:nvSpPr>
        <p:spPr bwMode="auto">
          <a:xfrm>
            <a:off x="2314356"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spcBef>
                <a:spcPct val="0"/>
              </a:spcBef>
              <a:buFontTx/>
              <a:buNone/>
              <a:defRPr sz="1400" b="0" i="0">
                <a:solidFill>
                  <a:schemeClr val="bg1">
                    <a:lumMod val="65000"/>
                  </a:schemeClr>
                </a:solidFill>
                <a:latin typeface="Helvetica Neue Medium"/>
                <a:cs typeface="Helvetica Neue Medium"/>
              </a:defRPr>
            </a:lvl1pPr>
          </a:lstStyle>
          <a:p>
            <a:r>
              <a:rPr lang="en-US" smtClean="0">
                <a:solidFill>
                  <a:srgbClr val="FFFFFF">
                    <a:lumMod val="65000"/>
                  </a:srgbClr>
                </a:solidFill>
              </a:rPr>
              <a:t>Angle of Attack</a:t>
            </a:r>
            <a:endParaRPr lang="en-US" dirty="0">
              <a:solidFill>
                <a:srgbClr val="FFFFFF">
                  <a:lumMod val="65000"/>
                </a:srgbClr>
              </a:solidFill>
            </a:endParaRPr>
          </a:p>
        </p:txBody>
      </p:sp>
      <p:sp>
        <p:nvSpPr>
          <p:cNvPr id="9" name="Rectangle 11"/>
          <p:cNvSpPr>
            <a:spLocks noGrp="1" noChangeArrowheads="1"/>
          </p:cNvSpPr>
          <p:nvPr>
            <p:ph type="sldNum" sz="quarter" idx="4"/>
          </p:nvPr>
        </p:nvSpPr>
        <p:spPr bwMode="auto">
          <a:xfrm>
            <a:off x="7454899" y="6248400"/>
            <a:ext cx="110126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buFontTx/>
              <a:buNone/>
              <a:defRPr sz="1400" b="0" i="0">
                <a:solidFill>
                  <a:schemeClr val="bg1">
                    <a:lumMod val="65000"/>
                  </a:schemeClr>
                </a:solidFill>
                <a:latin typeface="Helvetica Neue Medium"/>
                <a:cs typeface="Helvetica Neue Medium"/>
              </a:defRPr>
            </a:lvl1pPr>
          </a:lstStyle>
          <a:p>
            <a:fld id="{74438B1A-AF1B-4C8B-993E-1BADE62A2451}" type="slidenum">
              <a:rPr lang="en-US" smtClean="0">
                <a:solidFill>
                  <a:srgbClr val="FFFFFF">
                    <a:lumMod val="65000"/>
                  </a:srgbClr>
                </a:solidFill>
              </a:rPr>
              <a:pPr/>
              <a:t>‹#›</a:t>
            </a:fld>
            <a:endParaRPr lang="en-US" dirty="0">
              <a:solidFill>
                <a:srgbClr val="FFFFFF">
                  <a:lumMod val="65000"/>
                </a:srgbClr>
              </a:solidFill>
            </a:endParaRPr>
          </a:p>
        </p:txBody>
      </p:sp>
    </p:spTree>
    <p:extLst>
      <p:ext uri="{BB962C8B-B14F-4D97-AF65-F5344CB8AC3E}">
        <p14:creationId xmlns:p14="http://schemas.microsoft.com/office/powerpoint/2010/main" val="453414066"/>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95300" y="1508125"/>
            <a:ext cx="3948113" cy="43910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95813" y="1508125"/>
            <a:ext cx="3949700" cy="43910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fld id="{DDE810EA-8BA6-4603-82A5-18BFC40EED4C}" type="datetime1">
              <a:rPr lang="en-US" smtClean="0">
                <a:solidFill>
                  <a:srgbClr val="FFFFFF">
                    <a:lumMod val="65000"/>
                  </a:srgbClr>
                </a:solidFill>
              </a:rPr>
              <a:t>3/11/2021</a:t>
            </a:fld>
            <a:endParaRPr lang="en-US">
              <a:solidFill>
                <a:srgbClr val="FFFFFF">
                  <a:lumMod val="65000"/>
                </a:srgbClr>
              </a:solidFill>
            </a:endParaRPr>
          </a:p>
        </p:txBody>
      </p:sp>
      <p:sp>
        <p:nvSpPr>
          <p:cNvPr id="6" name="Footer Placeholder 5"/>
          <p:cNvSpPr>
            <a:spLocks noGrp="1"/>
          </p:cNvSpPr>
          <p:nvPr>
            <p:ph type="ftr" sz="quarter" idx="11"/>
          </p:nvPr>
        </p:nvSpPr>
        <p:spPr/>
        <p:txBody>
          <a:bodyPr/>
          <a:lstStyle>
            <a:lvl1pPr>
              <a:defRPr/>
            </a:lvl1pPr>
          </a:lstStyle>
          <a:p>
            <a:r>
              <a:rPr lang="en-US" smtClean="0">
                <a:solidFill>
                  <a:srgbClr val="FFFFFF">
                    <a:lumMod val="65000"/>
                  </a:srgbClr>
                </a:solidFill>
              </a:rPr>
              <a:t>Angle of Attack</a:t>
            </a:r>
            <a:endParaRPr lang="en-US">
              <a:solidFill>
                <a:srgbClr val="FFFFFF">
                  <a:lumMod val="65000"/>
                </a:srgbClr>
              </a:solidFill>
            </a:endParaRPr>
          </a:p>
        </p:txBody>
      </p:sp>
      <p:sp>
        <p:nvSpPr>
          <p:cNvPr id="7" name="Slide Number Placeholder 6"/>
          <p:cNvSpPr>
            <a:spLocks noGrp="1"/>
          </p:cNvSpPr>
          <p:nvPr>
            <p:ph type="sldNum" sz="quarter" idx="12"/>
          </p:nvPr>
        </p:nvSpPr>
        <p:spPr/>
        <p:txBody>
          <a:bodyPr/>
          <a:lstStyle>
            <a:lvl1pPr>
              <a:defRPr/>
            </a:lvl1pPr>
          </a:lstStyle>
          <a:p>
            <a:fld id="{836266C2-23C9-4679-9EA6-D74DA6C8C265}" type="slidenum">
              <a:rPr lang="en-US">
                <a:solidFill>
                  <a:srgbClr val="FFFFFF">
                    <a:lumMod val="65000"/>
                  </a:srgbClr>
                </a:solidFill>
              </a:rPr>
              <a:pPr/>
              <a:t>‹#›</a:t>
            </a:fld>
            <a:endParaRPr lang="en-US">
              <a:solidFill>
                <a:srgbClr val="FFFFFF">
                  <a:lumMod val="65000"/>
                </a:srgbClr>
              </a:solidFill>
            </a:endParaRPr>
          </a:p>
        </p:txBody>
      </p:sp>
    </p:spTree>
    <p:extLst>
      <p:ext uri="{BB962C8B-B14F-4D97-AF65-F5344CB8AC3E}">
        <p14:creationId xmlns:p14="http://schemas.microsoft.com/office/powerpoint/2010/main" val="2008406184"/>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fld id="{5D07289B-2218-4EAA-9D24-F809D175708F}" type="datetime1">
              <a:rPr lang="en-US" smtClean="0">
                <a:solidFill>
                  <a:srgbClr val="FFFFFF">
                    <a:lumMod val="65000"/>
                  </a:srgbClr>
                </a:solidFill>
              </a:rPr>
              <a:t>3/11/2021</a:t>
            </a:fld>
            <a:endParaRPr lang="en-US" dirty="0">
              <a:solidFill>
                <a:srgbClr val="FFFFFF">
                  <a:lumMod val="65000"/>
                </a:srgbClr>
              </a:solidFill>
            </a:endParaRPr>
          </a:p>
        </p:txBody>
      </p:sp>
      <p:sp>
        <p:nvSpPr>
          <p:cNvPr id="4" name="Footer Placeholder 3"/>
          <p:cNvSpPr>
            <a:spLocks noGrp="1"/>
          </p:cNvSpPr>
          <p:nvPr>
            <p:ph type="ftr" sz="quarter" idx="11"/>
          </p:nvPr>
        </p:nvSpPr>
        <p:spPr/>
        <p:txBody>
          <a:bodyPr/>
          <a:lstStyle>
            <a:lvl1pPr>
              <a:defRPr/>
            </a:lvl1pPr>
          </a:lstStyle>
          <a:p>
            <a:r>
              <a:rPr lang="en-US" smtClean="0">
                <a:solidFill>
                  <a:srgbClr val="FFFFFF">
                    <a:lumMod val="65000"/>
                  </a:srgbClr>
                </a:solidFill>
              </a:rPr>
              <a:t>Angle of Attack</a:t>
            </a:r>
            <a:endParaRPr lang="en-US">
              <a:solidFill>
                <a:srgbClr val="FFFFFF">
                  <a:lumMod val="65000"/>
                </a:srgbClr>
              </a:solidFill>
            </a:endParaRPr>
          </a:p>
        </p:txBody>
      </p:sp>
      <p:sp>
        <p:nvSpPr>
          <p:cNvPr id="5" name="Slide Number Placeholder 4"/>
          <p:cNvSpPr>
            <a:spLocks noGrp="1"/>
          </p:cNvSpPr>
          <p:nvPr>
            <p:ph type="sldNum" sz="quarter" idx="12"/>
          </p:nvPr>
        </p:nvSpPr>
        <p:spPr/>
        <p:txBody>
          <a:bodyPr/>
          <a:lstStyle>
            <a:lvl1pPr>
              <a:defRPr/>
            </a:lvl1pPr>
          </a:lstStyle>
          <a:p>
            <a:fld id="{F1F6FF14-FC6A-41B6-B2DC-884C6B7C3F2E}" type="slidenum">
              <a:rPr lang="en-US">
                <a:solidFill>
                  <a:srgbClr val="FFFFFF">
                    <a:lumMod val="65000"/>
                  </a:srgbClr>
                </a:solidFill>
              </a:rPr>
              <a:pPr/>
              <a:t>‹#›</a:t>
            </a:fld>
            <a:endParaRPr lang="en-US">
              <a:solidFill>
                <a:srgbClr val="FFFFFF">
                  <a:lumMod val="65000"/>
                </a:srgbClr>
              </a:solidFill>
            </a:endParaRPr>
          </a:p>
        </p:txBody>
      </p:sp>
    </p:spTree>
    <p:extLst>
      <p:ext uri="{BB962C8B-B14F-4D97-AF65-F5344CB8AC3E}">
        <p14:creationId xmlns:p14="http://schemas.microsoft.com/office/powerpoint/2010/main" val="4080452277"/>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EE45ABD6-3434-4D4F-98F4-C3CF6D5974E3}" type="datetime1">
              <a:rPr lang="en-US" smtClean="0">
                <a:solidFill>
                  <a:srgbClr val="FFFFFF">
                    <a:lumMod val="65000"/>
                  </a:srgbClr>
                </a:solidFill>
              </a:rPr>
              <a:t>3/11/2021</a:t>
            </a:fld>
            <a:endParaRPr lang="en-US">
              <a:solidFill>
                <a:srgbClr val="FFFFFF">
                  <a:lumMod val="65000"/>
                </a:srgbClr>
              </a:solidFill>
            </a:endParaRPr>
          </a:p>
        </p:txBody>
      </p:sp>
      <p:sp>
        <p:nvSpPr>
          <p:cNvPr id="3" name="Footer Placeholder 2"/>
          <p:cNvSpPr>
            <a:spLocks noGrp="1"/>
          </p:cNvSpPr>
          <p:nvPr>
            <p:ph type="ftr" sz="quarter" idx="11"/>
          </p:nvPr>
        </p:nvSpPr>
        <p:spPr/>
        <p:txBody>
          <a:bodyPr/>
          <a:lstStyle>
            <a:lvl1pPr>
              <a:defRPr/>
            </a:lvl1pPr>
          </a:lstStyle>
          <a:p>
            <a:r>
              <a:rPr lang="en-US" smtClean="0">
                <a:solidFill>
                  <a:srgbClr val="FFFFFF">
                    <a:lumMod val="65000"/>
                  </a:srgbClr>
                </a:solidFill>
              </a:rPr>
              <a:t>Angle of Attack</a:t>
            </a:r>
            <a:endParaRPr lang="en-US">
              <a:solidFill>
                <a:srgbClr val="FFFFFF">
                  <a:lumMod val="65000"/>
                </a:srgbClr>
              </a:solidFill>
            </a:endParaRPr>
          </a:p>
        </p:txBody>
      </p:sp>
      <p:sp>
        <p:nvSpPr>
          <p:cNvPr id="4" name="Slide Number Placeholder 3"/>
          <p:cNvSpPr>
            <a:spLocks noGrp="1"/>
          </p:cNvSpPr>
          <p:nvPr>
            <p:ph type="sldNum" sz="quarter" idx="12"/>
          </p:nvPr>
        </p:nvSpPr>
        <p:spPr/>
        <p:txBody>
          <a:bodyPr/>
          <a:lstStyle>
            <a:lvl1pPr>
              <a:defRPr/>
            </a:lvl1pPr>
          </a:lstStyle>
          <a:p>
            <a:fld id="{8579F915-29B1-4ADF-B1F4-B9108899500C}" type="slidenum">
              <a:rPr lang="en-US">
                <a:solidFill>
                  <a:srgbClr val="FFFFFF">
                    <a:lumMod val="65000"/>
                  </a:srgbClr>
                </a:solidFill>
              </a:rPr>
              <a:pPr/>
              <a:t>‹#›</a:t>
            </a:fld>
            <a:endParaRPr lang="en-US">
              <a:solidFill>
                <a:srgbClr val="FFFFFF">
                  <a:lumMod val="65000"/>
                </a:srgbClr>
              </a:solidFill>
            </a:endParaRPr>
          </a:p>
        </p:txBody>
      </p:sp>
    </p:spTree>
    <p:extLst>
      <p:ext uri="{BB962C8B-B14F-4D97-AF65-F5344CB8AC3E}">
        <p14:creationId xmlns:p14="http://schemas.microsoft.com/office/powerpoint/2010/main" val="1573890525"/>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algn="l"/>
            <a:fld id="{62595C86-2AE1-4105-80EC-85431D7EA4A8}" type="datetime1">
              <a:rPr lang="en-US" smtClean="0">
                <a:solidFill>
                  <a:srgbClr val="FFFFFF">
                    <a:lumMod val="65000"/>
                  </a:srgbClr>
                </a:solidFill>
              </a:rPr>
              <a:t>3/11/2021</a:t>
            </a:fld>
            <a:endParaRPr lang="en-US" dirty="0">
              <a:solidFill>
                <a:srgbClr val="FFFFFF">
                  <a:lumMod val="65000"/>
                </a:srgbClr>
              </a:solidFill>
            </a:endParaRPr>
          </a:p>
        </p:txBody>
      </p:sp>
      <p:sp>
        <p:nvSpPr>
          <p:cNvPr id="4" name="Footer Placeholder 3"/>
          <p:cNvSpPr>
            <a:spLocks noGrp="1"/>
          </p:cNvSpPr>
          <p:nvPr>
            <p:ph type="ftr" sz="quarter" idx="11"/>
          </p:nvPr>
        </p:nvSpPr>
        <p:spPr/>
        <p:txBody>
          <a:bodyPr/>
          <a:lstStyle/>
          <a:p>
            <a:r>
              <a:rPr lang="en-US" smtClean="0">
                <a:solidFill>
                  <a:srgbClr val="FFFFFF">
                    <a:lumMod val="65000"/>
                  </a:srgbClr>
                </a:solidFill>
              </a:rPr>
              <a:t>Angle of Attack</a:t>
            </a:r>
            <a:endParaRPr lang="en-US" dirty="0">
              <a:solidFill>
                <a:srgbClr val="FFFFFF">
                  <a:lumMod val="65000"/>
                </a:srgbClr>
              </a:solidFill>
            </a:endParaRPr>
          </a:p>
        </p:txBody>
      </p:sp>
      <p:sp>
        <p:nvSpPr>
          <p:cNvPr id="5" name="Slide Number Placeholder 4"/>
          <p:cNvSpPr>
            <a:spLocks noGrp="1"/>
          </p:cNvSpPr>
          <p:nvPr>
            <p:ph type="sldNum" sz="quarter" idx="12"/>
          </p:nvPr>
        </p:nvSpPr>
        <p:spPr/>
        <p:txBody>
          <a:bodyPr/>
          <a:lstStyle/>
          <a:p>
            <a:fld id="{74438B1A-AF1B-4C8B-993E-1BADE62A2451}" type="slidenum">
              <a:rPr lang="en-US" smtClean="0">
                <a:solidFill>
                  <a:srgbClr val="FFFFFF">
                    <a:lumMod val="65000"/>
                  </a:srgbClr>
                </a:solidFill>
              </a:rPr>
              <a:pPr/>
              <a:t>‹#›</a:t>
            </a:fld>
            <a:endParaRPr lang="en-US" dirty="0">
              <a:solidFill>
                <a:srgbClr val="FFFFFF">
                  <a:lumMod val="65000"/>
                </a:srgbClr>
              </a:solidFill>
            </a:endParaRPr>
          </a:p>
        </p:txBody>
      </p:sp>
    </p:spTree>
    <p:extLst>
      <p:ext uri="{BB962C8B-B14F-4D97-AF65-F5344CB8AC3E}">
        <p14:creationId xmlns:p14="http://schemas.microsoft.com/office/powerpoint/2010/main" val="1067292963"/>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fld id="{5D8BC00F-D955-42A8-B00C-81D91E2B1C7A}" type="datetime1">
              <a:rPr lang="en-US" smtClean="0">
                <a:solidFill>
                  <a:srgbClr val="FFFFFF">
                    <a:lumMod val="65000"/>
                  </a:srgbClr>
                </a:solidFill>
              </a:rPr>
              <a:t>3/11/2021</a:t>
            </a:fld>
            <a:endParaRPr lang="en-US">
              <a:solidFill>
                <a:srgbClr val="FFFFFF">
                  <a:lumMod val="65000"/>
                </a:srgbClr>
              </a:solidFill>
            </a:endParaRPr>
          </a:p>
        </p:txBody>
      </p:sp>
      <p:sp>
        <p:nvSpPr>
          <p:cNvPr id="6" name="Footer Placeholder 5"/>
          <p:cNvSpPr>
            <a:spLocks noGrp="1"/>
          </p:cNvSpPr>
          <p:nvPr>
            <p:ph type="ftr" sz="quarter" idx="11"/>
          </p:nvPr>
        </p:nvSpPr>
        <p:spPr/>
        <p:txBody>
          <a:bodyPr/>
          <a:lstStyle>
            <a:lvl1pPr>
              <a:defRPr/>
            </a:lvl1pPr>
          </a:lstStyle>
          <a:p>
            <a:r>
              <a:rPr lang="en-US" smtClean="0">
                <a:solidFill>
                  <a:srgbClr val="FFFFFF">
                    <a:lumMod val="65000"/>
                  </a:srgbClr>
                </a:solidFill>
              </a:rPr>
              <a:t>Angle of Attack</a:t>
            </a:r>
            <a:endParaRPr lang="en-US">
              <a:solidFill>
                <a:srgbClr val="FFFFFF">
                  <a:lumMod val="65000"/>
                </a:srgbClr>
              </a:solidFill>
            </a:endParaRPr>
          </a:p>
        </p:txBody>
      </p:sp>
      <p:sp>
        <p:nvSpPr>
          <p:cNvPr id="7" name="Slide Number Placeholder 6"/>
          <p:cNvSpPr>
            <a:spLocks noGrp="1"/>
          </p:cNvSpPr>
          <p:nvPr>
            <p:ph type="sldNum" sz="quarter" idx="12"/>
          </p:nvPr>
        </p:nvSpPr>
        <p:spPr/>
        <p:txBody>
          <a:bodyPr/>
          <a:lstStyle>
            <a:lvl1pPr>
              <a:defRPr/>
            </a:lvl1pPr>
          </a:lstStyle>
          <a:p>
            <a:fld id="{9187D554-CBC1-41AB-90CF-337CEC897EAA}" type="slidenum">
              <a:rPr lang="en-US">
                <a:solidFill>
                  <a:srgbClr val="FFFFFF">
                    <a:lumMod val="65000"/>
                  </a:srgbClr>
                </a:solidFill>
              </a:rPr>
              <a:pPr/>
              <a:t>‹#›</a:t>
            </a:fld>
            <a:endParaRPr lang="en-US">
              <a:solidFill>
                <a:srgbClr val="FFFFFF">
                  <a:lumMod val="65000"/>
                </a:srgbClr>
              </a:solidFill>
            </a:endParaRPr>
          </a:p>
        </p:txBody>
      </p:sp>
    </p:spTree>
    <p:extLst>
      <p:ext uri="{BB962C8B-B14F-4D97-AF65-F5344CB8AC3E}">
        <p14:creationId xmlns:p14="http://schemas.microsoft.com/office/powerpoint/2010/main" val="3118960787"/>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algn="l"/>
            <a:fld id="{EC656776-B69F-4EA1-B196-37AFCDBEEAC5}" type="datetime1">
              <a:rPr lang="en-US" smtClean="0">
                <a:solidFill>
                  <a:srgbClr val="FFFFFF">
                    <a:lumMod val="65000"/>
                  </a:srgbClr>
                </a:solidFill>
              </a:rPr>
              <a:t>3/11/2021</a:t>
            </a:fld>
            <a:endParaRPr lang="en-US" dirty="0">
              <a:solidFill>
                <a:srgbClr val="FFFFFF">
                  <a:lumMod val="65000"/>
                </a:srgbClr>
              </a:solidFill>
            </a:endParaRPr>
          </a:p>
        </p:txBody>
      </p:sp>
      <p:sp>
        <p:nvSpPr>
          <p:cNvPr id="4" name="Footer Placeholder 3"/>
          <p:cNvSpPr>
            <a:spLocks noGrp="1"/>
          </p:cNvSpPr>
          <p:nvPr>
            <p:ph type="ftr" sz="quarter" idx="11"/>
          </p:nvPr>
        </p:nvSpPr>
        <p:spPr/>
        <p:txBody>
          <a:bodyPr/>
          <a:lstStyle/>
          <a:p>
            <a:r>
              <a:rPr lang="en-US" smtClean="0">
                <a:solidFill>
                  <a:srgbClr val="FFFFFF">
                    <a:lumMod val="65000"/>
                  </a:srgbClr>
                </a:solidFill>
              </a:rPr>
              <a:t>Angle of Attack</a:t>
            </a:r>
            <a:endParaRPr lang="en-US" dirty="0">
              <a:solidFill>
                <a:srgbClr val="FFFFFF">
                  <a:lumMod val="65000"/>
                </a:srgbClr>
              </a:solidFill>
            </a:endParaRPr>
          </a:p>
        </p:txBody>
      </p:sp>
      <p:sp>
        <p:nvSpPr>
          <p:cNvPr id="5" name="Slide Number Placeholder 4"/>
          <p:cNvSpPr>
            <a:spLocks noGrp="1"/>
          </p:cNvSpPr>
          <p:nvPr>
            <p:ph type="sldNum" sz="quarter" idx="12"/>
          </p:nvPr>
        </p:nvSpPr>
        <p:spPr/>
        <p:txBody>
          <a:bodyPr/>
          <a:lstStyle/>
          <a:p>
            <a:fld id="{74438B1A-AF1B-4C8B-993E-1BADE62A2451}" type="slidenum">
              <a:rPr lang="en-US" smtClean="0">
                <a:solidFill>
                  <a:srgbClr val="FFFFFF">
                    <a:lumMod val="65000"/>
                  </a:srgbClr>
                </a:solidFill>
              </a:rPr>
              <a:pPr/>
              <a:t>‹#›</a:t>
            </a:fld>
            <a:endParaRPr lang="en-US" dirty="0">
              <a:solidFill>
                <a:srgbClr val="FFFFFF">
                  <a:lumMod val="65000"/>
                </a:srgbClr>
              </a:solidFill>
            </a:endParaRPr>
          </a:p>
        </p:txBody>
      </p:sp>
    </p:spTree>
    <p:extLst>
      <p:ext uri="{BB962C8B-B14F-4D97-AF65-F5344CB8AC3E}">
        <p14:creationId xmlns:p14="http://schemas.microsoft.com/office/powerpoint/2010/main" val="4110453802"/>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wmf"/><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6332" name="Rectangle 12"/>
          <p:cNvSpPr>
            <a:spLocks noChangeArrowheads="1"/>
          </p:cNvSpPr>
          <p:nvPr/>
        </p:nvSpPr>
        <p:spPr bwMode="auto">
          <a:xfrm>
            <a:off x="0" y="6042025"/>
            <a:ext cx="9144000" cy="815975"/>
          </a:xfrm>
          <a:prstGeom prst="rect">
            <a:avLst/>
          </a:prstGeom>
          <a:solidFill>
            <a:srgbClr val="1D2F68"/>
          </a:solidFill>
          <a:ln w="9525">
            <a:solidFill>
              <a:srgbClr val="1D2F68"/>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l"/>
            <a:endParaRPr lang="en-US" sz="2400">
              <a:solidFill>
                <a:srgbClr val="000000"/>
              </a:solidFill>
            </a:endParaRPr>
          </a:p>
        </p:txBody>
      </p:sp>
      <p:sp>
        <p:nvSpPr>
          <p:cNvPr id="56327" name="Rectangle 7"/>
          <p:cNvSpPr>
            <a:spLocks noGrp="1" noChangeArrowheads="1"/>
          </p:cNvSpPr>
          <p:nvPr>
            <p:ph type="title"/>
          </p:nvPr>
        </p:nvSpPr>
        <p:spPr bwMode="auto">
          <a:xfrm>
            <a:off x="428625" y="344488"/>
            <a:ext cx="8472488"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Select to edit master title</a:t>
            </a:r>
          </a:p>
        </p:txBody>
      </p:sp>
      <p:sp>
        <p:nvSpPr>
          <p:cNvPr id="56328" name="Rectangle 8"/>
          <p:cNvSpPr>
            <a:spLocks noGrp="1" noChangeArrowheads="1"/>
          </p:cNvSpPr>
          <p:nvPr>
            <p:ph type="body" idx="1"/>
          </p:nvPr>
        </p:nvSpPr>
        <p:spPr bwMode="auto">
          <a:xfrm>
            <a:off x="495300" y="1508125"/>
            <a:ext cx="8050213" cy="439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dirty="0" smtClean="0"/>
              <a:t>Select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56329" name="Rectangle 9"/>
          <p:cNvSpPr>
            <a:spLocks noGrp="1" noChangeArrowheads="1"/>
          </p:cNvSpPr>
          <p:nvPr>
            <p:ph type="dt" sz="half" idx="2"/>
          </p:nvPr>
        </p:nvSpPr>
        <p:spPr bwMode="auto">
          <a:xfrm>
            <a:off x="509463" y="6248400"/>
            <a:ext cx="173736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buFontTx/>
              <a:buNone/>
              <a:defRPr sz="1400" b="0" i="0">
                <a:solidFill>
                  <a:schemeClr val="bg1">
                    <a:lumMod val="65000"/>
                  </a:schemeClr>
                </a:solidFill>
                <a:latin typeface="Helvetica Neue Medium"/>
                <a:cs typeface="Helvetica Neue Medium"/>
              </a:defRPr>
            </a:lvl1pPr>
          </a:lstStyle>
          <a:p>
            <a:pPr algn="l"/>
            <a:fld id="{A56D0028-B0C5-4680-A359-F762DEFD727C}" type="datetime1">
              <a:rPr lang="en-US" smtClean="0">
                <a:solidFill>
                  <a:srgbClr val="FFFFFF">
                    <a:lumMod val="65000"/>
                  </a:srgbClr>
                </a:solidFill>
              </a:rPr>
              <a:t>3/11/2021</a:t>
            </a:fld>
            <a:endParaRPr lang="en-US" dirty="0">
              <a:solidFill>
                <a:srgbClr val="FFFFFF">
                  <a:lumMod val="65000"/>
                </a:srgbClr>
              </a:solidFill>
            </a:endParaRPr>
          </a:p>
        </p:txBody>
      </p:sp>
      <p:sp>
        <p:nvSpPr>
          <p:cNvPr id="56330" name="Rectangle 10"/>
          <p:cNvSpPr>
            <a:spLocks noGrp="1" noChangeArrowheads="1"/>
          </p:cNvSpPr>
          <p:nvPr>
            <p:ph type="ftr" sz="quarter" idx="3"/>
          </p:nvPr>
        </p:nvSpPr>
        <p:spPr bwMode="auto">
          <a:xfrm>
            <a:off x="2314356"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spcBef>
                <a:spcPct val="0"/>
              </a:spcBef>
              <a:buFontTx/>
              <a:buNone/>
              <a:defRPr sz="1400" b="0" i="0">
                <a:solidFill>
                  <a:schemeClr val="bg1">
                    <a:lumMod val="65000"/>
                  </a:schemeClr>
                </a:solidFill>
                <a:latin typeface="Helvetica Neue Medium"/>
                <a:cs typeface="Helvetica Neue Medium"/>
              </a:defRPr>
            </a:lvl1pPr>
          </a:lstStyle>
          <a:p>
            <a:r>
              <a:rPr lang="en-US" dirty="0" smtClean="0">
                <a:solidFill>
                  <a:srgbClr val="FFFFFF">
                    <a:lumMod val="65000"/>
                  </a:srgbClr>
                </a:solidFill>
              </a:rPr>
              <a:t>Angle of Attack</a:t>
            </a:r>
            <a:endParaRPr lang="en-US" dirty="0">
              <a:solidFill>
                <a:srgbClr val="FFFFFF">
                  <a:lumMod val="65000"/>
                </a:srgbClr>
              </a:solidFill>
            </a:endParaRPr>
          </a:p>
        </p:txBody>
      </p:sp>
      <p:sp>
        <p:nvSpPr>
          <p:cNvPr id="56331" name="Rectangle 11"/>
          <p:cNvSpPr>
            <a:spLocks noGrp="1" noChangeArrowheads="1"/>
          </p:cNvSpPr>
          <p:nvPr>
            <p:ph type="sldNum" sz="quarter" idx="4"/>
          </p:nvPr>
        </p:nvSpPr>
        <p:spPr bwMode="auto">
          <a:xfrm>
            <a:off x="7549901" y="6227758"/>
            <a:ext cx="110126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buFontTx/>
              <a:buNone/>
              <a:defRPr sz="1400" b="0" i="0">
                <a:solidFill>
                  <a:schemeClr val="bg1">
                    <a:lumMod val="65000"/>
                  </a:schemeClr>
                </a:solidFill>
                <a:latin typeface="Helvetica Neue Medium"/>
                <a:cs typeface="Helvetica Neue Medium"/>
              </a:defRPr>
            </a:lvl1pPr>
          </a:lstStyle>
          <a:p>
            <a:fld id="{74438B1A-AF1B-4C8B-993E-1BADE62A2451}" type="slidenum">
              <a:rPr lang="en-US" smtClean="0">
                <a:solidFill>
                  <a:srgbClr val="FFFFFF">
                    <a:lumMod val="65000"/>
                  </a:srgbClr>
                </a:solidFill>
              </a:rPr>
              <a:pPr/>
              <a:t>‹#›</a:t>
            </a:fld>
            <a:endParaRPr lang="en-US" dirty="0">
              <a:solidFill>
                <a:srgbClr val="FFFFFF">
                  <a:lumMod val="65000"/>
                </a:srgbClr>
              </a:solidFill>
            </a:endParaRPr>
          </a:p>
        </p:txBody>
      </p:sp>
      <p:grpSp>
        <p:nvGrpSpPr>
          <p:cNvPr id="56345" name="Group 25"/>
          <p:cNvGrpSpPr>
            <a:grpSpLocks/>
          </p:cNvGrpSpPr>
          <p:nvPr userDrawn="1"/>
        </p:nvGrpSpPr>
        <p:grpSpPr bwMode="auto">
          <a:xfrm>
            <a:off x="5403850" y="6126158"/>
            <a:ext cx="2047875" cy="660400"/>
            <a:chOff x="3596" y="3859"/>
            <a:chExt cx="1290" cy="416"/>
          </a:xfrm>
        </p:grpSpPr>
        <p:pic>
          <p:nvPicPr>
            <p:cNvPr id="56346" name="Picture 26"/>
            <p:cNvPicPr>
              <a:picLocks noChangeAspect="1" noChangeArrowheads="1"/>
            </p:cNvPicPr>
            <p:nvPr userDrawn="1"/>
          </p:nvPicPr>
          <p:blipFill>
            <a:blip r:embed="rId11" cstate="print">
              <a:extLst>
                <a:ext uri="{28A0092B-C50C-407E-A947-70E740481C1C}">
                  <a14:useLocalDpi xmlns:a14="http://schemas.microsoft.com/office/drawing/2010/main" val="0"/>
                </a:ext>
              </a:extLst>
            </a:blip>
            <a:stretch>
              <a:fillRect/>
            </a:stretch>
          </p:blipFill>
          <p:spPr bwMode="auto">
            <a:xfrm>
              <a:off x="3596" y="3859"/>
              <a:ext cx="416" cy="416"/>
            </a:xfrm>
            <a:prstGeom prst="rect">
              <a:avLst/>
            </a:prstGeom>
            <a:noFill/>
            <a:extLst>
              <a:ext uri="{909E8E84-426E-40DD-AFC4-6F175D3DCCD1}">
                <a14:hiddenFill xmlns:a14="http://schemas.microsoft.com/office/drawing/2010/main">
                  <a:solidFill>
                    <a:srgbClr val="FFFFFF"/>
                  </a:solidFill>
                </a14:hiddenFill>
              </a:ext>
            </a:extLst>
          </p:spPr>
        </p:pic>
        <p:sp>
          <p:nvSpPr>
            <p:cNvPr id="56347" name="Text Box 27"/>
            <p:cNvSpPr txBox="1">
              <a:spLocks noChangeArrowheads="1"/>
            </p:cNvSpPr>
            <p:nvPr userDrawn="1"/>
          </p:nvSpPr>
          <p:spPr bwMode="auto">
            <a:xfrm>
              <a:off x="4023" y="3947"/>
              <a:ext cx="863" cy="2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lnSpc>
                  <a:spcPct val="85000"/>
                </a:lnSpc>
                <a:spcBef>
                  <a:spcPct val="0"/>
                </a:spcBef>
                <a:buFontTx/>
                <a:buNone/>
              </a:pPr>
              <a:r>
                <a:rPr lang="en-US" sz="1200" b="1" dirty="0">
                  <a:solidFill>
                    <a:srgbClr val="FFFFFF"/>
                  </a:solidFill>
                </a:rPr>
                <a:t>Federal Aviation</a:t>
              </a:r>
            </a:p>
            <a:p>
              <a:pPr algn="l">
                <a:lnSpc>
                  <a:spcPct val="85000"/>
                </a:lnSpc>
                <a:spcBef>
                  <a:spcPct val="0"/>
                </a:spcBef>
                <a:buFontTx/>
                <a:buNone/>
              </a:pPr>
              <a:r>
                <a:rPr lang="en-US" sz="1200" b="1" dirty="0">
                  <a:solidFill>
                    <a:srgbClr val="FFFFFF"/>
                  </a:solidFill>
                </a:rPr>
                <a:t>Administration</a:t>
              </a:r>
            </a:p>
          </p:txBody>
        </p:sp>
      </p:grpSp>
      <p:sp>
        <p:nvSpPr>
          <p:cNvPr id="56349" name="Text Box 29" hidden="1"/>
          <p:cNvSpPr txBox="1">
            <a:spLocks noChangeArrowheads="1"/>
          </p:cNvSpPr>
          <p:nvPr userDrawn="1"/>
        </p:nvSpPr>
        <p:spPr bwMode="auto">
          <a:xfrm>
            <a:off x="449263" y="6205538"/>
            <a:ext cx="478472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buFontTx/>
              <a:buNone/>
            </a:pPr>
            <a:r>
              <a:rPr lang="en-US" sz="1200" b="1" dirty="0">
                <a:solidFill>
                  <a:srgbClr val="C0C0C0"/>
                </a:solidFill>
              </a:rPr>
              <a:t>&lt;Presentation Title – Change on Master Slide&gt;</a:t>
            </a:r>
            <a:endParaRPr lang="en-US" sz="1200" dirty="0">
              <a:solidFill>
                <a:srgbClr val="C0C0C0"/>
              </a:solidFill>
            </a:endParaRPr>
          </a:p>
        </p:txBody>
      </p:sp>
      <p:sp>
        <p:nvSpPr>
          <p:cNvPr id="56350" name="Text Box 30" hidden="1"/>
          <p:cNvSpPr txBox="1">
            <a:spLocks noChangeArrowheads="1"/>
          </p:cNvSpPr>
          <p:nvPr userDrawn="1"/>
        </p:nvSpPr>
        <p:spPr bwMode="auto">
          <a:xfrm>
            <a:off x="441325" y="6384925"/>
            <a:ext cx="374015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buFontTx/>
              <a:buNone/>
            </a:pPr>
            <a:r>
              <a:rPr lang="en-US" sz="1200" dirty="0">
                <a:solidFill>
                  <a:srgbClr val="C0C0C0"/>
                </a:solidFill>
              </a:rPr>
              <a:t>&lt;Date of Presentation – Change on Master Slide&gt;</a:t>
            </a:r>
          </a:p>
        </p:txBody>
      </p:sp>
      <p:pic>
        <p:nvPicPr>
          <p:cNvPr id="13" name="Picture 5" descr="C:\Documents and Settings\Charles\Application Data\Microsoft\Media Catalog\FAAST_PPT_BtmGrphc.bmp"/>
          <p:cNvPicPr>
            <a:picLocks noChangeArrowheads="1"/>
          </p:cNvPicPr>
          <p:nvPr userDrawn="1"/>
        </p:nvPicPr>
        <p:blipFill rotWithShape="1">
          <a:blip r:embed="rId12">
            <a:extLst>
              <a:ext uri="{28A0092B-C50C-407E-A947-70E740481C1C}">
                <a14:useLocalDpi xmlns:a14="http://schemas.microsoft.com/office/drawing/2010/main" val="0"/>
              </a:ext>
            </a:extLst>
          </a:blip>
          <a:srcRect r="9825"/>
          <a:stretch/>
        </p:blipFill>
        <p:spPr bwMode="auto">
          <a:xfrm>
            <a:off x="1" y="5760721"/>
            <a:ext cx="9144000" cy="303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5" descr="C:\Documents and Settings\Charles\Application Data\Microsoft\Media Catalog\FAAST_PPT_BtmGrphc.bmp"/>
          <p:cNvPicPr>
            <a:picLocks noChangeArrowheads="1"/>
          </p:cNvPicPr>
          <p:nvPr userDrawn="1"/>
        </p:nvPicPr>
        <p:blipFill rotWithShape="1">
          <a:blip r:embed="rId12">
            <a:extLst>
              <a:ext uri="{28A0092B-C50C-407E-A947-70E740481C1C}">
                <a14:useLocalDpi xmlns:a14="http://schemas.microsoft.com/office/drawing/2010/main" val="0"/>
              </a:ext>
            </a:extLst>
          </a:blip>
          <a:srcRect r="10428" b="1045"/>
          <a:stretch/>
        </p:blipFill>
        <p:spPr bwMode="auto">
          <a:xfrm flipH="1" flipV="1">
            <a:off x="-1" y="0"/>
            <a:ext cx="9144000" cy="303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09372589"/>
      </p:ext>
    </p:extLst>
  </p:cSld>
  <p:clrMap bg1="lt1" tx1="dk1" bg2="lt2" tx2="dk2" accent1="accent1" accent2="accent2" accent3="accent3" accent4="accent4" accent5="accent5" accent6="accent6" hlink="hlink" folHlink="folHlink"/>
  <p:sldLayoutIdLst>
    <p:sldLayoutId id="2147483802" r:id="rId1"/>
    <p:sldLayoutId id="2147483810" r:id="rId2"/>
    <p:sldLayoutId id="2147483803" r:id="rId3"/>
    <p:sldLayoutId id="2147483804" r:id="rId4"/>
    <p:sldLayoutId id="2147483805" r:id="rId5"/>
    <p:sldLayoutId id="2147483806" r:id="rId6"/>
    <p:sldLayoutId id="2147483808" r:id="rId7"/>
    <p:sldLayoutId id="2147483807" r:id="rId8"/>
    <p:sldLayoutId id="2147483809" r:id="rId9"/>
  </p:sldLayoutIdLst>
  <p:timing>
    <p:tnLst>
      <p:par>
        <p:cTn id="1" dur="indefinite" restart="never" nodeType="tmRoot"/>
      </p:par>
    </p:tnLst>
  </p:timing>
  <p:hf sldNum="0" hdr="0" ftr="0" dt="0"/>
  <p:txStyles>
    <p:titleStyle>
      <a:lvl1pPr algn="l" rtl="0" fontAlgn="base">
        <a:spcBef>
          <a:spcPct val="0"/>
        </a:spcBef>
        <a:spcAft>
          <a:spcPct val="0"/>
        </a:spcAft>
        <a:defRPr sz="4000" b="1">
          <a:solidFill>
            <a:srgbClr val="1D2F68"/>
          </a:solidFill>
          <a:latin typeface="+mj-lt"/>
          <a:ea typeface="+mj-ea"/>
          <a:cs typeface="+mj-cs"/>
        </a:defRPr>
      </a:lvl1pPr>
      <a:lvl2pPr algn="l" rtl="0" fontAlgn="base">
        <a:spcBef>
          <a:spcPct val="0"/>
        </a:spcBef>
        <a:spcAft>
          <a:spcPct val="0"/>
        </a:spcAft>
        <a:defRPr sz="4000" b="1">
          <a:solidFill>
            <a:srgbClr val="1D2F68"/>
          </a:solidFill>
          <a:latin typeface="Arial" charset="0"/>
        </a:defRPr>
      </a:lvl2pPr>
      <a:lvl3pPr algn="l" rtl="0" fontAlgn="base">
        <a:spcBef>
          <a:spcPct val="0"/>
        </a:spcBef>
        <a:spcAft>
          <a:spcPct val="0"/>
        </a:spcAft>
        <a:defRPr sz="4000" b="1">
          <a:solidFill>
            <a:srgbClr val="1D2F68"/>
          </a:solidFill>
          <a:latin typeface="Arial" charset="0"/>
        </a:defRPr>
      </a:lvl3pPr>
      <a:lvl4pPr algn="l" rtl="0" fontAlgn="base">
        <a:spcBef>
          <a:spcPct val="0"/>
        </a:spcBef>
        <a:spcAft>
          <a:spcPct val="0"/>
        </a:spcAft>
        <a:defRPr sz="4000" b="1">
          <a:solidFill>
            <a:srgbClr val="1D2F68"/>
          </a:solidFill>
          <a:latin typeface="Arial" charset="0"/>
        </a:defRPr>
      </a:lvl4pPr>
      <a:lvl5pPr algn="l" rtl="0" fontAlgn="base">
        <a:spcBef>
          <a:spcPct val="0"/>
        </a:spcBef>
        <a:spcAft>
          <a:spcPct val="0"/>
        </a:spcAft>
        <a:defRPr sz="4000" b="1">
          <a:solidFill>
            <a:srgbClr val="1D2F68"/>
          </a:solidFill>
          <a:latin typeface="Arial" charset="0"/>
        </a:defRPr>
      </a:lvl5pPr>
      <a:lvl6pPr marL="457200" algn="l" rtl="0" fontAlgn="base">
        <a:spcBef>
          <a:spcPct val="0"/>
        </a:spcBef>
        <a:spcAft>
          <a:spcPct val="0"/>
        </a:spcAft>
        <a:defRPr sz="4000" b="1">
          <a:solidFill>
            <a:srgbClr val="1D2F68"/>
          </a:solidFill>
          <a:latin typeface="Arial" charset="0"/>
        </a:defRPr>
      </a:lvl6pPr>
      <a:lvl7pPr marL="914400" algn="l" rtl="0" fontAlgn="base">
        <a:spcBef>
          <a:spcPct val="0"/>
        </a:spcBef>
        <a:spcAft>
          <a:spcPct val="0"/>
        </a:spcAft>
        <a:defRPr sz="4000" b="1">
          <a:solidFill>
            <a:srgbClr val="1D2F68"/>
          </a:solidFill>
          <a:latin typeface="Arial" charset="0"/>
        </a:defRPr>
      </a:lvl7pPr>
      <a:lvl8pPr marL="1371600" algn="l" rtl="0" fontAlgn="base">
        <a:spcBef>
          <a:spcPct val="0"/>
        </a:spcBef>
        <a:spcAft>
          <a:spcPct val="0"/>
        </a:spcAft>
        <a:defRPr sz="4000" b="1">
          <a:solidFill>
            <a:srgbClr val="1D2F68"/>
          </a:solidFill>
          <a:latin typeface="Arial" charset="0"/>
        </a:defRPr>
      </a:lvl8pPr>
      <a:lvl9pPr marL="1828800" algn="l" rtl="0" fontAlgn="base">
        <a:spcBef>
          <a:spcPct val="0"/>
        </a:spcBef>
        <a:spcAft>
          <a:spcPct val="0"/>
        </a:spcAft>
        <a:defRPr sz="4000" b="1">
          <a:solidFill>
            <a:srgbClr val="1D2F68"/>
          </a:solidFill>
          <a:latin typeface="Arial" charset="0"/>
        </a:defRPr>
      </a:lvl9pPr>
    </p:titleStyle>
    <p:bodyStyle>
      <a:lvl1pPr marL="342900" indent="-342900" algn="l" rtl="0" fontAlgn="base">
        <a:spcBef>
          <a:spcPct val="20000"/>
        </a:spcBef>
        <a:spcAft>
          <a:spcPct val="0"/>
        </a:spcAft>
        <a:buChar char="•"/>
        <a:defRPr sz="2800" b="1">
          <a:solidFill>
            <a:schemeClr val="tx1"/>
          </a:solidFill>
          <a:latin typeface="+mn-lt"/>
          <a:ea typeface="+mn-ea"/>
          <a:cs typeface="+mn-cs"/>
        </a:defRPr>
      </a:lvl1pPr>
      <a:lvl2pPr marL="742950" indent="-285750" algn="l" rtl="0" fontAlgn="base">
        <a:spcBef>
          <a:spcPct val="20000"/>
        </a:spcBef>
        <a:spcAft>
          <a:spcPct val="0"/>
        </a:spcAft>
        <a:buChar char="–"/>
        <a:defRPr sz="2400">
          <a:solidFill>
            <a:schemeClr val="tx1"/>
          </a:solidFill>
          <a:latin typeface="+mn-lt"/>
        </a:defRPr>
      </a:lvl2pPr>
      <a:lvl3pPr marL="1143000" indent="-228600" algn="l" rtl="0" fontAlgn="base">
        <a:spcBef>
          <a:spcPct val="20000"/>
        </a:spcBef>
        <a:spcAft>
          <a:spcPct val="0"/>
        </a:spcAft>
        <a:buChar char="•"/>
        <a:defRPr sz="2000">
          <a:solidFill>
            <a:schemeClr val="tx1"/>
          </a:solidFill>
          <a:latin typeface="+mn-lt"/>
        </a:defRPr>
      </a:lvl3pPr>
      <a:lvl4pPr marL="1600200" indent="-228600" algn="l" rtl="0" fontAlgn="base">
        <a:spcBef>
          <a:spcPct val="20000"/>
        </a:spcBef>
        <a:spcAft>
          <a:spcPct val="0"/>
        </a:spcAft>
        <a:buChar char="–"/>
        <a:defRPr>
          <a:solidFill>
            <a:schemeClr val="tx1"/>
          </a:solidFill>
          <a:latin typeface="+mn-lt"/>
        </a:defRPr>
      </a:lvl4pPr>
      <a:lvl5pPr marL="2057400" indent="-228600" algn="l" rtl="0" fontAlgn="base">
        <a:spcBef>
          <a:spcPct val="20000"/>
        </a:spcBef>
        <a:spcAft>
          <a:spcPct val="0"/>
        </a:spcAft>
        <a:buChar char="»"/>
        <a:defRPr>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16.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7.xml"/><Relationship Id="rId1" Type="http://schemas.openxmlformats.org/officeDocument/2006/relationships/slideLayout" Target="../slideLayouts/slideLayout6.xml"/><Relationship Id="rId5" Type="http://schemas.microsoft.com/office/2007/relationships/hdphoto" Target="../media/hdphoto2.wdp"/><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6.xml"/><Relationship Id="rId4" Type="http://schemas.microsoft.com/office/2007/relationships/hdphoto" Target="../media/hdphoto3.wdp"/></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8.jpg"/></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2.xml"/><Relationship Id="rId1" Type="http://schemas.openxmlformats.org/officeDocument/2006/relationships/slideLayout" Target="../slideLayouts/slideLayout6.xml"/><Relationship Id="rId6" Type="http://schemas.openxmlformats.org/officeDocument/2006/relationships/image" Target="../media/image29.png"/><Relationship Id="rId5" Type="http://schemas.openxmlformats.org/officeDocument/2006/relationships/image" Target="../media/image28.png"/><Relationship Id="rId4" Type="http://schemas.microsoft.com/office/2007/relationships/hdphoto" Target="../media/hdphoto4.wdp"/></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5.xml"/><Relationship Id="rId1" Type="http://schemas.openxmlformats.org/officeDocument/2006/relationships/slideLayout" Target="../slideLayouts/slideLayout3.xml"/><Relationship Id="rId5" Type="http://schemas.openxmlformats.org/officeDocument/2006/relationships/image" Target="../media/image33.png"/><Relationship Id="rId4" Type="http://schemas.openxmlformats.org/officeDocument/2006/relationships/image" Target="../media/image32.png"/></Relationships>
</file>

<file path=ppt/slides/_rels/slide2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6.xml"/><Relationship Id="rId1" Type="http://schemas.openxmlformats.org/officeDocument/2006/relationships/slideLayout" Target="../slideLayouts/slideLayout3.xml"/><Relationship Id="rId5" Type="http://schemas.openxmlformats.org/officeDocument/2006/relationships/image" Target="../media/image14.png"/><Relationship Id="rId4" Type="http://schemas.openxmlformats.org/officeDocument/2006/relationships/image" Target="../media/image13.jpg"/></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7.xml"/><Relationship Id="rId1" Type="http://schemas.openxmlformats.org/officeDocument/2006/relationships/slideLayout" Target="../slideLayouts/slideLayout6.xml"/><Relationship Id="rId4" Type="http://schemas.microsoft.com/office/2007/relationships/hdphoto" Target="../media/hdphoto5.wdp"/></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9.xml"/><Relationship Id="rId1" Type="http://schemas.openxmlformats.org/officeDocument/2006/relationships/slideLayout" Target="../slideLayouts/slideLayout6.xml"/><Relationship Id="rId4" Type="http://schemas.openxmlformats.org/officeDocument/2006/relationships/image" Target="../media/image37.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2.xml"/><Relationship Id="rId1" Type="http://schemas.openxmlformats.org/officeDocument/2006/relationships/slideLayout" Target="../slideLayouts/slideLayout3.xml"/><Relationship Id="rId5" Type="http://schemas.openxmlformats.org/officeDocument/2006/relationships/image" Target="../media/image41.jpeg"/><Relationship Id="rId4" Type="http://schemas.openxmlformats.org/officeDocument/2006/relationships/image" Target="../media/image40.jpeg"/></Relationships>
</file>

<file path=ppt/slides/_rels/slide33.xml.rels><?xml version="1.0" encoding="UTF-8" standalone="yes"?>
<Relationships xmlns="http://schemas.openxmlformats.org/package/2006/relationships"><Relationship Id="rId3" Type="http://schemas.openxmlformats.org/officeDocument/2006/relationships/hyperlink" Target="http://www.faa.gov/news/press_releases/news_story.cfm?newsid=15714" TargetMode="External"/><Relationship Id="rId2" Type="http://schemas.openxmlformats.org/officeDocument/2006/relationships/notesSlide" Target="../notesSlides/notesSlide33.xml"/><Relationship Id="rId1" Type="http://schemas.openxmlformats.org/officeDocument/2006/relationships/slideLayout" Target="../slideLayouts/slideLayout6.xml"/><Relationship Id="rId5" Type="http://schemas.openxmlformats.org/officeDocument/2006/relationships/hyperlink" Target="https://www.faa.gov/news/safety_briefing/2018/media/MayJun2018.pdf" TargetMode="External"/><Relationship Id="rId4" Type="http://schemas.openxmlformats.org/officeDocument/2006/relationships/hyperlink" Target="http://www.faa.gov/news/safety_briefing/" TargetMode="External"/></Relationships>
</file>

<file path=ppt/slides/_rels/slide34.xml.rels><?xml version="1.0" encoding="UTF-8" standalone="yes"?>
<Relationships xmlns="http://schemas.openxmlformats.org/package/2006/relationships"><Relationship Id="rId3" Type="http://schemas.openxmlformats.org/officeDocument/2006/relationships/hyperlink" Target="http://www.faa.gov/regulations_policies/handbooks_manuals/aircraft/airplane_handbook/" TargetMode="External"/><Relationship Id="rId2" Type="http://schemas.openxmlformats.org/officeDocument/2006/relationships/notesSlide" Target="../notesSlides/notesSlide34.xml"/><Relationship Id="rId1" Type="http://schemas.openxmlformats.org/officeDocument/2006/relationships/slideLayout" Target="../slideLayouts/slideLayout6.xml"/><Relationship Id="rId4" Type="http://schemas.openxmlformats.org/officeDocument/2006/relationships/image" Target="../media/image42.png"/></Relationships>
</file>

<file path=ppt/slides/_rels/slide3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6.xml"/><Relationship Id="rId1" Type="http://schemas.openxmlformats.org/officeDocument/2006/relationships/slideLayout" Target="../slideLayouts/slideLayout3.xml"/><Relationship Id="rId4" Type="http://schemas.openxmlformats.org/officeDocument/2006/relationships/image" Target="../media/image45.png"/></Relationships>
</file>

<file path=ppt/slides/_rels/slide37.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37.xml"/><Relationship Id="rId1" Type="http://schemas.openxmlformats.org/officeDocument/2006/relationships/slideLayout" Target="../slideLayouts/slideLayout3.xml"/><Relationship Id="rId5" Type="http://schemas.openxmlformats.org/officeDocument/2006/relationships/image" Target="../media/image48.png"/><Relationship Id="rId4" Type="http://schemas.openxmlformats.org/officeDocument/2006/relationships/image" Target="../media/image47.JPG"/></Relationships>
</file>

<file path=ppt/slides/_rels/slide3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0.xml"/><Relationship Id="rId1" Type="http://schemas.openxmlformats.org/officeDocument/2006/relationships/slideLayout" Target="../slideLayouts/slideLayout6.xml"/><Relationship Id="rId4" Type="http://schemas.openxmlformats.org/officeDocument/2006/relationships/image" Target="../media/image52.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image" Target="../media/image14.png"/><Relationship Id="rId4" Type="http://schemas.openxmlformats.org/officeDocument/2006/relationships/image" Target="../media/image13.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8"/>
          <p:cNvSpPr txBox="1">
            <a:spLocks noChangeArrowheads="1"/>
          </p:cNvSpPr>
          <p:nvPr/>
        </p:nvSpPr>
        <p:spPr bwMode="auto">
          <a:xfrm>
            <a:off x="381000" y="685800"/>
            <a:ext cx="5029200" cy="3276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sz="4000" b="1">
                <a:solidFill>
                  <a:schemeClr val="bg1"/>
                </a:solidFill>
                <a:latin typeface="+mj-lt"/>
                <a:ea typeface="+mj-ea"/>
                <a:cs typeface="ＭＳ Ｐゴシック" charset="0"/>
              </a:defRPr>
            </a:lvl1pPr>
            <a:lvl2pPr algn="l"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2pPr>
            <a:lvl3pPr algn="l"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3pPr>
            <a:lvl4pPr algn="l"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4pPr>
            <a:lvl5pPr algn="l"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5pPr>
            <a:lvl6pPr marL="457200" algn="l" rtl="0" fontAlgn="base">
              <a:spcBef>
                <a:spcPct val="0"/>
              </a:spcBef>
              <a:spcAft>
                <a:spcPct val="0"/>
              </a:spcAft>
              <a:defRPr sz="4000" b="1">
                <a:solidFill>
                  <a:schemeClr val="bg1"/>
                </a:solidFill>
                <a:latin typeface="Arial" charset="0"/>
                <a:ea typeface="ＭＳ Ｐゴシック" charset="0"/>
              </a:defRPr>
            </a:lvl6pPr>
            <a:lvl7pPr marL="914400" algn="l" rtl="0" fontAlgn="base">
              <a:spcBef>
                <a:spcPct val="0"/>
              </a:spcBef>
              <a:spcAft>
                <a:spcPct val="0"/>
              </a:spcAft>
              <a:defRPr sz="4000" b="1">
                <a:solidFill>
                  <a:schemeClr val="bg1"/>
                </a:solidFill>
                <a:latin typeface="Arial" charset="0"/>
                <a:ea typeface="ＭＳ Ｐゴシック" charset="0"/>
              </a:defRPr>
            </a:lvl7pPr>
            <a:lvl8pPr marL="1371600" algn="l" rtl="0" fontAlgn="base">
              <a:spcBef>
                <a:spcPct val="0"/>
              </a:spcBef>
              <a:spcAft>
                <a:spcPct val="0"/>
              </a:spcAft>
              <a:defRPr sz="4000" b="1">
                <a:solidFill>
                  <a:schemeClr val="bg1"/>
                </a:solidFill>
                <a:latin typeface="Arial" charset="0"/>
                <a:ea typeface="ＭＳ Ｐゴシック" charset="0"/>
              </a:defRPr>
            </a:lvl8pPr>
            <a:lvl9pPr marL="1828800" algn="l" rtl="0" fontAlgn="base">
              <a:spcBef>
                <a:spcPct val="0"/>
              </a:spcBef>
              <a:spcAft>
                <a:spcPct val="0"/>
              </a:spcAft>
              <a:defRPr sz="4000" b="1">
                <a:solidFill>
                  <a:schemeClr val="bg1"/>
                </a:solidFill>
                <a:latin typeface="Arial" charset="0"/>
                <a:ea typeface="ＭＳ Ｐゴシック" charset="0"/>
              </a:defRPr>
            </a:lvl9pPr>
          </a:lstStyle>
          <a:p>
            <a:pPr>
              <a:buNone/>
            </a:pPr>
            <a:r>
              <a:rPr lang="en-US" sz="3200" kern="0" dirty="0">
                <a:solidFill>
                  <a:srgbClr val="002060"/>
                </a:solidFill>
              </a:rPr>
              <a:t>The National FAA Safety Team Presents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0" cap="none" spc="0" normalizeH="0" baseline="0" noProof="0" dirty="0" smtClean="0">
                <a:ln>
                  <a:noFill/>
                </a:ln>
                <a:solidFill>
                  <a:schemeClr val="tx1"/>
                </a:solidFill>
                <a:effectLst/>
                <a:uLnTx/>
                <a:uFillTx/>
                <a:latin typeface="Arial"/>
                <a:ea typeface="ＭＳ Ｐゴシック"/>
                <a:cs typeface="+mj-cs"/>
              </a:rPr>
              <a:t/>
            </a:r>
            <a:br>
              <a:rPr kumimoji="0" lang="en-US" sz="3200" b="0" i="0" u="none" strike="noStrike" kern="0" cap="none" spc="0" normalizeH="0" baseline="0" noProof="0" dirty="0" smtClean="0">
                <a:ln>
                  <a:noFill/>
                </a:ln>
                <a:solidFill>
                  <a:schemeClr val="tx1"/>
                </a:solidFill>
                <a:effectLst/>
                <a:uLnTx/>
                <a:uFillTx/>
                <a:latin typeface="Arial"/>
                <a:ea typeface="ＭＳ Ｐゴシック"/>
                <a:cs typeface="+mj-cs"/>
              </a:rPr>
            </a:br>
            <a:r>
              <a:rPr kumimoji="0" lang="en-US" sz="2800" b="0" i="0" u="none" strike="noStrike" kern="0" cap="none" spc="0" normalizeH="0" baseline="0" noProof="0" dirty="0" smtClean="0">
                <a:ln>
                  <a:noFill/>
                </a:ln>
                <a:solidFill>
                  <a:schemeClr val="bg2">
                    <a:lumMod val="50000"/>
                  </a:schemeClr>
                </a:solidFill>
                <a:effectLst/>
                <a:uLnTx/>
                <a:uFillTx/>
                <a:latin typeface="Arial"/>
                <a:ea typeface="ＭＳ Ｐゴシック"/>
                <a:cs typeface="+mj-cs"/>
              </a:rPr>
              <a:t>Topic of the Month – April</a:t>
            </a:r>
            <a:endParaRPr kumimoji="0" lang="en-US" sz="3200" b="0" i="0" u="none" strike="noStrike" kern="0" cap="none" spc="0" normalizeH="0" baseline="0" noProof="0" dirty="0" smtClean="0">
              <a:ln>
                <a:noFill/>
              </a:ln>
              <a:solidFill>
                <a:schemeClr val="bg2">
                  <a:lumMod val="50000"/>
                </a:schemeClr>
              </a:solidFill>
              <a:effectLst/>
              <a:uLnTx/>
              <a:uFillTx/>
              <a:latin typeface="Arial"/>
              <a:ea typeface="ＭＳ Ｐゴシック"/>
              <a:cs typeface="+mj-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b="0" i="0" u="none" strike="noStrike" kern="0" cap="none" spc="0" normalizeH="0" baseline="0" noProof="0" dirty="0" smtClean="0">
                <a:ln>
                  <a:noFill/>
                </a:ln>
                <a:solidFill>
                  <a:schemeClr val="bg2">
                    <a:lumMod val="50000"/>
                  </a:schemeClr>
                </a:solidFill>
                <a:uLnTx/>
                <a:uFillTx/>
                <a:latin typeface="Arial"/>
                <a:ea typeface="ＭＳ Ｐゴシック"/>
                <a:cs typeface="+mj-cs"/>
              </a:rPr>
              <a:t>Angle of Attack</a:t>
            </a:r>
          </a:p>
          <a:p>
            <a:pPr marL="0" marR="0" lvl="0" indent="0" algn="ctr" defTabSz="914400" rtl="0" eaLnBrk="1" fontAlgn="base" latinLnBrk="0" hangingPunct="1">
              <a:lnSpc>
                <a:spcPct val="100000"/>
              </a:lnSpc>
              <a:spcBef>
                <a:spcPct val="0"/>
              </a:spcBef>
              <a:spcAft>
                <a:spcPct val="0"/>
              </a:spcAft>
              <a:buClrTx/>
              <a:buSzTx/>
              <a:buFontTx/>
              <a:buNone/>
              <a:tabLst/>
              <a:defRPr/>
            </a:pPr>
            <a:r>
              <a:rPr lang="en-US" sz="2400" b="0" kern="0" dirty="0" smtClean="0">
                <a:solidFill>
                  <a:schemeClr val="bg2">
                    <a:lumMod val="50000"/>
                  </a:schemeClr>
                </a:solidFill>
                <a:latin typeface="Arial"/>
                <a:ea typeface="ＭＳ Ｐゴシック"/>
                <a:cs typeface="+mj-cs"/>
              </a:rPr>
              <a:t>Airmanship at it’s Finest</a:t>
            </a:r>
            <a:endParaRPr kumimoji="0" lang="en-US" sz="2400" b="0" i="0" u="none" strike="noStrike" kern="0" cap="none" spc="0" normalizeH="0" baseline="0" noProof="0" dirty="0" smtClean="0">
              <a:ln>
                <a:noFill/>
              </a:ln>
              <a:solidFill>
                <a:schemeClr val="bg2">
                  <a:lumMod val="50000"/>
                </a:schemeClr>
              </a:solidFill>
              <a:uLnTx/>
              <a:uFillTx/>
              <a:latin typeface="Arial"/>
              <a:ea typeface="ＭＳ Ｐゴシック"/>
              <a:cs typeface="+mj-cs"/>
            </a:endParaRPr>
          </a:p>
        </p:txBody>
      </p:sp>
    </p:spTree>
    <p:extLst>
      <p:ext uri="{BB962C8B-B14F-4D97-AF65-F5344CB8AC3E}">
        <p14:creationId xmlns:p14="http://schemas.microsoft.com/office/powerpoint/2010/main" val="394552991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50000">
              <a:schemeClr val="accent1">
                <a:lumMod val="5000"/>
                <a:lumOff val="95000"/>
              </a:schemeClr>
            </a:gs>
            <a:gs pos="100000">
              <a:srgbClr val="92D050"/>
            </a:gs>
          </a:gsLst>
          <a:lin ang="5400000" scaled="1"/>
        </a:gradFill>
        <a:effectLst/>
      </p:bgPr>
    </p:bg>
    <p:spTree>
      <p:nvGrpSpPr>
        <p:cNvPr id="1" name=""/>
        <p:cNvGrpSpPr/>
        <p:nvPr/>
      </p:nvGrpSpPr>
      <p:grpSpPr>
        <a:xfrm>
          <a:off x="0" y="0"/>
          <a:ext cx="0" cy="0"/>
          <a:chOff x="0" y="0"/>
          <a:chExt cx="0" cy="0"/>
        </a:xfrm>
      </p:grpSpPr>
      <p:sp>
        <p:nvSpPr>
          <p:cNvPr id="322562" name="Rectangle 2"/>
          <p:cNvSpPr>
            <a:spLocks noChangeArrowheads="1"/>
          </p:cNvSpPr>
          <p:nvPr/>
        </p:nvSpPr>
        <p:spPr bwMode="auto">
          <a:xfrm>
            <a:off x="533400" y="268288"/>
            <a:ext cx="81534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buFontTx/>
              <a:buNone/>
              <a:defRPr/>
            </a:pPr>
            <a:r>
              <a:rPr lang="en-US" sz="4000" b="1" dirty="0">
                <a:ea typeface="ＭＳ Ｐゴシック" charset="0"/>
              </a:rPr>
              <a:t>Angle of Attack - Visual</a:t>
            </a:r>
          </a:p>
        </p:txBody>
      </p:sp>
      <p:pic>
        <p:nvPicPr>
          <p:cNvPr id="1027" name="Picture 3" descr="C:\Users\agl221jf\Desktop\Airbus_A320_Cockpit_Wallpaper__yvt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2600" y="1905000"/>
            <a:ext cx="3251200" cy="24384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52400" y="1676400"/>
            <a:ext cx="2035175" cy="830997"/>
          </a:xfrm>
          <a:prstGeom prst="rect">
            <a:avLst/>
          </a:prstGeom>
          <a:noFill/>
        </p:spPr>
        <p:txBody>
          <a:bodyPr wrap="square" rtlCol="0">
            <a:spAutoFit/>
          </a:bodyPr>
          <a:lstStyle/>
          <a:p>
            <a:pPr>
              <a:buNone/>
            </a:pPr>
            <a:r>
              <a:rPr lang="en-US" b="1" dirty="0" smtClean="0">
                <a:solidFill>
                  <a:schemeClr val="bg1"/>
                </a:solidFill>
              </a:rPr>
              <a:t>&gt;90%</a:t>
            </a:r>
            <a:endParaRPr lang="en-US" b="1" dirty="0">
              <a:solidFill>
                <a:schemeClr val="bg1"/>
              </a:solidFill>
            </a:endParaRPr>
          </a:p>
        </p:txBody>
      </p:sp>
      <p:sp>
        <p:nvSpPr>
          <p:cNvPr id="3" name="TextBox 2"/>
          <p:cNvSpPr txBox="1"/>
          <p:nvPr/>
        </p:nvSpPr>
        <p:spPr>
          <a:xfrm>
            <a:off x="609600" y="1295400"/>
            <a:ext cx="7543800" cy="4093428"/>
          </a:xfrm>
          <a:prstGeom prst="rect">
            <a:avLst/>
          </a:prstGeom>
          <a:noFill/>
        </p:spPr>
        <p:txBody>
          <a:bodyPr wrap="square" rtlCol="0">
            <a:spAutoFit/>
          </a:bodyPr>
          <a:lstStyle/>
          <a:p>
            <a:pPr algn="l">
              <a:spcBef>
                <a:spcPts val="1200"/>
              </a:spcBef>
              <a:buNone/>
            </a:pPr>
            <a:r>
              <a:rPr lang="en-US" sz="4400" b="1" dirty="0" smtClean="0">
                <a:solidFill>
                  <a:srgbClr val="002060"/>
                </a:solidFill>
              </a:rPr>
              <a:t>Airspeed </a:t>
            </a:r>
          </a:p>
          <a:p>
            <a:pPr algn="l">
              <a:spcBef>
                <a:spcPts val="1200"/>
              </a:spcBef>
              <a:buNone/>
            </a:pPr>
            <a:r>
              <a:rPr lang="en-US" sz="4400" b="1" dirty="0" smtClean="0">
                <a:solidFill>
                  <a:srgbClr val="002060"/>
                </a:solidFill>
              </a:rPr>
              <a:t>Pitch</a:t>
            </a:r>
          </a:p>
          <a:p>
            <a:pPr algn="l">
              <a:spcBef>
                <a:spcPts val="1200"/>
              </a:spcBef>
              <a:buNone/>
            </a:pPr>
            <a:r>
              <a:rPr lang="en-US" sz="4400" b="1" dirty="0" smtClean="0">
                <a:solidFill>
                  <a:srgbClr val="002060"/>
                </a:solidFill>
              </a:rPr>
              <a:t>Bank Angle Pitch</a:t>
            </a:r>
          </a:p>
          <a:p>
            <a:pPr algn="l">
              <a:spcBef>
                <a:spcPts val="1200"/>
              </a:spcBef>
              <a:buNone/>
            </a:pPr>
            <a:r>
              <a:rPr lang="en-US" sz="4400" b="1" dirty="0" smtClean="0">
                <a:solidFill>
                  <a:srgbClr val="002060"/>
                </a:solidFill>
              </a:rPr>
              <a:t>Altitude</a:t>
            </a:r>
          </a:p>
          <a:p>
            <a:pPr algn="l">
              <a:spcBef>
                <a:spcPts val="1200"/>
              </a:spcBef>
              <a:buNone/>
            </a:pPr>
            <a:r>
              <a:rPr lang="en-US" sz="4400" b="1" dirty="0" smtClean="0">
                <a:solidFill>
                  <a:srgbClr val="002060"/>
                </a:solidFill>
              </a:rPr>
              <a:t>Power Setting</a:t>
            </a:r>
            <a:endParaRPr lang="en-US" sz="4400" b="1" dirty="0">
              <a:solidFill>
                <a:srgbClr val="00206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p14:prism isContent="1"/>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lumMod val="65000"/>
          </a:schemeClr>
        </a:solidFill>
        <a:effectLst/>
      </p:bgPr>
    </p:bg>
    <p:spTree>
      <p:nvGrpSpPr>
        <p:cNvPr id="1" name=""/>
        <p:cNvGrpSpPr/>
        <p:nvPr/>
      </p:nvGrpSpPr>
      <p:grpSpPr>
        <a:xfrm>
          <a:off x="0" y="0"/>
          <a:ext cx="0" cy="0"/>
          <a:chOff x="0" y="0"/>
          <a:chExt cx="0" cy="0"/>
        </a:xfrm>
      </p:grpSpPr>
      <p:pic>
        <p:nvPicPr>
          <p:cNvPr id="3" name="dragon_illusion.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36871"/>
            <a:ext cx="9144000" cy="688848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56301967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fullScrn="1">
              <p:cMediaNode vol="80000">
                <p:cTn id="7" fill="hold" display="0">
                  <p:stCondLst>
                    <p:cond delay="indefinite"/>
                  </p:stCondLst>
                </p:cTn>
                <p:tgtEl>
                  <p:spTgt spid="3"/>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55000">
              <a:schemeClr val="accent1">
                <a:lumMod val="5000"/>
                <a:lumOff val="95000"/>
              </a:schemeClr>
            </a:gs>
            <a:gs pos="100000">
              <a:srgbClr val="92D050"/>
            </a:gs>
          </a:gsLst>
          <a:lin ang="5400000" scaled="1"/>
        </a:gradFill>
        <a:effectLst/>
      </p:bgPr>
    </p:bg>
    <p:spTree>
      <p:nvGrpSpPr>
        <p:cNvPr id="1" name=""/>
        <p:cNvGrpSpPr/>
        <p:nvPr/>
      </p:nvGrpSpPr>
      <p:grpSpPr>
        <a:xfrm>
          <a:off x="0" y="0"/>
          <a:ext cx="0" cy="0"/>
          <a:chOff x="0" y="0"/>
          <a:chExt cx="0" cy="0"/>
        </a:xfrm>
      </p:grpSpPr>
      <p:pic>
        <p:nvPicPr>
          <p:cNvPr id="30723"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854044"/>
            <a:ext cx="7315200" cy="47847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sp>
        <p:nvSpPr>
          <p:cNvPr id="2" name="Title 1"/>
          <p:cNvSpPr>
            <a:spLocks noGrp="1"/>
          </p:cNvSpPr>
          <p:nvPr>
            <p:ph type="title" idx="4294967295"/>
          </p:nvPr>
        </p:nvSpPr>
        <p:spPr>
          <a:xfrm>
            <a:off x="0" y="152400"/>
            <a:ext cx="8472488" cy="609600"/>
          </a:xfrm>
        </p:spPr>
        <p:txBody>
          <a:bodyPr/>
          <a:lstStyle/>
          <a:p>
            <a:pPr algn="ctr"/>
            <a:r>
              <a:rPr lang="en-US" dirty="0" smtClean="0"/>
              <a:t>Optical Illusions do exist:</a:t>
            </a:r>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5" name="Picture 3"/>
          <p:cNvPicPr>
            <a:picLocks noGrp="1" noChangeAspect="1" noChangeArrowheads="1"/>
          </p:cNvPicPr>
          <p:nvPr>
            <p:ph idx="4294967295"/>
          </p:nvPr>
        </p:nvPicPr>
        <p:blipFill>
          <a:blip r:embed="rId3"/>
          <a:srcRect/>
          <a:stretch>
            <a:fillRect/>
          </a:stretch>
        </p:blipFill>
        <p:spPr>
          <a:xfrm>
            <a:off x="20638" y="20638"/>
            <a:ext cx="9123362" cy="5999162"/>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miter lim="800000"/>
                <a:headEnd/>
                <a:tailEnd/>
              </a14:hiddenLine>
            </a:ext>
          </a:extLst>
        </p:spPr>
      </p:pic>
      <p:cxnSp>
        <p:nvCxnSpPr>
          <p:cNvPr id="6" name="Straight Connector 5"/>
          <p:cNvCxnSpPr/>
          <p:nvPr/>
        </p:nvCxnSpPr>
        <p:spPr bwMode="auto">
          <a:xfrm flipV="1">
            <a:off x="381000" y="1371600"/>
            <a:ext cx="8610600" cy="304800"/>
          </a:xfrm>
          <a:prstGeom prst="line">
            <a:avLst/>
          </a:prstGeom>
          <a:noFill/>
          <a:ln w="38100" cap="flat" cmpd="sng" algn="ctr">
            <a:solidFill>
              <a:srgbClr val="0000FF"/>
            </a:solidFill>
            <a:prstDash val="sysDash"/>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8" name="Straight Connector 7"/>
          <p:cNvCxnSpPr/>
          <p:nvPr/>
        </p:nvCxnSpPr>
        <p:spPr bwMode="auto">
          <a:xfrm>
            <a:off x="381000" y="1676400"/>
            <a:ext cx="8610600" cy="152400"/>
          </a:xfrm>
          <a:prstGeom prst="line">
            <a:avLst/>
          </a:prstGeom>
          <a:noFill/>
          <a:ln w="38100" cap="flat" cmpd="sng" algn="ctr">
            <a:solidFill>
              <a:srgbClr val="FF0000"/>
            </a:solidFill>
            <a:prstDash val="dash"/>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p:spPr>
      </p:cxnSp>
      <p:sp>
        <p:nvSpPr>
          <p:cNvPr id="32773" name="Down Arrow Callout 9"/>
          <p:cNvSpPr>
            <a:spLocks noChangeArrowheads="1"/>
          </p:cNvSpPr>
          <p:nvPr/>
        </p:nvSpPr>
        <p:spPr bwMode="auto">
          <a:xfrm>
            <a:off x="7162800" y="476250"/>
            <a:ext cx="914400" cy="895350"/>
          </a:xfrm>
          <a:prstGeom prst="downArrowCallout">
            <a:avLst>
              <a:gd name="adj1" fmla="val 25012"/>
              <a:gd name="adj2" fmla="val 25012"/>
              <a:gd name="adj3" fmla="val 25000"/>
              <a:gd name="adj4" fmla="val 64977"/>
            </a:avLst>
          </a:prstGeom>
          <a:solidFill>
            <a:srgbClr val="FFFF00"/>
          </a:solidFill>
          <a:ln w="9525">
            <a:solidFill>
              <a:schemeClr val="tx1"/>
            </a:solidFill>
            <a:miter lim="800000"/>
            <a:headEnd/>
            <a:tailEnd/>
          </a:ln>
        </p:spPr>
        <p:txBody>
          <a:bodyPr>
            <a:spAutoFit/>
          </a:bodyPr>
          <a:lstStyle>
            <a:lvl1pPr eaLnBrk="0" hangingPunct="0">
              <a:defRPr sz="4800">
                <a:solidFill>
                  <a:schemeClr val="tx1"/>
                </a:solidFill>
                <a:latin typeface="Arial" charset="0"/>
                <a:ea typeface="ＭＳ Ｐゴシック" pitchFamily="34" charset="-128"/>
              </a:defRPr>
            </a:lvl1pPr>
            <a:lvl2pPr marL="742950" indent="-285750" eaLnBrk="0" hangingPunct="0">
              <a:defRPr sz="4800">
                <a:solidFill>
                  <a:schemeClr val="tx1"/>
                </a:solidFill>
                <a:latin typeface="Arial" charset="0"/>
                <a:ea typeface="ＭＳ Ｐゴシック" pitchFamily="34" charset="-128"/>
              </a:defRPr>
            </a:lvl2pPr>
            <a:lvl3pPr marL="1143000" indent="-228600" eaLnBrk="0" hangingPunct="0">
              <a:defRPr sz="4800">
                <a:solidFill>
                  <a:schemeClr val="tx1"/>
                </a:solidFill>
                <a:latin typeface="Arial" charset="0"/>
                <a:ea typeface="ＭＳ Ｐゴシック" pitchFamily="34" charset="-128"/>
              </a:defRPr>
            </a:lvl3pPr>
            <a:lvl4pPr marL="1600200" indent="-228600" eaLnBrk="0" hangingPunct="0">
              <a:defRPr sz="4800">
                <a:solidFill>
                  <a:schemeClr val="tx1"/>
                </a:solidFill>
                <a:latin typeface="Arial" charset="0"/>
                <a:ea typeface="ＭＳ Ｐゴシック" pitchFamily="34" charset="-128"/>
              </a:defRPr>
            </a:lvl4pPr>
            <a:lvl5pPr marL="2057400" indent="-228600" eaLnBrk="0" hangingPunct="0">
              <a:defRPr sz="4800">
                <a:solidFill>
                  <a:schemeClr val="tx1"/>
                </a:solidFill>
                <a:latin typeface="Arial" charset="0"/>
                <a:ea typeface="ＭＳ Ｐゴシック" pitchFamily="34" charset="-128"/>
              </a:defRPr>
            </a:lvl5pPr>
            <a:lvl6pPr marL="2514600" indent="-228600" algn="ctr" eaLnBrk="0" fontAlgn="base" hangingPunct="0">
              <a:spcBef>
                <a:spcPct val="50000"/>
              </a:spcBef>
              <a:spcAft>
                <a:spcPct val="0"/>
              </a:spcAft>
              <a:buChar char="•"/>
              <a:defRPr sz="4800">
                <a:solidFill>
                  <a:schemeClr val="tx1"/>
                </a:solidFill>
                <a:latin typeface="Arial" charset="0"/>
                <a:ea typeface="ＭＳ Ｐゴシック" pitchFamily="34" charset="-128"/>
              </a:defRPr>
            </a:lvl6pPr>
            <a:lvl7pPr marL="2971800" indent="-228600" algn="ctr" eaLnBrk="0" fontAlgn="base" hangingPunct="0">
              <a:spcBef>
                <a:spcPct val="50000"/>
              </a:spcBef>
              <a:spcAft>
                <a:spcPct val="0"/>
              </a:spcAft>
              <a:buChar char="•"/>
              <a:defRPr sz="4800">
                <a:solidFill>
                  <a:schemeClr val="tx1"/>
                </a:solidFill>
                <a:latin typeface="Arial" charset="0"/>
                <a:ea typeface="ＭＳ Ｐゴシック" pitchFamily="34" charset="-128"/>
              </a:defRPr>
            </a:lvl7pPr>
            <a:lvl8pPr marL="3429000" indent="-228600" algn="ctr" eaLnBrk="0" fontAlgn="base" hangingPunct="0">
              <a:spcBef>
                <a:spcPct val="50000"/>
              </a:spcBef>
              <a:spcAft>
                <a:spcPct val="0"/>
              </a:spcAft>
              <a:buChar char="•"/>
              <a:defRPr sz="4800">
                <a:solidFill>
                  <a:schemeClr val="tx1"/>
                </a:solidFill>
                <a:latin typeface="Arial" charset="0"/>
                <a:ea typeface="ＭＳ Ｐゴシック" pitchFamily="34" charset="-128"/>
              </a:defRPr>
            </a:lvl8pPr>
            <a:lvl9pPr marL="3886200" indent="-228600" algn="ctr" eaLnBrk="0" fontAlgn="base" hangingPunct="0">
              <a:spcBef>
                <a:spcPct val="50000"/>
              </a:spcBef>
              <a:spcAft>
                <a:spcPct val="0"/>
              </a:spcAft>
              <a:buChar char="•"/>
              <a:defRPr sz="4800">
                <a:solidFill>
                  <a:schemeClr val="tx1"/>
                </a:solidFill>
                <a:latin typeface="Arial" charset="0"/>
                <a:ea typeface="ＭＳ Ｐゴシック" pitchFamily="34" charset="-128"/>
              </a:defRPr>
            </a:lvl9pPr>
          </a:lstStyle>
          <a:p>
            <a:pPr eaLnBrk="1" hangingPunct="1">
              <a:buFontTx/>
              <a:buNone/>
            </a:pPr>
            <a:r>
              <a:rPr lang="en-US" altLang="en-US" sz="3200" b="1"/>
              <a:t>A</a:t>
            </a:r>
          </a:p>
        </p:txBody>
      </p:sp>
      <p:sp>
        <p:nvSpPr>
          <p:cNvPr id="32774" name="Up Arrow Callout 10"/>
          <p:cNvSpPr>
            <a:spLocks noChangeArrowheads="1"/>
          </p:cNvSpPr>
          <p:nvPr/>
        </p:nvSpPr>
        <p:spPr bwMode="auto">
          <a:xfrm>
            <a:off x="7162800" y="1828800"/>
            <a:ext cx="898525" cy="895350"/>
          </a:xfrm>
          <a:prstGeom prst="upArrowCallout">
            <a:avLst>
              <a:gd name="adj1" fmla="val 24996"/>
              <a:gd name="adj2" fmla="val 24996"/>
              <a:gd name="adj3" fmla="val 25000"/>
              <a:gd name="adj4" fmla="val 64977"/>
            </a:avLst>
          </a:prstGeom>
          <a:solidFill>
            <a:srgbClr val="FFFF00"/>
          </a:solidFill>
          <a:ln w="9525">
            <a:solidFill>
              <a:schemeClr val="tx1"/>
            </a:solidFill>
            <a:miter lim="800000"/>
            <a:headEnd/>
            <a:tailEnd/>
          </a:ln>
        </p:spPr>
        <p:txBody>
          <a:bodyPr>
            <a:spAutoFit/>
          </a:bodyPr>
          <a:lstStyle>
            <a:lvl1pPr eaLnBrk="0" hangingPunct="0">
              <a:defRPr sz="4800">
                <a:solidFill>
                  <a:schemeClr val="tx1"/>
                </a:solidFill>
                <a:latin typeface="Arial" charset="0"/>
                <a:ea typeface="ＭＳ Ｐゴシック" pitchFamily="34" charset="-128"/>
              </a:defRPr>
            </a:lvl1pPr>
            <a:lvl2pPr marL="742950" indent="-285750" eaLnBrk="0" hangingPunct="0">
              <a:defRPr sz="4800">
                <a:solidFill>
                  <a:schemeClr val="tx1"/>
                </a:solidFill>
                <a:latin typeface="Arial" charset="0"/>
                <a:ea typeface="ＭＳ Ｐゴシック" pitchFamily="34" charset="-128"/>
              </a:defRPr>
            </a:lvl2pPr>
            <a:lvl3pPr marL="1143000" indent="-228600" eaLnBrk="0" hangingPunct="0">
              <a:defRPr sz="4800">
                <a:solidFill>
                  <a:schemeClr val="tx1"/>
                </a:solidFill>
                <a:latin typeface="Arial" charset="0"/>
                <a:ea typeface="ＭＳ Ｐゴシック" pitchFamily="34" charset="-128"/>
              </a:defRPr>
            </a:lvl3pPr>
            <a:lvl4pPr marL="1600200" indent="-228600" eaLnBrk="0" hangingPunct="0">
              <a:defRPr sz="4800">
                <a:solidFill>
                  <a:schemeClr val="tx1"/>
                </a:solidFill>
                <a:latin typeface="Arial" charset="0"/>
                <a:ea typeface="ＭＳ Ｐゴシック" pitchFamily="34" charset="-128"/>
              </a:defRPr>
            </a:lvl4pPr>
            <a:lvl5pPr marL="2057400" indent="-228600" eaLnBrk="0" hangingPunct="0">
              <a:defRPr sz="4800">
                <a:solidFill>
                  <a:schemeClr val="tx1"/>
                </a:solidFill>
                <a:latin typeface="Arial" charset="0"/>
                <a:ea typeface="ＭＳ Ｐゴシック" pitchFamily="34" charset="-128"/>
              </a:defRPr>
            </a:lvl5pPr>
            <a:lvl6pPr marL="2514600" indent="-228600" algn="ctr" eaLnBrk="0" fontAlgn="base" hangingPunct="0">
              <a:spcBef>
                <a:spcPct val="50000"/>
              </a:spcBef>
              <a:spcAft>
                <a:spcPct val="0"/>
              </a:spcAft>
              <a:buChar char="•"/>
              <a:defRPr sz="4800">
                <a:solidFill>
                  <a:schemeClr val="tx1"/>
                </a:solidFill>
                <a:latin typeface="Arial" charset="0"/>
                <a:ea typeface="ＭＳ Ｐゴシック" pitchFamily="34" charset="-128"/>
              </a:defRPr>
            </a:lvl6pPr>
            <a:lvl7pPr marL="2971800" indent="-228600" algn="ctr" eaLnBrk="0" fontAlgn="base" hangingPunct="0">
              <a:spcBef>
                <a:spcPct val="50000"/>
              </a:spcBef>
              <a:spcAft>
                <a:spcPct val="0"/>
              </a:spcAft>
              <a:buChar char="•"/>
              <a:defRPr sz="4800">
                <a:solidFill>
                  <a:schemeClr val="tx1"/>
                </a:solidFill>
                <a:latin typeface="Arial" charset="0"/>
                <a:ea typeface="ＭＳ Ｐゴシック" pitchFamily="34" charset="-128"/>
              </a:defRPr>
            </a:lvl7pPr>
            <a:lvl8pPr marL="3429000" indent="-228600" algn="ctr" eaLnBrk="0" fontAlgn="base" hangingPunct="0">
              <a:spcBef>
                <a:spcPct val="50000"/>
              </a:spcBef>
              <a:spcAft>
                <a:spcPct val="0"/>
              </a:spcAft>
              <a:buChar char="•"/>
              <a:defRPr sz="4800">
                <a:solidFill>
                  <a:schemeClr val="tx1"/>
                </a:solidFill>
                <a:latin typeface="Arial" charset="0"/>
                <a:ea typeface="ＭＳ Ｐゴシック" pitchFamily="34" charset="-128"/>
              </a:defRPr>
            </a:lvl8pPr>
            <a:lvl9pPr marL="3886200" indent="-228600" algn="ctr" eaLnBrk="0" fontAlgn="base" hangingPunct="0">
              <a:spcBef>
                <a:spcPct val="50000"/>
              </a:spcBef>
              <a:spcAft>
                <a:spcPct val="0"/>
              </a:spcAft>
              <a:buChar char="•"/>
              <a:defRPr sz="4800">
                <a:solidFill>
                  <a:schemeClr val="tx1"/>
                </a:solidFill>
                <a:latin typeface="Arial" charset="0"/>
                <a:ea typeface="ＭＳ Ｐゴシック" pitchFamily="34" charset="-128"/>
              </a:defRPr>
            </a:lvl9pPr>
          </a:lstStyle>
          <a:p>
            <a:pPr eaLnBrk="1" hangingPunct="1">
              <a:buFontTx/>
              <a:buNone/>
            </a:pPr>
            <a:r>
              <a:rPr lang="en-US" altLang="en-US" sz="3200" b="1"/>
              <a:t>B</a:t>
            </a:r>
          </a:p>
        </p:txBody>
      </p:sp>
      <p:cxnSp>
        <p:nvCxnSpPr>
          <p:cNvPr id="3" name="Straight Connector 2"/>
          <p:cNvCxnSpPr/>
          <p:nvPr/>
        </p:nvCxnSpPr>
        <p:spPr bwMode="auto">
          <a:xfrm flipV="1">
            <a:off x="381000" y="1600200"/>
            <a:ext cx="8610600" cy="76200"/>
          </a:xfrm>
          <a:prstGeom prst="line">
            <a:avLst/>
          </a:prstGeom>
          <a:noFill/>
          <a:ln w="38100" cap="flat" cmpd="sng" algn="ctr">
            <a:solidFill>
              <a:srgbClr val="FFC000"/>
            </a:solidFill>
            <a:prstDash val="lgDash"/>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p:spPr>
      </p:cxnSp>
      <p:sp>
        <p:nvSpPr>
          <p:cNvPr id="7" name="Down Arrow Callout 6"/>
          <p:cNvSpPr/>
          <p:nvPr/>
        </p:nvSpPr>
        <p:spPr bwMode="auto">
          <a:xfrm>
            <a:off x="8229600" y="685801"/>
            <a:ext cx="838200" cy="895826"/>
          </a:xfrm>
          <a:prstGeom prst="downArrowCallout">
            <a:avLst/>
          </a:prstGeom>
          <a:solidFill>
            <a:srgbClr val="FFFF00"/>
          </a:solidFill>
          <a:ln>
            <a:solidFill>
              <a:schemeClr val="tx1"/>
            </a:solidFill>
          </a:ln>
          <a:effectLst/>
          <a:ex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None/>
              <a:tabLst/>
            </a:pPr>
            <a:r>
              <a:rPr kumimoji="0" lang="en-US" sz="3200" b="1" i="0" u="none" strike="noStrike" cap="none" normalizeH="0" baseline="0" dirty="0" smtClean="0">
                <a:ln>
                  <a:noFill/>
                </a:ln>
                <a:solidFill>
                  <a:schemeClr val="tx1"/>
                </a:solidFill>
                <a:effectLst/>
                <a:latin typeface="Arial" charset="0"/>
                <a:ea typeface="ＭＳ Ｐゴシック" charset="0"/>
              </a:rPr>
              <a:t>C</a:t>
            </a:r>
            <a:endParaRPr kumimoji="0" lang="en-US" sz="3200" b="1" i="0" u="none" strike="noStrike" cap="none" normalizeH="0" baseline="0" dirty="0">
              <a:ln>
                <a:noFill/>
              </a:ln>
              <a:solidFill>
                <a:schemeClr val="tx1"/>
              </a:solidFill>
              <a:effectLst/>
              <a:latin typeface="Arial" charset="0"/>
              <a:ea typeface="ＭＳ Ｐゴシック" charset="0"/>
            </a:endParaRPr>
          </a:p>
        </p:txBody>
      </p:sp>
      <p:sp>
        <p:nvSpPr>
          <p:cNvPr id="2" name="Block Arc 1"/>
          <p:cNvSpPr/>
          <p:nvPr/>
        </p:nvSpPr>
        <p:spPr bwMode="auto">
          <a:xfrm rot="10800000">
            <a:off x="5202379" y="1524001"/>
            <a:ext cx="1884221" cy="1265769"/>
          </a:xfrm>
          <a:prstGeom prst="blockArc">
            <a:avLst>
              <a:gd name="adj1" fmla="val 10800000"/>
              <a:gd name="adj2" fmla="val 21410996"/>
              <a:gd name="adj3" fmla="val 28317"/>
            </a:avLst>
          </a:prstGeom>
          <a:solidFill>
            <a:schemeClr val="tx1"/>
          </a:solidFill>
          <a:ln w="28575">
            <a:solidFill>
              <a:schemeClr val="bg1"/>
            </a:solidFill>
          </a:ln>
          <a:effectLst/>
          <a:ex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Char char="•"/>
              <a:tabLst/>
            </a:pPr>
            <a:endParaRPr kumimoji="0" lang="en-US" sz="4800" b="0" i="0" u="none" strike="noStrike" cap="none" normalizeH="0" baseline="0">
              <a:ln>
                <a:noFill/>
              </a:ln>
              <a:solidFill>
                <a:schemeClr val="tx1"/>
              </a:solidFill>
              <a:effectLst/>
              <a:latin typeface="Arial" charset="0"/>
              <a:ea typeface="ＭＳ Ｐゴシック" charset="0"/>
            </a:endParaRPr>
          </a:p>
        </p:txBody>
      </p:sp>
      <p:sp>
        <p:nvSpPr>
          <p:cNvPr id="4" name="Oval 3"/>
          <p:cNvSpPr/>
          <p:nvPr/>
        </p:nvSpPr>
        <p:spPr bwMode="auto">
          <a:xfrm>
            <a:off x="6172199" y="2413572"/>
            <a:ext cx="381001" cy="376199"/>
          </a:xfrm>
          <a:prstGeom prst="ellipse">
            <a:avLst/>
          </a:prstGeom>
          <a:solidFill>
            <a:schemeClr val="accent3">
              <a:lumMod val="75000"/>
            </a:schemeClr>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Char char="•"/>
              <a:tabLst/>
            </a:pPr>
            <a:endParaRPr kumimoji="0" lang="en-US" sz="4800" b="0" i="0" u="none" strike="noStrike" cap="none" normalizeH="0" baseline="0">
              <a:ln>
                <a:noFill/>
              </a:ln>
              <a:solidFill>
                <a:schemeClr val="tx1"/>
              </a:solidFill>
              <a:effectLst/>
              <a:latin typeface="Arial" charset="0"/>
              <a:ea typeface="ＭＳ Ｐゴシック" charset="0"/>
            </a:endParaRPr>
          </a:p>
        </p:txBody>
      </p:sp>
      <p:cxnSp>
        <p:nvCxnSpPr>
          <p:cNvPr id="9" name="Straight Connector 8"/>
          <p:cNvCxnSpPr/>
          <p:nvPr/>
        </p:nvCxnSpPr>
        <p:spPr bwMode="auto">
          <a:xfrm flipH="1">
            <a:off x="6019799" y="2438401"/>
            <a:ext cx="1" cy="314039"/>
          </a:xfrm>
          <a:prstGeom prst="line">
            <a:avLst/>
          </a:prstGeom>
          <a:noFill/>
          <a:ln w="38100"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5" name="Straight Connector 14"/>
          <p:cNvCxnSpPr/>
          <p:nvPr/>
        </p:nvCxnSpPr>
        <p:spPr bwMode="auto">
          <a:xfrm>
            <a:off x="6400800" y="2438401"/>
            <a:ext cx="0" cy="335788"/>
          </a:xfrm>
          <a:prstGeom prst="line">
            <a:avLst/>
          </a:prstGeom>
          <a:noFill/>
          <a:ln w="38100"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p:spPr>
      </p:cxnSp>
      <p:sp>
        <p:nvSpPr>
          <p:cNvPr id="22" name="Block Arc 21"/>
          <p:cNvSpPr/>
          <p:nvPr/>
        </p:nvSpPr>
        <p:spPr bwMode="auto">
          <a:xfrm rot="10800000">
            <a:off x="5202379" y="-122770"/>
            <a:ext cx="1884221" cy="1265769"/>
          </a:xfrm>
          <a:prstGeom prst="blockArc">
            <a:avLst>
              <a:gd name="adj1" fmla="val 10800000"/>
              <a:gd name="adj2" fmla="val 21410996"/>
              <a:gd name="adj3" fmla="val 28317"/>
            </a:avLst>
          </a:prstGeom>
          <a:solidFill>
            <a:schemeClr val="tx1"/>
          </a:solidFill>
          <a:ln w="28575">
            <a:solidFill>
              <a:schemeClr val="bg1"/>
            </a:solidFill>
          </a:ln>
          <a:effectLst/>
          <a:ex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Char char="•"/>
              <a:tabLst/>
            </a:pPr>
            <a:endParaRPr kumimoji="0" lang="en-US" sz="4800" b="0" i="0" u="none" strike="noStrike" cap="none" normalizeH="0" baseline="0">
              <a:ln>
                <a:noFill/>
              </a:ln>
              <a:solidFill>
                <a:schemeClr val="tx1"/>
              </a:solidFill>
              <a:effectLst/>
              <a:latin typeface="Arial" charset="0"/>
              <a:ea typeface="ＭＳ Ｐゴシック" charset="0"/>
            </a:endParaRPr>
          </a:p>
        </p:txBody>
      </p:sp>
      <p:sp>
        <p:nvSpPr>
          <p:cNvPr id="23" name="Oval 22"/>
          <p:cNvSpPr/>
          <p:nvPr/>
        </p:nvSpPr>
        <p:spPr bwMode="auto">
          <a:xfrm>
            <a:off x="5867400" y="766801"/>
            <a:ext cx="381001" cy="376199"/>
          </a:xfrm>
          <a:prstGeom prst="ellipse">
            <a:avLst/>
          </a:prstGeom>
          <a:solidFill>
            <a:schemeClr val="accent3">
              <a:lumMod val="75000"/>
            </a:schemeClr>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Char char="•"/>
              <a:tabLst/>
            </a:pPr>
            <a:endParaRPr kumimoji="0" lang="en-US" sz="4800" b="0" i="0" u="none" strike="noStrike" cap="none" normalizeH="0" baseline="0">
              <a:ln>
                <a:noFill/>
              </a:ln>
              <a:solidFill>
                <a:schemeClr val="tx1"/>
              </a:solidFill>
              <a:effectLst/>
              <a:latin typeface="Arial" charset="0"/>
              <a:ea typeface="ＭＳ Ｐゴシック" charset="0"/>
            </a:endParaRPr>
          </a:p>
        </p:txBody>
      </p:sp>
      <p:cxnSp>
        <p:nvCxnSpPr>
          <p:cNvPr id="24" name="Straight Connector 23"/>
          <p:cNvCxnSpPr/>
          <p:nvPr/>
        </p:nvCxnSpPr>
        <p:spPr bwMode="auto">
          <a:xfrm flipH="1">
            <a:off x="6019799" y="791630"/>
            <a:ext cx="1" cy="314039"/>
          </a:xfrm>
          <a:prstGeom prst="line">
            <a:avLst/>
          </a:prstGeom>
          <a:noFill/>
          <a:ln w="38100"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25" name="Straight Connector 24"/>
          <p:cNvCxnSpPr/>
          <p:nvPr/>
        </p:nvCxnSpPr>
        <p:spPr bwMode="auto">
          <a:xfrm>
            <a:off x="6400800" y="791630"/>
            <a:ext cx="0" cy="335788"/>
          </a:xfrm>
          <a:prstGeom prst="line">
            <a:avLst/>
          </a:prstGeom>
          <a:noFill/>
          <a:ln w="38100"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p:spPr>
      </p:cxnSp>
      <p:sp>
        <p:nvSpPr>
          <p:cNvPr id="26" name="Block Arc 25"/>
          <p:cNvSpPr/>
          <p:nvPr/>
        </p:nvSpPr>
        <p:spPr bwMode="auto">
          <a:xfrm rot="10800000">
            <a:off x="6269179" y="76201"/>
            <a:ext cx="1884221" cy="1265769"/>
          </a:xfrm>
          <a:prstGeom prst="blockArc">
            <a:avLst>
              <a:gd name="adj1" fmla="val 10800000"/>
              <a:gd name="adj2" fmla="val 21410996"/>
              <a:gd name="adj3" fmla="val 28317"/>
            </a:avLst>
          </a:prstGeom>
          <a:solidFill>
            <a:schemeClr val="tx1"/>
          </a:solidFill>
          <a:ln w="28575">
            <a:solidFill>
              <a:schemeClr val="bg1"/>
            </a:solidFill>
          </a:ln>
          <a:effectLst/>
          <a:ex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Char char="•"/>
              <a:tabLst/>
            </a:pPr>
            <a:endParaRPr kumimoji="0" lang="en-US" sz="4800" b="0" i="0" u="none" strike="noStrike" cap="none" normalizeH="0" baseline="0">
              <a:ln>
                <a:noFill/>
              </a:ln>
              <a:solidFill>
                <a:schemeClr val="tx1"/>
              </a:solidFill>
              <a:effectLst/>
              <a:latin typeface="Arial" charset="0"/>
              <a:ea typeface="ＭＳ Ｐゴシック" charset="0"/>
            </a:endParaRPr>
          </a:p>
        </p:txBody>
      </p:sp>
      <p:sp>
        <p:nvSpPr>
          <p:cNvPr id="27" name="Oval 26"/>
          <p:cNvSpPr/>
          <p:nvPr/>
        </p:nvSpPr>
        <p:spPr bwMode="auto">
          <a:xfrm>
            <a:off x="7086599" y="965772"/>
            <a:ext cx="381001" cy="376199"/>
          </a:xfrm>
          <a:prstGeom prst="ellipse">
            <a:avLst/>
          </a:prstGeom>
          <a:solidFill>
            <a:schemeClr val="accent3">
              <a:lumMod val="75000"/>
            </a:schemeClr>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Char char="•"/>
              <a:tabLst/>
            </a:pPr>
            <a:endParaRPr kumimoji="0" lang="en-US" sz="4800" b="0" i="0" u="none" strike="noStrike" cap="none" normalizeH="0" baseline="0">
              <a:ln>
                <a:noFill/>
              </a:ln>
              <a:solidFill>
                <a:schemeClr val="tx1"/>
              </a:solidFill>
              <a:effectLst/>
              <a:latin typeface="Arial" charset="0"/>
              <a:ea typeface="ＭＳ Ｐゴシック" charset="0"/>
            </a:endParaRPr>
          </a:p>
        </p:txBody>
      </p:sp>
      <p:cxnSp>
        <p:nvCxnSpPr>
          <p:cNvPr id="28" name="Straight Connector 27"/>
          <p:cNvCxnSpPr/>
          <p:nvPr/>
        </p:nvCxnSpPr>
        <p:spPr bwMode="auto">
          <a:xfrm flipH="1">
            <a:off x="7086599" y="990601"/>
            <a:ext cx="1" cy="314039"/>
          </a:xfrm>
          <a:prstGeom prst="line">
            <a:avLst/>
          </a:prstGeom>
          <a:noFill/>
          <a:ln w="38100"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29" name="Straight Connector 28"/>
          <p:cNvCxnSpPr/>
          <p:nvPr/>
        </p:nvCxnSpPr>
        <p:spPr bwMode="auto">
          <a:xfrm>
            <a:off x="7467600" y="990601"/>
            <a:ext cx="0" cy="335788"/>
          </a:xfrm>
          <a:prstGeom prst="line">
            <a:avLst/>
          </a:prstGeom>
          <a:noFill/>
          <a:ln w="38100"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p:spPr>
      </p:cxnSp>
      <p:sp>
        <p:nvSpPr>
          <p:cNvPr id="18" name="Oval 17"/>
          <p:cNvSpPr/>
          <p:nvPr/>
        </p:nvSpPr>
        <p:spPr bwMode="auto">
          <a:xfrm>
            <a:off x="3636821" y="4876800"/>
            <a:ext cx="1544779" cy="1371600"/>
          </a:xfrm>
          <a:prstGeom prst="ellipse">
            <a:avLst/>
          </a:prstGeom>
          <a:solidFill>
            <a:schemeClr val="tx1"/>
          </a:solidFill>
          <a:ln>
            <a:solidFill>
              <a:schemeClr val="bg1"/>
            </a:solidFill>
          </a:ln>
          <a:effectLst/>
          <a:ex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Char char="•"/>
              <a:tabLst/>
            </a:pPr>
            <a:endParaRPr kumimoji="0" lang="en-US" sz="4800" b="0" i="0" u="none" strike="noStrike" cap="none" normalizeH="0" baseline="0">
              <a:ln>
                <a:noFill/>
              </a:ln>
              <a:solidFill>
                <a:schemeClr val="tx1"/>
              </a:solidFill>
              <a:effectLst/>
              <a:latin typeface="Arial" charset="0"/>
              <a:ea typeface="ＭＳ Ｐゴシック" charset="0"/>
            </a:endParaRPr>
          </a:p>
        </p:txBody>
      </p:sp>
      <p:sp>
        <p:nvSpPr>
          <p:cNvPr id="19" name="&quot;No&quot; Symbol 18"/>
          <p:cNvSpPr/>
          <p:nvPr/>
        </p:nvSpPr>
        <p:spPr bwMode="auto">
          <a:xfrm>
            <a:off x="3875810" y="5067300"/>
            <a:ext cx="1066800" cy="990600"/>
          </a:xfrm>
          <a:prstGeom prst="noSmoking">
            <a:avLst/>
          </a:prstGeom>
          <a:solidFill>
            <a:srgbClr val="FF0000"/>
          </a:solidFill>
          <a:ln>
            <a:noFill/>
          </a:ln>
          <a:effectLst/>
          <a:scene3d>
            <a:camera prst="orthographicFront">
              <a:rot lat="0" lon="0" rev="0"/>
            </a:camera>
            <a:lightRig rig="contrasting" dir="t">
              <a:rot lat="0" lon="0" rev="7800000"/>
            </a:lightRig>
          </a:scene3d>
          <a:sp3d>
            <a:bevelT w="139700" h="139700"/>
          </a:sp3d>
          <a:ex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Char char="•"/>
              <a:tabLst/>
            </a:pPr>
            <a:endParaRPr kumimoji="0" lang="en-US" sz="4800" b="0" i="0" u="none" strike="noStrike" cap="none" normalizeH="0" baseline="0">
              <a:ln>
                <a:noFill/>
              </a:ln>
              <a:solidFill>
                <a:schemeClr val="tx1"/>
              </a:solidFill>
              <a:effectLst/>
              <a:latin typeface="Arial" charset="0"/>
              <a:ea typeface="ＭＳ Ｐゴシック" charset="0"/>
            </a:endParaRPr>
          </a:p>
        </p:txBody>
      </p:sp>
    </p:spTree>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2773"/>
                                        </p:tgtEl>
                                        <p:attrNameLst>
                                          <p:attrName>style.visibility</p:attrName>
                                        </p:attrNameLst>
                                      </p:cBhvr>
                                      <p:to>
                                        <p:strVal val="visible"/>
                                      </p:to>
                                    </p:set>
                                    <p:animEffect transition="in" filter="fade">
                                      <p:cBhvr>
                                        <p:cTn id="11" dur="500"/>
                                        <p:tgtEl>
                                          <p:spTgt spid="32773"/>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fade">
                                      <p:cBhvr>
                                        <p:cTn id="15" dur="500"/>
                                        <p:tgtEl>
                                          <p:spTgt spid="22"/>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fade">
                                      <p:cBhvr>
                                        <p:cTn id="23" dur="500"/>
                                        <p:tgtEl>
                                          <p:spTgt spid="24"/>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500"/>
                                        <p:tgtEl>
                                          <p:spTgt spid="2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500"/>
                                        <p:tgtEl>
                                          <p:spTgt spid="6"/>
                                        </p:tgtEl>
                                      </p:cBhvr>
                                    </p:animEffect>
                                    <p:set>
                                      <p:cBhvr>
                                        <p:cTn id="32" dur="1" fill="hold">
                                          <p:stCondLst>
                                            <p:cond delay="499"/>
                                          </p:stCondLst>
                                        </p:cTn>
                                        <p:tgtEl>
                                          <p:spTgt spid="6"/>
                                        </p:tgtEl>
                                        <p:attrNameLst>
                                          <p:attrName>style.visibility</p:attrName>
                                        </p:attrNameLst>
                                      </p:cBhvr>
                                      <p:to>
                                        <p:strVal val="hidden"/>
                                      </p:to>
                                    </p:set>
                                  </p:childTnLst>
                                </p:cTn>
                              </p:par>
                              <p:par>
                                <p:cTn id="33" presetID="10" presetClass="exit" presetSubtype="0" fill="hold" grpId="1" nodeType="withEffect">
                                  <p:stCondLst>
                                    <p:cond delay="0"/>
                                  </p:stCondLst>
                                  <p:childTnLst>
                                    <p:animEffect transition="out" filter="fade">
                                      <p:cBhvr>
                                        <p:cTn id="34" dur="500"/>
                                        <p:tgtEl>
                                          <p:spTgt spid="32773"/>
                                        </p:tgtEl>
                                      </p:cBhvr>
                                    </p:animEffect>
                                    <p:set>
                                      <p:cBhvr>
                                        <p:cTn id="35" dur="1" fill="hold">
                                          <p:stCondLst>
                                            <p:cond delay="499"/>
                                          </p:stCondLst>
                                        </p:cTn>
                                        <p:tgtEl>
                                          <p:spTgt spid="32773"/>
                                        </p:tgtEl>
                                        <p:attrNameLst>
                                          <p:attrName>style.visibility</p:attrName>
                                        </p:attrNameLst>
                                      </p:cBhvr>
                                      <p:to>
                                        <p:strVal val="hidden"/>
                                      </p:to>
                                    </p:set>
                                  </p:childTnLst>
                                </p:cTn>
                              </p:par>
                              <p:par>
                                <p:cTn id="36" presetID="10" presetClass="exit" presetSubtype="0" fill="hold" grpId="1" nodeType="withEffect">
                                  <p:stCondLst>
                                    <p:cond delay="0"/>
                                  </p:stCondLst>
                                  <p:childTnLst>
                                    <p:animEffect transition="out" filter="fade">
                                      <p:cBhvr>
                                        <p:cTn id="37" dur="500"/>
                                        <p:tgtEl>
                                          <p:spTgt spid="22"/>
                                        </p:tgtEl>
                                      </p:cBhvr>
                                    </p:animEffect>
                                    <p:set>
                                      <p:cBhvr>
                                        <p:cTn id="38" dur="1" fill="hold">
                                          <p:stCondLst>
                                            <p:cond delay="499"/>
                                          </p:stCondLst>
                                        </p:cTn>
                                        <p:tgtEl>
                                          <p:spTgt spid="22"/>
                                        </p:tgtEl>
                                        <p:attrNameLst>
                                          <p:attrName>style.visibility</p:attrName>
                                        </p:attrNameLst>
                                      </p:cBhvr>
                                      <p:to>
                                        <p:strVal val="hidden"/>
                                      </p:to>
                                    </p:set>
                                  </p:childTnLst>
                                </p:cTn>
                              </p:par>
                              <p:par>
                                <p:cTn id="39" presetID="10" presetClass="exit" presetSubtype="0" fill="hold" nodeType="withEffect">
                                  <p:stCondLst>
                                    <p:cond delay="0"/>
                                  </p:stCondLst>
                                  <p:childTnLst>
                                    <p:animEffect transition="out" filter="fade">
                                      <p:cBhvr>
                                        <p:cTn id="40" dur="500"/>
                                        <p:tgtEl>
                                          <p:spTgt spid="25"/>
                                        </p:tgtEl>
                                      </p:cBhvr>
                                    </p:animEffect>
                                    <p:set>
                                      <p:cBhvr>
                                        <p:cTn id="41" dur="1" fill="hold">
                                          <p:stCondLst>
                                            <p:cond delay="499"/>
                                          </p:stCondLst>
                                        </p:cTn>
                                        <p:tgtEl>
                                          <p:spTgt spid="25"/>
                                        </p:tgtEl>
                                        <p:attrNameLst>
                                          <p:attrName>style.visibility</p:attrName>
                                        </p:attrNameLst>
                                      </p:cBhvr>
                                      <p:to>
                                        <p:strVal val="hidden"/>
                                      </p:to>
                                    </p:set>
                                  </p:childTnLst>
                                </p:cTn>
                              </p:par>
                              <p:par>
                                <p:cTn id="42" presetID="10" presetClass="exit" presetSubtype="0" fill="hold" nodeType="withEffect">
                                  <p:stCondLst>
                                    <p:cond delay="0"/>
                                  </p:stCondLst>
                                  <p:childTnLst>
                                    <p:animEffect transition="out" filter="fade">
                                      <p:cBhvr>
                                        <p:cTn id="43" dur="500"/>
                                        <p:tgtEl>
                                          <p:spTgt spid="24"/>
                                        </p:tgtEl>
                                      </p:cBhvr>
                                    </p:animEffect>
                                    <p:set>
                                      <p:cBhvr>
                                        <p:cTn id="44" dur="1" fill="hold">
                                          <p:stCondLst>
                                            <p:cond delay="499"/>
                                          </p:stCondLst>
                                        </p:cTn>
                                        <p:tgtEl>
                                          <p:spTgt spid="24"/>
                                        </p:tgtEl>
                                        <p:attrNameLst>
                                          <p:attrName>style.visibility</p:attrName>
                                        </p:attrNameLst>
                                      </p:cBhvr>
                                      <p:to>
                                        <p:strVal val="hidden"/>
                                      </p:to>
                                    </p:set>
                                  </p:childTnLst>
                                </p:cTn>
                              </p:par>
                              <p:par>
                                <p:cTn id="45" presetID="10" presetClass="exit" presetSubtype="0" fill="hold" grpId="1" nodeType="withEffect">
                                  <p:stCondLst>
                                    <p:cond delay="0"/>
                                  </p:stCondLst>
                                  <p:childTnLst>
                                    <p:animEffect transition="out" filter="fade">
                                      <p:cBhvr>
                                        <p:cTn id="46" dur="500"/>
                                        <p:tgtEl>
                                          <p:spTgt spid="23"/>
                                        </p:tgtEl>
                                      </p:cBhvr>
                                    </p:animEffect>
                                    <p:set>
                                      <p:cBhvr>
                                        <p:cTn id="47" dur="1" fill="hold">
                                          <p:stCondLst>
                                            <p:cond delay="499"/>
                                          </p:stCondLst>
                                        </p:cTn>
                                        <p:tgtEl>
                                          <p:spTgt spid="23"/>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8"/>
                                        </p:tgtEl>
                                        <p:attrNameLst>
                                          <p:attrName>style.visibility</p:attrName>
                                        </p:attrNameLst>
                                      </p:cBhvr>
                                      <p:to>
                                        <p:strVal val="visible"/>
                                      </p:to>
                                    </p:set>
                                    <p:animEffect transition="in" filter="fade">
                                      <p:cBhvr>
                                        <p:cTn id="52" dur="500"/>
                                        <p:tgtEl>
                                          <p:spTgt spid="8"/>
                                        </p:tgtEl>
                                      </p:cBhvr>
                                    </p:animEffect>
                                  </p:childTnLst>
                                </p:cTn>
                              </p:par>
                            </p:childTnLst>
                          </p:cTn>
                        </p:par>
                        <p:par>
                          <p:cTn id="53" fill="hold">
                            <p:stCondLst>
                              <p:cond delay="500"/>
                            </p:stCondLst>
                            <p:childTnLst>
                              <p:par>
                                <p:cTn id="54" presetID="10" presetClass="entr" presetSubtype="0" fill="hold" grpId="0" nodeType="afterEffect">
                                  <p:stCondLst>
                                    <p:cond delay="0"/>
                                  </p:stCondLst>
                                  <p:childTnLst>
                                    <p:set>
                                      <p:cBhvr>
                                        <p:cTn id="55" dur="1" fill="hold">
                                          <p:stCondLst>
                                            <p:cond delay="0"/>
                                          </p:stCondLst>
                                        </p:cTn>
                                        <p:tgtEl>
                                          <p:spTgt spid="32774"/>
                                        </p:tgtEl>
                                        <p:attrNameLst>
                                          <p:attrName>style.visibility</p:attrName>
                                        </p:attrNameLst>
                                      </p:cBhvr>
                                      <p:to>
                                        <p:strVal val="visible"/>
                                      </p:to>
                                    </p:set>
                                    <p:animEffect transition="in" filter="fade">
                                      <p:cBhvr>
                                        <p:cTn id="56" dur="500"/>
                                        <p:tgtEl>
                                          <p:spTgt spid="32774"/>
                                        </p:tgtEl>
                                      </p:cBhvr>
                                    </p:animEffect>
                                  </p:childTnLst>
                                </p:cTn>
                              </p:par>
                            </p:childTnLst>
                          </p:cTn>
                        </p:par>
                        <p:par>
                          <p:cTn id="57" fill="hold">
                            <p:stCondLst>
                              <p:cond delay="1000"/>
                            </p:stCondLst>
                            <p:childTnLst>
                              <p:par>
                                <p:cTn id="58" presetID="10" presetClass="entr" presetSubtype="0" fill="hold" grpId="0" nodeType="afterEffect">
                                  <p:stCondLst>
                                    <p:cond delay="0"/>
                                  </p:stCondLst>
                                  <p:childTnLst>
                                    <p:set>
                                      <p:cBhvr>
                                        <p:cTn id="59" dur="1" fill="hold">
                                          <p:stCondLst>
                                            <p:cond delay="0"/>
                                          </p:stCondLst>
                                        </p:cTn>
                                        <p:tgtEl>
                                          <p:spTgt spid="2"/>
                                        </p:tgtEl>
                                        <p:attrNameLst>
                                          <p:attrName>style.visibility</p:attrName>
                                        </p:attrNameLst>
                                      </p:cBhvr>
                                      <p:to>
                                        <p:strVal val="visible"/>
                                      </p:to>
                                    </p:set>
                                    <p:animEffect transition="in" filter="fade">
                                      <p:cBhvr>
                                        <p:cTn id="60" dur="500"/>
                                        <p:tgtEl>
                                          <p:spTgt spid="2"/>
                                        </p:tgtEl>
                                      </p:cBhvr>
                                    </p:animEffect>
                                  </p:childTnLst>
                                </p:cTn>
                              </p:par>
                            </p:childTnLst>
                          </p:cTn>
                        </p:par>
                        <p:par>
                          <p:cTn id="61" fill="hold">
                            <p:stCondLst>
                              <p:cond delay="1500"/>
                            </p:stCondLst>
                            <p:childTnLst>
                              <p:par>
                                <p:cTn id="62" presetID="10" presetClass="entr" presetSubtype="0" fill="hold" nodeType="afterEffect">
                                  <p:stCondLst>
                                    <p:cond delay="0"/>
                                  </p:stCondLst>
                                  <p:childTnLst>
                                    <p:set>
                                      <p:cBhvr>
                                        <p:cTn id="63" dur="1" fill="hold">
                                          <p:stCondLst>
                                            <p:cond delay="0"/>
                                          </p:stCondLst>
                                        </p:cTn>
                                        <p:tgtEl>
                                          <p:spTgt spid="15"/>
                                        </p:tgtEl>
                                        <p:attrNameLst>
                                          <p:attrName>style.visibility</p:attrName>
                                        </p:attrNameLst>
                                      </p:cBhvr>
                                      <p:to>
                                        <p:strVal val="visible"/>
                                      </p:to>
                                    </p:set>
                                    <p:animEffect transition="in" filter="fade">
                                      <p:cBhvr>
                                        <p:cTn id="64" dur="500"/>
                                        <p:tgtEl>
                                          <p:spTgt spid="15"/>
                                        </p:tgtEl>
                                      </p:cBhvr>
                                    </p:animEffect>
                                  </p:childTnLst>
                                </p:cTn>
                              </p:par>
                            </p:childTnLst>
                          </p:cTn>
                        </p:par>
                        <p:par>
                          <p:cTn id="65" fill="hold">
                            <p:stCondLst>
                              <p:cond delay="2000"/>
                            </p:stCondLst>
                            <p:childTnLst>
                              <p:par>
                                <p:cTn id="66" presetID="10" presetClass="entr" presetSubtype="0" fill="hold" nodeType="afterEffect">
                                  <p:stCondLst>
                                    <p:cond delay="0"/>
                                  </p:stCondLst>
                                  <p:childTnLst>
                                    <p:set>
                                      <p:cBhvr>
                                        <p:cTn id="67" dur="1" fill="hold">
                                          <p:stCondLst>
                                            <p:cond delay="0"/>
                                          </p:stCondLst>
                                        </p:cTn>
                                        <p:tgtEl>
                                          <p:spTgt spid="9"/>
                                        </p:tgtEl>
                                        <p:attrNameLst>
                                          <p:attrName>style.visibility</p:attrName>
                                        </p:attrNameLst>
                                      </p:cBhvr>
                                      <p:to>
                                        <p:strVal val="visible"/>
                                      </p:to>
                                    </p:set>
                                    <p:animEffect transition="in" filter="fade">
                                      <p:cBhvr>
                                        <p:cTn id="68" dur="500"/>
                                        <p:tgtEl>
                                          <p:spTgt spid="9"/>
                                        </p:tgtEl>
                                      </p:cBhvr>
                                    </p:animEffect>
                                  </p:childTnLst>
                                </p:cTn>
                              </p:par>
                            </p:childTnLst>
                          </p:cTn>
                        </p:par>
                        <p:par>
                          <p:cTn id="69" fill="hold">
                            <p:stCondLst>
                              <p:cond delay="2500"/>
                            </p:stCondLst>
                            <p:childTnLst>
                              <p:par>
                                <p:cTn id="70" presetID="10" presetClass="entr" presetSubtype="0" fill="hold" grpId="0" nodeType="afterEffect">
                                  <p:stCondLst>
                                    <p:cond delay="0"/>
                                  </p:stCondLst>
                                  <p:childTnLst>
                                    <p:set>
                                      <p:cBhvr>
                                        <p:cTn id="71" dur="1" fill="hold">
                                          <p:stCondLst>
                                            <p:cond delay="0"/>
                                          </p:stCondLst>
                                        </p:cTn>
                                        <p:tgtEl>
                                          <p:spTgt spid="4"/>
                                        </p:tgtEl>
                                        <p:attrNameLst>
                                          <p:attrName>style.visibility</p:attrName>
                                        </p:attrNameLst>
                                      </p:cBhvr>
                                      <p:to>
                                        <p:strVal val="visible"/>
                                      </p:to>
                                    </p:set>
                                    <p:animEffect transition="in" filter="fade">
                                      <p:cBhvr>
                                        <p:cTn id="72" dur="500"/>
                                        <p:tgtEl>
                                          <p:spTgt spid="4"/>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xit" presetSubtype="0" fill="hold" nodeType="clickEffect">
                                  <p:stCondLst>
                                    <p:cond delay="0"/>
                                  </p:stCondLst>
                                  <p:childTnLst>
                                    <p:animEffect transition="out" filter="fade">
                                      <p:cBhvr>
                                        <p:cTn id="76" dur="500"/>
                                        <p:tgtEl>
                                          <p:spTgt spid="8"/>
                                        </p:tgtEl>
                                      </p:cBhvr>
                                    </p:animEffect>
                                    <p:set>
                                      <p:cBhvr>
                                        <p:cTn id="77" dur="1" fill="hold">
                                          <p:stCondLst>
                                            <p:cond delay="499"/>
                                          </p:stCondLst>
                                        </p:cTn>
                                        <p:tgtEl>
                                          <p:spTgt spid="8"/>
                                        </p:tgtEl>
                                        <p:attrNameLst>
                                          <p:attrName>style.visibility</p:attrName>
                                        </p:attrNameLst>
                                      </p:cBhvr>
                                      <p:to>
                                        <p:strVal val="hidden"/>
                                      </p:to>
                                    </p:set>
                                  </p:childTnLst>
                                </p:cTn>
                              </p:par>
                              <p:par>
                                <p:cTn id="78" presetID="10" presetClass="exit" presetSubtype="0" fill="hold" grpId="1" nodeType="withEffect">
                                  <p:stCondLst>
                                    <p:cond delay="0"/>
                                  </p:stCondLst>
                                  <p:childTnLst>
                                    <p:animEffect transition="out" filter="fade">
                                      <p:cBhvr>
                                        <p:cTn id="79" dur="500"/>
                                        <p:tgtEl>
                                          <p:spTgt spid="32774"/>
                                        </p:tgtEl>
                                      </p:cBhvr>
                                    </p:animEffect>
                                    <p:set>
                                      <p:cBhvr>
                                        <p:cTn id="80" dur="1" fill="hold">
                                          <p:stCondLst>
                                            <p:cond delay="499"/>
                                          </p:stCondLst>
                                        </p:cTn>
                                        <p:tgtEl>
                                          <p:spTgt spid="32774"/>
                                        </p:tgtEl>
                                        <p:attrNameLst>
                                          <p:attrName>style.visibility</p:attrName>
                                        </p:attrNameLst>
                                      </p:cBhvr>
                                      <p:to>
                                        <p:strVal val="hidden"/>
                                      </p:to>
                                    </p:set>
                                  </p:childTnLst>
                                </p:cTn>
                              </p:par>
                              <p:par>
                                <p:cTn id="81" presetID="10" presetClass="exit" presetSubtype="0" fill="hold" grpId="1" nodeType="withEffect">
                                  <p:stCondLst>
                                    <p:cond delay="0"/>
                                  </p:stCondLst>
                                  <p:childTnLst>
                                    <p:animEffect transition="out" filter="fade">
                                      <p:cBhvr>
                                        <p:cTn id="82" dur="500"/>
                                        <p:tgtEl>
                                          <p:spTgt spid="2"/>
                                        </p:tgtEl>
                                      </p:cBhvr>
                                    </p:animEffect>
                                    <p:set>
                                      <p:cBhvr>
                                        <p:cTn id="83" dur="1" fill="hold">
                                          <p:stCondLst>
                                            <p:cond delay="499"/>
                                          </p:stCondLst>
                                        </p:cTn>
                                        <p:tgtEl>
                                          <p:spTgt spid="2"/>
                                        </p:tgtEl>
                                        <p:attrNameLst>
                                          <p:attrName>style.visibility</p:attrName>
                                        </p:attrNameLst>
                                      </p:cBhvr>
                                      <p:to>
                                        <p:strVal val="hidden"/>
                                      </p:to>
                                    </p:set>
                                  </p:childTnLst>
                                </p:cTn>
                              </p:par>
                              <p:par>
                                <p:cTn id="84" presetID="10" presetClass="exit" presetSubtype="0" fill="hold" nodeType="withEffect">
                                  <p:stCondLst>
                                    <p:cond delay="0"/>
                                  </p:stCondLst>
                                  <p:childTnLst>
                                    <p:animEffect transition="out" filter="fade">
                                      <p:cBhvr>
                                        <p:cTn id="85" dur="500"/>
                                        <p:tgtEl>
                                          <p:spTgt spid="15"/>
                                        </p:tgtEl>
                                      </p:cBhvr>
                                    </p:animEffect>
                                    <p:set>
                                      <p:cBhvr>
                                        <p:cTn id="86" dur="1" fill="hold">
                                          <p:stCondLst>
                                            <p:cond delay="499"/>
                                          </p:stCondLst>
                                        </p:cTn>
                                        <p:tgtEl>
                                          <p:spTgt spid="15"/>
                                        </p:tgtEl>
                                        <p:attrNameLst>
                                          <p:attrName>style.visibility</p:attrName>
                                        </p:attrNameLst>
                                      </p:cBhvr>
                                      <p:to>
                                        <p:strVal val="hidden"/>
                                      </p:to>
                                    </p:set>
                                  </p:childTnLst>
                                </p:cTn>
                              </p:par>
                              <p:par>
                                <p:cTn id="87" presetID="10" presetClass="exit" presetSubtype="0" fill="hold" nodeType="withEffect">
                                  <p:stCondLst>
                                    <p:cond delay="0"/>
                                  </p:stCondLst>
                                  <p:childTnLst>
                                    <p:animEffect transition="out" filter="fade">
                                      <p:cBhvr>
                                        <p:cTn id="88" dur="500"/>
                                        <p:tgtEl>
                                          <p:spTgt spid="9"/>
                                        </p:tgtEl>
                                      </p:cBhvr>
                                    </p:animEffect>
                                    <p:set>
                                      <p:cBhvr>
                                        <p:cTn id="89" dur="1" fill="hold">
                                          <p:stCondLst>
                                            <p:cond delay="499"/>
                                          </p:stCondLst>
                                        </p:cTn>
                                        <p:tgtEl>
                                          <p:spTgt spid="9"/>
                                        </p:tgtEl>
                                        <p:attrNameLst>
                                          <p:attrName>style.visibility</p:attrName>
                                        </p:attrNameLst>
                                      </p:cBhvr>
                                      <p:to>
                                        <p:strVal val="hidden"/>
                                      </p:to>
                                    </p:set>
                                  </p:childTnLst>
                                </p:cTn>
                              </p:par>
                              <p:par>
                                <p:cTn id="90" presetID="10" presetClass="exit" presetSubtype="0" fill="hold" grpId="1" nodeType="withEffect">
                                  <p:stCondLst>
                                    <p:cond delay="0"/>
                                  </p:stCondLst>
                                  <p:childTnLst>
                                    <p:animEffect transition="out" filter="fade">
                                      <p:cBhvr>
                                        <p:cTn id="91" dur="500"/>
                                        <p:tgtEl>
                                          <p:spTgt spid="4"/>
                                        </p:tgtEl>
                                      </p:cBhvr>
                                    </p:animEffect>
                                    <p:set>
                                      <p:cBhvr>
                                        <p:cTn id="92" dur="1" fill="hold">
                                          <p:stCondLst>
                                            <p:cond delay="499"/>
                                          </p:stCondLst>
                                        </p:cTn>
                                        <p:tgtEl>
                                          <p:spTgt spid="4"/>
                                        </p:tgtEl>
                                        <p:attrNameLst>
                                          <p:attrName>style.visibility</p:attrName>
                                        </p:attrNameLst>
                                      </p:cBhvr>
                                      <p:to>
                                        <p:strVal val="hidden"/>
                                      </p:to>
                                    </p:se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nodeType="clickEffect">
                                  <p:stCondLst>
                                    <p:cond delay="0"/>
                                  </p:stCondLst>
                                  <p:childTnLst>
                                    <p:set>
                                      <p:cBhvr>
                                        <p:cTn id="96" dur="1" fill="hold">
                                          <p:stCondLst>
                                            <p:cond delay="0"/>
                                          </p:stCondLst>
                                        </p:cTn>
                                        <p:tgtEl>
                                          <p:spTgt spid="3"/>
                                        </p:tgtEl>
                                        <p:attrNameLst>
                                          <p:attrName>style.visibility</p:attrName>
                                        </p:attrNameLst>
                                      </p:cBhvr>
                                      <p:to>
                                        <p:strVal val="visible"/>
                                      </p:to>
                                    </p:set>
                                    <p:animEffect transition="in" filter="fade">
                                      <p:cBhvr>
                                        <p:cTn id="97" dur="500"/>
                                        <p:tgtEl>
                                          <p:spTgt spid="3"/>
                                        </p:tgtEl>
                                      </p:cBhvr>
                                    </p:animEffect>
                                  </p:childTnLst>
                                </p:cTn>
                              </p:par>
                            </p:childTnLst>
                          </p:cTn>
                        </p:par>
                        <p:par>
                          <p:cTn id="98" fill="hold">
                            <p:stCondLst>
                              <p:cond delay="500"/>
                            </p:stCondLst>
                            <p:childTnLst>
                              <p:par>
                                <p:cTn id="99" presetID="10" presetClass="entr" presetSubtype="0" fill="hold" grpId="0" nodeType="afterEffect">
                                  <p:stCondLst>
                                    <p:cond delay="0"/>
                                  </p:stCondLst>
                                  <p:childTnLst>
                                    <p:set>
                                      <p:cBhvr>
                                        <p:cTn id="100" dur="1" fill="hold">
                                          <p:stCondLst>
                                            <p:cond delay="0"/>
                                          </p:stCondLst>
                                        </p:cTn>
                                        <p:tgtEl>
                                          <p:spTgt spid="7"/>
                                        </p:tgtEl>
                                        <p:attrNameLst>
                                          <p:attrName>style.visibility</p:attrName>
                                        </p:attrNameLst>
                                      </p:cBhvr>
                                      <p:to>
                                        <p:strVal val="visible"/>
                                      </p:to>
                                    </p:set>
                                    <p:animEffect transition="in" filter="fade">
                                      <p:cBhvr>
                                        <p:cTn id="101" dur="500"/>
                                        <p:tgtEl>
                                          <p:spTgt spid="7"/>
                                        </p:tgtEl>
                                      </p:cBhvr>
                                    </p:animEffect>
                                  </p:childTnLst>
                                </p:cTn>
                              </p:par>
                            </p:childTnLst>
                          </p:cTn>
                        </p:par>
                        <p:par>
                          <p:cTn id="102" fill="hold">
                            <p:stCondLst>
                              <p:cond delay="1000"/>
                            </p:stCondLst>
                            <p:childTnLst>
                              <p:par>
                                <p:cTn id="103" presetID="10" presetClass="entr" presetSubtype="0" fill="hold" grpId="0" nodeType="afterEffect">
                                  <p:stCondLst>
                                    <p:cond delay="0"/>
                                  </p:stCondLst>
                                  <p:childTnLst>
                                    <p:set>
                                      <p:cBhvr>
                                        <p:cTn id="104" dur="1" fill="hold">
                                          <p:stCondLst>
                                            <p:cond delay="0"/>
                                          </p:stCondLst>
                                        </p:cTn>
                                        <p:tgtEl>
                                          <p:spTgt spid="26"/>
                                        </p:tgtEl>
                                        <p:attrNameLst>
                                          <p:attrName>style.visibility</p:attrName>
                                        </p:attrNameLst>
                                      </p:cBhvr>
                                      <p:to>
                                        <p:strVal val="visible"/>
                                      </p:to>
                                    </p:set>
                                    <p:animEffect transition="in" filter="fade">
                                      <p:cBhvr>
                                        <p:cTn id="105" dur="500"/>
                                        <p:tgtEl>
                                          <p:spTgt spid="26"/>
                                        </p:tgtEl>
                                      </p:cBhvr>
                                    </p:animEffect>
                                  </p:childTnLst>
                                </p:cTn>
                              </p:par>
                            </p:childTnLst>
                          </p:cTn>
                        </p:par>
                        <p:par>
                          <p:cTn id="106" fill="hold">
                            <p:stCondLst>
                              <p:cond delay="1500"/>
                            </p:stCondLst>
                            <p:childTnLst>
                              <p:par>
                                <p:cTn id="107" presetID="10" presetClass="entr" presetSubtype="0" fill="hold" nodeType="afterEffect">
                                  <p:stCondLst>
                                    <p:cond delay="0"/>
                                  </p:stCondLst>
                                  <p:childTnLst>
                                    <p:set>
                                      <p:cBhvr>
                                        <p:cTn id="108" dur="1" fill="hold">
                                          <p:stCondLst>
                                            <p:cond delay="0"/>
                                          </p:stCondLst>
                                        </p:cTn>
                                        <p:tgtEl>
                                          <p:spTgt spid="28"/>
                                        </p:tgtEl>
                                        <p:attrNameLst>
                                          <p:attrName>style.visibility</p:attrName>
                                        </p:attrNameLst>
                                      </p:cBhvr>
                                      <p:to>
                                        <p:strVal val="visible"/>
                                      </p:to>
                                    </p:set>
                                    <p:animEffect transition="in" filter="fade">
                                      <p:cBhvr>
                                        <p:cTn id="109" dur="500"/>
                                        <p:tgtEl>
                                          <p:spTgt spid="28"/>
                                        </p:tgtEl>
                                      </p:cBhvr>
                                    </p:animEffect>
                                  </p:childTnLst>
                                </p:cTn>
                              </p:par>
                            </p:childTnLst>
                          </p:cTn>
                        </p:par>
                        <p:par>
                          <p:cTn id="110" fill="hold">
                            <p:stCondLst>
                              <p:cond delay="2000"/>
                            </p:stCondLst>
                            <p:childTnLst>
                              <p:par>
                                <p:cTn id="111" presetID="10" presetClass="entr" presetSubtype="0" fill="hold" nodeType="afterEffect">
                                  <p:stCondLst>
                                    <p:cond delay="0"/>
                                  </p:stCondLst>
                                  <p:childTnLst>
                                    <p:set>
                                      <p:cBhvr>
                                        <p:cTn id="112" dur="1" fill="hold">
                                          <p:stCondLst>
                                            <p:cond delay="0"/>
                                          </p:stCondLst>
                                        </p:cTn>
                                        <p:tgtEl>
                                          <p:spTgt spid="29"/>
                                        </p:tgtEl>
                                        <p:attrNameLst>
                                          <p:attrName>style.visibility</p:attrName>
                                        </p:attrNameLst>
                                      </p:cBhvr>
                                      <p:to>
                                        <p:strVal val="visible"/>
                                      </p:to>
                                    </p:set>
                                    <p:animEffect transition="in" filter="fade">
                                      <p:cBhvr>
                                        <p:cTn id="113" dur="500"/>
                                        <p:tgtEl>
                                          <p:spTgt spid="29"/>
                                        </p:tgtEl>
                                      </p:cBhvr>
                                    </p:animEffect>
                                  </p:childTnLst>
                                </p:cTn>
                              </p:par>
                            </p:childTnLst>
                          </p:cTn>
                        </p:par>
                        <p:par>
                          <p:cTn id="114" fill="hold">
                            <p:stCondLst>
                              <p:cond delay="2500"/>
                            </p:stCondLst>
                            <p:childTnLst>
                              <p:par>
                                <p:cTn id="115" presetID="10" presetClass="entr" presetSubtype="0" fill="hold" grpId="0" nodeType="afterEffect">
                                  <p:stCondLst>
                                    <p:cond delay="0"/>
                                  </p:stCondLst>
                                  <p:childTnLst>
                                    <p:set>
                                      <p:cBhvr>
                                        <p:cTn id="116" dur="1" fill="hold">
                                          <p:stCondLst>
                                            <p:cond delay="0"/>
                                          </p:stCondLst>
                                        </p:cTn>
                                        <p:tgtEl>
                                          <p:spTgt spid="27"/>
                                        </p:tgtEl>
                                        <p:attrNameLst>
                                          <p:attrName>style.visibility</p:attrName>
                                        </p:attrNameLst>
                                      </p:cBhvr>
                                      <p:to>
                                        <p:strVal val="visible"/>
                                      </p:to>
                                    </p:set>
                                    <p:animEffect transition="in" filter="fade">
                                      <p:cBhvr>
                                        <p:cTn id="117" dur="500"/>
                                        <p:tgtEl>
                                          <p:spTgt spid="27"/>
                                        </p:tgtEl>
                                      </p:cBhvr>
                                    </p:animEffect>
                                  </p:childTnLst>
                                </p:cTn>
                              </p:par>
                            </p:childTnLst>
                          </p:cTn>
                        </p:par>
                      </p:childTnLst>
                    </p:cTn>
                  </p:par>
                  <p:par>
                    <p:cTn id="118" fill="hold">
                      <p:stCondLst>
                        <p:cond delay="indefinite"/>
                      </p:stCondLst>
                      <p:childTnLst>
                        <p:par>
                          <p:cTn id="119" fill="hold">
                            <p:stCondLst>
                              <p:cond delay="0"/>
                            </p:stCondLst>
                            <p:childTnLst>
                              <p:par>
                                <p:cTn id="120" presetID="10" presetClass="exit" presetSubtype="0" fill="hold" grpId="0" nodeType="clickEffect">
                                  <p:stCondLst>
                                    <p:cond delay="0"/>
                                  </p:stCondLst>
                                  <p:childTnLst>
                                    <p:animEffect transition="out" filter="fade">
                                      <p:cBhvr>
                                        <p:cTn id="121" dur="500"/>
                                        <p:tgtEl>
                                          <p:spTgt spid="18"/>
                                        </p:tgtEl>
                                      </p:cBhvr>
                                    </p:animEffect>
                                    <p:set>
                                      <p:cBhvr>
                                        <p:cTn id="122" dur="1" fill="hold">
                                          <p:stCondLst>
                                            <p:cond delay="499"/>
                                          </p:stCondLst>
                                        </p:cTn>
                                        <p:tgtEl>
                                          <p:spTgt spid="18"/>
                                        </p:tgtEl>
                                        <p:attrNameLst>
                                          <p:attrName>style.visibility</p:attrName>
                                        </p:attrNameLst>
                                      </p:cBhvr>
                                      <p:to>
                                        <p:strVal val="hidden"/>
                                      </p:to>
                                    </p:set>
                                  </p:childTnLst>
                                </p:cTn>
                              </p:par>
                              <p:par>
                                <p:cTn id="123" presetID="2" presetClass="exit" presetSubtype="4" fill="hold" grpId="0" nodeType="withEffect">
                                  <p:stCondLst>
                                    <p:cond delay="0"/>
                                  </p:stCondLst>
                                  <p:childTnLst>
                                    <p:anim calcmode="lin" valueType="num">
                                      <p:cBhvr additive="base">
                                        <p:cTn id="124" dur="500"/>
                                        <p:tgtEl>
                                          <p:spTgt spid="19"/>
                                        </p:tgtEl>
                                        <p:attrNameLst>
                                          <p:attrName>ppt_x</p:attrName>
                                        </p:attrNameLst>
                                      </p:cBhvr>
                                      <p:tavLst>
                                        <p:tav tm="0">
                                          <p:val>
                                            <p:strVal val="ppt_x"/>
                                          </p:val>
                                        </p:tav>
                                        <p:tav tm="100000">
                                          <p:val>
                                            <p:strVal val="ppt_x"/>
                                          </p:val>
                                        </p:tav>
                                      </p:tavLst>
                                    </p:anim>
                                    <p:anim calcmode="lin" valueType="num">
                                      <p:cBhvr additive="base">
                                        <p:cTn id="125" dur="500"/>
                                        <p:tgtEl>
                                          <p:spTgt spid="19"/>
                                        </p:tgtEl>
                                        <p:attrNameLst>
                                          <p:attrName>ppt_y</p:attrName>
                                        </p:attrNameLst>
                                      </p:cBhvr>
                                      <p:tavLst>
                                        <p:tav tm="0">
                                          <p:val>
                                            <p:strVal val="ppt_y"/>
                                          </p:val>
                                        </p:tav>
                                        <p:tav tm="100000">
                                          <p:val>
                                            <p:strVal val="1+ppt_h/2"/>
                                          </p:val>
                                        </p:tav>
                                      </p:tavLst>
                                    </p:anim>
                                    <p:set>
                                      <p:cBhvr>
                                        <p:cTn id="126" dur="1" fill="hold">
                                          <p:stCondLst>
                                            <p:cond delay="499"/>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3" grpId="0" animBg="1"/>
      <p:bldP spid="32773" grpId="1" animBg="1"/>
      <p:bldP spid="32774" grpId="0" animBg="1"/>
      <p:bldP spid="32774" grpId="1" animBg="1"/>
      <p:bldP spid="7" grpId="0" animBg="1"/>
      <p:bldP spid="2" grpId="0" animBg="1"/>
      <p:bldP spid="2" grpId="1" animBg="1"/>
      <p:bldP spid="4" grpId="0" animBg="1"/>
      <p:bldP spid="4" grpId="1" animBg="1"/>
      <p:bldP spid="22" grpId="0" animBg="1"/>
      <p:bldP spid="22" grpId="1" animBg="1"/>
      <p:bldP spid="23" grpId="0" animBg="1"/>
      <p:bldP spid="23" grpId="1" animBg="1"/>
      <p:bldP spid="26" grpId="0" animBg="1"/>
      <p:bldP spid="27" grpId="0" animBg="1"/>
      <p:bldP spid="18" grpId="0" animBg="1"/>
      <p:bldP spid="1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0">
              <a:srgbClr val="00B0F0"/>
            </a:gs>
            <a:gs pos="68000">
              <a:schemeClr val="bg1"/>
            </a:gs>
          </a:gsLst>
          <a:lin ang="5400000" scaled="1"/>
        </a:gra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1295400" y="457200"/>
            <a:ext cx="6248400" cy="5260109"/>
          </a:xfrm>
          <a:prstGeom prst="rect">
            <a:avLst/>
          </a:prstGeom>
        </p:spPr>
      </p:pic>
      <p:sp>
        <p:nvSpPr>
          <p:cNvPr id="312322" name="Rectangle 2"/>
          <p:cNvSpPr>
            <a:spLocks noGrp="1" noChangeArrowheads="1"/>
          </p:cNvSpPr>
          <p:nvPr>
            <p:ph type="title" idx="4294967295"/>
          </p:nvPr>
        </p:nvSpPr>
        <p:spPr>
          <a:xfrm>
            <a:off x="685800" y="685800"/>
            <a:ext cx="2681287" cy="609600"/>
          </a:xfrm>
        </p:spPr>
        <p:txBody>
          <a:bodyPr/>
          <a:lstStyle/>
          <a:p>
            <a:pPr algn="ctr" eaLnBrk="1" hangingPunct="1">
              <a:defRPr/>
            </a:pPr>
            <a:r>
              <a:rPr lang="en-US" sz="3600" dirty="0" smtClean="0">
                <a:cs typeface="+mj-cs"/>
              </a:rPr>
              <a:t>Stall Awareness</a:t>
            </a:r>
          </a:p>
        </p:txBody>
      </p:sp>
    </p:spTree>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50000">
              <a:schemeClr val="accent1">
                <a:lumMod val="5000"/>
                <a:lumOff val="95000"/>
              </a:schemeClr>
            </a:gs>
            <a:gs pos="100000">
              <a:srgbClr val="92D050"/>
            </a:gs>
          </a:gsLst>
          <a:lin ang="5400000" scaled="1"/>
        </a:gradFill>
        <a:effectLst/>
      </p:bgPr>
    </p:bg>
    <p:spTree>
      <p:nvGrpSpPr>
        <p:cNvPr id="1" name=""/>
        <p:cNvGrpSpPr/>
        <p:nvPr/>
      </p:nvGrpSpPr>
      <p:grpSpPr>
        <a:xfrm>
          <a:off x="0" y="0"/>
          <a:ext cx="0" cy="0"/>
          <a:chOff x="0" y="0"/>
          <a:chExt cx="0" cy="0"/>
        </a:xfrm>
      </p:grpSpPr>
      <p:sp>
        <p:nvSpPr>
          <p:cNvPr id="16386" name="Title 1"/>
          <p:cNvSpPr>
            <a:spLocks noGrp="1"/>
          </p:cNvSpPr>
          <p:nvPr>
            <p:ph type="title" idx="4294967295"/>
          </p:nvPr>
        </p:nvSpPr>
        <p:spPr>
          <a:xfrm>
            <a:off x="671513" y="344488"/>
            <a:ext cx="8472487" cy="609600"/>
          </a:xfrm>
        </p:spPr>
        <p:txBody>
          <a:bodyPr/>
          <a:lstStyle/>
          <a:p>
            <a:r>
              <a:rPr lang="en-US" dirty="0" smtClean="0">
                <a:solidFill>
                  <a:srgbClr val="002060"/>
                </a:solidFill>
              </a:rPr>
              <a:t>Stall/Spin Accidents</a:t>
            </a:r>
          </a:p>
        </p:txBody>
      </p:sp>
      <p:sp>
        <p:nvSpPr>
          <p:cNvPr id="16387" name="Content Placeholder 2"/>
          <p:cNvSpPr>
            <a:spLocks noGrp="1"/>
          </p:cNvSpPr>
          <p:nvPr>
            <p:ph idx="4294967295"/>
          </p:nvPr>
        </p:nvSpPr>
        <p:spPr>
          <a:xfrm>
            <a:off x="457200" y="1219200"/>
            <a:ext cx="8050213" cy="4391025"/>
          </a:xfrm>
        </p:spPr>
        <p:txBody>
          <a:bodyPr/>
          <a:lstStyle/>
          <a:p>
            <a:pPr>
              <a:defRPr/>
            </a:pPr>
            <a:r>
              <a:rPr lang="en-US" sz="3200" dirty="0" smtClean="0">
                <a:solidFill>
                  <a:schemeClr val="tx1"/>
                </a:solidFill>
              </a:rPr>
              <a:t>In the traffic pattern</a:t>
            </a:r>
          </a:p>
          <a:p>
            <a:pPr lvl="1">
              <a:defRPr/>
            </a:pPr>
            <a:r>
              <a:rPr lang="en-US" sz="2800" dirty="0" smtClean="0">
                <a:solidFill>
                  <a:schemeClr val="tx1"/>
                </a:solidFill>
              </a:rPr>
              <a:t>Takeoff 	28 %</a:t>
            </a:r>
          </a:p>
          <a:p>
            <a:pPr lvl="1">
              <a:defRPr/>
            </a:pPr>
            <a:r>
              <a:rPr lang="en-US" sz="2800" dirty="0" smtClean="0">
                <a:solidFill>
                  <a:schemeClr val="tx1"/>
                </a:solidFill>
              </a:rPr>
              <a:t>Approach	18 %</a:t>
            </a:r>
          </a:p>
          <a:p>
            <a:pPr lvl="1">
              <a:defRPr/>
            </a:pPr>
            <a:r>
              <a:rPr lang="en-US" sz="2800" dirty="0" smtClean="0">
                <a:solidFill>
                  <a:schemeClr val="tx1"/>
                </a:solidFill>
              </a:rPr>
              <a:t>Go Around	  6 %</a:t>
            </a:r>
          </a:p>
          <a:p>
            <a:pPr lvl="2">
              <a:defRPr/>
            </a:pPr>
            <a:r>
              <a:rPr lang="en-US" sz="2800" dirty="0" smtClean="0">
                <a:solidFill>
                  <a:schemeClr val="tx1"/>
                </a:solidFill>
              </a:rPr>
              <a:t>Crosswind </a:t>
            </a:r>
          </a:p>
          <a:p>
            <a:pPr>
              <a:defRPr/>
            </a:pPr>
            <a:r>
              <a:rPr lang="en-US" sz="3200" dirty="0" smtClean="0">
                <a:solidFill>
                  <a:schemeClr val="tx1"/>
                </a:solidFill>
              </a:rPr>
              <a:t>Maneuvering  </a:t>
            </a:r>
            <a:r>
              <a:rPr lang="en-US" b="0" dirty="0" smtClean="0">
                <a:solidFill>
                  <a:schemeClr val="tx1"/>
                </a:solidFill>
              </a:rPr>
              <a:t>41%</a:t>
            </a:r>
          </a:p>
          <a:p>
            <a:pPr marL="0" indent="0">
              <a:buNone/>
              <a:defRPr/>
            </a:pPr>
            <a:endParaRPr lang="en-US" sz="1200" b="0" dirty="0" smtClean="0"/>
          </a:p>
          <a:p>
            <a:pPr marL="0" indent="0">
              <a:buNone/>
              <a:defRPr/>
            </a:pPr>
            <a:r>
              <a:rPr lang="en-US" sz="4400" dirty="0" smtClean="0">
                <a:solidFill>
                  <a:srgbClr val="002060"/>
                </a:solidFill>
              </a:rPr>
              <a:t>One Fatal Accident / 3 days</a:t>
            </a:r>
          </a:p>
          <a:p>
            <a:pPr marL="0" indent="0">
              <a:buFontTx/>
              <a:buNone/>
              <a:defRPr/>
            </a:pPr>
            <a:endParaRPr lang="en-US" sz="2400" dirty="0" smtClean="0"/>
          </a:p>
        </p:txBody>
      </p:sp>
      <p:pic>
        <p:nvPicPr>
          <p:cNvPr id="542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9959" t="3707" r="5073" b="3620"/>
          <a:stretch/>
        </p:blipFill>
        <p:spPr bwMode="auto">
          <a:xfrm>
            <a:off x="4876800" y="990600"/>
            <a:ext cx="4015233" cy="3018972"/>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08782191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50000">
              <a:schemeClr val="accent1">
                <a:lumMod val="5000"/>
                <a:lumOff val="95000"/>
              </a:schemeClr>
            </a:gs>
            <a:gs pos="100000">
              <a:srgbClr val="92D050"/>
            </a:gs>
          </a:gsLst>
          <a:lin ang="5400000" scaled="1"/>
        </a:gradFill>
        <a:effectLst/>
      </p:bgPr>
    </p:bg>
    <p:spTree>
      <p:nvGrpSpPr>
        <p:cNvPr id="1" name=""/>
        <p:cNvGrpSpPr/>
        <p:nvPr/>
      </p:nvGrpSpPr>
      <p:grpSpPr>
        <a:xfrm>
          <a:off x="0" y="0"/>
          <a:ext cx="0" cy="0"/>
          <a:chOff x="0" y="0"/>
          <a:chExt cx="0" cy="0"/>
        </a:xfrm>
      </p:grpSpPr>
      <p:sp>
        <p:nvSpPr>
          <p:cNvPr id="17410" name="Title 1"/>
          <p:cNvSpPr>
            <a:spLocks noGrp="1"/>
          </p:cNvSpPr>
          <p:nvPr>
            <p:ph type="title" idx="4294967295"/>
          </p:nvPr>
        </p:nvSpPr>
        <p:spPr>
          <a:xfrm>
            <a:off x="671513" y="344488"/>
            <a:ext cx="8472487" cy="609600"/>
          </a:xfrm>
        </p:spPr>
        <p:txBody>
          <a:bodyPr/>
          <a:lstStyle/>
          <a:p>
            <a:r>
              <a:rPr lang="en-US" dirty="0" smtClean="0">
                <a:solidFill>
                  <a:srgbClr val="002060"/>
                </a:solidFill>
              </a:rPr>
              <a:t>The Airspeed Problem</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29200" y="1600200"/>
            <a:ext cx="3556145" cy="3556145"/>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pic>
        <p:nvPicPr>
          <p:cNvPr id="1028" name="Picture 4" descr="http://www.pilotscareer.com/uploads/lessonsimages/aerodynamics4.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400" y="1143000"/>
            <a:ext cx="3657600" cy="445225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216345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a:gsLst>
            <a:gs pos="50000">
              <a:schemeClr val="accent1">
                <a:lumMod val="5000"/>
                <a:lumOff val="95000"/>
              </a:schemeClr>
            </a:gs>
            <a:gs pos="100000">
              <a:srgbClr val="92D050"/>
            </a:gs>
          </a:gsLst>
          <a:lin ang="5400000" scaled="1"/>
        </a:gradFill>
        <a:effectLst/>
      </p:bgPr>
    </p:bg>
    <p:spTree>
      <p:nvGrpSpPr>
        <p:cNvPr id="1" name=""/>
        <p:cNvGrpSpPr/>
        <p:nvPr/>
      </p:nvGrpSpPr>
      <p:grpSpPr>
        <a:xfrm>
          <a:off x="0" y="0"/>
          <a:ext cx="0" cy="0"/>
          <a:chOff x="0" y="0"/>
          <a:chExt cx="0" cy="0"/>
        </a:xfrm>
      </p:grpSpPr>
      <p:sp>
        <p:nvSpPr>
          <p:cNvPr id="18434" name="Title 1"/>
          <p:cNvSpPr>
            <a:spLocks noGrp="1"/>
          </p:cNvSpPr>
          <p:nvPr>
            <p:ph type="title" idx="4294967295"/>
          </p:nvPr>
        </p:nvSpPr>
        <p:spPr>
          <a:xfrm>
            <a:off x="671513" y="228600"/>
            <a:ext cx="8472487" cy="609600"/>
          </a:xfrm>
        </p:spPr>
        <p:txBody>
          <a:bodyPr/>
          <a:lstStyle/>
          <a:p>
            <a:pPr algn="ctr"/>
            <a:r>
              <a:rPr lang="en-US" dirty="0" smtClean="0">
                <a:solidFill>
                  <a:srgbClr val="002060"/>
                </a:solidFill>
              </a:rPr>
              <a:t>The Airspeed Problem</a:t>
            </a:r>
          </a:p>
        </p:txBody>
      </p:sp>
      <p:sp>
        <p:nvSpPr>
          <p:cNvPr id="3" name="Content Placeholder 2"/>
          <p:cNvSpPr>
            <a:spLocks noGrp="1"/>
          </p:cNvSpPr>
          <p:nvPr>
            <p:ph idx="4294967295"/>
          </p:nvPr>
        </p:nvSpPr>
        <p:spPr>
          <a:xfrm>
            <a:off x="762000" y="990600"/>
            <a:ext cx="8050213" cy="4391025"/>
          </a:xfrm>
        </p:spPr>
        <p:txBody>
          <a:bodyPr/>
          <a:lstStyle/>
          <a:p>
            <a:r>
              <a:rPr lang="en-US" dirty="0" smtClean="0">
                <a:solidFill>
                  <a:schemeClr val="tx1"/>
                </a:solidFill>
              </a:rPr>
              <a:t>Aircraft configuration</a:t>
            </a:r>
          </a:p>
          <a:p>
            <a:pPr lvl="1"/>
            <a:r>
              <a:rPr lang="en-US" dirty="0" smtClean="0">
                <a:solidFill>
                  <a:schemeClr val="tx1"/>
                </a:solidFill>
              </a:rPr>
              <a:t>Vs  	Cruise configuration</a:t>
            </a:r>
          </a:p>
          <a:p>
            <a:pPr lvl="1"/>
            <a:r>
              <a:rPr lang="en-US" dirty="0" smtClean="0">
                <a:solidFill>
                  <a:schemeClr val="tx1"/>
                </a:solidFill>
              </a:rPr>
              <a:t>Vso 	Landing configuration</a:t>
            </a:r>
          </a:p>
          <a:p>
            <a:r>
              <a:rPr lang="en-US" dirty="0" smtClean="0">
                <a:solidFill>
                  <a:schemeClr val="tx1"/>
                </a:solidFill>
              </a:rPr>
              <a:t>Load</a:t>
            </a:r>
          </a:p>
          <a:p>
            <a:endParaRPr lang="en-US" dirty="0" smtClean="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62600" y="1828800"/>
            <a:ext cx="3276600" cy="3276600"/>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pic>
        <p:nvPicPr>
          <p:cNvPr id="7" name="Picture 2"/>
          <p:cNvPicPr>
            <a:picLocks noChangeAspect="1" noChangeArrowheads="1"/>
          </p:cNvPicPr>
          <p:nvPr/>
        </p:nvPicPr>
        <p:blipFill>
          <a:blip r:embed="rId4">
            <a:extLst>
              <a:ext uri="{BEBA8EAE-BF5A-486C-A8C5-ECC9F3942E4B}">
                <a14:imgProps xmlns:a14="http://schemas.microsoft.com/office/drawing/2010/main">
                  <a14:imgLayer r:embed="rId5">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762000" y="3109372"/>
            <a:ext cx="4114800" cy="275802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24779862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gradFill>
          <a:gsLst>
            <a:gs pos="50000">
              <a:schemeClr val="accent1">
                <a:lumMod val="5000"/>
                <a:lumOff val="95000"/>
              </a:schemeClr>
            </a:gs>
            <a:gs pos="100000">
              <a:srgbClr val="CC9900"/>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71513" y="344488"/>
            <a:ext cx="8472487" cy="609600"/>
          </a:xfrm>
        </p:spPr>
        <p:txBody>
          <a:bodyPr/>
          <a:lstStyle/>
          <a:p>
            <a:r>
              <a:rPr lang="en-US" dirty="0" smtClean="0"/>
              <a:t>Audience Poll:</a:t>
            </a:r>
            <a:endParaRPr lang="en-US" dirty="0"/>
          </a:p>
        </p:txBody>
      </p:sp>
      <p:sp>
        <p:nvSpPr>
          <p:cNvPr id="3" name="Content Placeholder 2"/>
          <p:cNvSpPr>
            <a:spLocks noGrp="1"/>
          </p:cNvSpPr>
          <p:nvPr>
            <p:ph idx="4294967295"/>
          </p:nvPr>
        </p:nvSpPr>
        <p:spPr>
          <a:xfrm>
            <a:off x="609600" y="1143000"/>
            <a:ext cx="8229600" cy="4391025"/>
          </a:xfrm>
        </p:spPr>
        <p:txBody>
          <a:bodyPr/>
          <a:lstStyle/>
          <a:p>
            <a:r>
              <a:rPr lang="en-US" sz="3600" dirty="0" smtClean="0"/>
              <a:t>How many of you have gone out and practiced stalls in the last  year?</a:t>
            </a:r>
          </a:p>
          <a:p>
            <a:endParaRPr lang="en-US" sz="1400" dirty="0"/>
          </a:p>
          <a:p>
            <a:r>
              <a:rPr lang="en-US" sz="3600" dirty="0" smtClean="0"/>
              <a:t>Last 2 Years?</a:t>
            </a:r>
          </a:p>
          <a:p>
            <a:endParaRPr lang="en-US" sz="1400" dirty="0"/>
          </a:p>
          <a:p>
            <a:r>
              <a:rPr lang="en-US" sz="3600" dirty="0" smtClean="0"/>
              <a:t>Haven’t since I got my Private Certificate?</a:t>
            </a:r>
            <a:endParaRPr lang="en-US" sz="3600" dirty="0"/>
          </a:p>
        </p:txBody>
      </p:sp>
    </p:spTree>
    <p:extLst>
      <p:ext uri="{BB962C8B-B14F-4D97-AF65-F5344CB8AC3E}">
        <p14:creationId xmlns:p14="http://schemas.microsoft.com/office/powerpoint/2010/main" val="197082515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gradFill>
          <a:gsLst>
            <a:gs pos="58000">
              <a:schemeClr val="bg1"/>
            </a:gs>
            <a:gs pos="100000">
              <a:srgbClr val="92D050"/>
            </a:gs>
          </a:gsLst>
          <a:lin ang="5400000" scaled="1"/>
        </a:gradFill>
        <a:effectLst/>
      </p:bgPr>
    </p:bg>
    <p:spTree>
      <p:nvGrpSpPr>
        <p:cNvPr id="1" name=""/>
        <p:cNvGrpSpPr/>
        <p:nvPr/>
      </p:nvGrpSpPr>
      <p:grpSpPr>
        <a:xfrm>
          <a:off x="0" y="0"/>
          <a:ext cx="0" cy="0"/>
          <a:chOff x="0" y="0"/>
          <a:chExt cx="0" cy="0"/>
        </a:xfrm>
      </p:grpSpPr>
      <p:sp>
        <p:nvSpPr>
          <p:cNvPr id="277506" name="Rectangle 2"/>
          <p:cNvSpPr>
            <a:spLocks noChangeArrowheads="1"/>
          </p:cNvSpPr>
          <p:nvPr/>
        </p:nvSpPr>
        <p:spPr bwMode="auto">
          <a:xfrm>
            <a:off x="533400" y="381000"/>
            <a:ext cx="80010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buFontTx/>
              <a:buNone/>
              <a:defRPr/>
            </a:pPr>
            <a:r>
              <a:rPr lang="en-US" sz="3600" b="1" dirty="0">
                <a:solidFill>
                  <a:srgbClr val="002060"/>
                </a:solidFill>
                <a:ea typeface="ＭＳ Ｐゴシック" charset="0"/>
              </a:rPr>
              <a:t>Angle of Attack - </a:t>
            </a:r>
            <a:r>
              <a:rPr lang="en-US" sz="3600" b="1" dirty="0" smtClean="0">
                <a:solidFill>
                  <a:srgbClr val="002060"/>
                </a:solidFill>
                <a:ea typeface="ＭＳ Ｐゴシック" charset="0"/>
              </a:rPr>
              <a:t>Visually</a:t>
            </a:r>
            <a:endParaRPr lang="en-US" sz="3600" b="1" dirty="0">
              <a:solidFill>
                <a:srgbClr val="002060"/>
              </a:solidFill>
              <a:ea typeface="ＭＳ Ｐゴシック" charset="0"/>
            </a:endParaRPr>
          </a:p>
        </p:txBody>
      </p:sp>
      <p:pic>
        <p:nvPicPr>
          <p:cNvPr id="1026" name="Picture 2" descr="Image result for strainght and level flying"/>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381000" y="1143000"/>
            <a:ext cx="8382000" cy="453452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2000" advClick="0">
        <p14:prism isContent="1"/>
      </p:transition>
    </mc:Choice>
    <mc:Fallback xmlns="">
      <p:transition spd="slow" advClick="0">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57000">
              <a:schemeClr val="accent1">
                <a:lumMod val="5000"/>
                <a:lumOff val="95000"/>
              </a:schemeClr>
            </a:gs>
            <a:gs pos="100000">
              <a:srgbClr val="0070C0"/>
            </a:gs>
          </a:gsLst>
          <a:lin ang="5400000" scaled="1"/>
        </a:gradFill>
        <a:effectLst/>
      </p:bgPr>
    </p:bg>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685800" y="1905000"/>
            <a:ext cx="8050212" cy="4391025"/>
          </a:xfrm>
        </p:spPr>
        <p:txBody>
          <a:bodyPr/>
          <a:lstStyle/>
          <a:p>
            <a:pPr>
              <a:spcBef>
                <a:spcPts val="0"/>
              </a:spcBef>
              <a:spcAft>
                <a:spcPts val="600"/>
              </a:spcAft>
            </a:pPr>
            <a:r>
              <a:rPr lang="en-US" sz="3600" dirty="0" smtClean="0"/>
              <a:t>Exits</a:t>
            </a:r>
          </a:p>
          <a:p>
            <a:pPr>
              <a:spcBef>
                <a:spcPts val="0"/>
              </a:spcBef>
              <a:spcAft>
                <a:spcPts val="600"/>
              </a:spcAft>
            </a:pPr>
            <a:r>
              <a:rPr lang="en-US" sz="3600" dirty="0" smtClean="0"/>
              <a:t>Restrooms</a:t>
            </a:r>
          </a:p>
          <a:p>
            <a:pPr>
              <a:spcBef>
                <a:spcPts val="0"/>
              </a:spcBef>
              <a:spcAft>
                <a:spcPts val="600"/>
              </a:spcAft>
            </a:pPr>
            <a:r>
              <a:rPr lang="en-US" sz="3600" dirty="0" smtClean="0"/>
              <a:t>Emergency Evacuation</a:t>
            </a:r>
          </a:p>
          <a:p>
            <a:pPr>
              <a:spcBef>
                <a:spcPts val="0"/>
              </a:spcBef>
              <a:spcAft>
                <a:spcPts val="600"/>
              </a:spcAft>
            </a:pPr>
            <a:r>
              <a:rPr lang="en-US" sz="3600" dirty="0" smtClean="0"/>
              <a:t>Silence Phones </a:t>
            </a:r>
          </a:p>
          <a:p>
            <a:pPr>
              <a:spcBef>
                <a:spcPts val="0"/>
              </a:spcBef>
              <a:spcAft>
                <a:spcPts val="600"/>
              </a:spcAft>
            </a:pPr>
            <a:r>
              <a:rPr lang="en-US" sz="3600" dirty="0" smtClean="0"/>
              <a:t>Sponsor Acknowledgment</a:t>
            </a:r>
          </a:p>
          <a:p>
            <a:pPr marL="0" indent="0">
              <a:spcAft>
                <a:spcPts val="600"/>
              </a:spcAft>
              <a:buNone/>
            </a:pPr>
            <a:endParaRPr lang="en-US" dirty="0"/>
          </a:p>
        </p:txBody>
      </p:sp>
      <p:sp>
        <p:nvSpPr>
          <p:cNvPr id="2" name="Title 1"/>
          <p:cNvSpPr>
            <a:spLocks noGrp="1"/>
          </p:cNvSpPr>
          <p:nvPr>
            <p:ph type="title" idx="4294967295"/>
          </p:nvPr>
        </p:nvSpPr>
        <p:spPr>
          <a:xfrm>
            <a:off x="671513" y="344488"/>
            <a:ext cx="8472487" cy="609600"/>
          </a:xfrm>
        </p:spPr>
        <p:txBody>
          <a:bodyPr/>
          <a:lstStyle/>
          <a:p>
            <a:r>
              <a:rPr lang="en-US" dirty="0" smtClean="0"/>
              <a:t>Welcome</a:t>
            </a:r>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6172200" y="838200"/>
            <a:ext cx="2655901" cy="4484529"/>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95800" y="914400"/>
            <a:ext cx="1962380" cy="14478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37059696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7782426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gradFill>
          <a:gsLst>
            <a:gs pos="58000">
              <a:schemeClr val="bg1"/>
            </a:gs>
            <a:gs pos="100000">
              <a:srgbClr val="92D050"/>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533400"/>
            <a:ext cx="8181975" cy="609600"/>
          </a:xfrm>
        </p:spPr>
        <p:txBody>
          <a:bodyPr/>
          <a:lstStyle/>
          <a:p>
            <a:pPr algn="ctr"/>
            <a:r>
              <a:rPr lang="en-US" dirty="0" smtClean="0"/>
              <a:t>Planning for the maneuver…</a:t>
            </a:r>
            <a:endParaRPr lang="en-US" dirty="0"/>
          </a:p>
        </p:txBody>
      </p:sp>
      <p:sp>
        <p:nvSpPr>
          <p:cNvPr id="3" name="Content Placeholder 2"/>
          <p:cNvSpPr>
            <a:spLocks noGrp="1"/>
          </p:cNvSpPr>
          <p:nvPr>
            <p:ph idx="4294967295"/>
          </p:nvPr>
        </p:nvSpPr>
        <p:spPr>
          <a:xfrm>
            <a:off x="381000" y="1295400"/>
            <a:ext cx="4789488" cy="4391025"/>
          </a:xfrm>
        </p:spPr>
        <p:txBody>
          <a:bodyPr/>
          <a:lstStyle/>
          <a:p>
            <a:pPr marL="339725" lvl="1">
              <a:buFont typeface="Arial" panose="020B0604020202020204" pitchFamily="34" charset="0"/>
              <a:buChar char="•"/>
            </a:pPr>
            <a:r>
              <a:rPr lang="en-US" sz="2800" dirty="0" smtClean="0"/>
              <a:t>Weight and Balance</a:t>
            </a:r>
          </a:p>
          <a:p>
            <a:pPr marL="339725" lvl="1">
              <a:buFont typeface="Arial" panose="020B0604020202020204" pitchFamily="34" charset="0"/>
              <a:buChar char="•"/>
            </a:pPr>
            <a:r>
              <a:rPr lang="en-US" sz="2800" dirty="0" smtClean="0"/>
              <a:t>Aircraft Configuration</a:t>
            </a:r>
          </a:p>
          <a:p>
            <a:pPr marL="687388" lvl="2" indent="-285750"/>
            <a:r>
              <a:rPr lang="en-US" sz="2400" dirty="0" smtClean="0"/>
              <a:t>Flaps Up/Approach/Landing</a:t>
            </a:r>
          </a:p>
          <a:p>
            <a:pPr marL="687388" lvl="2" indent="-285750"/>
            <a:r>
              <a:rPr lang="en-US" sz="2400" dirty="0" smtClean="0"/>
              <a:t>Gear Up or Down</a:t>
            </a:r>
          </a:p>
          <a:p>
            <a:pPr marL="687388" lvl="2" indent="-285750"/>
            <a:r>
              <a:rPr lang="en-US" sz="2400" dirty="0" smtClean="0"/>
              <a:t>Cowl Flaps Open or Closed</a:t>
            </a:r>
          </a:p>
          <a:p>
            <a:pPr marL="339725" lvl="1">
              <a:buFont typeface="Arial" panose="020B0604020202020204" pitchFamily="34" charset="0"/>
              <a:buChar char="•"/>
            </a:pPr>
            <a:r>
              <a:rPr lang="en-US" sz="2800" dirty="0" smtClean="0"/>
              <a:t>Speed</a:t>
            </a:r>
          </a:p>
          <a:p>
            <a:pPr marL="687388" lvl="2"/>
            <a:r>
              <a:rPr lang="en-US" sz="2400" dirty="0" smtClean="0"/>
              <a:t>Cruise</a:t>
            </a:r>
          </a:p>
          <a:p>
            <a:pPr marL="687388" lvl="2"/>
            <a:r>
              <a:rPr lang="en-US" sz="2400" dirty="0" smtClean="0"/>
              <a:t>Take-off</a:t>
            </a:r>
          </a:p>
          <a:p>
            <a:pPr marL="687388" lvl="2"/>
            <a:r>
              <a:rPr lang="en-US" sz="2400" dirty="0" smtClean="0"/>
              <a:t>Landing</a:t>
            </a:r>
            <a:endParaRPr lang="en-US" sz="2400" dirty="0"/>
          </a:p>
        </p:txBody>
      </p:sp>
      <p:pic>
        <p:nvPicPr>
          <p:cNvPr id="5" name="Picture 4"/>
          <p:cNvPicPr>
            <a:picLocks noChangeAspect="1"/>
          </p:cNvPicPr>
          <p:nvPr/>
        </p:nvPicPr>
        <p:blipFill>
          <a:blip r:embed="rId3"/>
          <a:stretch>
            <a:fillRect/>
          </a:stretch>
        </p:blipFill>
        <p:spPr>
          <a:xfrm>
            <a:off x="5334000" y="2438400"/>
            <a:ext cx="3454574" cy="28194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9032433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gradFill>
          <a:gsLst>
            <a:gs pos="54000">
              <a:schemeClr val="accent1">
                <a:lumMod val="5000"/>
                <a:lumOff val="95000"/>
              </a:schemeClr>
            </a:gs>
            <a:gs pos="100000">
              <a:srgbClr val="92D050"/>
            </a:gs>
          </a:gsLst>
          <a:lin ang="5400000" scaled="1"/>
        </a:gradFill>
        <a:effectLst/>
      </p:bgPr>
    </p:bg>
    <p:spTree>
      <p:nvGrpSpPr>
        <p:cNvPr id="1" name=""/>
        <p:cNvGrpSpPr/>
        <p:nvPr/>
      </p:nvGrpSpPr>
      <p:grpSpPr>
        <a:xfrm>
          <a:off x="0" y="0"/>
          <a:ext cx="0" cy="0"/>
          <a:chOff x="0" y="0"/>
          <a:chExt cx="0" cy="0"/>
        </a:xfrm>
      </p:grpSpPr>
      <p:sp>
        <p:nvSpPr>
          <p:cNvPr id="307202" name="Rectangle 2"/>
          <p:cNvSpPr>
            <a:spLocks noChangeArrowheads="1"/>
          </p:cNvSpPr>
          <p:nvPr/>
        </p:nvSpPr>
        <p:spPr bwMode="auto">
          <a:xfrm>
            <a:off x="152400" y="587911"/>
            <a:ext cx="4025900"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buFontTx/>
              <a:buNone/>
              <a:defRPr/>
            </a:pPr>
            <a:r>
              <a:rPr lang="en-US" sz="3600" b="1" dirty="0" smtClean="0">
                <a:solidFill>
                  <a:srgbClr val="002060"/>
                </a:solidFill>
                <a:ea typeface="ＭＳ Ｐゴシック" charset="0"/>
              </a:rPr>
              <a:t>Angle </a:t>
            </a:r>
            <a:r>
              <a:rPr lang="en-US" sz="3600" b="1" dirty="0">
                <a:solidFill>
                  <a:srgbClr val="002060"/>
                </a:solidFill>
                <a:ea typeface="ＭＳ Ｐゴシック" charset="0"/>
              </a:rPr>
              <a:t>of </a:t>
            </a:r>
            <a:r>
              <a:rPr lang="en-US" sz="3600" b="1" dirty="0" smtClean="0">
                <a:solidFill>
                  <a:srgbClr val="002060"/>
                </a:solidFill>
                <a:ea typeface="ＭＳ Ｐゴシック" charset="0"/>
              </a:rPr>
              <a:t>Attack: Setting up your Visual view</a:t>
            </a:r>
            <a:endParaRPr lang="en-US" sz="3600" b="1" dirty="0">
              <a:solidFill>
                <a:srgbClr val="002060"/>
              </a:solidFill>
              <a:ea typeface="ＭＳ Ｐゴシック" charset="0"/>
            </a:endParaRPr>
          </a:p>
        </p:txBody>
      </p:sp>
      <p:pic>
        <p:nvPicPr>
          <p:cNvPr id="9219" name="Picture 4"/>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4559300" y="386366"/>
            <a:ext cx="4203700" cy="532863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914400" y="4724400"/>
            <a:ext cx="2743200" cy="830997"/>
          </a:xfrm>
          <a:prstGeom prst="rect">
            <a:avLst/>
          </a:prstGeom>
          <a:noFill/>
        </p:spPr>
        <p:txBody>
          <a:bodyPr wrap="square" rtlCol="0">
            <a:spAutoFit/>
          </a:bodyPr>
          <a:lstStyle/>
          <a:p>
            <a:pPr>
              <a:buNone/>
            </a:pPr>
            <a:r>
              <a:rPr lang="en-US" b="1" dirty="0" smtClean="0">
                <a:latin typeface="Calibri" panose="020F0502020204030204" pitchFamily="34" charset="0"/>
                <a:cs typeface="Calibri" panose="020F0502020204030204" pitchFamily="34" charset="0"/>
              </a:rPr>
              <a:t>Mark It!</a:t>
            </a:r>
            <a:endParaRPr lang="en-US" b="1" dirty="0">
              <a:latin typeface="Calibri" panose="020F0502020204030204" pitchFamily="34" charset="0"/>
              <a:cs typeface="Calibri" panose="020F0502020204030204" pitchFamily="34" charset="0"/>
            </a:endParaRPr>
          </a:p>
        </p:txBody>
      </p:sp>
      <p:sp>
        <p:nvSpPr>
          <p:cNvPr id="4" name="Oval 3"/>
          <p:cNvSpPr/>
          <p:nvPr/>
        </p:nvSpPr>
        <p:spPr bwMode="auto">
          <a:xfrm>
            <a:off x="6324600" y="3657600"/>
            <a:ext cx="152400" cy="152400"/>
          </a:xfrm>
          <a:prstGeom prst="ellipse">
            <a:avLst/>
          </a:prstGeom>
          <a:solidFill>
            <a:schemeClr val="tx1"/>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smtClean="0">
              <a:ln>
                <a:noFill/>
              </a:ln>
              <a:solidFill>
                <a:schemeClr val="tx1"/>
              </a:solidFill>
              <a:effectLst/>
              <a:latin typeface="Arial" charset="0"/>
            </a:endParaRPr>
          </a:p>
        </p:txBody>
      </p:sp>
      <p:pic>
        <p:nvPicPr>
          <p:cNvPr id="1032" name="Picture 8" descr="C:\Users\JAYMFL~1\AppData\Local\Temp\SNAGHTML5382cf9.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57400" y="3200400"/>
            <a:ext cx="1368425" cy="137711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JAYMFL~1\AppData\Local\Temp\SNAGHTML441c6e9.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0269719" flipH="1" flipV="1">
            <a:off x="873201" y="2544555"/>
            <a:ext cx="1502695" cy="156366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bwMode="auto">
          <a:xfrm>
            <a:off x="2209800" y="3733800"/>
            <a:ext cx="1066800"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spAutoFit/>
          </a:bodyPr>
          <a:lstStyle/>
          <a:p>
            <a:pPr>
              <a:buFontTx/>
              <a:buNone/>
            </a:pPr>
            <a:r>
              <a:rPr lang="en-US" sz="1800" b="1" dirty="0" smtClean="0"/>
              <a:t>Or this</a:t>
            </a:r>
            <a:endParaRPr lang="en-US" sz="1200" b="1" dirty="0">
              <a:solidFill>
                <a:srgbClr val="C0C0C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p14:prism isContent="1"/>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4.16667E-6 -3.7037E-6 L 0.58907 -0.06273 " pathEditMode="relative" rAng="0" ptsTypes="AA">
                                      <p:cBhvr>
                                        <p:cTn id="6" dur="2000" fill="hold"/>
                                        <p:tgtEl>
                                          <p:spTgt spid="1028"/>
                                        </p:tgtEl>
                                        <p:attrNameLst>
                                          <p:attrName>ppt_x</p:attrName>
                                          <p:attrName>ppt_y</p:attrName>
                                        </p:attrNameLst>
                                      </p:cBhvr>
                                      <p:rCtr x="29444" y="-3148"/>
                                    </p:animMotion>
                                  </p:childTnLst>
                                </p:cTn>
                              </p:par>
                            </p:childTnLst>
                          </p:cTn>
                        </p:par>
                        <p:par>
                          <p:cTn id="7" fill="hold">
                            <p:stCondLst>
                              <p:cond delay="2000"/>
                            </p:stCondLst>
                            <p:childTnLst>
                              <p:par>
                                <p:cTn id="8" presetID="1" presetClass="entr" presetSubtype="0" fill="hold" grpId="0" nodeType="afterEffect">
                                  <p:stCondLst>
                                    <p:cond delay="0"/>
                                  </p:stCondLst>
                                  <p:childTnLst>
                                    <p:set>
                                      <p:cBhvr>
                                        <p:cTn id="9" dur="1" fill="hold">
                                          <p:stCondLst>
                                            <p:cond delay="0"/>
                                          </p:stCondLst>
                                        </p:cTn>
                                        <p:tgtEl>
                                          <p:spTgt spid="4"/>
                                        </p:tgtEl>
                                        <p:attrNameLst>
                                          <p:attrName>style.visibility</p:attrName>
                                        </p:attrNameLst>
                                      </p:cBhvr>
                                      <p:to>
                                        <p:strVal val="visible"/>
                                      </p:to>
                                    </p:set>
                                  </p:childTnLst>
                                </p:cTn>
                              </p:par>
                            </p:childTnLst>
                          </p:cTn>
                        </p:par>
                        <p:par>
                          <p:cTn id="10" fill="hold">
                            <p:stCondLst>
                              <p:cond delay="2000"/>
                            </p:stCondLst>
                            <p:childTnLst>
                              <p:par>
                                <p:cTn id="11" presetID="1" presetClass="exit" presetSubtype="0" fill="hold" nodeType="afterEffect">
                                  <p:stCondLst>
                                    <p:cond delay="1500"/>
                                  </p:stCondLst>
                                  <p:childTnLst>
                                    <p:set>
                                      <p:cBhvr>
                                        <p:cTn id="12" dur="1" fill="hold">
                                          <p:stCondLst>
                                            <p:cond delay="0"/>
                                          </p:stCondLst>
                                        </p:cTn>
                                        <p:tgtEl>
                                          <p:spTgt spid="102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gradFill>
          <a:gsLst>
            <a:gs pos="50000">
              <a:schemeClr val="accent1">
                <a:lumMod val="5000"/>
                <a:lumOff val="95000"/>
              </a:schemeClr>
            </a:gs>
            <a:gs pos="100000">
              <a:srgbClr val="92D050"/>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71513" y="344488"/>
            <a:ext cx="7862887" cy="609600"/>
          </a:xfrm>
        </p:spPr>
        <p:txBody>
          <a:bodyPr/>
          <a:lstStyle/>
          <a:p>
            <a:pPr algn="ctr"/>
            <a:r>
              <a:rPr lang="en-US" dirty="0" smtClean="0"/>
              <a:t>Power Off Stall and Recovery</a:t>
            </a:r>
            <a:endParaRPr lang="en-US" dirty="0"/>
          </a:p>
        </p:txBody>
      </p:sp>
      <p:sp>
        <p:nvSpPr>
          <p:cNvPr id="3" name="Content Placeholder 2"/>
          <p:cNvSpPr>
            <a:spLocks noGrp="1"/>
          </p:cNvSpPr>
          <p:nvPr>
            <p:ph sz="half" idx="4294967295"/>
          </p:nvPr>
        </p:nvSpPr>
        <p:spPr>
          <a:xfrm>
            <a:off x="685800" y="1066800"/>
            <a:ext cx="3948113" cy="4391025"/>
          </a:xfrm>
        </p:spPr>
        <p:txBody>
          <a:bodyPr/>
          <a:lstStyle/>
          <a:p>
            <a:r>
              <a:rPr lang="en-US" sz="2400" dirty="0" smtClean="0"/>
              <a:t>Altitude – Maintain</a:t>
            </a:r>
          </a:p>
          <a:p>
            <a:r>
              <a:rPr lang="en-US" sz="2400" dirty="0" smtClean="0"/>
              <a:t>Trim - Set</a:t>
            </a:r>
          </a:p>
          <a:p>
            <a:r>
              <a:rPr lang="en-US" sz="2400" dirty="0" smtClean="0"/>
              <a:t>Artificial Horizon – Set</a:t>
            </a:r>
          </a:p>
          <a:p>
            <a:r>
              <a:rPr lang="en-US" sz="2400" dirty="0" smtClean="0"/>
              <a:t>Altimeter – Set</a:t>
            </a:r>
          </a:p>
          <a:p>
            <a:r>
              <a:rPr lang="en-US" sz="2400" dirty="0" smtClean="0"/>
              <a:t>VVI – Zero</a:t>
            </a:r>
          </a:p>
          <a:p>
            <a:pPr marL="0" lvl="0" indent="0">
              <a:buNone/>
            </a:pPr>
            <a:endParaRPr lang="en-US" dirty="0">
              <a:solidFill>
                <a:srgbClr val="000000"/>
              </a:solidFill>
            </a:endParaRPr>
          </a:p>
          <a:p>
            <a:pPr marL="0" lvl="1" indent="0">
              <a:buNone/>
            </a:pPr>
            <a:endParaRPr lang="en-US" dirty="0"/>
          </a:p>
        </p:txBody>
      </p:sp>
      <p:sp>
        <p:nvSpPr>
          <p:cNvPr id="5" name="Content Placeholder 4"/>
          <p:cNvSpPr>
            <a:spLocks noGrp="1"/>
          </p:cNvSpPr>
          <p:nvPr>
            <p:ph sz="half" idx="4294967295"/>
          </p:nvPr>
        </p:nvSpPr>
        <p:spPr>
          <a:xfrm>
            <a:off x="4724400" y="990600"/>
            <a:ext cx="3949700" cy="4391025"/>
          </a:xfrm>
        </p:spPr>
        <p:txBody>
          <a:bodyPr/>
          <a:lstStyle/>
          <a:p>
            <a:r>
              <a:rPr lang="en-US" sz="2400" dirty="0" smtClean="0"/>
              <a:t>Power - off</a:t>
            </a:r>
            <a:endParaRPr lang="en-US" sz="2400" dirty="0"/>
          </a:p>
          <a:p>
            <a:pPr lvl="1"/>
            <a:r>
              <a:rPr lang="en-US" sz="2000" dirty="0"/>
              <a:t>Going into the </a:t>
            </a:r>
            <a:r>
              <a:rPr lang="en-US" sz="2000" dirty="0" smtClean="0"/>
              <a:t>maneuver</a:t>
            </a:r>
          </a:p>
          <a:p>
            <a:pPr lvl="1"/>
            <a:r>
              <a:rPr lang="en-US" sz="2000" dirty="0" smtClean="0"/>
              <a:t>Stall indication</a:t>
            </a:r>
            <a:endParaRPr lang="en-US" sz="2000" dirty="0"/>
          </a:p>
          <a:p>
            <a:pPr lvl="1"/>
            <a:r>
              <a:rPr lang="en-US" sz="2000" dirty="0" smtClean="0"/>
              <a:t>Recover</a:t>
            </a:r>
            <a:endParaRPr lang="en-US" sz="2000" dirty="0"/>
          </a:p>
          <a:p>
            <a:pPr lvl="0"/>
            <a:r>
              <a:rPr lang="en-US" sz="2400" dirty="0">
                <a:solidFill>
                  <a:srgbClr val="000000"/>
                </a:solidFill>
              </a:rPr>
              <a:t>Clean Up and </a:t>
            </a:r>
            <a:r>
              <a:rPr lang="en-US" sz="2400" dirty="0" smtClean="0">
                <a:solidFill>
                  <a:srgbClr val="000000"/>
                </a:solidFill>
              </a:rPr>
              <a:t>Recovery </a:t>
            </a:r>
            <a:r>
              <a:rPr lang="en-US" sz="2400" dirty="0">
                <a:solidFill>
                  <a:srgbClr val="000000"/>
                </a:solidFill>
              </a:rPr>
              <a:t>Procedure</a:t>
            </a:r>
          </a:p>
          <a:p>
            <a:endParaRPr lang="en-US" dirty="0"/>
          </a:p>
        </p:txBody>
      </p:sp>
      <p:pic>
        <p:nvPicPr>
          <p:cNvPr id="6" name="Picture 5"/>
          <p:cNvPicPr>
            <a:picLocks noChangeAspect="1"/>
          </p:cNvPicPr>
          <p:nvPr/>
        </p:nvPicPr>
        <p:blipFill>
          <a:blip r:embed="rId3"/>
          <a:stretch>
            <a:fillRect/>
          </a:stretch>
        </p:blipFill>
        <p:spPr>
          <a:xfrm>
            <a:off x="428625" y="3429000"/>
            <a:ext cx="8334375" cy="2211670"/>
          </a:xfrm>
          <a:prstGeom prst="rect">
            <a:avLst/>
          </a:prstGeom>
        </p:spPr>
      </p:pic>
    </p:spTree>
    <p:extLst>
      <p:ext uri="{BB962C8B-B14F-4D97-AF65-F5344CB8AC3E}">
        <p14:creationId xmlns:p14="http://schemas.microsoft.com/office/powerpoint/2010/main" val="102248789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gradFill>
          <a:gsLst>
            <a:gs pos="65000">
              <a:schemeClr val="accent1">
                <a:lumMod val="5000"/>
                <a:lumOff val="95000"/>
              </a:schemeClr>
            </a:gs>
            <a:gs pos="100000">
              <a:srgbClr val="92D050"/>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71513" y="344488"/>
            <a:ext cx="8472487" cy="609600"/>
          </a:xfrm>
        </p:spPr>
        <p:txBody>
          <a:bodyPr/>
          <a:lstStyle/>
          <a:p>
            <a:r>
              <a:rPr lang="en-US" dirty="0" smtClean="0"/>
              <a:t>The Look and Feel of the stall: </a:t>
            </a:r>
            <a:endParaRPr lang="en-US" dirty="0"/>
          </a:p>
        </p:txBody>
      </p:sp>
      <p:sp>
        <p:nvSpPr>
          <p:cNvPr id="3" name="Content Placeholder 2"/>
          <p:cNvSpPr>
            <a:spLocks noGrp="1"/>
          </p:cNvSpPr>
          <p:nvPr>
            <p:ph idx="4294967295"/>
          </p:nvPr>
        </p:nvSpPr>
        <p:spPr>
          <a:xfrm>
            <a:off x="838200" y="1247775"/>
            <a:ext cx="7962900" cy="4391025"/>
          </a:xfrm>
        </p:spPr>
        <p:txBody>
          <a:bodyPr/>
          <a:lstStyle/>
          <a:p>
            <a:r>
              <a:rPr lang="en-US" dirty="0" smtClean="0"/>
              <a:t>Note control effectiveness as the aircraft slows towards stall speed</a:t>
            </a:r>
          </a:p>
          <a:p>
            <a:r>
              <a:rPr lang="en-US" dirty="0" smtClean="0"/>
              <a:t>Note the view out the windscreen </a:t>
            </a:r>
          </a:p>
          <a:p>
            <a:pPr lvl="1"/>
            <a:r>
              <a:rPr lang="en-US" dirty="0" smtClean="0"/>
              <a:t>Forward</a:t>
            </a:r>
          </a:p>
          <a:p>
            <a:pPr lvl="1"/>
            <a:r>
              <a:rPr lang="en-US" dirty="0" smtClean="0"/>
              <a:t>To the sides</a:t>
            </a:r>
          </a:p>
          <a:p>
            <a:pPr lvl="1"/>
            <a:endParaRPr lang="en-US" sz="1400" dirty="0"/>
          </a:p>
          <a:p>
            <a:pPr marL="457200" lvl="1" indent="0">
              <a:buNone/>
            </a:pPr>
            <a:r>
              <a:rPr lang="en-US" sz="3200" dirty="0" smtClean="0"/>
              <a:t>These angle of attack indicators will assist you further understanding what the aircraft is doing</a:t>
            </a:r>
          </a:p>
        </p:txBody>
      </p:sp>
    </p:spTree>
    <p:extLst>
      <p:ext uri="{BB962C8B-B14F-4D97-AF65-F5344CB8AC3E}">
        <p14:creationId xmlns:p14="http://schemas.microsoft.com/office/powerpoint/2010/main" val="291657375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30830" y="0"/>
            <a:ext cx="9123680" cy="6096000"/>
          </a:xfrm>
          <a:prstGeom prst="rect">
            <a:avLst/>
          </a:prstGeom>
        </p:spPr>
      </p:pic>
      <p:cxnSp>
        <p:nvCxnSpPr>
          <p:cNvPr id="8" name="Straight Connector 7"/>
          <p:cNvCxnSpPr/>
          <p:nvPr/>
        </p:nvCxnSpPr>
        <p:spPr bwMode="auto">
          <a:xfrm>
            <a:off x="304800" y="3276600"/>
            <a:ext cx="8382000" cy="76200"/>
          </a:xfrm>
          <a:prstGeom prst="line">
            <a:avLst/>
          </a:prstGeom>
          <a:noFill/>
          <a:ln w="57150" cap="flat" cmpd="sng" algn="ctr">
            <a:solidFill>
              <a:srgbClr val="FFFF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2058" name="Picture 10" descr="C:\Users\JAYMFL~1\AppData\Local\Temp\SNAGHTML20290e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 y="2720009"/>
            <a:ext cx="5334000" cy="2232991"/>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bwMode="auto">
          <a:xfrm>
            <a:off x="1143000" y="5029200"/>
            <a:ext cx="2743200"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spAutoFit/>
          </a:bodyPr>
          <a:lstStyle/>
          <a:p>
            <a:pPr>
              <a:buFontTx/>
              <a:buNone/>
            </a:pPr>
            <a:r>
              <a:rPr lang="en-US" sz="4400" b="1" dirty="0" smtClean="0">
                <a:solidFill>
                  <a:srgbClr val="FFFF00"/>
                </a:solidFill>
              </a:rPr>
              <a:t>Left Turn</a:t>
            </a:r>
            <a:endParaRPr lang="en-US" sz="4400" b="1" dirty="0">
              <a:solidFill>
                <a:srgbClr val="FFFF00"/>
              </a:solidFill>
            </a:endParaRPr>
          </a:p>
        </p:txBody>
      </p:sp>
      <p:sp>
        <p:nvSpPr>
          <p:cNvPr id="19" name="TextBox 18"/>
          <p:cNvSpPr txBox="1"/>
          <p:nvPr/>
        </p:nvSpPr>
        <p:spPr bwMode="auto">
          <a:xfrm>
            <a:off x="5105400" y="5029200"/>
            <a:ext cx="3048000"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spAutoFit/>
          </a:bodyPr>
          <a:lstStyle/>
          <a:p>
            <a:pPr>
              <a:buFontTx/>
              <a:buNone/>
            </a:pPr>
            <a:r>
              <a:rPr lang="en-US" sz="4400" b="1" dirty="0" smtClean="0">
                <a:solidFill>
                  <a:srgbClr val="FFFF00"/>
                </a:solidFill>
              </a:rPr>
              <a:t>Right Turn</a:t>
            </a:r>
            <a:endParaRPr lang="en-US" sz="4400" b="1" dirty="0">
              <a:solidFill>
                <a:srgbClr val="FFFF00"/>
              </a:solidFill>
            </a:endParaRPr>
          </a:p>
        </p:txBody>
      </p:sp>
      <p:pic>
        <p:nvPicPr>
          <p:cNvPr id="1028" name="Picture 4" descr="C:\Users\JAYMFL~1\AppData\Local\Temp\SNAGHTML70234f4.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8200" y="2743200"/>
            <a:ext cx="5465098" cy="22098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bwMode="auto">
          <a:xfrm>
            <a:off x="0" y="304800"/>
            <a:ext cx="84582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spAutoFit/>
          </a:bodyPr>
          <a:lstStyle/>
          <a:p>
            <a:pPr>
              <a:buFontTx/>
              <a:buNone/>
            </a:pPr>
            <a:r>
              <a:rPr lang="en-US" sz="2800" b="1" dirty="0" smtClean="0">
                <a:solidFill>
                  <a:schemeClr val="bg1"/>
                </a:solidFill>
              </a:rPr>
              <a:t>Other Indications you need to see and feel:</a:t>
            </a:r>
            <a:endParaRPr lang="en-US" sz="2800" b="1" dirty="0">
              <a:solidFill>
                <a:schemeClr val="bg1"/>
              </a:solidFill>
            </a:endParaRPr>
          </a:p>
        </p:txBody>
      </p:sp>
    </p:spTree>
    <p:extLst>
      <p:ext uri="{BB962C8B-B14F-4D97-AF65-F5344CB8AC3E}">
        <p14:creationId xmlns:p14="http://schemas.microsoft.com/office/powerpoint/2010/main" val="3361631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autoRev="1" fill="hold" nodeType="afterEffect">
                                  <p:stCondLst>
                                    <p:cond delay="0"/>
                                  </p:stCondLst>
                                  <p:childTnLst>
                                    <p:animRot by="-1800000">
                                      <p:cBhvr>
                                        <p:cTn id="6" dur="5000" fill="hold"/>
                                        <p:tgtEl>
                                          <p:spTgt spid="2058"/>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8" presetClass="emph" presetSubtype="0" fill="hold" nodeType="clickEffect">
                                  <p:stCondLst>
                                    <p:cond delay="0"/>
                                  </p:stCondLst>
                                  <p:childTnLst>
                                    <p:animRot by="1800000">
                                      <p:cBhvr>
                                        <p:cTn id="10" dur="5000" fill="hold"/>
                                        <p:tgtEl>
                                          <p:spTgt spid="102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pPr algn="ctr"/>
            <a:r>
              <a:rPr lang="en-US" dirty="0" smtClean="0"/>
              <a:t>AOA For GA</a:t>
            </a:r>
          </a:p>
        </p:txBody>
      </p:sp>
      <p:pic>
        <p:nvPicPr>
          <p:cNvPr id="18440"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2200" y="914400"/>
            <a:ext cx="2578274" cy="37338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Lst>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48000" y="2438400"/>
            <a:ext cx="3124200" cy="3124200"/>
          </a:xfrm>
          <a:prstGeom prst="rect">
            <a:avLst/>
          </a:prstGeom>
          <a:ln>
            <a:noFill/>
          </a:ln>
          <a:effectLst>
            <a:softEdge rad="112500"/>
          </a:effectLst>
        </p:spPr>
      </p:pic>
      <p:pic>
        <p:nvPicPr>
          <p:cNvPr id="4" name="Picture 3"/>
          <p:cNvPicPr>
            <a:picLocks noChangeAspect="1"/>
          </p:cNvPicPr>
          <p:nvPr/>
        </p:nvPicPr>
        <p:blipFill>
          <a:blip r:embed="rId5"/>
          <a:stretch>
            <a:fillRect/>
          </a:stretch>
        </p:blipFill>
        <p:spPr>
          <a:xfrm>
            <a:off x="533400" y="533400"/>
            <a:ext cx="2522439" cy="4336156"/>
          </a:xfrm>
          <a:prstGeom prst="rect">
            <a:avLst/>
          </a:prstGeom>
          <a:ln>
            <a:noFill/>
          </a:ln>
          <a:effectLst>
            <a:softEdge rad="112500"/>
          </a:effectLst>
        </p:spPr>
      </p:pic>
    </p:spTree>
    <p:extLst>
      <p:ext uri="{BB962C8B-B14F-4D97-AF65-F5344CB8AC3E}">
        <p14:creationId xmlns:p14="http://schemas.microsoft.com/office/powerpoint/2010/main" val="83728421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gradFill>
          <a:gsLst>
            <a:gs pos="57000">
              <a:schemeClr val="bg1"/>
            </a:gs>
            <a:gs pos="100000">
              <a:srgbClr val="0070C0"/>
            </a:gs>
          </a:gsLst>
          <a:lin ang="5400000" scaled="1"/>
        </a:gradFill>
        <a:effectLst/>
      </p:bgPr>
    </p:bg>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671513" y="344488"/>
            <a:ext cx="8472487" cy="609600"/>
          </a:xfrm>
        </p:spPr>
        <p:txBody>
          <a:bodyPr/>
          <a:lstStyle/>
          <a:p>
            <a:r>
              <a:rPr lang="en-US" sz="3600" dirty="0" smtClean="0"/>
              <a:t>What is that thing trying to tell me?</a:t>
            </a:r>
            <a:endParaRPr lang="en-US" sz="3600" dirty="0"/>
          </a:p>
        </p:txBody>
      </p:sp>
      <p:pic>
        <p:nvPicPr>
          <p:cNvPr id="1026" name="Picture 2" descr="Image result for AOA for GA"/>
          <p:cNvPicPr>
            <a:picLocks noGrp="1" noChangeAspect="1" noChangeArrowheads="1"/>
          </p:cNvPicPr>
          <p:nvPr>
            <p:ph idx="4294967295"/>
          </p:nvPr>
        </p:nvPicPr>
        <p:blipFill>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1524000" y="990600"/>
            <a:ext cx="6172200" cy="4629150"/>
          </a:xfrm>
          <a:prstGeom prst="rect">
            <a:avLst/>
          </a:prstGeom>
          <a:noFill/>
          <a:extLst>
            <a:ext uri="{909E8E84-426E-40DD-AFC4-6F175D3DCCD1}">
              <a14:hiddenFill xmlns:a14="http://schemas.microsoft.com/office/drawing/2010/main">
                <a:solidFill>
                  <a:srgbClr val="FFFFFF"/>
                </a:solidFill>
              </a14:hiddenFill>
            </a:ext>
          </a:extLst>
        </p:spPr>
      </p:pic>
      <p:sp>
        <p:nvSpPr>
          <p:cNvPr id="7" name="AutoShape 8"/>
          <p:cNvSpPr>
            <a:spLocks noChangeArrowheads="1"/>
          </p:cNvSpPr>
          <p:nvPr/>
        </p:nvSpPr>
        <p:spPr bwMode="auto">
          <a:xfrm>
            <a:off x="152400" y="5105400"/>
            <a:ext cx="2209800" cy="533400"/>
          </a:xfrm>
          <a:prstGeom prst="wedgeRectCallout">
            <a:avLst>
              <a:gd name="adj1" fmla="val 61547"/>
              <a:gd name="adj2" fmla="val -42293"/>
            </a:avLst>
          </a:prstGeom>
          <a:solidFill>
            <a:srgbClr val="FFFF00"/>
          </a:solidFill>
          <a:ln w="76200">
            <a:solidFill>
              <a:srgbClr val="0070C0"/>
            </a:solidFill>
            <a:miter lim="800000"/>
            <a:headEnd/>
            <a:tailEnd/>
          </a:ln>
          <a:effectLst/>
          <a:extLst/>
        </p:spPr>
        <p:txBody>
          <a:bodyPr/>
          <a:lstStyle/>
          <a:p>
            <a:pPr>
              <a:buFontTx/>
              <a:buNone/>
              <a:defRPr/>
            </a:pPr>
            <a:r>
              <a:rPr lang="en-US" sz="2800" dirty="0">
                <a:solidFill>
                  <a:srgbClr val="002060"/>
                </a:solidFill>
                <a:ea typeface="ＭＳ Ｐゴシック" charset="0"/>
              </a:rPr>
              <a:t>Angle Push </a:t>
            </a:r>
          </a:p>
        </p:txBody>
      </p:sp>
    </p:spTree>
    <p:extLst>
      <p:ext uri="{BB962C8B-B14F-4D97-AF65-F5344CB8AC3E}">
        <p14:creationId xmlns:p14="http://schemas.microsoft.com/office/powerpoint/2010/main" val="118343979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gradFill>
          <a:gsLst>
            <a:gs pos="61000">
              <a:schemeClr val="bg1"/>
            </a:gs>
            <a:gs pos="100000">
              <a:srgbClr val="0070C0"/>
            </a:gs>
          </a:gsLst>
          <a:lin ang="5400000" scaled="1"/>
        </a:gradFill>
        <a:effectLst/>
      </p:bgPr>
    </p:bg>
    <p:spTree>
      <p:nvGrpSpPr>
        <p:cNvPr id="1" name=""/>
        <p:cNvGrpSpPr/>
        <p:nvPr/>
      </p:nvGrpSpPr>
      <p:grpSpPr>
        <a:xfrm>
          <a:off x="0" y="0"/>
          <a:ext cx="0" cy="0"/>
          <a:chOff x="0" y="0"/>
          <a:chExt cx="0" cy="0"/>
        </a:xfrm>
      </p:grpSpPr>
      <p:pic>
        <p:nvPicPr>
          <p:cNvPr id="3074" name="Picture 2" descr="C:\Users\JAYMFL~1\AppData\Local\Temp\SNAGHTML23bd0a4.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0525" y="76200"/>
            <a:ext cx="8753475" cy="574357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2000" advClick="0">
        <p14:prism isContent="1"/>
      </p:transition>
    </mc:Choice>
    <mc:Fallback xmlns="">
      <p:transition spd="slow" advClick="0">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gradFill>
          <a:gsLst>
            <a:gs pos="61000">
              <a:schemeClr val="bg1"/>
            </a:gs>
            <a:gs pos="100000">
              <a:srgbClr val="0070C0"/>
            </a:gs>
          </a:gsLst>
          <a:lin ang="5400000" scaled="1"/>
        </a:gradFill>
        <a:effectLst/>
      </p:bgPr>
    </p:bg>
    <p:spTree>
      <p:nvGrpSpPr>
        <p:cNvPr id="1" name=""/>
        <p:cNvGrpSpPr/>
        <p:nvPr/>
      </p:nvGrpSpPr>
      <p:grpSpPr>
        <a:xfrm>
          <a:off x="0" y="0"/>
          <a:ext cx="0" cy="0"/>
          <a:chOff x="0" y="0"/>
          <a:chExt cx="0" cy="0"/>
        </a:xfrm>
      </p:grpSpPr>
      <p:sp>
        <p:nvSpPr>
          <p:cNvPr id="320514" name="Rectangle 2"/>
          <p:cNvSpPr>
            <a:spLocks noChangeArrowheads="1"/>
          </p:cNvSpPr>
          <p:nvPr/>
        </p:nvSpPr>
        <p:spPr bwMode="auto">
          <a:xfrm>
            <a:off x="381000" y="381000"/>
            <a:ext cx="84582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buFontTx/>
              <a:buNone/>
              <a:defRPr/>
            </a:pPr>
            <a:r>
              <a:rPr lang="en-US" sz="3600" dirty="0">
                <a:solidFill>
                  <a:schemeClr val="bg1"/>
                </a:solidFill>
                <a:ea typeface="ＭＳ Ｐゴシック" charset="-128"/>
              </a:rPr>
              <a:t>Angle of Attack Indicator (AOA)</a:t>
            </a:r>
          </a:p>
        </p:txBody>
      </p:sp>
      <p:pic>
        <p:nvPicPr>
          <p:cNvPr id="13315" name="Picture 6"/>
          <p:cNvPicPr>
            <a:picLocks noChangeAspect="1" noChangeArrowheads="1"/>
          </p:cNvPicPr>
          <p:nvPr/>
        </p:nvPicPr>
        <p:blipFill>
          <a:blip r:embed="rId3">
            <a:extLst>
              <a:ext uri="{28A0092B-C50C-407E-A947-70E740481C1C}">
                <a14:useLocalDpi xmlns:a14="http://schemas.microsoft.com/office/drawing/2010/main" val="0"/>
              </a:ext>
            </a:extLst>
          </a:blip>
          <a:srcRect l="42500" t="11121" r="27499" b="16121"/>
          <a:stretch>
            <a:fillRect/>
          </a:stretch>
        </p:blipFill>
        <p:spPr bwMode="auto">
          <a:xfrm>
            <a:off x="2209800" y="1143000"/>
            <a:ext cx="2509838" cy="456545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0519" name="AutoShape 7"/>
          <p:cNvSpPr>
            <a:spLocks noChangeArrowheads="1"/>
          </p:cNvSpPr>
          <p:nvPr/>
        </p:nvSpPr>
        <p:spPr bwMode="auto">
          <a:xfrm>
            <a:off x="5105400" y="1143000"/>
            <a:ext cx="1600200" cy="838200"/>
          </a:xfrm>
          <a:prstGeom prst="wedgeRectCallout">
            <a:avLst>
              <a:gd name="adj1" fmla="val -103870"/>
              <a:gd name="adj2" fmla="val 90532"/>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ea typeface="ＭＳ Ｐゴシック" charset="0"/>
            </a:endParaRPr>
          </a:p>
        </p:txBody>
      </p:sp>
      <p:sp>
        <p:nvSpPr>
          <p:cNvPr id="320520" name="AutoShape 8"/>
          <p:cNvSpPr>
            <a:spLocks noChangeArrowheads="1"/>
          </p:cNvSpPr>
          <p:nvPr/>
        </p:nvSpPr>
        <p:spPr bwMode="auto">
          <a:xfrm>
            <a:off x="4800600" y="1676400"/>
            <a:ext cx="2895600" cy="533400"/>
          </a:xfrm>
          <a:prstGeom prst="wedgeRectCallout">
            <a:avLst>
              <a:gd name="adj1" fmla="val -85421"/>
              <a:gd name="adj2" fmla="val -19304"/>
            </a:avLst>
          </a:prstGeom>
          <a:solidFill>
            <a:srgbClr val="FFFF00"/>
          </a:solidFill>
          <a:ln w="76200">
            <a:solidFill>
              <a:srgbClr val="0070C0"/>
            </a:solidFill>
            <a:miter lim="800000"/>
            <a:headEnd/>
            <a:tailEnd/>
          </a:ln>
          <a:effectLst/>
          <a:extLst/>
        </p:spPr>
        <p:txBody>
          <a:bodyPr/>
          <a:lstStyle/>
          <a:p>
            <a:pPr>
              <a:buFontTx/>
              <a:buNone/>
              <a:defRPr/>
            </a:pPr>
            <a:r>
              <a:rPr lang="en-US" sz="2800" dirty="0">
                <a:solidFill>
                  <a:srgbClr val="002060"/>
                </a:solidFill>
                <a:ea typeface="ＭＳ Ｐゴシック" charset="0"/>
              </a:rPr>
              <a:t>Angle Push !!!</a:t>
            </a:r>
          </a:p>
        </p:txBody>
      </p:sp>
      <p:sp>
        <p:nvSpPr>
          <p:cNvPr id="2" name="Title 1"/>
          <p:cNvSpPr>
            <a:spLocks noGrp="1"/>
          </p:cNvSpPr>
          <p:nvPr>
            <p:ph type="title" idx="4294967295"/>
          </p:nvPr>
        </p:nvSpPr>
        <p:spPr>
          <a:xfrm>
            <a:off x="671513" y="344488"/>
            <a:ext cx="8472487" cy="609600"/>
          </a:xfrm>
        </p:spPr>
        <p:txBody>
          <a:bodyPr/>
          <a:lstStyle/>
          <a:p>
            <a:pPr algn="ctr"/>
            <a:r>
              <a:rPr lang="en-US" dirty="0" smtClean="0">
                <a:solidFill>
                  <a:srgbClr val="002060"/>
                </a:solidFill>
              </a:rPr>
              <a:t>Even Light Sport aircraft can…</a:t>
            </a:r>
            <a:endParaRPr lang="en-US" dirty="0">
              <a:solidFill>
                <a:srgbClr val="002060"/>
              </a:solidFill>
            </a:endParaRPr>
          </a:p>
        </p:txBody>
      </p:sp>
      <p:pic>
        <p:nvPicPr>
          <p:cNvPr id="1028" name="Picture 4" descr="C:\Users\JAYMFL~1\AppData\Local\Temp\SNAGHTML1ab1975a.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76600" y="1600200"/>
            <a:ext cx="419045" cy="40481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2000" advClick="0">
        <p14:prism isContent="1"/>
      </p:transition>
    </mc:Choice>
    <mc:Fallback xmlns="">
      <p:transition spd="slow" advClick="0">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55000">
              <a:schemeClr val="bg1"/>
            </a:gs>
            <a:gs pos="100000">
              <a:srgbClr val="0070C0"/>
            </a:gs>
          </a:gsLst>
          <a:lin ang="5400000" scaled="1"/>
        </a:gra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ea typeface="ＭＳ Ｐゴシック" pitchFamily="34" charset="-128"/>
              </a:rPr>
              <a:t>Overview</a:t>
            </a:r>
            <a:endParaRPr lang="en-US" dirty="0"/>
          </a:p>
        </p:txBody>
      </p:sp>
      <p:sp>
        <p:nvSpPr>
          <p:cNvPr id="4" name="Content Placeholder 3"/>
          <p:cNvSpPr>
            <a:spLocks noGrp="1"/>
          </p:cNvSpPr>
          <p:nvPr>
            <p:ph idx="1"/>
          </p:nvPr>
        </p:nvSpPr>
        <p:spPr>
          <a:xfrm>
            <a:off x="457200" y="1066800"/>
            <a:ext cx="5181599" cy="4391025"/>
          </a:xfrm>
        </p:spPr>
        <p:txBody>
          <a:bodyPr/>
          <a:lstStyle/>
          <a:p>
            <a:pPr>
              <a:spcBef>
                <a:spcPts val="1200"/>
              </a:spcBef>
            </a:pPr>
            <a:r>
              <a:rPr lang="en-US" sz="3200" dirty="0">
                <a:ea typeface="ＭＳ Ｐゴシック" pitchFamily="34" charset="-128"/>
              </a:rPr>
              <a:t>General Aviation Joint Steering Committee (GAJSC) </a:t>
            </a:r>
            <a:r>
              <a:rPr lang="en-US" sz="3200" b="0" dirty="0">
                <a:ea typeface="ＭＳ Ｐゴシック" pitchFamily="34" charset="-128"/>
              </a:rPr>
              <a:t>&amp; FAA Accident Study Findings</a:t>
            </a:r>
            <a:r>
              <a:rPr lang="en-US" sz="3200" dirty="0">
                <a:ea typeface="ＭＳ Ｐゴシック" pitchFamily="34" charset="-128"/>
              </a:rPr>
              <a:t>	</a:t>
            </a:r>
          </a:p>
          <a:p>
            <a:pPr>
              <a:spcBef>
                <a:spcPts val="1200"/>
              </a:spcBef>
            </a:pPr>
            <a:r>
              <a:rPr lang="en-US" sz="3200" dirty="0" smtClean="0">
                <a:ea typeface="ＭＳ Ｐゴシック" pitchFamily="34" charset="-128"/>
              </a:rPr>
              <a:t>Angle of Attack Systems</a:t>
            </a:r>
          </a:p>
          <a:p>
            <a:pPr>
              <a:spcBef>
                <a:spcPts val="1200"/>
              </a:spcBef>
            </a:pPr>
            <a:r>
              <a:rPr lang="en-US" sz="3200" dirty="0" smtClean="0">
                <a:ea typeface="ＭＳ Ｐゴシック" pitchFamily="34" charset="-128"/>
              </a:rPr>
              <a:t>Angle of Attack Management</a:t>
            </a:r>
          </a:p>
          <a:p>
            <a:pPr marL="0" indent="0">
              <a:spcBef>
                <a:spcPts val="1200"/>
              </a:spcBef>
              <a:buNone/>
            </a:pPr>
            <a:endParaRPr lang="en-US" dirty="0" smtClean="0">
              <a:ea typeface="ＭＳ Ｐゴシック" pitchFamily="34" charset="-128"/>
            </a:endParaRPr>
          </a:p>
          <a:p>
            <a:endParaRPr lang="en-US" dirty="0">
              <a:ea typeface="ＭＳ Ｐゴシック" pitchFamily="34" charset="-128"/>
            </a:endParaRPr>
          </a:p>
          <a:p>
            <a:endParaRPr lang="en-US" dirty="0"/>
          </a:p>
        </p:txBody>
      </p:sp>
      <p:pic>
        <p:nvPicPr>
          <p:cNvPr id="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3600" y="1524000"/>
            <a:ext cx="2755837" cy="3581400"/>
          </a:xfrm>
          <a:prstGeom prst="rect">
            <a:avLst/>
          </a:prstGeom>
          <a:ln w="28575">
            <a:solidFill>
              <a:schemeClr val="tx1"/>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84984818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gradFill>
          <a:gsLst>
            <a:gs pos="55000">
              <a:schemeClr val="accent1">
                <a:lumMod val="5000"/>
                <a:lumOff val="95000"/>
              </a:schemeClr>
            </a:gs>
            <a:gs pos="100000">
              <a:srgbClr val="92D050"/>
            </a:gs>
          </a:gsLst>
          <a:lin ang="5400000" scaled="1"/>
        </a:gradFill>
        <a:effectLst/>
      </p:bgPr>
    </p:bg>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560387" y="381000"/>
            <a:ext cx="8050213" cy="4391025"/>
          </a:xfrm>
        </p:spPr>
        <p:txBody>
          <a:bodyPr/>
          <a:lstStyle/>
          <a:p>
            <a:pPr marL="0" indent="0" algn="ctr">
              <a:buFontTx/>
              <a:buNone/>
              <a:defRPr/>
            </a:pPr>
            <a:r>
              <a:rPr lang="en-US" sz="3200" dirty="0" smtClean="0">
                <a:solidFill>
                  <a:srgbClr val="002060"/>
                </a:solidFill>
              </a:rPr>
              <a:t>Every aircraft is different!</a:t>
            </a:r>
            <a:r>
              <a:rPr lang="en-US" sz="3200" i="1" u="sng" dirty="0" smtClean="0">
                <a:solidFill>
                  <a:schemeClr val="tx1"/>
                </a:solidFill>
              </a:rPr>
              <a:t> </a:t>
            </a:r>
          </a:p>
          <a:p>
            <a:pPr marL="0" indent="0">
              <a:buFontTx/>
              <a:buNone/>
              <a:defRPr/>
            </a:pPr>
            <a:r>
              <a:rPr lang="en-US" sz="3200" dirty="0" smtClean="0">
                <a:solidFill>
                  <a:schemeClr val="tx1"/>
                </a:solidFill>
              </a:rPr>
              <a:t>Here are some examples:</a:t>
            </a:r>
          </a:p>
          <a:p>
            <a:pPr marL="0" indent="0">
              <a:buFontTx/>
              <a:buNone/>
              <a:defRPr/>
            </a:pPr>
            <a:endParaRPr lang="en-US" sz="1050" dirty="0" smtClean="0">
              <a:solidFill>
                <a:schemeClr val="tx1"/>
              </a:solidFill>
            </a:endParaRPr>
          </a:p>
          <a:p>
            <a:pPr>
              <a:buFont typeface="Arial" panose="020B0604020202020204" pitchFamily="34" charset="0"/>
              <a:buChar char="•"/>
              <a:defRPr/>
            </a:pPr>
            <a:r>
              <a:rPr lang="en-US" dirty="0" smtClean="0">
                <a:solidFill>
                  <a:schemeClr val="tx1"/>
                </a:solidFill>
              </a:rPr>
              <a:t>Swept wing aircraft vs. straight wing aircraft</a:t>
            </a:r>
          </a:p>
          <a:p>
            <a:pPr>
              <a:buFont typeface="Arial" panose="020B0604020202020204" pitchFamily="34" charset="0"/>
              <a:buChar char="•"/>
              <a:defRPr/>
            </a:pPr>
            <a:r>
              <a:rPr lang="en-US" dirty="0" smtClean="0">
                <a:solidFill>
                  <a:schemeClr val="tx1"/>
                </a:solidFill>
              </a:rPr>
              <a:t>Conventional Tail vs T-tail</a:t>
            </a:r>
          </a:p>
          <a:p>
            <a:pPr>
              <a:buFont typeface="Arial" panose="020B0604020202020204" pitchFamily="34" charset="0"/>
              <a:buChar char="•"/>
              <a:defRPr/>
            </a:pPr>
            <a:r>
              <a:rPr lang="en-US" dirty="0" smtClean="0">
                <a:solidFill>
                  <a:schemeClr val="tx1"/>
                </a:solidFill>
              </a:rPr>
              <a:t>Small rudder vs. Big rudder</a:t>
            </a:r>
          </a:p>
          <a:p>
            <a:pPr>
              <a:buFont typeface="Arial" panose="020B0604020202020204" pitchFamily="34" charset="0"/>
              <a:buChar char="•"/>
              <a:defRPr/>
            </a:pPr>
            <a:r>
              <a:rPr lang="en-US" dirty="0" smtClean="0">
                <a:solidFill>
                  <a:schemeClr val="tx1"/>
                </a:solidFill>
              </a:rPr>
              <a:t>Aircraft with or without Vortex Generators</a:t>
            </a:r>
          </a:p>
          <a:p>
            <a:pPr>
              <a:buFont typeface="Arial" panose="020B0604020202020204" pitchFamily="34" charset="0"/>
              <a:buChar char="•"/>
              <a:defRPr/>
            </a:pPr>
            <a:r>
              <a:rPr lang="en-US" i="1" u="sng" dirty="0" smtClean="0">
                <a:solidFill>
                  <a:srgbClr val="002060"/>
                </a:solidFill>
              </a:rPr>
              <a:t>Clean Wing vs. a Dirty wing!</a:t>
            </a:r>
          </a:p>
          <a:p>
            <a:pPr marL="0" indent="0">
              <a:buNone/>
              <a:defRPr/>
            </a:pPr>
            <a:endParaRPr lang="en-US" sz="1100" i="1" u="sng" dirty="0" smtClean="0">
              <a:solidFill>
                <a:srgbClr val="002060"/>
              </a:solidFill>
            </a:endParaRPr>
          </a:p>
          <a:p>
            <a:pPr marL="0" indent="0" algn="ctr">
              <a:buFontTx/>
              <a:buNone/>
              <a:defRPr/>
            </a:pPr>
            <a:r>
              <a:rPr lang="en-US" sz="2400" dirty="0" smtClean="0">
                <a:solidFill>
                  <a:srgbClr val="C00000"/>
                </a:solidFill>
              </a:rPr>
              <a:t>Important: Always follow the manufacturers and/or the operators recommended procedures</a:t>
            </a:r>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gradFill>
          <a:gsLst>
            <a:gs pos="55000">
              <a:schemeClr val="accent1">
                <a:lumMod val="5000"/>
                <a:lumOff val="95000"/>
              </a:schemeClr>
            </a:gs>
            <a:gs pos="100000">
              <a:srgbClr val="0070C0"/>
            </a:gs>
          </a:gsLst>
          <a:lin ang="5400000" scaled="1"/>
        </a:gradFill>
        <a:effectLst/>
      </p:bgPr>
    </p:bg>
    <p:spTree>
      <p:nvGrpSpPr>
        <p:cNvPr id="1" name=""/>
        <p:cNvGrpSpPr/>
        <p:nvPr/>
      </p:nvGrpSpPr>
      <p:grpSpPr>
        <a:xfrm>
          <a:off x="0" y="0"/>
          <a:ext cx="0" cy="0"/>
          <a:chOff x="0" y="0"/>
          <a:chExt cx="0" cy="0"/>
        </a:xfrm>
      </p:grpSpPr>
      <p:sp>
        <p:nvSpPr>
          <p:cNvPr id="2" name="TextBox 1"/>
          <p:cNvSpPr txBox="1"/>
          <p:nvPr/>
        </p:nvSpPr>
        <p:spPr bwMode="auto">
          <a:xfrm>
            <a:off x="2286000" y="457200"/>
            <a:ext cx="4419600" cy="707886"/>
          </a:xfrm>
          <a:prstGeom prst="rect">
            <a:avLst/>
          </a:prstGeom>
          <a:solidFill>
            <a:schemeClr val="bg1"/>
          </a:solidFill>
          <a:ln>
            <a:solidFill>
              <a:schemeClr val="tx1"/>
            </a:solidFill>
          </a:ln>
          <a:effectLst>
            <a:outerShdw blurRad="50800" dist="38100" dir="2700000" algn="tl" rotWithShape="0">
              <a:prstClr val="black">
                <a:alpha val="40000"/>
              </a:prstClr>
            </a:outerShdw>
          </a:effectLst>
          <a:extLst/>
        </p:spPr>
        <p:txBody>
          <a:bodyPr wrap="square" rtlCol="0">
            <a:spAutoFit/>
          </a:bodyPr>
          <a:lstStyle/>
          <a:p>
            <a:pPr>
              <a:buFontTx/>
              <a:buNone/>
            </a:pPr>
            <a:r>
              <a:rPr lang="en-US" sz="4000" b="1" dirty="0" smtClean="0"/>
              <a:t>Risk Perception</a:t>
            </a:r>
            <a:endParaRPr lang="en-US" sz="4000" b="1" dirty="0"/>
          </a:p>
        </p:txBody>
      </p:sp>
      <p:sp>
        <p:nvSpPr>
          <p:cNvPr id="4" name="TextBox 3"/>
          <p:cNvSpPr txBox="1"/>
          <p:nvPr/>
        </p:nvSpPr>
        <p:spPr bwMode="auto">
          <a:xfrm>
            <a:off x="304800" y="4876800"/>
            <a:ext cx="8458200" cy="707886"/>
          </a:xfrm>
          <a:prstGeom prst="rect">
            <a:avLst/>
          </a:prstGeom>
          <a:blipFill>
            <a:blip r:embed="rId3"/>
            <a:tile tx="0" ty="0" sx="100000" sy="100000" flip="none" algn="tl"/>
          </a:blipFill>
          <a:ln>
            <a:solidFill>
              <a:schemeClr val="tx1"/>
            </a:solidFill>
          </a:ln>
          <a:effectLst>
            <a:outerShdw blurRad="50800" dist="38100" dir="2700000" algn="tl" rotWithShape="0">
              <a:prstClr val="black">
                <a:alpha val="40000"/>
              </a:prstClr>
            </a:outerShdw>
          </a:effectLst>
          <a:extLst/>
        </p:spPr>
        <p:txBody>
          <a:bodyPr wrap="square" rtlCol="0">
            <a:spAutoFit/>
          </a:bodyPr>
          <a:lstStyle/>
          <a:p>
            <a:pPr>
              <a:buFontTx/>
              <a:buNone/>
            </a:pPr>
            <a:r>
              <a:rPr lang="en-US" sz="4000" b="1" dirty="0" smtClean="0">
                <a:solidFill>
                  <a:srgbClr val="FFFF00"/>
                </a:solidFill>
                <a:effectLst>
                  <a:outerShdw blurRad="38100" dist="38100" dir="2700000" algn="tl">
                    <a:srgbClr val="000000">
                      <a:alpha val="43137"/>
                    </a:srgbClr>
                  </a:outerShdw>
                </a:effectLst>
                <a:latin typeface="Arial Black" panose="020B0A04020102020204" pitchFamily="34" charset="0"/>
              </a:rPr>
              <a:t>Training</a:t>
            </a:r>
            <a:endParaRPr lang="en-US" sz="4000" b="1" dirty="0">
              <a:solidFill>
                <a:srgbClr val="FFFF00"/>
              </a:solidFill>
              <a:effectLst>
                <a:outerShdw blurRad="38100" dist="38100" dir="2700000" algn="tl">
                  <a:srgbClr val="000000">
                    <a:alpha val="43137"/>
                  </a:srgbClr>
                </a:outerShdw>
              </a:effectLst>
              <a:latin typeface="Arial Black" panose="020B0A04020102020204" pitchFamily="34" charset="0"/>
            </a:endParaRPr>
          </a:p>
        </p:txBody>
      </p:sp>
      <p:sp>
        <p:nvSpPr>
          <p:cNvPr id="5" name="TextBox 4"/>
          <p:cNvSpPr txBox="1"/>
          <p:nvPr/>
        </p:nvSpPr>
        <p:spPr bwMode="auto">
          <a:xfrm>
            <a:off x="304800" y="3886200"/>
            <a:ext cx="2667000" cy="646331"/>
          </a:xfrm>
          <a:prstGeom prst="rect">
            <a:avLst/>
          </a:prstGeom>
          <a:solidFill>
            <a:srgbClr val="FFFF00"/>
          </a:solidFill>
          <a:ln>
            <a:solidFill>
              <a:schemeClr val="tx1"/>
            </a:solidFill>
          </a:ln>
          <a:effectLst>
            <a:outerShdw blurRad="50800" dist="38100" dir="2700000" algn="tl" rotWithShape="0">
              <a:prstClr val="black">
                <a:alpha val="40000"/>
              </a:prstClr>
            </a:outerShdw>
          </a:effectLst>
          <a:extLst/>
        </p:spPr>
        <p:txBody>
          <a:bodyPr wrap="square" rtlCol="0">
            <a:spAutoFit/>
          </a:bodyPr>
          <a:lstStyle/>
          <a:p>
            <a:pPr>
              <a:buFontTx/>
              <a:buNone/>
            </a:pPr>
            <a:r>
              <a:rPr lang="en-US" sz="3600" b="1" dirty="0" smtClean="0">
                <a:solidFill>
                  <a:srgbClr val="002060"/>
                </a:solidFill>
              </a:rPr>
              <a:t>Knowledge</a:t>
            </a:r>
            <a:endParaRPr lang="en-US" sz="3600" b="1" dirty="0">
              <a:solidFill>
                <a:srgbClr val="002060"/>
              </a:solidFill>
            </a:endParaRPr>
          </a:p>
        </p:txBody>
      </p:sp>
      <p:sp>
        <p:nvSpPr>
          <p:cNvPr id="6" name="TextBox 5"/>
          <p:cNvSpPr txBox="1"/>
          <p:nvPr/>
        </p:nvSpPr>
        <p:spPr bwMode="auto">
          <a:xfrm>
            <a:off x="304800" y="2721114"/>
            <a:ext cx="2667000" cy="707886"/>
          </a:xfrm>
          <a:prstGeom prst="rect">
            <a:avLst/>
          </a:prstGeom>
          <a:solidFill>
            <a:srgbClr val="FFFF00"/>
          </a:solidFill>
          <a:ln>
            <a:solidFill>
              <a:schemeClr val="tx1"/>
            </a:solidFill>
          </a:ln>
          <a:effectLst>
            <a:outerShdw blurRad="50800" dist="38100" dir="2700000" algn="tl" rotWithShape="0">
              <a:prstClr val="black">
                <a:alpha val="40000"/>
              </a:prstClr>
            </a:outerShdw>
          </a:effectLst>
          <a:extLst/>
        </p:spPr>
        <p:txBody>
          <a:bodyPr wrap="square" rtlCol="0">
            <a:spAutoFit/>
          </a:bodyPr>
          <a:lstStyle/>
          <a:p>
            <a:pPr>
              <a:buFontTx/>
              <a:buNone/>
            </a:pPr>
            <a:r>
              <a:rPr lang="en-US" sz="4000" b="1" dirty="0" smtClean="0">
                <a:solidFill>
                  <a:srgbClr val="002060"/>
                </a:solidFill>
              </a:rPr>
              <a:t>Skills</a:t>
            </a:r>
            <a:endParaRPr lang="en-US" sz="4000" b="1" dirty="0">
              <a:solidFill>
                <a:srgbClr val="002060"/>
              </a:solidFill>
            </a:endParaRPr>
          </a:p>
        </p:txBody>
      </p:sp>
      <p:sp>
        <p:nvSpPr>
          <p:cNvPr id="7" name="TextBox 6"/>
          <p:cNvSpPr txBox="1"/>
          <p:nvPr/>
        </p:nvSpPr>
        <p:spPr bwMode="auto">
          <a:xfrm>
            <a:off x="304800" y="1676400"/>
            <a:ext cx="2667000" cy="584775"/>
          </a:xfrm>
          <a:prstGeom prst="rect">
            <a:avLst/>
          </a:prstGeom>
          <a:solidFill>
            <a:srgbClr val="FFFF00"/>
          </a:solidFill>
          <a:ln>
            <a:solidFill>
              <a:schemeClr val="tx1"/>
            </a:solidFill>
          </a:ln>
          <a:effectLst>
            <a:outerShdw blurRad="50800" dist="38100" dir="2700000" algn="tl" rotWithShape="0">
              <a:prstClr val="black">
                <a:alpha val="40000"/>
              </a:prstClr>
            </a:outerShdw>
          </a:effectLst>
          <a:extLst/>
        </p:spPr>
        <p:txBody>
          <a:bodyPr wrap="square" rtlCol="0">
            <a:spAutoFit/>
          </a:bodyPr>
          <a:lstStyle/>
          <a:p>
            <a:pPr>
              <a:buFontTx/>
              <a:buNone/>
            </a:pPr>
            <a:r>
              <a:rPr lang="en-US" sz="3200" b="1" dirty="0" smtClean="0">
                <a:solidFill>
                  <a:srgbClr val="002060"/>
                </a:solidFill>
              </a:rPr>
              <a:t>Confidence</a:t>
            </a:r>
            <a:endParaRPr lang="en-US" sz="3200" b="1" dirty="0">
              <a:solidFill>
                <a:srgbClr val="002060"/>
              </a:solidFill>
            </a:endParaRPr>
          </a:p>
        </p:txBody>
      </p:sp>
      <p:sp>
        <p:nvSpPr>
          <p:cNvPr id="10" name="TextBox 9"/>
          <p:cNvSpPr txBox="1"/>
          <p:nvPr/>
        </p:nvSpPr>
        <p:spPr bwMode="auto">
          <a:xfrm>
            <a:off x="3200400" y="3620869"/>
            <a:ext cx="2667000" cy="830997"/>
          </a:xfrm>
          <a:prstGeom prst="rect">
            <a:avLst/>
          </a:prstGeom>
          <a:solidFill>
            <a:srgbClr val="CCFF99"/>
          </a:solidFill>
          <a:ln>
            <a:solidFill>
              <a:schemeClr val="tx1"/>
            </a:solidFill>
          </a:ln>
          <a:effectLst>
            <a:outerShdw blurRad="50800" dist="38100" dir="2700000" algn="tl" rotWithShape="0">
              <a:prstClr val="black">
                <a:alpha val="40000"/>
              </a:prstClr>
            </a:outerShdw>
          </a:effectLst>
          <a:extLst/>
        </p:spPr>
        <p:txBody>
          <a:bodyPr wrap="square" rtlCol="0">
            <a:spAutoFit/>
          </a:bodyPr>
          <a:lstStyle/>
          <a:p>
            <a:pPr>
              <a:buFontTx/>
              <a:buNone/>
            </a:pPr>
            <a:r>
              <a:rPr lang="en-US" sz="2400" b="1" dirty="0" smtClean="0">
                <a:solidFill>
                  <a:srgbClr val="002060"/>
                </a:solidFill>
              </a:rPr>
              <a:t>Corporate Cultural Norms</a:t>
            </a:r>
            <a:endParaRPr lang="en-US" sz="2400" b="1" dirty="0">
              <a:solidFill>
                <a:srgbClr val="002060"/>
              </a:solidFill>
            </a:endParaRPr>
          </a:p>
        </p:txBody>
      </p:sp>
      <p:sp>
        <p:nvSpPr>
          <p:cNvPr id="11" name="TextBox 10"/>
          <p:cNvSpPr txBox="1"/>
          <p:nvPr/>
        </p:nvSpPr>
        <p:spPr bwMode="auto">
          <a:xfrm>
            <a:off x="6096000" y="3925669"/>
            <a:ext cx="2667000" cy="646331"/>
          </a:xfrm>
          <a:prstGeom prst="rect">
            <a:avLst/>
          </a:prstGeom>
          <a:solidFill>
            <a:srgbClr val="CCFF99"/>
          </a:solidFill>
          <a:ln>
            <a:solidFill>
              <a:schemeClr val="tx1"/>
            </a:solidFill>
          </a:ln>
          <a:effectLst>
            <a:outerShdw blurRad="50800" dist="38100" dir="2700000" algn="tl" rotWithShape="0">
              <a:prstClr val="black">
                <a:alpha val="40000"/>
              </a:prstClr>
            </a:outerShdw>
          </a:effectLst>
          <a:extLst/>
        </p:spPr>
        <p:txBody>
          <a:bodyPr wrap="square" rtlCol="0">
            <a:spAutoFit/>
          </a:bodyPr>
          <a:lstStyle/>
          <a:p>
            <a:pPr>
              <a:buFontTx/>
              <a:buNone/>
            </a:pPr>
            <a:r>
              <a:rPr lang="en-US" sz="3600" b="1" dirty="0" smtClean="0">
                <a:solidFill>
                  <a:srgbClr val="002060"/>
                </a:solidFill>
              </a:rPr>
              <a:t>Reward</a:t>
            </a:r>
            <a:endParaRPr lang="en-US" sz="3600" b="1" dirty="0">
              <a:solidFill>
                <a:srgbClr val="002060"/>
              </a:solidFill>
            </a:endParaRPr>
          </a:p>
        </p:txBody>
      </p:sp>
      <p:sp>
        <p:nvSpPr>
          <p:cNvPr id="12" name="TextBox 11"/>
          <p:cNvSpPr txBox="1"/>
          <p:nvPr/>
        </p:nvSpPr>
        <p:spPr bwMode="auto">
          <a:xfrm>
            <a:off x="3200400" y="2858869"/>
            <a:ext cx="2667000" cy="461665"/>
          </a:xfrm>
          <a:prstGeom prst="rect">
            <a:avLst/>
          </a:prstGeom>
          <a:solidFill>
            <a:srgbClr val="CCFF99"/>
          </a:solidFill>
          <a:ln>
            <a:solidFill>
              <a:schemeClr val="tx1"/>
            </a:solidFill>
          </a:ln>
          <a:effectLst>
            <a:outerShdw blurRad="50800" dist="38100" dir="2700000" algn="tl" rotWithShape="0">
              <a:prstClr val="black">
                <a:alpha val="40000"/>
              </a:prstClr>
            </a:outerShdw>
          </a:effectLst>
          <a:extLst/>
        </p:spPr>
        <p:txBody>
          <a:bodyPr wrap="square" rtlCol="0">
            <a:spAutoFit/>
          </a:bodyPr>
          <a:lstStyle/>
          <a:p>
            <a:pPr>
              <a:buFontTx/>
              <a:buNone/>
            </a:pPr>
            <a:r>
              <a:rPr lang="en-US" sz="2400" b="1" dirty="0" smtClean="0">
                <a:solidFill>
                  <a:srgbClr val="002060"/>
                </a:solidFill>
              </a:rPr>
              <a:t>Personal Factors</a:t>
            </a:r>
            <a:endParaRPr lang="en-US" sz="2400" b="1" dirty="0">
              <a:solidFill>
                <a:srgbClr val="002060"/>
              </a:solidFill>
            </a:endParaRPr>
          </a:p>
        </p:txBody>
      </p:sp>
      <p:sp>
        <p:nvSpPr>
          <p:cNvPr id="13" name="TextBox 12"/>
          <p:cNvSpPr txBox="1"/>
          <p:nvPr/>
        </p:nvSpPr>
        <p:spPr bwMode="auto">
          <a:xfrm>
            <a:off x="6096000" y="2782669"/>
            <a:ext cx="2667000" cy="830997"/>
          </a:xfrm>
          <a:prstGeom prst="rect">
            <a:avLst/>
          </a:prstGeom>
          <a:solidFill>
            <a:srgbClr val="CCFF99"/>
          </a:solidFill>
          <a:ln>
            <a:solidFill>
              <a:schemeClr val="tx1"/>
            </a:solidFill>
          </a:ln>
          <a:effectLst>
            <a:outerShdw blurRad="50800" dist="38100" dir="2700000" algn="tl" rotWithShape="0">
              <a:prstClr val="black">
                <a:alpha val="40000"/>
              </a:prstClr>
            </a:outerShdw>
          </a:effectLst>
          <a:extLst/>
        </p:spPr>
        <p:txBody>
          <a:bodyPr wrap="square" rtlCol="0">
            <a:spAutoFit/>
          </a:bodyPr>
          <a:lstStyle/>
          <a:p>
            <a:pPr>
              <a:buFontTx/>
              <a:buNone/>
            </a:pPr>
            <a:r>
              <a:rPr lang="en-US" sz="2400" b="1" dirty="0" smtClean="0">
                <a:solidFill>
                  <a:srgbClr val="002060"/>
                </a:solidFill>
              </a:rPr>
              <a:t>Costs to Address</a:t>
            </a:r>
            <a:endParaRPr lang="en-US" sz="2400" b="1" dirty="0">
              <a:solidFill>
                <a:srgbClr val="002060"/>
              </a:solidFill>
            </a:endParaRPr>
          </a:p>
        </p:txBody>
      </p:sp>
      <p:sp>
        <p:nvSpPr>
          <p:cNvPr id="14" name="TextBox 13"/>
          <p:cNvSpPr txBox="1"/>
          <p:nvPr/>
        </p:nvSpPr>
        <p:spPr bwMode="auto">
          <a:xfrm>
            <a:off x="6096000" y="1676400"/>
            <a:ext cx="2667000" cy="830997"/>
          </a:xfrm>
          <a:prstGeom prst="rect">
            <a:avLst/>
          </a:prstGeom>
          <a:solidFill>
            <a:srgbClr val="FFFF00"/>
          </a:solidFill>
          <a:ln>
            <a:solidFill>
              <a:schemeClr val="tx1"/>
            </a:solidFill>
          </a:ln>
          <a:effectLst>
            <a:outerShdw blurRad="50800" dist="38100" dir="2700000" algn="tl" rotWithShape="0">
              <a:prstClr val="black">
                <a:alpha val="40000"/>
              </a:prstClr>
            </a:outerShdw>
          </a:effectLst>
          <a:extLst/>
        </p:spPr>
        <p:txBody>
          <a:bodyPr wrap="square" rtlCol="0">
            <a:spAutoFit/>
          </a:bodyPr>
          <a:lstStyle/>
          <a:p>
            <a:pPr>
              <a:buFontTx/>
              <a:buNone/>
            </a:pPr>
            <a:r>
              <a:rPr lang="en-US" sz="2400" b="1" dirty="0" smtClean="0">
                <a:solidFill>
                  <a:srgbClr val="002060"/>
                </a:solidFill>
              </a:rPr>
              <a:t>Past Experiences</a:t>
            </a:r>
            <a:endParaRPr lang="en-US" sz="2400" b="1" dirty="0">
              <a:solidFill>
                <a:srgbClr val="002060"/>
              </a:solidFill>
            </a:endParaRPr>
          </a:p>
        </p:txBody>
      </p:sp>
      <p:sp>
        <p:nvSpPr>
          <p:cNvPr id="15" name="TextBox 14"/>
          <p:cNvSpPr txBox="1"/>
          <p:nvPr/>
        </p:nvSpPr>
        <p:spPr bwMode="auto">
          <a:xfrm>
            <a:off x="3200400" y="1676400"/>
            <a:ext cx="2667000" cy="830997"/>
          </a:xfrm>
          <a:prstGeom prst="rect">
            <a:avLst/>
          </a:prstGeom>
          <a:solidFill>
            <a:srgbClr val="FFFF00"/>
          </a:solidFill>
          <a:ln>
            <a:solidFill>
              <a:schemeClr val="tx1"/>
            </a:solidFill>
          </a:ln>
          <a:effectLst>
            <a:outerShdw blurRad="50800" dist="38100" dir="2700000" algn="tl" rotWithShape="0">
              <a:prstClr val="black">
                <a:alpha val="40000"/>
              </a:prstClr>
            </a:outerShdw>
          </a:effectLst>
          <a:extLst/>
        </p:spPr>
        <p:txBody>
          <a:bodyPr wrap="square" rtlCol="0">
            <a:spAutoFit/>
          </a:bodyPr>
          <a:lstStyle/>
          <a:p>
            <a:pPr>
              <a:buFontTx/>
              <a:buNone/>
            </a:pPr>
            <a:r>
              <a:rPr lang="en-US" sz="2400" b="1" dirty="0" smtClean="0">
                <a:solidFill>
                  <a:srgbClr val="002060"/>
                </a:solidFill>
              </a:rPr>
              <a:t>Anticipated Consequences</a:t>
            </a:r>
            <a:endParaRPr lang="en-US" sz="2400" b="1" dirty="0">
              <a:solidFill>
                <a:srgbClr val="002060"/>
              </a:solidFill>
            </a:endParaRPr>
          </a:p>
        </p:txBody>
      </p:sp>
      <p:cxnSp>
        <p:nvCxnSpPr>
          <p:cNvPr id="16" name="Straight Arrow Connector 15"/>
          <p:cNvCxnSpPr/>
          <p:nvPr/>
        </p:nvCxnSpPr>
        <p:spPr bwMode="auto">
          <a:xfrm flipV="1">
            <a:off x="1524000" y="4419600"/>
            <a:ext cx="0" cy="457200"/>
          </a:xfrm>
          <a:prstGeom prst="straightConnector1">
            <a:avLst/>
          </a:prstGeom>
          <a:noFill/>
          <a:ln w="57150" cap="flat" cmpd="sng" algn="ctr">
            <a:solidFill>
              <a:srgbClr val="00B050"/>
            </a:solidFill>
            <a:prstDash val="solid"/>
            <a:round/>
            <a:headEnd type="none" w="med" len="me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 name="Straight Arrow Connector 16"/>
          <p:cNvCxnSpPr/>
          <p:nvPr/>
        </p:nvCxnSpPr>
        <p:spPr bwMode="auto">
          <a:xfrm flipV="1">
            <a:off x="1524000" y="3429000"/>
            <a:ext cx="0" cy="457200"/>
          </a:xfrm>
          <a:prstGeom prst="straightConnector1">
            <a:avLst/>
          </a:prstGeom>
          <a:noFill/>
          <a:ln w="57150" cap="flat" cmpd="sng" algn="ctr">
            <a:solidFill>
              <a:srgbClr val="00B050"/>
            </a:solidFill>
            <a:prstDash val="solid"/>
            <a:round/>
            <a:headEnd type="none" w="med" len="me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 name="Straight Arrow Connector 17"/>
          <p:cNvCxnSpPr/>
          <p:nvPr/>
        </p:nvCxnSpPr>
        <p:spPr bwMode="auto">
          <a:xfrm flipV="1">
            <a:off x="1524000" y="2286000"/>
            <a:ext cx="0" cy="457200"/>
          </a:xfrm>
          <a:prstGeom prst="straightConnector1">
            <a:avLst/>
          </a:prstGeom>
          <a:noFill/>
          <a:ln w="57150" cap="flat" cmpd="sng" algn="ctr">
            <a:solidFill>
              <a:srgbClr val="00B050"/>
            </a:solidFill>
            <a:prstDash val="solid"/>
            <a:round/>
            <a:headEnd type="none" w="med" len="me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 name="Straight Arrow Connector 18"/>
          <p:cNvCxnSpPr>
            <a:endCxn id="2" idx="2"/>
          </p:cNvCxnSpPr>
          <p:nvPr/>
        </p:nvCxnSpPr>
        <p:spPr bwMode="auto">
          <a:xfrm flipV="1">
            <a:off x="1447800" y="1165086"/>
            <a:ext cx="3048000" cy="511314"/>
          </a:xfrm>
          <a:prstGeom prst="straightConnector1">
            <a:avLst/>
          </a:prstGeom>
          <a:noFill/>
          <a:ln w="57150" cap="flat" cmpd="sng" algn="ctr">
            <a:solidFill>
              <a:srgbClr val="33CC33"/>
            </a:solidFill>
            <a:prstDash val="solid"/>
            <a:round/>
            <a:headEnd type="none" w="med" len="me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3" name="Straight Arrow Connector 22"/>
          <p:cNvCxnSpPr>
            <a:stCxn id="15" idx="0"/>
            <a:endCxn id="2" idx="2"/>
          </p:cNvCxnSpPr>
          <p:nvPr/>
        </p:nvCxnSpPr>
        <p:spPr bwMode="auto">
          <a:xfrm flipH="1" flipV="1">
            <a:off x="4495800" y="1165086"/>
            <a:ext cx="38100" cy="511314"/>
          </a:xfrm>
          <a:prstGeom prst="straightConnector1">
            <a:avLst/>
          </a:prstGeom>
          <a:noFill/>
          <a:ln w="57150" cap="flat" cmpd="sng" algn="ctr">
            <a:solidFill>
              <a:srgbClr val="33CC33"/>
            </a:solidFill>
            <a:prstDash val="solid"/>
            <a:round/>
            <a:headEnd type="none" w="med" len="me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9" name="Straight Arrow Connector 28"/>
          <p:cNvCxnSpPr>
            <a:stCxn id="14" idx="0"/>
            <a:endCxn id="2" idx="2"/>
          </p:cNvCxnSpPr>
          <p:nvPr/>
        </p:nvCxnSpPr>
        <p:spPr bwMode="auto">
          <a:xfrm flipH="1" flipV="1">
            <a:off x="4495800" y="1165086"/>
            <a:ext cx="2933700" cy="511314"/>
          </a:xfrm>
          <a:prstGeom prst="straightConnector1">
            <a:avLst/>
          </a:prstGeom>
          <a:noFill/>
          <a:ln w="57150" cap="flat" cmpd="sng" algn="ctr">
            <a:solidFill>
              <a:srgbClr val="33CC33"/>
            </a:solidFill>
            <a:prstDash val="solid"/>
            <a:round/>
            <a:headEnd type="none" w="med" len="me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1107009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500"/>
                                        <p:tgtEl>
                                          <p:spTgt spid="16"/>
                                        </p:tgtEl>
                                      </p:cBhvr>
                                    </p:animEffect>
                                  </p:childTnLst>
                                </p:cTn>
                              </p:par>
                            </p:childTnLst>
                          </p:cTn>
                        </p:par>
                        <p:par>
                          <p:cTn id="12" fill="hold">
                            <p:stCondLst>
                              <p:cond delay="500"/>
                            </p:stCondLst>
                            <p:childTnLst>
                              <p:par>
                                <p:cTn id="13" presetID="10" presetClass="entr" presetSubtype="0"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fade">
                                      <p:cBhvr>
                                        <p:cTn id="20" dur="500"/>
                                        <p:tgtEl>
                                          <p:spTgt spid="17"/>
                                        </p:tgtEl>
                                      </p:cBhvr>
                                    </p:animEffect>
                                  </p:childTnLst>
                                </p:cTn>
                              </p:par>
                            </p:childTnLst>
                          </p:cTn>
                        </p:par>
                        <p:par>
                          <p:cTn id="21" fill="hold">
                            <p:stCondLst>
                              <p:cond delay="500"/>
                            </p:stCondLst>
                            <p:childTnLst>
                              <p:par>
                                <p:cTn id="22" presetID="10" presetClass="entr" presetSubtype="0" fill="hold" grpId="0" nodeType="after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500"/>
                                        <p:tgtEl>
                                          <p:spTgt spid="18"/>
                                        </p:tgtEl>
                                      </p:cBhvr>
                                    </p:animEffect>
                                  </p:childTnLst>
                                </p:cTn>
                              </p:par>
                            </p:childTnLst>
                          </p:cTn>
                        </p:par>
                        <p:par>
                          <p:cTn id="30" fill="hold">
                            <p:stCondLst>
                              <p:cond delay="500"/>
                            </p:stCondLst>
                            <p:childTnLst>
                              <p:par>
                                <p:cTn id="31" presetID="10" presetClass="entr" presetSubtype="0" fill="hold" grpId="0" nodeType="after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500"/>
                                        <p:tgtEl>
                                          <p:spTgt spid="7"/>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fade">
                                      <p:cBhvr>
                                        <p:cTn id="38" dur="500"/>
                                        <p:tgtEl>
                                          <p:spTgt spid="15"/>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fade">
                                      <p:cBhvr>
                                        <p:cTn id="43" dur="500"/>
                                        <p:tgtEl>
                                          <p:spTgt spid="14"/>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9"/>
                                        </p:tgtEl>
                                        <p:attrNameLst>
                                          <p:attrName>style.visibility</p:attrName>
                                        </p:attrNameLst>
                                      </p:cBhvr>
                                      <p:to>
                                        <p:strVal val="visible"/>
                                      </p:to>
                                    </p:set>
                                    <p:animEffect transition="in" filter="fade">
                                      <p:cBhvr>
                                        <p:cTn id="48" dur="500"/>
                                        <p:tgtEl>
                                          <p:spTgt spid="19"/>
                                        </p:tgtEl>
                                      </p:cBhvr>
                                    </p:animEffect>
                                  </p:childTnLst>
                                </p:cTn>
                              </p:par>
                            </p:childTnLst>
                          </p:cTn>
                        </p:par>
                        <p:par>
                          <p:cTn id="49" fill="hold">
                            <p:stCondLst>
                              <p:cond delay="500"/>
                            </p:stCondLst>
                            <p:childTnLst>
                              <p:par>
                                <p:cTn id="50" presetID="10" presetClass="entr" presetSubtype="0" fill="hold" nodeType="afterEffect">
                                  <p:stCondLst>
                                    <p:cond delay="0"/>
                                  </p:stCondLst>
                                  <p:childTnLst>
                                    <p:set>
                                      <p:cBhvr>
                                        <p:cTn id="51" dur="1" fill="hold">
                                          <p:stCondLst>
                                            <p:cond delay="0"/>
                                          </p:stCondLst>
                                        </p:cTn>
                                        <p:tgtEl>
                                          <p:spTgt spid="29"/>
                                        </p:tgtEl>
                                        <p:attrNameLst>
                                          <p:attrName>style.visibility</p:attrName>
                                        </p:attrNameLst>
                                      </p:cBhvr>
                                      <p:to>
                                        <p:strVal val="visible"/>
                                      </p:to>
                                    </p:set>
                                    <p:animEffect transition="in" filter="fade">
                                      <p:cBhvr>
                                        <p:cTn id="52" dur="500"/>
                                        <p:tgtEl>
                                          <p:spTgt spid="29"/>
                                        </p:tgtEl>
                                      </p:cBhvr>
                                    </p:animEffect>
                                  </p:childTnLst>
                                </p:cTn>
                              </p:par>
                            </p:childTnLst>
                          </p:cTn>
                        </p:par>
                        <p:par>
                          <p:cTn id="53" fill="hold">
                            <p:stCondLst>
                              <p:cond delay="1000"/>
                            </p:stCondLst>
                            <p:childTnLst>
                              <p:par>
                                <p:cTn id="54" presetID="10" presetClass="entr" presetSubtype="0" fill="hold" nodeType="afterEffect">
                                  <p:stCondLst>
                                    <p:cond delay="0"/>
                                  </p:stCondLst>
                                  <p:childTnLst>
                                    <p:set>
                                      <p:cBhvr>
                                        <p:cTn id="55" dur="1" fill="hold">
                                          <p:stCondLst>
                                            <p:cond delay="0"/>
                                          </p:stCondLst>
                                        </p:cTn>
                                        <p:tgtEl>
                                          <p:spTgt spid="23"/>
                                        </p:tgtEl>
                                        <p:attrNameLst>
                                          <p:attrName>style.visibility</p:attrName>
                                        </p:attrNameLst>
                                      </p:cBhvr>
                                      <p:to>
                                        <p:strVal val="visible"/>
                                      </p:to>
                                    </p:set>
                                    <p:animEffect transition="in" filter="fade">
                                      <p:cBhvr>
                                        <p:cTn id="56" dur="500"/>
                                        <p:tgtEl>
                                          <p:spTgt spid="23"/>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12"/>
                                        </p:tgtEl>
                                        <p:attrNameLst>
                                          <p:attrName>style.visibility</p:attrName>
                                        </p:attrNameLst>
                                      </p:cBhvr>
                                      <p:to>
                                        <p:strVal val="visible"/>
                                      </p:to>
                                    </p:set>
                                    <p:animEffect transition="in" filter="fade">
                                      <p:cBhvr>
                                        <p:cTn id="61" dur="500"/>
                                        <p:tgtEl>
                                          <p:spTgt spid="12"/>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10"/>
                                        </p:tgtEl>
                                        <p:attrNameLst>
                                          <p:attrName>style.visibility</p:attrName>
                                        </p:attrNameLst>
                                      </p:cBhvr>
                                      <p:to>
                                        <p:strVal val="visible"/>
                                      </p:to>
                                    </p:set>
                                    <p:animEffect transition="in" filter="fade">
                                      <p:cBhvr>
                                        <p:cTn id="64" dur="500"/>
                                        <p:tgtEl>
                                          <p:spTgt spid="10"/>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13"/>
                                        </p:tgtEl>
                                        <p:attrNameLst>
                                          <p:attrName>style.visibility</p:attrName>
                                        </p:attrNameLst>
                                      </p:cBhvr>
                                      <p:to>
                                        <p:strVal val="visible"/>
                                      </p:to>
                                    </p:set>
                                    <p:animEffect transition="in" filter="fade">
                                      <p:cBhvr>
                                        <p:cTn id="67" dur="500"/>
                                        <p:tgtEl>
                                          <p:spTgt spid="13"/>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11"/>
                                        </p:tgtEl>
                                        <p:attrNameLst>
                                          <p:attrName>style.visibility</p:attrName>
                                        </p:attrNameLst>
                                      </p:cBhvr>
                                      <p:to>
                                        <p:strVal val="visible"/>
                                      </p:to>
                                    </p:set>
                                    <p:animEffect transition="in" filter="fade">
                                      <p:cBhvr>
                                        <p:cTn id="7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10" grpId="0" animBg="1"/>
      <p:bldP spid="11" grpId="0" animBg="1"/>
      <p:bldP spid="12" grpId="0" animBg="1"/>
      <p:bldP spid="13" grpId="0" animBg="1"/>
      <p:bldP spid="14" grpId="0" animBg="1"/>
      <p:bldP spid="15"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gradFill>
          <a:gsLst>
            <a:gs pos="55000">
              <a:schemeClr val="accent1">
                <a:lumMod val="5000"/>
                <a:lumOff val="95000"/>
              </a:schemeClr>
            </a:gs>
            <a:gs pos="100000">
              <a:srgbClr val="0070C0"/>
            </a:gs>
          </a:gsLst>
          <a:lin ang="5400000" scaled="1"/>
        </a:gra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Final Thought…</a:t>
            </a:r>
            <a:endParaRPr lang="en-US" dirty="0"/>
          </a:p>
        </p:txBody>
      </p:sp>
      <p:pic>
        <p:nvPicPr>
          <p:cNvPr id="7" name="Picture 6"/>
          <p:cNvPicPr>
            <a:picLocks noChangeAspect="1"/>
          </p:cNvPicPr>
          <p:nvPr/>
        </p:nvPicPr>
        <p:blipFill>
          <a:blip r:embed="rId3"/>
          <a:stretch>
            <a:fillRect/>
          </a:stretch>
        </p:blipFill>
        <p:spPr>
          <a:xfrm>
            <a:off x="4343400" y="609600"/>
            <a:ext cx="4455929" cy="3581400"/>
          </a:xfrm>
          <a:prstGeom prst="rect">
            <a:avLst/>
          </a:prstGeom>
          <a:ln>
            <a:noFill/>
          </a:ln>
          <a:effectLst>
            <a:outerShdw blurRad="292100" dist="139700" dir="2700000" algn="tl" rotWithShape="0">
              <a:srgbClr val="333333">
                <a:alpha val="65000"/>
              </a:srgbClr>
            </a:outerShdw>
          </a:effectLst>
        </p:spPr>
      </p:pic>
      <p:pic>
        <p:nvPicPr>
          <p:cNvPr id="1030" name="Picture 6" descr="Pitot-Static System Failures - Aviation Safet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1" y="1219200"/>
            <a:ext cx="2370276" cy="2286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32" name="Picture 8" descr="PS58PTP0508 Pitot Tube Plug (5/8&quo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62200" y="2438400"/>
            <a:ext cx="2133600" cy="340830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349218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gradFill>
          <a:gsLst>
            <a:gs pos="55000">
              <a:schemeClr val="accent1">
                <a:lumMod val="5000"/>
                <a:lumOff val="95000"/>
              </a:schemeClr>
            </a:gs>
            <a:gs pos="100000">
              <a:srgbClr val="0070C0"/>
            </a:gs>
          </a:gsLst>
          <a:lin ang="5400000" scaled="1"/>
        </a:gradFill>
        <a:effectLst/>
      </p:bgPr>
    </p:bg>
    <p:spTree>
      <p:nvGrpSpPr>
        <p:cNvPr id="1" name=""/>
        <p:cNvGrpSpPr/>
        <p:nvPr/>
      </p:nvGrpSpPr>
      <p:grpSpPr>
        <a:xfrm>
          <a:off x="0" y="0"/>
          <a:ext cx="0" cy="0"/>
          <a:chOff x="0" y="0"/>
          <a:chExt cx="0" cy="0"/>
        </a:xfrm>
      </p:grpSpPr>
      <p:sp>
        <p:nvSpPr>
          <p:cNvPr id="24578" name="Title 1"/>
          <p:cNvSpPr>
            <a:spLocks noGrp="1"/>
          </p:cNvSpPr>
          <p:nvPr>
            <p:ph type="title" idx="4294967295"/>
          </p:nvPr>
        </p:nvSpPr>
        <p:spPr>
          <a:xfrm>
            <a:off x="671513" y="344488"/>
            <a:ext cx="8472487" cy="609600"/>
          </a:xfrm>
        </p:spPr>
        <p:txBody>
          <a:bodyPr/>
          <a:lstStyle/>
          <a:p>
            <a:r>
              <a:rPr lang="en-US" dirty="0" smtClean="0"/>
              <a:t>Resources:</a:t>
            </a:r>
          </a:p>
        </p:txBody>
      </p:sp>
      <p:sp>
        <p:nvSpPr>
          <p:cNvPr id="3" name="Content Placeholder 2"/>
          <p:cNvSpPr>
            <a:spLocks noGrp="1"/>
          </p:cNvSpPr>
          <p:nvPr>
            <p:ph idx="4294967295"/>
          </p:nvPr>
        </p:nvSpPr>
        <p:spPr>
          <a:xfrm>
            <a:off x="539750" y="1066800"/>
            <a:ext cx="8299450" cy="4603750"/>
          </a:xfrm>
        </p:spPr>
        <p:txBody>
          <a:bodyPr/>
          <a:lstStyle/>
          <a:p>
            <a:pPr>
              <a:defRPr/>
            </a:pPr>
            <a:r>
              <a:rPr lang="en-US" dirty="0" smtClean="0">
                <a:hlinkClick r:id="rId3"/>
              </a:rPr>
              <a:t>AOA Press Release</a:t>
            </a:r>
            <a:endParaRPr lang="en-US" dirty="0" smtClean="0"/>
          </a:p>
          <a:p>
            <a:pPr lvl="1">
              <a:defRPr/>
            </a:pPr>
            <a:r>
              <a:rPr lang="en-US" dirty="0" smtClean="0">
                <a:hlinkClick r:id="rId3"/>
              </a:rPr>
              <a:t>http://www.faa.gov/news/press_releases/news_story.cfm?newsid=15714</a:t>
            </a:r>
            <a:endParaRPr lang="en-US" dirty="0" smtClean="0"/>
          </a:p>
          <a:p>
            <a:pPr marL="457200" lvl="1" indent="0">
              <a:buFontTx/>
              <a:buNone/>
              <a:defRPr/>
            </a:pPr>
            <a:endParaRPr lang="en-US" dirty="0" smtClean="0"/>
          </a:p>
          <a:p>
            <a:pPr>
              <a:defRPr/>
            </a:pPr>
            <a:r>
              <a:rPr lang="en-US" dirty="0" smtClean="0">
                <a:hlinkClick r:id="rId4"/>
              </a:rPr>
              <a:t>FAA Safety Briefing Magazine</a:t>
            </a:r>
            <a:endParaRPr lang="en-US" dirty="0" smtClean="0"/>
          </a:p>
          <a:p>
            <a:pPr lvl="1">
              <a:defRPr/>
            </a:pPr>
            <a:r>
              <a:rPr lang="en-US" dirty="0">
                <a:hlinkClick r:id="rId5"/>
              </a:rPr>
              <a:t>https://www.faa.gov/news/safety_briefing/2018/media/MayJun2018.pdf</a:t>
            </a:r>
            <a:endParaRPr lang="en-US" dirty="0"/>
          </a:p>
        </p:txBody>
      </p:sp>
    </p:spTree>
    <p:extLst>
      <p:ext uri="{BB962C8B-B14F-4D97-AF65-F5344CB8AC3E}">
        <p14:creationId xmlns:p14="http://schemas.microsoft.com/office/powerpoint/2010/main" val="342854687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gradFill>
          <a:gsLst>
            <a:gs pos="55000">
              <a:schemeClr val="accent1">
                <a:lumMod val="5000"/>
                <a:lumOff val="95000"/>
              </a:schemeClr>
            </a:gs>
            <a:gs pos="100000">
              <a:srgbClr val="92D050"/>
            </a:gs>
          </a:gsLst>
          <a:lin ang="5400000" scaled="1"/>
        </a:gradFill>
        <a:effectLst/>
      </p:bgPr>
    </p:bg>
    <p:spTree>
      <p:nvGrpSpPr>
        <p:cNvPr id="1" name=""/>
        <p:cNvGrpSpPr/>
        <p:nvPr/>
      </p:nvGrpSpPr>
      <p:grpSpPr>
        <a:xfrm>
          <a:off x="0" y="0"/>
          <a:ext cx="0" cy="0"/>
          <a:chOff x="0" y="0"/>
          <a:chExt cx="0" cy="0"/>
        </a:xfrm>
      </p:grpSpPr>
      <p:sp>
        <p:nvSpPr>
          <p:cNvPr id="24578" name="Title 1"/>
          <p:cNvSpPr>
            <a:spLocks noGrp="1"/>
          </p:cNvSpPr>
          <p:nvPr>
            <p:ph type="title" idx="4294967295"/>
          </p:nvPr>
        </p:nvSpPr>
        <p:spPr>
          <a:xfrm>
            <a:off x="671513" y="344488"/>
            <a:ext cx="8472487" cy="609600"/>
          </a:xfrm>
        </p:spPr>
        <p:txBody>
          <a:bodyPr/>
          <a:lstStyle/>
          <a:p>
            <a:r>
              <a:rPr lang="en-US" smtClean="0"/>
              <a:t>Resources</a:t>
            </a:r>
          </a:p>
        </p:txBody>
      </p:sp>
      <p:sp>
        <p:nvSpPr>
          <p:cNvPr id="3" name="Content Placeholder 2"/>
          <p:cNvSpPr>
            <a:spLocks noGrp="1"/>
          </p:cNvSpPr>
          <p:nvPr>
            <p:ph idx="4294967295"/>
          </p:nvPr>
        </p:nvSpPr>
        <p:spPr>
          <a:xfrm>
            <a:off x="539750" y="1066800"/>
            <a:ext cx="8299450" cy="4603750"/>
          </a:xfrm>
        </p:spPr>
        <p:txBody>
          <a:bodyPr/>
          <a:lstStyle/>
          <a:p>
            <a:pPr>
              <a:defRPr/>
            </a:pPr>
            <a:r>
              <a:rPr lang="en-US" dirty="0" smtClean="0"/>
              <a:t>Airplane Flying Handbook</a:t>
            </a:r>
          </a:p>
          <a:p>
            <a:pPr lvl="1">
              <a:defRPr/>
            </a:pPr>
            <a:r>
              <a:rPr lang="en-US" dirty="0">
                <a:hlinkClick r:id="rId3"/>
              </a:rPr>
              <a:t>http://www.faa.gov/regulations_policies/handbooks_manuals/aircraft/airplane_handbook</a:t>
            </a:r>
            <a:r>
              <a:rPr lang="en-US" dirty="0" smtClean="0">
                <a:hlinkClick r:id="rId3"/>
              </a:rPr>
              <a:t>/</a:t>
            </a:r>
            <a:endParaRPr lang="en-US" dirty="0" smtClean="0"/>
          </a:p>
          <a:p>
            <a:pPr marL="457200" lvl="1" indent="0">
              <a:buNone/>
              <a:defRPr/>
            </a:pPr>
            <a:r>
              <a:rPr lang="en-US" dirty="0" smtClean="0"/>
              <a:t> </a:t>
            </a:r>
          </a:p>
          <a:p>
            <a:pPr marL="457200" lvl="1" indent="0">
              <a:buNone/>
              <a:defRPr/>
            </a:pPr>
            <a:endParaRPr lang="en-US" dirty="0"/>
          </a:p>
        </p:txBody>
      </p:sp>
      <p:sp>
        <p:nvSpPr>
          <p:cNvPr id="6" name="Oval Callout 5"/>
          <p:cNvSpPr/>
          <p:nvPr/>
        </p:nvSpPr>
        <p:spPr bwMode="auto">
          <a:xfrm>
            <a:off x="1524000" y="2667000"/>
            <a:ext cx="3581400" cy="2899708"/>
          </a:xfrm>
          <a:prstGeom prst="wedgeEllipseCallout">
            <a:avLst>
              <a:gd name="adj1" fmla="val 71182"/>
              <a:gd name="adj2" fmla="val -13505"/>
            </a:avLst>
          </a:prstGeom>
          <a:solidFill>
            <a:srgbClr val="FFFF00"/>
          </a:solidFill>
          <a:ln>
            <a:solidFill>
              <a:schemeClr val="tx1"/>
            </a:solidFill>
          </a:ln>
          <a:effectLst/>
          <a:extLst/>
        </p:spPr>
        <p:txBody>
          <a:bodyPr vert="horz" wrap="square" lIns="91440" tIns="45720" rIns="91440" bIns="45720" numCol="1" rtlCol="0" anchor="t" anchorCtr="0" compatLnSpc="1">
            <a:prstTxWarp prst="textNoShape">
              <a:avLst/>
            </a:prstTxWarp>
            <a:spAutoFit/>
          </a:bodyPr>
          <a:lstStyle/>
          <a:p>
            <a:pPr>
              <a:buNone/>
            </a:pPr>
            <a:r>
              <a:rPr lang="en-US" sz="3200" b="1" dirty="0">
                <a:ln>
                  <a:solidFill>
                    <a:schemeClr val="tx1"/>
                  </a:solidFill>
                </a:ln>
                <a:latin typeface="Arial" panose="020B0604020202020204" pitchFamily="34" charset="0"/>
                <a:cs typeface="Arial" panose="020B0604020202020204" pitchFamily="34" charset="0"/>
              </a:rPr>
              <a:t>Remember this book</a:t>
            </a:r>
            <a:r>
              <a:rPr lang="en-US" sz="3200" b="1" dirty="0" smtClean="0">
                <a:ln>
                  <a:solidFill>
                    <a:schemeClr val="tx1"/>
                  </a:solidFill>
                </a:ln>
                <a:latin typeface="Arial" panose="020B0604020202020204" pitchFamily="34" charset="0"/>
                <a:cs typeface="Arial" panose="020B0604020202020204" pitchFamily="34" charset="0"/>
              </a:rPr>
              <a:t>??                   </a:t>
            </a:r>
            <a:r>
              <a:rPr lang="en-US" sz="3200" b="1" dirty="0">
                <a:ln>
                  <a:solidFill>
                    <a:schemeClr val="tx1"/>
                  </a:solidFill>
                </a:ln>
                <a:latin typeface="Arial" panose="020B0604020202020204" pitchFamily="34" charset="0"/>
                <a:cs typeface="Arial" panose="020B0604020202020204" pitchFamily="34" charset="0"/>
              </a:rPr>
              <a:t>It’s where it all began</a:t>
            </a:r>
            <a:r>
              <a:rPr lang="en-US" sz="3200" b="1" dirty="0" smtClean="0">
                <a:ln>
                  <a:solidFill>
                    <a:schemeClr val="tx1"/>
                  </a:solidFill>
                </a:ln>
                <a:latin typeface="Arial" panose="020B0604020202020204" pitchFamily="34" charset="0"/>
                <a:cs typeface="Arial" panose="020B0604020202020204" pitchFamily="34" charset="0"/>
              </a:rPr>
              <a:t>…</a:t>
            </a:r>
            <a:endParaRPr kumimoji="0" lang="en-US" sz="2400" b="0" i="0" u="none" strike="noStrike" cap="none" normalizeH="0" baseline="0" dirty="0" smtClean="0">
              <a:ln>
                <a:solidFill>
                  <a:schemeClr val="tx1"/>
                </a:solidFill>
              </a:ln>
              <a:solidFill>
                <a:schemeClr val="tx1"/>
              </a:solidFill>
              <a:effectLst/>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4"/>
          <a:stretch>
            <a:fillRect/>
          </a:stretch>
        </p:blipFill>
        <p:spPr>
          <a:xfrm>
            <a:off x="5867400" y="2684929"/>
            <a:ext cx="2206139" cy="2871545"/>
          </a:xfrm>
          <a:prstGeom prst="rect">
            <a:avLst/>
          </a:prstGeom>
        </p:spPr>
      </p:pic>
    </p:spTree>
    <p:extLst>
      <p:ext uri="{BB962C8B-B14F-4D97-AF65-F5344CB8AC3E}">
        <p14:creationId xmlns:p14="http://schemas.microsoft.com/office/powerpoint/2010/main" val="353025004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gradFill>
          <a:gsLst>
            <a:gs pos="55000">
              <a:schemeClr val="accent1">
                <a:lumMod val="5000"/>
                <a:lumOff val="95000"/>
              </a:schemeClr>
            </a:gs>
            <a:gs pos="100000">
              <a:srgbClr val="92D050"/>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71513" y="344488"/>
            <a:ext cx="8472487" cy="609600"/>
          </a:xfrm>
        </p:spPr>
        <p:txBody>
          <a:bodyPr/>
          <a:lstStyle/>
          <a:p>
            <a:pPr algn="ctr"/>
            <a:r>
              <a:rPr lang="en-US" dirty="0" smtClean="0"/>
              <a:t>Like what you see and hear?</a:t>
            </a:r>
            <a:endParaRPr lang="en-US" dirty="0"/>
          </a:p>
        </p:txBody>
      </p:sp>
      <p:pic>
        <p:nvPicPr>
          <p:cNvPr id="2050" name="Picture 2"/>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rcRect/>
          <a:stretch>
            <a:fillRect/>
          </a:stretch>
        </p:blipFill>
        <p:spPr bwMode="auto">
          <a:xfrm>
            <a:off x="284163" y="1066800"/>
            <a:ext cx="8631237" cy="259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1212851" y="3886200"/>
            <a:ext cx="6968254" cy="1785104"/>
          </a:xfrm>
          <a:prstGeom prst="rect">
            <a:avLst/>
          </a:prstGeom>
        </p:spPr>
        <p:txBody>
          <a:bodyPr wrap="none">
            <a:spAutoFit/>
          </a:bodyPr>
          <a:lstStyle/>
          <a:p>
            <a:pPr algn="ctr">
              <a:buNone/>
            </a:pPr>
            <a:r>
              <a:rPr lang="en-US" sz="4400" b="1" dirty="0" smtClean="0"/>
              <a:t>Visit us on the web at:</a:t>
            </a:r>
          </a:p>
          <a:p>
            <a:pPr algn="ctr">
              <a:buNone/>
            </a:pPr>
            <a:r>
              <a:rPr lang="en-US" sz="4400" b="1" dirty="0" smtClean="0"/>
              <a:t>http://www.faasafety.gov</a:t>
            </a:r>
            <a:endParaRPr lang="en-US" sz="4400" b="1" dirty="0"/>
          </a:p>
        </p:txBody>
      </p:sp>
    </p:spTree>
    <p:extLst>
      <p:ext uri="{BB962C8B-B14F-4D97-AF65-F5344CB8AC3E}">
        <p14:creationId xmlns:p14="http://schemas.microsoft.com/office/powerpoint/2010/main" val="220477324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gradFill>
          <a:gsLst>
            <a:gs pos="58000">
              <a:schemeClr val="bg1"/>
            </a:gs>
            <a:gs pos="100000">
              <a:srgbClr val="92D050"/>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Proficiency and Peace of Mind</a:t>
            </a:r>
            <a:endParaRPr lang="en-US" dirty="0"/>
          </a:p>
        </p:txBody>
      </p:sp>
      <p:sp>
        <p:nvSpPr>
          <p:cNvPr id="4" name="Slide Number Placeholder 3"/>
          <p:cNvSpPr>
            <a:spLocks noGrp="1"/>
          </p:cNvSpPr>
          <p:nvPr>
            <p:ph type="sldNum" sz="quarter" idx="4"/>
          </p:nvPr>
        </p:nvSpPr>
        <p:spPr/>
        <p:txBody>
          <a:bodyPr/>
          <a:lstStyle/>
          <a:p>
            <a:fld id="{74438B1A-AF1B-4C8B-993E-1BADE62A2451}" type="slidenum">
              <a:rPr lang="en-US" smtClean="0"/>
              <a:pPr/>
              <a:t>36</a:t>
            </a:fld>
            <a:endParaRPr lang="en-US" dirty="0"/>
          </a:p>
        </p:txBody>
      </p:sp>
      <p:pic>
        <p:nvPicPr>
          <p:cNvPr id="6" name="Picture 9"/>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4800600" y="1828800"/>
            <a:ext cx="4059383" cy="30480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Lst>
        </p:spPr>
      </p:pic>
      <p:sp>
        <p:nvSpPr>
          <p:cNvPr id="8" name="Rectangle 2"/>
          <p:cNvSpPr txBox="1">
            <a:spLocks noChangeArrowheads="1"/>
          </p:cNvSpPr>
          <p:nvPr/>
        </p:nvSpPr>
        <p:spPr bwMode="auto">
          <a:xfrm>
            <a:off x="533400" y="1219200"/>
            <a:ext cx="5372100" cy="175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t" anchorCtr="0" compatLnSpc="1">
            <a:prstTxWarp prst="textNoShape">
              <a:avLst/>
            </a:prstTxWarp>
          </a:bodyPr>
          <a:lstStyle>
            <a:lvl1pPr marL="342900" indent="-342900" algn="l" rtl="0" fontAlgn="base">
              <a:spcBef>
                <a:spcPct val="20000"/>
              </a:spcBef>
              <a:spcAft>
                <a:spcPct val="0"/>
              </a:spcAft>
              <a:buChar char="•"/>
              <a:defRPr sz="2800" b="1">
                <a:solidFill>
                  <a:schemeClr val="tx1"/>
                </a:solidFill>
                <a:latin typeface="+mn-lt"/>
                <a:ea typeface="+mn-ea"/>
                <a:cs typeface="+mn-cs"/>
              </a:defRPr>
            </a:lvl1pPr>
            <a:lvl2pPr marL="742950" indent="-285750" algn="l" rtl="0" fontAlgn="base">
              <a:spcBef>
                <a:spcPct val="20000"/>
              </a:spcBef>
              <a:spcAft>
                <a:spcPct val="0"/>
              </a:spcAft>
              <a:buChar char="–"/>
              <a:defRPr sz="2400">
                <a:solidFill>
                  <a:schemeClr val="tx1"/>
                </a:solidFill>
                <a:latin typeface="+mn-lt"/>
              </a:defRPr>
            </a:lvl2pPr>
            <a:lvl3pPr marL="1143000" indent="-228600" algn="l" rtl="0" fontAlgn="base">
              <a:spcBef>
                <a:spcPct val="20000"/>
              </a:spcBef>
              <a:spcAft>
                <a:spcPct val="0"/>
              </a:spcAft>
              <a:buChar char="•"/>
              <a:defRPr sz="2000">
                <a:solidFill>
                  <a:schemeClr val="tx1"/>
                </a:solidFill>
                <a:latin typeface="+mn-lt"/>
              </a:defRPr>
            </a:lvl3pPr>
            <a:lvl4pPr marL="1600200" indent="-228600" algn="l" rtl="0" fontAlgn="base">
              <a:spcBef>
                <a:spcPct val="20000"/>
              </a:spcBef>
              <a:spcAft>
                <a:spcPct val="0"/>
              </a:spcAft>
              <a:buChar char="–"/>
              <a:defRPr>
                <a:solidFill>
                  <a:schemeClr val="tx1"/>
                </a:solidFill>
                <a:latin typeface="+mn-lt"/>
              </a:defRPr>
            </a:lvl4pPr>
            <a:lvl5pPr marL="2057400" indent="-228600" algn="l" rtl="0" fontAlgn="base">
              <a:spcBef>
                <a:spcPct val="20000"/>
              </a:spcBef>
              <a:spcAft>
                <a:spcPct val="0"/>
              </a:spcAft>
              <a:buChar char="»"/>
              <a:defRPr>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a:lstStyle>
          <a:p>
            <a:pPr>
              <a:lnSpc>
                <a:spcPct val="90000"/>
              </a:lnSpc>
              <a:spcBef>
                <a:spcPct val="70000"/>
              </a:spcBef>
              <a:tabLst>
                <a:tab pos="473869" algn="l"/>
              </a:tabLst>
              <a:defRPr/>
            </a:pPr>
            <a:r>
              <a:rPr lang="en-US" b="0" kern="0" dirty="0"/>
              <a:t>Fly regularly with your CFI</a:t>
            </a:r>
          </a:p>
          <a:p>
            <a:pPr>
              <a:lnSpc>
                <a:spcPct val="90000"/>
              </a:lnSpc>
              <a:spcBef>
                <a:spcPct val="70000"/>
              </a:spcBef>
              <a:tabLst>
                <a:tab pos="473869" algn="l"/>
              </a:tabLst>
              <a:defRPr/>
            </a:pPr>
            <a:r>
              <a:rPr lang="en-US" b="0" kern="0" dirty="0"/>
              <a:t>Perfect Practice</a:t>
            </a:r>
          </a:p>
          <a:p>
            <a:pPr>
              <a:lnSpc>
                <a:spcPct val="90000"/>
              </a:lnSpc>
              <a:spcBef>
                <a:spcPct val="70000"/>
              </a:spcBef>
              <a:tabLst>
                <a:tab pos="473869" algn="l"/>
              </a:tabLst>
              <a:defRPr/>
            </a:pPr>
            <a:r>
              <a:rPr lang="en-US" b="0" kern="0" dirty="0"/>
              <a:t>Document in</a:t>
            </a:r>
            <a:r>
              <a:rPr lang="en-US" kern="0" dirty="0"/>
              <a:t> </a:t>
            </a:r>
            <a:r>
              <a:rPr lang="en-US" i="1" kern="0" dirty="0"/>
              <a:t>WINGS</a:t>
            </a:r>
          </a:p>
          <a:p>
            <a:pPr marL="0" indent="0">
              <a:lnSpc>
                <a:spcPct val="90000"/>
              </a:lnSpc>
              <a:spcBef>
                <a:spcPct val="70000"/>
              </a:spcBef>
              <a:buNone/>
              <a:tabLst>
                <a:tab pos="473869" algn="l"/>
              </a:tabLst>
              <a:defRPr/>
            </a:pPr>
            <a:endParaRPr lang="en-US" sz="2100" kern="0" dirty="0"/>
          </a:p>
          <a:p>
            <a:pPr marL="0" indent="0">
              <a:lnSpc>
                <a:spcPct val="90000"/>
              </a:lnSpc>
              <a:spcBef>
                <a:spcPct val="70000"/>
              </a:spcBef>
              <a:buNone/>
              <a:tabLst>
                <a:tab pos="473869" algn="l"/>
              </a:tabLst>
              <a:defRPr/>
            </a:pPr>
            <a:r>
              <a:rPr lang="en-US" sz="2100" kern="0" dirty="0"/>
              <a:t>	</a:t>
            </a: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 y="3200400"/>
            <a:ext cx="3932368" cy="2362200"/>
          </a:xfrm>
          <a:prstGeom prst="rect">
            <a:avLst/>
          </a:prstGeom>
        </p:spPr>
      </p:pic>
      <p:sp>
        <p:nvSpPr>
          <p:cNvPr id="9" name="TextBox 8"/>
          <p:cNvSpPr txBox="1"/>
          <p:nvPr/>
        </p:nvSpPr>
        <p:spPr bwMode="auto">
          <a:xfrm>
            <a:off x="4876800" y="4953000"/>
            <a:ext cx="38862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spAutoFit/>
          </a:bodyPr>
          <a:lstStyle/>
          <a:p>
            <a:pPr>
              <a:buFontTx/>
              <a:buNone/>
            </a:pPr>
            <a:r>
              <a:rPr lang="en-US" sz="3200" b="1" dirty="0" smtClean="0">
                <a:solidFill>
                  <a:srgbClr val="002060"/>
                </a:solidFill>
              </a:rPr>
              <a:t>www.faasafety.gov</a:t>
            </a:r>
            <a:endParaRPr lang="en-US" sz="3200" b="1" dirty="0">
              <a:solidFill>
                <a:srgbClr val="002060"/>
              </a:solidFill>
            </a:endParaRPr>
          </a:p>
        </p:txBody>
      </p:sp>
    </p:spTree>
    <p:extLst>
      <p:ext uri="{BB962C8B-B14F-4D97-AF65-F5344CB8AC3E}">
        <p14:creationId xmlns:p14="http://schemas.microsoft.com/office/powerpoint/2010/main" val="367054835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gradFill>
          <a:gsLst>
            <a:gs pos="58000">
              <a:schemeClr val="bg1"/>
            </a:gs>
            <a:gs pos="100000">
              <a:srgbClr val="92D050"/>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Thank you for attending	</a:t>
            </a:r>
            <a:endParaRPr lang="en-US" dirty="0"/>
          </a:p>
        </p:txBody>
      </p:sp>
      <p:sp>
        <p:nvSpPr>
          <p:cNvPr id="3" name="Content Placeholder 2"/>
          <p:cNvSpPr>
            <a:spLocks noGrp="1"/>
          </p:cNvSpPr>
          <p:nvPr>
            <p:ph idx="1"/>
          </p:nvPr>
        </p:nvSpPr>
        <p:spPr>
          <a:xfrm>
            <a:off x="609600" y="1143000"/>
            <a:ext cx="4343400" cy="3293269"/>
          </a:xfrm>
        </p:spPr>
        <p:txBody>
          <a:bodyPr/>
          <a:lstStyle/>
          <a:p>
            <a:pPr marL="0" indent="0" algn="ctr">
              <a:buNone/>
            </a:pPr>
            <a:r>
              <a:rPr lang="en-US" dirty="0" smtClean="0"/>
              <a:t>You are vital members of our GA safety community!</a:t>
            </a:r>
            <a:endParaRPr lang="en-US" dirty="0"/>
          </a:p>
        </p:txBody>
      </p:sp>
      <p:sp>
        <p:nvSpPr>
          <p:cNvPr id="4" name="Slide Number Placeholder 3"/>
          <p:cNvSpPr>
            <a:spLocks noGrp="1"/>
          </p:cNvSpPr>
          <p:nvPr>
            <p:ph type="sldNum" sz="quarter" idx="4"/>
          </p:nvPr>
        </p:nvSpPr>
        <p:spPr/>
        <p:txBody>
          <a:bodyPr/>
          <a:lstStyle/>
          <a:p>
            <a:fld id="{74438B1A-AF1B-4C8B-993E-1BADE62A2451}" type="slidenum">
              <a:rPr lang="en-US" smtClean="0"/>
              <a:pPr/>
              <a:t>37</a:t>
            </a:fld>
            <a:endParaRPr lang="en-US"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2895600"/>
            <a:ext cx="5329645" cy="2590800"/>
          </a:xfrm>
          <a:prstGeom prst="rect">
            <a:avLst/>
          </a:prstGeom>
          <a:ln>
            <a:solidFill>
              <a:schemeClr val="accent1"/>
            </a:solidFill>
          </a:ln>
          <a:effectLst>
            <a:outerShdw blurRad="292100" dist="139700" dir="2700000" algn="tl" rotWithShape="0">
              <a:srgbClr val="333333">
                <a:alpha val="65000"/>
              </a:srgbClr>
            </a:outerShdw>
          </a:effectLst>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10200" y="3505200"/>
            <a:ext cx="3276600" cy="2184400"/>
          </a:xfrm>
          <a:prstGeom prst="rect">
            <a:avLst/>
          </a:prstGeom>
          <a:ln w="38100">
            <a:solidFill>
              <a:schemeClr val="bg1"/>
            </a:solidFill>
          </a:ln>
          <a:effectLst>
            <a:outerShdw blurRad="292100" dist="139700" dir="2700000" algn="tl" rotWithShape="0">
              <a:srgbClr val="333333">
                <a:alpha val="65000"/>
              </a:srgbClr>
            </a:outerShdw>
          </a:effectLst>
        </p:spPr>
      </p:pic>
      <p:pic>
        <p:nvPicPr>
          <p:cNvPr id="6"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10200" y="1143000"/>
            <a:ext cx="2944440" cy="2209800"/>
          </a:xfrm>
          <a:prstGeom prst="rect">
            <a:avLst/>
          </a:prstGeom>
          <a:ln w="38100">
            <a:solidFill>
              <a:schemeClr val="bg1"/>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34937452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gradFill>
          <a:gsLst>
            <a:gs pos="55000">
              <a:schemeClr val="bg1"/>
            </a:gs>
            <a:gs pos="100000">
              <a:srgbClr val="92D050"/>
            </a:gs>
          </a:gsLst>
          <a:lin ang="5400000" scaled="1"/>
        </a:gradFill>
        <a:effectLst/>
      </p:bgPr>
    </p:bg>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685800" y="1143000"/>
            <a:ext cx="8050213" cy="4391025"/>
          </a:xfrm>
        </p:spPr>
        <p:txBody>
          <a:bodyPr/>
          <a:lstStyle/>
          <a:p>
            <a:pPr marL="0" indent="0" eaLnBrk="1" hangingPunct="1">
              <a:spcBef>
                <a:spcPts val="0"/>
              </a:spcBef>
              <a:spcAft>
                <a:spcPts val="1200"/>
              </a:spcAft>
              <a:defRPr/>
            </a:pPr>
            <a:r>
              <a:rPr lang="en-US" altLang="ja-JP" dirty="0" smtClean="0"/>
              <a:t>  Accident Data</a:t>
            </a:r>
            <a:endParaRPr lang="en-US" altLang="ja-JP" dirty="0"/>
          </a:p>
          <a:p>
            <a:pPr marL="0" indent="0" eaLnBrk="1" hangingPunct="1">
              <a:spcBef>
                <a:spcPts val="0"/>
              </a:spcBef>
              <a:spcAft>
                <a:spcPts val="1200"/>
              </a:spcAft>
              <a:defRPr/>
            </a:pPr>
            <a:r>
              <a:rPr lang="en-US" altLang="ja-JP" dirty="0" smtClean="0"/>
              <a:t>  Define </a:t>
            </a:r>
            <a:r>
              <a:rPr lang="en-US" altLang="ja-JP" dirty="0"/>
              <a:t>Angle of Attack</a:t>
            </a:r>
          </a:p>
          <a:p>
            <a:pPr marL="0" indent="0" eaLnBrk="1" hangingPunct="1">
              <a:spcBef>
                <a:spcPts val="0"/>
              </a:spcBef>
              <a:spcAft>
                <a:spcPts val="1200"/>
              </a:spcAft>
              <a:defRPr/>
            </a:pPr>
            <a:r>
              <a:rPr lang="en-US" altLang="ja-JP" dirty="0" smtClean="0"/>
              <a:t>  Illusions </a:t>
            </a:r>
            <a:r>
              <a:rPr lang="en-US" altLang="ja-JP" dirty="0"/>
              <a:t>and Perceptions</a:t>
            </a:r>
          </a:p>
          <a:p>
            <a:pPr marL="0" indent="0" eaLnBrk="1" hangingPunct="1">
              <a:spcBef>
                <a:spcPts val="0"/>
              </a:spcBef>
              <a:spcAft>
                <a:spcPts val="1200"/>
              </a:spcAft>
              <a:defRPr/>
            </a:pPr>
            <a:r>
              <a:rPr lang="en-US" altLang="ja-JP" dirty="0" smtClean="0"/>
              <a:t>  Stall </a:t>
            </a:r>
            <a:r>
              <a:rPr lang="en-US" altLang="ja-JP" dirty="0"/>
              <a:t>Awareness Training</a:t>
            </a:r>
          </a:p>
          <a:p>
            <a:pPr marL="0" indent="0" eaLnBrk="1" hangingPunct="1">
              <a:spcBef>
                <a:spcPts val="0"/>
              </a:spcBef>
              <a:spcAft>
                <a:spcPts val="1200"/>
              </a:spcAft>
              <a:defRPr/>
            </a:pPr>
            <a:r>
              <a:rPr lang="en-US" altLang="ja-JP" dirty="0" smtClean="0"/>
              <a:t>  Angle </a:t>
            </a:r>
            <a:r>
              <a:rPr lang="en-US" altLang="ja-JP" dirty="0"/>
              <a:t>of Attack – Look and Feel</a:t>
            </a:r>
          </a:p>
          <a:p>
            <a:pPr marL="0" indent="0" eaLnBrk="1" hangingPunct="1">
              <a:spcBef>
                <a:spcPts val="0"/>
              </a:spcBef>
              <a:spcAft>
                <a:spcPts val="1200"/>
              </a:spcAft>
              <a:defRPr/>
            </a:pPr>
            <a:r>
              <a:rPr lang="en-US" altLang="ja-JP" dirty="0" smtClean="0"/>
              <a:t>  AOA </a:t>
            </a:r>
            <a:r>
              <a:rPr lang="en-US" altLang="ja-JP" dirty="0"/>
              <a:t>Indicators and use</a:t>
            </a:r>
          </a:p>
          <a:p>
            <a:pPr marL="0" indent="0" eaLnBrk="1" hangingPunct="1">
              <a:spcBef>
                <a:spcPts val="0"/>
              </a:spcBef>
              <a:spcAft>
                <a:spcPts val="1200"/>
              </a:spcAft>
              <a:defRPr/>
            </a:pPr>
            <a:r>
              <a:rPr lang="en-US" altLang="ja-JP" dirty="0" smtClean="0"/>
              <a:t>  Best </a:t>
            </a:r>
            <a:r>
              <a:rPr lang="en-US" altLang="ja-JP" dirty="0"/>
              <a:t>Practice thoughts</a:t>
            </a:r>
          </a:p>
        </p:txBody>
      </p:sp>
      <p:sp>
        <p:nvSpPr>
          <p:cNvPr id="5" name="Title 4"/>
          <p:cNvSpPr>
            <a:spLocks noGrp="1"/>
          </p:cNvSpPr>
          <p:nvPr>
            <p:ph type="title" idx="4294967295"/>
          </p:nvPr>
        </p:nvSpPr>
        <p:spPr>
          <a:xfrm>
            <a:off x="671513" y="344488"/>
            <a:ext cx="8472487" cy="609600"/>
          </a:xfrm>
        </p:spPr>
        <p:txBody>
          <a:bodyPr/>
          <a:lstStyle/>
          <a:p>
            <a:r>
              <a:rPr lang="en-US" dirty="0" smtClean="0"/>
              <a:t>What we covered:</a:t>
            </a:r>
            <a:endParaRPr lang="en-US" dirty="0"/>
          </a:p>
        </p:txBody>
      </p:sp>
      <p:pic>
        <p:nvPicPr>
          <p:cNvPr id="2050" name="Picture 2" descr="C:\Users\JAYMFL~1\AppData\Local\Temp\SNAGHTMLca6814f.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81800" y="2057400"/>
            <a:ext cx="2234321" cy="350043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632968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gradFill>
          <a:gsLst>
            <a:gs pos="57000">
              <a:schemeClr val="accent1">
                <a:lumMod val="5000"/>
                <a:lumOff val="95000"/>
              </a:schemeClr>
            </a:gs>
            <a:gs pos="100000">
              <a:srgbClr val="92D050"/>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09601" y="344488"/>
            <a:ext cx="8077200" cy="798512"/>
          </a:xfrm>
        </p:spPr>
        <p:txBody>
          <a:bodyPr/>
          <a:lstStyle/>
          <a:p>
            <a:pPr algn="ctr"/>
            <a:r>
              <a:rPr lang="en-US" dirty="0" smtClean="0"/>
              <a:t>We need your feedback:</a:t>
            </a:r>
            <a:endParaRPr lang="en-US" dirty="0"/>
          </a:p>
        </p:txBody>
      </p:sp>
      <p:sp>
        <p:nvSpPr>
          <p:cNvPr id="3" name="Content Placeholder 2"/>
          <p:cNvSpPr>
            <a:spLocks noGrp="1"/>
          </p:cNvSpPr>
          <p:nvPr>
            <p:ph idx="4294967295"/>
          </p:nvPr>
        </p:nvSpPr>
        <p:spPr>
          <a:xfrm>
            <a:off x="609600" y="1143000"/>
            <a:ext cx="8050213" cy="4391025"/>
          </a:xfrm>
        </p:spPr>
        <p:txBody>
          <a:bodyPr/>
          <a:lstStyle/>
          <a:p>
            <a:pPr marL="0" indent="0" algn="ctr">
              <a:buNone/>
            </a:pPr>
            <a:r>
              <a:rPr lang="en-US" sz="3600" dirty="0" smtClean="0"/>
              <a:t>Go to your favorite search engine and type in the search:</a:t>
            </a:r>
          </a:p>
          <a:p>
            <a:pPr marL="0" indent="0" algn="ctr">
              <a:buNone/>
            </a:pPr>
            <a:r>
              <a:rPr lang="en-US" sz="6000" dirty="0" smtClean="0">
                <a:solidFill>
                  <a:srgbClr val="002060"/>
                </a:solidFill>
              </a:rPr>
              <a:t>FAASTeam Feedback</a:t>
            </a:r>
            <a:endParaRPr lang="en-US" sz="6000" dirty="0">
              <a:solidFill>
                <a:srgbClr val="002060"/>
              </a:solidFill>
            </a:endParaRPr>
          </a:p>
        </p:txBody>
      </p:sp>
      <p:pic>
        <p:nvPicPr>
          <p:cNvPr id="4" name="Picture 3"/>
          <p:cNvPicPr>
            <a:picLocks noChangeAspect="1"/>
          </p:cNvPicPr>
          <p:nvPr/>
        </p:nvPicPr>
        <p:blipFill>
          <a:blip r:embed="rId3"/>
          <a:stretch>
            <a:fillRect/>
          </a:stretch>
        </p:blipFill>
        <p:spPr>
          <a:xfrm>
            <a:off x="3657600" y="3352800"/>
            <a:ext cx="2270606" cy="2244950"/>
          </a:xfrm>
          <a:prstGeom prst="rect">
            <a:avLst/>
          </a:prstGeom>
        </p:spPr>
      </p:pic>
    </p:spTree>
    <p:extLst>
      <p:ext uri="{BB962C8B-B14F-4D97-AF65-F5344CB8AC3E}">
        <p14:creationId xmlns:p14="http://schemas.microsoft.com/office/powerpoint/2010/main" val="2625029715"/>
      </p:ext>
    </p:extLst>
  </p:cSld>
  <p:clrMapOvr>
    <a:masterClrMapping/>
  </p:clrMapOvr>
  <mc:AlternateContent xmlns:mc="http://schemas.openxmlformats.org/markup-compatibility/2006" xmlns:p14="http://schemas.microsoft.com/office/powerpoint/2010/main">
    <mc:Choice Requires="p14">
      <p:transition spd="slow" p14:dur="1500" advClick="0" advTm="10000">
        <p14:window dir="vert"/>
      </p:transition>
    </mc:Choice>
    <mc:Fallback xmlns="">
      <p:transition spd="slow" advClick="0" advTm="10000">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57000">
              <a:schemeClr val="bg1"/>
            </a:gs>
            <a:gs pos="100000">
              <a:srgbClr val="92D050"/>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472488" cy="1219200"/>
          </a:xfrm>
        </p:spPr>
        <p:txBody>
          <a:bodyPr/>
          <a:lstStyle/>
          <a:p>
            <a:r>
              <a:rPr lang="en-US" dirty="0"/>
              <a:t>What the GAJSC’s LOC Working Group </a:t>
            </a:r>
            <a:r>
              <a:rPr lang="en-US" dirty="0" smtClean="0"/>
              <a:t>discovered:</a:t>
            </a:r>
            <a:endParaRPr lang="en-US" dirty="0"/>
          </a:p>
        </p:txBody>
      </p:sp>
      <p:sp>
        <p:nvSpPr>
          <p:cNvPr id="3" name="Content Placeholder 2"/>
          <p:cNvSpPr>
            <a:spLocks noGrp="1"/>
          </p:cNvSpPr>
          <p:nvPr>
            <p:ph idx="1"/>
          </p:nvPr>
        </p:nvSpPr>
        <p:spPr>
          <a:xfrm>
            <a:off x="609600" y="2133600"/>
            <a:ext cx="7924800" cy="3521075"/>
          </a:xfrm>
        </p:spPr>
        <p:txBody>
          <a:bodyPr/>
          <a:lstStyle/>
          <a:p>
            <a:pPr marL="0" indent="0" algn="ctr">
              <a:buNone/>
            </a:pPr>
            <a:r>
              <a:rPr lang="en-US" dirty="0" smtClean="0"/>
              <a:t>… pilot </a:t>
            </a:r>
            <a:r>
              <a:rPr lang="en-US" dirty="0"/>
              <a:t>awareness of </a:t>
            </a:r>
            <a:r>
              <a:rPr lang="en-US" dirty="0" smtClean="0"/>
              <a:t>the overall </a:t>
            </a:r>
            <a:r>
              <a:rPr lang="en-US" dirty="0"/>
              <a:t>energy state in flight was just not where it needed to be. AOA indicators seemed a logical place to start with how to mitigate this risk. </a:t>
            </a:r>
          </a:p>
        </p:txBody>
      </p:sp>
    </p:spTree>
    <p:extLst>
      <p:ext uri="{BB962C8B-B14F-4D97-AF65-F5344CB8AC3E}">
        <p14:creationId xmlns:p14="http://schemas.microsoft.com/office/powerpoint/2010/main" val="414302359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gradFill>
          <a:gsLst>
            <a:gs pos="57000">
              <a:schemeClr val="accent1">
                <a:lumMod val="5000"/>
                <a:lumOff val="95000"/>
              </a:schemeClr>
            </a:gs>
            <a:gs pos="100000">
              <a:srgbClr val="92D050"/>
            </a:gs>
          </a:gsLst>
          <a:lin ang="5400000" scaled="1"/>
        </a:gradFill>
        <a:effectLst/>
      </p:bgPr>
    </p:bg>
    <p:spTree>
      <p:nvGrpSpPr>
        <p:cNvPr id="1" name=""/>
        <p:cNvGrpSpPr/>
        <p:nvPr/>
      </p:nvGrpSpPr>
      <p:grpSpPr>
        <a:xfrm>
          <a:off x="0" y="0"/>
          <a:ext cx="0" cy="0"/>
          <a:chOff x="0" y="0"/>
          <a:chExt cx="0" cy="0"/>
        </a:xfrm>
      </p:grpSpPr>
      <p:sp>
        <p:nvSpPr>
          <p:cNvPr id="36866" name="Rectangle 2"/>
          <p:cNvSpPr>
            <a:spLocks noChangeArrowheads="1"/>
          </p:cNvSpPr>
          <p:nvPr/>
        </p:nvSpPr>
        <p:spPr bwMode="auto">
          <a:xfrm>
            <a:off x="304800" y="2590800"/>
            <a:ext cx="5868988" cy="230822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spcBef>
                <a:spcPct val="20000"/>
              </a:spcBef>
              <a:buFontTx/>
              <a:buNone/>
            </a:pPr>
            <a:r>
              <a:rPr lang="en-US" sz="3600" b="1" dirty="0" smtClean="0">
                <a:solidFill>
                  <a:srgbClr val="1D2F68"/>
                </a:solidFill>
                <a:latin typeface="Tahoma" pitchFamily="34" charset="0"/>
                <a:ea typeface="ＭＳ Ｐゴシック" pitchFamily="34" charset="-128"/>
              </a:rPr>
              <a:t>Your FSDO Info Here!</a:t>
            </a:r>
            <a:endParaRPr lang="en-US" sz="2000" b="1" dirty="0">
              <a:solidFill>
                <a:srgbClr val="1D2F68"/>
              </a:solidFill>
              <a:ea typeface="ＭＳ Ｐゴシック" pitchFamily="34" charset="-128"/>
            </a:endParaRPr>
          </a:p>
        </p:txBody>
      </p:sp>
      <p:pic>
        <p:nvPicPr>
          <p:cNvPr id="36868" name="Picture 4" descr="telefon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1388" y="334963"/>
            <a:ext cx="2406650" cy="184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9" name="WordArt 5"/>
          <p:cNvSpPr>
            <a:spLocks noChangeArrowheads="1" noChangeShapeType="1" noTextEdit="1"/>
          </p:cNvSpPr>
          <p:nvPr/>
        </p:nvSpPr>
        <p:spPr bwMode="auto">
          <a:xfrm>
            <a:off x="3573463" y="665163"/>
            <a:ext cx="4162425" cy="1020762"/>
          </a:xfrm>
          <a:prstGeom prst="rect">
            <a:avLst/>
          </a:prstGeom>
        </p:spPr>
        <p:txBody>
          <a:bodyPr wrap="none" fromWordArt="1">
            <a:prstTxWarp prst="textPlain">
              <a:avLst>
                <a:gd name="adj" fmla="val 50000"/>
              </a:avLst>
            </a:prstTxWarp>
          </a:bodyPr>
          <a:lstStyle/>
          <a:p>
            <a:pPr algn="ctr">
              <a:buFontTx/>
              <a:buNone/>
            </a:pPr>
            <a:r>
              <a:rPr lang="en-US" sz="3600" i="1" kern="10" dirty="0">
                <a:ln w="38100">
                  <a:solidFill>
                    <a:srgbClr val="FFFFFF"/>
                  </a:solidFill>
                  <a:round/>
                  <a:headEnd/>
                  <a:tailEnd/>
                </a:ln>
                <a:solidFill>
                  <a:srgbClr val="003366"/>
                </a:solidFill>
                <a:effectLst>
                  <a:outerShdw dist="113592" dir="3806097" algn="ctr" rotWithShape="0">
                    <a:srgbClr val="969696">
                      <a:alpha val="79999"/>
                    </a:srgbClr>
                  </a:outerShdw>
                </a:effectLst>
                <a:latin typeface="Impact"/>
                <a:ea typeface="ＭＳ Ｐゴシック" pitchFamily="34" charset="-128"/>
              </a:rPr>
              <a:t>Contact Us:</a:t>
            </a:r>
          </a:p>
        </p:txBody>
      </p:sp>
      <p:sp>
        <p:nvSpPr>
          <p:cNvPr id="36870" name="WordArt 6"/>
          <p:cNvSpPr>
            <a:spLocks noChangeArrowheads="1" noChangeShapeType="1" noTextEdit="1"/>
          </p:cNvSpPr>
          <p:nvPr/>
        </p:nvSpPr>
        <p:spPr bwMode="auto">
          <a:xfrm>
            <a:off x="1066800" y="3657600"/>
            <a:ext cx="4379913" cy="874712"/>
          </a:xfrm>
          <a:prstGeom prst="rect">
            <a:avLst/>
          </a:prstGeom>
        </p:spPr>
        <p:txBody>
          <a:bodyPr wrap="none" fromWordArt="1">
            <a:prstTxWarp prst="textPlain">
              <a:avLst>
                <a:gd name="adj" fmla="val 50000"/>
              </a:avLst>
            </a:prstTxWarp>
          </a:bodyPr>
          <a:lstStyle/>
          <a:p>
            <a:pPr algn="ctr">
              <a:buFontTx/>
              <a:buNone/>
            </a:pPr>
            <a:r>
              <a:rPr lang="en-US" sz="3600" kern="10" dirty="0" smtClean="0">
                <a:ln w="25400">
                  <a:solidFill>
                    <a:srgbClr val="FFFFFF"/>
                  </a:solidFill>
                  <a:round/>
                  <a:headEnd/>
                  <a:tailEnd/>
                </a:ln>
                <a:solidFill>
                  <a:srgbClr val="003366"/>
                </a:solidFill>
                <a:effectLst>
                  <a:outerShdw dist="113592" dir="3806097" algn="ctr" rotWithShape="0">
                    <a:srgbClr val="000000">
                      <a:alpha val="79999"/>
                    </a:srgbClr>
                  </a:outerShdw>
                </a:effectLst>
                <a:latin typeface="Impact"/>
                <a:ea typeface="ＭＳ Ｐゴシック" pitchFamily="34" charset="-128"/>
              </a:rPr>
              <a:t>701-555-1234</a:t>
            </a:r>
            <a:endParaRPr lang="en-US" sz="3600" kern="10" dirty="0">
              <a:ln w="25400">
                <a:solidFill>
                  <a:srgbClr val="FFFFFF"/>
                </a:solidFill>
                <a:round/>
                <a:headEnd/>
                <a:tailEnd/>
              </a:ln>
              <a:solidFill>
                <a:srgbClr val="003366"/>
              </a:solidFill>
              <a:effectLst>
                <a:outerShdw dist="113592" dir="3806097" algn="ctr" rotWithShape="0">
                  <a:srgbClr val="000000">
                    <a:alpha val="79999"/>
                  </a:srgbClr>
                </a:outerShdw>
              </a:effectLst>
              <a:latin typeface="Impact"/>
              <a:ea typeface="ＭＳ Ｐゴシック" pitchFamily="34" charset="-128"/>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71111" y="2305050"/>
            <a:ext cx="2944784" cy="2944784"/>
          </a:xfrm>
          <a:prstGeom prst="rect">
            <a:avLst/>
          </a:prstGeom>
        </p:spPr>
      </p:pic>
    </p:spTree>
    <p:extLst>
      <p:ext uri="{BB962C8B-B14F-4D97-AF65-F5344CB8AC3E}">
        <p14:creationId xmlns:p14="http://schemas.microsoft.com/office/powerpoint/2010/main" val="958180479"/>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914400" y="457200"/>
            <a:ext cx="4134369" cy="1395412"/>
          </a:xfrm>
        </p:spPr>
        <p:txBody>
          <a:bodyPr/>
          <a:lstStyle/>
          <a:p>
            <a:pPr algn="ctr"/>
            <a:r>
              <a:rPr lang="en-US" dirty="0" smtClean="0"/>
              <a:t>National FAASTeam</a:t>
            </a:r>
            <a:br>
              <a:rPr lang="en-US" dirty="0" smtClean="0"/>
            </a:br>
            <a:r>
              <a:rPr lang="en-US" dirty="0" smtClean="0"/>
              <a:t>Thanks You! </a:t>
            </a:r>
            <a:endParaRPr lang="en-US" dirty="0"/>
          </a:p>
        </p:txBody>
      </p:sp>
      <p:sp>
        <p:nvSpPr>
          <p:cNvPr id="4" name="Subtitle 3"/>
          <p:cNvSpPr>
            <a:spLocks noGrp="1"/>
          </p:cNvSpPr>
          <p:nvPr>
            <p:ph type="subTitle" idx="1"/>
          </p:nvPr>
        </p:nvSpPr>
        <p:spPr>
          <a:xfrm>
            <a:off x="990600" y="2514600"/>
            <a:ext cx="4108027" cy="1905000"/>
          </a:xfrm>
        </p:spPr>
        <p:txBody>
          <a:bodyPr/>
          <a:lstStyle/>
          <a:p>
            <a:pPr algn="ctr"/>
            <a:r>
              <a:rPr lang="en-US" sz="5400" dirty="0" smtClean="0">
                <a:solidFill>
                  <a:srgbClr val="0070C0"/>
                </a:solidFill>
              </a:rPr>
              <a:t>Have a Great Day!</a:t>
            </a:r>
            <a:endParaRPr lang="en-US" sz="5400" dirty="0">
              <a:solidFill>
                <a:srgbClr val="0070C0"/>
              </a:solidFill>
            </a:endParaRPr>
          </a:p>
        </p:txBody>
      </p:sp>
    </p:spTree>
    <p:extLst>
      <p:ext uri="{BB962C8B-B14F-4D97-AF65-F5344CB8AC3E}">
        <p14:creationId xmlns:p14="http://schemas.microsoft.com/office/powerpoint/2010/main" val="122418645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55000">
              <a:schemeClr val="bg1"/>
            </a:gs>
            <a:gs pos="100000">
              <a:srgbClr val="0070C0"/>
            </a:gs>
          </a:gsLst>
          <a:lin ang="5400000" scaled="1"/>
        </a:gradFill>
        <a:effectLst/>
      </p:bgPr>
    </p:bg>
    <p:spTree>
      <p:nvGrpSpPr>
        <p:cNvPr id="1" name=""/>
        <p:cNvGrpSpPr/>
        <p:nvPr/>
      </p:nvGrpSpPr>
      <p:grpSpPr>
        <a:xfrm>
          <a:off x="0" y="0"/>
          <a:ext cx="0" cy="0"/>
          <a:chOff x="0" y="0"/>
          <a:chExt cx="0" cy="0"/>
        </a:xfrm>
      </p:grpSpPr>
      <p:sp>
        <p:nvSpPr>
          <p:cNvPr id="291842" name="Rectangle 2"/>
          <p:cNvSpPr>
            <a:spLocks noGrp="1" noChangeArrowheads="1"/>
          </p:cNvSpPr>
          <p:nvPr>
            <p:ph type="title" idx="4294967295"/>
          </p:nvPr>
        </p:nvSpPr>
        <p:spPr>
          <a:xfrm>
            <a:off x="671513" y="373063"/>
            <a:ext cx="8472487" cy="609600"/>
          </a:xfrm>
        </p:spPr>
        <p:txBody>
          <a:bodyPr/>
          <a:lstStyle/>
          <a:p>
            <a:pPr eaLnBrk="1" hangingPunct="1">
              <a:defRPr/>
            </a:pPr>
            <a:r>
              <a:rPr lang="en-US" sz="3600" dirty="0" smtClean="0">
                <a:solidFill>
                  <a:srgbClr val="002060"/>
                </a:solidFill>
                <a:cs typeface="+mj-cs"/>
              </a:rPr>
              <a:t>Objective- Awareness &amp; Discussion</a:t>
            </a:r>
            <a:endParaRPr lang="en-US" sz="2800" dirty="0" smtClean="0">
              <a:solidFill>
                <a:srgbClr val="002060"/>
              </a:solidFill>
              <a:cs typeface="+mj-cs"/>
            </a:endParaRPr>
          </a:p>
        </p:txBody>
      </p:sp>
      <p:sp>
        <p:nvSpPr>
          <p:cNvPr id="291843" name="Rectangle 3"/>
          <p:cNvSpPr>
            <a:spLocks noGrp="1" noChangeArrowheads="1"/>
          </p:cNvSpPr>
          <p:nvPr>
            <p:ph type="body" idx="4294967295"/>
          </p:nvPr>
        </p:nvSpPr>
        <p:spPr>
          <a:xfrm>
            <a:off x="609600" y="1219200"/>
            <a:ext cx="7315200" cy="4391025"/>
          </a:xfrm>
        </p:spPr>
        <p:txBody>
          <a:bodyPr/>
          <a:lstStyle/>
          <a:p>
            <a:pPr marL="0" indent="0" eaLnBrk="1" hangingPunct="1">
              <a:spcBef>
                <a:spcPts val="0"/>
              </a:spcBef>
              <a:spcAft>
                <a:spcPts val="1200"/>
              </a:spcAft>
              <a:defRPr/>
            </a:pPr>
            <a:r>
              <a:rPr lang="en-US" altLang="ja-JP" dirty="0" smtClean="0"/>
              <a:t>  What Does the Accident Data Tell Us</a:t>
            </a:r>
          </a:p>
          <a:p>
            <a:pPr marL="0" indent="0" eaLnBrk="1" hangingPunct="1">
              <a:spcBef>
                <a:spcPts val="0"/>
              </a:spcBef>
              <a:spcAft>
                <a:spcPts val="1200"/>
              </a:spcAft>
              <a:defRPr/>
            </a:pPr>
            <a:r>
              <a:rPr lang="en-US" altLang="ja-JP" dirty="0" smtClean="0"/>
              <a:t>  Define Angle of Attack</a:t>
            </a:r>
          </a:p>
          <a:p>
            <a:pPr marL="0" indent="0" eaLnBrk="1" hangingPunct="1">
              <a:spcBef>
                <a:spcPts val="0"/>
              </a:spcBef>
              <a:spcAft>
                <a:spcPts val="1200"/>
              </a:spcAft>
              <a:defRPr/>
            </a:pPr>
            <a:r>
              <a:rPr lang="en-US" altLang="ja-JP" dirty="0" smtClean="0"/>
              <a:t>  Illusions and Perceptions</a:t>
            </a:r>
          </a:p>
          <a:p>
            <a:pPr marL="0" indent="0" eaLnBrk="1" hangingPunct="1">
              <a:spcBef>
                <a:spcPts val="0"/>
              </a:spcBef>
              <a:spcAft>
                <a:spcPts val="1200"/>
              </a:spcAft>
              <a:defRPr/>
            </a:pPr>
            <a:r>
              <a:rPr lang="en-US" altLang="ja-JP" dirty="0" smtClean="0"/>
              <a:t>  Stall Awareness Training</a:t>
            </a:r>
          </a:p>
          <a:p>
            <a:pPr marL="0" indent="0" eaLnBrk="1" hangingPunct="1">
              <a:spcBef>
                <a:spcPts val="0"/>
              </a:spcBef>
              <a:spcAft>
                <a:spcPts val="1200"/>
              </a:spcAft>
              <a:defRPr/>
            </a:pPr>
            <a:r>
              <a:rPr lang="en-US" altLang="ja-JP" dirty="0" smtClean="0"/>
              <a:t>  Angle of Attack – Look and Feel</a:t>
            </a:r>
          </a:p>
          <a:p>
            <a:pPr marL="0" indent="0" eaLnBrk="1" hangingPunct="1">
              <a:spcBef>
                <a:spcPts val="0"/>
              </a:spcBef>
              <a:spcAft>
                <a:spcPts val="1200"/>
              </a:spcAft>
              <a:defRPr/>
            </a:pPr>
            <a:r>
              <a:rPr lang="en-US" altLang="ja-JP" dirty="0" smtClean="0"/>
              <a:t>  AOA Indicators and use</a:t>
            </a:r>
          </a:p>
          <a:p>
            <a:pPr marL="0" indent="0" eaLnBrk="1" hangingPunct="1">
              <a:spcBef>
                <a:spcPts val="0"/>
              </a:spcBef>
              <a:spcAft>
                <a:spcPts val="1200"/>
              </a:spcAft>
              <a:defRPr/>
            </a:pPr>
            <a:r>
              <a:rPr lang="en-US" altLang="ja-JP" dirty="0" smtClean="0"/>
              <a:t>  Best Practice thoughts</a:t>
            </a:r>
          </a:p>
          <a:p>
            <a:pPr eaLnBrk="1" hangingPunct="1">
              <a:lnSpc>
                <a:spcPct val="90000"/>
              </a:lnSpc>
              <a:defRPr/>
            </a:pPr>
            <a:endParaRPr lang="en-US" dirty="0" smtClean="0"/>
          </a:p>
        </p:txBody>
      </p:sp>
      <p:pic>
        <p:nvPicPr>
          <p:cNvPr id="512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7400" y="1828800"/>
            <a:ext cx="2895600" cy="1654259"/>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55000">
              <a:schemeClr val="accent1">
                <a:lumMod val="5000"/>
                <a:lumOff val="95000"/>
              </a:schemeClr>
            </a:gs>
            <a:gs pos="100000">
              <a:srgbClr val="92D050"/>
            </a:gs>
          </a:gsLst>
          <a:lin ang="5400000" scaled="1"/>
        </a:gradFill>
        <a:effectLst/>
      </p:bgPr>
    </p:bg>
    <p:spTree>
      <p:nvGrpSpPr>
        <p:cNvPr id="1" name=""/>
        <p:cNvGrpSpPr/>
        <p:nvPr/>
      </p:nvGrpSpPr>
      <p:grpSpPr>
        <a:xfrm>
          <a:off x="0" y="0"/>
          <a:ext cx="0" cy="0"/>
          <a:chOff x="0" y="0"/>
          <a:chExt cx="0" cy="0"/>
        </a:xfrm>
      </p:grpSpPr>
      <p:pic>
        <p:nvPicPr>
          <p:cNvPr id="1026" name="Picture 2" descr="C:\Users\JAYMFL~1\AppData\Local\Temp\SNAGHTML73bd74a.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4600" y="838200"/>
            <a:ext cx="2667000" cy="500742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idx="4294967295"/>
          </p:nvPr>
        </p:nvSpPr>
        <p:spPr>
          <a:xfrm>
            <a:off x="457200" y="381000"/>
            <a:ext cx="8334375" cy="609600"/>
          </a:xfrm>
        </p:spPr>
        <p:txBody>
          <a:bodyPr/>
          <a:lstStyle/>
          <a:p>
            <a:pPr algn="ctr"/>
            <a:r>
              <a:rPr lang="en-US" sz="3600" dirty="0" smtClean="0"/>
              <a:t>Total LOC Accidents: Last 8 Years</a:t>
            </a:r>
            <a:endParaRPr lang="en-US" sz="3600" dirty="0"/>
          </a:p>
        </p:txBody>
      </p:sp>
      <p:sp>
        <p:nvSpPr>
          <p:cNvPr id="3" name="Content Placeholder 2"/>
          <p:cNvSpPr>
            <a:spLocks noGrp="1"/>
          </p:cNvSpPr>
          <p:nvPr>
            <p:ph idx="4294967295"/>
          </p:nvPr>
        </p:nvSpPr>
        <p:spPr>
          <a:xfrm>
            <a:off x="685800" y="1219200"/>
            <a:ext cx="8050212" cy="4391025"/>
          </a:xfrm>
        </p:spPr>
        <p:txBody>
          <a:bodyPr/>
          <a:lstStyle/>
          <a:p>
            <a:r>
              <a:rPr lang="en-US" sz="3200" dirty="0" smtClean="0"/>
              <a:t>789 – Airspeed</a:t>
            </a:r>
          </a:p>
          <a:p>
            <a:r>
              <a:rPr lang="en-US" sz="3200" dirty="0" smtClean="0"/>
              <a:t>572 – Altitude</a:t>
            </a:r>
          </a:p>
          <a:p>
            <a:r>
              <a:rPr lang="en-US" sz="3200" dirty="0" smtClean="0"/>
              <a:t>368 – Descent/Approach/Glide Path</a:t>
            </a:r>
          </a:p>
          <a:p>
            <a:r>
              <a:rPr lang="en-US" sz="3200" dirty="0" smtClean="0"/>
              <a:t>265 – Pitch Control</a:t>
            </a:r>
          </a:p>
          <a:p>
            <a:r>
              <a:rPr lang="en-US" sz="3200" dirty="0" smtClean="0"/>
              <a:t>160 – Lateral Bank Control</a:t>
            </a:r>
          </a:p>
          <a:p>
            <a:r>
              <a:rPr lang="en-US" sz="3200" dirty="0" smtClean="0"/>
              <a:t>134 – Climb Rate</a:t>
            </a:r>
          </a:p>
        </p:txBody>
      </p:sp>
    </p:spTree>
    <p:extLst>
      <p:ext uri="{BB962C8B-B14F-4D97-AF65-F5344CB8AC3E}">
        <p14:creationId xmlns:p14="http://schemas.microsoft.com/office/powerpoint/2010/main" val="316910227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62" name="Rectangle 2"/>
          <p:cNvSpPr>
            <a:spLocks noGrp="1" noChangeArrowheads="1"/>
          </p:cNvSpPr>
          <p:nvPr>
            <p:ph type="body" idx="4294967295"/>
          </p:nvPr>
        </p:nvSpPr>
        <p:spPr>
          <a:xfrm>
            <a:off x="914400" y="381000"/>
            <a:ext cx="7620000" cy="5486400"/>
          </a:xfrm>
        </p:spPr>
        <p:txBody>
          <a:bodyPr/>
          <a:lstStyle/>
          <a:p>
            <a:pPr marL="0" indent="0" eaLnBrk="1" hangingPunct="1">
              <a:buNone/>
            </a:pPr>
            <a:endParaRPr lang="en-US" sz="200" dirty="0" smtClean="0">
              <a:latin typeface="Tahoma" panose="020B0604030504040204" pitchFamily="34" charset="0"/>
              <a:ea typeface="Tahoma" panose="020B0604030504040204" pitchFamily="34" charset="0"/>
              <a:cs typeface="Tahoma" panose="020B0604030504040204" pitchFamily="34" charset="0"/>
            </a:endParaRPr>
          </a:p>
          <a:p>
            <a:pPr marL="0" indent="0" eaLnBrk="1" hangingPunct="1">
              <a:buNone/>
            </a:pPr>
            <a:r>
              <a:rPr lang="en-US" sz="3200" dirty="0" smtClean="0">
                <a:latin typeface="Tahoma" panose="020B0604030504040204" pitchFamily="34" charset="0"/>
                <a:ea typeface="Tahoma" panose="020B0604030504040204" pitchFamily="34" charset="0"/>
                <a:cs typeface="Tahoma" panose="020B0604030504040204" pitchFamily="34" charset="0"/>
              </a:rPr>
              <a:t>Which </a:t>
            </a:r>
            <a:r>
              <a:rPr lang="en-US" sz="3200" dirty="0">
                <a:latin typeface="Tahoma" panose="020B0604030504040204" pitchFamily="34" charset="0"/>
                <a:ea typeface="Tahoma" panose="020B0604030504040204" pitchFamily="34" charset="0"/>
                <a:cs typeface="Tahoma" panose="020B0604030504040204" pitchFamily="34" charset="0"/>
              </a:rPr>
              <a:t>of these statements are true with respect to stalls</a:t>
            </a:r>
            <a:r>
              <a:rPr lang="en-US" sz="3200" dirty="0" smtClean="0">
                <a:latin typeface="Tahoma" panose="020B0604030504040204" pitchFamily="34" charset="0"/>
                <a:ea typeface="Tahoma" panose="020B0604030504040204" pitchFamily="34" charset="0"/>
                <a:cs typeface="Tahoma" panose="020B0604030504040204" pitchFamily="34" charset="0"/>
              </a:rPr>
              <a:t>?</a:t>
            </a:r>
          </a:p>
          <a:p>
            <a:pPr marL="0" indent="0" eaLnBrk="1" hangingPunct="1">
              <a:buNone/>
            </a:pPr>
            <a:endParaRPr lang="en-US" sz="1800" dirty="0">
              <a:latin typeface="Tahoma" panose="020B0604030504040204" pitchFamily="34" charset="0"/>
              <a:ea typeface="Tahoma" panose="020B0604030504040204" pitchFamily="34" charset="0"/>
              <a:cs typeface="Tahoma" panose="020B0604030504040204" pitchFamily="34" charset="0"/>
            </a:endParaRPr>
          </a:p>
          <a:p>
            <a:pPr marL="914400" lvl="1" indent="-514350">
              <a:lnSpc>
                <a:spcPct val="90000"/>
              </a:lnSpc>
              <a:spcBef>
                <a:spcPct val="70000"/>
              </a:spcBef>
              <a:buFontTx/>
              <a:buAutoNum type="alphaUcPeriod"/>
              <a:tabLst>
                <a:tab pos="631825" algn="l"/>
              </a:tabLst>
              <a:defRPr/>
            </a:pPr>
            <a:r>
              <a:rPr lang="en-US" sz="2800" b="1" dirty="0" smtClean="0">
                <a:ea typeface="ＭＳ Ｐゴシック" charset="-128"/>
              </a:rPr>
              <a:t>Can occur in any phase of flight</a:t>
            </a:r>
          </a:p>
          <a:p>
            <a:pPr marL="914400" lvl="1" indent="-514350">
              <a:lnSpc>
                <a:spcPct val="90000"/>
              </a:lnSpc>
              <a:spcBef>
                <a:spcPct val="70000"/>
              </a:spcBef>
              <a:buFontTx/>
              <a:buAutoNum type="alphaUcPeriod"/>
              <a:tabLst>
                <a:tab pos="631825" algn="l"/>
              </a:tabLst>
              <a:defRPr/>
            </a:pPr>
            <a:r>
              <a:rPr lang="en-US" sz="2800" b="1" dirty="0" smtClean="0">
                <a:ea typeface="ＭＳ Ｐゴシック" charset="-128"/>
              </a:rPr>
              <a:t>Are a factor in many fatal accidents</a:t>
            </a:r>
          </a:p>
          <a:p>
            <a:pPr marL="914400" lvl="1" indent="-514350">
              <a:lnSpc>
                <a:spcPct val="90000"/>
              </a:lnSpc>
              <a:spcBef>
                <a:spcPct val="70000"/>
              </a:spcBef>
              <a:buFontTx/>
              <a:buAutoNum type="alphaUcPeriod"/>
              <a:tabLst>
                <a:tab pos="631825" algn="l"/>
              </a:tabLst>
              <a:defRPr/>
            </a:pPr>
            <a:r>
              <a:rPr lang="en-US" sz="2800" b="1" dirty="0" smtClean="0">
                <a:ea typeface="ＭＳ Ｐゴシック" charset="-128"/>
              </a:rPr>
              <a:t>Usually involve low time pilots</a:t>
            </a:r>
          </a:p>
          <a:p>
            <a:pPr marL="914400" lvl="1" indent="-514350">
              <a:lnSpc>
                <a:spcPct val="90000"/>
              </a:lnSpc>
              <a:spcBef>
                <a:spcPct val="70000"/>
              </a:spcBef>
              <a:buFontTx/>
              <a:buAutoNum type="alphaUcPeriod"/>
              <a:tabLst>
                <a:tab pos="631825" algn="l"/>
              </a:tabLst>
              <a:defRPr/>
            </a:pPr>
            <a:r>
              <a:rPr lang="en-US" sz="2800" b="1" dirty="0" smtClean="0">
                <a:ea typeface="ＭＳ Ｐゴシック" charset="-128"/>
              </a:rPr>
              <a:t>Can occur at any airspeed </a:t>
            </a:r>
          </a:p>
          <a:p>
            <a:pPr marL="0" indent="0" eaLnBrk="1" hangingPunct="1">
              <a:lnSpc>
                <a:spcPct val="90000"/>
              </a:lnSpc>
              <a:spcBef>
                <a:spcPct val="70000"/>
              </a:spcBef>
              <a:buNone/>
              <a:tabLst>
                <a:tab pos="631825" algn="l"/>
              </a:tabLst>
              <a:defRPr/>
            </a:pPr>
            <a:endParaRPr lang="en-US" dirty="0" smtClean="0">
              <a:ea typeface="ＭＳ Ｐゴシック" charset="-128"/>
            </a:endParaRPr>
          </a:p>
          <a:p>
            <a:pPr marL="0" indent="0" eaLnBrk="1" hangingPunct="1">
              <a:lnSpc>
                <a:spcPct val="90000"/>
              </a:lnSpc>
              <a:spcBef>
                <a:spcPct val="70000"/>
              </a:spcBef>
              <a:buFontTx/>
              <a:buNone/>
              <a:tabLst>
                <a:tab pos="631825" algn="l"/>
              </a:tabLst>
              <a:defRPr/>
            </a:pPr>
            <a:r>
              <a:rPr lang="en-US" dirty="0" smtClean="0">
                <a:ea typeface="ＭＳ Ｐゴシック" charset="-128"/>
              </a:rPr>
              <a:t>	</a:t>
            </a:r>
          </a:p>
        </p:txBody>
      </p:sp>
      <p:sp>
        <p:nvSpPr>
          <p:cNvPr id="5" name="Right Arrow 4"/>
          <p:cNvSpPr/>
          <p:nvPr/>
        </p:nvSpPr>
        <p:spPr bwMode="auto">
          <a:xfrm>
            <a:off x="457200" y="2133600"/>
            <a:ext cx="914400" cy="381000"/>
          </a:xfrm>
          <a:prstGeom prst="rightArrow">
            <a:avLst/>
          </a:prstGeom>
          <a:solidFill>
            <a:srgbClr val="C00000"/>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smtClean="0">
              <a:ln>
                <a:noFill/>
              </a:ln>
              <a:solidFill>
                <a:schemeClr val="tx1"/>
              </a:solidFill>
              <a:effectLst/>
              <a:latin typeface="Arial" charset="0"/>
            </a:endParaRPr>
          </a:p>
        </p:txBody>
      </p:sp>
      <p:sp>
        <p:nvSpPr>
          <p:cNvPr id="8" name="Right Arrow 7"/>
          <p:cNvSpPr/>
          <p:nvPr/>
        </p:nvSpPr>
        <p:spPr bwMode="auto">
          <a:xfrm>
            <a:off x="457200" y="2819400"/>
            <a:ext cx="914400" cy="381000"/>
          </a:xfrm>
          <a:prstGeom prst="rightArrow">
            <a:avLst/>
          </a:prstGeom>
          <a:solidFill>
            <a:srgbClr val="C00000"/>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smtClean="0">
              <a:ln>
                <a:noFill/>
              </a:ln>
              <a:solidFill>
                <a:schemeClr val="tx1"/>
              </a:solidFill>
              <a:effectLst/>
              <a:latin typeface="Arial" charset="0"/>
            </a:endParaRPr>
          </a:p>
        </p:txBody>
      </p:sp>
      <p:sp>
        <p:nvSpPr>
          <p:cNvPr id="9" name="Right Arrow 8"/>
          <p:cNvSpPr/>
          <p:nvPr/>
        </p:nvSpPr>
        <p:spPr bwMode="auto">
          <a:xfrm>
            <a:off x="457200" y="3505200"/>
            <a:ext cx="914400" cy="381000"/>
          </a:xfrm>
          <a:prstGeom prst="rightArrow">
            <a:avLst/>
          </a:prstGeom>
          <a:solidFill>
            <a:srgbClr val="C00000"/>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smtClean="0">
              <a:ln>
                <a:noFill/>
              </a:ln>
              <a:solidFill>
                <a:schemeClr val="tx1"/>
              </a:solidFill>
              <a:effectLst/>
              <a:latin typeface="Arial" charset="0"/>
            </a:endParaRPr>
          </a:p>
        </p:txBody>
      </p:sp>
      <p:sp>
        <p:nvSpPr>
          <p:cNvPr id="10" name="Right Arrow 9"/>
          <p:cNvSpPr/>
          <p:nvPr/>
        </p:nvSpPr>
        <p:spPr bwMode="auto">
          <a:xfrm>
            <a:off x="457200" y="4191000"/>
            <a:ext cx="914400" cy="381000"/>
          </a:xfrm>
          <a:prstGeom prst="rightArrow">
            <a:avLst/>
          </a:prstGeom>
          <a:solidFill>
            <a:srgbClr val="C00000"/>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smtClean="0">
              <a:ln>
                <a:noFill/>
              </a:ln>
              <a:solidFill>
                <a:schemeClr val="tx1"/>
              </a:solidFill>
              <a:effectLst/>
              <a:latin typeface="Arial" charset="0"/>
            </a:endParaRPr>
          </a:p>
        </p:txBody>
      </p:sp>
    </p:spTree>
    <p:extLst>
      <p:ext uri="{BB962C8B-B14F-4D97-AF65-F5344CB8AC3E}">
        <p14:creationId xmlns:p14="http://schemas.microsoft.com/office/powerpoint/2010/main" val="201052402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grpId="0" nodeType="afterEffect">
                                  <p:stCondLst>
                                    <p:cond delay="100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par>
                          <p:cTn id="12" fill="hold">
                            <p:stCondLst>
                              <p:cond delay="2000"/>
                            </p:stCondLst>
                            <p:childTnLst>
                              <p:par>
                                <p:cTn id="13" presetID="10" presetClass="entr" presetSubtype="0" fill="hold" grpId="0" nodeType="afterEffect">
                                  <p:stCondLst>
                                    <p:cond delay="100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par>
                          <p:cTn id="16" fill="hold">
                            <p:stCondLst>
                              <p:cond delay="3500"/>
                            </p:stCondLst>
                            <p:childTnLst>
                              <p:par>
                                <p:cTn id="17" presetID="10" presetClass="entr" presetSubtype="0" fill="hold" grpId="0" nodeType="afterEffect">
                                  <p:stCondLst>
                                    <p:cond delay="100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9" grpId="0" animBg="1"/>
      <p:bldP spid="1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flip="none" rotWithShape="1">
          <a:gsLst>
            <a:gs pos="63000">
              <a:schemeClr val="bg1"/>
            </a:gs>
            <a:gs pos="100000">
              <a:srgbClr val="0070C0"/>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533400" y="457200"/>
            <a:ext cx="7924800" cy="685800"/>
          </a:xfrm>
        </p:spPr>
        <p:txBody>
          <a:bodyPr/>
          <a:lstStyle/>
          <a:p>
            <a:pPr marL="0" indent="0" fontAlgn="t">
              <a:buNone/>
            </a:pPr>
            <a:r>
              <a:rPr lang="en-US" dirty="0" smtClean="0"/>
              <a:t>An·gle </a:t>
            </a:r>
            <a:r>
              <a:rPr lang="en-US" dirty="0"/>
              <a:t>of </a:t>
            </a:r>
            <a:r>
              <a:rPr lang="en-US" dirty="0" smtClean="0"/>
              <a:t>At·tack (AOA)</a:t>
            </a:r>
            <a:endParaRPr lang="en-US" dirty="0"/>
          </a:p>
        </p:txBody>
      </p:sp>
      <p:sp>
        <p:nvSpPr>
          <p:cNvPr id="4" name="Content Placeholder 3"/>
          <p:cNvSpPr>
            <a:spLocks noGrp="1"/>
          </p:cNvSpPr>
          <p:nvPr>
            <p:ph idx="1"/>
          </p:nvPr>
        </p:nvSpPr>
        <p:spPr>
          <a:xfrm>
            <a:off x="457200" y="1143000"/>
            <a:ext cx="8458200" cy="4391025"/>
          </a:xfrm>
        </p:spPr>
        <p:txBody>
          <a:bodyPr/>
          <a:lstStyle/>
          <a:p>
            <a:pPr marL="0" indent="0">
              <a:buNone/>
            </a:pPr>
            <a:r>
              <a:rPr lang="en-US" dirty="0" smtClean="0"/>
              <a:t>Is </a:t>
            </a:r>
            <a:r>
              <a:rPr lang="en-US" dirty="0"/>
              <a:t>the angle at which the chord of an aircraft’s wing meets the relative wind. The chord is a straight line from the leading edge to the trailing edge.</a:t>
            </a:r>
          </a:p>
        </p:txBody>
      </p:sp>
      <p:pic>
        <p:nvPicPr>
          <p:cNvPr id="1026" name="Picture 2" descr="What is Angle of Attack and how does it relate to airplane ..."/>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2514600" y="2667000"/>
            <a:ext cx="7004584" cy="3316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96947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457200"/>
            <a:ext cx="8181975" cy="569912"/>
          </a:xfrm>
        </p:spPr>
        <p:txBody>
          <a:bodyPr/>
          <a:lstStyle/>
          <a:p>
            <a:r>
              <a:rPr lang="en-US" dirty="0" smtClean="0"/>
              <a:t>AOA Indicators…</a:t>
            </a:r>
            <a:endParaRPr lang="en-US" dirty="0"/>
          </a:p>
        </p:txBody>
      </p:sp>
      <p:pic>
        <p:nvPicPr>
          <p:cNvPr id="5"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457200"/>
            <a:ext cx="2578274" cy="37338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Lst>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24200" y="2362200"/>
            <a:ext cx="3124200" cy="3124200"/>
          </a:xfrm>
          <a:prstGeom prst="rect">
            <a:avLst/>
          </a:prstGeom>
          <a:ln>
            <a:noFill/>
          </a:ln>
          <a:effectLst>
            <a:softEdge rad="112500"/>
          </a:effectLst>
        </p:spPr>
      </p:pic>
      <p:pic>
        <p:nvPicPr>
          <p:cNvPr id="7" name="Picture 6"/>
          <p:cNvPicPr>
            <a:picLocks noChangeAspect="1"/>
          </p:cNvPicPr>
          <p:nvPr/>
        </p:nvPicPr>
        <p:blipFill>
          <a:blip r:embed="rId5"/>
          <a:stretch>
            <a:fillRect/>
          </a:stretch>
        </p:blipFill>
        <p:spPr>
          <a:xfrm>
            <a:off x="838200" y="1299437"/>
            <a:ext cx="2209800" cy="3798719"/>
          </a:xfrm>
          <a:prstGeom prst="rect">
            <a:avLst/>
          </a:prstGeom>
          <a:ln>
            <a:noFill/>
          </a:ln>
          <a:effectLst>
            <a:softEdge rad="112500"/>
          </a:effectLst>
        </p:spPr>
      </p:pic>
    </p:spTree>
    <p:extLst>
      <p:ext uri="{BB962C8B-B14F-4D97-AF65-F5344CB8AC3E}">
        <p14:creationId xmlns:p14="http://schemas.microsoft.com/office/powerpoint/2010/main" val="3087538303"/>
      </p:ext>
    </p:extLst>
  </p:cSld>
  <p:clrMapOvr>
    <a:masterClrMapping/>
  </p:clrMapOvr>
  <p:timing>
    <p:tnLst>
      <p:par>
        <p:cTn id="1" dur="indefinite" restart="never" nodeType="tmRoot"/>
      </p:par>
    </p:tnLst>
  </p:timing>
</p:sld>
</file>

<file path=ppt/theme/theme1.xml><?xml version="1.0" encoding="utf-8"?>
<a:theme xmlns:a="http://schemas.openxmlformats.org/drawingml/2006/main" name="3_Custom Design">
  <a:themeElements>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Char char="•"/>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Char char="•"/>
          <a:tabLst/>
          <a:defRPr kumimoji="0" lang="en-US" sz="2400" b="0" i="0" u="none" strike="noStrike" cap="none" normalizeH="0" baseline="0" smtClean="0">
            <a:ln>
              <a:noFill/>
            </a:ln>
            <a:solidFill>
              <a:schemeClr val="tx1"/>
            </a:solidFill>
            <a:effectLst/>
            <a:latin typeface="Arial" charset="0"/>
          </a:defRPr>
        </a:defPPr>
      </a:lstStyle>
    </a:lnDef>
    <a:txDef>
      <a:spPr bwMode="auto">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a:spAutoFit/>
      </a:bodyPr>
      <a:lstStyle>
        <a:defPPr>
          <a:buFontTx/>
          <a:buNone/>
          <a:defRPr sz="1200" b="1" dirty="0">
            <a:solidFill>
              <a:srgbClr val="C0C0C0"/>
            </a:solidFill>
          </a:defRPr>
        </a:defPPr>
      </a:lstStyle>
    </a:txDef>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2.xml><?xml version="1.0" encoding="utf-8"?>
<ct:contentTypeSchema xmlns:ct="http://schemas.microsoft.com/office/2006/metadata/contentType" xmlns:ma="http://schemas.microsoft.com/office/2006/metadata/properties/metaAttributes" ct:_="" ma:_="" ma:contentTypeName="Document" ma:contentTypeID="0x010100DD5FDB223F4C0E4A8408399FFA4EDA33" ma:contentTypeVersion="1" ma:contentTypeDescription="Create a new document." ma:contentTypeScope="" ma:versionID="8cf0604ad459b8fbe4c7c6e3c0a7056a">
  <xsd:schema xmlns:xsd="http://www.w3.org/2001/XMLSchema" xmlns:xs="http://www.w3.org/2001/XMLSchema" xmlns:p="http://schemas.microsoft.com/office/2006/metadata/properties" xmlns:ns2="04289566-cf42-4ce7-aa7c-2469c3d4502e" xmlns:ns3="http://schemas.microsoft.com/sharepoint/v4" targetNamespace="http://schemas.microsoft.com/office/2006/metadata/properties" ma:root="true" ma:fieldsID="c41c0327a79c0cd165a16d12bde6f1c8" ns2:_="" ns3:_="">
    <xsd:import namespace="04289566-cf42-4ce7-aa7c-2469c3d4502e"/>
    <xsd:import namespace="http://schemas.microsoft.com/sharepoint/v4"/>
    <xsd:element name="properties">
      <xsd:complexType>
        <xsd:sequence>
          <xsd:element name="documentManagement">
            <xsd:complexType>
              <xsd:all>
                <xsd:element ref="ns2:_dlc_DocId" minOccurs="0"/>
                <xsd:element ref="ns2:_dlc_DocIdUrl" minOccurs="0"/>
                <xsd:element ref="ns2:_dlc_DocIdPersistId" minOccurs="0"/>
                <xsd:element ref="ns3:IconOverla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4289566-cf42-4ce7-aa7c-2469c3d4502e"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4" elementFormDefault="qualified">
    <xsd:import namespace="http://schemas.microsoft.com/office/2006/documentManagement/types"/>
    <xsd:import namespace="http://schemas.microsoft.com/office/infopath/2007/PartnerControls"/>
    <xsd:element name="IconOverlay" ma:index="11" nillable="true" ma:displayName="IconOverlay" ma:hidden="true" ma:internalName="IconOverlay">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dlc_DocId xmlns="04289566-cf42-4ce7-aa7c-2469c3d4502e">5YDFD77UPU3F-311-1796</_dlc_DocId>
    <_dlc_DocIdUrl xmlns="04289566-cf42-4ce7-aa7c-2469c3d4502e">
      <Url>https://avssp.faa.gov/avs/afsfaast/_layouts/15/DocIdRedir.aspx?ID=5YDFD77UPU3F-311-1796</Url>
      <Description>5YDFD77UPU3F-311-1796</Description>
    </_dlc_DocIdUrl>
    <IconOverlay xmlns="http://schemas.microsoft.com/sharepoint/v4" xsi:nil="true"/>
  </documentManagement>
</p:properties>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E1F9D22-FD0E-44EC-9C73-816C897A5620}">
  <ds:schemaRefs>
    <ds:schemaRef ds:uri="http://schemas.microsoft.com/sharepoint/events"/>
  </ds:schemaRefs>
</ds:datastoreItem>
</file>

<file path=customXml/itemProps2.xml><?xml version="1.0" encoding="utf-8"?>
<ds:datastoreItem xmlns:ds="http://schemas.openxmlformats.org/officeDocument/2006/customXml" ds:itemID="{DDE894EC-7CFE-4518-B5F5-0061C29C50B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4289566-cf42-4ce7-aa7c-2469c3d4502e"/>
    <ds:schemaRef ds:uri="http://schemas.microsoft.com/sharepoint/v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3D95FD9C-0081-493B-871B-CBCE9BA7A9F7}">
  <ds:schemaRefs>
    <ds:schemaRef ds:uri="http://schemas.microsoft.com/office/infopath/2007/PartnerControls"/>
    <ds:schemaRef ds:uri="04289566-cf42-4ce7-aa7c-2469c3d4502e"/>
    <ds:schemaRef ds:uri="http://schemas.microsoft.com/sharepoint/v4"/>
    <ds:schemaRef ds:uri="http://purl.org/dc/terms/"/>
    <ds:schemaRef ds:uri="http://schemas.openxmlformats.org/package/2006/metadata/core-properties"/>
    <ds:schemaRef ds:uri="http://purl.org/dc/dcmitype/"/>
    <ds:schemaRef ds:uri="http://purl.org/dc/elements/1.1/"/>
    <ds:schemaRef ds:uri="http://schemas.microsoft.com/office/2006/documentManagement/types"/>
    <ds:schemaRef ds:uri="http://schemas.microsoft.com/office/2006/metadata/properties"/>
    <ds:schemaRef ds:uri="http://www.w3.org/XML/1998/namespace"/>
  </ds:schemaRefs>
</ds:datastoreItem>
</file>

<file path=customXml/itemProps4.xml><?xml version="1.0" encoding="utf-8"?>
<ds:datastoreItem xmlns:ds="http://schemas.openxmlformats.org/officeDocument/2006/customXml" ds:itemID="{8194F8C4-A9A3-4358-B5FE-302E3963730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FAA_slide_template_bluecover_bluebackground</Template>
  <TotalTime>11767</TotalTime>
  <Words>4440</Words>
  <Application>Microsoft Office PowerPoint</Application>
  <PresentationFormat>On-screen Show (4:3)</PresentationFormat>
  <Paragraphs>515</Paragraphs>
  <Slides>41</Slides>
  <Notes>41</Notes>
  <HiddenSlides>0</HiddenSlides>
  <MMClips>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41</vt:i4>
      </vt:variant>
    </vt:vector>
  </HeadingPairs>
  <TitlesOfParts>
    <vt:vector size="52" baseType="lpstr">
      <vt:lpstr>MS PGothic</vt:lpstr>
      <vt:lpstr>MS PGothic</vt:lpstr>
      <vt:lpstr>Arial</vt:lpstr>
      <vt:lpstr>Arial Black</vt:lpstr>
      <vt:lpstr>Arial Unicode MS</vt:lpstr>
      <vt:lpstr>Calibri</vt:lpstr>
      <vt:lpstr>Helvetica Neue Medium</vt:lpstr>
      <vt:lpstr>Impact</vt:lpstr>
      <vt:lpstr>Tahoma</vt:lpstr>
      <vt:lpstr>Times New Roman</vt:lpstr>
      <vt:lpstr>3_Custom Design</vt:lpstr>
      <vt:lpstr>PowerPoint Presentation</vt:lpstr>
      <vt:lpstr>Welcome</vt:lpstr>
      <vt:lpstr>Overview</vt:lpstr>
      <vt:lpstr>What the GAJSC’s LOC Working Group discovered:</vt:lpstr>
      <vt:lpstr>Objective- Awareness &amp; Discussion</vt:lpstr>
      <vt:lpstr>Total LOC Accidents: Last 8 Years</vt:lpstr>
      <vt:lpstr>PowerPoint Presentation</vt:lpstr>
      <vt:lpstr>An·gle of At·tack (AOA)</vt:lpstr>
      <vt:lpstr>AOA Indicators…</vt:lpstr>
      <vt:lpstr>PowerPoint Presentation</vt:lpstr>
      <vt:lpstr>PowerPoint Presentation</vt:lpstr>
      <vt:lpstr>Optical Illusions do exist:</vt:lpstr>
      <vt:lpstr>PowerPoint Presentation</vt:lpstr>
      <vt:lpstr>Stall Awareness</vt:lpstr>
      <vt:lpstr>Stall/Spin Accidents</vt:lpstr>
      <vt:lpstr>The Airspeed Problem</vt:lpstr>
      <vt:lpstr>The Airspeed Problem</vt:lpstr>
      <vt:lpstr>Audience Poll:</vt:lpstr>
      <vt:lpstr>PowerPoint Presentation</vt:lpstr>
      <vt:lpstr>PowerPoint Presentation</vt:lpstr>
      <vt:lpstr>Planning for the maneuver…</vt:lpstr>
      <vt:lpstr>PowerPoint Presentation</vt:lpstr>
      <vt:lpstr>Power Off Stall and Recovery</vt:lpstr>
      <vt:lpstr>The Look and Feel of the stall: </vt:lpstr>
      <vt:lpstr>PowerPoint Presentation</vt:lpstr>
      <vt:lpstr>AOA For GA</vt:lpstr>
      <vt:lpstr>What is that thing trying to tell me?</vt:lpstr>
      <vt:lpstr>PowerPoint Presentation</vt:lpstr>
      <vt:lpstr>Even Light Sport aircraft can…</vt:lpstr>
      <vt:lpstr>PowerPoint Presentation</vt:lpstr>
      <vt:lpstr>PowerPoint Presentation</vt:lpstr>
      <vt:lpstr>Final Thought…</vt:lpstr>
      <vt:lpstr>Resources:</vt:lpstr>
      <vt:lpstr>Resources</vt:lpstr>
      <vt:lpstr>Like what you see and hear?</vt:lpstr>
      <vt:lpstr>Proficiency and Peace of Mind</vt:lpstr>
      <vt:lpstr>Thank you for attending </vt:lpstr>
      <vt:lpstr>What we covered:</vt:lpstr>
      <vt:lpstr>We need your feedback:</vt:lpstr>
      <vt:lpstr>PowerPoint Presentation</vt:lpstr>
      <vt:lpstr>National FAASTeam Thanks You! </vt:lpstr>
    </vt:vector>
  </TitlesOfParts>
  <Company>DOT/FAA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DOT/FAA</dc:creator>
  <cp:lastModifiedBy>Flowers, Jay M (FAA)</cp:lastModifiedBy>
  <cp:revision>705</cp:revision>
  <cp:lastPrinted>2015-11-24T22:00:24Z</cp:lastPrinted>
  <dcterms:created xsi:type="dcterms:W3CDTF">2007-01-05T13:35:40Z</dcterms:created>
  <dcterms:modified xsi:type="dcterms:W3CDTF">2021-03-11T23:08:34Z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Project">
    <vt:lpwstr>CFI</vt:lpwstr>
  </property>
  <property fmtid="{D5CDD505-2E9C-101B-9397-08002B2CF9AE}" pid="3" name="Project Number">
    <vt:lpwstr>4.1</vt:lpwstr>
  </property>
  <property fmtid="{D5CDD505-2E9C-101B-9397-08002B2CF9AE}" pid="4" name="Fiscal Year">
    <vt:lpwstr>FY12</vt:lpwstr>
  </property>
  <property fmtid="{D5CDD505-2E9C-101B-9397-08002B2CF9AE}" pid="5" name="Stage">
    <vt:lpwstr>Approved</vt:lpwstr>
  </property>
  <property fmtid="{D5CDD505-2E9C-101B-9397-08002B2CF9AE}" pid="6" name="Document Category">
    <vt:lpwstr>Operations</vt:lpwstr>
  </property>
  <property fmtid="{D5CDD505-2E9C-101B-9397-08002B2CF9AE}" pid="7" name="Description0">
    <vt:lpwstr>Loss of Control Presentation</vt:lpwstr>
  </property>
  <property fmtid="{D5CDD505-2E9C-101B-9397-08002B2CF9AE}" pid="8" name="Sub Category">
    <vt:lpwstr>Loss of Control (LOC)</vt:lpwstr>
  </property>
  <property fmtid="{D5CDD505-2E9C-101B-9397-08002B2CF9AE}" pid="9" name="Reviewer">
    <vt:lpwstr/>
  </property>
  <property fmtid="{D5CDD505-2E9C-101B-9397-08002B2CF9AE}" pid="10" name="Remarks">
    <vt:lpwstr/>
  </property>
  <property fmtid="{D5CDD505-2E9C-101B-9397-08002B2CF9AE}" pid="11" name="Date Released">
    <vt:lpwstr/>
  </property>
  <property fmtid="{D5CDD505-2E9C-101B-9397-08002B2CF9AE}" pid="12" name="ContentTypeId">
    <vt:lpwstr>0x010100DD5FDB223F4C0E4A8408399FFA4EDA33</vt:lpwstr>
  </property>
  <property fmtid="{D5CDD505-2E9C-101B-9397-08002B2CF9AE}" pid="13" name="_dlc_DocIdItemGuid">
    <vt:lpwstr>9c9e791d-90d6-4322-b1a5-2e8993ff14ef</vt:lpwstr>
  </property>
</Properties>
</file>