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7"/>
  </p:notesMasterIdLst>
  <p:handoutMasterIdLst>
    <p:handoutMasterId r:id="rId38"/>
  </p:handoutMasterIdLst>
  <p:sldIdLst>
    <p:sldId id="331" r:id="rId7"/>
    <p:sldId id="274" r:id="rId8"/>
    <p:sldId id="275" r:id="rId9"/>
    <p:sldId id="340" r:id="rId10"/>
    <p:sldId id="342" r:id="rId11"/>
    <p:sldId id="348" r:id="rId12"/>
    <p:sldId id="349" r:id="rId13"/>
    <p:sldId id="345" r:id="rId14"/>
    <p:sldId id="346" r:id="rId15"/>
    <p:sldId id="344" r:id="rId16"/>
    <p:sldId id="335" r:id="rId17"/>
    <p:sldId id="336" r:id="rId18"/>
    <p:sldId id="337" r:id="rId19"/>
    <p:sldId id="338" r:id="rId20"/>
    <p:sldId id="347" r:id="rId21"/>
    <p:sldId id="339" r:id="rId22"/>
    <p:sldId id="343" r:id="rId23"/>
    <p:sldId id="314" r:id="rId24"/>
    <p:sldId id="317" r:id="rId25"/>
    <p:sldId id="318" r:id="rId26"/>
    <p:sldId id="320" r:id="rId27"/>
    <p:sldId id="321" r:id="rId28"/>
    <p:sldId id="351" r:id="rId29"/>
    <p:sldId id="352" r:id="rId30"/>
    <p:sldId id="322" r:id="rId31"/>
    <p:sldId id="329" r:id="rId32"/>
    <p:sldId id="354" r:id="rId33"/>
    <p:sldId id="288" r:id="rId34"/>
    <p:sldId id="332" r:id="rId35"/>
    <p:sldId id="350" r:id="rId36"/>
  </p:sldIdLst>
  <p:sldSz cx="12192000" cy="6858000"/>
  <p:notesSz cx="6858000" cy="9296400"/>
  <p:custDataLst>
    <p:tags r:id="rId39"/>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31"/>
            <p14:sldId id="274"/>
            <p14:sldId id="275"/>
            <p14:sldId id="340"/>
            <p14:sldId id="342"/>
            <p14:sldId id="348"/>
            <p14:sldId id="349"/>
            <p14:sldId id="345"/>
            <p14:sldId id="346"/>
            <p14:sldId id="344"/>
            <p14:sldId id="335"/>
            <p14:sldId id="336"/>
            <p14:sldId id="337"/>
            <p14:sldId id="338"/>
            <p14:sldId id="347"/>
            <p14:sldId id="339"/>
            <p14:sldId id="343"/>
            <p14:sldId id="314"/>
            <p14:sldId id="317"/>
            <p14:sldId id="318"/>
            <p14:sldId id="320"/>
            <p14:sldId id="321"/>
            <p14:sldId id="351"/>
            <p14:sldId id="352"/>
            <p14:sldId id="322"/>
            <p14:sldId id="329"/>
            <p14:sldId id="354"/>
            <p14:sldId id="288"/>
            <p14:sldId id="332"/>
            <p14:sldId id="35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0FE"/>
    <a:srgbClr val="A4C8FE"/>
    <a:srgbClr val="90BDFE"/>
    <a:srgbClr val="AAC2F8"/>
    <a:srgbClr val="98B3FE"/>
    <a:srgbClr val="9AC2FC"/>
    <a:srgbClr val="99CCFF"/>
    <a:srgbClr val="CCECFF"/>
    <a:srgbClr val="1D2F6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2291" autoAdjust="0"/>
  </p:normalViewPr>
  <p:slideViewPr>
    <p:cSldViewPr snapToGrid="0">
      <p:cViewPr varScale="1">
        <p:scale>
          <a:sx n="60" d="100"/>
          <a:sy n="60" d="100"/>
        </p:scale>
        <p:origin x="534" y="60"/>
      </p:cViewPr>
      <p:guideLst>
        <p:guide orient="horz" pos="536"/>
        <p:guide pos="45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69" d="100"/>
          <a:sy n="69" d="100"/>
        </p:scale>
        <p:origin x="34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aa.gov/news/press_releases/news_story.cfm?newsid=1571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i="0" u="none" strike="noStrike" kern="1200" dirty="0" smtClean="0">
                <a:solidFill>
                  <a:schemeClr val="tx1"/>
                </a:solidFill>
                <a:effectLst/>
                <a:latin typeface="Times New Roman" pitchFamily="18" charset="0"/>
                <a:ea typeface="+mn-ea"/>
                <a:cs typeface="+mn-cs"/>
              </a:rPr>
              <a:t>2021/04-07-222(I)PP</a:t>
            </a:r>
            <a:r>
              <a:rPr lang="en-US" dirty="0" smtClean="0"/>
              <a:t> </a:t>
            </a:r>
            <a:r>
              <a:rPr lang="en-US" dirty="0" smtClean="0">
                <a:latin typeface="Times New Roman" pitchFamily="18" charset="0"/>
                <a:ea typeface="ＭＳ Ｐゴシック" pitchFamily="34" charset="-128"/>
              </a:rPr>
              <a:t>Original Author, FAASTeam (JWS); POC Kevin Clover, AFS-850 Operations Lead, Office 562-888-2020; reviewed by John Steuernagle 07/28/2016.</a:t>
            </a:r>
          </a:p>
          <a:p>
            <a:pPr eaLnBrk="1" hangingPunct="1"/>
            <a:endParaRPr 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smtClean="0">
                <a:latin typeface="Times New Roman" pitchFamily="18" charset="0"/>
                <a:ea typeface="ＭＳ Ｐゴシック" pitchFamily="34" charset="-128"/>
              </a:rPr>
              <a:t>Presentation</a:t>
            </a:r>
            <a:r>
              <a:rPr lang="en-US" b="1" i="0" baseline="0" dirty="0" smtClean="0">
                <a:latin typeface="Times New Roman" pitchFamily="18" charset="0"/>
                <a:ea typeface="ＭＳ Ｐゴシック" pitchFamily="34" charset="-128"/>
              </a:rPr>
              <a:t>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Angle</a:t>
            </a:r>
            <a:r>
              <a:rPr lang="en-US" b="1" i="1" baseline="0" dirty="0" smtClean="0">
                <a:latin typeface="Times New Roman" pitchFamily="18" charset="0"/>
                <a:ea typeface="ＭＳ Ｐゴシック" pitchFamily="34" charset="-128"/>
              </a:rPr>
              <a:t> of Attack</a:t>
            </a:r>
            <a:r>
              <a:rPr lang="en-US" b="1" i="1" dirty="0" smtClean="0">
                <a:latin typeface="Times New Roman" pitchFamily="18" charset="0"/>
                <a:ea typeface="ＭＳ Ｐゴシック" pitchFamily="34" charset="-128"/>
              </a:rPr>
              <a: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fly many, if not most of us still see a panel that looks like this. “Steam gauge instrumentation is definitely last century’s technology but that’s changing rapidly.  It’s still widely available though so a little review of the basic “six pack” may be in order.  </a:t>
            </a:r>
            <a:r>
              <a:rPr lang="en-US" b="1" baseline="0" dirty="0" smtClean="0"/>
              <a:t>(Click)  </a:t>
            </a:r>
          </a:p>
          <a:p>
            <a:endParaRPr lang="en-US" b="1" baseline="0" dirty="0" smtClean="0"/>
          </a:p>
          <a:p>
            <a:r>
              <a:rPr lang="en-US" b="0" baseline="0" dirty="0" smtClean="0"/>
              <a:t>Our primary instruments tell us that: If we’re maintaining a constant speed, </a:t>
            </a:r>
            <a:r>
              <a:rPr lang="en-US" b="1" baseline="0" dirty="0" smtClean="0"/>
              <a:t>(Click) </a:t>
            </a:r>
            <a:br>
              <a:rPr lang="en-US" b="1" baseline="0" dirty="0" smtClean="0"/>
            </a:br>
            <a:r>
              <a:rPr lang="en-US" b="1" baseline="0" dirty="0" smtClean="0"/>
              <a:t/>
            </a:r>
            <a:br>
              <a:rPr lang="en-US" b="1" baseline="0" dirty="0" smtClean="0"/>
            </a:br>
            <a:r>
              <a:rPr lang="en-US" b="0" baseline="0" dirty="0" smtClean="0"/>
              <a:t>constant altitude, </a:t>
            </a:r>
            <a:r>
              <a:rPr lang="en-US" b="1" baseline="0" dirty="0" smtClean="0"/>
              <a:t>(Click) </a:t>
            </a:r>
            <a:br>
              <a:rPr lang="en-US" b="1" baseline="0" dirty="0" smtClean="0"/>
            </a:br>
            <a:r>
              <a:rPr lang="en-US" b="1" baseline="0" dirty="0" smtClean="0"/>
              <a:t/>
            </a:r>
            <a:br>
              <a:rPr lang="en-US" b="1" baseline="0" dirty="0" smtClean="0"/>
            </a:br>
            <a:r>
              <a:rPr lang="en-US" b="0" baseline="0" dirty="0" smtClean="0"/>
              <a:t>and constant heading; we must be in straight and level, un-accelerating or decelerating flight. </a:t>
            </a:r>
            <a:r>
              <a:rPr lang="en-US" b="1" baseline="0" dirty="0" smtClean="0"/>
              <a:t>(Click) </a:t>
            </a:r>
            <a:endParaRPr lang="en-US" b="0" baseline="0" dirty="0" smtClean="0"/>
          </a:p>
          <a:p>
            <a:endParaRPr lang="en-US" b="0" baseline="0" dirty="0" smtClean="0"/>
          </a:p>
          <a:p>
            <a:r>
              <a:rPr lang="en-US" b="0" baseline="0" dirty="0" smtClean="0"/>
              <a:t>The supporting instruments; turn coordinator, vertical speed indicator and attitude indicator confirm that this is so.  </a:t>
            </a:r>
            <a:br>
              <a:rPr lang="en-US" b="0" baseline="0" dirty="0" smtClean="0"/>
            </a:br>
            <a:r>
              <a:rPr lang="en-US" b="0" baseline="0" dirty="0" smtClean="0"/>
              <a:t/>
            </a:r>
            <a:br>
              <a:rPr lang="en-US" b="0" baseline="0" dirty="0" smtClean="0"/>
            </a:br>
            <a:r>
              <a:rPr lang="en-US" b="0" baseline="0" dirty="0" smtClean="0"/>
              <a:t>Of course the instruments are just confirming what we see out of the windows and over the nose.</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85570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natural</a:t>
            </a:r>
            <a:r>
              <a:rPr lang="en-US" baseline="0" dirty="0" smtClean="0"/>
              <a:t> horizon reference is obscured, we must rely totally on the instruments and what you see in the way of instrumentation varies a lot these days </a:t>
            </a:r>
            <a:r>
              <a:rPr lang="en-US" b="1" baseline="0" dirty="0" smtClean="0"/>
              <a:t>(Click)</a:t>
            </a:r>
            <a:endParaRPr lang="en-US" b="0" baseline="0" dirty="0" smtClean="0"/>
          </a:p>
          <a:p>
            <a:endParaRPr lang="en-US" b="0" baseline="0" dirty="0" smtClean="0"/>
          </a:p>
          <a:p>
            <a:r>
              <a:rPr lang="en-US" b="0" baseline="0" dirty="0" smtClean="0"/>
              <a:t>Here’s a multi-function display representation.  While one six pack looks pretty much like any other, there’s a lot more variety in electronic displays.  Let’s take a look at just a few of many options.</a:t>
            </a:r>
          </a:p>
          <a:p>
            <a:endParaRPr lang="en-US" b="0" baseline="0" dirty="0" smtClean="0"/>
          </a:p>
          <a:p>
            <a:r>
              <a:rPr lang="en-US" b="1" baseline="0" dirty="0" smtClean="0"/>
              <a:t>Presentation note:  </a:t>
            </a:r>
            <a:r>
              <a:rPr lang="en-US" b="0" i="1" baseline="0" dirty="0" smtClean="0"/>
              <a:t>Advance through the next six slides fairly quickly.  The intent is to show the wealth of information available in about the same panel space as the traditional six pack.</a:t>
            </a:r>
            <a:endParaRPr lang="en-US" b="1" baseline="0" dirty="0" smtClean="0"/>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44510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you notice is the different ways</a:t>
            </a:r>
            <a:r>
              <a:rPr lang="en-US" baseline="0" dirty="0" smtClean="0"/>
              <a:t> six-pack instrumentation is presented.  There’s a lot of information</a:t>
            </a:r>
            <a:br>
              <a:rPr lang="en-US" baseline="0" dirty="0" smtClean="0"/>
            </a:br>
            <a:r>
              <a:rPr lang="en-US" baseline="0" dirty="0" smtClean="0"/>
              <a:t>on this screen and it’ll take more than a couple of minutes to become familiar with it.</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32033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configuration that adds a</a:t>
            </a:r>
            <a:r>
              <a:rPr lang="en-US" baseline="0" dirty="0" smtClean="0"/>
              <a:t> moving map.  Note that engine and fuel state have moved to the bottom of the screen and trim and flap indicators have been added.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118046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Here’s another</a:t>
            </a:r>
            <a:r>
              <a:rPr lang="en-US" baseline="0" dirty="0" smtClean="0"/>
              <a:t> configuration. </a:t>
            </a:r>
            <a:r>
              <a:rPr lang="en-US" b="0" baseline="0" dirty="0" smtClean="0"/>
              <a:t>This one includes an angle of attack indication.  Let me know when you’ve spotted 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0" baseline="0" dirty="0" smtClean="0"/>
              <a:t>Give the audience time to spot the  AOA indicator then: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Let’s look at just a couple more.</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r>
              <a:rPr lang="en-US" baseline="0" dirty="0" smtClean="0"/>
              <a:t> </a:t>
            </a:r>
            <a:endParaRPr lang="en-US"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38045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information here but a cleaner display.</a:t>
            </a:r>
          </a:p>
          <a:p>
            <a:endParaRPr lang="en-US" baseline="0" dirty="0" smtClean="0"/>
          </a:p>
          <a:p>
            <a:r>
              <a:rPr lang="en-US" b="1" baseline="0" dirty="0" smtClean="0"/>
              <a:t>(Next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377877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the last display we’ll look at but there are many more configurations in the GA fleet. Gone are the days of six dedicated instruments.  They’re now integrated in a host of multi-function displays.  It’s wonderful to have so much information in one place but it can also be quite confusing if you’re not thoroughly familiar with operating and interpreting the display.  If Angle of Attack information is vital wouldn’t it be great to have a dedicated source of AOA information?  The go-to place when workload and stress are high.  </a:t>
            </a:r>
            <a:r>
              <a:rPr lang="en-US" b="1" baseline="0" dirty="0" smtClean="0"/>
              <a:t>(Click)</a:t>
            </a:r>
          </a:p>
          <a:p>
            <a:endParaRPr lang="en-US" b="1" baseline="0" dirty="0" smtClean="0"/>
          </a:p>
          <a:p>
            <a:r>
              <a:rPr lang="en-US" b="0" baseline="0" dirty="0" smtClean="0"/>
              <a:t>Here’s a dedicated Angle of Attack that compliments this display.  It’s mounted on the glare shield in the pilot’s field of view.  It’s easy to scan when flying visually or on instruments.  It’s only one of many AOA indicator options that pilots would do well to consider.</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00020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more options and</a:t>
            </a:r>
            <a:r>
              <a:rPr lang="en-US" baseline="0" dirty="0" smtClean="0"/>
              <a:t> there are many others.  No matter what you’re flying there’s an Angle of Attack option for you.  </a:t>
            </a:r>
          </a:p>
          <a:p>
            <a:endParaRPr lang="en-US" baseline="0" dirty="0" smtClean="0"/>
          </a:p>
          <a:p>
            <a:r>
              <a:rPr lang="en-US" b="1" baseline="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69886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Here’s the lowdown on Stall/Spin Accidents.  They are deadly.  More than half occur in the traffic pattern and most of the rest involve maneuvering – usually too close to the ground for recovery.</a:t>
            </a:r>
          </a:p>
          <a:p>
            <a:endParaRPr lang="en-US" dirty="0" smtClean="0">
              <a:latin typeface="Times New Roman" pitchFamily="18" charset="0"/>
            </a:endParaRPr>
          </a:p>
          <a:p>
            <a:r>
              <a:rPr lang="en-US" dirty="0" smtClean="0">
                <a:latin typeface="Times New Roman" pitchFamily="18" charset="0"/>
              </a:rPr>
              <a:t>That all works out to one fatal accident every three days for the past ten years.  We</a:t>
            </a:r>
            <a:r>
              <a:rPr lang="en-US" baseline="0" dirty="0" smtClean="0">
                <a:latin typeface="Times New Roman" pitchFamily="18" charset="0"/>
              </a:rPr>
              <a:t> can’t say how many, but flying with reference to AOA would certainly have prevented a lot of these accidents.</a:t>
            </a:r>
            <a:endParaRPr lang="en-US" dirty="0" smtClean="0">
              <a:latin typeface="Times New Roman" pitchFamily="18" charset="0"/>
            </a:endParaRPr>
          </a:p>
          <a:p>
            <a:endParaRPr lang="en-US" dirty="0" smtClean="0">
              <a:latin typeface="Times New Roman" pitchFamily="18" charset="0"/>
            </a:endParaRPr>
          </a:p>
          <a:p>
            <a:r>
              <a:rPr lang="en-US" b="1" dirty="0" smtClean="0">
                <a:latin typeface="Times New Roman" pitchFamily="18" charset="0"/>
              </a:rPr>
              <a:t>(Next Slide)</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5905B51-D18F-4077-867F-9C2B7FEFF3A3}" type="slidenum">
              <a:rPr lang="en-US" sz="1200" smtClean="0">
                <a:latin typeface="Times New Roman" pitchFamily="18" charset="0"/>
              </a:rPr>
              <a:pPr eaLnBrk="1" hangingPunct="1"/>
              <a:t>18</a:t>
            </a:fld>
            <a:endParaRPr 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31788"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Military aircraft have had AOA indicators for years.  They’re essential to getting optimum performance in challenging situations but also very useful in routine flying as well.  Only recently have they become more available and affordable for GA aircraft.</a:t>
            </a:r>
          </a:p>
          <a:p>
            <a:endParaRPr lang="en-US" dirty="0" smtClean="0">
              <a:latin typeface="Times New Roman" pitchFamily="18" charset="0"/>
            </a:endParaRPr>
          </a:p>
          <a:p>
            <a:r>
              <a:rPr lang="en-US" dirty="0" smtClean="0">
                <a:latin typeface="Times New Roman" pitchFamily="18" charset="0"/>
              </a:rPr>
              <a:t>We urge you to consider equipping with an</a:t>
            </a:r>
            <a:r>
              <a:rPr lang="en-US" baseline="0" dirty="0" smtClean="0">
                <a:latin typeface="Times New Roman" pitchFamily="18" charset="0"/>
              </a:rPr>
              <a:t> AOA indicator.</a:t>
            </a:r>
            <a:endParaRPr lang="en-US" dirty="0" smtClean="0">
              <a:latin typeface="Times New Roman" pitchFamily="18" charset="0"/>
            </a:endParaRPr>
          </a:p>
          <a:p>
            <a:endParaRPr lang="en-US" dirty="0" smtClean="0">
              <a:latin typeface="Times New Roman" pitchFamily="18" charset="0"/>
            </a:endParaRPr>
          </a:p>
          <a:p>
            <a:r>
              <a:rPr lang="en-US" b="1" dirty="0" smtClean="0">
                <a:latin typeface="Times New Roman" pitchFamily="18" charset="0"/>
              </a:rPr>
              <a:t>(Next Slide)</a:t>
            </a:r>
          </a:p>
          <a:p>
            <a:endParaRPr lang="en-US" dirty="0" smtClean="0">
              <a:latin typeface="Times New Roman"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7166641-4444-45D3-97B7-908F71D71CD6}" type="slidenum">
              <a:rPr lang="en-US" sz="1200" smtClean="0">
                <a:latin typeface="Times New Roman" pitchFamily="18" charset="0"/>
              </a:rPr>
              <a:pPr eaLnBrk="1" hangingPunct="1"/>
              <a:t>19</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31788" y="696913"/>
            <a:ext cx="61976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AOA indicators are showing up on many new aircraft and there are many affordable options for retrofit as well.  Angle of attack sensing &amp; display go a long way toward reducing the number of stall/spin accidents.</a:t>
            </a: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7537CCF-DFDF-42CA-B0AC-6687807B217A}" type="slidenum">
              <a:rPr lang="en-US" sz="1200" smtClean="0">
                <a:latin typeface="Times New Roman" pitchFamily="18" charset="0"/>
              </a:rPr>
              <a:pPr eaLnBrk="1" hangingPunct="1"/>
              <a:t>20</a:t>
            </a:fld>
            <a:endParaRPr 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31788"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FAA’s Small Airplane Directorate has streamlined the process for production and retrofit approval of AOA devices.  That means</a:t>
            </a:r>
            <a:r>
              <a:rPr lang="en-US" baseline="0" dirty="0" smtClean="0">
                <a:latin typeface="Times New Roman" pitchFamily="18" charset="0"/>
              </a:rPr>
              <a:t> real savings on installation and certification of this effective safety technology.</a:t>
            </a:r>
            <a:endParaRPr lang="en-US" dirty="0" smtClean="0">
              <a:latin typeface="Times New Roman" pitchFamily="18" charset="0"/>
            </a:endParaRPr>
          </a:p>
          <a:p>
            <a:endParaRPr lang="en-US" dirty="0" smtClean="0">
              <a:latin typeface="Times New Roman" pitchFamily="18" charset="0"/>
            </a:endParaRPr>
          </a:p>
          <a:p>
            <a:r>
              <a:rPr lang="en-US" b="1" dirty="0" smtClean="0">
                <a:latin typeface="Times New Roman" pitchFamily="18" charset="0"/>
              </a:rPr>
              <a:t>Presentation Note:   </a:t>
            </a:r>
            <a:r>
              <a:rPr lang="en-US" i="1" dirty="0" smtClean="0">
                <a:latin typeface="Times New Roman" pitchFamily="18" charset="0"/>
              </a:rPr>
              <a:t>If you have an internet connection you can access the Press Release by clicking on the information button on the lower right of the screen.</a:t>
            </a:r>
            <a:r>
              <a:rPr lang="en-US" i="1" baseline="0" dirty="0" smtClean="0">
                <a:latin typeface="Times New Roman" pitchFamily="18" charset="0"/>
              </a:rPr>
              <a:t> </a:t>
            </a:r>
            <a:r>
              <a:rPr lang="en-US" dirty="0" smtClean="0">
                <a:solidFill>
                  <a:schemeClr val="accent4"/>
                </a:solidFill>
                <a:hlinkClick r:id="rId3"/>
              </a:rPr>
              <a:t>http://www.faa.gov/news/press_releases/news_story.cfm?newsid=15714</a:t>
            </a:r>
            <a:r>
              <a:rPr lang="en-US" dirty="0" smtClean="0">
                <a:solidFill>
                  <a:schemeClr val="accent4"/>
                </a:solidFill>
              </a:rPr>
              <a:t> </a:t>
            </a:r>
            <a:endParaRPr lang="en-US" dirty="0" smtClean="0">
              <a:solidFill>
                <a:schemeClr val="accent4"/>
              </a:solidFill>
              <a:latin typeface="Times New Roman" pitchFamily="18" charset="0"/>
            </a:endParaRP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a:p>
            <a:endParaRPr lang="en-US" dirty="0"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6A034D0-0777-4A75-B8CE-7BBE60220652}" type="slidenum">
              <a:rPr lang="en-US" sz="1200" smtClean="0">
                <a:latin typeface="Times New Roman" pitchFamily="18" charset="0"/>
              </a:rPr>
              <a:pPr eaLnBrk="1" hangingPunct="1"/>
              <a:t>21</a:t>
            </a:fld>
            <a:endParaRPr 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31788" y="696913"/>
            <a:ext cx="6197600" cy="34861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Angle of Attack systems promise so much benefit that we urge you to look into them for the aircraft you own or fly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And be sure to keep your skills sharp through practice of stalls &amp; slow flight as well as pattern and instrument work.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Fly regularly with a CFI and be sure to document your achievement in the Wings Proficiency Program.  It’s a great way to stay on top of your game.  </a:t>
            </a:r>
          </a:p>
          <a:p>
            <a:endParaRPr lang="en-US" dirty="0" smtClean="0">
              <a:latin typeface="Times New Roman" pitchFamily="18" charset="0"/>
            </a:endParaRPr>
          </a:p>
          <a:p>
            <a:r>
              <a:rPr lang="en-US" b="1" dirty="0" smtClean="0">
                <a:latin typeface="Times New Roman" pitchFamily="18" charset="0"/>
              </a:rPr>
              <a:t>(Next Slide) </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D02649F-D0E7-4CFA-8732-FE2D95378C97}" type="slidenum">
              <a:rPr lang="en-US" sz="1200" smtClean="0">
                <a:latin typeface="Times New Roman" pitchFamily="18" charset="0"/>
              </a:rPr>
              <a:pPr eaLnBrk="1" hangingPunct="1"/>
              <a:t>22</a:t>
            </a:fld>
            <a:endParaRPr lang="en-US"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207201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normAutofit lnSpcReduction="10000"/>
          </a:bodyPr>
          <a:lstStyle/>
          <a:p>
            <a:r>
              <a:rPr lang="en-US" sz="1200" b="0" i="0" dirty="0" smtClean="0"/>
              <a:t>One More Reason to Train with</a:t>
            </a:r>
            <a:r>
              <a:rPr lang="en-US" sz="1200" i="0" dirty="0" smtClean="0"/>
              <a:t> WINGS?</a:t>
            </a:r>
          </a:p>
          <a:p>
            <a:endParaRPr lang="en-US" sz="1200" i="0" dirty="0" smtClean="0"/>
          </a:p>
          <a:p>
            <a:r>
              <a:rPr lang="en-US" sz="1200" b="1" i="1" dirty="0" smtClean="0"/>
              <a:t>WINGS </a:t>
            </a:r>
            <a:r>
              <a:rPr lang="en-US" sz="1200" i="0" dirty="0" smtClean="0"/>
              <a:t>Industry Sweepstakes</a:t>
            </a:r>
            <a:r>
              <a:rPr lang="en-US" sz="1200" i="0" baseline="0" dirty="0" smtClean="0"/>
              <a:t>!  </a:t>
            </a:r>
          </a:p>
          <a:p>
            <a:r>
              <a:rPr lang="en-US" sz="1200" i="0" baseline="0" dirty="0" smtClean="0"/>
              <a:t>Paul and Fran Burger are offering $10,000 in their sweepstakes again this year!</a:t>
            </a:r>
          </a:p>
          <a:p>
            <a:endParaRPr lang="en-US" sz="1200" i="1" baseline="0" dirty="0" smtClean="0"/>
          </a:p>
          <a:p>
            <a:r>
              <a:rPr lang="en-US" sz="1200" b="0" i="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WINGS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Sweepstakes mission is to reduce the nation's accident and incident rate by increasing pilot participation in the </a:t>
            </a:r>
            <a:r>
              <a:rPr lang="en-US" sz="1200" b="0" i="1" kern="1200" dirty="0" smtClean="0">
                <a:solidFill>
                  <a:schemeClr val="tx1"/>
                </a:solidFill>
                <a:effectLst/>
                <a:latin typeface="+mn-lt"/>
                <a:ea typeface="+mn-ea"/>
                <a:cs typeface="+mn-cs"/>
              </a:rPr>
              <a:t>WINGS </a:t>
            </a:r>
            <a:r>
              <a:rPr lang="en-US" sz="1200" b="0" i="0" kern="1200" dirty="0" smtClean="0">
                <a:solidFill>
                  <a:schemeClr val="tx1"/>
                </a:solidFill>
                <a:effectLst/>
                <a:latin typeface="+mn-lt"/>
                <a:ea typeface="+mn-ea"/>
                <a:cs typeface="+mn-cs"/>
              </a:rPr>
              <a:t>FAASTeam Pilot Proficiency Program. The </a:t>
            </a:r>
            <a:r>
              <a:rPr lang="en-US" sz="1200" b="1"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program has courses based on real world accident and incident causes so flight instructors, pilots and student pilots get training that can truly make a difference.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Studies indicate that pilots who complete </a:t>
            </a:r>
            <a:r>
              <a:rPr lang="en-US" sz="1200" b="0"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phases are safer aviators. Please join us in saving lives.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 about the program and its many benefits</a:t>
            </a:r>
            <a:r>
              <a:rPr lang="en-US" sz="1200" b="0" i="0" kern="1200" baseline="0" dirty="0" smtClean="0">
                <a:solidFill>
                  <a:schemeClr val="tx1"/>
                </a:solidFill>
                <a:effectLst/>
                <a:latin typeface="+mn-lt"/>
                <a:ea typeface="+mn-ea"/>
                <a:cs typeface="+mn-cs"/>
              </a:rPr>
              <a:t> at :</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https://www.wingsindustry.com/WINGS-Sweepstakes </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(Next Slide)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C9B1C-4C49-4AC4-9FE9-4A38AC1956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520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31788" y="696913"/>
            <a:ext cx="6197600" cy="34861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 are some places you can go for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25</a:t>
            </a:fld>
            <a:endParaRPr lang="en-US"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31788" y="696913"/>
            <a:ext cx="6197600" cy="34861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Here’s another source of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26</a:t>
            </a:fld>
            <a:endParaRPr lang="en-US"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(End)</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62252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In this presentation we’ll address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recommendations</a:t>
            </a:r>
            <a:r>
              <a:rPr lang="en-US" baseline="0" dirty="0" smtClean="0">
                <a:latin typeface="Times New Roman" pitchFamily="18" charset="0"/>
                <a:ea typeface="ＭＳ Ｐゴシック" pitchFamily="34" charset="-128"/>
              </a:rPr>
              <a:t> from the General Aviation Joint Steering Committee – a government / industry group that analyzes GA accidents and incidents.  The Committee feels that more frequent stall training &amp; practice reduces the risk of stall/spin accidents.  They also heartily endorses Angle of Attack Indicators as an affordable technology to reduce stall/spin accidents.  </a:t>
            </a:r>
          </a:p>
          <a:p>
            <a:endParaRPr lang="en-US" b="1" baseline="0" dirty="0" smtClean="0">
              <a:latin typeface="Times New Roman" pitchFamily="18" charset="0"/>
              <a:ea typeface="ＭＳ Ｐゴシック" pitchFamily="34" charset="-128"/>
            </a:endParaRPr>
          </a:p>
          <a:p>
            <a:r>
              <a:rPr lang="en-US" b="0" baseline="0" dirty="0" smtClean="0">
                <a:latin typeface="Times New Roman" pitchFamily="18" charset="0"/>
                <a:ea typeface="ＭＳ Ｐゴシック" pitchFamily="34" charset="-128"/>
              </a:rPr>
              <a:t>We’ll review stall aerodynamics, discuss Angle of Attack (AOA) Indicators and offer some proficiency training recommendations.</a:t>
            </a:r>
            <a:endParaRPr lang="en-US" b="0"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30</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a:p>
            <a:endParaRPr lang="en-US" dirty="0"/>
          </a:p>
        </p:txBody>
      </p:sp>
    </p:spTree>
    <p:extLst>
      <p:ext uri="{BB962C8B-B14F-4D97-AF65-F5344CB8AC3E}">
        <p14:creationId xmlns:p14="http://schemas.microsoft.com/office/powerpoint/2010/main" val="210706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little review to begin.</a:t>
            </a:r>
            <a:r>
              <a:rPr lang="en-US" baseline="0" dirty="0" smtClean="0"/>
              <a:t>  What causes an airfoil to stall?  All of these answers are related but what’s the best answer?</a:t>
            </a:r>
          </a:p>
          <a:p>
            <a:endParaRPr lang="en-US" baseline="0" dirty="0" smtClean="0"/>
          </a:p>
          <a:p>
            <a:r>
              <a:rPr lang="en-US" b="1" baseline="0" dirty="0" smtClean="0"/>
              <a:t>Presentation note:  </a:t>
            </a:r>
            <a:r>
              <a:rPr lang="en-US" b="0" i="1" baseline="0" dirty="0" smtClean="0"/>
              <a:t>Lead a discussion to arrive at the best answer,  then:  </a:t>
            </a:r>
            <a:r>
              <a:rPr lang="en-US" b="1" i="0" baseline="0" dirty="0" smtClean="0"/>
              <a:t>(Click)</a:t>
            </a:r>
          </a:p>
          <a:p>
            <a:endParaRPr lang="en-US" b="1" i="0" baseline="0" dirty="0" smtClean="0"/>
          </a:p>
          <a:p>
            <a:r>
              <a:rPr lang="en-US" b="0" i="0" baseline="0" dirty="0" smtClean="0"/>
              <a:t>That’s right.  An airplane wing stalls when the critical angle of attack has been exceeded.  The wing will still be producing some lift but not enough to support level flight.  The pitch attitude may be high and the airspeed may be low but airspeed, in particular, is an indirect indicator of angle of attack.</a:t>
            </a:r>
          </a:p>
          <a:p>
            <a:endParaRPr lang="en-US" b="0" i="0" baseline="0" dirty="0" smtClean="0"/>
          </a:p>
          <a:p>
            <a:r>
              <a:rPr lang="en-US" b="1" i="0" baseline="0" dirty="0" smtClean="0"/>
              <a:t>(Next Slide)</a:t>
            </a:r>
          </a:p>
          <a:p>
            <a:endParaRPr lang="en-US" b="1" i="0" baseline="0"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06410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accustomed to see the nose drop during stall practice.  This is actually a good thing</a:t>
            </a:r>
            <a:r>
              <a:rPr lang="en-US" baseline="0" dirty="0" smtClean="0"/>
              <a:t> and it’s due to the fact that in most of the airplanes we fly, lift is centered aft of the center of gravity.  </a:t>
            </a:r>
            <a:r>
              <a:rPr lang="en-US" b="1" baseline="0" dirty="0" smtClean="0"/>
              <a:t>(Click)  </a:t>
            </a:r>
          </a:p>
          <a:p>
            <a:endParaRPr lang="en-US" b="1" baseline="0" dirty="0" smtClean="0"/>
          </a:p>
          <a:p>
            <a:r>
              <a:rPr lang="en-US" baseline="0" dirty="0" smtClean="0"/>
              <a:t>That requires some downforce on the tail to maintain a level flight attitude and if the critical angle of attack is exceeded and the wing stalls, the aircraft will pitch around the center of gravity reducing the angle of attack.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633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often discuss stalls with respect to airspeed and that can be a problem.</a:t>
            </a:r>
          </a:p>
          <a:p>
            <a:endParaRPr lang="en-US" dirty="0" smtClean="0">
              <a:latin typeface="Times New Roman" pitchFamily="18" charset="0"/>
            </a:endParaRPr>
          </a:p>
          <a:p>
            <a:r>
              <a:rPr lang="en-US" dirty="0" smtClean="0">
                <a:latin typeface="Times New Roman" pitchFamily="18" charset="0"/>
              </a:rPr>
              <a:t>Wings stall when their critical angle of attack is exceeded.  Airspeed is a secondary indication of how close we are to the critical angle of attack. </a:t>
            </a:r>
          </a:p>
          <a:p>
            <a:endParaRPr lang="en-US" dirty="0" smtClean="0">
              <a:latin typeface="Times New Roman" pitchFamily="18" charset="0"/>
            </a:endParaRPr>
          </a:p>
          <a:p>
            <a:r>
              <a:rPr lang="en-US" b="1" dirty="0" smtClean="0">
                <a:latin typeface="Times New Roman" pitchFamily="18"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919E271-BD66-4ACF-ABB3-9D31FF90EC7D}" type="slidenum">
              <a:rPr lang="en-US" sz="1200" smtClean="0">
                <a:latin typeface="Times New Roman" pitchFamily="18" charset="0"/>
              </a:rPr>
              <a:pPr eaLnBrk="1" hangingPunct="1"/>
              <a:t>6</a:t>
            </a:fld>
            <a:endParaRPr lang="en-US" sz="1200" smtClean="0">
              <a:latin typeface="Times New Roman" pitchFamily="18" charset="0"/>
            </a:endParaRPr>
          </a:p>
        </p:txBody>
      </p:sp>
    </p:spTree>
    <p:extLst>
      <p:ext uri="{BB962C8B-B14F-4D97-AF65-F5344CB8AC3E}">
        <p14:creationId xmlns:p14="http://schemas.microsoft.com/office/powerpoint/2010/main" val="405670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There are other problems with using airspeed indications for stall avoidance.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One being that Stall speed changes with aircraft configuration.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Another has to do with aircraft load.  As load or weight increase, stall speed will also increase.</a:t>
            </a:r>
          </a:p>
          <a:p>
            <a:endParaRPr lang="en-US" dirty="0" smtClean="0">
              <a:latin typeface="Times New Roman" pitchFamily="18" charset="0"/>
            </a:endParaRPr>
          </a:p>
          <a:p>
            <a:r>
              <a:rPr lang="en-US" dirty="0" smtClean="0">
                <a:latin typeface="Times New Roman" pitchFamily="18" charset="0"/>
              </a:rPr>
              <a:t>So if a wing can stall at any airspeed in any configuration pilots must manage angle of attack and that argues for  Angle of Attack awareness.</a:t>
            </a:r>
          </a:p>
          <a:p>
            <a:endParaRPr lang="en-US" dirty="0" smtClean="0">
              <a:latin typeface="Times New Roman" pitchFamily="18" charset="0"/>
            </a:endParaRPr>
          </a:p>
          <a:p>
            <a:r>
              <a:rPr lang="en-US" b="1" dirty="0" smtClean="0">
                <a:latin typeface="Times New Roman" pitchFamily="18"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22F03AB-EBE1-4A55-A384-D2D5B9B4B654}" type="slidenum">
              <a:rPr lang="en-US" sz="1200" smtClean="0">
                <a:latin typeface="Times New Roman" pitchFamily="18" charset="0"/>
              </a:rPr>
              <a:pPr eaLnBrk="1" hangingPunct="1"/>
              <a:t>7</a:t>
            </a:fld>
            <a:endParaRPr lang="en-US" sz="1200" smtClean="0">
              <a:latin typeface="Times New Roman" pitchFamily="18" charset="0"/>
            </a:endParaRPr>
          </a:p>
        </p:txBody>
      </p:sp>
    </p:spTree>
    <p:extLst>
      <p:ext uri="{BB962C8B-B14F-4D97-AF65-F5344CB8AC3E}">
        <p14:creationId xmlns:p14="http://schemas.microsoft.com/office/powerpoint/2010/main" val="39105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first flight lesson we’re taught to relate aircraft attitude to the</a:t>
            </a:r>
            <a:r>
              <a:rPr lang="en-US" baseline="0" dirty="0" smtClean="0"/>
              <a:t> world outside our windshield.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264311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learn that the flight instruments provide a graphical depiction of that relationship. </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546772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8216082" y="96045"/>
            <a:ext cx="3122083" cy="895351"/>
            <a:chOff x="3740" y="171"/>
            <a:chExt cx="1475" cy="564"/>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40" y="171"/>
              <a:ext cx="453" cy="56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rgbClr val="1D2F68"/>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p>
          <a:p>
            <a:pPr>
              <a:buNone/>
            </a:pPr>
            <a:r>
              <a:rPr lang="en-US" sz="1800" i="0" baseline="0" smtClean="0"/>
              <a:t>The National FAA Safety Team (FAASTeam)</a:t>
            </a:r>
            <a:endParaRPr lang="en-US" sz="1800" i="0" baseline="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61"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faa.gov/news/press_releases/news_story.cfm?newsid=1571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wingsindustry.com/WINGS-Sweepstak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aa.gov/about/office_org/headquarters_offices/avs/offices/air/directorates_field/small_airplan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faa.gov/news/safety_briefing/" TargetMode="External"/><Relationship Id="rId4" Type="http://schemas.openxmlformats.org/officeDocument/2006/relationships/hyperlink" Target="http://www.faa.gov/news/press_releases/news_story.cfm?newsid=1571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faa.gov/regulations_policies/handbooks_manuals/aircraft/airplane_handboo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5.png"/><Relationship Id="rId5" Type="http://schemas.openxmlformats.org/officeDocument/2006/relationships/hyperlink" Target="https://www.faa.gov/about/initiatives/gasafetyoutreach" TargetMode="Externa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458824" cy="1395412"/>
          </a:xfrm>
        </p:spPr>
        <p:txBody>
          <a:bodyPr/>
          <a:lstStyle/>
          <a:p>
            <a:r>
              <a:rPr lang="en-US" sz="3600" dirty="0"/>
              <a:t>Topic of the Month</a:t>
            </a:r>
            <a:br>
              <a:rPr lang="en-US" sz="3600" dirty="0"/>
            </a:br>
            <a:r>
              <a:rPr lang="en-US" sz="3600" dirty="0" smtClean="0"/>
              <a:t>April</a:t>
            </a:r>
            <a:endParaRPr lang="en-US" sz="3600" dirty="0"/>
          </a:p>
        </p:txBody>
      </p:sp>
      <p:sp>
        <p:nvSpPr>
          <p:cNvPr id="32780" name="Rectangle 12"/>
          <p:cNvSpPr>
            <a:spLocks noGrp="1" noChangeArrowheads="1"/>
          </p:cNvSpPr>
          <p:nvPr>
            <p:ph type="subTitle" idx="1"/>
          </p:nvPr>
        </p:nvSpPr>
        <p:spPr/>
        <p:txBody>
          <a:bodyPr/>
          <a:lstStyle/>
          <a:p>
            <a:r>
              <a:rPr lang="en-US" dirty="0" smtClean="0"/>
              <a:t>Angle of Attack</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mc:AlternateContent xmlns:mc="http://schemas.openxmlformats.org/markup-compatibility/2006" xmlns:a14="http://schemas.microsoft.com/office/drawing/2010/main">
        <mc:Choice Requires="a14">
          <p:sp>
            <p:nvSpPr>
              <p:cNvPr id="3" name="TextBox 2"/>
              <p:cNvSpPr txBox="1"/>
              <p:nvPr/>
            </p:nvSpPr>
            <p:spPr bwMode="auto">
              <a:xfrm>
                <a:off x="8401636" y="3341307"/>
                <a:ext cx="290513" cy="182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rtlCol="0">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sz="1200" b="1" i="1">
                              <a:solidFill>
                                <a:srgbClr val="C0C0C0"/>
                              </a:solidFill>
                              <a:latin typeface="Cambria Math" panose="02040503050406030204" pitchFamily="18" charset="0"/>
                            </a:rPr>
                          </m:ctrlPr>
                        </m:sSubPr>
                        <m:e/>
                        <m:sub/>
                      </m:sSub>
                    </m:oMath>
                  </m:oMathPara>
                </a14:m>
                <a:endParaRPr lang="en-US" sz="1200" b="1" dirty="0">
                  <a:solidFill>
                    <a:srgbClr val="C0C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bwMode="auto">
              <a:xfrm>
                <a:off x="8401636" y="3341307"/>
                <a:ext cx="290513" cy="18288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 name="Content Placeholder 7" descr="Flow_separation.jpg (320×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711" y="3145377"/>
            <a:ext cx="4579422" cy="2704721"/>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813893" y="3791452"/>
            <a:ext cx="3543877" cy="1460546"/>
            <a:chOff x="6786718" y="3439115"/>
            <a:chExt cx="3543877" cy="1460546"/>
          </a:xfrm>
        </p:grpSpPr>
        <p:cxnSp>
          <p:nvCxnSpPr>
            <p:cNvPr id="12" name="Straight Connector 11"/>
            <p:cNvCxnSpPr/>
            <p:nvPr/>
          </p:nvCxnSpPr>
          <p:spPr bwMode="auto">
            <a:xfrm>
              <a:off x="6896351" y="3439115"/>
              <a:ext cx="3434244" cy="146054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786718" y="4695265"/>
              <a:ext cx="3543877" cy="20439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rc 13"/>
            <p:cNvSpPr/>
            <p:nvPr/>
          </p:nvSpPr>
          <p:spPr bwMode="auto">
            <a:xfrm rot="20952323" flipH="1">
              <a:off x="9164843" y="4472049"/>
              <a:ext cx="396393" cy="393978"/>
            </a:xfrm>
            <a:prstGeom prst="arc">
              <a:avLst>
                <a:gd name="adj1" fmla="val 16200000"/>
                <a:gd name="adj2" fmla="val 2638902"/>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29882529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3"/>
          <a:stretch>
            <a:fillRect/>
          </a:stretch>
        </p:blipFill>
        <p:spPr>
          <a:xfrm>
            <a:off x="2150111" y="1150884"/>
            <a:ext cx="7821103" cy="4557789"/>
          </a:xfrm>
          <a:prstGeom prst="rect">
            <a:avLst/>
          </a:prstGeom>
        </p:spPr>
      </p:pic>
      <p:sp>
        <p:nvSpPr>
          <p:cNvPr id="5" name="Oval 4"/>
          <p:cNvSpPr/>
          <p:nvPr/>
        </p:nvSpPr>
        <p:spPr bwMode="auto">
          <a:xfrm>
            <a:off x="7607808" y="1584959"/>
            <a:ext cx="987552" cy="969981"/>
          </a:xfrm>
          <a:prstGeom prst="ellipse">
            <a:avLst/>
          </a:prstGeom>
          <a:noFill/>
          <a:ln w="698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5355874" y="1584959"/>
            <a:ext cx="987552" cy="969981"/>
          </a:xfrm>
          <a:prstGeom prst="ellipse">
            <a:avLst/>
          </a:prstGeom>
          <a:noFill/>
          <a:ln w="698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469291" y="2780851"/>
            <a:ext cx="987552" cy="969981"/>
          </a:xfrm>
          <a:prstGeom prst="ellipse">
            <a:avLst/>
          </a:prstGeom>
          <a:noFill/>
          <a:ln w="698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259823" y="1472749"/>
            <a:ext cx="3431023" cy="2387151"/>
          </a:xfrm>
          <a:prstGeom prst="rect">
            <a:avLst/>
          </a:prstGeom>
          <a:noFill/>
          <a:ln w="6985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6469291" y="1584958"/>
            <a:ext cx="987552" cy="969981"/>
          </a:xfrm>
          <a:prstGeom prst="ellipse">
            <a:avLst/>
          </a:prstGeom>
          <a:noFill/>
          <a:ln w="698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600956" y="2780851"/>
            <a:ext cx="987552" cy="969981"/>
          </a:xfrm>
          <a:prstGeom prst="ellipse">
            <a:avLst/>
          </a:prstGeom>
          <a:noFill/>
          <a:ln w="698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5337626" y="2762577"/>
            <a:ext cx="987552" cy="969981"/>
          </a:xfrm>
          <a:prstGeom prst="ellipse">
            <a:avLst/>
          </a:prstGeom>
          <a:noFill/>
          <a:ln w="698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8851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145522" y="1161725"/>
            <a:ext cx="7821103" cy="4469202"/>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a:stretch>
            <a:fillRect/>
          </a:stretch>
        </p:blipFill>
        <p:spPr>
          <a:xfrm>
            <a:off x="2145521" y="1161725"/>
            <a:ext cx="7821103" cy="4557789"/>
          </a:xfrm>
          <a:prstGeom prst="rect">
            <a:avLst/>
          </a:prstGeom>
        </p:spPr>
      </p:pic>
      <p:sp>
        <p:nvSpPr>
          <p:cNvPr id="3" name="TextBox 2"/>
          <p:cNvSpPr txBox="1"/>
          <p:nvPr/>
        </p:nvSpPr>
        <p:spPr bwMode="auto">
          <a:xfrm>
            <a:off x="2145520" y="2804160"/>
            <a:ext cx="1390160" cy="2915354"/>
          </a:xfrm>
          <a:prstGeom prst="rect">
            <a:avLst/>
          </a:prstGeom>
          <a:gradFill flip="none" rotWithShape="1">
            <a:gsLst>
              <a:gs pos="0">
                <a:srgbClr val="B0D0FE">
                  <a:shade val="30000"/>
                  <a:satMod val="115000"/>
                </a:srgbClr>
              </a:gs>
              <a:gs pos="50000">
                <a:srgbClr val="B0D0FE">
                  <a:shade val="67500"/>
                  <a:satMod val="115000"/>
                </a:srgbClr>
              </a:gs>
              <a:gs pos="100000">
                <a:srgbClr val="B0D0FE">
                  <a:shade val="100000"/>
                  <a:satMod val="115000"/>
                </a:srgbClr>
              </a:gs>
            </a:gsLst>
            <a:lin ang="18900000" scaled="1"/>
            <a:tileRect/>
          </a:gradFill>
          <a:ln>
            <a:noFill/>
          </a:ln>
          <a:effectLst/>
          <a:extLst/>
        </p:spPr>
        <p:txBody>
          <a:bodyPr wrap="square" rtlCol="0">
            <a:spAutoFit/>
          </a:bodyPr>
          <a:lstStyle/>
          <a:p>
            <a:pPr>
              <a:buFontTx/>
              <a:buNone/>
            </a:pPr>
            <a:endParaRPr lang="en-US" sz="1200" b="1" dirty="0">
              <a:solidFill>
                <a:srgbClr val="C0C0C0"/>
              </a:solidFill>
            </a:endParaRPr>
          </a:p>
        </p:txBody>
      </p:sp>
    </p:spTree>
    <p:extLst>
      <p:ext uri="{BB962C8B-B14F-4D97-AF65-F5344CB8AC3E}">
        <p14:creationId xmlns:p14="http://schemas.microsoft.com/office/powerpoint/2010/main" val="32876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36" y="1079793"/>
            <a:ext cx="6984127" cy="4698413"/>
          </a:xfrm>
          <a:prstGeom prst="rect">
            <a:avLst/>
          </a:prstGeom>
        </p:spPr>
      </p:pic>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9064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936" y="1079793"/>
            <a:ext cx="6984126" cy="4698413"/>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8058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36" y="1079793"/>
            <a:ext cx="6984127" cy="4698413"/>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3936" y="1079793"/>
            <a:ext cx="6984126" cy="4698413"/>
          </a:xfrm>
        </p:spPr>
      </p:pic>
      <p:sp>
        <p:nvSpPr>
          <p:cNvPr id="4" name="Right Arrow 3"/>
          <p:cNvSpPr/>
          <p:nvPr/>
        </p:nvSpPr>
        <p:spPr bwMode="auto">
          <a:xfrm>
            <a:off x="3009208" y="3113116"/>
            <a:ext cx="764771" cy="315883"/>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681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File:Avidyne Cirrus PFD.jpg - Wikiped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7" t="3303" r="3053" b="3653"/>
          <a:stretch/>
        </p:blipFill>
        <p:spPr bwMode="auto">
          <a:xfrm>
            <a:off x="2743682" y="498764"/>
            <a:ext cx="6567054" cy="527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8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25" t="15185" r="2734" b="17237"/>
          <a:stretch/>
        </p:blipFill>
        <p:spPr>
          <a:xfrm>
            <a:off x="660401" y="954088"/>
            <a:ext cx="6803136" cy="4647277"/>
          </a:xfrm>
          <a:prstGeom prst="rect">
            <a:avLst/>
          </a:prstGeom>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717" y="1165209"/>
            <a:ext cx="3659434" cy="3776536"/>
          </a:xfrm>
          <a:prstGeom prst="rect">
            <a:avLst/>
          </a:prstGeom>
        </p:spPr>
      </p:pic>
    </p:spTree>
    <p:extLst>
      <p:ext uri="{BB962C8B-B14F-4D97-AF65-F5344CB8AC3E}">
        <p14:creationId xmlns:p14="http://schemas.microsoft.com/office/powerpoint/2010/main" val="26110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371822" y="1400783"/>
            <a:ext cx="9696006" cy="3183367"/>
          </a:xfrm>
          <a:prstGeom prst="rect">
            <a:avLst/>
          </a:prstGeom>
        </p:spPr>
      </p:pic>
    </p:spTree>
    <p:extLst>
      <p:ext uri="{BB962C8B-B14F-4D97-AF65-F5344CB8AC3E}">
        <p14:creationId xmlns:p14="http://schemas.microsoft.com/office/powerpoint/2010/main" val="3733079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Stall/Spin Accidents</a:t>
            </a:r>
          </a:p>
        </p:txBody>
      </p:sp>
      <p:sp>
        <p:nvSpPr>
          <p:cNvPr id="16387" name="Content Placeholder 2"/>
          <p:cNvSpPr>
            <a:spLocks noGrp="1"/>
          </p:cNvSpPr>
          <p:nvPr>
            <p:ph idx="1"/>
          </p:nvPr>
        </p:nvSpPr>
        <p:spPr>
          <a:xfrm>
            <a:off x="750645" y="1046897"/>
            <a:ext cx="4149725" cy="4391025"/>
          </a:xfrm>
        </p:spPr>
        <p:txBody>
          <a:bodyPr/>
          <a:lstStyle/>
          <a:p>
            <a:pPr>
              <a:defRPr/>
            </a:pPr>
            <a:r>
              <a:rPr lang="en-US" dirty="0" smtClean="0"/>
              <a:t>In the traffic pattern</a:t>
            </a:r>
          </a:p>
          <a:p>
            <a:pPr lvl="1">
              <a:defRPr/>
            </a:pPr>
            <a:r>
              <a:rPr lang="en-US" dirty="0" smtClean="0"/>
              <a:t>Takeoff 	28 %</a:t>
            </a:r>
          </a:p>
          <a:p>
            <a:pPr lvl="1">
              <a:defRPr/>
            </a:pPr>
            <a:r>
              <a:rPr lang="en-US" dirty="0" smtClean="0"/>
              <a:t>Approach	18 %</a:t>
            </a:r>
          </a:p>
          <a:p>
            <a:pPr lvl="1">
              <a:defRPr/>
            </a:pPr>
            <a:r>
              <a:rPr lang="en-US" dirty="0" smtClean="0"/>
              <a:t>Go Around	  6 %</a:t>
            </a:r>
          </a:p>
          <a:p>
            <a:pPr lvl="2">
              <a:defRPr/>
            </a:pPr>
            <a:r>
              <a:rPr lang="en-US" dirty="0" smtClean="0"/>
              <a:t>Crosswind </a:t>
            </a:r>
          </a:p>
          <a:p>
            <a:pPr>
              <a:defRPr/>
            </a:pPr>
            <a:r>
              <a:rPr lang="en-US" dirty="0" smtClean="0"/>
              <a:t>Maneuvering	 </a:t>
            </a:r>
            <a:r>
              <a:rPr lang="en-US" sz="2400" b="0" dirty="0"/>
              <a:t>41%</a:t>
            </a:r>
          </a:p>
          <a:p>
            <a:pPr>
              <a:defRPr/>
            </a:pPr>
            <a:r>
              <a:rPr lang="en-US" sz="2400" dirty="0"/>
              <a:t>1 Fatal Accident/3 days</a:t>
            </a:r>
          </a:p>
          <a:p>
            <a:pPr marL="0" indent="0">
              <a:buNone/>
              <a:defRPr/>
            </a:pPr>
            <a:endParaRPr lang="en-US" sz="2400" dirty="0"/>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3707" r="5073" b="3620"/>
          <a:stretch/>
        </p:blipFill>
        <p:spPr bwMode="auto">
          <a:xfrm>
            <a:off x="6977836" y="1840523"/>
            <a:ext cx="4684496" cy="3522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9719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Angle of Attack Indicators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60" y="1475607"/>
            <a:ext cx="4031344" cy="3023508"/>
          </a:xfrm>
          <a:prstGeom prst="rect">
            <a:avLst/>
          </a:prstGeom>
          <a:ln>
            <a:noFill/>
          </a:ln>
          <a:effectLst>
            <a:outerShdw blurRad="292100" dist="139700" dir="2700000" algn="tl" rotWithShape="0">
              <a:srgbClr val="333333">
                <a:alpha val="65000"/>
              </a:srgbClr>
            </a:outerShdw>
          </a:effectLst>
        </p:spPr>
      </p:pic>
      <p:cxnSp>
        <p:nvCxnSpPr>
          <p:cNvPr id="19462" name="Straight Arrow Connector 5"/>
          <p:cNvCxnSpPr>
            <a:cxnSpLocks noChangeShapeType="1"/>
          </p:cNvCxnSpPr>
          <p:nvPr/>
        </p:nvCxnSpPr>
        <p:spPr bwMode="auto">
          <a:xfrm flipV="1">
            <a:off x="888046" y="2250676"/>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66" y="2002091"/>
            <a:ext cx="4564743" cy="3424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19464" name="Straight Arrow Connector 11"/>
          <p:cNvCxnSpPr>
            <a:cxnSpLocks noChangeShapeType="1"/>
          </p:cNvCxnSpPr>
          <p:nvPr/>
        </p:nvCxnSpPr>
        <p:spPr bwMode="auto">
          <a:xfrm flipV="1">
            <a:off x="5744309" y="4633425"/>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639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a:xfrm>
            <a:off x="405245" y="1369590"/>
            <a:ext cx="8050213"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5" name="Group 4"/>
          <p:cNvGrpSpPr/>
          <p:nvPr/>
        </p:nvGrpSpPr>
        <p:grpSpPr>
          <a:xfrm>
            <a:off x="6903773" y="1369590"/>
            <a:ext cx="4622408" cy="3822957"/>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AOA For GA</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37917"/>
          <a:stretch/>
        </p:blipFill>
        <p:spPr>
          <a:xfrm>
            <a:off x="1260063" y="1160809"/>
            <a:ext cx="1723570" cy="3155229"/>
          </a:xfrm>
          <a:prstGeom prst="rect">
            <a:avLst/>
          </a:prstGeom>
          <a:ln>
            <a:noFill/>
          </a:ln>
          <a:effectLst>
            <a:outerShdw blurRad="292100" dist="139700" dir="2700000" algn="tl" rotWithShape="0">
              <a:srgbClr val="333333">
                <a:alpha val="65000"/>
              </a:srgbClr>
            </a:outerShdw>
          </a:effectLst>
        </p:spPr>
      </p:pic>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579" y="1225226"/>
            <a:ext cx="2318993" cy="3358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80" y="1699589"/>
            <a:ext cx="2507652" cy="2409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6230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Streamlined Process</a:t>
            </a:r>
          </a:p>
        </p:txBody>
      </p:sp>
      <p:pic>
        <p:nvPicPr>
          <p:cNvPr id="225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32"/>
          <a:stretch/>
        </p:blipFill>
        <p:spPr bwMode="auto">
          <a:xfrm>
            <a:off x="1952626" y="1117919"/>
            <a:ext cx="6589395" cy="4560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2533" name="Action Button: Custom 5">
            <a:hlinkClick r:id="rId4" highlightClick="1"/>
          </p:cNvPr>
          <p:cNvSpPr>
            <a:spLocks noChangeArrowheads="1"/>
          </p:cNvSpPr>
          <p:nvPr/>
        </p:nvSpPr>
        <p:spPr bwMode="auto">
          <a:xfrm>
            <a:off x="3338513" y="2308226"/>
            <a:ext cx="3454400" cy="46166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8" name="Action Button: Information 7">
            <a:hlinkClick r:id="rId4" highlightClick="1"/>
          </p:cNvPr>
          <p:cNvSpPr/>
          <p:nvPr/>
        </p:nvSpPr>
        <p:spPr bwMode="auto">
          <a:xfrm>
            <a:off x="10586602" y="5036606"/>
            <a:ext cx="1016000" cy="461665"/>
          </a:xfrm>
          <a:prstGeom prst="actionButtonInformation">
            <a:avLst/>
          </a:prstGeom>
          <a:solidFill>
            <a:srgbClr val="00B0F0"/>
          </a:solidFill>
          <a:ln w="9525" cap="flat" cmpd="sng" algn="ctr">
            <a:noFill/>
            <a:prstDash val="solid"/>
            <a:round/>
            <a:headEnd type="none" w="med" len="med"/>
            <a:tailEnd type="none" w="med" len="med"/>
          </a:ln>
          <a:effectLst/>
          <a:scene3d>
            <a:camera prst="orthographicFront">
              <a:rot lat="0" lon="900000" rev="0"/>
            </a:camera>
            <a:lightRig rig="threePt" dir="t"/>
          </a:scene3d>
          <a:sp3d/>
        </p:spPr>
        <p:txBody>
          <a:bodyPr>
            <a:spAutoFit/>
            <a:flatTx/>
          </a:bodyPr>
          <a:lstStyle/>
          <a:p>
            <a:pPr>
              <a:defRPr/>
            </a:pPr>
            <a:endParaRPr lang="en-US"/>
          </a:p>
        </p:txBody>
      </p:sp>
    </p:spTree>
    <p:extLst>
      <p:ext uri="{BB962C8B-B14F-4D97-AF65-F5344CB8AC3E}">
        <p14:creationId xmlns:p14="http://schemas.microsoft.com/office/powerpoint/2010/main" val="350116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txBox="1">
            <a:spLocks/>
          </p:cNvSpPr>
          <p:nvPr/>
        </p:nvSpPr>
        <p:spPr bwMode="auto">
          <a:xfrm>
            <a:off x="356078" y="223839"/>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0"/>
              </a:spcBef>
            </a:pPr>
            <a:r>
              <a:rPr lang="en-US" sz="4000" b="1" dirty="0">
                <a:solidFill>
                  <a:srgbClr val="1D2F68"/>
                </a:solidFill>
              </a:rPr>
              <a:t>Safety Tip</a:t>
            </a:r>
          </a:p>
        </p:txBody>
      </p:sp>
      <p:pic>
        <p:nvPicPr>
          <p:cNvPr id="2356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31886" y="3594972"/>
            <a:ext cx="3135085" cy="2353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Content Placeholder 4"/>
          <p:cNvSpPr txBox="1">
            <a:spLocks/>
          </p:cNvSpPr>
          <p:nvPr/>
        </p:nvSpPr>
        <p:spPr bwMode="auto">
          <a:xfrm>
            <a:off x="356078" y="835605"/>
            <a:ext cx="8050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20000"/>
              </a:spcBef>
            </a:pPr>
            <a:r>
              <a:rPr lang="en-US" sz="2800" b="1" dirty="0"/>
              <a:t>Investigate AOA Systems</a:t>
            </a:r>
          </a:p>
          <a:p>
            <a:pPr algn="l">
              <a:spcBef>
                <a:spcPct val="20000"/>
              </a:spcBef>
            </a:pPr>
            <a:r>
              <a:rPr lang="en-US" sz="2800" b="1" dirty="0"/>
              <a:t>Practice</a:t>
            </a:r>
          </a:p>
          <a:p>
            <a:pPr lvl="1" algn="l">
              <a:spcBef>
                <a:spcPct val="20000"/>
              </a:spcBef>
            </a:pPr>
            <a:r>
              <a:rPr lang="en-US" sz="2800" b="1" dirty="0"/>
              <a:t>Stalls &amp; slow flight</a:t>
            </a:r>
          </a:p>
          <a:p>
            <a:pPr lvl="1" algn="l">
              <a:spcBef>
                <a:spcPct val="20000"/>
              </a:spcBef>
            </a:pPr>
            <a:r>
              <a:rPr lang="en-US" sz="2800" b="1" dirty="0"/>
              <a:t>Pattern &amp; Instrument</a:t>
            </a:r>
          </a:p>
          <a:p>
            <a:pPr algn="l">
              <a:spcBef>
                <a:spcPct val="20000"/>
              </a:spcBef>
            </a:pPr>
            <a:r>
              <a:rPr lang="en-US" sz="2800" b="1" dirty="0"/>
              <a:t>Fly with a CFI</a:t>
            </a:r>
            <a:r>
              <a:rPr lang="en-US" dirty="0"/>
              <a:t> </a:t>
            </a:r>
          </a:p>
          <a:p>
            <a:pPr lvl="1" algn="l">
              <a:spcBef>
                <a:spcPct val="20000"/>
              </a:spcBef>
              <a:buFontTx/>
              <a:buChar char="–"/>
            </a:pPr>
            <a:endParaRPr lang="en-US" u="sng" dirty="0"/>
          </a:p>
        </p:txBody>
      </p:sp>
      <p:pic>
        <p:nvPicPr>
          <p:cNvPr id="2356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46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945013"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43469" y="3235322"/>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47749"/>
            <a:ext cx="7228286"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51294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9871" y="244735"/>
            <a:ext cx="8332989" cy="609600"/>
          </a:xfrm>
        </p:spPr>
        <p:txBody>
          <a:bodyPr/>
          <a:lstStyle/>
          <a:p>
            <a:r>
              <a:rPr lang="en-US" sz="2800" b="0" dirty="0"/>
              <a:t>One More Reason to Train with</a:t>
            </a:r>
            <a:r>
              <a:rPr lang="en-US" sz="2800" dirty="0"/>
              <a:t> </a:t>
            </a:r>
            <a:r>
              <a:rPr lang="en-US" sz="2800" i="1" dirty="0"/>
              <a:t>WINGS</a:t>
            </a:r>
          </a:p>
        </p:txBody>
      </p:sp>
      <p:sp>
        <p:nvSpPr>
          <p:cNvPr id="4" name="Content Placeholder 3"/>
          <p:cNvSpPr>
            <a:spLocks noGrp="1"/>
          </p:cNvSpPr>
          <p:nvPr>
            <p:ph sz="half" idx="1"/>
          </p:nvPr>
        </p:nvSpPr>
        <p:spPr>
          <a:xfrm>
            <a:off x="2468191" y="876363"/>
            <a:ext cx="6553890" cy="4391025"/>
          </a:xfrm>
        </p:spPr>
        <p:txBody>
          <a:bodyPr/>
          <a:lstStyle/>
          <a:p>
            <a:pPr marL="0" indent="0">
              <a:buNone/>
            </a:pPr>
            <a:r>
              <a:rPr lang="en-US" sz="3600" i="1" dirty="0">
                <a:latin typeface="Calibri" panose="020F0502020204030204" pitchFamily="34" charset="0"/>
                <a:cs typeface="Calibri" panose="020F0502020204030204" pitchFamily="34" charset="0"/>
              </a:rPr>
              <a:t>WINGS</a:t>
            </a:r>
            <a:r>
              <a:rPr lang="en-US" sz="3600" dirty="0">
                <a:latin typeface="Calibri" panose="020F0502020204030204" pitchFamily="34" charset="0"/>
                <a:cs typeface="Calibri" panose="020F0502020204030204" pitchFamily="34" charset="0"/>
              </a:rPr>
              <a:t> Industry Sweepstakes!</a:t>
            </a:r>
          </a:p>
        </p:txBody>
      </p:sp>
      <p:sp>
        <p:nvSpPr>
          <p:cNvPr id="6" name="Rectangle 5"/>
          <p:cNvSpPr/>
          <p:nvPr/>
        </p:nvSpPr>
        <p:spPr>
          <a:xfrm>
            <a:off x="444138" y="4343401"/>
            <a:ext cx="7837714" cy="1446550"/>
          </a:xfrm>
          <a:prstGeom prst="rect">
            <a:avLst/>
          </a:prstGeom>
        </p:spPr>
        <p:txBody>
          <a:bodyPr wrap="square">
            <a:spAutoFit/>
          </a:bodyPr>
          <a:lstStyle/>
          <a:p>
            <a:pPr algn="ctr" fontAlgn="auto">
              <a:spcBef>
                <a:spcPts val="0"/>
              </a:spcBef>
              <a:spcAft>
                <a:spcPts val="0"/>
              </a:spcAft>
              <a:buNone/>
            </a:pPr>
            <a:r>
              <a:rPr lang="en-US" sz="1800" b="1" dirty="0">
                <a:solidFill>
                  <a:srgbClr val="000000"/>
                </a:solidFill>
                <a:latin typeface="Arial"/>
              </a:rPr>
              <a:t>The Paul and Fran Burger 2021 $10,000 </a:t>
            </a:r>
            <a:r>
              <a:rPr lang="en-US" sz="1800" b="1" i="1" dirty="0">
                <a:solidFill>
                  <a:srgbClr val="000000"/>
                </a:solidFill>
                <a:latin typeface="Arial"/>
              </a:rPr>
              <a:t>WINGS</a:t>
            </a:r>
            <a:r>
              <a:rPr lang="en-US" sz="1800" b="1" dirty="0">
                <a:solidFill>
                  <a:srgbClr val="000000"/>
                </a:solidFill>
                <a:latin typeface="Arial"/>
              </a:rPr>
              <a:t> Sweepstakes</a:t>
            </a:r>
          </a:p>
          <a:p>
            <a:pPr>
              <a:buNone/>
            </a:pPr>
            <a:r>
              <a:rPr lang="en-US" sz="2800" b="1" dirty="0">
                <a:hlinkClick r:id="rId4"/>
              </a:rPr>
              <a:t>https://</a:t>
            </a:r>
            <a:r>
              <a:rPr lang="en-US" sz="2800" b="1" dirty="0" smtClean="0">
                <a:hlinkClick r:id="rId4"/>
              </a:rPr>
              <a:t>www.wingsindustry.com/WINGS-Sweepstakes</a:t>
            </a:r>
            <a:r>
              <a:rPr lang="en-US" sz="2800" b="1" dirty="0" smtClean="0"/>
              <a:t>   </a:t>
            </a:r>
            <a:endParaRPr lang="en-US" sz="2800" b="1" dirty="0"/>
          </a:p>
        </p:txBody>
      </p:sp>
      <p:pic>
        <p:nvPicPr>
          <p:cNvPr id="3076" name="Picture 4" descr="C:\Users\JAYMFL~1\AppData\Local\Temp\SNAGHTML3387ad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524000"/>
            <a:ext cx="7467600" cy="2792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9523230" y="2541365"/>
            <a:ext cx="1522904" cy="758097"/>
          </a:xfrm>
          <a:prstGeom prst="rect">
            <a:avLst/>
          </a:prstGeom>
          <a:ln>
            <a:noFill/>
          </a:ln>
          <a:effectLst>
            <a:outerShdw blurRad="292100" dist="139700" dir="2700000" algn="tl" rotWithShape="0">
              <a:srgbClr val="333333">
                <a:alpha val="65000"/>
              </a:srgbClr>
            </a:outerShdw>
          </a:effectLst>
        </p:spPr>
      </p:pic>
      <p:pic>
        <p:nvPicPr>
          <p:cNvPr id="1026" name="AC9DCF9F-B4D2-4354-AC5F-CCE040BFE497" descr="E5DA4827-9175-4651-984F-515325979C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3230" y="3756791"/>
            <a:ext cx="1756503" cy="1756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8888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Resources</a:t>
            </a:r>
          </a:p>
        </p:txBody>
      </p:sp>
      <p:sp>
        <p:nvSpPr>
          <p:cNvPr id="3" name="Content Placeholder 2"/>
          <p:cNvSpPr>
            <a:spLocks noGrp="1"/>
          </p:cNvSpPr>
          <p:nvPr>
            <p:ph idx="1"/>
          </p:nvPr>
        </p:nvSpPr>
        <p:spPr>
          <a:xfrm>
            <a:off x="571500" y="1142741"/>
            <a:ext cx="8299450" cy="4603750"/>
          </a:xfrm>
        </p:spPr>
        <p:txBody>
          <a:bodyPr/>
          <a:lstStyle/>
          <a:p>
            <a:pPr>
              <a:defRPr/>
            </a:pPr>
            <a:r>
              <a:rPr lang="en-US" dirty="0" smtClean="0">
                <a:hlinkClick r:id="rId3"/>
              </a:rPr>
              <a:t>FAA Small Airplane Directorate</a:t>
            </a:r>
            <a:endParaRPr lang="en-US" dirty="0" smtClean="0"/>
          </a:p>
          <a:p>
            <a:pPr lvl="1">
              <a:defRPr/>
            </a:pPr>
            <a:r>
              <a:rPr lang="en-US" dirty="0" smtClean="0">
                <a:hlinkClick r:id="rId3"/>
              </a:rPr>
              <a:t>http://www.faa.gov/about/office_org/headquarters_offices/avs/offices/air/directorates_field/small_airplanes/</a:t>
            </a:r>
            <a:endParaRPr lang="en-US" dirty="0" smtClean="0"/>
          </a:p>
          <a:p>
            <a:pPr marL="0" indent="0">
              <a:buNone/>
              <a:defRPr/>
            </a:pPr>
            <a:endParaRPr lang="en-US" dirty="0" smtClean="0"/>
          </a:p>
          <a:p>
            <a:pPr>
              <a:defRPr/>
            </a:pPr>
            <a:r>
              <a:rPr lang="en-US" dirty="0" smtClean="0">
                <a:hlinkClick r:id="rId4"/>
              </a:rPr>
              <a:t>AOA Press Release</a:t>
            </a:r>
            <a:endParaRPr lang="en-US" dirty="0" smtClean="0"/>
          </a:p>
          <a:p>
            <a:pPr lvl="1">
              <a:defRPr/>
            </a:pPr>
            <a:r>
              <a:rPr lang="en-US" dirty="0" smtClean="0">
                <a:hlinkClick r:id="rId4"/>
              </a:rPr>
              <a:t>http://www.faa.gov/news/press_releases/news_story.cfm?newsid=15714</a:t>
            </a:r>
            <a:endParaRPr lang="en-US" dirty="0" smtClean="0"/>
          </a:p>
          <a:p>
            <a:pPr marL="457200" lvl="1" indent="0">
              <a:buNone/>
              <a:defRPr/>
            </a:pPr>
            <a:endParaRPr lang="en-US" dirty="0" smtClean="0"/>
          </a:p>
          <a:p>
            <a:pPr>
              <a:defRPr/>
            </a:pPr>
            <a:r>
              <a:rPr lang="en-US" dirty="0" smtClean="0">
                <a:hlinkClick r:id="rId5"/>
              </a:rPr>
              <a:t>FAA Safety Briefing Magazine</a:t>
            </a:r>
            <a:endParaRPr lang="en-US" dirty="0" smtClean="0"/>
          </a:p>
          <a:p>
            <a:pPr lvl="1">
              <a:defRPr/>
            </a:pPr>
            <a:r>
              <a:rPr lang="en-US" dirty="0" smtClean="0">
                <a:hlinkClick r:id="rId5"/>
              </a:rPr>
              <a:t>http://www.faa.gov/news/safety_briefing/</a:t>
            </a:r>
            <a:endParaRPr lang="en-US" dirty="0" smtClean="0"/>
          </a:p>
          <a:p>
            <a:pPr lvl="1">
              <a:defRPr/>
            </a:pPr>
            <a:endParaRPr lang="en-US" dirty="0"/>
          </a:p>
        </p:txBody>
      </p:sp>
    </p:spTree>
    <p:extLst>
      <p:ext uri="{BB962C8B-B14F-4D97-AF65-F5344CB8AC3E}">
        <p14:creationId xmlns:p14="http://schemas.microsoft.com/office/powerpoint/2010/main" val="1884342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Resources</a:t>
            </a:r>
          </a:p>
        </p:txBody>
      </p:sp>
      <p:sp>
        <p:nvSpPr>
          <p:cNvPr id="3" name="Content Placeholder 2"/>
          <p:cNvSpPr>
            <a:spLocks noGrp="1"/>
          </p:cNvSpPr>
          <p:nvPr>
            <p:ph idx="1"/>
          </p:nvPr>
        </p:nvSpPr>
        <p:spPr>
          <a:xfrm>
            <a:off x="571500" y="1126115"/>
            <a:ext cx="8299450" cy="4603750"/>
          </a:xfrm>
        </p:spPr>
        <p:txBody>
          <a:bodyPr/>
          <a:lstStyle/>
          <a:p>
            <a:pPr>
              <a:defRPr/>
            </a:pPr>
            <a:r>
              <a:rPr lang="en-US" dirty="0" smtClean="0"/>
              <a:t>Airplane Flying Handbook</a:t>
            </a:r>
          </a:p>
          <a:p>
            <a:pPr lvl="1">
              <a:defRPr/>
            </a:pPr>
            <a:r>
              <a:rPr lang="en-US" dirty="0">
                <a:hlinkClick r:id="rId3"/>
              </a:rPr>
              <a:t>http://www.faa.gov/regulations_policies/handbooks_manuals/aircraft/airplane_handbook</a:t>
            </a:r>
            <a:r>
              <a:rPr lang="en-US" dirty="0" smtClean="0">
                <a:hlinkClick r:id="rId3"/>
              </a:rPr>
              <a:t>/</a:t>
            </a:r>
            <a:r>
              <a:rPr lang="en-US" dirty="0" smtClean="0"/>
              <a:t> </a:t>
            </a:r>
          </a:p>
          <a:p>
            <a:pPr lvl="1">
              <a:defRPr/>
            </a:pPr>
            <a:endParaRPr lang="en-US" dirty="0"/>
          </a:p>
        </p:txBody>
      </p:sp>
    </p:spTree>
    <p:extLst>
      <p:ext uri="{BB962C8B-B14F-4D97-AF65-F5344CB8AC3E}">
        <p14:creationId xmlns:p14="http://schemas.microsoft.com/office/powerpoint/2010/main" val="150829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3" name="Picture 2"/>
          <p:cNvPicPr>
            <a:picLocks noChangeAspect="1"/>
          </p:cNvPicPr>
          <p:nvPr/>
        </p:nvPicPr>
        <p:blipFill>
          <a:blip r:embed="rId6"/>
          <a:stretch>
            <a:fillRect/>
          </a:stretch>
        </p:blipFill>
        <p:spPr>
          <a:xfrm>
            <a:off x="9794631" y="3675185"/>
            <a:ext cx="2036838" cy="2013692"/>
          </a:xfrm>
          <a:prstGeom prst="rect">
            <a:avLst/>
          </a:prstGeom>
        </p:spPr>
      </p:pic>
    </p:spTree>
    <p:custDataLst>
      <p:tags r:id="rId1"/>
    </p:custDataLst>
    <p:extLst>
      <p:ext uri="{BB962C8B-B14F-4D97-AF65-F5344CB8AC3E}">
        <p14:creationId xmlns:p14="http://schemas.microsoft.com/office/powerpoint/2010/main" val="37241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4018" y="2280026"/>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591" y="3577989"/>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5380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425270" y="1142366"/>
            <a:ext cx="10733617" cy="4391025"/>
          </a:xfrm>
        </p:spPr>
        <p:txBody>
          <a:bodyPr/>
          <a:lstStyle/>
          <a:p>
            <a:r>
              <a:rPr lang="en-US" dirty="0" smtClean="0"/>
              <a:t>GAJSC * Recommendations</a:t>
            </a:r>
          </a:p>
          <a:p>
            <a:r>
              <a:rPr lang="en-US" dirty="0" smtClean="0"/>
              <a:t>Stall aerodynamics review</a:t>
            </a:r>
          </a:p>
          <a:p>
            <a:r>
              <a:rPr lang="en-US" dirty="0" smtClean="0"/>
              <a:t>Angle of Attack (AOA) Indicators</a:t>
            </a:r>
          </a:p>
          <a:p>
            <a:r>
              <a:rPr lang="en-US" dirty="0" smtClean="0"/>
              <a:t>Training recommendations</a:t>
            </a:r>
            <a:endParaRPr lang="en-US" dirty="0"/>
          </a:p>
          <a:p>
            <a:endParaRPr lang="en-US" dirty="0" smtClean="0"/>
          </a:p>
          <a:p>
            <a:pPr marL="0" indent="0">
              <a:buNone/>
            </a:pPr>
            <a:r>
              <a:rPr lang="en-US" dirty="0" smtClean="0"/>
              <a:t> * </a:t>
            </a:r>
            <a:r>
              <a:rPr lang="en-US" sz="1800" dirty="0"/>
              <a:t>General Aviation Joint Steering Committee</a:t>
            </a:r>
          </a:p>
        </p:txBody>
      </p:sp>
      <p:grpSp>
        <p:nvGrpSpPr>
          <p:cNvPr id="12" name="Group 11"/>
          <p:cNvGrpSpPr/>
          <p:nvPr/>
        </p:nvGrpSpPr>
        <p:grpSpPr>
          <a:xfrm rot="696486">
            <a:off x="9127285" y="2298002"/>
            <a:ext cx="2486600" cy="3206283"/>
            <a:chOff x="9065623" y="1541417"/>
            <a:chExt cx="2277081" cy="2908294"/>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813" y="1541417"/>
              <a:ext cx="2237891" cy="2908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bwMode="auto">
            <a:xfrm>
              <a:off x="9065623" y="1541417"/>
              <a:ext cx="39190" cy="2908294"/>
            </a:xfrm>
            <a:prstGeom prst="line">
              <a:avLst/>
            </a:prstGeom>
            <a:noFill/>
            <a:ln w="14605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458824" cy="1395412"/>
          </a:xfrm>
        </p:spPr>
        <p:txBody>
          <a:bodyPr/>
          <a:lstStyle/>
          <a:p>
            <a:r>
              <a:rPr lang="en-US" sz="3600" dirty="0"/>
              <a:t>Topic of the Month</a:t>
            </a:r>
            <a:br>
              <a:rPr lang="en-US" sz="3600" dirty="0"/>
            </a:br>
            <a:r>
              <a:rPr lang="en-US" sz="3600" dirty="0" smtClean="0"/>
              <a:t>April</a:t>
            </a:r>
            <a:endParaRPr lang="en-US" sz="3600" dirty="0"/>
          </a:p>
        </p:txBody>
      </p:sp>
      <p:sp>
        <p:nvSpPr>
          <p:cNvPr id="32780" name="Rectangle 12"/>
          <p:cNvSpPr>
            <a:spLocks noGrp="1" noChangeArrowheads="1"/>
          </p:cNvSpPr>
          <p:nvPr>
            <p:ph type="subTitle" idx="1"/>
          </p:nvPr>
        </p:nvSpPr>
        <p:spPr/>
        <p:txBody>
          <a:bodyPr/>
          <a:lstStyle/>
          <a:p>
            <a:r>
              <a:rPr lang="en-US" dirty="0" smtClean="0"/>
              <a:t>Angle of Attack</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mc:AlternateContent xmlns:mc="http://schemas.openxmlformats.org/markup-compatibility/2006" xmlns:a14="http://schemas.microsoft.com/office/drawing/2010/main">
        <mc:Choice Requires="a14">
          <p:sp>
            <p:nvSpPr>
              <p:cNvPr id="3" name="TextBox 2"/>
              <p:cNvSpPr txBox="1"/>
              <p:nvPr/>
            </p:nvSpPr>
            <p:spPr bwMode="auto">
              <a:xfrm>
                <a:off x="8401636" y="3341307"/>
                <a:ext cx="290513" cy="182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rtlCol="0">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sz="1200" b="1" i="1">
                              <a:solidFill>
                                <a:srgbClr val="C0C0C0"/>
                              </a:solidFill>
                              <a:latin typeface="Cambria Math" panose="02040503050406030204" pitchFamily="18" charset="0"/>
                            </a:rPr>
                          </m:ctrlPr>
                        </m:sSubPr>
                        <m:e/>
                        <m:sub/>
                      </m:sSub>
                    </m:oMath>
                  </m:oMathPara>
                </a14:m>
                <a:endParaRPr lang="en-US" sz="1200" b="1" dirty="0">
                  <a:solidFill>
                    <a:srgbClr val="C0C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bwMode="auto">
              <a:xfrm>
                <a:off x="8401636" y="3341307"/>
                <a:ext cx="290513" cy="18288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 name="Content Placeholder 7" descr="Flow_separation.jpg (320×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711" y="3145377"/>
            <a:ext cx="4579422" cy="2704721"/>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813893" y="3791452"/>
            <a:ext cx="3543877" cy="1460546"/>
            <a:chOff x="6786718" y="3439115"/>
            <a:chExt cx="3543877" cy="1460546"/>
          </a:xfrm>
        </p:grpSpPr>
        <p:cxnSp>
          <p:nvCxnSpPr>
            <p:cNvPr id="12" name="Straight Connector 11"/>
            <p:cNvCxnSpPr/>
            <p:nvPr/>
          </p:nvCxnSpPr>
          <p:spPr bwMode="auto">
            <a:xfrm>
              <a:off x="6896351" y="3439115"/>
              <a:ext cx="3434244" cy="146054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786718" y="4695265"/>
              <a:ext cx="3543877" cy="20439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rc 13"/>
            <p:cNvSpPr/>
            <p:nvPr/>
          </p:nvSpPr>
          <p:spPr bwMode="auto">
            <a:xfrm rot="20952323" flipH="1">
              <a:off x="9164843" y="4472049"/>
              <a:ext cx="396393" cy="393978"/>
            </a:xfrm>
            <a:prstGeom prst="arc">
              <a:avLst>
                <a:gd name="adj1" fmla="val 16200000"/>
                <a:gd name="adj2" fmla="val 2638902"/>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4704438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airplane wing stalls because:</a:t>
            </a:r>
            <a:endParaRPr lang="en-US" dirty="0"/>
          </a:p>
        </p:txBody>
      </p:sp>
      <p:sp>
        <p:nvSpPr>
          <p:cNvPr id="3" name="Content Placeholder 2"/>
          <p:cNvSpPr>
            <a:spLocks noGrp="1"/>
          </p:cNvSpPr>
          <p:nvPr>
            <p:ph idx="1"/>
          </p:nvPr>
        </p:nvSpPr>
        <p:spPr/>
        <p:txBody>
          <a:bodyPr/>
          <a:lstStyle/>
          <a:p>
            <a:r>
              <a:rPr lang="en-US" dirty="0" smtClean="0"/>
              <a:t>The wing ceases to produce lift</a:t>
            </a:r>
          </a:p>
          <a:p>
            <a:r>
              <a:rPr lang="en-US" dirty="0" smtClean="0"/>
              <a:t>The critical angle of attack is exceeded</a:t>
            </a:r>
          </a:p>
          <a:p>
            <a:r>
              <a:rPr lang="en-US" dirty="0" smtClean="0"/>
              <a:t>The pitch attitude is too high</a:t>
            </a:r>
          </a:p>
          <a:p>
            <a:r>
              <a:rPr lang="en-US" dirty="0" smtClean="0"/>
              <a:t>The airspeed is too slow</a:t>
            </a:r>
          </a:p>
        </p:txBody>
      </p:sp>
      <p:pic>
        <p:nvPicPr>
          <p:cNvPr id="4" name="Content Placeholder 7" descr="Flow_separation.jpg (320×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85" y="2806185"/>
            <a:ext cx="4579422" cy="2704721"/>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786718" y="3439115"/>
            <a:ext cx="3543877" cy="1460546"/>
            <a:chOff x="6786718" y="3439115"/>
            <a:chExt cx="3543877" cy="1460546"/>
          </a:xfrm>
        </p:grpSpPr>
        <p:cxnSp>
          <p:nvCxnSpPr>
            <p:cNvPr id="6" name="Straight Connector 5"/>
            <p:cNvCxnSpPr/>
            <p:nvPr/>
          </p:nvCxnSpPr>
          <p:spPr bwMode="auto">
            <a:xfrm>
              <a:off x="6896351" y="3439115"/>
              <a:ext cx="3434244" cy="146054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786718" y="4695265"/>
              <a:ext cx="3543877" cy="204396"/>
            </a:xfrm>
            <a:prstGeom prst="line">
              <a:avLst/>
            </a:prstGeom>
            <a:noFill/>
            <a:ln w="603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rc 13"/>
            <p:cNvSpPr/>
            <p:nvPr/>
          </p:nvSpPr>
          <p:spPr bwMode="auto">
            <a:xfrm rot="20952323" flipH="1">
              <a:off x="9164843" y="4472049"/>
              <a:ext cx="396393" cy="393978"/>
            </a:xfrm>
            <a:prstGeom prst="arc">
              <a:avLst>
                <a:gd name="adj1" fmla="val 16200000"/>
                <a:gd name="adj2" fmla="val 2638902"/>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7309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D8D8D8"/>
                                      </p:to>
                                    </p:animClr>
                                  </p:childTnLst>
                                </p:cTn>
                              </p:par>
                              <p:par>
                                <p:cTn id="7" presetID="3" presetClass="emph" presetSubtype="2" fill="hold" grpId="0"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D8D8D8"/>
                                      </p:to>
                                    </p:animClr>
                                  </p:childTnLst>
                                </p:cTn>
                              </p:par>
                              <p:par>
                                <p:cTn id="9" presetID="3" presetClass="emph" presetSubtype="2" fill="hold" grpId="0" nodeType="withEffect">
                                  <p:stCondLst>
                                    <p:cond delay="0"/>
                                  </p:stCondLst>
                                  <p:childTnLst>
                                    <p:animClr clrSpc="rgb" dir="cw">
                                      <p:cBhvr override="childStyle">
                                        <p:cTn id="10" dur="2000" fill="hold"/>
                                        <p:tgtEl>
                                          <p:spTgt spid="3">
                                            <p:txEl>
                                              <p:pRg st="3" end="3"/>
                                            </p:txEl>
                                          </p:spTgt>
                                        </p:tgtEl>
                                        <p:attrNameLst>
                                          <p:attrName>style.color</p:attrName>
                                        </p:attrNameLst>
                                      </p:cBhvr>
                                      <p:to>
                                        <a:srgbClr val="D8D8D8"/>
                                      </p:to>
                                    </p:animClr>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a:srcRect l="1694" t="4085" r="44179" b="6459"/>
          <a:stretch/>
        </p:blipFill>
        <p:spPr bwMode="auto">
          <a:xfrm>
            <a:off x="3047465" y="1366362"/>
            <a:ext cx="3557616" cy="331713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694" t="4085" r="1775" b="6459"/>
          <a:stretch/>
        </p:blipFill>
        <p:spPr>
          <a:xfrm>
            <a:off x="3047465" y="1366362"/>
            <a:ext cx="6344720" cy="3317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4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The Airspeed Problem</a:t>
            </a:r>
          </a:p>
        </p:txBody>
      </p:sp>
      <p:pic>
        <p:nvPicPr>
          <p:cNvPr id="8" name="Content Placeholder 7" descr="Flow_separation.jpg (320×18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5931" y="1287193"/>
            <a:ext cx="5144755" cy="303862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07" y="2658069"/>
            <a:ext cx="2656114" cy="2656114"/>
          </a:xfrm>
          <a:prstGeom prst="ellipse">
            <a:avLst/>
          </a:prstGeom>
          <a:ln w="190500" cap="rnd">
            <a:solidFill>
              <a:schemeClr val="tx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54243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Airspeed Problem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107" y="2658069"/>
            <a:ext cx="2656114" cy="2656114"/>
          </a:xfrm>
          <a:prstGeom prst="ellipse">
            <a:avLst/>
          </a:prstGeom>
          <a:ln w="190500"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ontent Placeholder 2"/>
          <p:cNvSpPr>
            <a:spLocks noGrp="1"/>
          </p:cNvSpPr>
          <p:nvPr>
            <p:ph idx="1"/>
          </p:nvPr>
        </p:nvSpPr>
        <p:spPr>
          <a:xfrm>
            <a:off x="684894" y="1051445"/>
            <a:ext cx="8050213" cy="4391025"/>
          </a:xfrm>
        </p:spPr>
        <p:txBody>
          <a:bodyPr/>
          <a:lstStyle/>
          <a:p>
            <a:r>
              <a:rPr lang="en-US" dirty="0" smtClean="0"/>
              <a:t>Aircraft configuration</a:t>
            </a:r>
          </a:p>
          <a:p>
            <a:pPr lvl="1"/>
            <a:r>
              <a:rPr lang="en-US" dirty="0" smtClean="0"/>
              <a:t>Vs  	Cruise configuration</a:t>
            </a:r>
          </a:p>
          <a:p>
            <a:pPr lvl="1"/>
            <a:r>
              <a:rPr lang="en-US" dirty="0" err="1" smtClean="0"/>
              <a:t>Vso</a:t>
            </a:r>
            <a:r>
              <a:rPr lang="en-US" dirty="0" smtClean="0"/>
              <a:t> 	Landing configuration</a:t>
            </a:r>
          </a:p>
          <a:p>
            <a:r>
              <a:rPr lang="en-US" dirty="0" smtClean="0"/>
              <a:t>Load</a:t>
            </a:r>
          </a:p>
          <a:p>
            <a:endParaRPr lang="en-US"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430" y="2658069"/>
            <a:ext cx="3962752" cy="265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993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a:picLocks noChangeAspect="1"/>
          </p:cNvPicPr>
          <p:nvPr/>
        </p:nvPicPr>
        <p:blipFill rotWithShape="1">
          <a:blip r:embed="rId3"/>
          <a:srcRect t="-1" b="40274"/>
          <a:stretch/>
        </p:blipFill>
        <p:spPr>
          <a:xfrm>
            <a:off x="1723426" y="344488"/>
            <a:ext cx="8742515" cy="3229985"/>
          </a:xfrm>
          <a:prstGeom prst="rect">
            <a:avLst/>
          </a:prstGeom>
        </p:spPr>
      </p:pic>
    </p:spTree>
    <p:extLst>
      <p:ext uri="{BB962C8B-B14F-4D97-AF65-F5344CB8AC3E}">
        <p14:creationId xmlns:p14="http://schemas.microsoft.com/office/powerpoint/2010/main" val="194090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1723426" y="344488"/>
            <a:ext cx="8742515" cy="5407919"/>
          </a:xfrm>
          <a:prstGeom prst="rect">
            <a:avLst/>
          </a:prstGeom>
        </p:spPr>
      </p:pic>
    </p:spTree>
    <p:extLst>
      <p:ext uri="{BB962C8B-B14F-4D97-AF65-F5344CB8AC3E}">
        <p14:creationId xmlns:p14="http://schemas.microsoft.com/office/powerpoint/2010/main" val="24691303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JW9x9eCr"/>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5YDFD77UPU3F-311-4554</_dlc_DocId>
    <_dlc_DocIdUrl xmlns="04289566-cf42-4ce7-aa7c-2469c3d4502e">
      <Url>https://avssp.faa.gov/avs/afsfaast/_layouts/15/DocIdRedir.aspx?ID=5YDFD77UPU3F-311-4554</Url>
      <Description>5YDFD77UPU3F-311-4554</Description>
    </_dlc_DocIdUrl>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F2821-C25D-4DEC-BDEF-26F36B63F184}">
  <ds:schemaRefs>
    <ds:schemaRef ds:uri="http://schemas.microsoft.com/sharepoint/events"/>
  </ds:schemaRefs>
</ds:datastoreItem>
</file>

<file path=customXml/itemProps2.xml><?xml version="1.0" encoding="utf-8"?>
<ds:datastoreItem xmlns:ds="http://schemas.openxmlformats.org/officeDocument/2006/customXml" ds:itemID="{2E5A3966-FE80-4A77-AF4B-C66F983B42DA}">
  <ds:schemaRefs>
    <ds:schemaRef ds:uri="http://schemas.microsoft.com/sharepoint/v3/contenttype/forms"/>
  </ds:schemaRefs>
</ds:datastoreItem>
</file>

<file path=customXml/itemProps3.xml><?xml version="1.0" encoding="utf-8"?>
<ds:datastoreItem xmlns:ds="http://schemas.openxmlformats.org/officeDocument/2006/customXml" ds:itemID="{53FAF126-E096-4FA6-934B-E342182C560F}">
  <ds:schemaRefs>
    <ds:schemaRef ds:uri="04289566-cf42-4ce7-aa7c-2469c3d4502e"/>
    <ds:schemaRef ds:uri="http://schemas.microsoft.com/sharepoint/v4"/>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CA743D5-3D25-4CAA-868B-FDC6C6401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7710</TotalTime>
  <Words>2628</Words>
  <Application>Microsoft Office PowerPoint</Application>
  <PresentationFormat>Widescreen</PresentationFormat>
  <Paragraphs>291</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ＭＳ Ｐゴシック</vt:lpstr>
      <vt:lpstr>ＭＳ Ｐゴシック</vt:lpstr>
      <vt:lpstr>Arial</vt:lpstr>
      <vt:lpstr>Calibri</vt:lpstr>
      <vt:lpstr>Cambria Math</vt:lpstr>
      <vt:lpstr>Helvetica Neue Medium</vt:lpstr>
      <vt:lpstr>Times New Roman</vt:lpstr>
      <vt:lpstr>1_Custom Design</vt:lpstr>
      <vt:lpstr>2_Custom Design</vt:lpstr>
      <vt:lpstr>Topic of the Month April</vt:lpstr>
      <vt:lpstr>Welcome</vt:lpstr>
      <vt:lpstr>Overview  </vt:lpstr>
      <vt:lpstr>An airplane wing stalls because:</vt:lpstr>
      <vt:lpstr>PowerPoint Presentation</vt:lpstr>
      <vt:lpstr>The Airspeed Problem</vt:lpstr>
      <vt:lpstr>The Airspeed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Stall/Spin Accidents</vt:lpstr>
      <vt:lpstr>Angle of Attack Indicators</vt:lpstr>
      <vt:lpstr>AOA For GA</vt:lpstr>
      <vt:lpstr>Streamlined Process</vt:lpstr>
      <vt:lpstr>PowerPoint Presentation</vt:lpstr>
      <vt:lpstr>Proficiency and Peace of Mind</vt:lpstr>
      <vt:lpstr>One More Reason to Train with WINGS</vt:lpstr>
      <vt:lpstr>Resources</vt:lpstr>
      <vt:lpstr>Resources</vt:lpstr>
      <vt:lpstr>Safety Management Systems (SMS) Coming to General Aviation</vt:lpstr>
      <vt:lpstr>Questions?</vt:lpstr>
      <vt:lpstr>Thank you for attending </vt:lpstr>
      <vt:lpstr>Topic of the Month April</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Tompkins, Craig (FAA)</cp:lastModifiedBy>
  <cp:revision>358</cp:revision>
  <dcterms:created xsi:type="dcterms:W3CDTF">2005-01-28T20:32:53Z</dcterms:created>
  <dcterms:modified xsi:type="dcterms:W3CDTF">2022-03-25T15:16:49Z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1ffe2dbb-09fa-43ee-98a5-ff30ccedb6b7</vt:lpwstr>
  </property>
  <property fmtid="{D5CDD505-2E9C-101B-9397-08002B2CF9AE}" pid="3" name="ContentTypeId">
    <vt:lpwstr>0x010100DD5FDB223F4C0E4A8408399FFA4EDA33</vt:lpwstr>
  </property>
  <property fmtid="{D5CDD505-2E9C-101B-9397-08002B2CF9AE}" pid="4" name="ArticulateGUID">
    <vt:lpwstr>71D60694-3B78-4948-AAD8-8E7B90F9CDAB</vt:lpwstr>
  </property>
  <property fmtid="{D5CDD505-2E9C-101B-9397-08002B2CF9AE}" pid="5" name="ArticulatePath">
    <vt:lpwstr>https://avssp.faa.gov/avs/afsfaast/Approved%20Resources/NPP%20Resources/FY%202022%20NPP%20Resources/Operations/NPP%2014%20Topic%20of%20the%20Month/07%20-%20Apr%20Aerodynamics/22-07-Apr-TOM-Angle%20of%20Attack-%20PPT-Wide-Rev%200</vt:lpwstr>
  </property>
</Properties>
</file>