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4.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5.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6.xml" ContentType="application/vnd.openxmlformats-officedocument.presentationml.tags+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5"/>
    <p:sldMasterId id="2147483661" r:id="rId6"/>
  </p:sldMasterIdLst>
  <p:notesMasterIdLst>
    <p:notesMasterId r:id="rId49"/>
  </p:notesMasterIdLst>
  <p:handoutMasterIdLst>
    <p:handoutMasterId r:id="rId50"/>
  </p:handoutMasterIdLst>
  <p:sldIdLst>
    <p:sldId id="273" r:id="rId7"/>
    <p:sldId id="274" r:id="rId8"/>
    <p:sldId id="275" r:id="rId9"/>
    <p:sldId id="433" r:id="rId10"/>
    <p:sldId id="436" r:id="rId11"/>
    <p:sldId id="434" r:id="rId12"/>
    <p:sldId id="415" r:id="rId13"/>
    <p:sldId id="416" r:id="rId14"/>
    <p:sldId id="430" r:id="rId15"/>
    <p:sldId id="431" r:id="rId16"/>
    <p:sldId id="432" r:id="rId17"/>
    <p:sldId id="385" r:id="rId18"/>
    <p:sldId id="392" r:id="rId19"/>
    <p:sldId id="421" r:id="rId20"/>
    <p:sldId id="424" r:id="rId21"/>
    <p:sldId id="425" r:id="rId22"/>
    <p:sldId id="426" r:id="rId23"/>
    <p:sldId id="427" r:id="rId24"/>
    <p:sldId id="428" r:id="rId25"/>
    <p:sldId id="429" r:id="rId26"/>
    <p:sldId id="404" r:id="rId27"/>
    <p:sldId id="398" r:id="rId28"/>
    <p:sldId id="408" r:id="rId29"/>
    <p:sldId id="411" r:id="rId30"/>
    <p:sldId id="394" r:id="rId31"/>
    <p:sldId id="397" r:id="rId32"/>
    <p:sldId id="395" r:id="rId33"/>
    <p:sldId id="403" r:id="rId34"/>
    <p:sldId id="396" r:id="rId35"/>
    <p:sldId id="419" r:id="rId36"/>
    <p:sldId id="414" r:id="rId37"/>
    <p:sldId id="437" r:id="rId38"/>
    <p:sldId id="364" r:id="rId39"/>
    <p:sldId id="365" r:id="rId40"/>
    <p:sldId id="328" r:id="rId41"/>
    <p:sldId id="438" r:id="rId42"/>
    <p:sldId id="418" r:id="rId43"/>
    <p:sldId id="435" r:id="rId44"/>
    <p:sldId id="439" r:id="rId45"/>
    <p:sldId id="288" r:id="rId46"/>
    <p:sldId id="335" r:id="rId47"/>
    <p:sldId id="420" r:id="rId48"/>
  </p:sldIdLst>
  <p:sldSz cx="12192000" cy="6858000"/>
  <p:notesSz cx="6858000" cy="9296400"/>
  <p:custDataLst>
    <p:tags r:id="rId51"/>
  </p:custDataLst>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D0E1773-2C58-4A1C-9F4D-09A126D9EB70}">
          <p14:sldIdLst>
            <p14:sldId id="273"/>
            <p14:sldId id="274"/>
            <p14:sldId id="275"/>
            <p14:sldId id="433"/>
            <p14:sldId id="436"/>
            <p14:sldId id="434"/>
            <p14:sldId id="415"/>
            <p14:sldId id="416"/>
            <p14:sldId id="430"/>
            <p14:sldId id="431"/>
            <p14:sldId id="432"/>
            <p14:sldId id="385"/>
            <p14:sldId id="392"/>
            <p14:sldId id="421"/>
            <p14:sldId id="424"/>
            <p14:sldId id="425"/>
            <p14:sldId id="426"/>
            <p14:sldId id="427"/>
            <p14:sldId id="428"/>
            <p14:sldId id="429"/>
            <p14:sldId id="404"/>
            <p14:sldId id="398"/>
            <p14:sldId id="408"/>
            <p14:sldId id="411"/>
            <p14:sldId id="394"/>
            <p14:sldId id="397"/>
            <p14:sldId id="395"/>
            <p14:sldId id="403"/>
            <p14:sldId id="396"/>
            <p14:sldId id="419"/>
            <p14:sldId id="414"/>
            <p14:sldId id="437"/>
            <p14:sldId id="364"/>
            <p14:sldId id="365"/>
            <p14:sldId id="328"/>
            <p14:sldId id="438"/>
            <p14:sldId id="418"/>
            <p14:sldId id="435"/>
            <p14:sldId id="439"/>
            <p14:sldId id="288"/>
            <p14:sldId id="335"/>
            <p14:sldId id="420"/>
          </p14:sldIdLst>
        </p14:section>
      </p14:sectionLst>
    </p:ext>
    <p:ext uri="{EFAFB233-063F-42B5-8137-9DF3F51BA10A}">
      <p15:sldGuideLst xmlns:p15="http://schemas.microsoft.com/office/powerpoint/2012/main">
        <p15:guide id="1" orient="horz" pos="536" userDrawn="1">
          <p15:clr>
            <a:srgbClr val="A4A3A4"/>
          </p15:clr>
        </p15:guide>
        <p15:guide id="2" pos="452" userDrawn="1">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2F68"/>
    <a:srgbClr val="FF0000"/>
    <a:srgbClr val="CA9F74"/>
    <a:srgbClr val="FFFF99"/>
    <a:srgbClr val="FFCC00"/>
    <a:srgbClr val="DDDDDD"/>
    <a:srgbClr val="C0C0C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17" autoAdjust="0"/>
    <p:restoredTop sz="59944" autoAdjust="0"/>
  </p:normalViewPr>
  <p:slideViewPr>
    <p:cSldViewPr snapToGrid="0">
      <p:cViewPr varScale="1">
        <p:scale>
          <a:sx n="67" d="100"/>
          <a:sy n="67" d="100"/>
        </p:scale>
        <p:origin x="1740" y="60"/>
      </p:cViewPr>
      <p:guideLst>
        <p:guide orient="horz" pos="536"/>
        <p:guide pos="452"/>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p:cViewPr varScale="1">
        <p:scale>
          <a:sx n="58" d="100"/>
          <a:sy n="58" d="100"/>
        </p:scale>
        <p:origin x="-1674" y="-78"/>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tags" Target="tags/tag1.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36816F-53EA-4C38-8766-177BFE7935FE}" type="doc">
      <dgm:prSet loTypeId="urn:microsoft.com/office/officeart/2005/8/layout/cycle8" loCatId="cycle" qsTypeId="urn:microsoft.com/office/officeart/2005/8/quickstyle/simple1" qsCatId="simple" csTypeId="urn:microsoft.com/office/officeart/2005/8/colors/accent1_2" csCatId="accent1" phldr="1"/>
      <dgm:spPr/>
    </dgm:pt>
    <dgm:pt modelId="{F7F718EF-FFB5-4DE9-B26B-270260F0A2F7}">
      <dgm:prSet phldrT="[Text]"/>
      <dgm:spPr/>
      <dgm:t>
        <a:bodyPr/>
        <a:lstStyle/>
        <a:p>
          <a:r>
            <a:rPr lang="en-US" b="1" dirty="0">
              <a:solidFill>
                <a:srgbClr val="002060"/>
              </a:solidFill>
            </a:rPr>
            <a:t>Process</a:t>
          </a:r>
        </a:p>
      </dgm:t>
    </dgm:pt>
    <dgm:pt modelId="{351CCF6D-8A1C-4AA9-8376-FDEEB9846B40}" type="parTrans" cxnId="{62A2C9B0-CAB1-4EAB-8354-FBDB2EC5CAE4}">
      <dgm:prSet/>
      <dgm:spPr/>
      <dgm:t>
        <a:bodyPr/>
        <a:lstStyle/>
        <a:p>
          <a:endParaRPr lang="en-US"/>
        </a:p>
      </dgm:t>
    </dgm:pt>
    <dgm:pt modelId="{AB3DA1B5-05AB-4A8E-859D-91328B530B93}" type="sibTrans" cxnId="{62A2C9B0-CAB1-4EAB-8354-FBDB2EC5CAE4}">
      <dgm:prSet/>
      <dgm:spPr/>
      <dgm:t>
        <a:bodyPr/>
        <a:lstStyle/>
        <a:p>
          <a:endParaRPr lang="en-US"/>
        </a:p>
      </dgm:t>
    </dgm:pt>
    <dgm:pt modelId="{5746DF30-0A3C-4DDD-8A78-12D38CA9DAAC}">
      <dgm:prSet phldrT="[Text]"/>
      <dgm:spPr/>
      <dgm:t>
        <a:bodyPr/>
        <a:lstStyle/>
        <a:p>
          <a:r>
            <a:rPr lang="en-US" b="1" dirty="0">
              <a:solidFill>
                <a:srgbClr val="002060"/>
              </a:solidFill>
            </a:rPr>
            <a:t>Perform</a:t>
          </a:r>
        </a:p>
      </dgm:t>
    </dgm:pt>
    <dgm:pt modelId="{638E73C6-8481-4DD9-A314-FD135238A1C6}" type="parTrans" cxnId="{ECF21C7A-8C7F-4E77-A75E-5697AC414C7B}">
      <dgm:prSet/>
      <dgm:spPr/>
      <dgm:t>
        <a:bodyPr/>
        <a:lstStyle/>
        <a:p>
          <a:endParaRPr lang="en-US"/>
        </a:p>
      </dgm:t>
    </dgm:pt>
    <dgm:pt modelId="{73B7A7C7-EE4D-4894-9039-486C3D579A59}" type="sibTrans" cxnId="{ECF21C7A-8C7F-4E77-A75E-5697AC414C7B}">
      <dgm:prSet/>
      <dgm:spPr/>
      <dgm:t>
        <a:bodyPr/>
        <a:lstStyle/>
        <a:p>
          <a:endParaRPr lang="en-US"/>
        </a:p>
      </dgm:t>
    </dgm:pt>
    <dgm:pt modelId="{136CCCBA-C39D-417E-8AB6-068E0352684C}">
      <dgm:prSet phldrT="[Text]"/>
      <dgm:spPr/>
      <dgm:t>
        <a:bodyPr/>
        <a:lstStyle/>
        <a:p>
          <a:r>
            <a:rPr lang="en-US" b="1" dirty="0">
              <a:solidFill>
                <a:srgbClr val="002060"/>
              </a:solidFill>
            </a:rPr>
            <a:t>Perceive</a:t>
          </a:r>
        </a:p>
      </dgm:t>
    </dgm:pt>
    <dgm:pt modelId="{EC0A7828-05A6-421C-ABDC-46D0848C38DA}" type="parTrans" cxnId="{E6363D69-CB2A-47A6-99E4-79D51A6643A3}">
      <dgm:prSet/>
      <dgm:spPr/>
      <dgm:t>
        <a:bodyPr/>
        <a:lstStyle/>
        <a:p>
          <a:endParaRPr lang="en-US"/>
        </a:p>
      </dgm:t>
    </dgm:pt>
    <dgm:pt modelId="{8DA2A84F-5EE8-446D-B63E-60E5F1594B7C}" type="sibTrans" cxnId="{E6363D69-CB2A-47A6-99E4-79D51A6643A3}">
      <dgm:prSet/>
      <dgm:spPr/>
      <dgm:t>
        <a:bodyPr/>
        <a:lstStyle/>
        <a:p>
          <a:endParaRPr lang="en-US"/>
        </a:p>
      </dgm:t>
    </dgm:pt>
    <dgm:pt modelId="{BE2E06A1-F114-49F8-A192-CEB066FD334E}" type="pres">
      <dgm:prSet presAssocID="{5436816F-53EA-4C38-8766-177BFE7935FE}" presName="compositeShape" presStyleCnt="0">
        <dgm:presLayoutVars>
          <dgm:chMax val="7"/>
          <dgm:dir/>
          <dgm:resizeHandles val="exact"/>
        </dgm:presLayoutVars>
      </dgm:prSet>
      <dgm:spPr/>
    </dgm:pt>
    <dgm:pt modelId="{AA49681D-19FC-45E4-B783-08D70CED28B1}" type="pres">
      <dgm:prSet presAssocID="{5436816F-53EA-4C38-8766-177BFE7935FE}" presName="wedge1" presStyleLbl="node1" presStyleIdx="0" presStyleCnt="3"/>
      <dgm:spPr/>
      <dgm:t>
        <a:bodyPr/>
        <a:lstStyle/>
        <a:p>
          <a:endParaRPr lang="en-US"/>
        </a:p>
      </dgm:t>
    </dgm:pt>
    <dgm:pt modelId="{D8A06185-543B-4A03-80E2-86ECF1C11057}" type="pres">
      <dgm:prSet presAssocID="{5436816F-53EA-4C38-8766-177BFE7935FE}" presName="dummy1a" presStyleCnt="0"/>
      <dgm:spPr/>
    </dgm:pt>
    <dgm:pt modelId="{BF2A9A53-E56E-4A07-B40E-B37F2EDF0991}" type="pres">
      <dgm:prSet presAssocID="{5436816F-53EA-4C38-8766-177BFE7935FE}" presName="dummy1b" presStyleCnt="0"/>
      <dgm:spPr/>
    </dgm:pt>
    <dgm:pt modelId="{6C6FE9DA-0F39-4AE2-926E-C78B62955999}" type="pres">
      <dgm:prSet presAssocID="{5436816F-53EA-4C38-8766-177BFE7935FE}" presName="wedge1Tx" presStyleLbl="node1" presStyleIdx="0" presStyleCnt="3">
        <dgm:presLayoutVars>
          <dgm:chMax val="0"/>
          <dgm:chPref val="0"/>
          <dgm:bulletEnabled val="1"/>
        </dgm:presLayoutVars>
      </dgm:prSet>
      <dgm:spPr/>
      <dgm:t>
        <a:bodyPr/>
        <a:lstStyle/>
        <a:p>
          <a:endParaRPr lang="en-US"/>
        </a:p>
      </dgm:t>
    </dgm:pt>
    <dgm:pt modelId="{A88E1260-369E-40BA-9816-DDCFE117F262}" type="pres">
      <dgm:prSet presAssocID="{5436816F-53EA-4C38-8766-177BFE7935FE}" presName="wedge2" presStyleLbl="node1" presStyleIdx="1" presStyleCnt="3"/>
      <dgm:spPr/>
      <dgm:t>
        <a:bodyPr/>
        <a:lstStyle/>
        <a:p>
          <a:endParaRPr lang="en-US"/>
        </a:p>
      </dgm:t>
    </dgm:pt>
    <dgm:pt modelId="{9A7264FB-32AA-4F13-B634-7968B9AD6ABC}" type="pres">
      <dgm:prSet presAssocID="{5436816F-53EA-4C38-8766-177BFE7935FE}" presName="dummy2a" presStyleCnt="0"/>
      <dgm:spPr/>
    </dgm:pt>
    <dgm:pt modelId="{54FD452A-2160-4D1F-91BC-8E431745EF3E}" type="pres">
      <dgm:prSet presAssocID="{5436816F-53EA-4C38-8766-177BFE7935FE}" presName="dummy2b" presStyleCnt="0"/>
      <dgm:spPr/>
    </dgm:pt>
    <dgm:pt modelId="{8BA641EE-7648-4733-BB18-BF7A807E039C}" type="pres">
      <dgm:prSet presAssocID="{5436816F-53EA-4C38-8766-177BFE7935FE}" presName="wedge2Tx" presStyleLbl="node1" presStyleIdx="1" presStyleCnt="3">
        <dgm:presLayoutVars>
          <dgm:chMax val="0"/>
          <dgm:chPref val="0"/>
          <dgm:bulletEnabled val="1"/>
        </dgm:presLayoutVars>
      </dgm:prSet>
      <dgm:spPr/>
      <dgm:t>
        <a:bodyPr/>
        <a:lstStyle/>
        <a:p>
          <a:endParaRPr lang="en-US"/>
        </a:p>
      </dgm:t>
    </dgm:pt>
    <dgm:pt modelId="{75FEE731-2EDF-4332-B57C-077677F47BF7}" type="pres">
      <dgm:prSet presAssocID="{5436816F-53EA-4C38-8766-177BFE7935FE}" presName="wedge3" presStyleLbl="node1" presStyleIdx="2" presStyleCnt="3" custLinFactNeighborX="-244" custLinFactNeighborY="-1448"/>
      <dgm:spPr/>
      <dgm:t>
        <a:bodyPr/>
        <a:lstStyle/>
        <a:p>
          <a:endParaRPr lang="en-US"/>
        </a:p>
      </dgm:t>
    </dgm:pt>
    <dgm:pt modelId="{0E20FC39-2CC6-4BD0-AD2C-1EBB9A8E0F6F}" type="pres">
      <dgm:prSet presAssocID="{5436816F-53EA-4C38-8766-177BFE7935FE}" presName="dummy3a" presStyleCnt="0"/>
      <dgm:spPr/>
    </dgm:pt>
    <dgm:pt modelId="{2607DE40-3278-4584-A0B4-FB17243F045E}" type="pres">
      <dgm:prSet presAssocID="{5436816F-53EA-4C38-8766-177BFE7935FE}" presName="dummy3b" presStyleCnt="0"/>
      <dgm:spPr/>
    </dgm:pt>
    <dgm:pt modelId="{CD65A57E-F51B-4603-95B9-05610F3E3714}" type="pres">
      <dgm:prSet presAssocID="{5436816F-53EA-4C38-8766-177BFE7935FE}" presName="wedge3Tx" presStyleLbl="node1" presStyleIdx="2" presStyleCnt="3">
        <dgm:presLayoutVars>
          <dgm:chMax val="0"/>
          <dgm:chPref val="0"/>
          <dgm:bulletEnabled val="1"/>
        </dgm:presLayoutVars>
      </dgm:prSet>
      <dgm:spPr/>
      <dgm:t>
        <a:bodyPr/>
        <a:lstStyle/>
        <a:p>
          <a:endParaRPr lang="en-US"/>
        </a:p>
      </dgm:t>
    </dgm:pt>
    <dgm:pt modelId="{D5403726-14A6-4493-A618-C3AA5A7997F6}" type="pres">
      <dgm:prSet presAssocID="{AB3DA1B5-05AB-4A8E-859D-91328B530B93}" presName="arrowWedge1" presStyleLbl="fgSibTrans2D1" presStyleIdx="0" presStyleCnt="3"/>
      <dgm:spPr/>
    </dgm:pt>
    <dgm:pt modelId="{8E5E584F-CD5E-4AAC-A5F2-16DE27B549D4}" type="pres">
      <dgm:prSet presAssocID="{73B7A7C7-EE4D-4894-9039-486C3D579A59}" presName="arrowWedge2" presStyleLbl="fgSibTrans2D1" presStyleIdx="1" presStyleCnt="3"/>
      <dgm:spPr/>
    </dgm:pt>
    <dgm:pt modelId="{6DB18427-7299-4EB0-8838-7D6591906682}" type="pres">
      <dgm:prSet presAssocID="{8DA2A84F-5EE8-446D-B63E-60E5F1594B7C}" presName="arrowWedge3" presStyleLbl="fgSibTrans2D1" presStyleIdx="2" presStyleCnt="3"/>
      <dgm:spPr/>
    </dgm:pt>
  </dgm:ptLst>
  <dgm:cxnLst>
    <dgm:cxn modelId="{C2FB2061-859B-4977-97C4-421E2EF70E46}" type="presOf" srcId="{5436816F-53EA-4C38-8766-177BFE7935FE}" destId="{BE2E06A1-F114-49F8-A192-CEB066FD334E}" srcOrd="0" destOrd="0" presId="urn:microsoft.com/office/officeart/2005/8/layout/cycle8"/>
    <dgm:cxn modelId="{70E9099C-1E0D-4E7E-831B-576F0FA8EC3E}" type="presOf" srcId="{F7F718EF-FFB5-4DE9-B26B-270260F0A2F7}" destId="{6C6FE9DA-0F39-4AE2-926E-C78B62955999}" srcOrd="1" destOrd="0" presId="urn:microsoft.com/office/officeart/2005/8/layout/cycle8"/>
    <dgm:cxn modelId="{ECF21C7A-8C7F-4E77-A75E-5697AC414C7B}" srcId="{5436816F-53EA-4C38-8766-177BFE7935FE}" destId="{5746DF30-0A3C-4DDD-8A78-12D38CA9DAAC}" srcOrd="1" destOrd="0" parTransId="{638E73C6-8481-4DD9-A314-FD135238A1C6}" sibTransId="{73B7A7C7-EE4D-4894-9039-486C3D579A59}"/>
    <dgm:cxn modelId="{4E5657A3-575E-4C86-BC1E-50EDCDFE191B}" type="presOf" srcId="{136CCCBA-C39D-417E-8AB6-068E0352684C}" destId="{CD65A57E-F51B-4603-95B9-05610F3E3714}" srcOrd="1" destOrd="0" presId="urn:microsoft.com/office/officeart/2005/8/layout/cycle8"/>
    <dgm:cxn modelId="{D63D84A2-9802-47CE-98FC-1E6377722501}" type="presOf" srcId="{5746DF30-0A3C-4DDD-8A78-12D38CA9DAAC}" destId="{A88E1260-369E-40BA-9816-DDCFE117F262}" srcOrd="0" destOrd="0" presId="urn:microsoft.com/office/officeart/2005/8/layout/cycle8"/>
    <dgm:cxn modelId="{62A2C9B0-CAB1-4EAB-8354-FBDB2EC5CAE4}" srcId="{5436816F-53EA-4C38-8766-177BFE7935FE}" destId="{F7F718EF-FFB5-4DE9-B26B-270260F0A2F7}" srcOrd="0" destOrd="0" parTransId="{351CCF6D-8A1C-4AA9-8376-FDEEB9846B40}" sibTransId="{AB3DA1B5-05AB-4A8E-859D-91328B530B93}"/>
    <dgm:cxn modelId="{1A79CBC8-1BC2-4A60-A462-895C8A6CC0A3}" type="presOf" srcId="{5746DF30-0A3C-4DDD-8A78-12D38CA9DAAC}" destId="{8BA641EE-7648-4733-BB18-BF7A807E039C}" srcOrd="1" destOrd="0" presId="urn:microsoft.com/office/officeart/2005/8/layout/cycle8"/>
    <dgm:cxn modelId="{72721105-54B4-4A91-AC02-7C97E09DA1F7}" type="presOf" srcId="{F7F718EF-FFB5-4DE9-B26B-270260F0A2F7}" destId="{AA49681D-19FC-45E4-B783-08D70CED28B1}" srcOrd="0" destOrd="0" presId="urn:microsoft.com/office/officeart/2005/8/layout/cycle8"/>
    <dgm:cxn modelId="{6E96950B-4135-4838-838E-EBF70F1E07FF}" type="presOf" srcId="{136CCCBA-C39D-417E-8AB6-068E0352684C}" destId="{75FEE731-2EDF-4332-B57C-077677F47BF7}" srcOrd="0" destOrd="0" presId="urn:microsoft.com/office/officeart/2005/8/layout/cycle8"/>
    <dgm:cxn modelId="{E6363D69-CB2A-47A6-99E4-79D51A6643A3}" srcId="{5436816F-53EA-4C38-8766-177BFE7935FE}" destId="{136CCCBA-C39D-417E-8AB6-068E0352684C}" srcOrd="2" destOrd="0" parTransId="{EC0A7828-05A6-421C-ABDC-46D0848C38DA}" sibTransId="{8DA2A84F-5EE8-446D-B63E-60E5F1594B7C}"/>
    <dgm:cxn modelId="{389D3434-9C50-4402-BFA7-B1664F1AA84B}" type="presParOf" srcId="{BE2E06A1-F114-49F8-A192-CEB066FD334E}" destId="{AA49681D-19FC-45E4-B783-08D70CED28B1}" srcOrd="0" destOrd="0" presId="urn:microsoft.com/office/officeart/2005/8/layout/cycle8"/>
    <dgm:cxn modelId="{1C8CF60A-54B9-452A-9EFB-24A40A8561B2}" type="presParOf" srcId="{BE2E06A1-F114-49F8-A192-CEB066FD334E}" destId="{D8A06185-543B-4A03-80E2-86ECF1C11057}" srcOrd="1" destOrd="0" presId="urn:microsoft.com/office/officeart/2005/8/layout/cycle8"/>
    <dgm:cxn modelId="{9E3289E0-4548-4FDD-B56E-01430F251C41}" type="presParOf" srcId="{BE2E06A1-F114-49F8-A192-CEB066FD334E}" destId="{BF2A9A53-E56E-4A07-B40E-B37F2EDF0991}" srcOrd="2" destOrd="0" presId="urn:microsoft.com/office/officeart/2005/8/layout/cycle8"/>
    <dgm:cxn modelId="{49F16F58-5475-4EA2-B160-EF273FFAAA2F}" type="presParOf" srcId="{BE2E06A1-F114-49F8-A192-CEB066FD334E}" destId="{6C6FE9DA-0F39-4AE2-926E-C78B62955999}" srcOrd="3" destOrd="0" presId="urn:microsoft.com/office/officeart/2005/8/layout/cycle8"/>
    <dgm:cxn modelId="{CE850023-C90E-4DC0-87B4-56ACF555A2F0}" type="presParOf" srcId="{BE2E06A1-F114-49F8-A192-CEB066FD334E}" destId="{A88E1260-369E-40BA-9816-DDCFE117F262}" srcOrd="4" destOrd="0" presId="urn:microsoft.com/office/officeart/2005/8/layout/cycle8"/>
    <dgm:cxn modelId="{914F93B5-A1F3-41F1-A8FE-7310E27421AA}" type="presParOf" srcId="{BE2E06A1-F114-49F8-A192-CEB066FD334E}" destId="{9A7264FB-32AA-4F13-B634-7968B9AD6ABC}" srcOrd="5" destOrd="0" presId="urn:microsoft.com/office/officeart/2005/8/layout/cycle8"/>
    <dgm:cxn modelId="{6D87B174-4474-4520-8C63-E1822535D5DA}" type="presParOf" srcId="{BE2E06A1-F114-49F8-A192-CEB066FD334E}" destId="{54FD452A-2160-4D1F-91BC-8E431745EF3E}" srcOrd="6" destOrd="0" presId="urn:microsoft.com/office/officeart/2005/8/layout/cycle8"/>
    <dgm:cxn modelId="{552B4A77-EC3C-4235-94E0-69CCECDFFAD6}" type="presParOf" srcId="{BE2E06A1-F114-49F8-A192-CEB066FD334E}" destId="{8BA641EE-7648-4733-BB18-BF7A807E039C}" srcOrd="7" destOrd="0" presId="urn:microsoft.com/office/officeart/2005/8/layout/cycle8"/>
    <dgm:cxn modelId="{1A33C92A-B5BA-483F-97B7-DB5E1681EE7D}" type="presParOf" srcId="{BE2E06A1-F114-49F8-A192-CEB066FD334E}" destId="{75FEE731-2EDF-4332-B57C-077677F47BF7}" srcOrd="8" destOrd="0" presId="urn:microsoft.com/office/officeart/2005/8/layout/cycle8"/>
    <dgm:cxn modelId="{856772C6-8F03-4688-802C-994319567516}" type="presParOf" srcId="{BE2E06A1-F114-49F8-A192-CEB066FD334E}" destId="{0E20FC39-2CC6-4BD0-AD2C-1EBB9A8E0F6F}" srcOrd="9" destOrd="0" presId="urn:microsoft.com/office/officeart/2005/8/layout/cycle8"/>
    <dgm:cxn modelId="{207F458D-3D7D-4793-B4E5-65E75D2BE376}" type="presParOf" srcId="{BE2E06A1-F114-49F8-A192-CEB066FD334E}" destId="{2607DE40-3278-4584-A0B4-FB17243F045E}" srcOrd="10" destOrd="0" presId="urn:microsoft.com/office/officeart/2005/8/layout/cycle8"/>
    <dgm:cxn modelId="{D83FD9EA-55EC-41E5-B354-B6327E3E8AF9}" type="presParOf" srcId="{BE2E06A1-F114-49F8-A192-CEB066FD334E}" destId="{CD65A57E-F51B-4603-95B9-05610F3E3714}" srcOrd="11" destOrd="0" presId="urn:microsoft.com/office/officeart/2005/8/layout/cycle8"/>
    <dgm:cxn modelId="{3C521A17-D36A-4B6F-BD46-EC7B3D40AF15}" type="presParOf" srcId="{BE2E06A1-F114-49F8-A192-CEB066FD334E}" destId="{D5403726-14A6-4493-A618-C3AA5A7997F6}" srcOrd="12" destOrd="0" presId="urn:microsoft.com/office/officeart/2005/8/layout/cycle8"/>
    <dgm:cxn modelId="{34CC77EB-EDD3-4563-BC68-B1CF0ACFF793}" type="presParOf" srcId="{BE2E06A1-F114-49F8-A192-CEB066FD334E}" destId="{8E5E584F-CD5E-4AAC-A5F2-16DE27B549D4}" srcOrd="13" destOrd="0" presId="urn:microsoft.com/office/officeart/2005/8/layout/cycle8"/>
    <dgm:cxn modelId="{4138A9AB-C4E3-4084-B801-8C17375B7BB6}" type="presParOf" srcId="{BE2E06A1-F114-49F8-A192-CEB066FD334E}" destId="{6DB18427-7299-4EB0-8838-7D6591906682}"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49681D-19FC-45E4-B783-08D70CED28B1}">
      <dsp:nvSpPr>
        <dsp:cNvPr id="0" name=""/>
        <dsp:cNvSpPr/>
      </dsp:nvSpPr>
      <dsp:spPr>
        <a:xfrm>
          <a:off x="1814417" y="330028"/>
          <a:ext cx="4264978" cy="4264978"/>
        </a:xfrm>
        <a:prstGeom prst="pie">
          <a:avLst>
            <a:gd name="adj1" fmla="val 16200000"/>
            <a:gd name="adj2" fmla="val 1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b="1" kern="1200" dirty="0">
              <a:solidFill>
                <a:srgbClr val="002060"/>
              </a:solidFill>
            </a:rPr>
            <a:t>Process</a:t>
          </a:r>
        </a:p>
      </dsp:txBody>
      <dsp:txXfrm>
        <a:off x="4062162" y="1233797"/>
        <a:ext cx="1523206" cy="1269338"/>
      </dsp:txXfrm>
    </dsp:sp>
    <dsp:sp modelId="{A88E1260-369E-40BA-9816-DDCFE117F262}">
      <dsp:nvSpPr>
        <dsp:cNvPr id="0" name=""/>
        <dsp:cNvSpPr/>
      </dsp:nvSpPr>
      <dsp:spPr>
        <a:xfrm>
          <a:off x="1726578" y="482348"/>
          <a:ext cx="4264978" cy="4264978"/>
        </a:xfrm>
        <a:prstGeom prst="pie">
          <a:avLst>
            <a:gd name="adj1" fmla="val 1800000"/>
            <a:gd name="adj2" fmla="val 90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b="1" kern="1200" dirty="0">
              <a:solidFill>
                <a:srgbClr val="002060"/>
              </a:solidFill>
            </a:rPr>
            <a:t>Perform</a:t>
          </a:r>
        </a:p>
      </dsp:txBody>
      <dsp:txXfrm>
        <a:off x="2742049" y="3249507"/>
        <a:ext cx="2284809" cy="1117018"/>
      </dsp:txXfrm>
    </dsp:sp>
    <dsp:sp modelId="{75FEE731-2EDF-4332-B57C-077677F47BF7}">
      <dsp:nvSpPr>
        <dsp:cNvPr id="0" name=""/>
        <dsp:cNvSpPr/>
      </dsp:nvSpPr>
      <dsp:spPr>
        <a:xfrm>
          <a:off x="1628334" y="268271"/>
          <a:ext cx="4264978" cy="4264978"/>
        </a:xfrm>
        <a:prstGeom prst="pie">
          <a:avLst>
            <a:gd name="adj1" fmla="val 90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b="1" kern="1200" dirty="0">
              <a:solidFill>
                <a:srgbClr val="002060"/>
              </a:solidFill>
            </a:rPr>
            <a:t>Perceive</a:t>
          </a:r>
        </a:p>
      </dsp:txBody>
      <dsp:txXfrm>
        <a:off x="2122360" y="1172040"/>
        <a:ext cx="1523206" cy="1269338"/>
      </dsp:txXfrm>
    </dsp:sp>
    <dsp:sp modelId="{D5403726-14A6-4493-A618-C3AA5A7997F6}">
      <dsp:nvSpPr>
        <dsp:cNvPr id="0" name=""/>
        <dsp:cNvSpPr/>
      </dsp:nvSpPr>
      <dsp:spPr>
        <a:xfrm>
          <a:off x="1550746" y="66005"/>
          <a:ext cx="4793023" cy="4793023"/>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E5E584F-CD5E-4AAC-A5F2-16DE27B549D4}">
      <dsp:nvSpPr>
        <dsp:cNvPr id="0" name=""/>
        <dsp:cNvSpPr/>
      </dsp:nvSpPr>
      <dsp:spPr>
        <a:xfrm>
          <a:off x="1462556" y="218056"/>
          <a:ext cx="4793023" cy="4793023"/>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DB18427-7299-4EB0-8838-7D6591906682}">
      <dsp:nvSpPr>
        <dsp:cNvPr id="0" name=""/>
        <dsp:cNvSpPr/>
      </dsp:nvSpPr>
      <dsp:spPr>
        <a:xfrm>
          <a:off x="1363959" y="4248"/>
          <a:ext cx="4793023" cy="4793023"/>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4579" name="Rectangle 3"/>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a:p>
        </p:txBody>
      </p:sp>
      <p:sp>
        <p:nvSpPr>
          <p:cNvPr id="24580" name="Rectangle 4"/>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4581" name="Rectangle 5"/>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87C48A99-3596-4E58-ABE8-9D998A9384AB}" type="slidenum">
              <a:rPr lang="en-US"/>
              <a:pPr/>
              <a:t>‹#›</a:t>
            </a:fld>
            <a:endParaRPr lang="en-US"/>
          </a:p>
        </p:txBody>
      </p:sp>
    </p:spTree>
    <p:extLst>
      <p:ext uri="{BB962C8B-B14F-4D97-AF65-F5344CB8AC3E}">
        <p14:creationId xmlns:p14="http://schemas.microsoft.com/office/powerpoint/2010/main" val="2309560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1507" name="Rectangle 3"/>
          <p:cNvSpPr>
            <a:spLocks noGrp="1" noChangeArrowheads="1"/>
          </p:cNvSpPr>
          <p:nvPr>
            <p:ph type="dt"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a:p>
        </p:txBody>
      </p:sp>
      <p:sp>
        <p:nvSpPr>
          <p:cNvPr id="21508" name="Rectangle 4"/>
          <p:cNvSpPr>
            <a:spLocks noGrp="1" noRot="1" noChangeAspect="1" noChangeArrowheads="1" noTextEdit="1"/>
          </p:cNvSpPr>
          <p:nvPr>
            <p:ph type="sldImg" idx="2"/>
          </p:nvPr>
        </p:nvSpPr>
        <p:spPr bwMode="auto">
          <a:xfrm>
            <a:off x="331788" y="696913"/>
            <a:ext cx="61976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14400" y="4416425"/>
            <a:ext cx="50292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510" name="Rectangle 6"/>
          <p:cNvSpPr>
            <a:spLocks noGrp="1" noChangeArrowheads="1"/>
          </p:cNvSpPr>
          <p:nvPr>
            <p:ph type="ftr" sz="quarter" idx="4"/>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1511" name="Rectangle 7"/>
          <p:cNvSpPr>
            <a:spLocks noGrp="1" noChangeArrowheads="1"/>
          </p:cNvSpPr>
          <p:nvPr>
            <p:ph type="sldNum" sz="quarter" idx="5"/>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55D68406-F15C-4303-97CE-0E3EE59880C4}" type="slidenum">
              <a:rPr lang="en-US"/>
              <a:pPr/>
              <a:t>‹#›</a:t>
            </a:fld>
            <a:endParaRPr lang="en-US"/>
          </a:p>
        </p:txBody>
      </p:sp>
    </p:spTree>
    <p:extLst>
      <p:ext uri="{BB962C8B-B14F-4D97-AF65-F5344CB8AC3E}">
        <p14:creationId xmlns:p14="http://schemas.microsoft.com/office/powerpoint/2010/main" val="3440067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ecfr.gov/cgi-bin/text-idx?SID=8404b1a25952bc103e6743e6fc72f700&amp;amp;mc=true&amp;amp;node=pt14.2.91&amp;amp;rgn=div5"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ecfr.gov/cgi-bin/text-idx?SID=8404b1a25952bc103e6743e6fc72f700&amp;amp;mc=true&amp;amp;node=se14.2.91_1113&amp;amp;rgn=div8"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1</a:t>
            </a:fld>
            <a:endParaRPr lang="en-US"/>
          </a:p>
        </p:txBody>
      </p:sp>
      <p:sp>
        <p:nvSpPr>
          <p:cNvPr id="33794" name="Rectangle 2"/>
          <p:cNvSpPr>
            <a:spLocks noGrp="1" noRot="1" noChangeAspect="1" noChangeArrowheads="1" noTextEdit="1"/>
          </p:cNvSpPr>
          <p:nvPr>
            <p:ph type="sldImg"/>
          </p:nvPr>
        </p:nvSpPr>
        <p:spPr>
          <a:xfrm>
            <a:off x="331788" y="696913"/>
            <a:ext cx="6197600" cy="3486150"/>
          </a:xfrm>
          <a:ln/>
        </p:spPr>
      </p:sp>
      <p:sp>
        <p:nvSpPr>
          <p:cNvPr id="33795"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i="0" u="none" strike="noStrike" kern="1200" dirty="0" smtClean="0">
                <a:solidFill>
                  <a:schemeClr val="tx1"/>
                </a:solidFill>
                <a:effectLst/>
                <a:latin typeface="Arial" panose="020B0604020202020204" pitchFamily="34" charset="0"/>
                <a:ea typeface="+mn-ea"/>
                <a:cs typeface="Arial" panose="020B0604020202020204" pitchFamily="34" charset="0"/>
              </a:rPr>
              <a:t>2021/09-02-230(I)PP</a:t>
            </a:r>
            <a:r>
              <a:rPr lang="en-US" sz="1200" b="0" i="0" u="none" strike="noStrike" kern="1200" dirty="0" smtClean="0">
                <a:solidFill>
                  <a:schemeClr val="tx1"/>
                </a:solidFill>
                <a:effectLst/>
                <a:latin typeface="Arial" panose="020B0604020202020204" pitchFamily="34" charset="0"/>
                <a:ea typeface="+mn-ea"/>
                <a:cs typeface="Arial" panose="020B0604020202020204" pitchFamily="34" charset="0"/>
              </a:rPr>
              <a:t> </a:t>
            </a:r>
            <a:r>
              <a:rPr lang="en-US" dirty="0">
                <a:latin typeface="Arial" panose="020B0604020202020204" pitchFamily="34" charset="0"/>
                <a:ea typeface="ＭＳ Ｐゴシック" pitchFamily="34" charset="-128"/>
                <a:cs typeface="Arial" panose="020B0604020202020204" pitchFamily="34" charset="0"/>
              </a:rPr>
              <a:t>Original Author: John Steuernagle 01/30/2019;  POC Kevin Clover AFS-850 Operations </a:t>
            </a:r>
            <a:r>
              <a:rPr lang="en-US" dirty="0" smtClean="0">
                <a:latin typeface="Arial" panose="020B0604020202020204" pitchFamily="34" charset="0"/>
                <a:ea typeface="ＭＳ Ｐゴシック" pitchFamily="34" charset="-128"/>
                <a:cs typeface="Arial" panose="020B0604020202020204" pitchFamily="34" charset="0"/>
              </a:rPr>
              <a:t>Program</a:t>
            </a:r>
            <a:r>
              <a:rPr lang="en-US" baseline="0" dirty="0" smtClean="0">
                <a:latin typeface="Arial" panose="020B0604020202020204" pitchFamily="34" charset="0"/>
                <a:ea typeface="ＭＳ Ｐゴシック" pitchFamily="34" charset="-128"/>
                <a:cs typeface="Arial" panose="020B0604020202020204" pitchFamily="34" charset="0"/>
              </a:rPr>
              <a:t> Manager</a:t>
            </a:r>
            <a:r>
              <a:rPr lang="en-US" dirty="0" smtClean="0">
                <a:latin typeface="Arial" panose="020B0604020202020204" pitchFamily="34" charset="0"/>
                <a:ea typeface="ＭＳ Ｐゴシック" pitchFamily="34" charset="-128"/>
                <a:cs typeface="Arial" panose="020B0604020202020204" pitchFamily="34" charset="0"/>
              </a:rPr>
              <a:t>, </a:t>
            </a:r>
            <a:r>
              <a:rPr lang="en-US" dirty="0">
                <a:latin typeface="Arial" panose="020B0604020202020204" pitchFamily="34" charset="0"/>
                <a:ea typeface="ＭＳ Ｐゴシック" pitchFamily="34" charset="-128"/>
                <a:cs typeface="Arial" panose="020B0604020202020204" pitchFamily="34" charset="0"/>
              </a:rPr>
              <a:t>Office (562-888-2020 revised by </a:t>
            </a:r>
            <a:r>
              <a:rPr lang="en-US" dirty="0" smtClean="0">
                <a:latin typeface="Arial" panose="020B0604020202020204" pitchFamily="34" charset="0"/>
                <a:ea typeface="ＭＳ Ｐゴシック" pitchFamily="34" charset="-128"/>
                <a:cs typeface="Arial" panose="020B0604020202020204" pitchFamily="34" charset="0"/>
              </a:rPr>
              <a:t>JS</a:t>
            </a:r>
            <a:r>
              <a:rPr lang="en-US" baseline="0" dirty="0" smtClean="0">
                <a:latin typeface="Arial" panose="020B0604020202020204" pitchFamily="34" charset="0"/>
                <a:ea typeface="ＭＳ Ｐゴシック" pitchFamily="34" charset="-128"/>
                <a:cs typeface="Arial" panose="020B0604020202020204" pitchFamily="34" charset="0"/>
              </a:rPr>
              <a:t> 09/09/2021</a:t>
            </a:r>
            <a:r>
              <a:rPr lang="en-US" dirty="0" smtClean="0">
                <a:latin typeface="Arial" panose="020B0604020202020204" pitchFamily="34" charset="0"/>
                <a:ea typeface="ＭＳ Ｐゴシック" pitchFamily="34" charset="-128"/>
                <a:cs typeface="Arial" panose="020B0604020202020204" pitchFamily="34" charset="0"/>
              </a:rPr>
              <a:t>.</a:t>
            </a:r>
            <a:endParaRPr lang="en-US" b="1" dirty="0">
              <a:latin typeface="Arial" panose="020B0604020202020204" pitchFamily="34" charset="0"/>
              <a:ea typeface="ＭＳ Ｐゴシック" pitchFamily="34" charset="-128"/>
              <a:cs typeface="Arial" panose="020B0604020202020204" pitchFamily="34" charset="0"/>
            </a:endParaRPr>
          </a:p>
          <a:p>
            <a:pPr eaLnBrk="1" hangingPunct="1"/>
            <a:endParaRPr lang="en-US" b="1" dirty="0">
              <a:latin typeface="Arial" panose="020B0604020202020204" pitchFamily="34" charset="0"/>
              <a:ea typeface="ＭＳ Ｐゴシック" pitchFamily="34" charset="-128"/>
              <a:cs typeface="Arial" panose="020B0604020202020204" pitchFamily="34" charset="0"/>
            </a:endParaRPr>
          </a:p>
          <a:p>
            <a:pPr eaLnBrk="1" hangingPunct="1"/>
            <a:r>
              <a:rPr lang="en-US" b="1" dirty="0">
                <a:latin typeface="Arial" panose="020B0604020202020204" pitchFamily="34" charset="0"/>
                <a:ea typeface="ＭＳ Ｐゴシック" pitchFamily="34" charset="-128"/>
                <a:cs typeface="Arial" panose="020B0604020202020204" pitchFamily="34" charset="0"/>
              </a:rPr>
              <a:t>Presentation Note:  </a:t>
            </a:r>
            <a:r>
              <a:rPr lang="en-US" i="1" dirty="0">
                <a:latin typeface="Arial" panose="020B0604020202020204" pitchFamily="34" charset="0"/>
                <a:ea typeface="ＭＳ Ｐゴシック" pitchFamily="34" charset="-128"/>
                <a:cs typeface="Arial" panose="020B0604020202020204" pitchFamily="34" charset="0"/>
              </a:rPr>
              <a:t>This is the title slide </a:t>
            </a:r>
            <a:r>
              <a:rPr lang="en-US" b="0" i="1" dirty="0">
                <a:latin typeface="Arial" panose="020B0604020202020204" pitchFamily="34" charset="0"/>
                <a:ea typeface="ＭＳ Ｐゴシック" pitchFamily="34" charset="-128"/>
                <a:cs typeface="Arial" panose="020B0604020202020204" pitchFamily="34" charset="0"/>
              </a:rPr>
              <a:t>for </a:t>
            </a:r>
            <a:r>
              <a:rPr lang="en-US" b="1" i="1" dirty="0">
                <a:latin typeface="Arial" panose="020B0604020202020204" pitchFamily="34" charset="0"/>
                <a:ea typeface="ＭＳ Ｐゴシック" pitchFamily="34" charset="-128"/>
                <a:cs typeface="Arial" panose="020B0604020202020204" pitchFamily="34" charset="0"/>
              </a:rPr>
              <a:t>In-Flight Weather Resources.</a:t>
            </a:r>
          </a:p>
          <a:p>
            <a:pPr eaLnBrk="1" hangingPunct="1"/>
            <a:endParaRPr lang="en-US" i="1" dirty="0" smtClean="0">
              <a:latin typeface="Times New Roman" pitchFamily="18" charset="0"/>
              <a:ea typeface="ＭＳ Ｐゴシック" pitchFamily="34" charset="-128"/>
            </a:endParaRPr>
          </a:p>
          <a:p>
            <a:pPr marL="171450" indent="-171450" eaLnBrk="1" hangingPunct="1">
              <a:buFont typeface="Arial" panose="020B0604020202020204" pitchFamily="34" charset="0"/>
              <a:buChar char="•"/>
            </a:pPr>
            <a:r>
              <a:rPr lang="en-US" b="1" i="0" dirty="0" smtClean="0">
                <a:latin typeface="Times New Roman" pitchFamily="18" charset="0"/>
                <a:ea typeface="ＭＳ Ｐゴシック" pitchFamily="34" charset="-128"/>
              </a:rPr>
              <a:t>Script</a:t>
            </a:r>
            <a:r>
              <a:rPr lang="en-US" b="1" i="0" baseline="0" dirty="0" smtClean="0">
                <a:latin typeface="Times New Roman" pitchFamily="18" charset="0"/>
                <a:ea typeface="ＭＳ Ｐゴシック" pitchFamily="34" charset="-128"/>
              </a:rPr>
              <a:t> -  </a:t>
            </a:r>
            <a:r>
              <a:rPr lang="en-US" i="0" dirty="0" smtClean="0">
                <a:latin typeface="Times New Roman" pitchFamily="18" charset="0"/>
                <a:ea typeface="ＭＳ Ｐゴシック" pitchFamily="34" charset="-128"/>
              </a:rPr>
              <a:t>We have included a script of suggested dialog with most slides.  The</a:t>
            </a:r>
            <a:r>
              <a:rPr lang="en-US" i="0" baseline="0" dirty="0" smtClean="0">
                <a:latin typeface="Times New Roman" pitchFamily="18" charset="0"/>
                <a:ea typeface="ＭＳ Ｐゴシック" pitchFamily="34" charset="-128"/>
              </a:rPr>
              <a:t> script will always appear in a </a:t>
            </a:r>
            <a:r>
              <a:rPr lang="en-US" b="1" i="0" baseline="0" dirty="0" smtClean="0">
                <a:latin typeface="Times New Roman" pitchFamily="18" charset="0"/>
                <a:ea typeface="ＭＳ Ｐゴシック" pitchFamily="34" charset="-128"/>
              </a:rPr>
              <a:t>non-italic font</a:t>
            </a:r>
            <a:r>
              <a:rPr lang="en-US" i="0" baseline="0" dirty="0" smtClean="0">
                <a:latin typeface="Times New Roman" pitchFamily="18" charset="0"/>
                <a:ea typeface="ＭＳ Ｐゴシック" pitchFamily="34" charset="-128"/>
              </a:rPr>
              <a:t>. </a:t>
            </a:r>
            <a:r>
              <a:rPr lang="en-US" i="0" dirty="0" smtClean="0">
                <a:latin typeface="Times New Roman" pitchFamily="18" charset="0"/>
                <a:ea typeface="ＭＳ Ｐゴシック" pitchFamily="34" charset="-128"/>
              </a:rPr>
              <a:t> Presenters may read the script or modify it to suit their own presentation style.  See template slides 5 and 6  for examples of a slides with script.</a:t>
            </a:r>
          </a:p>
          <a:p>
            <a:pPr eaLnBrk="1" hangingPunct="1"/>
            <a:endParaRPr lang="en-US" dirty="0" smtClean="0">
              <a:latin typeface="Times New Roman" pitchFamily="18" charset="0"/>
              <a:ea typeface="ＭＳ Ｐゴシック" pitchFamily="34" charset="-128"/>
            </a:endParaRPr>
          </a:p>
          <a:p>
            <a:pPr marL="171450" indent="-171450" eaLnBrk="1" hangingPunct="1">
              <a:buFont typeface="Arial" panose="020B0604020202020204" pitchFamily="34" charset="0"/>
              <a:buChar char="•"/>
            </a:pPr>
            <a:r>
              <a:rPr lang="en-US" b="1" i="0" dirty="0" smtClean="0">
                <a:latin typeface="Times New Roman" pitchFamily="18" charset="0"/>
                <a:ea typeface="ＭＳ Ｐゴシック" pitchFamily="34" charset="-128"/>
              </a:rPr>
              <a:t>Presentation Instructions - </a:t>
            </a:r>
            <a:r>
              <a:rPr lang="en-US" i="1" dirty="0" smtClean="0">
                <a:latin typeface="Times New Roman" pitchFamily="18" charset="0"/>
                <a:ea typeface="ＭＳ Ｐゴシック" pitchFamily="34" charset="-128"/>
              </a:rPr>
              <a:t>(stage direction and  presentation suggestions) will be preceded by a  </a:t>
            </a:r>
            <a:r>
              <a:rPr lang="en-US" b="1" dirty="0" smtClean="0">
                <a:latin typeface="Times New Roman" pitchFamily="18" charset="0"/>
                <a:ea typeface="ＭＳ Ｐゴシック" pitchFamily="34" charset="-128"/>
              </a:rPr>
              <a:t>Bold header:</a:t>
            </a:r>
            <a:r>
              <a:rPr lang="en-US" b="1" baseline="0" dirty="0" smtClean="0">
                <a:latin typeface="Times New Roman" pitchFamily="18" charset="0"/>
                <a:ea typeface="ＭＳ Ｐゴシック" pitchFamily="34" charset="-128"/>
              </a:rPr>
              <a:t> </a:t>
            </a:r>
            <a:r>
              <a:rPr lang="en-US" i="1" dirty="0" smtClean="0">
                <a:latin typeface="Times New Roman" pitchFamily="18" charset="0"/>
                <a:ea typeface="ＭＳ Ｐゴシック" pitchFamily="34" charset="-128"/>
              </a:rPr>
              <a:t>the instructions themselves will be in </a:t>
            </a:r>
            <a:r>
              <a:rPr lang="en-US" b="1" i="1" dirty="0" smtClean="0">
                <a:latin typeface="Times New Roman" pitchFamily="18" charset="0"/>
                <a:ea typeface="ＭＳ Ｐゴシック" pitchFamily="34" charset="-128"/>
              </a:rPr>
              <a:t>Italic fonts</a:t>
            </a:r>
            <a:r>
              <a:rPr lang="en-US" i="1" dirty="0" smtClean="0">
                <a:latin typeface="Times New Roman" pitchFamily="18" charset="0"/>
                <a:ea typeface="ＭＳ Ｐゴシック" pitchFamily="34" charset="-128"/>
              </a:rPr>
              <a:t>.  See slides 2,</a:t>
            </a:r>
            <a:r>
              <a:rPr lang="en-US" i="1" baseline="0" dirty="0" smtClean="0">
                <a:latin typeface="Times New Roman" pitchFamily="18" charset="0"/>
                <a:ea typeface="ＭＳ Ｐゴシック" pitchFamily="34" charset="-128"/>
              </a:rPr>
              <a:t> for an example of slides with Presentation Instructions only.</a:t>
            </a:r>
            <a:endParaRPr lang="en-US" i="1" dirty="0" smtClean="0">
              <a:latin typeface="Times New Roman" pitchFamily="18" charset="0"/>
              <a:ea typeface="ＭＳ Ｐゴシック" pitchFamily="34" charset="-128"/>
            </a:endParaRPr>
          </a:p>
          <a:p>
            <a:pPr eaLnBrk="1" hangingPunct="1"/>
            <a:endParaRPr lang="en-US" i="1" dirty="0" smtClean="0">
              <a:latin typeface="Times New Roman" pitchFamily="18" charset="0"/>
              <a:ea typeface="ＭＳ Ｐゴシック" pitchFamily="34" charset="-128"/>
            </a:endParaRPr>
          </a:p>
          <a:p>
            <a:pPr marL="171450" indent="-171450" eaLnBrk="1" hangingPunct="1">
              <a:buFont typeface="Arial" panose="020B0604020202020204" pitchFamily="34" charset="0"/>
              <a:buChar char="•"/>
            </a:pPr>
            <a:r>
              <a:rPr lang="en-US" b="1" i="0" dirty="0" smtClean="0">
                <a:latin typeface="Times New Roman" pitchFamily="18" charset="0"/>
                <a:ea typeface="ＭＳ Ｐゴシック" pitchFamily="34" charset="-128"/>
              </a:rPr>
              <a:t>Program control instructions</a:t>
            </a:r>
            <a:r>
              <a:rPr lang="en-US" b="1" i="0" baseline="0" dirty="0" smtClean="0">
                <a:latin typeface="Times New Roman" pitchFamily="18" charset="0"/>
                <a:ea typeface="ＭＳ Ｐゴシック" pitchFamily="34" charset="-128"/>
              </a:rPr>
              <a:t> -</a:t>
            </a:r>
            <a:r>
              <a:rPr lang="en-US" b="1" i="0" dirty="0" smtClean="0">
                <a:latin typeface="Times New Roman" pitchFamily="18" charset="0"/>
                <a:ea typeface="ＭＳ Ｐゴシック" pitchFamily="34" charset="-128"/>
              </a:rPr>
              <a:t> </a:t>
            </a:r>
            <a:r>
              <a:rPr lang="en-US" i="1" dirty="0" smtClean="0">
                <a:latin typeface="Times New Roman" pitchFamily="18" charset="0"/>
                <a:ea typeface="ＭＳ Ｐゴシック" pitchFamily="34" charset="-128"/>
              </a:rPr>
              <a:t>will be in bold fonts and look like this:  </a:t>
            </a:r>
            <a:r>
              <a:rPr lang="en-US" b="1" dirty="0" smtClean="0">
                <a:latin typeface="Times New Roman" pitchFamily="18" charset="0"/>
                <a:ea typeface="ＭＳ Ｐゴシック" pitchFamily="34" charset="-128"/>
              </a:rPr>
              <a:t>(Click) </a:t>
            </a:r>
            <a:r>
              <a:rPr lang="en-US" i="1" dirty="0" smtClean="0">
                <a:latin typeface="Times New Roman" pitchFamily="18" charset="0"/>
                <a:ea typeface="ＭＳ Ｐゴシック" pitchFamily="34" charset="-128"/>
              </a:rPr>
              <a:t>for building information within a slide;  or this:  </a:t>
            </a:r>
            <a:r>
              <a:rPr lang="en-US" b="1" dirty="0" smtClean="0">
                <a:latin typeface="Times New Roman" pitchFamily="18" charset="0"/>
                <a:ea typeface="ＭＳ Ｐゴシック" pitchFamily="34" charset="-128"/>
              </a:rPr>
              <a:t>(Next Slide) </a:t>
            </a:r>
            <a:r>
              <a:rPr lang="en-US" i="1" dirty="0" smtClean="0">
                <a:latin typeface="Times New Roman" pitchFamily="18" charset="0"/>
                <a:ea typeface="ＭＳ Ｐゴシック" pitchFamily="34" charset="-128"/>
              </a:rPr>
              <a:t>for slide advance.</a:t>
            </a:r>
          </a:p>
          <a:p>
            <a:pPr marL="171450" indent="-171450" eaLnBrk="1" hangingPunct="1">
              <a:buFont typeface="Arial" panose="020B0604020202020204" pitchFamily="34" charset="0"/>
              <a:buChar char="•"/>
            </a:pPr>
            <a:endParaRPr lang="en-US" b="1" i="1" dirty="0" smtClean="0">
              <a:latin typeface="Times New Roman" pitchFamily="18" charset="0"/>
              <a:ea typeface="ＭＳ Ｐゴシック" pitchFamily="34" charset="-128"/>
            </a:endParaRPr>
          </a:p>
          <a:p>
            <a:pPr marL="171450" indent="-171450" eaLnBrk="1" hangingPunct="1">
              <a:buFont typeface="Arial" panose="020B0604020202020204" pitchFamily="34" charset="0"/>
              <a:buChar char="•"/>
            </a:pPr>
            <a:r>
              <a:rPr lang="en-US" b="1" i="0" dirty="0" smtClean="0">
                <a:latin typeface="Times New Roman" pitchFamily="18" charset="0"/>
                <a:ea typeface="ＭＳ Ｐゴシック" pitchFamily="34" charset="-128"/>
              </a:rPr>
              <a:t>Background</a:t>
            </a:r>
            <a:r>
              <a:rPr lang="en-US" b="1" i="0" baseline="0" dirty="0" smtClean="0">
                <a:latin typeface="Times New Roman" pitchFamily="18" charset="0"/>
                <a:ea typeface="ＭＳ Ｐゴシック" pitchFamily="34" charset="-128"/>
              </a:rPr>
              <a:t> information - </a:t>
            </a:r>
            <a:r>
              <a:rPr lang="en-US" i="1" dirty="0" smtClean="0">
                <a:latin typeface="Times New Roman" pitchFamily="18" charset="0"/>
                <a:ea typeface="ＭＳ Ｐゴシック" pitchFamily="34" charset="-128"/>
              </a:rPr>
              <a:t>Some slides may contain background information that supports the concepts presented in the program.  </a:t>
            </a:r>
            <a:br>
              <a:rPr lang="en-US" i="1" dirty="0" smtClean="0">
                <a:latin typeface="Times New Roman" pitchFamily="18" charset="0"/>
                <a:ea typeface="ＭＳ Ｐゴシック" pitchFamily="34" charset="-128"/>
              </a:rPr>
            </a:br>
            <a:r>
              <a:rPr lang="en-US" i="1" dirty="0" smtClean="0">
                <a:latin typeface="Times New Roman" pitchFamily="18" charset="0"/>
                <a:ea typeface="ＭＳ Ｐゴシック" pitchFamily="34" charset="-128"/>
              </a:rPr>
              <a:t>Background information will always appear last and will be preceded by a bold  </a:t>
            </a:r>
            <a:r>
              <a:rPr lang="en-US" b="1" dirty="0" smtClean="0">
                <a:latin typeface="Times New Roman" pitchFamily="18" charset="0"/>
                <a:ea typeface="ＭＳ Ｐゴシック" pitchFamily="34" charset="-128"/>
              </a:rPr>
              <a:t>Background: </a:t>
            </a:r>
            <a:r>
              <a:rPr lang="en-US" i="1" dirty="0" smtClean="0">
                <a:latin typeface="Times New Roman" pitchFamily="18" charset="0"/>
                <a:ea typeface="ＭＳ Ｐゴシック" pitchFamily="34" charset="-128"/>
              </a:rPr>
              <a:t>identification.</a:t>
            </a:r>
          </a:p>
          <a:p>
            <a:pPr eaLnBrk="1" hangingPunct="1"/>
            <a:endParaRPr lang="en-US" i="1" dirty="0" smtClean="0">
              <a:latin typeface="Times New Roman" pitchFamily="18" charset="0"/>
              <a:ea typeface="ＭＳ Ｐゴシック" pitchFamily="34" charset="-128"/>
            </a:endParaRPr>
          </a:p>
          <a:p>
            <a:pPr eaLnBrk="1" hangingPunct="1"/>
            <a:endParaRPr lang="en-US" dirty="0">
              <a:latin typeface="Arial" panose="020B0604020202020204" pitchFamily="34" charset="0"/>
              <a:ea typeface="ＭＳ Ｐゴシック" pitchFamily="34" charset="-128"/>
              <a:cs typeface="Arial" panose="020B0604020202020204" pitchFamily="34" charset="0"/>
            </a:endParaRPr>
          </a:p>
          <a:p>
            <a:pPr eaLnBrk="1" hangingPunct="1"/>
            <a:r>
              <a:rPr lang="en-US" i="1" dirty="0">
                <a:latin typeface="Arial" panose="020B0604020202020204" pitchFamily="34" charset="0"/>
                <a:ea typeface="ＭＳ Ｐゴシック" pitchFamily="34" charset="-128"/>
                <a:cs typeface="Arial" panose="020B0604020202020204" pitchFamily="34" charset="0"/>
              </a:rPr>
              <a:t>The production team hope you and your audience will enjoy the show.   Break a leg!  </a:t>
            </a:r>
          </a:p>
          <a:p>
            <a:pPr eaLnBrk="1" hangingPunct="1"/>
            <a:endParaRPr lang="en-US" i="1" dirty="0">
              <a:latin typeface="Arial" panose="020B0604020202020204" pitchFamily="34" charset="0"/>
              <a:ea typeface="ＭＳ Ｐゴシック" pitchFamily="34" charset="-128"/>
              <a:cs typeface="Arial" panose="020B0604020202020204" pitchFamily="34" charset="0"/>
            </a:endParaRPr>
          </a:p>
          <a:p>
            <a:pPr eaLnBrk="1" hangingPunct="1"/>
            <a:r>
              <a:rPr lang="en-US" i="1" dirty="0">
                <a:latin typeface="Arial" panose="020B0604020202020204" pitchFamily="34" charset="0"/>
                <a:ea typeface="ＭＳ Ｐゴシック" pitchFamily="34" charset="-128"/>
                <a:cs typeface="Arial" panose="020B0604020202020204" pitchFamily="34" charset="0"/>
              </a:rPr>
              <a:t> </a:t>
            </a:r>
            <a:r>
              <a:rPr lang="en-US" b="1" dirty="0">
                <a:latin typeface="Arial" panose="020B0604020202020204" pitchFamily="34" charset="0"/>
                <a:ea typeface="ＭＳ Ｐゴシック" pitchFamily="34" charset="-128"/>
                <a:cs typeface="Arial" panose="020B0604020202020204" pitchFamily="34" charset="0"/>
              </a:rPr>
              <a:t>(Next Slide) </a:t>
            </a:r>
            <a:endParaRPr lang="en-US" i="1" dirty="0">
              <a:latin typeface="Arial" panose="020B0604020202020204" pitchFamily="34" charset="0"/>
              <a:ea typeface="ＭＳ Ｐゴシック" pitchFamily="34" charset="-128"/>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Flight Service uses this general list of elements for providing Standard Weather Briefings.  </a:t>
            </a:r>
          </a:p>
          <a:p>
            <a:pPr marL="171450" indent="-171450">
              <a:buFont typeface="Arial" panose="020B0604020202020204" pitchFamily="34" charset="0"/>
              <a:buChar char="•"/>
            </a:pPr>
            <a:r>
              <a:rPr lang="en-US" dirty="0"/>
              <a:t>It is recommended that this list be used when conducting a preflight self-briefing using automated resources.  </a:t>
            </a:r>
          </a:p>
          <a:p>
            <a:pPr marL="171450" indent="-171450">
              <a:buFont typeface="Arial" panose="020B0604020202020204" pitchFamily="34" charset="0"/>
              <a:buChar char="•"/>
            </a:pPr>
            <a:r>
              <a:rPr lang="en-US" dirty="0"/>
              <a:t>Using this list of elements when conducting a preflight self-briefing regardless of the automated resource will assist a pilot in complying with </a:t>
            </a:r>
            <a:r>
              <a:rPr lang="en-US" dirty="0">
                <a:cs typeface="Times New Roman" panose="02020603050405020304" pitchFamily="18" charset="0"/>
              </a:rPr>
              <a:t>Title 14 of the Code of Federal Regulations (14 CFR) part </a:t>
            </a:r>
            <a:r>
              <a:rPr lang="en-US" u="sng" dirty="0">
                <a:cs typeface="Times New Roman" panose="02020603050405020304" pitchFamily="18" charset="0"/>
                <a:hlinkClick r:id="rId3"/>
              </a:rPr>
              <a:t>91</a:t>
            </a:r>
            <a:r>
              <a:rPr lang="en-US" dirty="0">
                <a:cs typeface="Times New Roman" panose="02020603050405020304" pitchFamily="18" charset="0"/>
                <a:hlinkClick r:id="rId3"/>
              </a:rPr>
              <a:t>,</a:t>
            </a:r>
            <a:r>
              <a:rPr lang="en-US" dirty="0">
                <a:cs typeface="Times New Roman" panose="02020603050405020304" pitchFamily="18" charset="0"/>
              </a:rPr>
              <a:t> §§ </a:t>
            </a:r>
            <a:r>
              <a:rPr lang="en-US" u="sng" dirty="0">
                <a:cs typeface="Times New Roman" panose="02020603050405020304" pitchFamily="18" charset="0"/>
                <a:hlinkClick r:id="rId4"/>
              </a:rPr>
              <a:t>91.103</a:t>
            </a:r>
            <a:r>
              <a:rPr lang="en-US" u="sng" dirty="0">
                <a:cs typeface="Times New Roman" panose="02020603050405020304" pitchFamily="18" charset="0"/>
              </a:rPr>
              <a:t>.</a:t>
            </a:r>
            <a:endParaRPr lang="en-US" dirty="0"/>
          </a:p>
          <a:p>
            <a:pPr marL="171450" indent="-171450">
              <a:buFont typeface="Arial" panose="020B0604020202020204" pitchFamily="34" charset="0"/>
              <a:buChar char="•"/>
            </a:pPr>
            <a:r>
              <a:rPr lang="en-US" dirty="0"/>
              <a:t>There are also interactive graphics (</a:t>
            </a:r>
            <a:r>
              <a:rPr lang="en-US" dirty="0" err="1"/>
              <a:t>eg</a:t>
            </a:r>
            <a:r>
              <a:rPr lang="en-US" dirty="0"/>
              <a:t> GFA or 1800wxbrief.com Interactive map) available that depict </a:t>
            </a:r>
            <a:r>
              <a:rPr lang="en-US" dirty="0">
                <a:solidFill>
                  <a:srgbClr val="FF0000"/>
                </a:solidFill>
              </a:rPr>
              <a:t>some of </a:t>
            </a:r>
            <a:r>
              <a:rPr lang="en-US" dirty="0"/>
              <a:t>these elements to assist in understanding what information is applicate to the route of flight. </a:t>
            </a:r>
          </a:p>
          <a:p>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baseline="0" dirty="0" smtClean="0"/>
              <a:t>(Next Slide)</a:t>
            </a:r>
            <a:endParaRPr lang="en-US" b="1" dirty="0" smtClean="0"/>
          </a:p>
        </p:txBody>
      </p:sp>
      <p:sp>
        <p:nvSpPr>
          <p:cNvPr id="4" name="Slide Number Placeholder 3"/>
          <p:cNvSpPr>
            <a:spLocks noGrp="1"/>
          </p:cNvSpPr>
          <p:nvPr>
            <p:ph type="sldNum" sz="quarter" idx="5"/>
          </p:nvPr>
        </p:nvSpPr>
        <p:spPr/>
        <p:txBody>
          <a:bodyPr/>
          <a:lstStyle/>
          <a:p>
            <a:fld id="{55D68406-F15C-4303-97CE-0E3EE59880C4}" type="slidenum">
              <a:rPr lang="en-US" smtClean="0"/>
              <a:pPr/>
              <a:t>10</a:t>
            </a:fld>
            <a:endParaRPr lang="en-US"/>
          </a:p>
        </p:txBody>
      </p:sp>
    </p:spTree>
    <p:extLst>
      <p:ext uri="{BB962C8B-B14F-4D97-AF65-F5344CB8AC3E}">
        <p14:creationId xmlns:p14="http://schemas.microsoft.com/office/powerpoint/2010/main" val="3801849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Listed are government resources, there are also third-party automated resources that may be used for conducting pre-flight self-briefings</a:t>
            </a:r>
          </a:p>
          <a:p>
            <a:endParaRPr lang="en-US" dirty="0"/>
          </a:p>
          <a:p>
            <a:r>
              <a:rPr lang="en-US" dirty="0"/>
              <a:t>FAQ on using automated preflight resources.  You may get some of the questions listed below.  If so refer to the answer listed.</a:t>
            </a:r>
          </a:p>
          <a:p>
            <a:r>
              <a:rPr lang="en-US" sz="1800" dirty="0"/>
              <a:t>Q1: Does my self-briefing need to be recorded or documented by the automation sites(s) I use?</a:t>
            </a:r>
          </a:p>
          <a:p>
            <a:pPr lvl="1"/>
            <a:r>
              <a:rPr lang="en-US" sz="1600" dirty="0"/>
              <a:t>A1: There is no requirement for a self-brief to be recorded</a:t>
            </a:r>
          </a:p>
          <a:p>
            <a:pPr lvl="1"/>
            <a:r>
              <a:rPr lang="en-US" sz="1600" dirty="0"/>
              <a:t>If you prefer to have your self-briefing preparation be recorded, consider invoking the Standard Briefing functionality on 1800wxbrief.com; third-party applications may also offer a recorded briefing functionality</a:t>
            </a:r>
            <a:endParaRPr lang="en-US" sz="1800" dirty="0"/>
          </a:p>
          <a:p>
            <a:pPr>
              <a:spcBef>
                <a:spcPts val="0"/>
              </a:spcBef>
            </a:pPr>
            <a:endParaRPr lang="en-US" sz="1800" dirty="0"/>
          </a:p>
          <a:p>
            <a:pPr>
              <a:spcBef>
                <a:spcPts val="0"/>
              </a:spcBef>
            </a:pPr>
            <a:r>
              <a:rPr lang="en-US" sz="1800" dirty="0"/>
              <a:t>Q2: I like the Graphical tools (GFA, Interactive Maps) when conducting preflight planning. Do I still need to use the “Standard Briefing” functionality on the planning website or app that provides a full textual briefing?</a:t>
            </a:r>
          </a:p>
          <a:p>
            <a:pPr lvl="1"/>
            <a:r>
              <a:rPr lang="en-US" sz="1600" dirty="0"/>
              <a:t>A2: Full textual (aka Standard Briefing) functionality is not required to be invoked  </a:t>
            </a:r>
          </a:p>
          <a:p>
            <a:pPr lvl="1"/>
            <a:r>
              <a:rPr lang="en-US" sz="1600" dirty="0"/>
              <a:t>The goal is to conduct a comprehensive preflight self-briefing; if you have done this (i.e., covered all the checklist items) using the graphical tools, you do not need to invoke a full textual briefing </a:t>
            </a:r>
          </a:p>
          <a:p>
            <a:pPr lvl="1"/>
            <a:r>
              <a:rPr lang="en-US" sz="1600" dirty="0"/>
              <a:t>However, the Standard Briefing functionality is a good idea as a double check that you have not missed something in your own workflow</a:t>
            </a:r>
          </a:p>
          <a:p>
            <a:pPr lvl="1"/>
            <a:endParaRPr lang="en-US" sz="1600" dirty="0"/>
          </a:p>
          <a:p>
            <a:r>
              <a:rPr lang="en-US" sz="2000" dirty="0"/>
              <a:t>Q3: If I conduct a self-brief and still decide to call Flight Service, will they know what I have done online?</a:t>
            </a:r>
          </a:p>
          <a:p>
            <a:pPr lvl="1"/>
            <a:r>
              <a:rPr lang="en-US" sz="1600" dirty="0"/>
              <a:t>A3: YES, if you have used 1800wxbrief.com and requested a standard briefing</a:t>
            </a:r>
          </a:p>
          <a:p>
            <a:pPr lvl="1"/>
            <a:r>
              <a:rPr lang="en-US" sz="1600" dirty="0"/>
              <a:t>YES, if you have used a third-party application that links to your 1800wxbrief.com account and uses an approved standard briefing product (check with your particular third-party vendor)</a:t>
            </a:r>
          </a:p>
          <a:p>
            <a:pPr lvl="1"/>
            <a:r>
              <a:rPr lang="en-US" sz="1600" dirty="0"/>
              <a:t>NO, if you have used just the graphical functionality on 1800wxbrief.com, AWC, or third-party sites</a:t>
            </a:r>
          </a:p>
          <a:p>
            <a:pPr lvl="1"/>
            <a:r>
              <a:rPr lang="en-US" sz="1600" dirty="0"/>
              <a:t>If you plan to call Flight Service, then invoking the Standard Briefing functionality from 1800wxbrief.com (or a third-party application that shares your 1800wxbrief.com credentials) will allow the Specialist to see your briefing details and save you time</a:t>
            </a:r>
            <a:endParaRPr lang="en-US" sz="1800" dirty="0"/>
          </a:p>
          <a:p>
            <a:pPr lvl="1"/>
            <a:endParaRPr lang="en-US" sz="140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baseline="0" dirty="0" smtClean="0"/>
              <a:t>(Next Slide)</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5D68406-F15C-4303-97CE-0E3EE59880C4}" type="slidenum">
              <a:rPr lang="en-US" smtClean="0"/>
              <a:pPr/>
              <a:t>11</a:t>
            </a:fld>
            <a:endParaRPr lang="en-US"/>
          </a:p>
        </p:txBody>
      </p:sp>
    </p:spTree>
    <p:extLst>
      <p:ext uri="{BB962C8B-B14F-4D97-AF65-F5344CB8AC3E}">
        <p14:creationId xmlns:p14="http://schemas.microsoft.com/office/powerpoint/2010/main" val="784088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Let’s begin with FAA Flight Service.  FSS stations provide en route weather via voice communication in a couple of different ways.  In this example, aircraft flying near the Kankakee VOR can contact Flight Service on 122.2 Mhz.  Aircraft equipped with UHF </a:t>
            </a:r>
            <a:r>
              <a:rPr lang="en-US" baseline="0" dirty="0" err="1"/>
              <a:t>Comm</a:t>
            </a:r>
            <a:r>
              <a:rPr lang="en-US" baseline="0" dirty="0"/>
              <a:t> radios can contact FSS on 255.4 Mhz.  </a:t>
            </a:r>
            <a:r>
              <a:rPr lang="en-US" b="1" baseline="0" dirty="0"/>
              <a:t>(Click)</a:t>
            </a:r>
          </a:p>
          <a:p>
            <a:endParaRPr lang="en-US" b="1" baseline="0" dirty="0"/>
          </a:p>
          <a:p>
            <a:r>
              <a:rPr lang="en-US" b="0" baseline="0" dirty="0"/>
              <a:t>Here Flight Service can </a:t>
            </a:r>
            <a:r>
              <a:rPr lang="en-US" b="0" baseline="0" dirty="0" smtClean="0"/>
              <a:t>receive </a:t>
            </a:r>
            <a:r>
              <a:rPr lang="en-US" b="0" baseline="0" dirty="0"/>
              <a:t>on </a:t>
            </a:r>
            <a:r>
              <a:rPr lang="en-US" b="0" baseline="0" dirty="0" smtClean="0"/>
              <a:t>122.1 </a:t>
            </a:r>
            <a:r>
              <a:rPr lang="en-US" b="0" baseline="0" dirty="0"/>
              <a:t>Mhz. and transmit over the </a:t>
            </a:r>
            <a:r>
              <a:rPr lang="en-US" b="0" baseline="0" dirty="0" smtClean="0"/>
              <a:t>Kinston </a:t>
            </a:r>
            <a:r>
              <a:rPr lang="en-US" b="0" baseline="0" dirty="0"/>
              <a:t>VOR on </a:t>
            </a:r>
            <a:r>
              <a:rPr lang="en-US" b="0" baseline="0" dirty="0" smtClean="0"/>
              <a:t>109.6 </a:t>
            </a:r>
            <a:r>
              <a:rPr lang="en-US" b="0" baseline="0" dirty="0"/>
              <a:t>Mhz.  If you choose the VOR communication option, be sure to enable voice on your VOR receiver and adjust the audio volume so you can hear the FSS transmissions.</a:t>
            </a:r>
          </a:p>
          <a:p>
            <a:endParaRPr lang="en-US" baseline="0" dirty="0"/>
          </a:p>
          <a:p>
            <a:r>
              <a:rPr lang="en-US" b="1" baseline="0" dirty="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12</a:t>
            </a:fld>
            <a:endParaRPr lang="en-US"/>
          </a:p>
        </p:txBody>
      </p:sp>
    </p:spTree>
    <p:extLst>
      <p:ext uri="{BB962C8B-B14F-4D97-AF65-F5344CB8AC3E}">
        <p14:creationId xmlns:p14="http://schemas.microsoft.com/office/powerpoint/2010/main" val="4286074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a:latin typeface="Arial" panose="020B0604020202020204" pitchFamily="34" charset="0"/>
                <a:cs typeface="Arial" panose="020B0604020202020204" pitchFamily="34" charset="0"/>
              </a:rPr>
              <a:t>Here are some of the products available for en route access.  You may receive this information via radio (flight Service) or via data link.  More about data link later.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baseline="0" dirty="0">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a:latin typeface="Arial" panose="020B0604020202020204" pitchFamily="34" charset="0"/>
                <a:cs typeface="Arial" panose="020B0604020202020204" pitchFamily="34" charset="0"/>
              </a:rPr>
              <a:t>Whenever you access weather information it’s important to know how old that information is.  Some of the products in the left hand column could be more than an hour old when you receive them.  Others may be quite recent.  That’s why it’s important to note the times when observations were taken and/or the product validity time span.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kern="1200" baseline="0" dirty="0">
                <a:solidFill>
                  <a:schemeClr val="tx1"/>
                </a:solidFill>
                <a:effectLst/>
                <a:latin typeface="Arial" panose="020B0604020202020204" pitchFamily="34" charset="0"/>
                <a:ea typeface="+mn-ea"/>
                <a:cs typeface="Arial" panose="020B0604020202020204" pitchFamily="34" charset="0"/>
              </a:rPr>
              <a:t>Products in the right hand column will be older than those in the left.  </a:t>
            </a:r>
            <a:r>
              <a:rPr lang="en-US" sz="1200" b="1" kern="1200" baseline="0" dirty="0">
                <a:solidFill>
                  <a:schemeClr val="tx1"/>
                </a:solidFill>
                <a:effectLst/>
                <a:latin typeface="Arial" panose="020B0604020202020204" pitchFamily="34" charset="0"/>
                <a:ea typeface="+mn-ea"/>
                <a:cs typeface="Arial" panose="020B0604020202020204" pitchFamily="34" charset="0"/>
              </a:rPr>
              <a:t>(Click)</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1"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kern="1200" baseline="0" dirty="0">
                <a:solidFill>
                  <a:schemeClr val="tx1"/>
                </a:solidFill>
                <a:effectLst/>
                <a:latin typeface="Arial" panose="020B0604020202020204" pitchFamily="34" charset="0"/>
                <a:ea typeface="+mn-ea"/>
                <a:cs typeface="Arial" panose="020B0604020202020204" pitchFamily="34" charset="0"/>
              </a:rPr>
              <a:t>Forecasts work best when you compare them with more current weather observations.  That way you can see if weather is developing earlier or later than the forecast schedule.</a:t>
            </a:r>
            <a:endParaRPr lang="en-US" sz="1200" kern="1200" dirty="0">
              <a:solidFill>
                <a:schemeClr val="tx1"/>
              </a:solidFill>
              <a:effectLst/>
              <a:latin typeface="Times New Roman" pitchFamily="18"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1" baseline="0" dirty="0">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a:latin typeface="Arial" panose="020B0604020202020204" pitchFamily="34" charset="0"/>
                <a:cs typeface="Arial" panose="020B0604020202020204" pitchFamily="34" charset="0"/>
              </a:rPr>
              <a:t>PIREPs – Pilots are the best resource for reporting inflight weather conditions and confirming </a:t>
            </a:r>
            <a:r>
              <a:rPr lang="en-US" b="0" baseline="0" dirty="0" smtClean="0">
                <a:latin typeface="Arial" panose="020B0604020202020204" pitchFamily="34" charset="0"/>
                <a:cs typeface="Arial" panose="020B0604020202020204" pitchFamily="34" charset="0"/>
              </a:rPr>
              <a:t>forecasts </a:t>
            </a:r>
            <a:r>
              <a:rPr lang="en-US" b="0" baseline="0" dirty="0">
                <a:latin typeface="Arial" panose="020B0604020202020204" pitchFamily="34" charset="0"/>
                <a:cs typeface="Arial" panose="020B0604020202020204" pitchFamily="34" charset="0"/>
              </a:rPr>
              <a:t>are correct or not.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baseline="0" dirty="0">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1" baseline="0" dirty="0">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baseline="0" dirty="0">
                <a:latin typeface="Arial" panose="020B0604020202020204" pitchFamily="34" charset="0"/>
                <a:cs typeface="Arial" panose="020B0604020202020204" pitchFamily="34" charset="0"/>
              </a:rPr>
              <a:t>(Next Slide)</a:t>
            </a:r>
            <a:endParaRPr lang="en-US" b="1"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13</a:t>
            </a:fld>
            <a:endParaRPr lang="en-US"/>
          </a:p>
        </p:txBody>
      </p:sp>
    </p:spTree>
    <p:extLst>
      <p:ext uri="{BB962C8B-B14F-4D97-AF65-F5344CB8AC3E}">
        <p14:creationId xmlns:p14="http://schemas.microsoft.com/office/powerpoint/2010/main" val="438261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a:t>The letter H in a VOR data block indicates a couple of things: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aseline="0" dirty="0"/>
              <a:t> the ability to receive HIWAS (Hazardous in-flight Weather Advisory broadcasts.  As the name implies, these were pre-recorded advisories of hazardous weather conditions.  </a:t>
            </a:r>
            <a:r>
              <a:rPr lang="en-US" b="1" baseline="0" dirty="0"/>
              <a:t>(Click)</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US" b="0" baseline="0" dirty="0"/>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0" baseline="0" dirty="0"/>
              <a:t>It also indicates that you’re consulting an out dated chart because HIWAS was decommissioned in January of 2020. </a:t>
            </a:r>
            <a:r>
              <a:rPr lang="en-US" b="1" baseline="0" dirty="0"/>
              <a:t>(Click)</a:t>
            </a:r>
          </a:p>
          <a:p>
            <a:endParaRPr lang="en-US" baseline="0" dirty="0"/>
          </a:p>
          <a:p>
            <a:r>
              <a:rPr lang="en-US" baseline="0" dirty="0"/>
              <a:t>Also in January most aircraft are required to be equipped with ADS-B out.  For those of us who are equipped with ADS-B In, FAA is providing an impressive set of weather information products collectively known as Flight Information Services – Broadcast or FIS-B.</a:t>
            </a:r>
          </a:p>
          <a:p>
            <a:endParaRPr lang="en-US" baseline="0" dirty="0"/>
          </a:p>
          <a:p>
            <a:r>
              <a:rPr lang="en-US" b="1" baseline="0" dirty="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14</a:t>
            </a:fld>
            <a:endParaRPr lang="en-US"/>
          </a:p>
        </p:txBody>
      </p:sp>
    </p:spTree>
    <p:extLst>
      <p:ext uri="{BB962C8B-B14F-4D97-AF65-F5344CB8AC3E}">
        <p14:creationId xmlns:p14="http://schemas.microsoft.com/office/powerpoint/2010/main" val="280129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331788" y="696913"/>
            <a:ext cx="6197600" cy="3486150"/>
          </a:xfrm>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pitchFamily="18" charset="0"/>
                <a:ea typeface="ＭＳ Ｐゴシック" pitchFamily="34" charset="-128"/>
              </a:rPr>
              <a:t>Although ADS-B In equipment</a:t>
            </a:r>
            <a:r>
              <a:rPr lang="en-US" baseline="0" dirty="0">
                <a:latin typeface="Times New Roman" pitchFamily="18" charset="0"/>
                <a:ea typeface="ＭＳ Ｐゴシック" pitchFamily="34" charset="-128"/>
              </a:rPr>
              <a:t> is not required, there are some compelling reasons why pilots are considering installing it.  As you can see from the coverage map, en route ADS-B In service is available throughout the country.  With ADS-B In you get a suite of traffic, weather, and flight information products.  Let’s take a look at how it works.  </a:t>
            </a:r>
          </a:p>
          <a:p>
            <a:endParaRPr lang="en-US" dirty="0">
              <a:latin typeface="Times New Roman" pitchFamily="18" charset="0"/>
              <a:ea typeface="ＭＳ Ｐゴシック" pitchFamily="34" charset="-128"/>
            </a:endParaRPr>
          </a:p>
          <a:p>
            <a:r>
              <a:rPr lang="en-US" b="1" dirty="0">
                <a:latin typeface="Times New Roman" pitchFamily="18" charset="0"/>
                <a:ea typeface="ＭＳ Ｐゴシック" pitchFamily="34" charset="-128"/>
              </a:rPr>
              <a:t>(Next Slide) </a:t>
            </a:r>
            <a:endParaRPr lang="en-US" i="1" dirty="0">
              <a:latin typeface="Times New Roman" pitchFamily="18" charset="0"/>
              <a:ea typeface="ＭＳ Ｐゴシック" pitchFamily="34" charset="-128"/>
            </a:endParaRPr>
          </a:p>
          <a:p>
            <a:endParaRPr lang="en-US" dirty="0">
              <a:latin typeface="Times New Roman" pitchFamily="18" charset="0"/>
              <a:ea typeface="ＭＳ Ｐゴシック" pitchFamily="34" charset="-128"/>
            </a:endParaRP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8795524E-50D0-4274-8A75-CC9BB135E119}" type="slidenum">
              <a:rPr lang="en-US" sz="1200" smtClean="0">
                <a:latin typeface="Times New Roman" pitchFamily="18" charset="0"/>
              </a:rPr>
              <a:pPr eaLnBrk="1" hangingPunct="1"/>
              <a:t>15</a:t>
            </a:fld>
            <a:endParaRPr lang="en-US" sz="1200">
              <a:latin typeface="Times New Roman" pitchFamily="18" charset="0"/>
            </a:endParaRPr>
          </a:p>
        </p:txBody>
      </p:sp>
    </p:spTree>
    <p:extLst>
      <p:ext uri="{BB962C8B-B14F-4D97-AF65-F5344CB8AC3E}">
        <p14:creationId xmlns:p14="http://schemas.microsoft.com/office/powerpoint/2010/main" val="4114610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331788" y="696913"/>
            <a:ext cx="6197600" cy="3486150"/>
          </a:xfrm>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latin typeface="Times New Roman" pitchFamily="18" charset="0"/>
                <a:ea typeface="ＭＳ Ｐゴシック" pitchFamily="34" charset="-128"/>
              </a:rPr>
              <a:t>UAT equipped ADS-B In aircraft receive traffic information directly from UAT</a:t>
            </a:r>
            <a:r>
              <a:rPr lang="en-US" baseline="0" dirty="0">
                <a:latin typeface="Times New Roman" pitchFamily="18" charset="0"/>
                <a:ea typeface="ＭＳ Ｐゴシック" pitchFamily="34" charset="-128"/>
              </a:rPr>
              <a:t> </a:t>
            </a:r>
            <a:r>
              <a:rPr lang="en-US" dirty="0">
                <a:latin typeface="Times New Roman" pitchFamily="18" charset="0"/>
                <a:ea typeface="ＭＳ Ｐゴシック" pitchFamily="34" charset="-128"/>
              </a:rPr>
              <a:t>ADS-B out aircraft. </a:t>
            </a:r>
            <a:r>
              <a:rPr lang="en-US" b="1" baseline="0" dirty="0"/>
              <a:t>(Click)</a:t>
            </a:r>
            <a:endParaRPr lang="en-US" dirty="0"/>
          </a:p>
          <a:p>
            <a:endParaRPr lang="en-US" dirty="0">
              <a:latin typeface="Times New Roman" pitchFamily="18" charset="0"/>
              <a:ea typeface="ＭＳ Ｐゴシック" pitchFamily="34" charset="-128"/>
            </a:endParaRPr>
          </a:p>
          <a:p>
            <a:r>
              <a:rPr lang="en-US" dirty="0">
                <a:latin typeface="Times New Roman" pitchFamily="18" charset="0"/>
                <a:ea typeface="ＭＳ Ｐゴシック" pitchFamily="34" charset="-128"/>
              </a:rPr>
              <a:t>ADS-R rebroadcasts traffic information derived from UAT and 1090 Extended Squitter positions so that even</a:t>
            </a:r>
            <a:r>
              <a:rPr lang="en-US" baseline="0" dirty="0">
                <a:latin typeface="Times New Roman" pitchFamily="18" charset="0"/>
                <a:ea typeface="ＭＳ Ｐゴシック" pitchFamily="34" charset="-128"/>
              </a:rPr>
              <a:t> though the two systems don’t exchange information directly, traffic information is available to both. </a:t>
            </a:r>
          </a:p>
          <a:p>
            <a:endParaRPr lang="en-US" b="1" baseline="0" dirty="0">
              <a:latin typeface="Times New Roman" pitchFamily="18" charset="0"/>
              <a:ea typeface="ＭＳ Ｐゴシック" pitchFamily="34" charset="-128"/>
            </a:endParaRPr>
          </a:p>
          <a:p>
            <a:r>
              <a:rPr lang="en-US" b="0" baseline="0" dirty="0">
                <a:latin typeface="Times New Roman" pitchFamily="18" charset="0"/>
                <a:ea typeface="ＭＳ Ｐゴシック" pitchFamily="34" charset="-128"/>
              </a:rPr>
              <a:t>There’s also a way for ADS-B in users to see aircraft that are not ADS-B Out equipped.</a:t>
            </a:r>
          </a:p>
          <a:p>
            <a:endParaRPr lang="en-US" dirty="0">
              <a:latin typeface="Times New Roman" pitchFamily="18" charset="0"/>
              <a:ea typeface="ＭＳ Ｐゴシック" pitchFamily="34" charset="-128"/>
            </a:endParaRPr>
          </a:p>
          <a:p>
            <a:r>
              <a:rPr lang="en-US" b="1" dirty="0">
                <a:latin typeface="Times New Roman" pitchFamily="18" charset="0"/>
                <a:ea typeface="ＭＳ Ｐゴシック" pitchFamily="34" charset="-128"/>
              </a:rPr>
              <a:t>(Next Slide) </a:t>
            </a:r>
            <a:endParaRPr lang="en-US" i="1" dirty="0">
              <a:latin typeface="Times New Roman" pitchFamily="18" charset="0"/>
              <a:ea typeface="ＭＳ Ｐゴシック" pitchFamily="34" charset="-128"/>
            </a:endParaRPr>
          </a:p>
          <a:p>
            <a:endParaRPr lang="en-US" dirty="0">
              <a:latin typeface="Times New Roman" pitchFamily="18" charset="0"/>
              <a:ea typeface="ＭＳ Ｐゴシック" pitchFamily="34" charset="-128"/>
            </a:endParaRP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8795524E-50D0-4274-8A75-CC9BB135E119}" type="slidenum">
              <a:rPr lang="en-US" sz="1200" smtClean="0">
                <a:latin typeface="Times New Roman" pitchFamily="18" charset="0"/>
              </a:rPr>
              <a:pPr eaLnBrk="1" hangingPunct="1"/>
              <a:t>16</a:t>
            </a:fld>
            <a:endParaRPr lang="en-US" sz="1200">
              <a:latin typeface="Times New Roman" pitchFamily="18" charset="0"/>
            </a:endParaRPr>
          </a:p>
        </p:txBody>
      </p:sp>
    </p:spTree>
    <p:extLst>
      <p:ext uri="{BB962C8B-B14F-4D97-AF65-F5344CB8AC3E}">
        <p14:creationId xmlns:p14="http://schemas.microsoft.com/office/powerpoint/2010/main" val="22813421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ADS-B system transmits TIS-B data on both links to equipped aircraft flying within coverage.</a:t>
            </a:r>
            <a:r>
              <a:rPr lang="en-US" baseline="0" dirty="0"/>
              <a:t>  TIS-B uses data from ADS-B, radar, Wide Area </a:t>
            </a:r>
            <a:r>
              <a:rPr lang="en-US" baseline="0" dirty="0" err="1"/>
              <a:t>Multilateration</a:t>
            </a:r>
            <a:r>
              <a:rPr lang="en-US" baseline="0" dirty="0"/>
              <a:t> (WAM), and surface </a:t>
            </a:r>
            <a:r>
              <a:rPr lang="en-US" baseline="0" dirty="0" err="1"/>
              <a:t>multilateration</a:t>
            </a:r>
            <a:r>
              <a:rPr lang="en-US" baseline="0" dirty="0"/>
              <a:t> systems like ASDE-X to create accurate near-real-time position reports.</a:t>
            </a:r>
          </a:p>
          <a:p>
            <a:endParaRPr lang="en-US" baseline="0" dirty="0"/>
          </a:p>
          <a:p>
            <a:r>
              <a:rPr lang="en-US" baseline="0" dirty="0"/>
              <a:t>In order to receive TIS-B information you must be ADS-B In equipped, within coverage of an ADS-B ground station and an FAA radar or </a:t>
            </a:r>
            <a:r>
              <a:rPr lang="en-US" baseline="0" dirty="0" err="1"/>
              <a:t>multilateration</a:t>
            </a:r>
            <a:r>
              <a:rPr lang="en-US" baseline="0" dirty="0"/>
              <a:t> system.  </a:t>
            </a:r>
          </a:p>
          <a:p>
            <a:endParaRPr lang="en-US" baseline="0" dirty="0"/>
          </a:p>
          <a:p>
            <a:r>
              <a:rPr lang="en-US" b="1" baseline="0" dirty="0"/>
              <a:t>Background:  </a:t>
            </a:r>
            <a:r>
              <a:rPr lang="en-US" b="0" baseline="0" dirty="0" err="1"/>
              <a:t>Multilateration</a:t>
            </a:r>
            <a:r>
              <a:rPr lang="en-US" b="0" baseline="0" dirty="0"/>
              <a:t> systems are employed to provide surveillance outside of radar coverage.  </a:t>
            </a:r>
          </a:p>
          <a:p>
            <a:pPr marL="171450" indent="-171450">
              <a:buFont typeface="Arial" panose="020B0604020202020204" pitchFamily="34" charset="0"/>
              <a:buChar char="•"/>
            </a:pPr>
            <a:r>
              <a:rPr lang="en-US" b="0" baseline="0" dirty="0"/>
              <a:t>Wide Area </a:t>
            </a:r>
            <a:r>
              <a:rPr lang="en-US" b="0" baseline="0" dirty="0" err="1"/>
              <a:t>Multilateration</a:t>
            </a:r>
            <a:r>
              <a:rPr lang="en-US" b="0" baseline="0" dirty="0"/>
              <a:t> (WAM) is comprised of a network of relatively small sensors that can be deployed in areas that are problematic for radar installations.  WAM capabilities an be combined within a set of ADS-B ground stations.</a:t>
            </a:r>
          </a:p>
          <a:p>
            <a:pPr marL="171450" indent="-171450">
              <a:buFont typeface="Arial" panose="020B0604020202020204" pitchFamily="34" charset="0"/>
              <a:buChar char="•"/>
            </a:pPr>
            <a:r>
              <a:rPr lang="en-US" b="0" baseline="0" dirty="0"/>
              <a:t>Surface </a:t>
            </a:r>
            <a:r>
              <a:rPr lang="en-US" b="0" baseline="0" dirty="0" err="1"/>
              <a:t>Multilateration</a:t>
            </a:r>
            <a:r>
              <a:rPr lang="en-US" b="0" baseline="0" dirty="0"/>
              <a:t> consists of sensors deployed on airports.  The data provided by these sensors is integrated with airport surveillance radar and ADS-B sensor data to create an accurate picture of ground traffic on the airport.  The equipment and sensors is collectively known as Airport Surface Detection Equipment (ASDE-X)</a:t>
            </a:r>
          </a:p>
          <a:p>
            <a:pPr marL="171450" indent="-171450">
              <a:buFont typeface="Arial" panose="020B0604020202020204" pitchFamily="34" charset="0"/>
              <a:buChar char="•"/>
            </a:pPr>
            <a:endParaRPr lang="en-US" b="0" baseline="0" dirty="0"/>
          </a:p>
          <a:p>
            <a:pPr marL="0" indent="0">
              <a:buFont typeface="Arial" panose="020B0604020202020204" pitchFamily="34" charset="0"/>
              <a:buNone/>
            </a:pPr>
            <a:r>
              <a:rPr lang="en-US" b="1" baseline="0" dirty="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17</a:t>
            </a:fld>
            <a:endParaRPr lang="en-US"/>
          </a:p>
        </p:txBody>
      </p:sp>
    </p:spTree>
    <p:extLst>
      <p:ext uri="{BB962C8B-B14F-4D97-AF65-F5344CB8AC3E}">
        <p14:creationId xmlns:p14="http://schemas.microsoft.com/office/powerpoint/2010/main" val="31425147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ADS-B</a:t>
            </a:r>
            <a:r>
              <a:rPr lang="en-US" baseline="0" dirty="0"/>
              <a:t> In is not guaranteed to display all traffic in a given area.  It’s a great situational awareness and collision avoidance tool but it’s also a compelling distraction.  We still need to look outside our windows.  </a:t>
            </a:r>
          </a:p>
          <a:p>
            <a:endParaRPr lang="en-US" baseline="0" dirty="0"/>
          </a:p>
          <a:p>
            <a:r>
              <a:rPr lang="en-US" b="1" baseline="0" dirty="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18</a:t>
            </a:fld>
            <a:endParaRPr lang="en-US"/>
          </a:p>
        </p:txBody>
      </p:sp>
    </p:spTree>
    <p:extLst>
      <p:ext uri="{BB962C8B-B14F-4D97-AF65-F5344CB8AC3E}">
        <p14:creationId xmlns:p14="http://schemas.microsoft.com/office/powerpoint/2010/main" val="28348953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FIS-B</a:t>
            </a:r>
            <a:r>
              <a:rPr lang="en-US" baseline="0" dirty="0"/>
              <a:t> information is available to UAT (Universal Access Transceiver) equipped aircraft only.  The system broadcasts aeronautical information products from the FAA and weather products from the National Weather Service.</a:t>
            </a:r>
          </a:p>
          <a:p>
            <a:endParaRPr lang="en-US" baseline="0" dirty="0"/>
          </a:p>
          <a:p>
            <a:r>
              <a:rPr lang="en-US" b="1" baseline="0" dirty="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19</a:t>
            </a:fld>
            <a:endParaRPr lang="en-US"/>
          </a:p>
        </p:txBody>
      </p:sp>
    </p:spTree>
    <p:extLst>
      <p:ext uri="{BB962C8B-B14F-4D97-AF65-F5344CB8AC3E}">
        <p14:creationId xmlns:p14="http://schemas.microsoft.com/office/powerpoint/2010/main" val="1351090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b="1" dirty="0">
                <a:latin typeface="Times New Roman" pitchFamily="18" charset="0"/>
                <a:ea typeface="ＭＳ Ｐゴシック" pitchFamily="34" charset="-128"/>
              </a:rPr>
              <a:t>Presentation Note: </a:t>
            </a:r>
            <a:r>
              <a:rPr lang="en-US" i="1" dirty="0">
                <a:latin typeface="Times New Roman" pitchFamily="18" charset="0"/>
                <a:ea typeface="ＭＳ Ｐゴシック" pitchFamily="34" charset="-128"/>
              </a:rPr>
              <a:t>Here’s where you can discuss venue logistics, acknowledge sponsors, and deliver other information you want your audience to know in the beginning.  </a:t>
            </a:r>
          </a:p>
          <a:p>
            <a:endParaRPr lang="en-US" i="1" dirty="0">
              <a:latin typeface="Times New Roman" pitchFamily="18" charset="0"/>
              <a:ea typeface="ＭＳ Ｐゴシック" pitchFamily="34" charset="-128"/>
            </a:endParaRPr>
          </a:p>
          <a:p>
            <a:r>
              <a:rPr lang="en-US" i="1" dirty="0">
                <a:latin typeface="Times New Roman" pitchFamily="18" charset="0"/>
                <a:ea typeface="ＭＳ Ｐゴシック" pitchFamily="34" charset="-128"/>
              </a:rPr>
              <a:t>You can add slides after this one to fit your situation. </a:t>
            </a:r>
          </a:p>
          <a:p>
            <a:endParaRPr lang="en-US" b="1" i="1" dirty="0">
              <a:latin typeface="Times New Roman" pitchFamily="18" charset="0"/>
              <a:ea typeface="ＭＳ Ｐゴシック" pitchFamily="34" charset="-128"/>
            </a:endParaRPr>
          </a:p>
          <a:p>
            <a:r>
              <a:rPr lang="en-US" b="1" dirty="0">
                <a:latin typeface="Times New Roman" pitchFamily="18" charset="0"/>
                <a:ea typeface="ＭＳ Ｐゴシック" pitchFamily="34" charset="-128"/>
              </a:rPr>
              <a:t>(Next Slide) </a:t>
            </a:r>
            <a:endParaRPr lang="en-US" i="1" dirty="0">
              <a:latin typeface="Times New Roman" pitchFamily="18" charset="0"/>
              <a:ea typeface="ＭＳ Ｐゴシック" pitchFamily="34" charset="-128"/>
            </a:endParaRPr>
          </a:p>
        </p:txBody>
      </p:sp>
      <p:sp>
        <p:nvSpPr>
          <p:cNvPr id="4" name="Slide Number Placeholder 3"/>
          <p:cNvSpPr>
            <a:spLocks noGrp="1"/>
          </p:cNvSpPr>
          <p:nvPr>
            <p:ph type="sldNum" sz="quarter" idx="10"/>
          </p:nvPr>
        </p:nvSpPr>
        <p:spPr/>
        <p:txBody>
          <a:bodyPr/>
          <a:lstStyle/>
          <a:p>
            <a:fld id="{55D68406-F15C-4303-97CE-0E3EE59880C4}" type="slidenum">
              <a:rPr lang="en-US" smtClean="0"/>
              <a:pPr/>
              <a:t>2</a:t>
            </a:fld>
            <a:endParaRPr lang="en-US"/>
          </a:p>
        </p:txBody>
      </p:sp>
    </p:spTree>
    <p:extLst>
      <p:ext uri="{BB962C8B-B14F-4D97-AF65-F5344CB8AC3E}">
        <p14:creationId xmlns:p14="http://schemas.microsoft.com/office/powerpoint/2010/main" val="24837196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list of text and graphical FIS-B products</a:t>
            </a:r>
            <a:r>
              <a:rPr lang="en-US" baseline="0" dirty="0"/>
              <a:t> – available free of charge to ADS-B In users.</a:t>
            </a:r>
            <a:r>
              <a:rPr lang="en-US" dirty="0"/>
              <a:t>  As you can see – it’s quite extensive and more products may be added in the future.  </a:t>
            </a:r>
          </a:p>
          <a:p>
            <a:endParaRPr lang="en-US" dirty="0"/>
          </a:p>
          <a:p>
            <a:r>
              <a:rPr lang="en-US" b="1" dirty="0"/>
              <a:t>(Next</a:t>
            </a:r>
            <a:r>
              <a:rPr lang="en-US" b="1" baseline="0" dirty="0"/>
              <a: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20</a:t>
            </a:fld>
            <a:endParaRPr lang="en-US"/>
          </a:p>
        </p:txBody>
      </p:sp>
    </p:spTree>
    <p:extLst>
      <p:ext uri="{BB962C8B-B14F-4D97-AF65-F5344CB8AC3E}">
        <p14:creationId xmlns:p14="http://schemas.microsoft.com/office/powerpoint/2010/main" val="1440620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We’re all familiar with Automated Terminal Information Service available at most towered airports.   ATIS provides basic weather and runway information but what about non-towered airports?</a:t>
            </a:r>
          </a:p>
          <a:p>
            <a:endParaRPr lang="en-US" baseline="0" dirty="0"/>
          </a:p>
          <a:p>
            <a:r>
              <a:rPr lang="en-US" b="1" baseline="0" dirty="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21</a:t>
            </a:fld>
            <a:endParaRPr lang="en-US"/>
          </a:p>
        </p:txBody>
      </p:sp>
    </p:spTree>
    <p:extLst>
      <p:ext uri="{BB962C8B-B14F-4D97-AF65-F5344CB8AC3E}">
        <p14:creationId xmlns:p14="http://schemas.microsoft.com/office/powerpoint/2010/main" val="11220397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smaller airports are served by ASOS or AWOS automated weather observing systems</a:t>
            </a:r>
            <a:r>
              <a:rPr lang="en-US" baseline="0" dirty="0"/>
              <a:t>.  In fact, most of the weather data used to produce aviation weather reports and forecasts is now gathered by automated systems.  These systems are constantly updating weather observations and averaging the data to give an accurate picture of present conditions.  There are about one thousand ASOS and even more AWOS systems deployed throughout the United States.</a:t>
            </a:r>
          </a:p>
          <a:p>
            <a:endParaRPr lang="en-US" baseline="0" dirty="0"/>
          </a:p>
          <a:p>
            <a:r>
              <a:rPr lang="en-US" b="1" baseline="0" dirty="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22</a:t>
            </a:fld>
            <a:endParaRPr lang="en-US"/>
          </a:p>
        </p:txBody>
      </p:sp>
    </p:spTree>
    <p:extLst>
      <p:ext uri="{BB962C8B-B14F-4D97-AF65-F5344CB8AC3E}">
        <p14:creationId xmlns:p14="http://schemas.microsoft.com/office/powerpoint/2010/main" val="42134682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chart of what’s available from an ASOS installation.  At some locations information may be</a:t>
            </a:r>
            <a:r>
              <a:rPr lang="en-US" baseline="0" dirty="0"/>
              <a:t> augmented by human observers.</a:t>
            </a:r>
            <a:endParaRPr lang="en-US" dirty="0"/>
          </a:p>
          <a:p>
            <a:endParaRPr lang="en-US" dirty="0"/>
          </a:p>
          <a:p>
            <a:r>
              <a:rPr lang="en-US" b="1" dirty="0"/>
              <a:t>Presentation note:  </a:t>
            </a:r>
            <a:r>
              <a:rPr lang="en-US" b="0" i="1" dirty="0"/>
              <a:t>Take a minute or so to discuss the information provided by ASOS,</a:t>
            </a:r>
            <a:r>
              <a:rPr lang="en-US" b="0" i="1" baseline="0" dirty="0"/>
              <a:t> then:</a:t>
            </a:r>
          </a:p>
          <a:p>
            <a:endParaRPr lang="en-US" b="0" i="1"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baseline="0" dirty="0"/>
              <a:t>(Next Slide)</a:t>
            </a:r>
            <a:endParaRPr lang="en-US" dirty="0"/>
          </a:p>
          <a:p>
            <a:endParaRPr lang="en-US" b="1" i="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23</a:t>
            </a:fld>
            <a:endParaRPr lang="en-US"/>
          </a:p>
        </p:txBody>
      </p:sp>
    </p:spTree>
    <p:extLst>
      <p:ext uri="{BB962C8B-B14F-4D97-AF65-F5344CB8AC3E}">
        <p14:creationId xmlns:p14="http://schemas.microsoft.com/office/powerpoint/2010/main" val="15714603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can see there is a wide range of information available from AWOS depending on the type of equipment installed.  </a:t>
            </a:r>
            <a:r>
              <a:rPr lang="en-US" b="1" dirty="0"/>
              <a:t>(Click)</a:t>
            </a:r>
            <a:endParaRPr lang="en-US" b="0" dirty="0"/>
          </a:p>
          <a:p>
            <a:endParaRPr lang="en-US" b="0" dirty="0"/>
          </a:p>
          <a:p>
            <a:r>
              <a:rPr lang="en-US" b="0" dirty="0"/>
              <a:t>Most of the AWOS installations are a variation of AWOS-3 so you’ll have Altimeter</a:t>
            </a:r>
            <a:r>
              <a:rPr lang="en-US" b="0" baseline="0" dirty="0"/>
              <a:t> Setting, Wind, Temperature (older installations may report in degrees Fahrenheit), Dew Point, Density Altitude, Cloud and Ceiling data.  Newer installations may add precipitation type and thunderstorm/lightning information.</a:t>
            </a:r>
          </a:p>
          <a:p>
            <a:endParaRPr lang="en-US" b="0" baseline="0" dirty="0"/>
          </a:p>
          <a:p>
            <a:r>
              <a:rPr lang="en-US" b="1" baseline="0" dirty="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24</a:t>
            </a:fld>
            <a:endParaRPr lang="en-US"/>
          </a:p>
        </p:txBody>
      </p:sp>
    </p:spTree>
    <p:extLst>
      <p:ext uri="{BB962C8B-B14F-4D97-AF65-F5344CB8AC3E}">
        <p14:creationId xmlns:p14="http://schemas.microsoft.com/office/powerpoint/2010/main" val="30243343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those of us who can afford it, Airborne Weather Radar is a very useful information source.</a:t>
            </a:r>
            <a:r>
              <a:rPr lang="en-US" baseline="0" dirty="0"/>
              <a:t>  It does require interpretation though and there are some limitations to consider. </a:t>
            </a:r>
          </a:p>
          <a:p>
            <a:endParaRPr lang="en-US" baseline="0" dirty="0"/>
          </a:p>
          <a:p>
            <a:r>
              <a:rPr lang="en-US" b="1" baseline="0" dirty="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25</a:t>
            </a:fld>
            <a:endParaRPr lang="en-US"/>
          </a:p>
        </p:txBody>
      </p:sp>
    </p:spTree>
    <p:extLst>
      <p:ext uri="{BB962C8B-B14F-4D97-AF65-F5344CB8AC3E}">
        <p14:creationId xmlns:p14="http://schemas.microsoft.com/office/powerpoint/2010/main" val="1553611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Airborne radar looks at precipitation and pilots know</a:t>
            </a:r>
            <a:r>
              <a:rPr lang="en-US" baseline="0" dirty="0"/>
              <a:t> that the heavier the precipitation – the greater the associated turbulence will be.  </a:t>
            </a:r>
            <a:r>
              <a:rPr lang="en-US" dirty="0"/>
              <a:t>Because</a:t>
            </a:r>
            <a:r>
              <a:rPr lang="en-US" baseline="0" dirty="0"/>
              <a:t> radar returns are immediate it’s a good choice for tactical weather avoidance.  Heavy precipitation can mask additional precipitation behind it so it’s best to find wide clear areas so you can get a good picture of what’s beyond the radar return. </a:t>
            </a:r>
          </a:p>
          <a:p>
            <a:endParaRPr lang="en-US" baseline="0" dirty="0"/>
          </a:p>
          <a:p>
            <a:r>
              <a:rPr lang="en-US" baseline="0" dirty="0"/>
              <a:t>If you’re a new radar user be sure to get some instruction on operation and interpretation before you base tactical decisions on radar information.</a:t>
            </a:r>
          </a:p>
          <a:p>
            <a:endParaRPr lang="en-US" baseline="0" dirty="0"/>
          </a:p>
          <a:p>
            <a:r>
              <a:rPr lang="en-US" b="1" baseline="0" dirty="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26</a:t>
            </a:fld>
            <a:endParaRPr lang="en-US"/>
          </a:p>
        </p:txBody>
      </p:sp>
    </p:spTree>
    <p:extLst>
      <p:ext uri="{BB962C8B-B14F-4D97-AF65-F5344CB8AC3E}">
        <p14:creationId xmlns:p14="http://schemas.microsoft.com/office/powerpoint/2010/main" val="6500322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real time solution is lightning detection equipment.  Although it doesn’t show precipitation it does indicate lightning strikes that accompany convective weather.  Some installations integrate radar and storm</a:t>
            </a:r>
            <a:r>
              <a:rPr lang="en-US" baseline="0" dirty="0"/>
              <a:t> scope information on a multi-function display.</a:t>
            </a:r>
          </a:p>
          <a:p>
            <a:endParaRPr lang="en-US" baseline="0" dirty="0"/>
          </a:p>
          <a:p>
            <a:r>
              <a:rPr lang="en-US" baseline="0" dirty="0"/>
              <a:t>As with radar, instruction is highly recommended for new users.</a:t>
            </a:r>
          </a:p>
          <a:p>
            <a:endParaRPr lang="en-US" baseline="0" dirty="0"/>
          </a:p>
          <a:p>
            <a:r>
              <a:rPr lang="en-US" b="1" baseline="0" dirty="0"/>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27</a:t>
            </a:fld>
            <a:endParaRPr lang="en-US"/>
          </a:p>
        </p:txBody>
      </p:sp>
    </p:spTree>
    <p:extLst>
      <p:ext uri="{BB962C8B-B14F-4D97-AF65-F5344CB8AC3E}">
        <p14:creationId xmlns:p14="http://schemas.microsoft.com/office/powerpoint/2010/main" val="2839639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a:t>
            </a:r>
            <a:r>
              <a:rPr lang="en-US" baseline="0" dirty="0"/>
              <a:t> you don’t want to equip with a panel-mounted ADS-B In, there are many portable ADS-B Receivers to choose from.  These receivers can transmit text and graphics to a variety of portable devices and displays.  One caution here – you’ll need to have sufficient battery capacity or auxiliary power available to power receivers and displays for the planned duration of your flight and any delays or diversions that may occur.</a:t>
            </a:r>
          </a:p>
          <a:p>
            <a:endParaRPr lang="en-US" baseline="0" dirty="0"/>
          </a:p>
          <a:p>
            <a:r>
              <a:rPr lang="en-US" b="1" baseline="0" dirty="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28</a:t>
            </a:fld>
            <a:endParaRPr lang="en-US"/>
          </a:p>
        </p:txBody>
      </p:sp>
    </p:spTree>
    <p:extLst>
      <p:ext uri="{BB962C8B-B14F-4D97-AF65-F5344CB8AC3E}">
        <p14:creationId xmlns:p14="http://schemas.microsoft.com/office/powerpoint/2010/main" val="14367143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XM</a:t>
            </a:r>
            <a:r>
              <a:rPr lang="en-US" baseline="0" dirty="0"/>
              <a:t> Radio is a subscription service that provides test, graphical, and audio information to en route users.  XM Weather imagery is processed in near real time – usually at two and a half-minute intervals.  But the imagery information could be older so, as with any weather information, be sure to check the time that the graphic data was collected. </a:t>
            </a:r>
          </a:p>
          <a:p>
            <a:endParaRPr lang="en-US"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baseline="0" dirty="0"/>
              <a:t>(Next Slide)</a:t>
            </a:r>
            <a:r>
              <a:rPr lang="en-US" baseline="0" dirty="0"/>
              <a:t> </a:t>
            </a: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29</a:t>
            </a:fld>
            <a:endParaRPr lang="en-US"/>
          </a:p>
        </p:txBody>
      </p:sp>
    </p:spTree>
    <p:extLst>
      <p:ext uri="{BB962C8B-B14F-4D97-AF65-F5344CB8AC3E}">
        <p14:creationId xmlns:p14="http://schemas.microsoft.com/office/powerpoint/2010/main" val="2456526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b="0" i="0" baseline="0" dirty="0">
                <a:latin typeface="Times New Roman" pitchFamily="18" charset="0"/>
                <a:ea typeface="ＭＳ Ｐゴシック" pitchFamily="34" charset="-128"/>
              </a:rPr>
              <a:t>The General Aviation Joint Steering Committee is a government/industry group that looks at GA mishap experience and makes recommendations (they call them safety enhancements) for safety improvement.  This program addresses their recommendation that GA pilots be apprised of advances in weather technology that can enhance the safety of flight.</a:t>
            </a:r>
          </a:p>
          <a:p>
            <a:endParaRPr lang="en-US" b="0" i="0" baseline="0" dirty="0" smtClean="0">
              <a:latin typeface="Times New Roman" pitchFamily="18" charset="0"/>
              <a:ea typeface="ＭＳ Ｐゴシック" pitchFamily="34" charset="-128"/>
            </a:endParaRPr>
          </a:p>
          <a:p>
            <a:r>
              <a:rPr lang="en-US" b="0" i="0" baseline="0" dirty="0" smtClean="0">
                <a:latin typeface="Times New Roman" pitchFamily="18" charset="0"/>
                <a:ea typeface="ＭＳ Ｐゴシック" pitchFamily="34" charset="-128"/>
              </a:rPr>
              <a:t>In this program, we’ll discuss automated resources that are available for you to conduct a preflight briefing.  We </a:t>
            </a:r>
            <a:r>
              <a:rPr lang="en-US" b="0" i="0" baseline="0" dirty="0">
                <a:latin typeface="Times New Roman" pitchFamily="18" charset="0"/>
                <a:ea typeface="ＭＳ Ｐゴシック" pitchFamily="34" charset="-128"/>
              </a:rPr>
              <a:t>also discuss weather information resources that are available to general aviation pilots in flight.   </a:t>
            </a:r>
            <a:endParaRPr lang="en-US" b="0" i="0" baseline="0" dirty="0" smtClean="0">
              <a:latin typeface="Times New Roman" pitchFamily="18" charset="0"/>
              <a:ea typeface="ＭＳ Ｐゴシック" pitchFamily="34" charset="-128"/>
            </a:endParaRPr>
          </a:p>
          <a:p>
            <a:endParaRPr lang="en-US" b="0" i="0" baseline="0" dirty="0">
              <a:latin typeface="Times New Roman" pitchFamily="18" charset="0"/>
              <a:ea typeface="ＭＳ Ｐゴシック" pitchFamily="34" charset="-128"/>
            </a:endParaRPr>
          </a:p>
          <a:p>
            <a:r>
              <a:rPr lang="en-US" b="0" i="0" baseline="0" dirty="0">
                <a:latin typeface="Times New Roman" pitchFamily="18" charset="0"/>
                <a:ea typeface="ＭＳ Ｐゴシック" pitchFamily="34" charset="-128"/>
              </a:rPr>
              <a:t>Technology is advancing so quickly that we can’t claim our list of resources is at all comprehensive but rather a sampling of what’s available to pilots today.</a:t>
            </a:r>
          </a:p>
          <a:p>
            <a:endParaRPr lang="en-US" b="1" dirty="0">
              <a:latin typeface="Times New Roman" pitchFamily="18" charset="0"/>
              <a:ea typeface="ＭＳ Ｐゴシック" pitchFamily="34" charset="-128"/>
            </a:endParaRPr>
          </a:p>
          <a:p>
            <a:r>
              <a:rPr lang="en-US" b="1" dirty="0">
                <a:latin typeface="Times New Roman" pitchFamily="18" charset="0"/>
                <a:ea typeface="ＭＳ Ｐゴシック" pitchFamily="34" charset="-128"/>
              </a:rPr>
              <a:t>Presentation Note: </a:t>
            </a:r>
            <a:r>
              <a:rPr lang="en-US" i="1" dirty="0">
                <a:latin typeface="Times New Roman" pitchFamily="18" charset="0"/>
                <a:ea typeface="ＭＳ Ｐゴシック" pitchFamily="34" charset="-128"/>
              </a:rPr>
              <a:t>If you’ll be discussing additional items, add them to this list. </a:t>
            </a:r>
          </a:p>
          <a:p>
            <a:endParaRPr lang="en-US" i="1" dirty="0">
              <a:latin typeface="Times New Roman" pitchFamily="18" charset="0"/>
              <a:ea typeface="ＭＳ Ｐゴシック" pitchFamily="34" charset="-128"/>
            </a:endParaRPr>
          </a:p>
          <a:p>
            <a:r>
              <a:rPr lang="en-US" b="1" dirty="0">
                <a:latin typeface="Times New Roman" pitchFamily="18" charset="0"/>
                <a:ea typeface="ＭＳ Ｐゴシック" pitchFamily="34" charset="-128"/>
              </a:rPr>
              <a:t>(Next Slide) </a:t>
            </a:r>
            <a:endParaRPr lang="en-US" i="1" dirty="0">
              <a:latin typeface="Times New Roman" pitchFamily="18"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3</a:t>
            </a:fld>
            <a:endParaRPr lang="en-US"/>
          </a:p>
        </p:txBody>
      </p:sp>
    </p:spTree>
    <p:extLst>
      <p:ext uri="{BB962C8B-B14F-4D97-AF65-F5344CB8AC3E}">
        <p14:creationId xmlns:p14="http://schemas.microsoft.com/office/powerpoint/2010/main" val="23563454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Air</a:t>
            </a:r>
            <a:r>
              <a:rPr lang="en-US" baseline="0" dirty="0"/>
              <a:t> traffic controllers are another in-flight weather information resource.  They do have the ability to show weather on their displays but that capability is limited and when you most need information they may be</a:t>
            </a:r>
          </a:p>
          <a:p>
            <a:r>
              <a:rPr lang="en-US" baseline="0" dirty="0"/>
              <a:t>too busy – dealing with re routing requests – to provide it.</a:t>
            </a:r>
          </a:p>
          <a:p>
            <a:endParaRPr lang="en-US" baseline="0" dirty="0"/>
          </a:p>
          <a:p>
            <a:r>
              <a:rPr lang="en-US" baseline="0" dirty="0"/>
              <a:t>You can learn a lot by monitoring air traffic control frequencies though.  You’ll hear what pilots are requesting and what ATC can provide.  If you make your weather decisions with that in mind your requests are more likely to be granted.</a:t>
            </a:r>
          </a:p>
          <a:p>
            <a:endParaRPr lang="en-US" baseline="0" dirty="0"/>
          </a:p>
          <a:p>
            <a:r>
              <a:rPr lang="en-US" baseline="0" dirty="0"/>
              <a:t>Once again – don’t wait till the last minute to request a diversion.  ATC needs some time to process your request.</a:t>
            </a:r>
          </a:p>
          <a:p>
            <a:endParaRPr lang="en-US" baseline="0" dirty="0"/>
          </a:p>
          <a:p>
            <a:r>
              <a:rPr lang="en-US" b="1" baseline="0" dirty="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30</a:t>
            </a:fld>
            <a:endParaRPr lang="en-US"/>
          </a:p>
        </p:txBody>
      </p:sp>
    </p:spTree>
    <p:extLst>
      <p:ext uri="{BB962C8B-B14F-4D97-AF65-F5344CB8AC3E}">
        <p14:creationId xmlns:p14="http://schemas.microsoft.com/office/powerpoint/2010/main" val="4869865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In-cockpit information displays</a:t>
            </a:r>
            <a:r>
              <a:rPr lang="en-US" baseline="0" dirty="0"/>
              <a:t> can be compelling distractions.  Don’t fixate on the box to the exclusion of other flight management tasks.  Cockpit displays – no matter how sophisticated and comprehensive they may be – don’t tell the whole story.  A big part of our job is still looking out the window. </a:t>
            </a:r>
          </a:p>
          <a:p>
            <a:endParaRPr lang="en-US" baseline="0" dirty="0"/>
          </a:p>
          <a:p>
            <a:r>
              <a:rPr lang="en-US" baseline="0" dirty="0"/>
              <a:t>It’s important to thoroughly understand what the displays are telling you, and just as important, what they aren’t.  Displays may not depict all the traffic in your area or all the weather ahead.  </a:t>
            </a:r>
          </a:p>
          <a:p>
            <a:endParaRPr lang="en-US" baseline="0" dirty="0"/>
          </a:p>
          <a:p>
            <a:r>
              <a:rPr lang="en-US" baseline="0" dirty="0"/>
              <a:t>Generally speaking it’s best to make in-flight decisions early rather than waiting until the last minute to act.  Landing to refuel is much less stressful if you have an hour or so of fuel remaining.  Likewise rerouting or diversion is easier if  you have some maneuvering room and time to select the best alternative.  </a:t>
            </a:r>
          </a:p>
          <a:p>
            <a:endParaRPr lang="en-US" baseline="0" dirty="0"/>
          </a:p>
          <a:p>
            <a:r>
              <a:rPr lang="en-US" baseline="0" dirty="0"/>
              <a:t>By continuous reference to all weather resources available to you in the cockpit, you’ll have a comprehensive picture of the weather and any decisions will be well informed. </a:t>
            </a:r>
          </a:p>
          <a:p>
            <a:endParaRPr lang="en-US" baseline="0" dirty="0"/>
          </a:p>
          <a:p>
            <a:r>
              <a:rPr lang="en-US" b="1" baseline="0" dirty="0"/>
              <a:t>(Next Slide)</a:t>
            </a:r>
            <a:r>
              <a:rPr lang="en-US" baseline="0" dirty="0"/>
              <a:t> </a:t>
            </a: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31</a:t>
            </a:fld>
            <a:endParaRPr lang="en-US"/>
          </a:p>
        </p:txBody>
      </p:sp>
    </p:spTree>
    <p:extLst>
      <p:ext uri="{BB962C8B-B14F-4D97-AF65-F5344CB8AC3E}">
        <p14:creationId xmlns:p14="http://schemas.microsoft.com/office/powerpoint/2010/main" val="8359221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Accurate</a:t>
            </a:r>
            <a:r>
              <a:rPr lang="en-US" baseline="0" dirty="0" smtClean="0"/>
              <a:t> weather information is vitally important to all pilots.  In this presentation we’ve told you what’s available in the way of weather info sources but we’ve said little about how to use them.  For that we recommend FAAs new course – How to Conduct Preflight Self-Briefings for Student &amp; VFR Pilots.  The course is available on FAASafety.gov</a:t>
            </a:r>
          </a:p>
          <a:p>
            <a:endParaRPr lang="en-US" baseline="0" dirty="0" smtClean="0"/>
          </a:p>
          <a:p>
            <a:r>
              <a:rPr lang="en-US" sz="1200" b="1" kern="1200" dirty="0" smtClean="0">
                <a:solidFill>
                  <a:schemeClr val="tx1"/>
                </a:solidFill>
                <a:effectLst/>
                <a:latin typeface="Times New Roman" pitchFamily="18" charset="0"/>
                <a:ea typeface="+mn-ea"/>
                <a:cs typeface="+mn-cs"/>
              </a:rPr>
              <a:t>(Next Slide)</a:t>
            </a: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32</a:t>
            </a:fld>
            <a:endParaRPr lang="en-US"/>
          </a:p>
        </p:txBody>
      </p:sp>
    </p:spTree>
    <p:extLst>
      <p:ext uri="{BB962C8B-B14F-4D97-AF65-F5344CB8AC3E}">
        <p14:creationId xmlns:p14="http://schemas.microsoft.com/office/powerpoint/2010/main" val="34378103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Can you imagine how well </a:t>
            </a:r>
            <a:r>
              <a:rPr lang="en-US" baseline="0" dirty="0"/>
              <a:t> professional athletes would perform if they didn’t practice between games or stay in shape during the off season? </a:t>
            </a:r>
            <a:r>
              <a:rPr lang="en-US" b="1" baseline="0" dirty="0"/>
              <a:t>(Click)</a:t>
            </a:r>
            <a:endParaRPr lang="en-US" baseline="0" dirty="0"/>
          </a:p>
          <a:p>
            <a:endParaRPr lang="en-US" baseline="0" dirty="0"/>
          </a:p>
          <a:p>
            <a:r>
              <a:rPr lang="en-US" baseline="0" dirty="0"/>
              <a:t>Would you choose to be treated by doctors who had no continuing education since graduating from medical school?  </a:t>
            </a:r>
            <a:r>
              <a:rPr lang="en-US" b="1" baseline="0" dirty="0"/>
              <a:t>(Click)</a:t>
            </a:r>
            <a:endParaRPr lang="en-US" baseline="0" dirty="0"/>
          </a:p>
          <a:p>
            <a:endParaRPr lang="en-US"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a:t>Or how about a professional pilot flight crew who never train for emergencies?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aseline="0" dirty="0"/>
          </a:p>
          <a:p>
            <a:r>
              <a:rPr lang="en-US" sz="1200" kern="1200" dirty="0">
                <a:solidFill>
                  <a:schemeClr val="tx1"/>
                </a:solidFill>
                <a:effectLst/>
                <a:latin typeface="Times New Roman" pitchFamily="18" charset="0"/>
                <a:ea typeface="+mn-ea"/>
                <a:cs typeface="+mn-cs"/>
              </a:rPr>
              <a:t>Pros know that proficiency is not a destination but rather a journey that never ends.  </a:t>
            </a:r>
          </a:p>
          <a:p>
            <a:r>
              <a:rPr lang="en-US" sz="1200" kern="1200" dirty="0">
                <a:solidFill>
                  <a:schemeClr val="tx1"/>
                </a:solidFill>
                <a:effectLst/>
                <a:latin typeface="Times New Roman" pitchFamily="18" charset="0"/>
                <a:ea typeface="+mn-ea"/>
                <a:cs typeface="+mn-cs"/>
              </a:rPr>
              <a:t> </a:t>
            </a:r>
          </a:p>
          <a:p>
            <a:r>
              <a:rPr lang="en-US" sz="1200" kern="1200" dirty="0">
                <a:solidFill>
                  <a:schemeClr val="tx1"/>
                </a:solidFill>
                <a:effectLst/>
                <a:latin typeface="Times New Roman" pitchFamily="18" charset="0"/>
                <a:ea typeface="+mn-ea"/>
                <a:cs typeface="+mn-cs"/>
              </a:rPr>
              <a:t>Regular training keeps the them at peak performance every time they take to the air.</a:t>
            </a:r>
          </a:p>
          <a:p>
            <a:endParaRPr lang="en-US" baseline="0" dirty="0"/>
          </a:p>
          <a:p>
            <a:r>
              <a:rPr lang="en-US" b="1" baseline="0" dirty="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33</a:t>
            </a:fld>
            <a:endParaRPr lang="en-US"/>
          </a:p>
        </p:txBody>
      </p:sp>
    </p:spTree>
    <p:extLst>
      <p:ext uri="{BB962C8B-B14F-4D97-AF65-F5344CB8AC3E}">
        <p14:creationId xmlns:p14="http://schemas.microsoft.com/office/powerpoint/2010/main" val="652276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Proficiency training works</a:t>
            </a:r>
            <a:r>
              <a:rPr lang="en-US" baseline="0" dirty="0"/>
              <a:t> for General Aviation pilots too.  Pilots who participate in the </a:t>
            </a:r>
            <a:r>
              <a:rPr lang="en-US" sz="1200" kern="1200" dirty="0">
                <a:solidFill>
                  <a:schemeClr val="tx1"/>
                </a:solidFill>
                <a:effectLst/>
                <a:latin typeface="Times New Roman" pitchFamily="18" charset="0"/>
                <a:ea typeface="+mn-ea"/>
                <a:cs typeface="+mn-cs"/>
              </a:rPr>
              <a:t>FAA </a:t>
            </a:r>
            <a:r>
              <a:rPr lang="en-US" sz="1200" b="1" i="1" kern="1200" dirty="0">
                <a:solidFill>
                  <a:schemeClr val="tx1"/>
                </a:solidFill>
                <a:effectLst/>
                <a:latin typeface="Times New Roman" pitchFamily="18" charset="0"/>
                <a:ea typeface="+mn-ea"/>
                <a:cs typeface="+mn-cs"/>
              </a:rPr>
              <a:t>WINGS </a:t>
            </a:r>
            <a:r>
              <a:rPr lang="en-US" sz="1200" kern="1200" dirty="0">
                <a:solidFill>
                  <a:schemeClr val="tx1"/>
                </a:solidFill>
                <a:effectLst/>
                <a:latin typeface="Times New Roman" pitchFamily="18" charset="0"/>
                <a:ea typeface="+mn-ea"/>
                <a:cs typeface="+mn-cs"/>
              </a:rPr>
              <a:t>Pilot Proficiency program </a:t>
            </a:r>
            <a:r>
              <a:rPr lang="en-US" baseline="0" dirty="0"/>
              <a:t>fly with more confidence.  They and their passengers are comfortable in the air.  And proficiency training can expand our horizons by exploring the operational capabilities of our present aircraft or introducing us to more complex and capable planes as well as more challenging destinations.  </a:t>
            </a:r>
          </a:p>
          <a:p>
            <a:endParaRPr lang="en-US" baseline="0" dirty="0"/>
          </a:p>
          <a:p>
            <a:r>
              <a:rPr lang="en-US" baseline="0" dirty="0"/>
              <a:t>Most importantly - proficiency training keeps us safe.  </a:t>
            </a:r>
            <a:r>
              <a:rPr lang="en-US" b="1" baseline="0" dirty="0"/>
              <a:t>(Click)</a:t>
            </a:r>
            <a:endParaRPr lang="en-US" b="0" baseline="0" dirty="0"/>
          </a:p>
          <a:p>
            <a:endParaRPr lang="en-US" b="0" baseline="0" dirty="0"/>
          </a:p>
          <a:p>
            <a:r>
              <a:rPr lang="en-US" b="0" baseline="0" dirty="0"/>
              <a:t>And pilots who earn </a:t>
            </a:r>
            <a:r>
              <a:rPr lang="en-US" b="1" i="1" baseline="0" dirty="0"/>
              <a:t>WINGS</a:t>
            </a:r>
            <a:r>
              <a:rPr lang="en-US" b="0" baseline="0" dirty="0"/>
              <a:t> phases also qualify for a flight review.</a:t>
            </a:r>
          </a:p>
          <a:p>
            <a:endParaRPr lang="en-US" b="0"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baseline="0" dirty="0"/>
              <a:t>(Next Slide)</a:t>
            </a:r>
            <a:endParaRPr lang="en-US" b="1" dirty="0"/>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34</a:t>
            </a:fld>
            <a:endParaRPr lang="en-US"/>
          </a:p>
        </p:txBody>
      </p:sp>
    </p:spTree>
    <p:extLst>
      <p:ext uri="{BB962C8B-B14F-4D97-AF65-F5344CB8AC3E}">
        <p14:creationId xmlns:p14="http://schemas.microsoft.com/office/powerpoint/2010/main" val="17968238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why WINGS?</a:t>
            </a:r>
            <a:r>
              <a:rPr lang="en-US" baseline="0" dirty="0"/>
              <a:t>  Well proficiency is key to success in almost every thing worth doing – especially flying.  Proficient pilots are confident, capable, and safe.  </a:t>
            </a:r>
          </a:p>
          <a:p>
            <a:endParaRPr lang="en-US" baseline="0" dirty="0"/>
          </a:p>
          <a:p>
            <a:r>
              <a:rPr lang="en-US" baseline="0" dirty="0"/>
              <a:t>WINGS is a proficiency training system specifically designed for general aviation pilots and, regular participation will keep you on top of your flying game.</a:t>
            </a:r>
          </a:p>
          <a:p>
            <a:endParaRPr lang="en-US" baseline="0" dirty="0"/>
          </a:p>
          <a:p>
            <a:r>
              <a:rPr lang="en-US" b="1" baseline="0" dirty="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35</a:t>
            </a:fld>
            <a:endParaRPr lang="en-US"/>
          </a:p>
        </p:txBody>
      </p:sp>
    </p:spTree>
    <p:extLst>
      <p:ext uri="{BB962C8B-B14F-4D97-AF65-F5344CB8AC3E}">
        <p14:creationId xmlns:p14="http://schemas.microsoft.com/office/powerpoint/2010/main" val="20990244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19138"/>
            <a:ext cx="6399212" cy="3600450"/>
          </a:xfrm>
        </p:spPr>
      </p:sp>
      <p:sp>
        <p:nvSpPr>
          <p:cNvPr id="3" name="Notes Placeholder 2"/>
          <p:cNvSpPr>
            <a:spLocks noGrp="1"/>
          </p:cNvSpPr>
          <p:nvPr>
            <p:ph type="body" idx="1"/>
          </p:nvPr>
        </p:nvSpPr>
        <p:spPr/>
        <p:txBody>
          <a:bodyPr>
            <a:normAutofit lnSpcReduction="10000"/>
          </a:bodyPr>
          <a:lstStyle/>
          <a:p>
            <a:r>
              <a:rPr lang="en-US" sz="1200" b="0" i="0" dirty="0" smtClean="0"/>
              <a:t>One More Reason to Train with</a:t>
            </a:r>
            <a:r>
              <a:rPr lang="en-US" sz="1200" i="0" dirty="0" smtClean="0"/>
              <a:t> WINGS?</a:t>
            </a:r>
          </a:p>
          <a:p>
            <a:endParaRPr lang="en-US" sz="1200" i="0" dirty="0" smtClean="0"/>
          </a:p>
          <a:p>
            <a:r>
              <a:rPr lang="en-US" sz="1200" b="1" i="1" dirty="0" smtClean="0"/>
              <a:t>WINGS </a:t>
            </a:r>
            <a:r>
              <a:rPr lang="en-US" sz="1200" i="0" dirty="0" smtClean="0"/>
              <a:t>Industry Sweepstakes</a:t>
            </a:r>
            <a:r>
              <a:rPr lang="en-US" sz="1200" i="0" baseline="0" dirty="0" smtClean="0"/>
              <a:t>!  </a:t>
            </a:r>
          </a:p>
          <a:p>
            <a:r>
              <a:rPr lang="en-US" sz="1200" i="0" baseline="0" dirty="0" smtClean="0"/>
              <a:t>Paul and Fran Burger are offering $10,000 in their sweepstakes again this year!</a:t>
            </a:r>
          </a:p>
          <a:p>
            <a:endParaRPr lang="en-US" sz="1200" i="1" baseline="0" dirty="0" smtClean="0"/>
          </a:p>
          <a:p>
            <a:r>
              <a:rPr lang="en-US" sz="1200" b="0" i="0" kern="1200" dirty="0" smtClean="0">
                <a:solidFill>
                  <a:schemeClr val="tx1"/>
                </a:solidFill>
                <a:effectLst/>
                <a:latin typeface="+mn-lt"/>
                <a:ea typeface="+mn-ea"/>
                <a:cs typeface="+mn-cs"/>
              </a:rPr>
              <a:t>The </a:t>
            </a:r>
            <a:r>
              <a:rPr lang="en-US" sz="1200" b="1" i="1" kern="1200" dirty="0" smtClean="0">
                <a:solidFill>
                  <a:schemeClr val="tx1"/>
                </a:solidFill>
                <a:effectLst/>
                <a:latin typeface="+mn-lt"/>
                <a:ea typeface="+mn-ea"/>
                <a:cs typeface="+mn-cs"/>
              </a:rPr>
              <a:t>WINGS</a:t>
            </a:r>
            <a:r>
              <a:rPr lang="en-US" sz="1200" b="1"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Sweepstakes mission is to reduce the nation's accident and incident rate by increasing pilot participation in the </a:t>
            </a:r>
            <a:r>
              <a:rPr lang="en-US" sz="1200" b="0" i="1" kern="1200" dirty="0" smtClean="0">
                <a:solidFill>
                  <a:schemeClr val="tx1"/>
                </a:solidFill>
                <a:effectLst/>
                <a:latin typeface="+mn-lt"/>
                <a:ea typeface="+mn-ea"/>
                <a:cs typeface="+mn-cs"/>
              </a:rPr>
              <a:t>WINGS </a:t>
            </a:r>
            <a:r>
              <a:rPr lang="en-US" sz="1200" b="0" i="0" kern="1200" dirty="0" smtClean="0">
                <a:solidFill>
                  <a:schemeClr val="tx1"/>
                </a:solidFill>
                <a:effectLst/>
                <a:latin typeface="+mn-lt"/>
                <a:ea typeface="+mn-ea"/>
                <a:cs typeface="+mn-cs"/>
              </a:rPr>
              <a:t>FAASTeam Pilot Proficiency Program. The </a:t>
            </a:r>
            <a:r>
              <a:rPr lang="en-US" sz="1200" b="1" i="1" kern="1200" dirty="0" smtClean="0">
                <a:solidFill>
                  <a:schemeClr val="tx1"/>
                </a:solidFill>
                <a:effectLst/>
                <a:latin typeface="+mn-lt"/>
                <a:ea typeface="+mn-ea"/>
                <a:cs typeface="+mn-cs"/>
              </a:rPr>
              <a:t>WINGS</a:t>
            </a:r>
            <a:r>
              <a:rPr lang="en-US" sz="1200" b="0" i="0" kern="1200" dirty="0" smtClean="0">
                <a:solidFill>
                  <a:schemeClr val="tx1"/>
                </a:solidFill>
                <a:effectLst/>
                <a:latin typeface="+mn-lt"/>
                <a:ea typeface="+mn-ea"/>
                <a:cs typeface="+mn-cs"/>
              </a:rPr>
              <a:t> program has courses based on real world accident and incident causes so flight instructors, pilots and student pilots get training that can truly make a difference.</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Studies indicate that pilots who complete </a:t>
            </a:r>
            <a:r>
              <a:rPr lang="en-US" sz="1200" b="0" i="1" kern="1200" dirty="0" smtClean="0">
                <a:solidFill>
                  <a:schemeClr val="tx1"/>
                </a:solidFill>
                <a:effectLst/>
                <a:latin typeface="+mn-lt"/>
                <a:ea typeface="+mn-ea"/>
                <a:cs typeface="+mn-cs"/>
              </a:rPr>
              <a:t>WINGS</a:t>
            </a:r>
            <a:r>
              <a:rPr lang="en-US" sz="1200" b="0" i="0" kern="1200" dirty="0" smtClean="0">
                <a:solidFill>
                  <a:schemeClr val="tx1"/>
                </a:solidFill>
                <a:effectLst/>
                <a:latin typeface="+mn-lt"/>
                <a:ea typeface="+mn-ea"/>
                <a:cs typeface="+mn-cs"/>
              </a:rPr>
              <a:t> phases are safer aviators. Please join us in saving lives.</a:t>
            </a:r>
          </a:p>
          <a:p>
            <a:pPr fontAlgn="auto">
              <a:spcBef>
                <a:spcPts val="0"/>
              </a:spcBef>
              <a:spcAft>
                <a:spcPts val="0"/>
              </a:spcAft>
              <a:buNone/>
            </a:pP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Learn about the program and its many benefits</a:t>
            </a:r>
            <a:r>
              <a:rPr lang="en-US" sz="1200" b="0" i="0" kern="1200" baseline="0" dirty="0" smtClean="0">
                <a:solidFill>
                  <a:schemeClr val="tx1"/>
                </a:solidFill>
                <a:effectLst/>
                <a:latin typeface="+mn-lt"/>
                <a:ea typeface="+mn-ea"/>
                <a:cs typeface="+mn-cs"/>
              </a:rPr>
              <a:t> at :</a:t>
            </a:r>
            <a:r>
              <a:rPr lang="en-US" sz="1200" b="1" i="0" kern="1200" baseline="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 </a:t>
            </a:r>
            <a:r>
              <a:rPr lang="en-US" sz="1200" b="1" dirty="0" smtClean="0">
                <a:solidFill>
                  <a:schemeClr val="tx1"/>
                </a:solidFill>
                <a:latin typeface="Arial"/>
              </a:rPr>
              <a:t>https://www.wingsindustry.com/WINGS-Sweepstakes</a:t>
            </a:r>
          </a:p>
          <a:p>
            <a:r>
              <a:rPr lang="en-US" sz="1200" b="0" i="0" kern="1200" dirty="0" smtClean="0">
                <a:solidFill>
                  <a:schemeClr val="tx1"/>
                </a:solidFill>
                <a:effectLst/>
                <a:latin typeface="+mn-lt"/>
                <a:ea typeface="+mn-ea"/>
                <a:cs typeface="+mn-cs"/>
              </a:rPr>
              <a:t> </a:t>
            </a:r>
          </a:p>
          <a:p>
            <a:pPr marL="0" indent="0">
              <a:buFont typeface="Arial" panose="020B0604020202020204" pitchFamily="34" charset="0"/>
              <a:buNone/>
            </a:pPr>
            <a:endParaRPr lang="en-US" sz="1200" b="0" i="0" kern="1200" dirty="0" smtClean="0">
              <a:solidFill>
                <a:schemeClr val="tx1"/>
              </a:solidFill>
              <a:effectLst/>
              <a:latin typeface="+mn-lt"/>
              <a:ea typeface="+mn-ea"/>
              <a:cs typeface="+mn-cs"/>
            </a:endParaRPr>
          </a:p>
          <a:p>
            <a:pPr marL="0" indent="0">
              <a:buFont typeface="Arial" panose="020B0604020202020204" pitchFamily="34" charset="0"/>
              <a:buNone/>
            </a:pPr>
            <a:r>
              <a:rPr lang="en-US" sz="1200" b="1" i="0" kern="1200" dirty="0" smtClean="0">
                <a:solidFill>
                  <a:schemeClr val="tx1"/>
                </a:solidFill>
                <a:effectLst/>
                <a:latin typeface="+mn-lt"/>
                <a:ea typeface="+mn-ea"/>
                <a:cs typeface="+mn-cs"/>
              </a:rPr>
              <a:t>(Next Slide)</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5C9B1C-4C49-4AC4-9FE9-4A38AC19565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489196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a few references for</a:t>
            </a:r>
            <a:r>
              <a:rPr lang="en-US" baseline="0" dirty="0"/>
              <a:t> additional information:  </a:t>
            </a:r>
          </a:p>
          <a:p>
            <a:endParaRPr lang="en-US" baseline="0" dirty="0"/>
          </a:p>
          <a:p>
            <a:r>
              <a:rPr lang="en-US" baseline="0" dirty="0"/>
              <a:t>I’ll leave this slide on screen while I take some questions from the audience.</a:t>
            </a:r>
          </a:p>
          <a:p>
            <a:endParaRPr lang="en-US" baseline="0" dirty="0"/>
          </a:p>
          <a:p>
            <a:r>
              <a:rPr lang="en-US" sz="1200" kern="1200" dirty="0">
                <a:solidFill>
                  <a:schemeClr val="tx1"/>
                </a:solidFill>
                <a:effectLst/>
                <a:latin typeface="Times New Roman" pitchFamily="18" charset="0"/>
                <a:ea typeface="+mn-ea"/>
                <a:cs typeface="+mn-cs"/>
              </a:rPr>
              <a:t>AC 90-114B Automatic Dependent Surveillance-Broadcast Operations</a:t>
            </a:r>
          </a:p>
          <a:p>
            <a:endParaRPr lang="en-US"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AC 00-63A Use of Flight Deck Displays of Digital Weather and Aeronautical Information  (This AC has a Change Revision CH2 coming out very shortly)  This AC addresses both the Federal Aviation Administration (FAA) FIS–Broadcast (FIS-B) provided through the Automatic Dependent Surveillance–Broadcast (ADS-B) Universal Access Transceiver (UAT) network and non-FAA FIS systems provided through commercial data link services.</a:t>
            </a:r>
          </a:p>
          <a:p>
            <a:endParaRPr lang="en-US" baseline="0" dirty="0"/>
          </a:p>
          <a:p>
            <a:endParaRPr lang="en-US" baseline="0" dirty="0"/>
          </a:p>
          <a:p>
            <a:r>
              <a:rPr lang="en-US" b="1" baseline="0" dirty="0" smtClean="0"/>
              <a:t>Presentation </a:t>
            </a:r>
            <a:r>
              <a:rPr lang="en-US" b="1" baseline="0" dirty="0"/>
              <a:t>note:  </a:t>
            </a:r>
            <a:r>
              <a:rPr lang="en-US" b="0" i="1" baseline="0" dirty="0"/>
              <a:t>Take questions from the audience while they copy information from the screen.  Then:</a:t>
            </a:r>
            <a:endParaRPr lang="en-US" b="1" baseline="0" dirty="0"/>
          </a:p>
          <a:p>
            <a:endParaRPr lang="en-US" baseline="0" dirty="0"/>
          </a:p>
          <a:p>
            <a:r>
              <a:rPr lang="en-US" b="1" baseline="0" dirty="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37</a:t>
            </a:fld>
            <a:endParaRPr lang="en-US"/>
          </a:p>
        </p:txBody>
      </p:sp>
    </p:spTree>
    <p:extLst>
      <p:ext uri="{BB962C8B-B14F-4D97-AF65-F5344CB8AC3E}">
        <p14:creationId xmlns:p14="http://schemas.microsoft.com/office/powerpoint/2010/main" val="22116671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a few references for</a:t>
            </a:r>
            <a:r>
              <a:rPr lang="en-US" baseline="0" dirty="0"/>
              <a:t> additional information:  </a:t>
            </a:r>
          </a:p>
          <a:p>
            <a:endParaRPr lang="en-US" baseline="0" dirty="0"/>
          </a:p>
          <a:p>
            <a:r>
              <a:rPr lang="en-US" baseline="0" dirty="0"/>
              <a:t>I’ll leave this slide on screen while I take some questions from the audience.</a:t>
            </a:r>
          </a:p>
          <a:p>
            <a:endParaRPr lang="en-US" baseline="0" dirty="0"/>
          </a:p>
          <a:p>
            <a:r>
              <a:rPr lang="en-US" b="1" baseline="0" dirty="0"/>
              <a:t>Presentation note:  </a:t>
            </a:r>
            <a:r>
              <a:rPr lang="en-US" b="0" i="1" baseline="0" dirty="0"/>
              <a:t>Take questions from the audience while they copy information from the screen.  Then:</a:t>
            </a:r>
            <a:endParaRPr lang="en-US" b="1" baseline="0" dirty="0"/>
          </a:p>
          <a:p>
            <a:endParaRPr lang="en-US" baseline="0" dirty="0"/>
          </a:p>
          <a:p>
            <a:r>
              <a:rPr lang="en-US" b="1" baseline="0" dirty="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38</a:t>
            </a:fld>
            <a:endParaRPr lang="en-US"/>
          </a:p>
        </p:txBody>
      </p:sp>
    </p:spTree>
    <p:extLst>
      <p:ext uri="{BB962C8B-B14F-4D97-AF65-F5344CB8AC3E}">
        <p14:creationId xmlns:p14="http://schemas.microsoft.com/office/powerpoint/2010/main" val="150767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Safety Management Systems are a</a:t>
            </a:r>
            <a:r>
              <a:rPr lang="en-US" baseline="0" dirty="0" smtClean="0"/>
              <a:t> set of policies and processes that can increase the safety and efficiency of any flight operation.  And FAA is bringing SMS to General Aviation.  You may have heard of SMS but thought it was only for large organizations but actually SMS can be scaled to fit any operation large or small.</a:t>
            </a:r>
          </a:p>
          <a:p>
            <a:endParaRPr lang="en-US" baseline="0" dirty="0" smtClean="0"/>
          </a:p>
          <a:p>
            <a:r>
              <a:rPr lang="en-US" baseline="0" dirty="0" smtClean="0"/>
              <a:t>There are 4 major components to a Safety Management System </a:t>
            </a:r>
            <a:r>
              <a:rPr lang="en-US" b="1" baseline="0" dirty="0" smtClean="0"/>
              <a:t>(Click)</a:t>
            </a:r>
          </a:p>
          <a:p>
            <a:endParaRPr lang="en-US" b="1"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Safety Policy – a documented commitment to safety that runs from the head of an organization to its newest member. </a:t>
            </a:r>
            <a:r>
              <a:rPr lang="en-US" b="1" baseline="0" dirty="0" smtClean="0"/>
              <a:t>(Click)</a:t>
            </a:r>
          </a:p>
          <a:p>
            <a:endParaRPr lang="en-US" b="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smtClean="0"/>
              <a:t>Safety Risk Management – a process that identifies</a:t>
            </a:r>
            <a:r>
              <a:rPr lang="en-US" b="0" baseline="0" dirty="0" smtClean="0"/>
              <a:t> hazards within an operation, determines to what extent an identified hazard may impact flight safety, and controls the risk of occurrence to an acceptable level. </a:t>
            </a:r>
            <a:r>
              <a:rPr lang="en-US" b="1" baseline="0" dirty="0" smtClean="0"/>
              <a:t>(Click)</a:t>
            </a:r>
          </a:p>
          <a:p>
            <a:endParaRPr lang="en-US" b="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Safety Assurance – By collecting and analyzing information derived from safety performance data Safety Assurance ensures the performance and effectiveness of Safety Risk Controls. </a:t>
            </a:r>
            <a:r>
              <a:rPr lang="en-US" b="1" baseline="0" dirty="0" smtClean="0"/>
              <a:t>(Click)</a:t>
            </a:r>
          </a:p>
          <a:p>
            <a:endParaRPr lang="en-US" b="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smtClean="0"/>
              <a:t>Safety</a:t>
            </a:r>
            <a:r>
              <a:rPr lang="en-US" b="0" baseline="0" dirty="0" smtClean="0"/>
              <a:t> Promotion communicates safety information and commitment throughout the organization. </a:t>
            </a:r>
            <a:r>
              <a:rPr lang="en-US" b="1" baseline="0" dirty="0" smtClean="0"/>
              <a:t>(Click)</a:t>
            </a:r>
          </a:p>
          <a:p>
            <a:endParaRPr lang="en-US" b="0" dirty="0" smtClean="0"/>
          </a:p>
          <a:p>
            <a:r>
              <a:rPr lang="en-US" b="0" dirty="0" smtClean="0"/>
              <a:t>You can find more information about Safety Management Systems at the URL on the Screen.</a:t>
            </a:r>
          </a:p>
          <a:p>
            <a:endParaRPr lang="en-US" b="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baseline="0" dirty="0" smtClean="0"/>
              <a:t>(</a:t>
            </a:r>
            <a:r>
              <a:rPr lang="en-US" b="1" baseline="0" smtClean="0"/>
              <a:t>Next Slide)</a:t>
            </a:r>
            <a:endParaRPr lang="en-US" b="1" baseline="0" dirty="0" smtClean="0"/>
          </a:p>
          <a:p>
            <a:endParaRPr lang="en-US" b="0"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39</a:t>
            </a:fld>
            <a:endParaRPr lang="en-US" dirty="0"/>
          </a:p>
        </p:txBody>
      </p:sp>
    </p:spTree>
    <p:extLst>
      <p:ext uri="{BB962C8B-B14F-4D97-AF65-F5344CB8AC3E}">
        <p14:creationId xmlns:p14="http://schemas.microsoft.com/office/powerpoint/2010/main" val="548755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Much of the information</a:t>
            </a:r>
            <a:r>
              <a:rPr lang="en-US" baseline="0" dirty="0"/>
              <a:t> presented here is taken from FAA Advisory Circular 00-45H – Aviation Weather Services.  This publication contains a comprehensive list of weather services and products from the National Weather Service (NWS) and FAA including a list of Flight Information Service-Broadcast (FIS-B) products that are available through ADS-B-In data link.  </a:t>
            </a:r>
          </a:p>
          <a:p>
            <a:endParaRPr lang="en-US"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baseline="0" dirty="0" smtClean="0"/>
              <a:t>(</a:t>
            </a:r>
            <a:r>
              <a:rPr lang="en-US" b="1" baseline="0" dirty="0"/>
              <a:t>Next Slide)</a:t>
            </a:r>
            <a:endParaRPr lang="en-US" b="1" dirty="0"/>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4</a:t>
            </a:fld>
            <a:endParaRPr lang="en-US"/>
          </a:p>
        </p:txBody>
      </p:sp>
    </p:spTree>
    <p:extLst>
      <p:ext uri="{BB962C8B-B14F-4D97-AF65-F5344CB8AC3E}">
        <p14:creationId xmlns:p14="http://schemas.microsoft.com/office/powerpoint/2010/main" val="20251058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b="1" dirty="0">
                <a:latin typeface="Times New Roman" pitchFamily="18" charset="0"/>
                <a:ea typeface="ＭＳ Ｐゴシック" pitchFamily="34" charset="-128"/>
              </a:rPr>
              <a:t>Presentation Note:   </a:t>
            </a:r>
            <a:r>
              <a:rPr lang="en-US" i="1" dirty="0">
                <a:latin typeface="Times New Roman" pitchFamily="18" charset="0"/>
                <a:ea typeface="ＭＳ Ｐゴシック" pitchFamily="34" charset="-128"/>
              </a:rPr>
              <a:t>You may wish to provide your contact information and main FSDO phone number here. </a:t>
            </a:r>
            <a:r>
              <a:rPr lang="en-US" sz="1200" i="1" kern="1200" dirty="0">
                <a:solidFill>
                  <a:schemeClr val="tx1"/>
                </a:solidFill>
                <a:effectLst/>
                <a:latin typeface="Times New Roman" pitchFamily="18" charset="0"/>
                <a:ea typeface="+mn-ea"/>
                <a:cs typeface="+mn-cs"/>
              </a:rPr>
              <a:t>You can also add </a:t>
            </a:r>
            <a:r>
              <a:rPr lang="en-US" sz="1200" b="1" i="1" kern="1200" dirty="0" err="1">
                <a:solidFill>
                  <a:schemeClr val="tx1"/>
                </a:solidFill>
                <a:effectLst/>
                <a:latin typeface="Times New Roman" pitchFamily="18" charset="0"/>
                <a:ea typeface="+mn-ea"/>
                <a:cs typeface="+mn-cs"/>
              </a:rPr>
              <a:t>WINGSPro</a:t>
            </a:r>
            <a:r>
              <a:rPr lang="en-US" sz="1200" kern="1200" dirty="0">
                <a:solidFill>
                  <a:schemeClr val="tx1"/>
                </a:solidFill>
                <a:effectLst/>
                <a:latin typeface="Times New Roman" pitchFamily="18" charset="0"/>
                <a:ea typeface="+mn-ea"/>
                <a:cs typeface="+mn-cs"/>
              </a:rPr>
              <a:t> contact information.</a:t>
            </a:r>
            <a:r>
              <a:rPr lang="en-US" sz="1200" b="1" kern="1200" dirty="0">
                <a:solidFill>
                  <a:schemeClr val="tx1"/>
                </a:solidFill>
                <a:effectLst/>
                <a:latin typeface="Times New Roman" pitchFamily="18" charset="0"/>
                <a:ea typeface="+mn-ea"/>
                <a:cs typeface="+mn-cs"/>
              </a:rPr>
              <a:t> </a:t>
            </a:r>
          </a:p>
          <a:p>
            <a:endParaRPr lang="en-US" sz="1200" b="1" i="1" kern="1200" dirty="0">
              <a:solidFill>
                <a:schemeClr val="tx1"/>
              </a:solidFill>
              <a:effectLst/>
              <a:latin typeface="Times New Roman" pitchFamily="18" charset="0"/>
              <a:ea typeface="+mn-ea"/>
              <a:cs typeface="+mn-cs"/>
            </a:endParaRPr>
          </a:p>
          <a:p>
            <a:r>
              <a:rPr lang="en-US" i="1" dirty="0">
                <a:latin typeface="Times New Roman" pitchFamily="18" charset="0"/>
                <a:ea typeface="ＭＳ Ｐゴシック" pitchFamily="34" charset="-128"/>
              </a:rPr>
              <a:t>Modify with your information or leave blank.   </a:t>
            </a:r>
          </a:p>
          <a:p>
            <a:endParaRPr lang="en-US" b="1" i="1" dirty="0">
              <a:latin typeface="Times New Roman" pitchFamily="18" charset="0"/>
              <a:ea typeface="ＭＳ Ｐゴシック" pitchFamily="34" charset="-128"/>
            </a:endParaRPr>
          </a:p>
          <a:p>
            <a:endParaRPr lang="en-US" b="1" i="1" dirty="0">
              <a:latin typeface="Times New Roman" pitchFamily="18" charset="0"/>
              <a:ea typeface="ＭＳ Ｐゴシック" pitchFamily="34" charset="-128"/>
            </a:endParaRPr>
          </a:p>
          <a:p>
            <a:r>
              <a:rPr lang="en-US" b="1" dirty="0">
                <a:latin typeface="Times New Roman" pitchFamily="18" charset="0"/>
                <a:ea typeface="ＭＳ Ｐゴシック" pitchFamily="34" charset="-128"/>
              </a:rPr>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40</a:t>
            </a:fld>
            <a:endParaRPr lang="en-US"/>
          </a:p>
        </p:txBody>
      </p:sp>
    </p:spTree>
    <p:extLst>
      <p:ext uri="{BB962C8B-B14F-4D97-AF65-F5344CB8AC3E}">
        <p14:creationId xmlns:p14="http://schemas.microsoft.com/office/powerpoint/2010/main" val="14124214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a:t>
            </a:r>
            <a:r>
              <a:rPr lang="en-US" baseline="0" dirty="0"/>
              <a:t> presence here shows that you are vital members of our General Aviation Safety Community.  The high standards you keep and the examples you set are a great credit to you and to GA.</a:t>
            </a:r>
          </a:p>
          <a:p>
            <a:endParaRPr lang="en-US" baseline="0" dirty="0"/>
          </a:p>
          <a:p>
            <a:r>
              <a:rPr lang="en-US" baseline="0" dirty="0"/>
              <a:t>Thank you for attending.</a:t>
            </a:r>
          </a:p>
          <a:p>
            <a:endParaRPr lang="en-US" baseline="0" dirty="0"/>
          </a:p>
          <a:p>
            <a:r>
              <a:rPr lang="en-US" b="1" baseline="0" dirty="0"/>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41</a:t>
            </a:fld>
            <a:endParaRPr lang="en-US"/>
          </a:p>
        </p:txBody>
      </p:sp>
    </p:spTree>
    <p:extLst>
      <p:ext uri="{BB962C8B-B14F-4D97-AF65-F5344CB8AC3E}">
        <p14:creationId xmlns:p14="http://schemas.microsoft.com/office/powerpoint/2010/main" val="14177340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42</a:t>
            </a:fld>
            <a:endParaRPr lang="en-US"/>
          </a:p>
        </p:txBody>
      </p:sp>
      <p:sp>
        <p:nvSpPr>
          <p:cNvPr id="33794" name="Rectangle 2"/>
          <p:cNvSpPr>
            <a:spLocks noGrp="1" noRot="1" noChangeAspect="1" noChangeArrowheads="1" noTextEdit="1"/>
          </p:cNvSpPr>
          <p:nvPr>
            <p:ph type="sldImg"/>
          </p:nvPr>
        </p:nvSpPr>
        <p:spPr>
          <a:xfrm>
            <a:off x="331788" y="696913"/>
            <a:ext cx="6197600" cy="3486150"/>
          </a:xfrm>
          <a:ln/>
        </p:spPr>
      </p:sp>
      <p:sp>
        <p:nvSpPr>
          <p:cNvPr id="33795" name="Rectangle 3"/>
          <p:cNvSpPr>
            <a:spLocks noGrp="1" noChangeArrowheads="1"/>
          </p:cNvSpPr>
          <p:nvPr>
            <p:ph type="body" idx="1"/>
          </p:nvPr>
        </p:nvSpPr>
        <p:spPr/>
        <p:txBody>
          <a:bodyPr/>
          <a:lstStyle/>
          <a:p>
            <a:pPr eaLnBrk="1" hangingPunct="1"/>
            <a:endParaRPr lang="en-US" i="1" dirty="0">
              <a:latin typeface="Arial" panose="020B0604020202020204" pitchFamily="34" charset="0"/>
              <a:ea typeface="ＭＳ Ｐゴシック" pitchFamily="34" charset="-128"/>
              <a:cs typeface="Arial" panose="020B0604020202020204" pitchFamily="34" charset="0"/>
            </a:endParaRPr>
          </a:p>
          <a:p>
            <a:pPr eaLnBrk="1" hangingPunct="1"/>
            <a:r>
              <a:rPr lang="en-US" i="1" dirty="0">
                <a:latin typeface="Arial" panose="020B0604020202020204" pitchFamily="34" charset="0"/>
                <a:ea typeface="ＭＳ Ｐゴシック" pitchFamily="34" charset="-128"/>
                <a:cs typeface="Arial" panose="020B0604020202020204" pitchFamily="34" charset="0"/>
              </a:rPr>
              <a:t> </a:t>
            </a:r>
            <a:r>
              <a:rPr lang="en-US" b="1" dirty="0">
                <a:latin typeface="Arial" panose="020B0604020202020204" pitchFamily="34" charset="0"/>
                <a:ea typeface="ＭＳ Ｐゴシック" pitchFamily="34" charset="-128"/>
                <a:cs typeface="Arial" panose="020B0604020202020204" pitchFamily="34" charset="0"/>
              </a:rPr>
              <a:t>(The End) </a:t>
            </a:r>
            <a:endParaRPr lang="en-US" i="1" dirty="0">
              <a:latin typeface="Arial" panose="020B0604020202020204"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2910610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also draw heavily on AC91-92</a:t>
            </a:r>
            <a:r>
              <a:rPr lang="en-US" baseline="0" dirty="0" smtClean="0"/>
              <a:t> – The Pilot’s Guide to a Preflight Briefing – released in March of 2021.   This publication features extensive ADS-B information, Flight Service Web Services, Self-briefing information and tips and Single-pilot Resource Management.  </a:t>
            </a:r>
            <a:r>
              <a:rPr lang="en-US" b="1" baseline="0" dirty="0" smtClean="0"/>
              <a:t>(Click)</a:t>
            </a:r>
          </a:p>
          <a:p>
            <a:endParaRPr lang="en-US" b="1" baseline="0" dirty="0" smtClean="0"/>
          </a:p>
          <a:p>
            <a:r>
              <a:rPr lang="en-US" baseline="0" dirty="0" smtClean="0">
                <a:solidFill>
                  <a:srgbClr val="FF0000"/>
                </a:solidFill>
              </a:rPr>
              <a:t> </a:t>
            </a:r>
            <a:r>
              <a:rPr lang="en-US" baseline="0" dirty="0">
                <a:solidFill>
                  <a:srgbClr val="FF0000"/>
                </a:solidFill>
              </a:rPr>
              <a:t>We’ll list additional information resources at the end of this presentation.</a:t>
            </a:r>
          </a:p>
          <a:p>
            <a:endParaRPr lang="en-US"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baseline="0" dirty="0"/>
              <a:t>(Next Slide)</a:t>
            </a:r>
            <a:endParaRPr lang="en-US" b="1" dirty="0"/>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5</a:t>
            </a:fld>
            <a:endParaRPr lang="en-US"/>
          </a:p>
        </p:txBody>
      </p:sp>
    </p:spTree>
    <p:extLst>
      <p:ext uri="{BB962C8B-B14F-4D97-AF65-F5344CB8AC3E}">
        <p14:creationId xmlns:p14="http://schemas.microsoft.com/office/powerpoint/2010/main" val="474589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a:t>
            </a:r>
            <a:r>
              <a:rPr lang="en-US" baseline="0" dirty="0" smtClean="0"/>
              <a:t> 91-92, offers valuable information on the conduct of regulatory compliant self briefings and it assists in 14CFR </a:t>
            </a:r>
            <a:r>
              <a:rPr lang="en-US" sz="1200" b="0" dirty="0" smtClean="0"/>
              <a:t>§§ 91.103 compliance</a:t>
            </a:r>
            <a:r>
              <a:rPr lang="en-US" sz="1200" b="0" baseline="0" dirty="0" smtClean="0"/>
              <a:t>.</a:t>
            </a:r>
            <a:endParaRPr lang="en-US" baseline="0" dirty="0" smtClean="0"/>
          </a:p>
          <a:p>
            <a:endParaRPr lang="en-US" baseline="0" dirty="0" smtClean="0"/>
          </a:p>
          <a:p>
            <a:r>
              <a:rPr lang="en-US" sz="2400" b="0" i="0" dirty="0" smtClean="0">
                <a:solidFill>
                  <a:srgbClr val="FF0000"/>
                </a:solidFill>
              </a:rPr>
              <a:t>The</a:t>
            </a:r>
            <a:r>
              <a:rPr lang="en-US" sz="2400" b="0" i="0" baseline="0" dirty="0" smtClean="0">
                <a:solidFill>
                  <a:srgbClr val="FF0000"/>
                </a:solidFill>
              </a:rPr>
              <a:t> AC </a:t>
            </a:r>
            <a:r>
              <a:rPr lang="en-US" sz="2400" b="0" i="1" dirty="0" smtClean="0">
                <a:solidFill>
                  <a:srgbClr val="FF0000"/>
                </a:solidFill>
              </a:rPr>
              <a:t>- replaces FAA publications:</a:t>
            </a:r>
          </a:p>
          <a:p>
            <a:pPr lvl="1"/>
            <a:r>
              <a:rPr lang="en-US" sz="2000" i="1" dirty="0" smtClean="0">
                <a:solidFill>
                  <a:srgbClr val="FF0000"/>
                </a:solidFill>
              </a:rPr>
              <a:t>- General Aviation Pilot’s Guide to Preflight Weather Planning, Weather self-Briefings, and Weather Decision Making</a:t>
            </a:r>
          </a:p>
          <a:p>
            <a:pPr lvl="1"/>
            <a:r>
              <a:rPr lang="en-US" sz="2000" i="1" dirty="0" smtClean="0">
                <a:solidFill>
                  <a:srgbClr val="FF0000"/>
                </a:solidFill>
              </a:rPr>
              <a:t>- How to Obtain a Good Weather Briefing</a:t>
            </a:r>
          </a:p>
          <a:p>
            <a:endParaRPr lang="en-US" baseline="0" dirty="0" smtClean="0"/>
          </a:p>
          <a:p>
            <a:endParaRPr lang="en-US" baseline="0" dirty="0" smtClean="0"/>
          </a:p>
          <a:p>
            <a:r>
              <a:rPr lang="en-US" b="1" baseline="0" dirty="0" smtClean="0"/>
              <a:t>(Next Slide)</a:t>
            </a:r>
            <a:endParaRPr lang="en-US" b="1" dirty="0"/>
          </a:p>
        </p:txBody>
      </p:sp>
      <p:sp>
        <p:nvSpPr>
          <p:cNvPr id="4" name="Slide Number Placeholder 3"/>
          <p:cNvSpPr>
            <a:spLocks noGrp="1"/>
          </p:cNvSpPr>
          <p:nvPr>
            <p:ph type="sldNum" sz="quarter" idx="5"/>
          </p:nvPr>
        </p:nvSpPr>
        <p:spPr/>
        <p:txBody>
          <a:bodyPr/>
          <a:lstStyle/>
          <a:p>
            <a:fld id="{55D68406-F15C-4303-97CE-0E3EE59880C4}" type="slidenum">
              <a:rPr lang="en-US" smtClean="0"/>
              <a:pPr/>
              <a:t>6</a:t>
            </a:fld>
            <a:endParaRPr lang="en-US"/>
          </a:p>
        </p:txBody>
      </p:sp>
    </p:spTree>
    <p:extLst>
      <p:ext uri="{BB962C8B-B14F-4D97-AF65-F5344CB8AC3E}">
        <p14:creationId xmlns:p14="http://schemas.microsoft.com/office/powerpoint/2010/main" val="179178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Weather analysis and decision making are big parts of every pilot’s job.  We know the</a:t>
            </a:r>
            <a:r>
              <a:rPr lang="en-US" baseline="0" dirty="0"/>
              <a:t> weather at our departure airport but en route weather is less certain.  </a:t>
            </a:r>
            <a:r>
              <a:rPr lang="en-US" b="1" baseline="0" dirty="0"/>
              <a:t>(Click)</a:t>
            </a:r>
          </a:p>
          <a:p>
            <a:endParaRPr lang="en-US" b="1" baseline="0" dirty="0"/>
          </a:p>
          <a:p>
            <a:r>
              <a:rPr lang="en-US" b="0" baseline="0" dirty="0"/>
              <a:t>And of course we need to know if weather conditions will permit a landing at our destination.</a:t>
            </a:r>
          </a:p>
          <a:p>
            <a:endParaRPr lang="en-US" b="0" baseline="0" dirty="0"/>
          </a:p>
          <a:p>
            <a:r>
              <a:rPr lang="en-US" b="1" baseline="0" dirty="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7</a:t>
            </a:fld>
            <a:endParaRPr lang="en-US"/>
          </a:p>
        </p:txBody>
      </p:sp>
    </p:spTree>
    <p:extLst>
      <p:ext uri="{BB962C8B-B14F-4D97-AF65-F5344CB8AC3E}">
        <p14:creationId xmlns:p14="http://schemas.microsoft.com/office/powerpoint/2010/main" val="1232192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Weather information gathering, analysis, and decision making begin with the preflight and continue throughout</a:t>
            </a:r>
            <a:r>
              <a:rPr lang="en-US" baseline="0" dirty="0"/>
              <a:t>.  While en route we need to continually:  </a:t>
            </a:r>
            <a:r>
              <a:rPr lang="en-US" b="1" baseline="0" dirty="0"/>
              <a:t>(Click)</a:t>
            </a:r>
          </a:p>
          <a:p>
            <a:endParaRPr lang="en-US" b="1"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baseline="0" dirty="0"/>
              <a:t>Perceive </a:t>
            </a:r>
            <a:r>
              <a:rPr lang="en-US" b="0" baseline="0" dirty="0"/>
              <a:t>present weather conditions and gather additional weather information from various sources. </a:t>
            </a:r>
            <a:r>
              <a:rPr lang="en-US" b="1" baseline="0" dirty="0"/>
              <a:t>(Click)</a:t>
            </a:r>
            <a:endParaRPr lang="en-US" dirty="0"/>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Process</a:t>
            </a:r>
            <a:r>
              <a:rPr lang="en-US" b="0" baseline="0" dirty="0"/>
              <a:t> weather information by comparing present weather with forecasts and by relating present and expected weather conditions to aircraft and pilot performance capabilities. </a:t>
            </a:r>
            <a:r>
              <a:rPr lang="en-US" b="1" baseline="0" dirty="0"/>
              <a:t>(Click)</a:t>
            </a:r>
            <a:endParaRPr lang="en-US" dirty="0"/>
          </a:p>
          <a:p>
            <a:r>
              <a:rPr lang="en-US" b="0" baseline="0" dirty="0"/>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baseline="0" dirty="0"/>
              <a:t>Perform </a:t>
            </a:r>
            <a:r>
              <a:rPr lang="en-US" b="0" baseline="0" dirty="0"/>
              <a:t>by making operational decisions and acting upon them. </a:t>
            </a:r>
            <a:r>
              <a:rPr lang="en-US" b="1" baseline="0" dirty="0"/>
              <a:t>(Click)</a:t>
            </a:r>
            <a:endParaRPr lang="en-US" dirty="0"/>
          </a:p>
          <a:p>
            <a:endParaRPr lang="en-US" b="0" dirty="0"/>
          </a:p>
          <a:p>
            <a:r>
              <a:rPr lang="en-US" b="0" baseline="0" dirty="0"/>
              <a:t>This process continues throughout the flight.  Our perception of the results of our performance decisions further informs and refines our analysis.</a:t>
            </a:r>
          </a:p>
          <a:p>
            <a:endParaRPr lang="en-US" b="0"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baseline="0" dirty="0"/>
              <a:t>(Next Slide)</a:t>
            </a:r>
            <a:endParaRPr lang="en-US" dirty="0"/>
          </a:p>
          <a:p>
            <a:endParaRPr lang="en-US" b="0"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8</a:t>
            </a:fld>
            <a:endParaRPr lang="en-US"/>
          </a:p>
        </p:txBody>
      </p:sp>
    </p:spTree>
    <p:extLst>
      <p:ext uri="{BB962C8B-B14F-4D97-AF65-F5344CB8AC3E}">
        <p14:creationId xmlns:p14="http://schemas.microsoft.com/office/powerpoint/2010/main" val="48167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Regulations require that,</a:t>
            </a:r>
            <a:r>
              <a:rPr lang="en-US" baseline="0" dirty="0" smtClean="0"/>
              <a:t> during our pre-flight planning, we</a:t>
            </a:r>
            <a:r>
              <a:rPr lang="en-US" dirty="0" smtClean="0"/>
              <a:t> gather all pertinent information with regard</a:t>
            </a:r>
            <a:r>
              <a:rPr lang="en-US" baseline="0" dirty="0" smtClean="0"/>
              <a:t> to each flight.</a:t>
            </a:r>
          </a:p>
          <a:p>
            <a:endParaRPr lang="en-US" baseline="0" dirty="0" smtClean="0"/>
          </a:p>
          <a:p>
            <a:r>
              <a:rPr lang="en-US" baseline="0" dirty="0" smtClean="0"/>
              <a:t>We can use automated weather information resources to gather weather information without  contacting Flight Service</a:t>
            </a:r>
          </a:p>
          <a:p>
            <a:endParaRPr lang="en-US" baseline="0" dirty="0" smtClean="0"/>
          </a:p>
          <a:p>
            <a:r>
              <a:rPr lang="en-US" baseline="0" dirty="0" smtClean="0"/>
              <a:t>Pilot can still contact Flight Service but they are highly encouraged to conduct a self-briefing prior to the call.  That way they’ll have </a:t>
            </a:r>
            <a:br>
              <a:rPr lang="en-US" baseline="0" dirty="0" smtClean="0"/>
            </a:br>
            <a:r>
              <a:rPr lang="en-US" baseline="0" dirty="0" smtClean="0"/>
              <a:t>a good idea and understanding of weather conditions before speaking with a briefer.</a:t>
            </a:r>
          </a:p>
          <a:p>
            <a:endParaRPr lang="en-US" baseline="0" dirty="0" smtClean="0"/>
          </a:p>
          <a:p>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9</a:t>
            </a:fld>
            <a:endParaRPr lang="en-US"/>
          </a:p>
        </p:txBody>
      </p:sp>
    </p:spTree>
    <p:extLst>
      <p:ext uri="{BB962C8B-B14F-4D97-AF65-F5344CB8AC3E}">
        <p14:creationId xmlns:p14="http://schemas.microsoft.com/office/powerpoint/2010/main" val="34648143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image" Target="../media/image1.w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3490" name="Rectangle 1026"/>
          <p:cNvSpPr>
            <a:spLocks noGrp="1" noChangeArrowheads="1"/>
          </p:cNvSpPr>
          <p:nvPr>
            <p:ph type="ctrTitle" hasCustomPrompt="1"/>
          </p:nvPr>
        </p:nvSpPr>
        <p:spPr>
          <a:xfrm>
            <a:off x="303301" y="354380"/>
            <a:ext cx="6734808" cy="1395412"/>
          </a:xfrm>
        </p:spPr>
        <p:txBody>
          <a:bodyPr anchor="t"/>
          <a:lstStyle>
            <a:lvl1pPr>
              <a:defRPr sz="3600"/>
            </a:lvl1pPr>
          </a:lstStyle>
          <a:p>
            <a:pPr lvl="0"/>
            <a:r>
              <a:rPr lang="en-US" noProof="0" dirty="0"/>
              <a:t>The National FAA Safety Team Presents</a:t>
            </a:r>
          </a:p>
        </p:txBody>
      </p:sp>
      <p:sp>
        <p:nvSpPr>
          <p:cNvPr id="63491" name="Rectangle 1027"/>
          <p:cNvSpPr>
            <a:spLocks noGrp="1" noChangeArrowheads="1"/>
          </p:cNvSpPr>
          <p:nvPr>
            <p:ph type="subTitle" idx="1" hasCustomPrompt="1"/>
          </p:nvPr>
        </p:nvSpPr>
        <p:spPr>
          <a:xfrm>
            <a:off x="307536" y="1795830"/>
            <a:ext cx="5477369" cy="1067092"/>
          </a:xfrm>
        </p:spPr>
        <p:txBody>
          <a:bodyPr/>
          <a:lstStyle>
            <a:lvl1pPr marL="0" indent="0">
              <a:buFontTx/>
              <a:buNone/>
              <a:defRPr sz="3200" baseline="0">
                <a:solidFill>
                  <a:schemeClr val="bg2"/>
                </a:solidFill>
              </a:defRPr>
            </a:lvl1pPr>
          </a:lstStyle>
          <a:p>
            <a:pPr lvl="0"/>
            <a:r>
              <a:rPr lang="en-US" noProof="0" dirty="0"/>
              <a:t>Insert Program Title Here</a:t>
            </a:r>
          </a:p>
        </p:txBody>
      </p:sp>
      <p:sp>
        <p:nvSpPr>
          <p:cNvPr id="63515" name="Text Box 1051"/>
          <p:cNvSpPr txBox="1">
            <a:spLocks noChangeArrowheads="1"/>
          </p:cNvSpPr>
          <p:nvPr userDrawn="1"/>
        </p:nvSpPr>
        <p:spPr bwMode="auto">
          <a:xfrm>
            <a:off x="361182" y="3393863"/>
            <a:ext cx="5412973"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US" sz="1600" dirty="0">
                <a:solidFill>
                  <a:srgbClr val="1D2F68"/>
                </a:solidFill>
              </a:rPr>
              <a:t>Presented to:</a:t>
            </a:r>
          </a:p>
          <a:p>
            <a:pPr>
              <a:buFontTx/>
              <a:buNone/>
            </a:pPr>
            <a:r>
              <a:rPr lang="en-US" sz="1600" dirty="0">
                <a:solidFill>
                  <a:srgbClr val="1D2F68"/>
                </a:solidFill>
              </a:rPr>
              <a:t>By:</a:t>
            </a:r>
          </a:p>
          <a:p>
            <a:pPr>
              <a:buFontTx/>
              <a:buNone/>
            </a:pPr>
            <a:r>
              <a:rPr lang="en-US" sz="1600" dirty="0">
                <a:solidFill>
                  <a:srgbClr val="1D2F68"/>
                </a:solidFill>
              </a:rPr>
              <a:t>Date:</a:t>
            </a:r>
          </a:p>
        </p:txBody>
      </p:sp>
      <p:pic>
        <p:nvPicPr>
          <p:cNvPr id="2050" name="Picture 2" descr="C:\Users\afs805pc\Documents\Templates\FAAST-line.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3614" r="9397"/>
          <a:stretch/>
        </p:blipFill>
        <p:spPr bwMode="auto">
          <a:xfrm rot="10800000">
            <a:off x="-2" y="7286"/>
            <a:ext cx="12192001" cy="3473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fs805pc\Documents\Templates\FAAST-line.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3614" r="9397"/>
          <a:stretch/>
        </p:blipFill>
        <p:spPr bwMode="auto">
          <a:xfrm>
            <a:off x="-42751" y="6512171"/>
            <a:ext cx="12234750" cy="347388"/>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071"/>
          <p:cNvSpPr txBox="1">
            <a:spLocks noChangeArrowheads="1"/>
          </p:cNvSpPr>
          <p:nvPr userDrawn="1"/>
        </p:nvSpPr>
        <p:spPr bwMode="ltGray">
          <a:xfrm>
            <a:off x="9763578" y="678373"/>
            <a:ext cx="1962845" cy="563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dirty="0">
                <a:solidFill>
                  <a:srgbClr val="002060"/>
                </a:solidFill>
              </a:rPr>
              <a:t>Federal Aviation</a:t>
            </a:r>
          </a:p>
          <a:p>
            <a:pPr>
              <a:lnSpc>
                <a:spcPct val="85000"/>
              </a:lnSpc>
              <a:spcBef>
                <a:spcPct val="0"/>
              </a:spcBef>
              <a:buFontTx/>
              <a:buNone/>
            </a:pPr>
            <a:r>
              <a:rPr lang="en-US" sz="1800" b="1" dirty="0">
                <a:solidFill>
                  <a:srgbClr val="002060"/>
                </a:solidFill>
              </a:rPr>
              <a:t>Administration</a:t>
            </a:r>
          </a:p>
        </p:txBody>
      </p:sp>
      <p:pic>
        <p:nvPicPr>
          <p:cNvPr id="14" name="Picture 1079"/>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8482693" y="482824"/>
            <a:ext cx="1081012" cy="95433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026"/>
          <p:cNvSpPr txBox="1">
            <a:spLocks noChangeArrowheads="1"/>
          </p:cNvSpPr>
          <p:nvPr userDrawn="1"/>
        </p:nvSpPr>
        <p:spPr bwMode="auto">
          <a:xfrm>
            <a:off x="332241" y="5232810"/>
            <a:ext cx="6676928" cy="934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1800" dirty="0"/>
              <a:t>Produced</a:t>
            </a:r>
            <a:r>
              <a:rPr lang="en-US" sz="1800" baseline="0" dirty="0"/>
              <a:t> </a:t>
            </a:r>
            <a:r>
              <a:rPr lang="en-US" sz="1800" baseline="0" dirty="0" smtClean="0"/>
              <a:t>by:</a:t>
            </a:r>
            <a:endParaRPr lang="en-US" sz="1800" baseline="0" dirty="0"/>
          </a:p>
          <a:p>
            <a:pPr>
              <a:buNone/>
            </a:pPr>
            <a:r>
              <a:rPr lang="en-US" sz="1800" i="0" baseline="0" dirty="0"/>
              <a:t>The FAA Safety Team (FAASTeam)</a:t>
            </a:r>
          </a:p>
        </p:txBody>
      </p:sp>
      <p:pic>
        <p:nvPicPr>
          <p:cNvPr id="3" name="Picture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482693" y="1491465"/>
            <a:ext cx="2880975" cy="2307076"/>
          </a:xfrm>
          <a:prstGeom prst="rect">
            <a:avLst/>
          </a:prstGeom>
          <a:ln>
            <a:noFill/>
          </a:ln>
          <a:effectLst>
            <a:outerShdw blurRad="292100" dist="139700" dir="2700000" algn="tl" rotWithShape="0">
              <a:srgbClr val="333333">
                <a:alpha val="65000"/>
              </a:srgbClr>
            </a:outerShdw>
          </a:effectLst>
        </p:spPr>
      </p:pic>
      <p:pic>
        <p:nvPicPr>
          <p:cNvPr id="1026" name="Picture 2" descr="Image result for garmin g1000 xm weathe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908143" y="3955234"/>
            <a:ext cx="3818280" cy="24203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8"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9" name="Rectangle 11"/>
          <p:cNvSpPr>
            <a:spLocks noGrp="1" noChangeArrowheads="1"/>
          </p:cNvSpPr>
          <p:nvPr>
            <p:ph type="sldNum" sz="quarter" idx="4"/>
          </p:nvPr>
        </p:nvSpPr>
        <p:spPr bwMode="auto">
          <a:xfrm>
            <a:off x="9939866" y="6248400"/>
            <a:ext cx="146835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spTree>
    <p:extLst>
      <p:ext uri="{BB962C8B-B14F-4D97-AF65-F5344CB8AC3E}">
        <p14:creationId xmlns:p14="http://schemas.microsoft.com/office/powerpoint/2010/main" val="2908255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60400" y="1508126"/>
            <a:ext cx="5264151"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27751" y="1508126"/>
            <a:ext cx="526626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pPr/>
              <a:t>‹#›</a:t>
            </a:fld>
            <a:endParaRPr lang="en-US"/>
          </a:p>
        </p:txBody>
      </p:sp>
    </p:spTree>
    <p:extLst>
      <p:ext uri="{BB962C8B-B14F-4D97-AF65-F5344CB8AC3E}">
        <p14:creationId xmlns:p14="http://schemas.microsoft.com/office/powerpoint/2010/main" val="3141009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pPr/>
              <a:t>‹#›</a:t>
            </a:fld>
            <a:endParaRPr lang="en-US"/>
          </a:p>
        </p:txBody>
      </p:sp>
    </p:spTree>
    <p:extLst>
      <p:ext uri="{BB962C8B-B14F-4D97-AF65-F5344CB8AC3E}">
        <p14:creationId xmlns:p14="http://schemas.microsoft.com/office/powerpoint/2010/main" val="2406631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pPr/>
              <a:t>‹#›</a:t>
            </a:fld>
            <a:endParaRPr lang="en-US"/>
          </a:p>
        </p:txBody>
      </p:sp>
    </p:spTree>
    <p:extLst>
      <p:ext uri="{BB962C8B-B14F-4D97-AF65-F5344CB8AC3E}">
        <p14:creationId xmlns:p14="http://schemas.microsoft.com/office/powerpoint/2010/main" val="939371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pPr/>
              <a:t>‹#›</a:t>
            </a:fld>
            <a:endParaRPr lang="en-US"/>
          </a:p>
        </p:txBody>
      </p:sp>
    </p:spTree>
    <p:extLst>
      <p:ext uri="{BB962C8B-B14F-4D97-AF65-F5344CB8AC3E}">
        <p14:creationId xmlns:p14="http://schemas.microsoft.com/office/powerpoint/2010/main" val="2979986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6"/>
            <a:ext cx="12192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56327" name="Rectangle 7"/>
          <p:cNvSpPr>
            <a:spLocks noGrp="1" noChangeArrowheads="1"/>
          </p:cNvSpPr>
          <p:nvPr>
            <p:ph type="title"/>
          </p:nvPr>
        </p:nvSpPr>
        <p:spPr bwMode="auto">
          <a:xfrm>
            <a:off x="571500" y="344488"/>
            <a:ext cx="1129665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Select to edit master title</a:t>
            </a:r>
          </a:p>
        </p:txBody>
      </p:sp>
      <p:sp>
        <p:nvSpPr>
          <p:cNvPr id="56328" name="Rectangle 8"/>
          <p:cNvSpPr>
            <a:spLocks noGrp="1" noChangeArrowheads="1"/>
          </p:cNvSpPr>
          <p:nvPr>
            <p:ph type="body" idx="1"/>
          </p:nvPr>
        </p:nvSpPr>
        <p:spPr bwMode="auto">
          <a:xfrm>
            <a:off x="660401" y="1508126"/>
            <a:ext cx="107336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Select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6329"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9939866" y="6248400"/>
            <a:ext cx="146835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p:nvGrpSpPr>
        <p:grpSpPr bwMode="auto">
          <a:xfrm>
            <a:off x="7325785" y="6126158"/>
            <a:ext cx="2154767" cy="660400"/>
            <a:chOff x="3653" y="3859"/>
            <a:chExt cx="1018" cy="416"/>
          </a:xfrm>
        </p:grpSpPr>
        <p:pic>
          <p:nvPicPr>
            <p:cNvPr id="56346" name="Picture 26"/>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3653" y="3859"/>
              <a:ext cx="359"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648"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bg1"/>
                  </a:solidFill>
                </a:rPr>
                <a:t>Federal Aviation</a:t>
              </a:r>
            </a:p>
            <a:p>
              <a:pPr>
                <a:lnSpc>
                  <a:spcPct val="85000"/>
                </a:lnSpc>
                <a:spcBef>
                  <a:spcPct val="0"/>
                </a:spcBef>
                <a:buFontTx/>
                <a:buNone/>
              </a:pPr>
              <a:r>
                <a:rPr lang="en-US" sz="1200" b="1" dirty="0">
                  <a:solidFill>
                    <a:schemeClr val="bg1"/>
                  </a:solidFill>
                </a:rPr>
                <a:t>Administration</a:t>
              </a:r>
            </a:p>
          </p:txBody>
        </p:sp>
      </p:grpSp>
      <p:sp>
        <p:nvSpPr>
          <p:cNvPr id="56349" name="Text Box 29" hidden="1"/>
          <p:cNvSpPr txBox="1">
            <a:spLocks noChangeArrowheads="1"/>
          </p:cNvSpPr>
          <p:nvPr/>
        </p:nvSpPr>
        <p:spPr bwMode="auto">
          <a:xfrm>
            <a:off x="599018" y="6205539"/>
            <a:ext cx="637963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p:nvSpPr>
        <p:spPr bwMode="auto">
          <a:xfrm>
            <a:off x="588433" y="6384925"/>
            <a:ext cx="498686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pic>
        <p:nvPicPr>
          <p:cNvPr id="13" name="Picture 5" descr="C:\Documents and Settings\Charles\Application Data\Microsoft\Media Catalog\FAAST_PPT_BtmGrphc.bmp"/>
          <p:cNvPicPr>
            <a:picLocks noChangeArrowheads="1"/>
          </p:cNvPicPr>
          <p:nvPr/>
        </p:nvPicPr>
        <p:blipFill rotWithShape="1">
          <a:blip r:embed="rId9">
            <a:extLst>
              <a:ext uri="{28A0092B-C50C-407E-A947-70E740481C1C}">
                <a14:useLocalDpi xmlns:a14="http://schemas.microsoft.com/office/drawing/2010/main" val="0"/>
              </a:ext>
            </a:extLst>
          </a:blip>
          <a:srcRect r="9825"/>
          <a:stretch/>
        </p:blipFill>
        <p:spPr bwMode="auto">
          <a:xfrm>
            <a:off x="1" y="5760721"/>
            <a:ext cx="12192000" cy="30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C:\Documents and Settings\Charles\Application Data\Microsoft\Media Catalog\FAAST_PPT_BtmGrphc.bmp"/>
          <p:cNvPicPr>
            <a:picLocks noChangeArrowheads="1"/>
          </p:cNvPicPr>
          <p:nvPr/>
        </p:nvPicPr>
        <p:blipFill rotWithShape="1">
          <a:blip r:embed="rId9">
            <a:extLst>
              <a:ext uri="{28A0092B-C50C-407E-A947-70E740481C1C}">
                <a14:useLocalDpi xmlns:a14="http://schemas.microsoft.com/office/drawing/2010/main" val="0"/>
              </a:ext>
            </a:extLst>
          </a:blip>
          <a:srcRect r="10428" b="1045"/>
          <a:stretch/>
        </p:blipFill>
        <p:spPr bwMode="auto">
          <a:xfrm flipH="1" flipV="1">
            <a:off x="-1" y="0"/>
            <a:ext cx="12192000" cy="30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5" r:id="rId3"/>
    <p:sldLayoutId id="2147483657" r:id="rId4"/>
    <p:sldLayoutId id="2147483658" r:id="rId5"/>
    <p:sldLayoutId id="2147483660" r:id="rId6"/>
  </p:sldLayoutIdLst>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6"/>
            <a:ext cx="12192000" cy="815975"/>
          </a:xfrm>
          <a:prstGeom prst="rect">
            <a:avLst/>
          </a:prstGeom>
          <a:noFill/>
          <a:ln w="9525">
            <a:noFill/>
            <a:miter lim="800000"/>
            <a:headEnd/>
            <a:tailEnd/>
          </a:ln>
          <a:effectLst/>
        </p:spPr>
        <p:txBody>
          <a:bodyPr wrap="none" anchor="ctr"/>
          <a:lstStyle/>
          <a:p>
            <a:endParaRPr lang="en-US" sz="2400"/>
          </a:p>
        </p:txBody>
      </p:sp>
      <p:sp>
        <p:nvSpPr>
          <p:cNvPr id="56327" name="Rectangle 7"/>
          <p:cNvSpPr>
            <a:spLocks noGrp="1" noChangeArrowheads="1"/>
          </p:cNvSpPr>
          <p:nvPr>
            <p:ph type="title"/>
          </p:nvPr>
        </p:nvSpPr>
        <p:spPr bwMode="auto">
          <a:xfrm>
            <a:off x="571500" y="344488"/>
            <a:ext cx="1129665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Select to edit master title</a:t>
            </a:r>
          </a:p>
        </p:txBody>
      </p:sp>
      <p:sp>
        <p:nvSpPr>
          <p:cNvPr id="56328" name="Rectangle 8"/>
          <p:cNvSpPr>
            <a:spLocks noGrp="1" noChangeArrowheads="1"/>
          </p:cNvSpPr>
          <p:nvPr>
            <p:ph type="body" idx="1"/>
          </p:nvPr>
        </p:nvSpPr>
        <p:spPr bwMode="auto">
          <a:xfrm>
            <a:off x="660401" y="1508126"/>
            <a:ext cx="107336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Select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6329"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9906000" y="6248400"/>
            <a:ext cx="150221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accent6"/>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p:nvGrpSpPr>
        <p:grpSpPr bwMode="auto">
          <a:xfrm>
            <a:off x="7205135" y="6126158"/>
            <a:ext cx="2275417" cy="660400"/>
            <a:chOff x="3596" y="3859"/>
            <a:chExt cx="1075" cy="416"/>
          </a:xfrm>
        </p:grpSpPr>
        <p:pic>
          <p:nvPicPr>
            <p:cNvPr id="56346" name="Picture 2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648"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accent6"/>
                  </a:solidFill>
                </a:rPr>
                <a:t>Federal Aviation</a:t>
              </a:r>
            </a:p>
            <a:p>
              <a:pPr>
                <a:lnSpc>
                  <a:spcPct val="85000"/>
                </a:lnSpc>
                <a:spcBef>
                  <a:spcPct val="0"/>
                </a:spcBef>
                <a:buFontTx/>
                <a:buNone/>
              </a:pPr>
              <a:r>
                <a:rPr lang="en-US" sz="1200" b="1" dirty="0">
                  <a:solidFill>
                    <a:schemeClr val="accent6"/>
                  </a:solidFill>
                </a:rPr>
                <a:t>Administration</a:t>
              </a:r>
            </a:p>
          </p:txBody>
        </p:sp>
      </p:grpSp>
      <p:sp>
        <p:nvSpPr>
          <p:cNvPr id="56349" name="Text Box 29" hidden="1"/>
          <p:cNvSpPr txBox="1">
            <a:spLocks noChangeArrowheads="1"/>
          </p:cNvSpPr>
          <p:nvPr/>
        </p:nvSpPr>
        <p:spPr bwMode="auto">
          <a:xfrm>
            <a:off x="599018" y="6205539"/>
            <a:ext cx="637963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p:nvSpPr>
        <p:spPr bwMode="auto">
          <a:xfrm>
            <a:off x="588433" y="6384925"/>
            <a:ext cx="498686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extLst>
      <p:ext uri="{BB962C8B-B14F-4D97-AF65-F5344CB8AC3E}">
        <p14:creationId xmlns:p14="http://schemas.microsoft.com/office/powerpoint/2010/main" val="2988165268"/>
      </p:ext>
    </p:extLst>
  </p:cSld>
  <p:clrMap bg1="lt1" tx1="dk1" bg2="lt2" tx2="dk2" accent1="accent1" accent2="accent2" accent3="accent3" accent4="accent4" accent5="accent5" accent6="accent6" hlink="hlink" folHlink="folHlink"/>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8" Type="http://schemas.openxmlformats.org/officeDocument/2006/relationships/image" Target="../media/image36.JPG"/><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 Id="rId9" Type="http://schemas.openxmlformats.org/officeDocument/2006/relationships/image" Target="../media/image37.jpg"/></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hyperlink" Target="https://bit.ly/3tmxtrX"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46.jpg"/><Relationship Id="rId5" Type="http://schemas.openxmlformats.org/officeDocument/2006/relationships/image" Target="../media/image45.jpeg"/><Relationship Id="rId4" Type="http://schemas.openxmlformats.org/officeDocument/2006/relationships/image" Target="../media/image44.jpeg"/></Relationships>
</file>

<file path=ppt/slides/_rels/slide34.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8.png"/></Relationships>
</file>

<file path=ppt/slides/_rels/slide3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52.jpeg"/><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hyperlink" Target="https://www.wingsindustry.com/WINGS-Sweepstakes"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faa.gov/documentlibrary/media/advisory_circular/ac_00-45h.pdf"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hyperlink" Target="https://www.faa.gov/documentLibrary/media/Advisory_Circular/AC_90-114B.pdf" TargetMode="External"/><Relationship Id="rId4" Type="http://schemas.openxmlformats.org/officeDocument/2006/relationships/hyperlink" Target="https://www.faa.gov/documentLibrary/media/Advisory_Circular/AC_00-63A.pdf"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faa.gov/regulations_policies/advisory_circulars/index.cfm/go/document.information/documentID/1036892" TargetMode="External"/><Relationship Id="rId7" Type="http://schemas.openxmlformats.org/officeDocument/2006/relationships/image" Target="../media/image27.jp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s://www.faa.gov/air_traffic/weather/asos/" TargetMode="External"/><Relationship Id="rId5" Type="http://schemas.openxmlformats.org/officeDocument/2006/relationships/hyperlink" Target="https://www.weather.gov/asos/" TargetMode="External"/><Relationship Id="rId4" Type="http://schemas.openxmlformats.org/officeDocument/2006/relationships/hyperlink" Target="https://www.faa.gov/nextgen/equipadsb/" TargetMode="Externa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54.png"/><Relationship Id="rId5" Type="http://schemas.openxmlformats.org/officeDocument/2006/relationships/hyperlink" Target="https://www.faa.gov/about/initiatives/gasafetyoutreach" TargetMode="External"/><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4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57.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a:xfrm>
            <a:off x="307536" y="400418"/>
            <a:ext cx="4940269" cy="1395412"/>
          </a:xfrm>
        </p:spPr>
        <p:txBody>
          <a:bodyPr/>
          <a:lstStyle/>
          <a:p>
            <a:r>
              <a:rPr lang="en-US" dirty="0"/>
              <a:t>The National FAA Safety Team Presents</a:t>
            </a:r>
          </a:p>
        </p:txBody>
      </p:sp>
      <p:sp>
        <p:nvSpPr>
          <p:cNvPr id="32786" name="Text Box 18"/>
          <p:cNvSpPr txBox="1">
            <a:spLocks noChangeArrowheads="1"/>
          </p:cNvSpPr>
          <p:nvPr/>
        </p:nvSpPr>
        <p:spPr bwMode="auto">
          <a:xfrm>
            <a:off x="2642106" y="3750144"/>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 </a:t>
            </a:r>
          </a:p>
        </p:txBody>
      </p:sp>
      <p:sp>
        <p:nvSpPr>
          <p:cNvPr id="7" name="Rectangle 12"/>
          <p:cNvSpPr>
            <a:spLocks noGrp="1" noChangeArrowheads="1"/>
          </p:cNvSpPr>
          <p:nvPr>
            <p:ph type="subTitle" idx="1"/>
          </p:nvPr>
        </p:nvSpPr>
        <p:spPr>
          <a:xfrm>
            <a:off x="307535" y="1821854"/>
            <a:ext cx="7909708" cy="1050818"/>
          </a:xfrm>
        </p:spPr>
        <p:txBody>
          <a:bodyPr/>
          <a:lstStyle/>
          <a:p>
            <a:r>
              <a:rPr lang="en-US" dirty="0"/>
              <a:t>Topic of the Month – August </a:t>
            </a:r>
          </a:p>
          <a:p>
            <a:r>
              <a:rPr lang="en-US" dirty="0">
                <a:solidFill>
                  <a:schemeClr val="tx1">
                    <a:lumMod val="50000"/>
                    <a:lumOff val="50000"/>
                  </a:schemeClr>
                </a:solidFill>
              </a:rPr>
              <a:t>Pre-flight &amp; In-flight </a:t>
            </a:r>
            <a:r>
              <a:rPr lang="en-US" dirty="0"/>
              <a:t>Weather Resources</a:t>
            </a:r>
            <a:endParaRPr lang="en-US" i="1" dirty="0"/>
          </a:p>
        </p:txBody>
      </p:sp>
    </p:spTree>
    <p:custDataLst>
      <p:tags r:id="rId1"/>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07B37-FFCD-4CE8-A1CD-4F0EDA977E02}"/>
              </a:ext>
            </a:extLst>
          </p:cNvPr>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dirty="0"/>
              <a:t>Pre-flight Know Before You Go</a:t>
            </a:r>
          </a:p>
        </p:txBody>
      </p:sp>
      <p:sp>
        <p:nvSpPr>
          <p:cNvPr id="3" name="Slide Number Placeholder 2">
            <a:extLst>
              <a:ext uri="{FF2B5EF4-FFF2-40B4-BE49-F238E27FC236}">
                <a16:creationId xmlns:a16="http://schemas.microsoft.com/office/drawing/2014/main" id="{9016745A-9954-4677-93BA-034924DB6960}"/>
              </a:ext>
            </a:extLst>
          </p:cNvPr>
          <p:cNvSpPr>
            <a:spLocks noGrp="1"/>
          </p:cNvSpPr>
          <p:nvPr>
            <p:ph type="sldNum" sz="quarter" idx="12"/>
          </p:nvPr>
        </p:nvSpPr>
        <p:spPr/>
        <p:txBody>
          <a:bodyPr/>
          <a:lstStyle/>
          <a:p>
            <a:fld id="{F1F6FF14-FC6A-41B6-B2DC-884C6B7C3F2E}" type="slidenum">
              <a:rPr lang="en-US" smtClean="0"/>
              <a:pPr/>
              <a:t>10</a:t>
            </a:fld>
            <a:endParaRPr lang="en-US"/>
          </a:p>
        </p:txBody>
      </p:sp>
      <p:graphicFrame>
        <p:nvGraphicFramePr>
          <p:cNvPr id="4" name="Content Placeholder 4">
            <a:extLst>
              <a:ext uri="{FF2B5EF4-FFF2-40B4-BE49-F238E27FC236}">
                <a16:creationId xmlns:a16="http://schemas.microsoft.com/office/drawing/2014/main" id="{DEBCDA58-52FC-41B6-95B3-D7533204972D}"/>
              </a:ext>
            </a:extLst>
          </p:cNvPr>
          <p:cNvGraphicFramePr>
            <a:graphicFrameLocks/>
          </p:cNvGraphicFramePr>
          <p:nvPr>
            <p:extLst>
              <p:ext uri="{D42A27DB-BD31-4B8C-83A1-F6EECF244321}">
                <p14:modId xmlns:p14="http://schemas.microsoft.com/office/powerpoint/2010/main" val="1693104169"/>
              </p:ext>
            </p:extLst>
          </p:nvPr>
        </p:nvGraphicFramePr>
        <p:xfrm>
          <a:off x="428625" y="1097280"/>
          <a:ext cx="11545072" cy="4466880"/>
        </p:xfrm>
        <a:graphic>
          <a:graphicData uri="http://schemas.openxmlformats.org/drawingml/2006/table">
            <a:tbl>
              <a:tblPr firstRow="1" firstCol="1" bandRow="1"/>
              <a:tblGrid>
                <a:gridCol w="3451397">
                  <a:extLst>
                    <a:ext uri="{9D8B030D-6E8A-4147-A177-3AD203B41FA5}">
                      <a16:colId xmlns:a16="http://schemas.microsoft.com/office/drawing/2014/main" val="700365808"/>
                    </a:ext>
                  </a:extLst>
                </a:gridCol>
                <a:gridCol w="8093675">
                  <a:extLst>
                    <a:ext uri="{9D8B030D-6E8A-4147-A177-3AD203B41FA5}">
                      <a16:colId xmlns:a16="http://schemas.microsoft.com/office/drawing/2014/main" val="676752730"/>
                    </a:ext>
                  </a:extLst>
                </a:gridCol>
              </a:tblGrid>
              <a:tr h="1052796">
                <a:tc>
                  <a:txBody>
                    <a:bodyPr/>
                    <a:lstStyle/>
                    <a:p>
                      <a:pPr marL="0" marR="0" algn="l">
                        <a:lnSpc>
                          <a:spcPct val="107000"/>
                        </a:lnSpc>
                        <a:spcBef>
                          <a:spcPts val="0"/>
                        </a:spcBef>
                        <a:spcAft>
                          <a:spcPts val="0"/>
                        </a:spcAft>
                      </a:pPr>
                      <a:r>
                        <a:rPr lang="en-US" sz="1800" b="1" dirty="0">
                          <a:solidFill>
                            <a:schemeClr val="tx1"/>
                          </a:solidFill>
                          <a:effectLst/>
                          <a:latin typeface="+mn-lt"/>
                          <a:ea typeface="Calibri" panose="020F0502020204030204" pitchFamily="34" charset="0"/>
                          <a:cs typeface="Times New Roman" panose="02020603050405020304" pitchFamily="18" charset="0"/>
                        </a:rPr>
                        <a:t>1) Adverse Conditions</a:t>
                      </a: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61454" marR="614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231775" lvl="0" indent="-231775">
                        <a:lnSpc>
                          <a:spcPct val="106000"/>
                        </a:lnSpc>
                        <a:spcBef>
                          <a:spcPts val="0"/>
                        </a:spcBef>
                        <a:spcAft>
                          <a:spcPts val="0"/>
                        </a:spcAft>
                        <a:buSzPct val="75000"/>
                        <a:buFont typeface="Symbol" panose="05050102010706020507" pitchFamily="18" charset="2"/>
                        <a:buChar char=""/>
                      </a:pPr>
                      <a:r>
                        <a:rPr lang="en-US" sz="1600" dirty="0">
                          <a:solidFill>
                            <a:schemeClr val="tx1"/>
                          </a:solidFill>
                          <a:effectLst/>
                          <a:latin typeface="+mn-lt"/>
                          <a:cs typeface="Times New Roman" panose="02020603050405020304" pitchFamily="18" charset="0"/>
                        </a:rPr>
                        <a:t>Weather advisories (SIGMETs, AIRMETs, Convective SIGMETs, Center Weather Advisories, Aviation Watch Notification Messages)</a:t>
                      </a:r>
                    </a:p>
                    <a:p>
                      <a:pPr marL="231775" lvl="0" indent="-231775">
                        <a:lnSpc>
                          <a:spcPct val="106000"/>
                        </a:lnSpc>
                        <a:spcBef>
                          <a:spcPts val="0"/>
                        </a:spcBef>
                        <a:spcAft>
                          <a:spcPts val="0"/>
                        </a:spcAft>
                        <a:buSzPct val="75000"/>
                        <a:buFont typeface="Symbol" panose="05050102010706020507" pitchFamily="18" charset="2"/>
                        <a:buChar char=""/>
                      </a:pPr>
                      <a:r>
                        <a:rPr lang="en-US" sz="1600" dirty="0">
                          <a:solidFill>
                            <a:schemeClr val="tx1"/>
                          </a:solidFill>
                          <a:effectLst/>
                          <a:latin typeface="+mn-lt"/>
                          <a:cs typeface="Times New Roman" panose="02020603050405020304" pitchFamily="18" charset="0"/>
                        </a:rPr>
                        <a:t>NOTAMs (airport/runway</a:t>
                      </a:r>
                      <a:r>
                        <a:rPr lang="en-US" sz="1600" baseline="0" dirty="0">
                          <a:solidFill>
                            <a:schemeClr val="tx1"/>
                          </a:solidFill>
                          <a:effectLst/>
                          <a:latin typeface="+mn-lt"/>
                          <a:cs typeface="Times New Roman" panose="02020603050405020304" pitchFamily="18" charset="0"/>
                        </a:rPr>
                        <a:t> closures, TFRs, etc.)</a:t>
                      </a:r>
                    </a:p>
                    <a:p>
                      <a:pPr marL="231775" lvl="0" indent="-231775">
                        <a:lnSpc>
                          <a:spcPct val="106000"/>
                        </a:lnSpc>
                        <a:spcBef>
                          <a:spcPts val="0"/>
                        </a:spcBef>
                        <a:spcAft>
                          <a:spcPts val="0"/>
                        </a:spcAft>
                        <a:buSzPct val="75000"/>
                        <a:buFont typeface="Symbol" panose="05050102010706020507" pitchFamily="18" charset="2"/>
                        <a:buChar char=""/>
                      </a:pPr>
                      <a:r>
                        <a:rPr lang="en-US" sz="1600" baseline="0" dirty="0">
                          <a:solidFill>
                            <a:schemeClr val="tx1"/>
                          </a:solidFill>
                          <a:effectLst/>
                          <a:latin typeface="+mn-lt"/>
                          <a:cs typeface="Times New Roman" panose="02020603050405020304" pitchFamily="18" charset="0"/>
                        </a:rPr>
                        <a:t>IFR conditions, low-level windshear, thunderstorms, reported icing, frontal zones</a:t>
                      </a:r>
                      <a:endParaRPr lang="en-US" sz="1600" dirty="0">
                        <a:solidFill>
                          <a:schemeClr val="tx1"/>
                        </a:solidFill>
                        <a:effectLst/>
                        <a:latin typeface="+mn-lt"/>
                        <a:cs typeface="Times New Roman" panose="02020603050405020304" pitchFamily="18" charset="0"/>
                      </a:endParaRPr>
                    </a:p>
                  </a:txBody>
                  <a:tcPr marL="61454" marR="61454"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7754287"/>
                  </a:ext>
                </a:extLst>
              </a:tr>
              <a:tr h="373449">
                <a:tc>
                  <a:txBody>
                    <a:bodyPr/>
                    <a:lstStyle/>
                    <a:p>
                      <a:pPr marL="0" marR="0" algn="l">
                        <a:lnSpc>
                          <a:spcPct val="107000"/>
                        </a:lnSpc>
                        <a:spcBef>
                          <a:spcPts val="0"/>
                        </a:spcBef>
                        <a:spcAft>
                          <a:spcPts val="0"/>
                        </a:spcAft>
                      </a:pPr>
                      <a:r>
                        <a:rPr lang="en-US" sz="1800" b="1" dirty="0">
                          <a:solidFill>
                            <a:schemeClr val="tx1"/>
                          </a:solidFill>
                          <a:effectLst/>
                          <a:latin typeface="+mn-lt"/>
                          <a:ea typeface="Calibri" panose="020F0502020204030204" pitchFamily="34" charset="0"/>
                          <a:cs typeface="Times New Roman" panose="02020603050405020304" pitchFamily="18" charset="0"/>
                        </a:rPr>
                        <a:t>2)</a:t>
                      </a:r>
                      <a:r>
                        <a:rPr lang="en-US" sz="1800" dirty="0">
                          <a:solidFill>
                            <a:schemeClr val="tx1"/>
                          </a:solidFill>
                          <a:effectLst/>
                          <a:latin typeface="+mn-lt"/>
                          <a:ea typeface="Calibri" panose="020F0502020204030204" pitchFamily="34" charset="0"/>
                          <a:cs typeface="Times New Roman" panose="02020603050405020304" pitchFamily="18" charset="0"/>
                        </a:rPr>
                        <a:t> </a:t>
                      </a:r>
                      <a:r>
                        <a:rPr lang="en-US" sz="1800" b="1" dirty="0">
                          <a:solidFill>
                            <a:schemeClr val="tx1"/>
                          </a:solidFill>
                          <a:effectLst/>
                          <a:latin typeface="+mn-lt"/>
                          <a:ea typeface="Calibri" panose="020F0502020204030204" pitchFamily="34" charset="0"/>
                          <a:cs typeface="Times New Roman" panose="02020603050405020304" pitchFamily="18" charset="0"/>
                        </a:rPr>
                        <a:t>Synopsis</a:t>
                      </a: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61454" marR="614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231775" lvl="0" indent="-231775">
                        <a:lnSpc>
                          <a:spcPct val="106000"/>
                        </a:lnSpc>
                        <a:spcBef>
                          <a:spcPts val="0"/>
                        </a:spcBef>
                        <a:spcAft>
                          <a:spcPts val="0"/>
                        </a:spcAft>
                        <a:buSzPct val="75000"/>
                        <a:buFont typeface="Symbol" panose="05050102010706020507" pitchFamily="18" charset="2"/>
                        <a:buChar char=""/>
                      </a:pPr>
                      <a:r>
                        <a:rPr lang="en-US" sz="1600" dirty="0">
                          <a:solidFill>
                            <a:schemeClr val="tx1"/>
                          </a:solidFill>
                          <a:effectLst/>
                          <a:latin typeface="+mn-lt"/>
                          <a:cs typeface="Times New Roman" panose="02020603050405020304" pitchFamily="18" charset="0"/>
                        </a:rPr>
                        <a:t>Weather systems and/or air masses</a:t>
                      </a:r>
                    </a:p>
                  </a:txBody>
                  <a:tcPr marL="61454" marR="61454"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707369"/>
                  </a:ext>
                </a:extLst>
              </a:tr>
              <a:tr h="676424">
                <a:tc>
                  <a:txBody>
                    <a:bodyPr/>
                    <a:lstStyle/>
                    <a:p>
                      <a:pPr marL="0" marR="0" algn="l">
                        <a:lnSpc>
                          <a:spcPct val="107000"/>
                        </a:lnSpc>
                        <a:spcBef>
                          <a:spcPts val="0"/>
                        </a:spcBef>
                        <a:spcAft>
                          <a:spcPts val="0"/>
                        </a:spcAft>
                      </a:pPr>
                      <a:r>
                        <a:rPr lang="en-US" sz="1800" b="1" dirty="0">
                          <a:solidFill>
                            <a:schemeClr val="tx1"/>
                          </a:solidFill>
                          <a:effectLst/>
                          <a:latin typeface="+mn-lt"/>
                          <a:ea typeface="Calibri" panose="020F0502020204030204" pitchFamily="34" charset="0"/>
                          <a:cs typeface="Times New Roman" panose="02020603050405020304" pitchFamily="18" charset="0"/>
                        </a:rPr>
                        <a:t>3) Current Conditions</a:t>
                      </a: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61454" marR="614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231775" lvl="0" indent="-231775">
                        <a:lnSpc>
                          <a:spcPct val="106000"/>
                        </a:lnSpc>
                        <a:spcBef>
                          <a:spcPts val="0"/>
                        </a:spcBef>
                        <a:spcAft>
                          <a:spcPts val="0"/>
                        </a:spcAft>
                        <a:buSzPct val="75000"/>
                        <a:buFont typeface="Symbol" panose="05050102010706020507" pitchFamily="18" charset="2"/>
                        <a:buChar char=""/>
                      </a:pPr>
                      <a:r>
                        <a:rPr lang="en-US" sz="1600" dirty="0">
                          <a:solidFill>
                            <a:schemeClr val="tx1"/>
                          </a:solidFill>
                          <a:effectLst/>
                          <a:latin typeface="+mn-lt"/>
                          <a:cs typeface="Times New Roman" panose="02020603050405020304" pitchFamily="18" charset="0"/>
                        </a:rPr>
                        <a:t>Current observations</a:t>
                      </a:r>
                      <a:r>
                        <a:rPr lang="en-US" sz="1600" baseline="0" dirty="0">
                          <a:solidFill>
                            <a:schemeClr val="tx1"/>
                          </a:solidFill>
                          <a:effectLst/>
                          <a:latin typeface="+mn-lt"/>
                          <a:cs typeface="Times New Roman" panose="02020603050405020304" pitchFamily="18" charset="0"/>
                        </a:rPr>
                        <a:t> (e.g., METARs, PIREPs) </a:t>
                      </a:r>
                      <a:r>
                        <a:rPr lang="en-US" sz="1600" dirty="0">
                          <a:solidFill>
                            <a:schemeClr val="tx1"/>
                          </a:solidFill>
                          <a:effectLst/>
                          <a:latin typeface="+mn-lt"/>
                          <a:cs typeface="Times New Roman" panose="02020603050405020304" pitchFamily="18" charset="0"/>
                        </a:rPr>
                        <a:t>for departure, </a:t>
                      </a:r>
                      <a:r>
                        <a:rPr lang="en-US" sz="1600" dirty="0" err="1">
                          <a:solidFill>
                            <a:schemeClr val="tx1"/>
                          </a:solidFill>
                          <a:effectLst/>
                          <a:latin typeface="+mn-lt"/>
                          <a:cs typeface="Times New Roman" panose="02020603050405020304" pitchFamily="18" charset="0"/>
                        </a:rPr>
                        <a:t>en</a:t>
                      </a:r>
                      <a:r>
                        <a:rPr lang="en-US" sz="1600" dirty="0">
                          <a:solidFill>
                            <a:schemeClr val="tx1"/>
                          </a:solidFill>
                          <a:effectLst/>
                          <a:latin typeface="+mn-lt"/>
                          <a:cs typeface="Times New Roman" panose="02020603050405020304" pitchFamily="18" charset="0"/>
                        </a:rPr>
                        <a:t> route, and destination</a:t>
                      </a:r>
                    </a:p>
                    <a:p>
                      <a:pPr marL="231775" lvl="0" indent="-231775">
                        <a:lnSpc>
                          <a:spcPct val="106000"/>
                        </a:lnSpc>
                        <a:spcBef>
                          <a:spcPts val="0"/>
                        </a:spcBef>
                        <a:spcAft>
                          <a:spcPts val="0"/>
                        </a:spcAft>
                        <a:buSzPct val="75000"/>
                        <a:buFont typeface="Symbol" panose="05050102010706020507" pitchFamily="18" charset="2"/>
                        <a:buChar char=""/>
                      </a:pPr>
                      <a:r>
                        <a:rPr lang="en-US" sz="1600" kern="1200" dirty="0">
                          <a:solidFill>
                            <a:schemeClr val="tx1"/>
                          </a:solidFill>
                          <a:effectLst/>
                          <a:latin typeface="+mn-lt"/>
                          <a:ea typeface="+mn-ea"/>
                          <a:cs typeface="Times New Roman" panose="02020603050405020304" pitchFamily="18" charset="0"/>
                        </a:rPr>
                        <a:t>Satellite and radar imagery</a:t>
                      </a:r>
                    </a:p>
                  </a:txBody>
                  <a:tcPr marL="61454" marR="61454"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0355559"/>
                  </a:ext>
                </a:extLst>
              </a:tr>
              <a:tr h="373449">
                <a:tc>
                  <a:txBody>
                    <a:bodyPr/>
                    <a:lstStyle/>
                    <a:p>
                      <a:pPr marL="0" marR="0" algn="l">
                        <a:lnSpc>
                          <a:spcPct val="107000"/>
                        </a:lnSpc>
                        <a:spcBef>
                          <a:spcPts val="0"/>
                        </a:spcBef>
                        <a:spcAft>
                          <a:spcPts val="0"/>
                        </a:spcAft>
                      </a:pPr>
                      <a:r>
                        <a:rPr lang="en-US" sz="1800" b="1" dirty="0">
                          <a:solidFill>
                            <a:schemeClr val="tx1"/>
                          </a:solidFill>
                          <a:effectLst/>
                          <a:latin typeface="+mn-lt"/>
                          <a:ea typeface="Calibri" panose="020F0502020204030204" pitchFamily="34" charset="0"/>
                          <a:cs typeface="Times New Roman" panose="02020603050405020304" pitchFamily="18" charset="0"/>
                        </a:rPr>
                        <a:t>4) Forecast Conditions</a:t>
                      </a: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61454" marR="614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231775" marR="0" lvl="0" indent="-231775" algn="l" defTabSz="914400" rtl="0" eaLnBrk="1" fontAlgn="auto" latinLnBrk="0" hangingPunct="1">
                        <a:lnSpc>
                          <a:spcPct val="106000"/>
                        </a:lnSpc>
                        <a:spcBef>
                          <a:spcPts val="0"/>
                        </a:spcBef>
                        <a:spcAft>
                          <a:spcPts val="0"/>
                        </a:spcAft>
                        <a:buClrTx/>
                        <a:buSzPct val="75000"/>
                        <a:buFont typeface="Symbol" panose="05050102010706020507" pitchFamily="18" charset="2"/>
                        <a:buChar char=""/>
                        <a:tabLst/>
                        <a:defRPr/>
                      </a:pPr>
                      <a:r>
                        <a:rPr lang="en-US" sz="1600" dirty="0">
                          <a:solidFill>
                            <a:schemeClr val="tx1"/>
                          </a:solidFill>
                          <a:effectLst/>
                          <a:latin typeface="+mn-lt"/>
                          <a:cs typeface="Times New Roman" panose="02020603050405020304" pitchFamily="18" charset="0"/>
                        </a:rPr>
                        <a:t>Forecast information (departure, </a:t>
                      </a:r>
                      <a:r>
                        <a:rPr lang="en-US" sz="1600" dirty="0" err="1">
                          <a:solidFill>
                            <a:schemeClr val="tx1"/>
                          </a:solidFill>
                          <a:effectLst/>
                          <a:latin typeface="+mn-lt"/>
                          <a:cs typeface="Times New Roman" panose="02020603050405020304" pitchFamily="18" charset="0"/>
                        </a:rPr>
                        <a:t>en</a:t>
                      </a:r>
                      <a:r>
                        <a:rPr lang="en-US" sz="1600" dirty="0">
                          <a:solidFill>
                            <a:schemeClr val="tx1"/>
                          </a:solidFill>
                          <a:effectLst/>
                          <a:latin typeface="+mn-lt"/>
                          <a:cs typeface="Times New Roman" panose="02020603050405020304" pitchFamily="18" charset="0"/>
                        </a:rPr>
                        <a:t> route, and destination)</a:t>
                      </a:r>
                    </a:p>
                  </a:txBody>
                  <a:tcPr marL="61454" marR="61454"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1168652"/>
                  </a:ext>
                </a:extLst>
              </a:tr>
              <a:tr h="470559">
                <a:tc>
                  <a:txBody>
                    <a:bodyPr/>
                    <a:lstStyle/>
                    <a:p>
                      <a:pPr marL="0" marR="0" algn="l">
                        <a:lnSpc>
                          <a:spcPct val="107000"/>
                        </a:lnSpc>
                        <a:spcBef>
                          <a:spcPts val="0"/>
                        </a:spcBef>
                        <a:spcAft>
                          <a:spcPts val="0"/>
                        </a:spcAft>
                      </a:pPr>
                      <a:r>
                        <a:rPr lang="en-US" sz="1800" b="1" dirty="0">
                          <a:solidFill>
                            <a:schemeClr val="tx1"/>
                          </a:solidFill>
                          <a:effectLst/>
                          <a:latin typeface="+mn-lt"/>
                          <a:ea typeface="Calibri" panose="020F0502020204030204" pitchFamily="34" charset="0"/>
                          <a:cs typeface="Times New Roman" panose="02020603050405020304" pitchFamily="18" charset="0"/>
                        </a:rPr>
                        <a:t>5)</a:t>
                      </a:r>
                      <a:r>
                        <a:rPr lang="en-US" sz="1800" dirty="0">
                          <a:solidFill>
                            <a:schemeClr val="tx1"/>
                          </a:solidFill>
                          <a:effectLst/>
                          <a:latin typeface="+mn-lt"/>
                          <a:ea typeface="Calibri" panose="020F0502020204030204" pitchFamily="34" charset="0"/>
                          <a:cs typeface="Times New Roman" panose="02020603050405020304" pitchFamily="18" charset="0"/>
                        </a:rPr>
                        <a:t> </a:t>
                      </a:r>
                      <a:r>
                        <a:rPr lang="en-US" sz="1800" b="1" dirty="0">
                          <a:solidFill>
                            <a:schemeClr val="tx1"/>
                          </a:solidFill>
                          <a:effectLst/>
                          <a:latin typeface="+mn-lt"/>
                          <a:ea typeface="Calibri" panose="020F0502020204030204" pitchFamily="34" charset="0"/>
                          <a:cs typeface="Times New Roman" panose="02020603050405020304" pitchFamily="18" charset="0"/>
                        </a:rPr>
                        <a:t>Winds Aloft</a:t>
                      </a: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61454" marR="614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231775" lvl="0" indent="-231775">
                        <a:lnSpc>
                          <a:spcPct val="106000"/>
                        </a:lnSpc>
                        <a:spcBef>
                          <a:spcPts val="0"/>
                        </a:spcBef>
                        <a:spcAft>
                          <a:spcPts val="0"/>
                        </a:spcAft>
                        <a:buSzPct val="75000"/>
                        <a:buFont typeface="Symbol" panose="05050102010706020507" pitchFamily="18" charset="2"/>
                        <a:buChar char=""/>
                      </a:pPr>
                      <a:r>
                        <a:rPr lang="en-US" sz="1600" dirty="0">
                          <a:solidFill>
                            <a:schemeClr val="tx1"/>
                          </a:solidFill>
                          <a:effectLst/>
                          <a:latin typeface="+mn-lt"/>
                          <a:cs typeface="Times New Roman" panose="02020603050405020304" pitchFamily="18" charset="0"/>
                        </a:rPr>
                        <a:t>Winds aloft forecast (interpolate</a:t>
                      </a:r>
                      <a:r>
                        <a:rPr lang="en-US" sz="1600" baseline="0" dirty="0">
                          <a:solidFill>
                            <a:schemeClr val="tx1"/>
                          </a:solidFill>
                          <a:effectLst/>
                          <a:latin typeface="+mn-lt"/>
                          <a:cs typeface="Times New Roman" panose="02020603050405020304" pitchFamily="18" charset="0"/>
                        </a:rPr>
                        <a:t> between levels and stations)</a:t>
                      </a:r>
                      <a:endParaRPr lang="en-US" sz="1600" dirty="0">
                        <a:solidFill>
                          <a:schemeClr val="tx1"/>
                        </a:solidFill>
                        <a:effectLst/>
                        <a:latin typeface="+mn-lt"/>
                        <a:cs typeface="Times New Roman" panose="02020603050405020304" pitchFamily="18" charset="0"/>
                      </a:endParaRPr>
                    </a:p>
                    <a:p>
                      <a:pPr marL="231775" lvl="0" indent="-231775">
                        <a:lnSpc>
                          <a:spcPct val="106000"/>
                        </a:lnSpc>
                        <a:spcBef>
                          <a:spcPts val="0"/>
                        </a:spcBef>
                        <a:spcAft>
                          <a:spcPts val="0"/>
                        </a:spcAft>
                        <a:buSzPct val="75000"/>
                        <a:buFont typeface="Symbol" panose="05050102010706020507" pitchFamily="18" charset="2"/>
                        <a:buChar char=""/>
                      </a:pPr>
                      <a:r>
                        <a:rPr lang="en-US" sz="1600" dirty="0">
                          <a:solidFill>
                            <a:schemeClr val="tx1"/>
                          </a:solidFill>
                          <a:effectLst/>
                          <a:latin typeface="+mn-lt"/>
                          <a:cs typeface="Times New Roman" panose="02020603050405020304" pitchFamily="18" charset="0"/>
                        </a:rPr>
                        <a:t>Temperature at proposed altitude</a:t>
                      </a:r>
                    </a:p>
                  </a:txBody>
                  <a:tcPr marL="61454" marR="61454"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3240906"/>
                  </a:ext>
                </a:extLst>
              </a:tr>
              <a:tr h="513429">
                <a:tc>
                  <a:txBody>
                    <a:bodyPr/>
                    <a:lstStyle/>
                    <a:p>
                      <a:pPr marL="231775" marR="0" indent="-231775" algn="l">
                        <a:lnSpc>
                          <a:spcPct val="107000"/>
                        </a:lnSpc>
                        <a:spcBef>
                          <a:spcPts val="0"/>
                        </a:spcBef>
                        <a:spcAft>
                          <a:spcPts val="0"/>
                        </a:spcAft>
                      </a:pPr>
                      <a:r>
                        <a:rPr lang="en-US" sz="1800" b="1" dirty="0">
                          <a:solidFill>
                            <a:schemeClr val="tx1"/>
                          </a:solidFill>
                          <a:effectLst/>
                          <a:latin typeface="+mn-lt"/>
                          <a:ea typeface="Calibri" panose="020F0502020204030204" pitchFamily="34" charset="0"/>
                          <a:cs typeface="Times New Roman" panose="02020603050405020304" pitchFamily="18" charset="0"/>
                        </a:rPr>
                        <a:t>6)</a:t>
                      </a:r>
                      <a:r>
                        <a:rPr lang="en-US" sz="1800" dirty="0">
                          <a:solidFill>
                            <a:schemeClr val="tx1"/>
                          </a:solidFill>
                          <a:effectLst/>
                          <a:latin typeface="+mn-lt"/>
                          <a:ea typeface="Calibri" panose="020F0502020204030204" pitchFamily="34" charset="0"/>
                          <a:cs typeface="Times New Roman" panose="02020603050405020304" pitchFamily="18" charset="0"/>
                        </a:rPr>
                        <a:t> </a:t>
                      </a:r>
                      <a:r>
                        <a:rPr lang="en-US" sz="1800" b="1" dirty="0">
                          <a:solidFill>
                            <a:schemeClr val="tx1"/>
                          </a:solidFill>
                          <a:effectLst/>
                          <a:latin typeface="+mn-lt"/>
                          <a:ea typeface="Calibri" panose="020F0502020204030204" pitchFamily="34" charset="0"/>
                          <a:cs typeface="Times New Roman" panose="02020603050405020304" pitchFamily="18" charset="0"/>
                        </a:rPr>
                        <a:t>Notices to Airmen (NOTAM)</a:t>
                      </a: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61454" marR="614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231775" lvl="0" indent="-231775">
                        <a:lnSpc>
                          <a:spcPct val="106000"/>
                        </a:lnSpc>
                        <a:spcBef>
                          <a:spcPts val="0"/>
                        </a:spcBef>
                        <a:spcAft>
                          <a:spcPts val="0"/>
                        </a:spcAft>
                        <a:buSzPct val="75000"/>
                        <a:buFont typeface="Symbol" panose="05050102010706020507" pitchFamily="18" charset="2"/>
                        <a:buChar char=""/>
                      </a:pPr>
                      <a:r>
                        <a:rPr lang="en-US" sz="1600" dirty="0">
                          <a:effectLst/>
                          <a:latin typeface="+mn-lt"/>
                          <a:cs typeface="Times New Roman" panose="02020603050405020304" pitchFamily="18" charset="0"/>
                        </a:rPr>
                        <a:t>Departure, </a:t>
                      </a:r>
                      <a:r>
                        <a:rPr lang="en-US" sz="1600" dirty="0" err="1">
                          <a:effectLst/>
                          <a:latin typeface="+mn-lt"/>
                          <a:cs typeface="Times New Roman" panose="02020603050405020304" pitchFamily="18" charset="0"/>
                        </a:rPr>
                        <a:t>en</a:t>
                      </a:r>
                      <a:r>
                        <a:rPr lang="en-US" sz="1600" dirty="0">
                          <a:effectLst/>
                          <a:latin typeface="+mn-lt"/>
                          <a:cs typeface="Times New Roman" panose="02020603050405020304" pitchFamily="18" charset="0"/>
                        </a:rPr>
                        <a:t> route, and destination</a:t>
                      </a:r>
                    </a:p>
                  </a:txBody>
                  <a:tcPr marL="61454" marR="61454"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6344969"/>
                  </a:ext>
                </a:extLst>
              </a:tr>
              <a:tr h="513429">
                <a:tc>
                  <a:txBody>
                    <a:bodyPr/>
                    <a:lstStyle/>
                    <a:p>
                      <a:pPr marL="231775" marR="0" indent="-231775" algn="l">
                        <a:lnSpc>
                          <a:spcPct val="107000"/>
                        </a:lnSpc>
                        <a:spcBef>
                          <a:spcPts val="0"/>
                        </a:spcBef>
                        <a:spcAft>
                          <a:spcPts val="0"/>
                        </a:spcAft>
                      </a:pPr>
                      <a:r>
                        <a:rPr lang="en-US" sz="1800" b="1" kern="1200" dirty="0">
                          <a:solidFill>
                            <a:schemeClr val="tx1"/>
                          </a:solidFill>
                          <a:effectLst/>
                          <a:latin typeface="+mn-lt"/>
                          <a:ea typeface="+mn-ea"/>
                          <a:cs typeface="Times New Roman" panose="02020603050405020304" pitchFamily="18" charset="0"/>
                        </a:rPr>
                        <a:t>7) Restricted or Special Use Airspace </a:t>
                      </a: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61454" marR="614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231775" lvl="0" indent="-231775" algn="l" defTabSz="914400" rtl="0" eaLnBrk="1" latinLnBrk="0" hangingPunct="1">
                        <a:lnSpc>
                          <a:spcPct val="106000"/>
                        </a:lnSpc>
                        <a:spcBef>
                          <a:spcPts val="0"/>
                        </a:spcBef>
                        <a:spcAft>
                          <a:spcPts val="0"/>
                        </a:spcAft>
                        <a:buSzPct val="75000"/>
                        <a:buFont typeface="Symbol" panose="05050102010706020507" pitchFamily="18" charset="2"/>
                        <a:buChar char=""/>
                      </a:pPr>
                      <a:r>
                        <a:rPr lang="en-US" sz="1600" kern="1200" dirty="0">
                          <a:solidFill>
                            <a:schemeClr val="tx1"/>
                          </a:solidFill>
                          <a:effectLst/>
                          <a:latin typeface="+mn-lt"/>
                          <a:ea typeface="+mn-ea"/>
                          <a:cs typeface="Times New Roman" panose="02020603050405020304" pitchFamily="18" charset="0"/>
                        </a:rPr>
                        <a:t>Prohibited Areas P-40, P-56, and the Special Flight Rules Area (SFRA) for Washington, DC</a:t>
                      </a:r>
                    </a:p>
                  </a:txBody>
                  <a:tcPr marL="61454" marR="61454"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7214863"/>
                  </a:ext>
                </a:extLst>
              </a:tr>
              <a:tr h="373449">
                <a:tc>
                  <a:txBody>
                    <a:bodyPr/>
                    <a:lstStyle/>
                    <a:p>
                      <a:pPr marL="0" marR="0" algn="l">
                        <a:lnSpc>
                          <a:spcPct val="107000"/>
                        </a:lnSpc>
                        <a:spcBef>
                          <a:spcPts val="0"/>
                        </a:spcBef>
                        <a:spcAft>
                          <a:spcPts val="0"/>
                        </a:spcAft>
                      </a:pPr>
                      <a:r>
                        <a:rPr lang="en-US" sz="1800" b="1" dirty="0">
                          <a:solidFill>
                            <a:schemeClr val="tx1"/>
                          </a:solidFill>
                          <a:effectLst/>
                          <a:latin typeface="+mn-lt"/>
                          <a:ea typeface="Calibri" panose="020F0502020204030204" pitchFamily="34" charset="0"/>
                          <a:cs typeface="Times New Roman" panose="02020603050405020304" pitchFamily="18" charset="0"/>
                        </a:rPr>
                        <a:t>8) ATC Delays</a:t>
                      </a:r>
                    </a:p>
                  </a:txBody>
                  <a:tcPr marL="61454" marR="614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231775" lvl="0" indent="-231775" algn="l" defTabSz="914400" rtl="0" eaLnBrk="1" latinLnBrk="0" hangingPunct="1">
                        <a:lnSpc>
                          <a:spcPct val="106000"/>
                        </a:lnSpc>
                        <a:spcBef>
                          <a:spcPts val="0"/>
                        </a:spcBef>
                        <a:spcAft>
                          <a:spcPts val="0"/>
                        </a:spcAft>
                        <a:buSzPct val="75000"/>
                        <a:buFont typeface="Symbol" panose="05050102010706020507" pitchFamily="18" charset="2"/>
                        <a:buChar char=""/>
                      </a:pPr>
                      <a:r>
                        <a:rPr lang="en-US" sz="1600" kern="1200" dirty="0">
                          <a:solidFill>
                            <a:schemeClr val="tx1"/>
                          </a:solidFill>
                          <a:effectLst/>
                          <a:latin typeface="+mn-lt"/>
                          <a:ea typeface="+mn-ea"/>
                          <a:cs typeface="Times New Roman" panose="02020603050405020304" pitchFamily="18" charset="0"/>
                        </a:rPr>
                        <a:t>ATC delays and/or flow control advisories </a:t>
                      </a:r>
                    </a:p>
                  </a:txBody>
                  <a:tcPr marL="61454" marR="61454"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655671"/>
                  </a:ext>
                </a:extLst>
              </a:tr>
            </a:tbl>
          </a:graphicData>
        </a:graphic>
      </p:graphicFrame>
    </p:spTree>
    <p:extLst>
      <p:ext uri="{BB962C8B-B14F-4D97-AF65-F5344CB8AC3E}">
        <p14:creationId xmlns:p14="http://schemas.microsoft.com/office/powerpoint/2010/main" val="1208241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95DF0-D4BD-4C34-85A6-E90D4B1112DE}"/>
              </a:ext>
            </a:extLst>
          </p:cNvPr>
          <p:cNvSpPr>
            <a:spLocks noGrp="1"/>
          </p:cNvSpPr>
          <p:nvPr>
            <p:ph type="title"/>
          </p:nvPr>
        </p:nvSpPr>
        <p:spPr/>
        <p:txBody>
          <a:bodyPr/>
          <a:lstStyle/>
          <a:p>
            <a:r>
              <a:rPr lang="en-US" dirty="0"/>
              <a:t>Sample Pre-flight Self-Briefing Resources</a:t>
            </a:r>
          </a:p>
        </p:txBody>
      </p:sp>
      <p:sp>
        <p:nvSpPr>
          <p:cNvPr id="3" name="Slide Number Placeholder 2">
            <a:extLst>
              <a:ext uri="{FF2B5EF4-FFF2-40B4-BE49-F238E27FC236}">
                <a16:creationId xmlns:a16="http://schemas.microsoft.com/office/drawing/2014/main" id="{A36A178F-E9AE-488C-93A6-EEF00292D783}"/>
              </a:ext>
            </a:extLst>
          </p:cNvPr>
          <p:cNvSpPr>
            <a:spLocks noGrp="1"/>
          </p:cNvSpPr>
          <p:nvPr>
            <p:ph type="sldNum" sz="quarter" idx="12"/>
          </p:nvPr>
        </p:nvSpPr>
        <p:spPr/>
        <p:txBody>
          <a:bodyPr/>
          <a:lstStyle/>
          <a:p>
            <a:fld id="{F1F6FF14-FC6A-41B6-B2DC-884C6B7C3F2E}" type="slidenum">
              <a:rPr lang="en-US" smtClean="0"/>
              <a:pPr/>
              <a:t>11</a:t>
            </a:fld>
            <a:endParaRPr lang="en-US"/>
          </a:p>
        </p:txBody>
      </p:sp>
      <p:graphicFrame>
        <p:nvGraphicFramePr>
          <p:cNvPr id="4" name="Content Placeholder 6">
            <a:extLst>
              <a:ext uri="{FF2B5EF4-FFF2-40B4-BE49-F238E27FC236}">
                <a16:creationId xmlns:a16="http://schemas.microsoft.com/office/drawing/2014/main" id="{761D862A-450E-4ABB-A2A9-CAB64A48D3B6}"/>
              </a:ext>
            </a:extLst>
          </p:cNvPr>
          <p:cNvGraphicFramePr>
            <a:graphicFrameLocks/>
          </p:cNvGraphicFramePr>
          <p:nvPr>
            <p:extLst>
              <p:ext uri="{D42A27DB-BD31-4B8C-83A1-F6EECF244321}">
                <p14:modId xmlns:p14="http://schemas.microsoft.com/office/powerpoint/2010/main" val="3198839549"/>
              </p:ext>
            </p:extLst>
          </p:nvPr>
        </p:nvGraphicFramePr>
        <p:xfrm>
          <a:off x="1046060" y="1072410"/>
          <a:ext cx="10822091" cy="4751048"/>
        </p:xfrm>
        <a:graphic>
          <a:graphicData uri="http://schemas.openxmlformats.org/drawingml/2006/table">
            <a:tbl>
              <a:tblPr firstRow="1" firstCol="1" bandRow="1"/>
              <a:tblGrid>
                <a:gridCol w="4363704">
                  <a:extLst>
                    <a:ext uri="{9D8B030D-6E8A-4147-A177-3AD203B41FA5}">
                      <a16:colId xmlns:a16="http://schemas.microsoft.com/office/drawing/2014/main" val="2953400313"/>
                    </a:ext>
                  </a:extLst>
                </a:gridCol>
                <a:gridCol w="6458387">
                  <a:extLst>
                    <a:ext uri="{9D8B030D-6E8A-4147-A177-3AD203B41FA5}">
                      <a16:colId xmlns:a16="http://schemas.microsoft.com/office/drawing/2014/main" val="800270344"/>
                    </a:ext>
                  </a:extLst>
                </a:gridCol>
              </a:tblGrid>
              <a:tr h="301307">
                <a:tc>
                  <a:txBody>
                    <a:bodyPr/>
                    <a:lstStyle/>
                    <a:p>
                      <a:pPr marL="0" marR="0" indent="0" algn="l">
                        <a:lnSpc>
                          <a:spcPct val="107000"/>
                        </a:lnSpc>
                        <a:spcBef>
                          <a:spcPts val="0"/>
                        </a:spcBef>
                        <a:spcAft>
                          <a:spcPts val="800"/>
                        </a:spcAft>
                      </a:pPr>
                      <a:r>
                        <a:rPr lang="en-US" sz="20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1800wxbrief.com </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indent="0">
                        <a:lnSpc>
                          <a:spcPct val="107000"/>
                        </a:lnSpc>
                        <a:spcBef>
                          <a:spcPts val="0"/>
                        </a:spcBef>
                        <a:spcAft>
                          <a:spcPts val="8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Leidos Flight Service – FAA Contract Vendor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7583870"/>
                  </a:ext>
                </a:extLst>
              </a:tr>
              <a:tr h="301307">
                <a:tc>
                  <a:txBody>
                    <a:bodyPr/>
                    <a:lstStyle/>
                    <a:p>
                      <a:pPr marL="0" marR="0" indent="0" algn="l">
                        <a:lnSpc>
                          <a:spcPct val="107000"/>
                        </a:lnSpc>
                        <a:spcBef>
                          <a:spcPts val="0"/>
                        </a:spcBef>
                        <a:spcAft>
                          <a:spcPts val="800"/>
                        </a:spcAft>
                      </a:pPr>
                      <a:r>
                        <a:rPr lang="en-US" sz="20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avcams.faa.gov</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indent="0">
                        <a:lnSpc>
                          <a:spcPct val="107000"/>
                        </a:lnSpc>
                        <a:spcBef>
                          <a:spcPts val="0"/>
                        </a:spcBef>
                        <a:spcAft>
                          <a:spcPts val="8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Alaska and Canada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8018429"/>
                  </a:ext>
                </a:extLst>
              </a:tr>
              <a:tr h="301307">
                <a:tc>
                  <a:txBody>
                    <a:bodyPr/>
                    <a:lstStyle/>
                    <a:p>
                      <a:pPr marL="0" marR="0" indent="0" algn="l">
                        <a:lnSpc>
                          <a:spcPct val="107000"/>
                        </a:lnSpc>
                        <a:spcBef>
                          <a:spcPts val="0"/>
                        </a:spcBef>
                        <a:spcAft>
                          <a:spcPts val="800"/>
                        </a:spcAft>
                      </a:pPr>
                      <a:r>
                        <a:rPr lang="en-US" sz="20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aviationweather.gov  </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indent="0">
                        <a:lnSpc>
                          <a:spcPct val="107000"/>
                        </a:lnSpc>
                        <a:spcBef>
                          <a:spcPts val="0"/>
                        </a:spcBef>
                        <a:spcAft>
                          <a:spcPts val="8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NOAA/Government Web Site for aviation weather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8866047"/>
                  </a:ext>
                </a:extLst>
              </a:tr>
              <a:tr h="301307">
                <a:tc>
                  <a:txBody>
                    <a:bodyPr/>
                    <a:lstStyle/>
                    <a:p>
                      <a:pPr marL="0" marR="0" indent="0" algn="l">
                        <a:lnSpc>
                          <a:spcPct val="107000"/>
                        </a:lnSpc>
                        <a:spcBef>
                          <a:spcPts val="0"/>
                        </a:spcBef>
                        <a:spcAft>
                          <a:spcPts val="800"/>
                        </a:spcAft>
                      </a:pPr>
                      <a:r>
                        <a:rPr lang="en-US" sz="20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Fly.faa.gov/</a:t>
                      </a:r>
                      <a:r>
                        <a:rPr lang="en-US" sz="2000" b="1" kern="12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flyfaa</a:t>
                      </a:r>
                      <a:r>
                        <a:rPr lang="en-US" sz="20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r>
                        <a:rPr lang="en-US" sz="2000" b="1" kern="12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usmap.jsp</a:t>
                      </a:r>
                      <a:endParaRPr lang="en-US" sz="20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indent="0">
                        <a:lnSpc>
                          <a:spcPct val="107000"/>
                        </a:lnSpc>
                        <a:spcBef>
                          <a:spcPts val="0"/>
                        </a:spcBef>
                        <a:spcAft>
                          <a:spcPts val="8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FAA Flight Delay Information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5017371"/>
                  </a:ext>
                </a:extLst>
              </a:tr>
              <a:tr h="301307">
                <a:tc>
                  <a:txBody>
                    <a:bodyPr/>
                    <a:lstStyle/>
                    <a:p>
                      <a:pPr marL="0" marR="0" indent="0" algn="l">
                        <a:lnSpc>
                          <a:spcPct val="107000"/>
                        </a:lnSpc>
                        <a:spcBef>
                          <a:spcPts val="0"/>
                        </a:spcBef>
                        <a:spcAft>
                          <a:spcPts val="800"/>
                        </a:spcAft>
                      </a:pPr>
                      <a:r>
                        <a:rPr lang="en-US" sz="20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nhc.noaa.gov</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indent="0">
                        <a:lnSpc>
                          <a:spcPct val="107000"/>
                        </a:lnSpc>
                        <a:spcBef>
                          <a:spcPts val="0"/>
                        </a:spcBef>
                        <a:spcAft>
                          <a:spcPts val="8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National Hurricane Center (HNC)</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6102973"/>
                  </a:ext>
                </a:extLst>
              </a:tr>
              <a:tr h="301307">
                <a:tc>
                  <a:txBody>
                    <a:bodyPr/>
                    <a:lstStyle/>
                    <a:p>
                      <a:pPr marL="0" marR="0" indent="0" algn="l">
                        <a:lnSpc>
                          <a:spcPct val="107000"/>
                        </a:lnSpc>
                        <a:spcBef>
                          <a:spcPts val="0"/>
                        </a:spcBef>
                        <a:spcAft>
                          <a:spcPts val="800"/>
                        </a:spcAft>
                      </a:pPr>
                      <a:r>
                        <a:rPr lang="en-US" sz="20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notams.aim.faa.gov/</a:t>
                      </a:r>
                      <a:r>
                        <a:rPr lang="en-US" sz="2000" b="1" kern="12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notamSearch</a:t>
                      </a:r>
                      <a:r>
                        <a:rPr lang="en-US" sz="20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indent="0">
                        <a:lnSpc>
                          <a:spcPct val="107000"/>
                        </a:lnSpc>
                        <a:spcBef>
                          <a:spcPts val="0"/>
                        </a:spcBef>
                        <a:spcAft>
                          <a:spcPts val="8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Federal NOTAM System (FNS)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3207147"/>
                  </a:ext>
                </a:extLst>
              </a:tr>
              <a:tr h="301307">
                <a:tc>
                  <a:txBody>
                    <a:bodyPr/>
                    <a:lstStyle/>
                    <a:p>
                      <a:pPr marL="0" marR="0" indent="0" algn="l">
                        <a:lnSpc>
                          <a:spcPct val="107000"/>
                        </a:lnSpc>
                        <a:spcBef>
                          <a:spcPts val="0"/>
                        </a:spcBef>
                        <a:spcAft>
                          <a:spcPts val="800"/>
                        </a:spcAft>
                      </a:pPr>
                      <a:r>
                        <a:rPr lang="en-US" sz="20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spc.noaa.gov</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indent="0">
                        <a:lnSpc>
                          <a:spcPct val="107000"/>
                        </a:lnSpc>
                        <a:spcBef>
                          <a:spcPts val="0"/>
                        </a:spcBef>
                        <a:spcAft>
                          <a:spcPts val="8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NOAA Storm Prediction Center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0046614"/>
                  </a:ext>
                </a:extLst>
              </a:tr>
              <a:tr h="387455">
                <a:tc>
                  <a:txBody>
                    <a:bodyPr/>
                    <a:lstStyle/>
                    <a:p>
                      <a:pPr marL="0" marR="0" indent="0" algn="l">
                        <a:lnSpc>
                          <a:spcPct val="107000"/>
                        </a:lnSpc>
                        <a:spcBef>
                          <a:spcPts val="0"/>
                        </a:spcBef>
                        <a:spcAft>
                          <a:spcPts val="800"/>
                        </a:spcAft>
                      </a:pPr>
                      <a:r>
                        <a:rPr lang="en-US" sz="20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ssd.noaa.gov/VAAC/vaac.html</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indent="0">
                        <a:lnSpc>
                          <a:spcPct val="107000"/>
                        </a:lnSpc>
                        <a:spcBef>
                          <a:spcPts val="0"/>
                        </a:spcBef>
                        <a:spcAft>
                          <a:spcPts val="8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Volcanic Ash Advisory Centers (VAAC)</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2724597"/>
                  </a:ext>
                </a:extLst>
              </a:tr>
              <a:tr h="301307">
                <a:tc>
                  <a:txBody>
                    <a:bodyPr/>
                    <a:lstStyle/>
                    <a:p>
                      <a:pPr marL="0" marR="0" indent="0" algn="l">
                        <a:lnSpc>
                          <a:spcPct val="107000"/>
                        </a:lnSpc>
                        <a:spcBef>
                          <a:spcPts val="0"/>
                        </a:spcBef>
                        <a:spcAft>
                          <a:spcPts val="800"/>
                        </a:spcAft>
                      </a:pPr>
                      <a:r>
                        <a:rPr lang="en-US" sz="20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sua.faa.gov </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indent="0">
                        <a:lnSpc>
                          <a:spcPct val="107000"/>
                        </a:lnSpc>
                        <a:spcBef>
                          <a:spcPts val="0"/>
                        </a:spcBef>
                        <a:spcAft>
                          <a:spcPts val="8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Special Use Airspace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6141543"/>
                  </a:ext>
                </a:extLst>
              </a:tr>
              <a:tr h="301307">
                <a:tc>
                  <a:txBody>
                    <a:bodyPr/>
                    <a:lstStyle/>
                    <a:p>
                      <a:pPr marL="0" marR="0" indent="0" algn="l">
                        <a:lnSpc>
                          <a:spcPct val="107000"/>
                        </a:lnSpc>
                        <a:spcBef>
                          <a:spcPts val="0"/>
                        </a:spcBef>
                        <a:spcAft>
                          <a:spcPts val="800"/>
                        </a:spcAft>
                      </a:pPr>
                      <a:r>
                        <a:rPr lang="en-US" sz="20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tfr.faa.gov/tfr2/list.html</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indent="0">
                        <a:lnSpc>
                          <a:spcPct val="107000"/>
                        </a:lnSpc>
                        <a:spcBef>
                          <a:spcPts val="0"/>
                        </a:spcBef>
                        <a:spcAft>
                          <a:spcPts val="8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Temporary Flight Restrictions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7377506"/>
                  </a:ext>
                </a:extLst>
              </a:tr>
              <a:tr h="301307">
                <a:tc>
                  <a:txBody>
                    <a:bodyPr/>
                    <a:lstStyle/>
                    <a:p>
                      <a:pPr marL="0" marR="0" indent="0" algn="l">
                        <a:lnSpc>
                          <a:spcPct val="107000"/>
                        </a:lnSpc>
                        <a:spcBef>
                          <a:spcPts val="0"/>
                        </a:spcBef>
                        <a:spcAft>
                          <a:spcPts val="800"/>
                        </a:spcAft>
                      </a:pPr>
                      <a:r>
                        <a:rPr lang="en-US" sz="20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weather.gov</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indent="0">
                        <a:lnSpc>
                          <a:spcPct val="107000"/>
                        </a:lnSpc>
                        <a:spcBef>
                          <a:spcPts val="0"/>
                        </a:spcBef>
                        <a:spcAft>
                          <a:spcPts val="8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National Weather Service Forecast Office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7404103"/>
                  </a:ext>
                </a:extLst>
              </a:tr>
              <a:tr h="294539">
                <a:tc>
                  <a:txBody>
                    <a:bodyPr/>
                    <a:lstStyle/>
                    <a:p>
                      <a:pPr marL="0" marR="0" indent="0" algn="l">
                        <a:lnSpc>
                          <a:spcPct val="107000"/>
                        </a:lnSpc>
                        <a:spcBef>
                          <a:spcPts val="0"/>
                        </a:spcBef>
                        <a:spcAft>
                          <a:spcPts val="800"/>
                        </a:spcAft>
                      </a:pPr>
                      <a:r>
                        <a:rPr lang="en-US" sz="20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weather.gov/</a:t>
                      </a:r>
                      <a:r>
                        <a:rPr lang="en-US" sz="2000" b="1" kern="12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aawu</a:t>
                      </a:r>
                      <a:endParaRPr lang="en-US" sz="20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indent="0" algn="l" defTabSz="914400" rtl="0" eaLnBrk="1" latinLnBrk="0" hangingPunct="1">
                        <a:lnSpc>
                          <a:spcPct val="107000"/>
                        </a:lnSpc>
                        <a:spcBef>
                          <a:spcPts val="0"/>
                        </a:spcBef>
                        <a:spcAft>
                          <a:spcPts val="800"/>
                        </a:spcAft>
                      </a:pPr>
                      <a:r>
                        <a:rPr lang="en-US" sz="20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Alaska Aviation Weather Unit (AAWU)</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671544"/>
                  </a:ext>
                </a:extLst>
              </a:tr>
              <a:tr h="301307">
                <a:tc>
                  <a:txBody>
                    <a:bodyPr/>
                    <a:lstStyle/>
                    <a:p>
                      <a:pPr marL="0" marR="0" indent="0" algn="l">
                        <a:lnSpc>
                          <a:spcPct val="107000"/>
                        </a:lnSpc>
                        <a:spcBef>
                          <a:spcPts val="0"/>
                        </a:spcBef>
                        <a:spcAft>
                          <a:spcPts val="800"/>
                        </a:spcAft>
                      </a:pPr>
                      <a:r>
                        <a:rPr lang="en-US" sz="20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weather.gov/</a:t>
                      </a:r>
                      <a:r>
                        <a:rPr lang="en-US" sz="2000" b="1" kern="12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hfo</a:t>
                      </a:r>
                      <a:endParaRPr lang="en-US" sz="20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indent="0">
                        <a:lnSpc>
                          <a:spcPct val="107000"/>
                        </a:lnSpc>
                        <a:spcBef>
                          <a:spcPts val="0"/>
                        </a:spcBef>
                        <a:spcAft>
                          <a:spcPts val="8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National Weather Service Forecast Office Honolulu, HI</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3714808"/>
                  </a:ext>
                </a:extLst>
              </a:tr>
              <a:tr h="301307">
                <a:tc>
                  <a:txBody>
                    <a:bodyPr/>
                    <a:lstStyle/>
                    <a:p>
                      <a:pPr marL="0" marR="0" indent="0" algn="l">
                        <a:lnSpc>
                          <a:spcPct val="107000"/>
                        </a:lnSpc>
                        <a:spcBef>
                          <a:spcPts val="0"/>
                        </a:spcBef>
                        <a:spcAft>
                          <a:spcPts val="800"/>
                        </a:spcAft>
                      </a:pPr>
                      <a:r>
                        <a:rPr lang="en-US" sz="20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wpc.ncep.noaa.gov</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indent="0">
                        <a:lnSpc>
                          <a:spcPct val="107000"/>
                        </a:lnSpc>
                        <a:spcBef>
                          <a:spcPts val="0"/>
                        </a:spcBef>
                        <a:spcAft>
                          <a:spcPts val="8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Weather Prediction Center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6970418"/>
                  </a:ext>
                </a:extLst>
              </a:tr>
            </a:tbl>
          </a:graphicData>
        </a:graphic>
      </p:graphicFrame>
    </p:spTree>
    <p:extLst>
      <p:ext uri="{BB962C8B-B14F-4D97-AF65-F5344CB8AC3E}">
        <p14:creationId xmlns:p14="http://schemas.microsoft.com/office/powerpoint/2010/main" val="1179937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746477" y="2878063"/>
            <a:ext cx="4252643" cy="2594726"/>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dirty="0"/>
              <a:t>In-flight Weather Sources</a:t>
            </a:r>
          </a:p>
        </p:txBody>
      </p:sp>
      <p:sp>
        <p:nvSpPr>
          <p:cNvPr id="3" name="Content Placeholder 2"/>
          <p:cNvSpPr>
            <a:spLocks noGrp="1"/>
          </p:cNvSpPr>
          <p:nvPr>
            <p:ph idx="1"/>
          </p:nvPr>
        </p:nvSpPr>
        <p:spPr>
          <a:xfrm>
            <a:off x="571500" y="954088"/>
            <a:ext cx="11440960" cy="4281791"/>
          </a:xfrm>
        </p:spPr>
        <p:txBody>
          <a:bodyPr/>
          <a:lstStyle/>
          <a:p>
            <a:r>
              <a:rPr lang="en-US" dirty="0"/>
              <a:t>Flight Service (FSS) en route weather </a:t>
            </a:r>
          </a:p>
          <a:p>
            <a:r>
              <a:rPr lang="en-US" dirty="0"/>
              <a:t>Frequencies depicted on VOR data block</a:t>
            </a:r>
          </a:p>
          <a:p>
            <a:pPr lvl="2"/>
            <a:r>
              <a:rPr lang="en-US" dirty="0"/>
              <a:t>FSS transmits &amp; receives on 122.2 (VHF) and 255.4 (UHF)</a:t>
            </a:r>
          </a:p>
          <a:p>
            <a:pPr lvl="2"/>
            <a:r>
              <a:rPr lang="en-US" dirty="0"/>
              <a:t>FSS transmits and receives on 122.6 or receives on 122.1 &amp; transmits on 108.8 (VOR)</a:t>
            </a:r>
          </a:p>
          <a:p>
            <a:pPr lvl="1"/>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12</a:t>
            </a:fld>
            <a:endParaRPr lang="en-US" dirty="0"/>
          </a:p>
        </p:txBody>
      </p:sp>
      <p:grpSp>
        <p:nvGrpSpPr>
          <p:cNvPr id="16" name="Group 15"/>
          <p:cNvGrpSpPr/>
          <p:nvPr/>
        </p:nvGrpSpPr>
        <p:grpSpPr>
          <a:xfrm>
            <a:off x="1077238" y="2878062"/>
            <a:ext cx="4373450" cy="2581274"/>
            <a:chOff x="6665712" y="2999071"/>
            <a:chExt cx="4008330" cy="2346042"/>
          </a:xfrm>
        </p:grpSpPr>
        <p:pic>
          <p:nvPicPr>
            <p:cNvPr id="7" name="Picture 6"/>
            <p:cNvPicPr>
              <a:picLocks noChangeAspect="1"/>
            </p:cNvPicPr>
            <p:nvPr/>
          </p:nvPicPr>
          <p:blipFill rotWithShape="1">
            <a:blip r:embed="rId4"/>
            <a:srcRect l="14421" t="53739" r="19094"/>
            <a:stretch/>
          </p:blipFill>
          <p:spPr>
            <a:xfrm>
              <a:off x="6665712" y="2999071"/>
              <a:ext cx="4008330" cy="2346042"/>
            </a:xfrm>
            <a:prstGeom prst="rect">
              <a:avLst/>
            </a:prstGeom>
            <a:ln>
              <a:noFill/>
            </a:ln>
            <a:effectLst>
              <a:outerShdw blurRad="292100" dist="139700" dir="2700000" algn="tl" rotWithShape="0">
                <a:srgbClr val="333333">
                  <a:alpha val="65000"/>
                </a:srgbClr>
              </a:outerShdw>
            </a:effectLst>
          </p:spPr>
        </p:pic>
        <p:sp>
          <p:nvSpPr>
            <p:cNvPr id="13" name="Rectangle 12"/>
            <p:cNvSpPr/>
            <p:nvPr/>
          </p:nvSpPr>
          <p:spPr bwMode="auto">
            <a:xfrm>
              <a:off x="7350406" y="3645074"/>
              <a:ext cx="651354" cy="375780"/>
            </a:xfrm>
            <a:prstGeom prst="rect">
              <a:avLst/>
            </a:prstGeom>
            <a:noFill/>
            <a:ln w="47625"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sp>
          <p:nvSpPr>
            <p:cNvPr id="14" name="Rectangle 13"/>
            <p:cNvSpPr/>
            <p:nvPr/>
          </p:nvSpPr>
          <p:spPr bwMode="auto">
            <a:xfrm>
              <a:off x="9133561" y="3645074"/>
              <a:ext cx="651354" cy="375780"/>
            </a:xfrm>
            <a:prstGeom prst="rect">
              <a:avLst/>
            </a:prstGeom>
            <a:noFill/>
            <a:ln w="47625"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grpSp>
      <p:sp>
        <p:nvSpPr>
          <p:cNvPr id="12" name="Rectangle 11"/>
          <p:cNvSpPr/>
          <p:nvPr/>
        </p:nvSpPr>
        <p:spPr bwMode="auto">
          <a:xfrm>
            <a:off x="9399270" y="3164497"/>
            <a:ext cx="1114043" cy="367191"/>
          </a:xfrm>
          <a:prstGeom prst="rect">
            <a:avLst/>
          </a:prstGeom>
          <a:noFill/>
          <a:ln w="47625"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532654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054" y="344487"/>
            <a:ext cx="11467098" cy="704379"/>
          </a:xfrm>
        </p:spPr>
        <p:txBody>
          <a:bodyPr/>
          <a:lstStyle/>
          <a:p>
            <a:r>
              <a:rPr lang="en-US" sz="3200" dirty="0"/>
              <a:t>In-flight Weather Service Products – </a:t>
            </a:r>
            <a:r>
              <a:rPr lang="en-US" sz="3200" dirty="0">
                <a:solidFill>
                  <a:srgbClr val="002060"/>
                </a:solidFill>
              </a:rPr>
              <a:t>Radio or Datalink</a:t>
            </a:r>
          </a:p>
        </p:txBody>
      </p:sp>
      <p:sp>
        <p:nvSpPr>
          <p:cNvPr id="4" name="Slide Number Placeholder 3"/>
          <p:cNvSpPr>
            <a:spLocks noGrp="1"/>
          </p:cNvSpPr>
          <p:nvPr>
            <p:ph type="sldNum" sz="quarter" idx="4"/>
          </p:nvPr>
        </p:nvSpPr>
        <p:spPr/>
        <p:txBody>
          <a:bodyPr/>
          <a:lstStyle/>
          <a:p>
            <a:fld id="{74438B1A-AF1B-4C8B-993E-1BADE62A2451}" type="slidenum">
              <a:rPr lang="en-US" smtClean="0"/>
              <a:pPr/>
              <a:t>13</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96830514"/>
              </p:ext>
            </p:extLst>
          </p:nvPr>
        </p:nvGraphicFramePr>
        <p:xfrm>
          <a:off x="571496" y="1243212"/>
          <a:ext cx="10836722" cy="4319541"/>
        </p:xfrm>
        <a:graphic>
          <a:graphicData uri="http://schemas.openxmlformats.org/drawingml/2006/table">
            <a:tbl>
              <a:tblPr firstRow="1" bandRow="1">
                <a:tableStyleId>{5C22544A-7EE6-4342-B048-85BDC9FD1C3A}</a:tableStyleId>
              </a:tblPr>
              <a:tblGrid>
                <a:gridCol w="5418361">
                  <a:extLst>
                    <a:ext uri="{9D8B030D-6E8A-4147-A177-3AD203B41FA5}">
                      <a16:colId xmlns:a16="http://schemas.microsoft.com/office/drawing/2014/main" val="3940455724"/>
                    </a:ext>
                  </a:extLst>
                </a:gridCol>
                <a:gridCol w="5418361">
                  <a:extLst>
                    <a:ext uri="{9D8B030D-6E8A-4147-A177-3AD203B41FA5}">
                      <a16:colId xmlns:a16="http://schemas.microsoft.com/office/drawing/2014/main" val="1214325419"/>
                    </a:ext>
                  </a:extLst>
                </a:gridCol>
              </a:tblGrid>
              <a:tr h="910067">
                <a:tc>
                  <a:txBody>
                    <a:bodyPr/>
                    <a:lstStyle/>
                    <a:p>
                      <a:pPr algn="ctr"/>
                      <a:r>
                        <a:rPr lang="en-US" dirty="0">
                          <a:solidFill>
                            <a:schemeClr val="tx1"/>
                          </a:solidFill>
                        </a:rPr>
                        <a:t>Near Real Time</a:t>
                      </a:r>
                      <a:br>
                        <a:rPr lang="en-US" dirty="0">
                          <a:solidFill>
                            <a:schemeClr val="tx1"/>
                          </a:solidFill>
                        </a:rPr>
                      </a:br>
                      <a:r>
                        <a:rPr lang="en-US" dirty="0">
                          <a:solidFill>
                            <a:schemeClr val="tx1"/>
                          </a:solidFill>
                        </a:rPr>
                        <a:t>or older</a:t>
                      </a:r>
                    </a:p>
                  </a:txBody>
                  <a:tcPr/>
                </a:tc>
                <a:tc>
                  <a:txBody>
                    <a:bodyPr/>
                    <a:lstStyle/>
                    <a:p>
                      <a:pPr algn="ctr"/>
                      <a:r>
                        <a:rPr lang="en-US" dirty="0">
                          <a:solidFill>
                            <a:schemeClr val="tx1"/>
                          </a:solidFill>
                        </a:rPr>
                        <a:t>Forecasts</a:t>
                      </a:r>
                      <a:br>
                        <a:rPr lang="en-US" dirty="0">
                          <a:solidFill>
                            <a:schemeClr val="tx1"/>
                          </a:solidFill>
                        </a:rPr>
                      </a:br>
                      <a:r>
                        <a:rPr lang="en-US" dirty="0">
                          <a:solidFill>
                            <a:schemeClr val="tx1"/>
                          </a:solidFill>
                        </a:rPr>
                        <a:t>old news</a:t>
                      </a:r>
                    </a:p>
                  </a:txBody>
                  <a:tcPr/>
                </a:tc>
                <a:extLst>
                  <a:ext uri="{0D108BD9-81ED-4DB2-BD59-A6C34878D82A}">
                    <a16:rowId xmlns:a16="http://schemas.microsoft.com/office/drawing/2014/main" val="1331327375"/>
                  </a:ext>
                </a:extLst>
              </a:tr>
              <a:tr h="402985">
                <a:tc>
                  <a:txBody>
                    <a:bodyPr/>
                    <a:lstStyle/>
                    <a:p>
                      <a:r>
                        <a:rPr lang="en-US" dirty="0"/>
                        <a:t>METARs – Surface Observations</a:t>
                      </a:r>
                    </a:p>
                  </a:txBody>
                  <a:tcPr/>
                </a:tc>
                <a:tc>
                  <a:txBody>
                    <a:bodyPr/>
                    <a:lstStyle/>
                    <a:p>
                      <a:r>
                        <a:rPr lang="en-US" dirty="0">
                          <a:solidFill>
                            <a:schemeClr val="tx1"/>
                          </a:solidFill>
                        </a:rPr>
                        <a:t>Graphical Forecasts for Aviation (GFA)</a:t>
                      </a:r>
                    </a:p>
                  </a:txBody>
                  <a:tcPr/>
                </a:tc>
                <a:extLst>
                  <a:ext uri="{0D108BD9-81ED-4DB2-BD59-A6C34878D82A}">
                    <a16:rowId xmlns:a16="http://schemas.microsoft.com/office/drawing/2014/main" val="2418932483"/>
                  </a:ext>
                </a:extLst>
              </a:tr>
              <a:tr h="374826">
                <a:tc>
                  <a:txBody>
                    <a:bodyPr/>
                    <a:lstStyle/>
                    <a:p>
                      <a:r>
                        <a:rPr lang="en-US" dirty="0"/>
                        <a:t>SPECIs – Special METAR Reports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Terminal Aerodrome Forecasts - TAFs</a:t>
                      </a:r>
                    </a:p>
                  </a:txBody>
                  <a:tcPr/>
                </a:tc>
                <a:extLst>
                  <a:ext uri="{0D108BD9-81ED-4DB2-BD59-A6C34878D82A}">
                    <a16:rowId xmlns:a16="http://schemas.microsoft.com/office/drawing/2014/main" val="3510930753"/>
                  </a:ext>
                </a:extLst>
              </a:tr>
              <a:tr h="705224">
                <a:tc>
                  <a:txBody>
                    <a:bodyPr/>
                    <a:lstStyle/>
                    <a:p>
                      <a:r>
                        <a:rPr lang="en-US" dirty="0"/>
                        <a:t>SIGMETs  (WSs) – Non-convective weather hazards to all aircraft</a:t>
                      </a:r>
                    </a:p>
                  </a:txBody>
                  <a:tcPr/>
                </a:tc>
                <a:tc>
                  <a:txBody>
                    <a:bodyPr/>
                    <a:lstStyle/>
                    <a:p>
                      <a:r>
                        <a:rPr lang="en-US" dirty="0"/>
                        <a:t>Winds &amp; Temperatures</a:t>
                      </a:r>
                      <a:r>
                        <a:rPr lang="en-US" baseline="0" dirty="0"/>
                        <a:t> Aloft</a:t>
                      </a:r>
                      <a:endParaRPr lang="en-US" dirty="0"/>
                    </a:p>
                  </a:txBody>
                  <a:tcPr/>
                </a:tc>
                <a:extLst>
                  <a:ext uri="{0D108BD9-81ED-4DB2-BD59-A6C34878D82A}">
                    <a16:rowId xmlns:a16="http://schemas.microsoft.com/office/drawing/2014/main" val="2418294024"/>
                  </a:ext>
                </a:extLst>
              </a:tr>
              <a:tr h="705224">
                <a:tc>
                  <a:txBody>
                    <a:bodyPr/>
                    <a:lstStyle/>
                    <a:p>
                      <a:r>
                        <a:rPr lang="en-US" dirty="0"/>
                        <a:t>Convective</a:t>
                      </a:r>
                      <a:r>
                        <a:rPr lang="en-US" baseline="0" dirty="0"/>
                        <a:t> SIGMETs (WSTs) – Convective weather hazards to all aircraft</a:t>
                      </a:r>
                      <a:endParaRPr lang="en-US" dirty="0"/>
                    </a:p>
                  </a:txBody>
                  <a:tcPr/>
                </a:tc>
                <a:tc>
                  <a:txBody>
                    <a:bodyPr/>
                    <a:lstStyle/>
                    <a:p>
                      <a:endParaRPr lang="en-US" dirty="0"/>
                    </a:p>
                  </a:txBody>
                  <a:tcPr/>
                </a:tc>
                <a:extLst>
                  <a:ext uri="{0D108BD9-81ED-4DB2-BD59-A6C34878D82A}">
                    <a16:rowId xmlns:a16="http://schemas.microsoft.com/office/drawing/2014/main" val="2462480557"/>
                  </a:ext>
                </a:extLst>
              </a:tr>
              <a:tr h="415245">
                <a:tc>
                  <a:txBody>
                    <a:bodyPr/>
                    <a:lstStyle/>
                    <a:p>
                      <a:r>
                        <a:rPr lang="en-US" dirty="0"/>
                        <a:t>AIRMETS (WAs) – Weather hazards</a:t>
                      </a:r>
                      <a:r>
                        <a:rPr lang="en-US" baseline="0" dirty="0"/>
                        <a:t> to light aircraft</a:t>
                      </a:r>
                      <a:endParaRPr lang="en-US" dirty="0"/>
                    </a:p>
                  </a:txBody>
                  <a:tcPr/>
                </a:tc>
                <a:tc>
                  <a:txBody>
                    <a:bodyPr/>
                    <a:lstStyle/>
                    <a:p>
                      <a:endParaRPr lang="en-US" dirty="0"/>
                    </a:p>
                  </a:txBody>
                  <a:tcPr/>
                </a:tc>
                <a:extLst>
                  <a:ext uri="{0D108BD9-81ED-4DB2-BD59-A6C34878D82A}">
                    <a16:rowId xmlns:a16="http://schemas.microsoft.com/office/drawing/2014/main" val="2856049832"/>
                  </a:ext>
                </a:extLst>
              </a:tr>
              <a:tr h="402985">
                <a:tc>
                  <a:txBody>
                    <a:bodyPr/>
                    <a:lstStyle/>
                    <a:p>
                      <a:r>
                        <a:rPr lang="en-US" dirty="0"/>
                        <a:t>PIREPs</a:t>
                      </a:r>
                      <a:r>
                        <a:rPr lang="en-US" baseline="0" dirty="0"/>
                        <a:t>  - Pilot reports of flight conditions</a:t>
                      </a:r>
                    </a:p>
                  </a:txBody>
                  <a:tcPr/>
                </a:tc>
                <a:tc>
                  <a:txBody>
                    <a:bodyPr/>
                    <a:lstStyle/>
                    <a:p>
                      <a:endParaRPr lang="en-US" dirty="0"/>
                    </a:p>
                  </a:txBody>
                  <a:tcPr/>
                </a:tc>
                <a:extLst>
                  <a:ext uri="{0D108BD9-81ED-4DB2-BD59-A6C34878D82A}">
                    <a16:rowId xmlns:a16="http://schemas.microsoft.com/office/drawing/2014/main" val="902007167"/>
                  </a:ext>
                </a:extLst>
              </a:tr>
              <a:tr h="402985">
                <a:tc>
                  <a:txBody>
                    <a:bodyPr/>
                    <a:lstStyle/>
                    <a:p>
                      <a:r>
                        <a:rPr lang="en-US" baseline="0" dirty="0"/>
                        <a:t>NOTAMs – Notices to Airmen</a:t>
                      </a:r>
                    </a:p>
                  </a:txBody>
                  <a:tcPr/>
                </a:tc>
                <a:tc>
                  <a:txBody>
                    <a:bodyPr/>
                    <a:lstStyle/>
                    <a:p>
                      <a:endParaRPr lang="en-US" dirty="0"/>
                    </a:p>
                  </a:txBody>
                  <a:tcPr/>
                </a:tc>
                <a:extLst>
                  <a:ext uri="{0D108BD9-81ED-4DB2-BD59-A6C34878D82A}">
                    <a16:rowId xmlns:a16="http://schemas.microsoft.com/office/drawing/2014/main" val="3407173466"/>
                  </a:ext>
                </a:extLst>
              </a:tr>
            </a:tbl>
          </a:graphicData>
        </a:graphic>
      </p:graphicFrame>
      <p:sp>
        <p:nvSpPr>
          <p:cNvPr id="5" name="TextBox 4"/>
          <p:cNvSpPr txBox="1"/>
          <p:nvPr/>
        </p:nvSpPr>
        <p:spPr bwMode="auto">
          <a:xfrm rot="20829503">
            <a:off x="6588240" y="3605064"/>
            <a:ext cx="4332287" cy="1200329"/>
          </a:xfrm>
          <a:prstGeom prst="rect">
            <a:avLst/>
          </a:prstGeom>
          <a:solidFill>
            <a:schemeClr val="accent5">
              <a:lumMod val="90000"/>
            </a:schemeClr>
          </a:solidFill>
          <a:ln>
            <a:noFill/>
          </a:ln>
          <a:effectLst/>
        </p:spPr>
        <p:txBody>
          <a:bodyPr wrap="square" rtlCol="0">
            <a:spAutoFit/>
          </a:bodyPr>
          <a:lstStyle/>
          <a:p>
            <a:pPr>
              <a:buFontTx/>
              <a:buNone/>
            </a:pPr>
            <a:r>
              <a:rPr lang="en-US" b="1" dirty="0"/>
              <a:t>Compare forecasts to real time observations to get the best weather picture.</a:t>
            </a:r>
          </a:p>
        </p:txBody>
      </p:sp>
      <p:grpSp>
        <p:nvGrpSpPr>
          <p:cNvPr id="10" name="Group 9"/>
          <p:cNvGrpSpPr/>
          <p:nvPr/>
        </p:nvGrpSpPr>
        <p:grpSpPr>
          <a:xfrm>
            <a:off x="9621981" y="4332388"/>
            <a:ext cx="1566985" cy="2246052"/>
            <a:chOff x="10214263" y="4759036"/>
            <a:chExt cx="1566985" cy="2246052"/>
          </a:xfrm>
        </p:grpSpPr>
        <p:pic>
          <p:nvPicPr>
            <p:cNvPr id="7" name="Picture 13" descr="C:\Users\awp204js\AppData\Local\Microsoft\Windows\Temporary Internet Files\Content.IE5\1WPW159W\MC90044204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4263" y="4759036"/>
              <a:ext cx="1566985" cy="224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C:\Users\awp204js\Documents\FAASTeam\Projects\2013 Projects\National Projects\SSD\Research Material\284px-Gold_seal_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83208" y="5050618"/>
              <a:ext cx="1029094" cy="983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p:cNvSpPr txBox="1">
              <a:spLocks noChangeArrowheads="1"/>
            </p:cNvSpPr>
            <p:nvPr/>
          </p:nvSpPr>
          <p:spPr bwMode="auto">
            <a:xfrm>
              <a:off x="10669387" y="5203473"/>
              <a:ext cx="779394" cy="592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buFontTx/>
                <a:buNone/>
              </a:pPr>
              <a:r>
                <a:rPr lang="en-US" sz="1600" b="1" dirty="0">
                  <a:solidFill>
                    <a:srgbClr val="0070C0"/>
                  </a:solidFill>
                  <a:cs typeface="Arial" charset="0"/>
                </a:rPr>
                <a:t>Gold Seal</a:t>
              </a:r>
            </a:p>
          </p:txBody>
        </p:sp>
      </p:grpSp>
    </p:spTree>
    <p:extLst>
      <p:ext uri="{BB962C8B-B14F-4D97-AF65-F5344CB8AC3E}">
        <p14:creationId xmlns:p14="http://schemas.microsoft.com/office/powerpoint/2010/main" val="237673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In-flight Weather Sources</a:t>
            </a:r>
          </a:p>
        </p:txBody>
      </p:sp>
      <p:sp>
        <p:nvSpPr>
          <p:cNvPr id="3" name="Content Placeholder 2"/>
          <p:cNvSpPr>
            <a:spLocks noGrp="1"/>
          </p:cNvSpPr>
          <p:nvPr>
            <p:ph idx="1"/>
          </p:nvPr>
        </p:nvSpPr>
        <p:spPr>
          <a:xfrm>
            <a:off x="571500" y="954088"/>
            <a:ext cx="10733617" cy="4391025"/>
          </a:xfrm>
        </p:spPr>
        <p:txBody>
          <a:bodyPr/>
          <a:lstStyle/>
          <a:p>
            <a:r>
              <a:rPr lang="en-US" dirty="0"/>
              <a:t>Hazardous in-flight Weather Advisory Service (HIWAS)</a:t>
            </a:r>
          </a:p>
          <a:p>
            <a:r>
              <a:rPr lang="en-US" dirty="0"/>
              <a:t>Flight Information Services-Broadcast (FIS-B)</a:t>
            </a:r>
          </a:p>
          <a:p>
            <a:pPr marL="457200" lvl="1" indent="0">
              <a:buNone/>
            </a:pP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14</a:t>
            </a:fld>
            <a:endParaRPr lang="en-US" dirty="0"/>
          </a:p>
        </p:txBody>
      </p:sp>
      <p:grpSp>
        <p:nvGrpSpPr>
          <p:cNvPr id="7" name="Group 6"/>
          <p:cNvGrpSpPr/>
          <p:nvPr/>
        </p:nvGrpSpPr>
        <p:grpSpPr>
          <a:xfrm>
            <a:off x="752280" y="2195278"/>
            <a:ext cx="5135671" cy="3215687"/>
            <a:chOff x="3169085" y="2129425"/>
            <a:chExt cx="5135671" cy="3215687"/>
          </a:xfrm>
        </p:grpSpPr>
        <p:pic>
          <p:nvPicPr>
            <p:cNvPr id="5" name="Picture 4"/>
            <p:cNvPicPr>
              <a:picLocks noChangeAspect="1"/>
            </p:cNvPicPr>
            <p:nvPr/>
          </p:nvPicPr>
          <p:blipFill rotWithShape="1">
            <a:blip r:embed="rId3"/>
            <a:srcRect t="15126"/>
            <a:stretch/>
          </p:blipFill>
          <p:spPr>
            <a:xfrm>
              <a:off x="3169085" y="2129425"/>
              <a:ext cx="5135671" cy="3215687"/>
            </a:xfrm>
            <a:prstGeom prst="rect">
              <a:avLst/>
            </a:prstGeom>
            <a:ln>
              <a:noFill/>
            </a:ln>
            <a:effectLst>
              <a:outerShdw blurRad="292100" dist="139700" dir="2700000" algn="tl" rotWithShape="0">
                <a:srgbClr val="333333">
                  <a:alpha val="65000"/>
                </a:srgbClr>
              </a:outerShdw>
            </a:effectLst>
          </p:spPr>
        </p:pic>
        <p:sp>
          <p:nvSpPr>
            <p:cNvPr id="10" name="Rectangle 9"/>
            <p:cNvSpPr/>
            <p:nvPr/>
          </p:nvSpPr>
          <p:spPr bwMode="auto">
            <a:xfrm>
              <a:off x="3496432" y="2902357"/>
              <a:ext cx="1848104" cy="620684"/>
            </a:xfrm>
            <a:prstGeom prst="rect">
              <a:avLst/>
            </a:prstGeom>
            <a:noFill/>
            <a:ln w="47625"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grpSp>
      <p:cxnSp>
        <p:nvCxnSpPr>
          <p:cNvPr id="8" name="Straight Connector 7"/>
          <p:cNvCxnSpPr>
            <a:stCxn id="3" idx="1"/>
          </p:cNvCxnSpPr>
          <p:nvPr/>
        </p:nvCxnSpPr>
        <p:spPr bwMode="auto">
          <a:xfrm>
            <a:off x="571500" y="3149601"/>
            <a:ext cx="361561" cy="41468"/>
          </a:xfrm>
          <a:prstGeom prst="lin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flipV="1">
            <a:off x="752280" y="949692"/>
            <a:ext cx="9679344" cy="532811"/>
          </a:xfrm>
          <a:prstGeom prst="line">
            <a:avLst/>
          </a:prstGeom>
          <a:noFill/>
          <a:ln w="53975"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a:off x="752280" y="1019940"/>
            <a:ext cx="9679344" cy="543748"/>
          </a:xfrm>
          <a:prstGeom prst="line">
            <a:avLst/>
          </a:prstGeom>
          <a:noFill/>
          <a:ln w="53975"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 name="Picture 5"/>
          <p:cNvPicPr>
            <a:picLocks noChangeAspect="1"/>
          </p:cNvPicPr>
          <p:nvPr/>
        </p:nvPicPr>
        <p:blipFill>
          <a:blip r:embed="rId4"/>
          <a:stretch>
            <a:fillRect/>
          </a:stretch>
        </p:blipFill>
        <p:spPr>
          <a:xfrm>
            <a:off x="6486945" y="2162619"/>
            <a:ext cx="4998952" cy="32483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44748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
          <p:cNvSpPr>
            <a:spLocks noGrp="1"/>
          </p:cNvSpPr>
          <p:nvPr>
            <p:ph type="title"/>
          </p:nvPr>
        </p:nvSpPr>
        <p:spPr/>
        <p:txBody>
          <a:bodyPr/>
          <a:lstStyle/>
          <a:p>
            <a:r>
              <a:rPr lang="en-US" dirty="0">
                <a:ea typeface="ＭＳ Ｐゴシック" pitchFamily="34" charset="-128"/>
              </a:rPr>
              <a:t>ADS-B – In Applications</a:t>
            </a:r>
          </a:p>
        </p:txBody>
      </p:sp>
      <p:sp>
        <p:nvSpPr>
          <p:cNvPr id="13316" name="Slide Number Placeholder 3"/>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D5841204-C00C-4E45-99B9-D597EB2170CF}" type="slidenum">
              <a:rPr lang="en-US" sz="1400">
                <a:solidFill>
                  <a:schemeClr val="bg1"/>
                </a:solidFill>
                <a:latin typeface="Times New Roman" pitchFamily="18" charset="0"/>
              </a:rPr>
              <a:pPr eaLnBrk="1" hangingPunct="1"/>
              <a:t>15</a:t>
            </a:fld>
            <a:endParaRPr lang="en-US" sz="1400">
              <a:solidFill>
                <a:schemeClr val="bg1"/>
              </a:solidFill>
              <a:latin typeface="Times New Roman" pitchFamily="18" charset="0"/>
            </a:endParaRPr>
          </a:p>
        </p:txBody>
      </p:sp>
      <p:sp>
        <p:nvSpPr>
          <p:cNvPr id="13317" name="Oval 1"/>
          <p:cNvSpPr>
            <a:spLocks noChangeArrowheads="1"/>
          </p:cNvSpPr>
          <p:nvPr/>
        </p:nvSpPr>
        <p:spPr bwMode="auto">
          <a:xfrm>
            <a:off x="4310063" y="3903663"/>
            <a:ext cx="1022350" cy="64918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p>
            <a:endParaRPr lang="en-US"/>
          </a:p>
        </p:txBody>
      </p:sp>
      <p:sp>
        <p:nvSpPr>
          <p:cNvPr id="13318" name="Oval 2"/>
          <p:cNvSpPr>
            <a:spLocks noChangeArrowheads="1"/>
          </p:cNvSpPr>
          <p:nvPr/>
        </p:nvSpPr>
        <p:spPr bwMode="auto">
          <a:xfrm>
            <a:off x="-2678113" y="1689100"/>
            <a:ext cx="1354138" cy="64918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p>
            <a:endParaRPr lang="en-US"/>
          </a:p>
        </p:txBody>
      </p:sp>
      <p:sp>
        <p:nvSpPr>
          <p:cNvPr id="13320" name="Rectangle 2"/>
          <p:cNvSpPr>
            <a:spLocks noChangeArrowheads="1"/>
          </p:cNvSpPr>
          <p:nvPr/>
        </p:nvSpPr>
        <p:spPr bwMode="auto">
          <a:xfrm>
            <a:off x="2097089" y="3684589"/>
            <a:ext cx="22129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p>
            <a:endParaRPr lang="en-US"/>
          </a:p>
        </p:txBody>
      </p:sp>
      <p:sp>
        <p:nvSpPr>
          <p:cNvPr id="11" name="Content Placeholder 2"/>
          <p:cNvSpPr>
            <a:spLocks noGrp="1"/>
          </p:cNvSpPr>
          <p:nvPr>
            <p:ph idx="1"/>
          </p:nvPr>
        </p:nvSpPr>
        <p:spPr>
          <a:xfrm>
            <a:off x="660401" y="1061156"/>
            <a:ext cx="10651066" cy="3491696"/>
          </a:xfrm>
        </p:spPr>
        <p:txBody>
          <a:bodyPr/>
          <a:lstStyle/>
          <a:p>
            <a:r>
              <a:rPr lang="en-US" dirty="0"/>
              <a:t>Automatic Dependent Surveillance – Rebroadcast (ADS-R)</a:t>
            </a:r>
          </a:p>
          <a:p>
            <a:r>
              <a:rPr lang="en-US" dirty="0"/>
              <a:t>Traffic Information Services - Broadcast (TIS-B)</a:t>
            </a:r>
          </a:p>
          <a:p>
            <a:r>
              <a:rPr lang="en-US" dirty="0"/>
              <a:t>Flight Information Services - Broadcast (FIS-B)</a:t>
            </a:r>
          </a:p>
        </p:txBody>
      </p:sp>
      <p:pic>
        <p:nvPicPr>
          <p:cNvPr id="2" name="Picture 1"/>
          <p:cNvPicPr>
            <a:picLocks noChangeAspect="1"/>
          </p:cNvPicPr>
          <p:nvPr/>
        </p:nvPicPr>
        <p:blipFill rotWithShape="1">
          <a:blip r:embed="rId3"/>
          <a:srcRect r="1135"/>
          <a:stretch/>
        </p:blipFill>
        <p:spPr>
          <a:xfrm>
            <a:off x="7410999" y="2649637"/>
            <a:ext cx="4353108" cy="27793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74664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
          <p:cNvSpPr>
            <a:spLocks noGrp="1"/>
          </p:cNvSpPr>
          <p:nvPr>
            <p:ph type="title"/>
          </p:nvPr>
        </p:nvSpPr>
        <p:spPr/>
        <p:txBody>
          <a:bodyPr/>
          <a:lstStyle/>
          <a:p>
            <a:r>
              <a:rPr lang="en-US" dirty="0">
                <a:ea typeface="ＭＳ Ｐゴシック" pitchFamily="34" charset="-128"/>
              </a:rPr>
              <a:t>ADS-R </a:t>
            </a:r>
          </a:p>
        </p:txBody>
      </p:sp>
      <p:sp>
        <p:nvSpPr>
          <p:cNvPr id="13316" name="Slide Number Placeholder 3"/>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D5841204-C00C-4E45-99B9-D597EB2170CF}" type="slidenum">
              <a:rPr lang="en-US" sz="1400">
                <a:solidFill>
                  <a:schemeClr val="bg1"/>
                </a:solidFill>
                <a:latin typeface="Times New Roman" pitchFamily="18" charset="0"/>
              </a:rPr>
              <a:pPr eaLnBrk="1" hangingPunct="1"/>
              <a:t>16</a:t>
            </a:fld>
            <a:endParaRPr lang="en-US" sz="1400">
              <a:solidFill>
                <a:schemeClr val="bg1"/>
              </a:solidFill>
              <a:latin typeface="Times New Roman" pitchFamily="18" charset="0"/>
            </a:endParaRPr>
          </a:p>
        </p:txBody>
      </p:sp>
      <p:sp>
        <p:nvSpPr>
          <p:cNvPr id="13317" name="Oval 1"/>
          <p:cNvSpPr>
            <a:spLocks noChangeArrowheads="1"/>
          </p:cNvSpPr>
          <p:nvPr/>
        </p:nvSpPr>
        <p:spPr bwMode="auto">
          <a:xfrm>
            <a:off x="4310063" y="3903663"/>
            <a:ext cx="1022350" cy="64918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p>
            <a:endParaRPr lang="en-US"/>
          </a:p>
        </p:txBody>
      </p:sp>
      <p:sp>
        <p:nvSpPr>
          <p:cNvPr id="13318" name="Oval 2"/>
          <p:cNvSpPr>
            <a:spLocks noChangeArrowheads="1"/>
          </p:cNvSpPr>
          <p:nvPr/>
        </p:nvSpPr>
        <p:spPr bwMode="auto">
          <a:xfrm>
            <a:off x="-2678113" y="1689100"/>
            <a:ext cx="1354138" cy="64918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p>
            <a:endParaRPr lang="en-US"/>
          </a:p>
        </p:txBody>
      </p:sp>
      <p:sp>
        <p:nvSpPr>
          <p:cNvPr id="13320" name="Rectangle 2"/>
          <p:cNvSpPr>
            <a:spLocks noChangeArrowheads="1"/>
          </p:cNvSpPr>
          <p:nvPr/>
        </p:nvSpPr>
        <p:spPr bwMode="auto">
          <a:xfrm>
            <a:off x="2097089" y="3684589"/>
            <a:ext cx="22129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p>
            <a:endParaRPr lang="en-US"/>
          </a:p>
        </p:txBody>
      </p:sp>
      <p:sp>
        <p:nvSpPr>
          <p:cNvPr id="11" name="Content Placeholder 2"/>
          <p:cNvSpPr>
            <a:spLocks noGrp="1"/>
          </p:cNvSpPr>
          <p:nvPr>
            <p:ph idx="1"/>
          </p:nvPr>
        </p:nvSpPr>
        <p:spPr>
          <a:xfrm>
            <a:off x="571500" y="954088"/>
            <a:ext cx="5056818" cy="3491696"/>
          </a:xfrm>
        </p:spPr>
        <p:txBody>
          <a:bodyPr/>
          <a:lstStyle/>
          <a:p>
            <a:r>
              <a:rPr lang="en-US" dirty="0"/>
              <a:t>UAT ADS-B In aircraft receive UAT ADS-B out traffic directly</a:t>
            </a:r>
          </a:p>
          <a:p>
            <a:r>
              <a:rPr lang="en-US" dirty="0"/>
              <a:t>ADS-R relays ADS-B Out Information to ADS-B In-equipped aircraft</a:t>
            </a:r>
          </a:p>
          <a:p>
            <a:endParaRPr lang="en-US" dirty="0"/>
          </a:p>
        </p:txBody>
      </p:sp>
      <p:pic>
        <p:nvPicPr>
          <p:cNvPr id="3" name="Picture 2"/>
          <p:cNvPicPr>
            <a:picLocks noChangeAspect="1"/>
          </p:cNvPicPr>
          <p:nvPr/>
        </p:nvPicPr>
        <p:blipFill rotWithShape="1">
          <a:blip r:embed="rId3"/>
          <a:srcRect l="756" t="6925" r="602"/>
          <a:stretch/>
        </p:blipFill>
        <p:spPr>
          <a:xfrm>
            <a:off x="5835653" y="954088"/>
            <a:ext cx="6020672" cy="39152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8626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TIS-B</a:t>
            </a:r>
          </a:p>
        </p:txBody>
      </p:sp>
      <p:sp>
        <p:nvSpPr>
          <p:cNvPr id="3" name="Content Placeholder 2"/>
          <p:cNvSpPr>
            <a:spLocks noGrp="1"/>
          </p:cNvSpPr>
          <p:nvPr>
            <p:ph idx="1"/>
          </p:nvPr>
        </p:nvSpPr>
        <p:spPr>
          <a:xfrm>
            <a:off x="671552" y="1117834"/>
            <a:ext cx="4368799" cy="3811006"/>
          </a:xfrm>
        </p:spPr>
        <p:txBody>
          <a:bodyPr/>
          <a:lstStyle/>
          <a:p>
            <a:r>
              <a:rPr lang="en-US" dirty="0"/>
              <a:t>Available to ADS-B In aircraft at and below 24,000 feet</a:t>
            </a:r>
          </a:p>
          <a:p>
            <a:r>
              <a:rPr lang="en-US" dirty="0"/>
              <a:t>Positional data collected from all aircraft is transmitted to ADS-B In aircraft</a:t>
            </a:r>
          </a:p>
        </p:txBody>
      </p:sp>
      <p:sp>
        <p:nvSpPr>
          <p:cNvPr id="4" name="Slide Number Placeholder 3"/>
          <p:cNvSpPr>
            <a:spLocks noGrp="1"/>
          </p:cNvSpPr>
          <p:nvPr>
            <p:ph type="sldNum" sz="quarter" idx="4"/>
          </p:nvPr>
        </p:nvSpPr>
        <p:spPr/>
        <p:txBody>
          <a:bodyPr/>
          <a:lstStyle/>
          <a:p>
            <a:fld id="{74438B1A-AF1B-4C8B-993E-1BADE62A2451}" type="slidenum">
              <a:rPr lang="en-US" smtClean="0"/>
              <a:pPr/>
              <a:t>17</a:t>
            </a:fld>
            <a:endParaRPr lang="en-US" dirty="0"/>
          </a:p>
        </p:txBody>
      </p:sp>
      <p:pic>
        <p:nvPicPr>
          <p:cNvPr id="5" name="Picture 4"/>
          <p:cNvPicPr>
            <a:picLocks noChangeAspect="1"/>
          </p:cNvPicPr>
          <p:nvPr/>
        </p:nvPicPr>
        <p:blipFill rotWithShape="1">
          <a:blip r:embed="rId3"/>
          <a:srcRect l="125" t="386" r="439" b="992"/>
          <a:stretch/>
        </p:blipFill>
        <p:spPr>
          <a:xfrm>
            <a:off x="5607503" y="1117834"/>
            <a:ext cx="6053186" cy="39105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81728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Caution</a:t>
            </a:r>
          </a:p>
        </p:txBody>
      </p:sp>
      <p:sp>
        <p:nvSpPr>
          <p:cNvPr id="3" name="Content Placeholder 2"/>
          <p:cNvSpPr>
            <a:spLocks noGrp="1"/>
          </p:cNvSpPr>
          <p:nvPr>
            <p:ph idx="1"/>
          </p:nvPr>
        </p:nvSpPr>
        <p:spPr>
          <a:xfrm>
            <a:off x="674602" y="1227571"/>
            <a:ext cx="10733617" cy="4391025"/>
          </a:xfrm>
        </p:spPr>
        <p:txBody>
          <a:bodyPr/>
          <a:lstStyle/>
          <a:p>
            <a:r>
              <a:rPr lang="en-US" dirty="0"/>
              <a:t>ADS-B traffic picture may</a:t>
            </a:r>
            <a:br>
              <a:rPr lang="en-US" dirty="0"/>
            </a:br>
            <a:r>
              <a:rPr lang="en-US" dirty="0"/>
              <a:t>not be complete</a:t>
            </a:r>
          </a:p>
          <a:p>
            <a:r>
              <a:rPr lang="en-US" dirty="0"/>
              <a:t>Good adjunct to visual scan but…</a:t>
            </a:r>
          </a:p>
          <a:p>
            <a:r>
              <a:rPr lang="en-US" dirty="0"/>
              <a:t>We still need to look </a:t>
            </a:r>
            <a:br>
              <a:rPr lang="en-US" dirty="0"/>
            </a:br>
            <a:r>
              <a:rPr lang="en-US" dirty="0"/>
              <a:t>outside for traffic.</a:t>
            </a:r>
          </a:p>
        </p:txBody>
      </p:sp>
      <p:sp>
        <p:nvSpPr>
          <p:cNvPr id="4" name="Slide Number Placeholder 3"/>
          <p:cNvSpPr>
            <a:spLocks noGrp="1"/>
          </p:cNvSpPr>
          <p:nvPr>
            <p:ph type="sldNum" sz="quarter" idx="4"/>
          </p:nvPr>
        </p:nvSpPr>
        <p:spPr/>
        <p:txBody>
          <a:bodyPr/>
          <a:lstStyle/>
          <a:p>
            <a:fld id="{74438B1A-AF1B-4C8B-993E-1BADE62A2451}" type="slidenum">
              <a:rPr lang="en-US" smtClean="0"/>
              <a:pPr/>
              <a:t>18</a:t>
            </a:fld>
            <a:endParaRPr lang="en-US" dirty="0"/>
          </a:p>
        </p:txBody>
      </p:sp>
      <p:pic>
        <p:nvPicPr>
          <p:cNvPr id="8" name="Picture 7"/>
          <p:cNvPicPr>
            <a:picLocks noChangeAspect="1"/>
          </p:cNvPicPr>
          <p:nvPr/>
        </p:nvPicPr>
        <p:blipFill>
          <a:blip r:embed="rId3"/>
          <a:stretch>
            <a:fillRect/>
          </a:stretch>
        </p:blipFill>
        <p:spPr>
          <a:xfrm>
            <a:off x="7483870" y="1583893"/>
            <a:ext cx="4384281" cy="4034704"/>
          </a:xfrm>
          <a:prstGeom prst="rect">
            <a:avLst/>
          </a:prstGeom>
        </p:spPr>
      </p:pic>
    </p:spTree>
    <p:extLst>
      <p:ext uri="{BB962C8B-B14F-4D97-AF65-F5344CB8AC3E}">
        <p14:creationId xmlns:p14="http://schemas.microsoft.com/office/powerpoint/2010/main" val="2809283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FIS-B</a:t>
            </a:r>
          </a:p>
        </p:txBody>
      </p:sp>
      <p:pic>
        <p:nvPicPr>
          <p:cNvPr id="5" name="Content Placeholder 4"/>
          <p:cNvPicPr>
            <a:picLocks noGrp="1" noChangeAspect="1"/>
          </p:cNvPicPr>
          <p:nvPr>
            <p:ph idx="1"/>
          </p:nvPr>
        </p:nvPicPr>
        <p:blipFill rotWithShape="1">
          <a:blip r:embed="rId3"/>
          <a:srcRect l="356" t="882" r="758" b="2788"/>
          <a:stretch/>
        </p:blipFill>
        <p:spPr>
          <a:xfrm>
            <a:off x="5902239" y="1264356"/>
            <a:ext cx="5759244" cy="3754632"/>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4"/>
          </p:nvPr>
        </p:nvSpPr>
        <p:spPr/>
        <p:txBody>
          <a:bodyPr/>
          <a:lstStyle/>
          <a:p>
            <a:fld id="{74438B1A-AF1B-4C8B-993E-1BADE62A2451}" type="slidenum">
              <a:rPr lang="en-US" smtClean="0"/>
              <a:pPr/>
              <a:t>19</a:t>
            </a:fld>
            <a:endParaRPr lang="en-US" dirty="0"/>
          </a:p>
        </p:txBody>
      </p:sp>
      <p:sp>
        <p:nvSpPr>
          <p:cNvPr id="6" name="Content Placeholder 2"/>
          <p:cNvSpPr txBox="1">
            <a:spLocks/>
          </p:cNvSpPr>
          <p:nvPr/>
        </p:nvSpPr>
        <p:spPr bwMode="auto">
          <a:xfrm>
            <a:off x="481981" y="1117834"/>
            <a:ext cx="4725638" cy="3901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kern="0" dirty="0"/>
              <a:t>Available to ADS-B UAT equipped aircraft</a:t>
            </a:r>
          </a:p>
          <a:p>
            <a:r>
              <a:rPr lang="en-US" kern="0" dirty="0"/>
              <a:t>System broadcasts aeronautical information products from the FAA and weather products from the National Weather Service </a:t>
            </a:r>
          </a:p>
        </p:txBody>
      </p:sp>
    </p:spTree>
    <p:extLst>
      <p:ext uri="{BB962C8B-B14F-4D97-AF65-F5344CB8AC3E}">
        <p14:creationId xmlns:p14="http://schemas.microsoft.com/office/powerpoint/2010/main" val="2293679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pitchFamily="34" charset="-128"/>
              </a:rPr>
              <a:t>Welcome</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2</a:t>
            </a:fld>
            <a:endParaRPr lang="en-US" dirty="0"/>
          </a:p>
        </p:txBody>
      </p:sp>
      <p:sp>
        <p:nvSpPr>
          <p:cNvPr id="6" name="Content Placeholder 2"/>
          <p:cNvSpPr>
            <a:spLocks noGrp="1"/>
          </p:cNvSpPr>
          <p:nvPr>
            <p:ph idx="1"/>
          </p:nvPr>
        </p:nvSpPr>
        <p:spPr/>
        <p:txBody>
          <a:bodyPr/>
          <a:lstStyle/>
          <a:p>
            <a:r>
              <a:rPr lang="en-US" dirty="0">
                <a:ea typeface="ＭＳ Ｐゴシック" pitchFamily="34" charset="-128"/>
              </a:rPr>
              <a:t>Exits</a:t>
            </a:r>
          </a:p>
          <a:p>
            <a:r>
              <a:rPr lang="en-US" dirty="0">
                <a:ea typeface="ＭＳ Ｐゴシック" pitchFamily="34" charset="-128"/>
              </a:rPr>
              <a:t>Restrooms</a:t>
            </a:r>
          </a:p>
          <a:p>
            <a:r>
              <a:rPr lang="en-US" dirty="0">
                <a:ea typeface="ＭＳ Ｐゴシック" pitchFamily="34" charset="-128"/>
              </a:rPr>
              <a:t>Emergency Evacuation</a:t>
            </a:r>
          </a:p>
          <a:p>
            <a:r>
              <a:rPr lang="en-US" dirty="0">
                <a:ea typeface="ＭＳ Ｐゴシック" pitchFamily="34" charset="-128"/>
              </a:rPr>
              <a:t>Breaks</a:t>
            </a:r>
          </a:p>
          <a:p>
            <a:r>
              <a:rPr lang="en-US" dirty="0">
                <a:ea typeface="ＭＳ Ｐゴシック" pitchFamily="34" charset="-128"/>
              </a:rPr>
              <a:t>Phones &amp; pagers to silent or off </a:t>
            </a:r>
          </a:p>
          <a:p>
            <a:r>
              <a:rPr lang="en-US" dirty="0">
                <a:ea typeface="ＭＳ Ｐゴシック" pitchFamily="34" charset="-128"/>
              </a:rPr>
              <a:t>Sponsor Acknowledgment</a:t>
            </a:r>
          </a:p>
          <a:p>
            <a:r>
              <a:rPr lang="en-US" dirty="0">
                <a:ea typeface="ＭＳ Ｐゴシック" pitchFamily="34" charset="-128"/>
              </a:rPr>
              <a:t>Other information</a:t>
            </a:r>
          </a:p>
          <a:p>
            <a:endParaRPr lang="en-US" dirty="0">
              <a:ea typeface="ＭＳ Ｐゴシック" pitchFamily="34" charset="-128"/>
            </a:endParaRPr>
          </a:p>
          <a:p>
            <a:endParaRPr lang="en-US" dirty="0">
              <a:ea typeface="ＭＳ Ｐゴシック" pitchFamily="34" charset="-128"/>
            </a:endParaRPr>
          </a:p>
        </p:txBody>
      </p:sp>
      <p:grpSp>
        <p:nvGrpSpPr>
          <p:cNvPr id="5" name="Group 4"/>
          <p:cNvGrpSpPr/>
          <p:nvPr/>
        </p:nvGrpSpPr>
        <p:grpSpPr>
          <a:xfrm>
            <a:off x="7102930" y="1508126"/>
            <a:ext cx="4765222" cy="4036218"/>
            <a:chOff x="6837353" y="2158410"/>
            <a:chExt cx="5177733" cy="4191780"/>
          </a:xfrm>
        </p:grpSpPr>
        <p:pic>
          <p:nvPicPr>
            <p:cNvPr id="7" name="DA40435A-344D-4FC2-9E65-482510AA9235" descr="2D5DBBC8-94E1-4F4B-B5EF-F45345C9D166@fios-route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506" t="17022" r="2686"/>
            <a:stretch/>
          </p:blipFill>
          <p:spPr bwMode="auto">
            <a:xfrm>
              <a:off x="6837353" y="2158410"/>
              <a:ext cx="5177733" cy="41917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35401" y="3187336"/>
              <a:ext cx="763260" cy="643039"/>
            </a:xfrm>
            <a:prstGeom prst="rect">
              <a:avLst/>
            </a:prstGeom>
          </p:spPr>
        </p:pic>
      </p:grpSp>
    </p:spTree>
    <p:extLst>
      <p:ext uri="{BB962C8B-B14F-4D97-AF65-F5344CB8AC3E}">
        <p14:creationId xmlns:p14="http://schemas.microsoft.com/office/powerpoint/2010/main" val="8372135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FIS-B Products</a:t>
            </a:r>
          </a:p>
        </p:txBody>
      </p:sp>
      <p:graphicFrame>
        <p:nvGraphicFramePr>
          <p:cNvPr id="5" name="Content Placeholder 4"/>
          <p:cNvGraphicFramePr>
            <a:graphicFrameLocks noGrp="1"/>
          </p:cNvGraphicFramePr>
          <p:nvPr>
            <p:ph idx="1"/>
          </p:nvPr>
        </p:nvGraphicFramePr>
        <p:xfrm>
          <a:off x="671798" y="1144755"/>
          <a:ext cx="10573714" cy="4404860"/>
        </p:xfrm>
        <a:graphic>
          <a:graphicData uri="http://schemas.openxmlformats.org/drawingml/2006/table">
            <a:tbl>
              <a:tblPr firstRow="1" bandRow="1">
                <a:tableStyleId>{5C22544A-7EE6-4342-B048-85BDC9FD1C3A}</a:tableStyleId>
              </a:tblPr>
              <a:tblGrid>
                <a:gridCol w="5286857">
                  <a:extLst>
                    <a:ext uri="{9D8B030D-6E8A-4147-A177-3AD203B41FA5}">
                      <a16:colId xmlns:a16="http://schemas.microsoft.com/office/drawing/2014/main" val="171876656"/>
                    </a:ext>
                  </a:extLst>
                </a:gridCol>
                <a:gridCol w="5286857">
                  <a:extLst>
                    <a:ext uri="{9D8B030D-6E8A-4147-A177-3AD203B41FA5}">
                      <a16:colId xmlns:a16="http://schemas.microsoft.com/office/drawing/2014/main" val="2139780314"/>
                    </a:ext>
                  </a:extLst>
                </a:gridCol>
              </a:tblGrid>
              <a:tr h="303056">
                <a:tc>
                  <a:txBody>
                    <a:bodyPr/>
                    <a:lstStyle/>
                    <a:p>
                      <a:r>
                        <a:rPr lang="en-US" b="1" dirty="0">
                          <a:solidFill>
                            <a:schemeClr val="tx1"/>
                          </a:solidFill>
                        </a:rPr>
                        <a:t>AIRMETs</a:t>
                      </a:r>
                    </a:p>
                  </a:txBody>
                  <a:tcPr/>
                </a:tc>
                <a:tc>
                  <a:txBody>
                    <a:bodyPr/>
                    <a:lstStyle/>
                    <a:p>
                      <a:r>
                        <a:rPr lang="en-US" b="1" dirty="0">
                          <a:solidFill>
                            <a:schemeClr val="tx1"/>
                          </a:solidFill>
                        </a:rPr>
                        <a:t>TAFs</a:t>
                      </a:r>
                    </a:p>
                  </a:txBody>
                  <a:tcPr/>
                </a:tc>
                <a:extLst>
                  <a:ext uri="{0D108BD9-81ED-4DB2-BD59-A6C34878D82A}">
                    <a16:rowId xmlns:a16="http://schemas.microsoft.com/office/drawing/2014/main" val="3440052648"/>
                  </a:ext>
                </a:extLst>
              </a:tr>
              <a:tr h="303056">
                <a:tc>
                  <a:txBody>
                    <a:bodyPr/>
                    <a:lstStyle/>
                    <a:p>
                      <a:r>
                        <a:rPr lang="en-US" b="1" dirty="0"/>
                        <a:t>Convective SIGMETs</a:t>
                      </a:r>
                    </a:p>
                  </a:txBody>
                  <a:tcPr/>
                </a:tc>
                <a:tc>
                  <a:txBody>
                    <a:bodyPr/>
                    <a:lstStyle/>
                    <a:p>
                      <a:r>
                        <a:rPr lang="en-US" b="1" dirty="0">
                          <a:solidFill>
                            <a:schemeClr val="tx1"/>
                          </a:solidFill>
                        </a:rPr>
                        <a:t>Amended</a:t>
                      </a:r>
                      <a:r>
                        <a:rPr lang="en-US" b="1" baseline="0" dirty="0">
                          <a:solidFill>
                            <a:schemeClr val="tx1"/>
                          </a:solidFill>
                        </a:rPr>
                        <a:t> TAFs</a:t>
                      </a:r>
                      <a:endParaRPr lang="en-US" b="1" dirty="0">
                        <a:solidFill>
                          <a:schemeClr val="tx1"/>
                        </a:solidFill>
                      </a:endParaRPr>
                    </a:p>
                  </a:txBody>
                  <a:tcPr/>
                </a:tc>
                <a:extLst>
                  <a:ext uri="{0D108BD9-81ED-4DB2-BD59-A6C34878D82A}">
                    <a16:rowId xmlns:a16="http://schemas.microsoft.com/office/drawing/2014/main" val="3557842604"/>
                  </a:ext>
                </a:extLst>
              </a:tr>
              <a:tr h="303056">
                <a:tc>
                  <a:txBody>
                    <a:bodyPr/>
                    <a:lstStyle/>
                    <a:p>
                      <a:r>
                        <a:rPr lang="en-US" b="1" dirty="0"/>
                        <a:t>SIGMETS</a:t>
                      </a:r>
                    </a:p>
                  </a:txBody>
                  <a:tcPr/>
                </a:tc>
                <a:tc>
                  <a:txBody>
                    <a:bodyPr/>
                    <a:lstStyle/>
                    <a:p>
                      <a:r>
                        <a:rPr lang="en-US" b="1" dirty="0"/>
                        <a:t>Winds &amp; Temperature Aloft</a:t>
                      </a:r>
                    </a:p>
                  </a:txBody>
                  <a:tcPr/>
                </a:tc>
                <a:extLst>
                  <a:ext uri="{0D108BD9-81ED-4DB2-BD59-A6C34878D82A}">
                    <a16:rowId xmlns:a16="http://schemas.microsoft.com/office/drawing/2014/main" val="2078641423"/>
                  </a:ext>
                </a:extLst>
              </a:tr>
              <a:tr h="303056">
                <a:tc>
                  <a:txBody>
                    <a:bodyPr/>
                    <a:lstStyle/>
                    <a:p>
                      <a:r>
                        <a:rPr lang="en-US" b="1" dirty="0"/>
                        <a:t>METARS</a:t>
                      </a:r>
                    </a:p>
                  </a:txBody>
                  <a:tcPr/>
                </a:tc>
                <a:tc>
                  <a:txBody>
                    <a:bodyPr/>
                    <a:lstStyle/>
                    <a:p>
                      <a:r>
                        <a:rPr lang="en-US" b="1" dirty="0"/>
                        <a:t>Lightning</a:t>
                      </a:r>
                    </a:p>
                  </a:txBody>
                  <a:tcPr/>
                </a:tc>
                <a:extLst>
                  <a:ext uri="{0D108BD9-81ED-4DB2-BD59-A6C34878D82A}">
                    <a16:rowId xmlns:a16="http://schemas.microsoft.com/office/drawing/2014/main" val="1617635476"/>
                  </a:ext>
                </a:extLst>
              </a:tr>
              <a:tr h="303056">
                <a:tc>
                  <a:txBody>
                    <a:bodyPr/>
                    <a:lstStyle/>
                    <a:p>
                      <a:r>
                        <a:rPr lang="en-US" b="1" dirty="0"/>
                        <a:t>SPECIs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Turbulence</a:t>
                      </a:r>
                    </a:p>
                  </a:txBody>
                  <a:tcPr/>
                </a:tc>
                <a:extLst>
                  <a:ext uri="{0D108BD9-81ED-4DB2-BD59-A6C34878D82A}">
                    <a16:rowId xmlns:a16="http://schemas.microsoft.com/office/drawing/2014/main" val="168771215"/>
                  </a:ext>
                </a:extLst>
              </a:tr>
              <a:tr h="303056">
                <a:tc>
                  <a:txBody>
                    <a:bodyPr/>
                    <a:lstStyle/>
                    <a:p>
                      <a:r>
                        <a:rPr lang="en-US" b="1" dirty="0"/>
                        <a:t>National NEXRAD</a:t>
                      </a:r>
                    </a:p>
                  </a:txBody>
                  <a:tcPr/>
                </a:tc>
                <a:tc>
                  <a:txBody>
                    <a:bodyPr/>
                    <a:lstStyle/>
                    <a:p>
                      <a:r>
                        <a:rPr lang="en-US" b="1" dirty="0"/>
                        <a:t>Icing</a:t>
                      </a:r>
                    </a:p>
                  </a:txBody>
                  <a:tcPr/>
                </a:tc>
                <a:extLst>
                  <a:ext uri="{0D108BD9-81ED-4DB2-BD59-A6C34878D82A}">
                    <a16:rowId xmlns:a16="http://schemas.microsoft.com/office/drawing/2014/main" val="995343515"/>
                  </a:ext>
                </a:extLst>
              </a:tr>
              <a:tr h="303056">
                <a:tc>
                  <a:txBody>
                    <a:bodyPr/>
                    <a:lstStyle/>
                    <a:p>
                      <a:r>
                        <a:rPr lang="en-US" b="1" dirty="0"/>
                        <a:t>Regional NEXRAD</a:t>
                      </a:r>
                    </a:p>
                  </a:txBody>
                  <a:tcPr/>
                </a:tc>
                <a:tc>
                  <a:txBody>
                    <a:bodyPr/>
                    <a:lstStyle/>
                    <a:p>
                      <a:r>
                        <a:rPr lang="en-US" b="1" dirty="0"/>
                        <a:t>Cloud Tops</a:t>
                      </a:r>
                    </a:p>
                  </a:txBody>
                  <a:tcPr/>
                </a:tc>
                <a:extLst>
                  <a:ext uri="{0D108BD9-81ED-4DB2-BD59-A6C34878D82A}">
                    <a16:rowId xmlns:a16="http://schemas.microsoft.com/office/drawing/2014/main" val="4200742361"/>
                  </a:ext>
                </a:extLst>
              </a:tr>
              <a:tr h="303056">
                <a:tc>
                  <a:txBody>
                    <a:bodyPr/>
                    <a:lstStyle/>
                    <a:p>
                      <a:r>
                        <a:rPr lang="en-US" b="1" dirty="0"/>
                        <a:t>D-NOTAMs</a:t>
                      </a:r>
                    </a:p>
                  </a:txBody>
                  <a:tcPr/>
                </a:tc>
                <a:tc>
                  <a:txBody>
                    <a:bodyPr/>
                    <a:lstStyle/>
                    <a:p>
                      <a:r>
                        <a:rPr lang="en-US" b="1" dirty="0"/>
                        <a:t>Graphical AIRMETs</a:t>
                      </a:r>
                    </a:p>
                  </a:txBody>
                  <a:tcPr/>
                </a:tc>
                <a:extLst>
                  <a:ext uri="{0D108BD9-81ED-4DB2-BD59-A6C34878D82A}">
                    <a16:rowId xmlns:a16="http://schemas.microsoft.com/office/drawing/2014/main" val="1823136619"/>
                  </a:ext>
                </a:extLst>
              </a:tr>
              <a:tr h="303056">
                <a:tc>
                  <a:txBody>
                    <a:bodyPr/>
                    <a:lstStyle/>
                    <a:p>
                      <a:r>
                        <a:rPr lang="en-US" b="1" dirty="0"/>
                        <a:t>FDC-NOTAMs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Center Weather Advisories</a:t>
                      </a:r>
                    </a:p>
                  </a:txBody>
                  <a:tcPr/>
                </a:tc>
                <a:extLst>
                  <a:ext uri="{0D108BD9-81ED-4DB2-BD59-A6C34878D82A}">
                    <a16:rowId xmlns:a16="http://schemas.microsoft.com/office/drawing/2014/main" val="186350216"/>
                  </a:ext>
                </a:extLst>
              </a:tr>
              <a:tr h="342710">
                <a:tc>
                  <a:txBody>
                    <a:bodyPr/>
                    <a:lstStyle/>
                    <a:p>
                      <a:r>
                        <a:rPr lang="en-US" b="1" dirty="0"/>
                        <a:t>PIREPS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TIS-B Service Status</a:t>
                      </a:r>
                    </a:p>
                  </a:txBody>
                  <a:tcPr/>
                </a:tc>
                <a:extLst>
                  <a:ext uri="{0D108BD9-81ED-4DB2-BD59-A6C34878D82A}">
                    <a16:rowId xmlns:a16="http://schemas.microsoft.com/office/drawing/2014/main" val="1277806487"/>
                  </a:ext>
                </a:extLst>
              </a:tr>
              <a:tr h="7472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Special Use Airspace (SUA)</a:t>
                      </a:r>
                      <a:r>
                        <a:rPr lang="en-US" b="1" baseline="0" dirty="0"/>
                        <a:t> Status</a:t>
                      </a:r>
                      <a:endParaRPr lang="en-US" b="1" dirty="0"/>
                    </a:p>
                    <a:p>
                      <a:endParaRPr lang="en-US" dirty="0"/>
                    </a:p>
                  </a:txBody>
                  <a:tcPr/>
                </a:tc>
                <a:tc>
                  <a:txBody>
                    <a:bodyPr/>
                    <a:lstStyle/>
                    <a:p>
                      <a:endParaRPr lang="en-US" dirty="0"/>
                    </a:p>
                  </a:txBody>
                  <a:tcPr/>
                </a:tc>
                <a:extLst>
                  <a:ext uri="{0D108BD9-81ED-4DB2-BD59-A6C34878D82A}">
                    <a16:rowId xmlns:a16="http://schemas.microsoft.com/office/drawing/2014/main" val="3929143484"/>
                  </a:ext>
                </a:extLst>
              </a:tr>
            </a:tbl>
          </a:graphicData>
        </a:graphic>
      </p:graphicFrame>
      <p:sp>
        <p:nvSpPr>
          <p:cNvPr id="4" name="Slide Number Placeholder 3"/>
          <p:cNvSpPr>
            <a:spLocks noGrp="1"/>
          </p:cNvSpPr>
          <p:nvPr>
            <p:ph type="sldNum" sz="quarter" idx="4"/>
          </p:nvPr>
        </p:nvSpPr>
        <p:spPr/>
        <p:txBody>
          <a:bodyPr/>
          <a:lstStyle/>
          <a:p>
            <a:fld id="{74438B1A-AF1B-4C8B-993E-1BADE62A2451}" type="slidenum">
              <a:rPr lang="en-US" smtClean="0"/>
              <a:pPr/>
              <a:t>20</a:t>
            </a:fld>
            <a:endParaRPr lang="en-US" dirty="0"/>
          </a:p>
        </p:txBody>
      </p:sp>
    </p:spTree>
    <p:extLst>
      <p:ext uri="{BB962C8B-B14F-4D97-AF65-F5344CB8AC3E}">
        <p14:creationId xmlns:p14="http://schemas.microsoft.com/office/powerpoint/2010/main" val="3798760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In-flight Weather Sources</a:t>
            </a:r>
          </a:p>
        </p:txBody>
      </p:sp>
      <p:sp>
        <p:nvSpPr>
          <p:cNvPr id="3" name="Content Placeholder 2"/>
          <p:cNvSpPr>
            <a:spLocks noGrp="1"/>
          </p:cNvSpPr>
          <p:nvPr>
            <p:ph idx="1"/>
          </p:nvPr>
        </p:nvSpPr>
        <p:spPr>
          <a:xfrm>
            <a:off x="571500" y="954088"/>
            <a:ext cx="10733617" cy="4391025"/>
          </a:xfrm>
        </p:spPr>
        <p:txBody>
          <a:bodyPr/>
          <a:lstStyle/>
          <a:p>
            <a:r>
              <a:rPr lang="en-US" dirty="0"/>
              <a:t>Automated Terminal Information Service (ATIS)</a:t>
            </a:r>
          </a:p>
          <a:p>
            <a:pPr marL="457200" lvl="1" indent="0">
              <a:buNone/>
            </a:pP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21</a:t>
            </a:fld>
            <a:endParaRPr lang="en-US" dirty="0"/>
          </a:p>
        </p:txBody>
      </p:sp>
      <p:pic>
        <p:nvPicPr>
          <p:cNvPr id="5" name="Picture 4"/>
          <p:cNvPicPr>
            <a:picLocks noChangeAspect="1"/>
          </p:cNvPicPr>
          <p:nvPr/>
        </p:nvPicPr>
        <p:blipFill rotWithShape="1">
          <a:blip r:embed="rId3"/>
          <a:srcRect t="15126"/>
          <a:stretch/>
        </p:blipFill>
        <p:spPr>
          <a:xfrm>
            <a:off x="2898216" y="1538022"/>
            <a:ext cx="6080184" cy="3807091"/>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bwMode="auto">
          <a:xfrm rot="10800000" flipV="1">
            <a:off x="6705016" y="4254340"/>
            <a:ext cx="1132697" cy="243015"/>
          </a:xfrm>
          <a:prstGeom prst="rect">
            <a:avLst/>
          </a:prstGeom>
          <a:noFill/>
          <a:ln w="47625"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cxnSp>
        <p:nvCxnSpPr>
          <p:cNvPr id="8" name="Straight Connector 7"/>
          <p:cNvCxnSpPr>
            <a:stCxn id="3" idx="1"/>
          </p:cNvCxnSpPr>
          <p:nvPr/>
        </p:nvCxnSpPr>
        <p:spPr bwMode="auto">
          <a:xfrm>
            <a:off x="571500" y="3149601"/>
            <a:ext cx="361561" cy="41468"/>
          </a:xfrm>
          <a:prstGeom prst="lin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617477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In-flight Weather Sources</a:t>
            </a:r>
          </a:p>
        </p:txBody>
      </p:sp>
      <p:sp>
        <p:nvSpPr>
          <p:cNvPr id="3" name="Content Placeholder 2"/>
          <p:cNvSpPr>
            <a:spLocks noGrp="1"/>
          </p:cNvSpPr>
          <p:nvPr>
            <p:ph idx="1"/>
          </p:nvPr>
        </p:nvSpPr>
        <p:spPr>
          <a:xfrm>
            <a:off x="674602" y="954088"/>
            <a:ext cx="10733617" cy="4391025"/>
          </a:xfrm>
        </p:spPr>
        <p:txBody>
          <a:bodyPr/>
          <a:lstStyle/>
          <a:p>
            <a:r>
              <a:rPr lang="en-US" dirty="0"/>
              <a:t>Automated Surface Observing System (ASOS)	</a:t>
            </a:r>
          </a:p>
          <a:p>
            <a:r>
              <a:rPr lang="en-US" dirty="0"/>
              <a:t>Automated Weather Observing System (AWOS)</a:t>
            </a:r>
          </a:p>
          <a:p>
            <a:pPr marL="457200" lvl="1" indent="0">
              <a:buNone/>
            </a:pP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22</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818" y="2649894"/>
            <a:ext cx="4208098" cy="2695217"/>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5627" y="2649894"/>
            <a:ext cx="4622443" cy="26952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11619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ASOS Information</a:t>
            </a:r>
          </a:p>
        </p:txBody>
      </p:sp>
      <p:sp>
        <p:nvSpPr>
          <p:cNvPr id="4" name="Slide Number Placeholder 3"/>
          <p:cNvSpPr>
            <a:spLocks noGrp="1"/>
          </p:cNvSpPr>
          <p:nvPr>
            <p:ph type="sldNum" sz="quarter" idx="4"/>
          </p:nvPr>
        </p:nvSpPr>
        <p:spPr/>
        <p:txBody>
          <a:bodyPr/>
          <a:lstStyle/>
          <a:p>
            <a:fld id="{74438B1A-AF1B-4C8B-993E-1BADE62A2451}" type="slidenum">
              <a:rPr lang="en-US" smtClean="0"/>
              <a:pPr/>
              <a:t>23</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04051398"/>
              </p:ext>
            </p:extLst>
          </p:nvPr>
        </p:nvGraphicFramePr>
        <p:xfrm>
          <a:off x="790222" y="1066977"/>
          <a:ext cx="10250312" cy="4561664"/>
        </p:xfrm>
        <a:graphic>
          <a:graphicData uri="http://schemas.openxmlformats.org/drawingml/2006/table">
            <a:tbl>
              <a:tblPr firstRow="1" bandRow="1">
                <a:tableStyleId>{5C22544A-7EE6-4342-B048-85BDC9FD1C3A}</a:tableStyleId>
              </a:tblPr>
              <a:tblGrid>
                <a:gridCol w="5091289">
                  <a:extLst>
                    <a:ext uri="{9D8B030D-6E8A-4147-A177-3AD203B41FA5}">
                      <a16:colId xmlns:a16="http://schemas.microsoft.com/office/drawing/2014/main" val="171876656"/>
                    </a:ext>
                  </a:extLst>
                </a:gridCol>
                <a:gridCol w="5159023">
                  <a:extLst>
                    <a:ext uri="{9D8B030D-6E8A-4147-A177-3AD203B41FA5}">
                      <a16:colId xmlns:a16="http://schemas.microsoft.com/office/drawing/2014/main" val="2139780314"/>
                    </a:ext>
                  </a:extLst>
                </a:gridCol>
              </a:tblGrid>
              <a:tr h="359479">
                <a:tc>
                  <a:txBody>
                    <a:bodyPr/>
                    <a:lstStyle/>
                    <a:p>
                      <a:pPr algn="ctr"/>
                      <a:r>
                        <a:rPr lang="en-US" b="1" dirty="0">
                          <a:solidFill>
                            <a:schemeClr val="tx1"/>
                          </a:solidFill>
                        </a:rPr>
                        <a:t>METAR Element</a:t>
                      </a:r>
                    </a:p>
                  </a:txBody>
                  <a:tcPr/>
                </a:tc>
                <a:tc>
                  <a:txBody>
                    <a:bodyPr/>
                    <a:lstStyle/>
                    <a:p>
                      <a:pPr algn="ctr"/>
                      <a:r>
                        <a:rPr lang="en-US" b="1" dirty="0">
                          <a:solidFill>
                            <a:schemeClr val="tx1"/>
                          </a:solidFill>
                        </a:rPr>
                        <a:t>Information</a:t>
                      </a:r>
                      <a:r>
                        <a:rPr lang="en-US" b="1" baseline="0" dirty="0">
                          <a:solidFill>
                            <a:schemeClr val="tx1"/>
                          </a:solidFill>
                        </a:rPr>
                        <a:t> Provided</a:t>
                      </a:r>
                      <a:endParaRPr lang="en-US" b="1" dirty="0">
                        <a:solidFill>
                          <a:schemeClr val="tx1"/>
                        </a:solidFill>
                      </a:endParaRPr>
                    </a:p>
                  </a:txBody>
                  <a:tcPr/>
                </a:tc>
                <a:extLst>
                  <a:ext uri="{0D108BD9-81ED-4DB2-BD59-A6C34878D82A}">
                    <a16:rowId xmlns:a16="http://schemas.microsoft.com/office/drawing/2014/main" val="3440052648"/>
                  </a:ext>
                </a:extLst>
              </a:tr>
              <a:tr h="359479">
                <a:tc>
                  <a:txBody>
                    <a:bodyPr/>
                    <a:lstStyle/>
                    <a:p>
                      <a:r>
                        <a:rPr lang="en-US" b="1" dirty="0"/>
                        <a:t>Wind Direction, Speed, &amp; Character</a:t>
                      </a:r>
                    </a:p>
                  </a:txBody>
                  <a:tcPr/>
                </a:tc>
                <a:tc>
                  <a:txBody>
                    <a:bodyPr/>
                    <a:lstStyle/>
                    <a:p>
                      <a:r>
                        <a:rPr lang="en-US" b="1" dirty="0">
                          <a:solidFill>
                            <a:schemeClr val="tx1"/>
                          </a:solidFill>
                        </a:rPr>
                        <a:t>Tens of degrees – Knots, Gusts</a:t>
                      </a:r>
                    </a:p>
                  </a:txBody>
                  <a:tcPr/>
                </a:tc>
                <a:extLst>
                  <a:ext uri="{0D108BD9-81ED-4DB2-BD59-A6C34878D82A}">
                    <a16:rowId xmlns:a16="http://schemas.microsoft.com/office/drawing/2014/main" val="3557842604"/>
                  </a:ext>
                </a:extLst>
              </a:tr>
              <a:tr h="359479">
                <a:tc>
                  <a:txBody>
                    <a:bodyPr/>
                    <a:lstStyle/>
                    <a:p>
                      <a:r>
                        <a:rPr lang="en-US" b="1" dirty="0"/>
                        <a:t>Visibility</a:t>
                      </a:r>
                    </a:p>
                  </a:txBody>
                  <a:tcPr/>
                </a:tc>
                <a:tc>
                  <a:txBody>
                    <a:bodyPr/>
                    <a:lstStyle/>
                    <a:p>
                      <a:r>
                        <a:rPr lang="en-US" b="1" dirty="0"/>
                        <a:t>Up</a:t>
                      </a:r>
                      <a:r>
                        <a:rPr lang="en-US" b="1" baseline="0" dirty="0"/>
                        <a:t> to &amp; including 10 statute miles</a:t>
                      </a:r>
                      <a:endParaRPr lang="en-US" b="1" dirty="0"/>
                    </a:p>
                  </a:txBody>
                  <a:tcPr/>
                </a:tc>
                <a:extLst>
                  <a:ext uri="{0D108BD9-81ED-4DB2-BD59-A6C34878D82A}">
                    <a16:rowId xmlns:a16="http://schemas.microsoft.com/office/drawing/2014/main" val="2078641423"/>
                  </a:ext>
                </a:extLst>
              </a:tr>
              <a:tr h="391907">
                <a:tc>
                  <a:txBody>
                    <a:bodyPr/>
                    <a:lstStyle/>
                    <a:p>
                      <a:r>
                        <a:rPr lang="en-US" b="1" dirty="0"/>
                        <a:t>Runway Visual Range (RVR)</a:t>
                      </a:r>
                    </a:p>
                  </a:txBody>
                  <a:tcPr/>
                </a:tc>
                <a:tc>
                  <a:txBody>
                    <a:bodyPr/>
                    <a:lstStyle/>
                    <a:p>
                      <a:r>
                        <a:rPr lang="en-US" b="1" dirty="0"/>
                        <a:t>At selected sites</a:t>
                      </a:r>
                    </a:p>
                  </a:txBody>
                  <a:tcPr/>
                </a:tc>
                <a:extLst>
                  <a:ext uri="{0D108BD9-81ED-4DB2-BD59-A6C34878D82A}">
                    <a16:rowId xmlns:a16="http://schemas.microsoft.com/office/drawing/2014/main" val="1617635476"/>
                  </a:ext>
                </a:extLst>
              </a:tr>
              <a:tr h="359479">
                <a:tc>
                  <a:txBody>
                    <a:bodyPr/>
                    <a:lstStyle/>
                    <a:p>
                      <a:r>
                        <a:rPr lang="en-US" b="1" dirty="0"/>
                        <a:t>Basic present weather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Type and intensity</a:t>
                      </a:r>
                    </a:p>
                  </a:txBody>
                  <a:tcPr/>
                </a:tc>
                <a:extLst>
                  <a:ext uri="{0D108BD9-81ED-4DB2-BD59-A6C34878D82A}">
                    <a16:rowId xmlns:a16="http://schemas.microsoft.com/office/drawing/2014/main" val="168771215"/>
                  </a:ext>
                </a:extLst>
              </a:tr>
              <a:tr h="361603">
                <a:tc>
                  <a:txBody>
                    <a:bodyPr/>
                    <a:lstStyle/>
                    <a:p>
                      <a:r>
                        <a:rPr lang="en-US" b="1" dirty="0"/>
                        <a:t>Obstructions to vision</a:t>
                      </a:r>
                    </a:p>
                  </a:txBody>
                  <a:tcPr/>
                </a:tc>
                <a:tc>
                  <a:txBody>
                    <a:bodyPr/>
                    <a:lstStyle/>
                    <a:p>
                      <a:r>
                        <a:rPr lang="en-US" b="1" dirty="0"/>
                        <a:t>Fog, mist, haze, &amp; freezing fog</a:t>
                      </a:r>
                    </a:p>
                  </a:txBody>
                  <a:tcPr/>
                </a:tc>
                <a:extLst>
                  <a:ext uri="{0D108BD9-81ED-4DB2-BD59-A6C34878D82A}">
                    <a16:rowId xmlns:a16="http://schemas.microsoft.com/office/drawing/2014/main" val="995343515"/>
                  </a:ext>
                </a:extLst>
              </a:tr>
              <a:tr h="388992">
                <a:tc>
                  <a:txBody>
                    <a:bodyPr/>
                    <a:lstStyle/>
                    <a:p>
                      <a:r>
                        <a:rPr lang="en-US" b="1" dirty="0"/>
                        <a:t>Sky condition</a:t>
                      </a:r>
                    </a:p>
                  </a:txBody>
                  <a:tcPr/>
                </a:tc>
                <a:tc>
                  <a:txBody>
                    <a:bodyPr/>
                    <a:lstStyle/>
                    <a:p>
                      <a:r>
                        <a:rPr lang="en-US" b="1" dirty="0"/>
                        <a:t>Cloud height and amount to 12,000 Ft.</a:t>
                      </a:r>
                      <a:r>
                        <a:rPr lang="en-US" b="1" baseline="0" dirty="0"/>
                        <a:t> AGL</a:t>
                      </a:r>
                    </a:p>
                    <a:p>
                      <a:r>
                        <a:rPr lang="en-US" b="1" baseline="0" dirty="0"/>
                        <a:t>CLR, FEW, SCT, BKN, OVC</a:t>
                      </a:r>
                      <a:endParaRPr lang="en-US" b="1" dirty="0"/>
                    </a:p>
                  </a:txBody>
                  <a:tcPr/>
                </a:tc>
                <a:extLst>
                  <a:ext uri="{0D108BD9-81ED-4DB2-BD59-A6C34878D82A}">
                    <a16:rowId xmlns:a16="http://schemas.microsoft.com/office/drawing/2014/main" val="4200742361"/>
                  </a:ext>
                </a:extLst>
              </a:tr>
              <a:tr h="436418">
                <a:tc>
                  <a:txBody>
                    <a:bodyPr/>
                    <a:lstStyle/>
                    <a:p>
                      <a:r>
                        <a:rPr lang="en-US" b="1" dirty="0"/>
                        <a:t>Ambient</a:t>
                      </a:r>
                      <a:r>
                        <a:rPr lang="en-US" b="1" baseline="0" dirty="0"/>
                        <a:t> &amp; Dew point Temperatures</a:t>
                      </a:r>
                      <a:endParaRPr lang="en-US" b="1" dirty="0"/>
                    </a:p>
                  </a:txBody>
                  <a:tcPr/>
                </a:tc>
                <a:tc>
                  <a:txBody>
                    <a:bodyPr/>
                    <a:lstStyle/>
                    <a:p>
                      <a:r>
                        <a:rPr lang="en-US" b="1" dirty="0"/>
                        <a:t>Degrees Celsius</a:t>
                      </a:r>
                    </a:p>
                  </a:txBody>
                  <a:tcPr/>
                </a:tc>
                <a:extLst>
                  <a:ext uri="{0D108BD9-81ED-4DB2-BD59-A6C34878D82A}">
                    <a16:rowId xmlns:a16="http://schemas.microsoft.com/office/drawing/2014/main" val="1823136619"/>
                  </a:ext>
                </a:extLst>
              </a:tr>
              <a:tr h="349956">
                <a:tc>
                  <a:txBody>
                    <a:bodyPr/>
                    <a:lstStyle/>
                    <a:p>
                      <a:r>
                        <a:rPr lang="en-US" b="1" dirty="0"/>
                        <a:t>Pressure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Altimeter Setting In. Hg. </a:t>
                      </a:r>
                    </a:p>
                  </a:txBody>
                  <a:tcPr/>
                </a:tc>
                <a:extLst>
                  <a:ext uri="{0D108BD9-81ED-4DB2-BD59-A6C34878D82A}">
                    <a16:rowId xmlns:a16="http://schemas.microsoft.com/office/drawing/2014/main" val="186350216"/>
                  </a:ext>
                </a:extLst>
              </a:tr>
              <a:tr h="898699">
                <a:tc>
                  <a:txBody>
                    <a:bodyPr/>
                    <a:lstStyle/>
                    <a:p>
                      <a:r>
                        <a:rPr lang="en-US" b="1" dirty="0"/>
                        <a:t>Remarks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Automated, Manual,</a:t>
                      </a:r>
                      <a:r>
                        <a:rPr lang="en-US" b="1" baseline="0" dirty="0"/>
                        <a:t> &amp; Plain Language – depending on service level</a:t>
                      </a:r>
                      <a:endParaRPr lang="en-US" b="1" dirty="0"/>
                    </a:p>
                  </a:txBody>
                  <a:tcPr/>
                </a:tc>
                <a:extLst>
                  <a:ext uri="{0D108BD9-81ED-4DB2-BD59-A6C34878D82A}">
                    <a16:rowId xmlns:a16="http://schemas.microsoft.com/office/drawing/2014/main" val="1277806487"/>
                  </a:ext>
                </a:extLst>
              </a:tr>
            </a:tbl>
          </a:graphicData>
        </a:graphic>
      </p:graphicFrame>
    </p:spTree>
    <p:extLst>
      <p:ext uri="{BB962C8B-B14F-4D97-AF65-F5344CB8AC3E}">
        <p14:creationId xmlns:p14="http://schemas.microsoft.com/office/powerpoint/2010/main" val="11872215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AWOS Information</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24</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73323124"/>
              </p:ext>
            </p:extLst>
          </p:nvPr>
        </p:nvGraphicFramePr>
        <p:xfrm>
          <a:off x="1011542" y="954088"/>
          <a:ext cx="10250312" cy="4796472"/>
        </p:xfrm>
        <a:graphic>
          <a:graphicData uri="http://schemas.openxmlformats.org/drawingml/2006/table">
            <a:tbl>
              <a:tblPr firstRow="1" bandRow="1">
                <a:tableStyleId>{5C22544A-7EE6-4342-B048-85BDC9FD1C3A}</a:tableStyleId>
              </a:tblPr>
              <a:tblGrid>
                <a:gridCol w="5091289">
                  <a:extLst>
                    <a:ext uri="{9D8B030D-6E8A-4147-A177-3AD203B41FA5}">
                      <a16:colId xmlns:a16="http://schemas.microsoft.com/office/drawing/2014/main" val="171876656"/>
                    </a:ext>
                  </a:extLst>
                </a:gridCol>
                <a:gridCol w="5159023">
                  <a:extLst>
                    <a:ext uri="{9D8B030D-6E8A-4147-A177-3AD203B41FA5}">
                      <a16:colId xmlns:a16="http://schemas.microsoft.com/office/drawing/2014/main" val="2139780314"/>
                    </a:ext>
                  </a:extLst>
                </a:gridCol>
              </a:tblGrid>
              <a:tr h="335796">
                <a:tc>
                  <a:txBody>
                    <a:bodyPr/>
                    <a:lstStyle/>
                    <a:p>
                      <a:pPr algn="ctr"/>
                      <a:r>
                        <a:rPr lang="en-US" b="1" dirty="0">
                          <a:solidFill>
                            <a:schemeClr val="tx1"/>
                          </a:solidFill>
                        </a:rPr>
                        <a:t>AWOS Type</a:t>
                      </a:r>
                    </a:p>
                  </a:txBody>
                  <a:tcPr/>
                </a:tc>
                <a:tc>
                  <a:txBody>
                    <a:bodyPr/>
                    <a:lstStyle/>
                    <a:p>
                      <a:pPr algn="ctr"/>
                      <a:r>
                        <a:rPr lang="en-US" b="1" dirty="0">
                          <a:solidFill>
                            <a:schemeClr val="tx1"/>
                          </a:solidFill>
                        </a:rPr>
                        <a:t>Information</a:t>
                      </a:r>
                      <a:r>
                        <a:rPr lang="en-US" b="1" baseline="0" dirty="0">
                          <a:solidFill>
                            <a:schemeClr val="tx1"/>
                          </a:solidFill>
                        </a:rPr>
                        <a:t> Provided</a:t>
                      </a:r>
                      <a:endParaRPr lang="en-US" b="1" dirty="0">
                        <a:solidFill>
                          <a:schemeClr val="tx1"/>
                        </a:solidFill>
                      </a:endParaRPr>
                    </a:p>
                  </a:txBody>
                  <a:tcPr/>
                </a:tc>
                <a:extLst>
                  <a:ext uri="{0D108BD9-81ED-4DB2-BD59-A6C34878D82A}">
                    <a16:rowId xmlns:a16="http://schemas.microsoft.com/office/drawing/2014/main" val="3440052648"/>
                  </a:ext>
                </a:extLst>
              </a:tr>
              <a:tr h="359479">
                <a:tc>
                  <a:txBody>
                    <a:bodyPr/>
                    <a:lstStyle/>
                    <a:p>
                      <a:r>
                        <a:rPr lang="en-US" b="1" dirty="0"/>
                        <a:t>AWOS-A</a:t>
                      </a:r>
                    </a:p>
                  </a:txBody>
                  <a:tcPr/>
                </a:tc>
                <a:tc>
                  <a:txBody>
                    <a:bodyPr/>
                    <a:lstStyle/>
                    <a:p>
                      <a:r>
                        <a:rPr lang="en-US" b="1" dirty="0">
                          <a:solidFill>
                            <a:schemeClr val="tx1"/>
                          </a:solidFill>
                        </a:rPr>
                        <a:t>Altimeter Setting</a:t>
                      </a:r>
                    </a:p>
                  </a:txBody>
                  <a:tcPr/>
                </a:tc>
                <a:extLst>
                  <a:ext uri="{0D108BD9-81ED-4DB2-BD59-A6C34878D82A}">
                    <a16:rowId xmlns:a16="http://schemas.microsoft.com/office/drawing/2014/main" val="3557842604"/>
                  </a:ext>
                </a:extLst>
              </a:tr>
              <a:tr h="359479">
                <a:tc>
                  <a:txBody>
                    <a:bodyPr/>
                    <a:lstStyle/>
                    <a:p>
                      <a:r>
                        <a:rPr lang="en-US" b="1" dirty="0"/>
                        <a:t>AWOS-AV</a:t>
                      </a:r>
                    </a:p>
                  </a:txBody>
                  <a:tcPr/>
                </a:tc>
                <a:tc>
                  <a:txBody>
                    <a:bodyPr/>
                    <a:lstStyle/>
                    <a:p>
                      <a:r>
                        <a:rPr lang="en-US" b="1" dirty="0"/>
                        <a:t>Altimeter Setting &amp; Visibility</a:t>
                      </a:r>
                    </a:p>
                  </a:txBody>
                  <a:tcPr/>
                </a:tc>
                <a:extLst>
                  <a:ext uri="{0D108BD9-81ED-4DB2-BD59-A6C34878D82A}">
                    <a16:rowId xmlns:a16="http://schemas.microsoft.com/office/drawing/2014/main" val="2078641423"/>
                  </a:ext>
                </a:extLst>
              </a:tr>
              <a:tr h="629089">
                <a:tc>
                  <a:txBody>
                    <a:bodyPr/>
                    <a:lstStyle/>
                    <a:p>
                      <a:r>
                        <a:rPr lang="en-US" b="1" dirty="0"/>
                        <a:t>AWOS-1</a:t>
                      </a:r>
                    </a:p>
                  </a:txBody>
                  <a:tcPr/>
                </a:tc>
                <a:tc>
                  <a:txBody>
                    <a:bodyPr/>
                    <a:lstStyle/>
                    <a:p>
                      <a:r>
                        <a:rPr lang="en-US" b="1" dirty="0"/>
                        <a:t>Altimeter</a:t>
                      </a:r>
                      <a:r>
                        <a:rPr lang="en-US" b="1" baseline="0" dirty="0"/>
                        <a:t> Setting, Wind speed &amp; direction, Temperature, Dew Point, &amp; Density Altitude</a:t>
                      </a:r>
                      <a:endParaRPr lang="en-US" b="1" dirty="0"/>
                    </a:p>
                  </a:txBody>
                  <a:tcPr/>
                </a:tc>
                <a:extLst>
                  <a:ext uri="{0D108BD9-81ED-4DB2-BD59-A6C34878D82A}">
                    <a16:rowId xmlns:a16="http://schemas.microsoft.com/office/drawing/2014/main" val="1617635476"/>
                  </a:ext>
                </a:extLst>
              </a:tr>
              <a:tr h="359479">
                <a:tc>
                  <a:txBody>
                    <a:bodyPr/>
                    <a:lstStyle/>
                    <a:p>
                      <a:r>
                        <a:rPr lang="en-US" b="1" dirty="0"/>
                        <a:t>AWOS-2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AWOS-1</a:t>
                      </a:r>
                      <a:r>
                        <a:rPr lang="en-US" b="1" baseline="0" dirty="0"/>
                        <a:t> plus Visibility</a:t>
                      </a:r>
                      <a:endParaRPr lang="en-US" b="1" dirty="0"/>
                    </a:p>
                  </a:txBody>
                  <a:tcPr/>
                </a:tc>
                <a:extLst>
                  <a:ext uri="{0D108BD9-81ED-4DB2-BD59-A6C34878D82A}">
                    <a16:rowId xmlns:a16="http://schemas.microsoft.com/office/drawing/2014/main" val="168771215"/>
                  </a:ext>
                </a:extLst>
              </a:tr>
              <a:tr h="629089">
                <a:tc>
                  <a:txBody>
                    <a:bodyPr/>
                    <a:lstStyle/>
                    <a:p>
                      <a:r>
                        <a:rPr lang="en-US" b="1" dirty="0"/>
                        <a:t>AWOS-3</a:t>
                      </a:r>
                    </a:p>
                  </a:txBody>
                  <a:tcPr/>
                </a:tc>
                <a:tc>
                  <a:txBody>
                    <a:bodyPr/>
                    <a:lstStyle/>
                    <a:p>
                      <a:r>
                        <a:rPr lang="en-US" b="1" dirty="0"/>
                        <a:t>AWOS-2 plus Cloud &amp; Ceiling Data</a:t>
                      </a:r>
                    </a:p>
                  </a:txBody>
                  <a:tcPr/>
                </a:tc>
                <a:extLst>
                  <a:ext uri="{0D108BD9-81ED-4DB2-BD59-A6C34878D82A}">
                    <a16:rowId xmlns:a16="http://schemas.microsoft.com/office/drawing/2014/main" val="995343515"/>
                  </a:ext>
                </a:extLst>
              </a:tr>
              <a:tr h="388992">
                <a:tc>
                  <a:txBody>
                    <a:bodyPr/>
                    <a:lstStyle/>
                    <a:p>
                      <a:r>
                        <a:rPr lang="en-US" b="1" dirty="0"/>
                        <a:t>AWOS-3P</a:t>
                      </a:r>
                    </a:p>
                  </a:txBody>
                  <a:tcPr/>
                </a:tc>
                <a:tc>
                  <a:txBody>
                    <a:bodyPr/>
                    <a:lstStyle/>
                    <a:p>
                      <a:r>
                        <a:rPr lang="en-US" b="1" dirty="0"/>
                        <a:t>AWOS-3</a:t>
                      </a:r>
                      <a:r>
                        <a:rPr lang="en-US" b="1" baseline="0" dirty="0"/>
                        <a:t> plus Precipitation Discriminator</a:t>
                      </a:r>
                      <a:endParaRPr lang="en-US" b="1" dirty="0"/>
                    </a:p>
                  </a:txBody>
                  <a:tcPr/>
                </a:tc>
                <a:extLst>
                  <a:ext uri="{0D108BD9-81ED-4DB2-BD59-A6C34878D82A}">
                    <a16:rowId xmlns:a16="http://schemas.microsoft.com/office/drawing/2014/main" val="4200742361"/>
                  </a:ext>
                </a:extLst>
              </a:tr>
              <a:tr h="395111">
                <a:tc>
                  <a:txBody>
                    <a:bodyPr/>
                    <a:lstStyle/>
                    <a:p>
                      <a:r>
                        <a:rPr lang="en-US" b="1" dirty="0"/>
                        <a:t>AWOS-3PT</a:t>
                      </a:r>
                    </a:p>
                  </a:txBody>
                  <a:tcPr/>
                </a:tc>
                <a:tc>
                  <a:txBody>
                    <a:bodyPr/>
                    <a:lstStyle/>
                    <a:p>
                      <a:r>
                        <a:rPr lang="en-US" b="1" dirty="0"/>
                        <a:t>AWOS-3P plus Thunderstorm/Lightning</a:t>
                      </a:r>
                    </a:p>
                  </a:txBody>
                  <a:tcPr/>
                </a:tc>
                <a:extLst>
                  <a:ext uri="{0D108BD9-81ED-4DB2-BD59-A6C34878D82A}">
                    <a16:rowId xmlns:a16="http://schemas.microsoft.com/office/drawing/2014/main" val="1823136619"/>
                  </a:ext>
                </a:extLst>
              </a:tr>
              <a:tr h="349956">
                <a:tc>
                  <a:txBody>
                    <a:bodyPr/>
                    <a:lstStyle/>
                    <a:p>
                      <a:r>
                        <a:rPr lang="en-US" b="1" dirty="0"/>
                        <a:t>AWOS-3T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AWOS</a:t>
                      </a:r>
                      <a:r>
                        <a:rPr lang="en-US" b="1" baseline="0" dirty="0"/>
                        <a:t>-3 plus Thunderstorm/Lightning</a:t>
                      </a:r>
                      <a:endParaRPr lang="en-US" b="1" dirty="0"/>
                    </a:p>
                  </a:txBody>
                  <a:tcPr/>
                </a:tc>
                <a:extLst>
                  <a:ext uri="{0D108BD9-81ED-4DB2-BD59-A6C34878D82A}">
                    <a16:rowId xmlns:a16="http://schemas.microsoft.com/office/drawing/2014/main" val="186350216"/>
                  </a:ext>
                </a:extLst>
              </a:tr>
              <a:tr h="898699">
                <a:tc>
                  <a:txBody>
                    <a:bodyPr/>
                    <a:lstStyle/>
                    <a:p>
                      <a:r>
                        <a:rPr lang="en-US" b="1" dirty="0"/>
                        <a:t>AWOS-4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AWOS-3 plus precipitation type and accumulation, freezing, thunderstorm, &amp; runway surface information</a:t>
                      </a:r>
                    </a:p>
                  </a:txBody>
                  <a:tcPr/>
                </a:tc>
                <a:extLst>
                  <a:ext uri="{0D108BD9-81ED-4DB2-BD59-A6C34878D82A}">
                    <a16:rowId xmlns:a16="http://schemas.microsoft.com/office/drawing/2014/main" val="1277806487"/>
                  </a:ext>
                </a:extLst>
              </a:tr>
            </a:tbl>
          </a:graphicData>
        </a:graphic>
      </p:graphicFrame>
      <p:sp>
        <p:nvSpPr>
          <p:cNvPr id="3" name="Rectangle 2"/>
          <p:cNvSpPr/>
          <p:nvPr/>
        </p:nvSpPr>
        <p:spPr bwMode="auto">
          <a:xfrm>
            <a:off x="1011542" y="3034146"/>
            <a:ext cx="10250312" cy="1849582"/>
          </a:xfrm>
          <a:prstGeom prst="rect">
            <a:avLst/>
          </a:prstGeom>
          <a:solidFill>
            <a:srgbClr val="FFFF00">
              <a:alpha val="47000"/>
            </a:srgbClr>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4004531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Airborne Weather Radar</a:t>
            </a:r>
          </a:p>
        </p:txBody>
      </p:sp>
      <p:sp>
        <p:nvSpPr>
          <p:cNvPr id="4" name="Slide Number Placeholder 3"/>
          <p:cNvSpPr>
            <a:spLocks noGrp="1"/>
          </p:cNvSpPr>
          <p:nvPr>
            <p:ph type="sldNum" sz="quarter" idx="4"/>
          </p:nvPr>
        </p:nvSpPr>
        <p:spPr/>
        <p:txBody>
          <a:bodyPr/>
          <a:lstStyle/>
          <a:p>
            <a:fld id="{74438B1A-AF1B-4C8B-993E-1BADE62A2451}" type="slidenum">
              <a:rPr lang="en-US" smtClean="0"/>
              <a:pPr/>
              <a:t>25</a:t>
            </a:fld>
            <a:endParaRPr lang="en-US" dirty="0"/>
          </a:p>
        </p:txBody>
      </p:sp>
      <p:pic>
        <p:nvPicPr>
          <p:cNvPr id="8" name="Picture 7" descr="Weather information display - AviationKnowled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2740" y="1395413"/>
            <a:ext cx="3975659" cy="3975659"/>
          </a:xfrm>
          <a:prstGeom prst="rect">
            <a:avLst/>
          </a:prstGeom>
        </p:spPr>
      </p:pic>
      <p:pic>
        <p:nvPicPr>
          <p:cNvPr id="10" name="Content Placeholder 9"/>
          <p:cNvPicPr>
            <a:picLocks noGrp="1" noChangeAspect="1"/>
          </p:cNvPicPr>
          <p:nvPr>
            <p:ph idx="1"/>
          </p:nvPr>
        </p:nvPicPr>
        <p:blipFill rotWithShape="1">
          <a:blip r:embed="rId4">
            <a:extLst>
              <a:ext uri="{28A0092B-C50C-407E-A947-70E740481C1C}">
                <a14:useLocalDpi xmlns:a14="http://schemas.microsoft.com/office/drawing/2010/main" val="0"/>
              </a:ext>
            </a:extLst>
          </a:blip>
          <a:srcRect t="11114" b="14845"/>
          <a:stretch/>
        </p:blipFill>
        <p:spPr>
          <a:xfrm>
            <a:off x="1083378" y="1395413"/>
            <a:ext cx="4027101" cy="3975659"/>
          </a:xfrm>
        </p:spPr>
      </p:pic>
    </p:spTree>
    <p:extLst>
      <p:ext uri="{BB962C8B-B14F-4D97-AF65-F5344CB8AC3E}">
        <p14:creationId xmlns:p14="http://schemas.microsoft.com/office/powerpoint/2010/main" val="12996509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Airborne Weather Radar</a:t>
            </a:r>
          </a:p>
        </p:txBody>
      </p:sp>
      <p:pic>
        <p:nvPicPr>
          <p:cNvPr id="5" name="Content Placeholder 4"/>
          <p:cNvPicPr>
            <a:picLocks noGrp="1" noChangeAspect="1"/>
          </p:cNvPicPr>
          <p:nvPr>
            <p:ph idx="1"/>
          </p:nvPr>
        </p:nvPicPr>
        <p:blipFill rotWithShape="1">
          <a:blip r:embed="rId3"/>
          <a:srcRect t="13576" b="13188"/>
          <a:stretch/>
        </p:blipFill>
        <p:spPr>
          <a:xfrm>
            <a:off x="5609237" y="1361345"/>
            <a:ext cx="5798982" cy="4246976"/>
          </a:xfrm>
          <a:prstGeom prst="rect">
            <a:avLst/>
          </a:prstGeom>
        </p:spPr>
      </p:pic>
      <p:sp>
        <p:nvSpPr>
          <p:cNvPr id="4" name="Slide Number Placeholder 3"/>
          <p:cNvSpPr>
            <a:spLocks noGrp="1"/>
          </p:cNvSpPr>
          <p:nvPr>
            <p:ph type="sldNum" sz="quarter" idx="4"/>
          </p:nvPr>
        </p:nvSpPr>
        <p:spPr/>
        <p:txBody>
          <a:bodyPr/>
          <a:lstStyle/>
          <a:p>
            <a:fld id="{74438B1A-AF1B-4C8B-993E-1BADE62A2451}" type="slidenum">
              <a:rPr lang="en-US" smtClean="0"/>
              <a:pPr/>
              <a:t>26</a:t>
            </a:fld>
            <a:endParaRPr lang="en-US" dirty="0"/>
          </a:p>
        </p:txBody>
      </p:sp>
      <p:sp>
        <p:nvSpPr>
          <p:cNvPr id="6" name="Content Placeholder 2"/>
          <p:cNvSpPr txBox="1">
            <a:spLocks/>
          </p:cNvSpPr>
          <p:nvPr/>
        </p:nvSpPr>
        <p:spPr bwMode="auto">
          <a:xfrm>
            <a:off x="680721" y="1030607"/>
            <a:ext cx="4602479" cy="3856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kern="0" dirty="0">
                <a:ea typeface="ＭＳ Ｐゴシック" pitchFamily="34" charset="-128"/>
              </a:rPr>
              <a:t>Real Time</a:t>
            </a:r>
          </a:p>
          <a:p>
            <a:r>
              <a:rPr lang="en-US" kern="0" dirty="0">
                <a:ea typeface="ＭＳ Ｐゴシック" pitchFamily="34" charset="-128"/>
              </a:rPr>
              <a:t>May not show all precipitation</a:t>
            </a:r>
          </a:p>
          <a:p>
            <a:r>
              <a:rPr lang="en-US" kern="0" dirty="0">
                <a:ea typeface="ＭＳ Ｐゴシック" pitchFamily="34" charset="-128"/>
              </a:rPr>
              <a:t>Good for tactical avoidance</a:t>
            </a:r>
          </a:p>
          <a:p>
            <a:r>
              <a:rPr lang="en-US" kern="0" dirty="0">
                <a:ea typeface="ＭＳ Ｐゴシック" pitchFamily="34" charset="-128"/>
              </a:rPr>
              <a:t>New users should seek instruction</a:t>
            </a:r>
          </a:p>
          <a:p>
            <a:endParaRPr lang="en-US" kern="0" dirty="0">
              <a:ea typeface="ＭＳ Ｐゴシック" pitchFamily="34" charset="-128"/>
            </a:endParaRPr>
          </a:p>
        </p:txBody>
      </p:sp>
    </p:spTree>
    <p:extLst>
      <p:ext uri="{BB962C8B-B14F-4D97-AF65-F5344CB8AC3E}">
        <p14:creationId xmlns:p14="http://schemas.microsoft.com/office/powerpoint/2010/main" val="14189933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Strike Finder &amp; Storm Scope</a:t>
            </a:r>
          </a:p>
        </p:txBody>
      </p:sp>
      <p:sp>
        <p:nvSpPr>
          <p:cNvPr id="4" name="Slide Number Placeholder 3"/>
          <p:cNvSpPr>
            <a:spLocks noGrp="1"/>
          </p:cNvSpPr>
          <p:nvPr>
            <p:ph type="sldNum" sz="quarter" idx="4"/>
          </p:nvPr>
        </p:nvSpPr>
        <p:spPr/>
        <p:txBody>
          <a:bodyPr/>
          <a:lstStyle/>
          <a:p>
            <a:fld id="{74438B1A-AF1B-4C8B-993E-1BADE62A2451}" type="slidenum">
              <a:rPr lang="en-US" smtClean="0"/>
              <a:pPr/>
              <a:t>27</a:t>
            </a:fld>
            <a:endParaRPr lang="en-US" dirty="0"/>
          </a:p>
        </p:txBody>
      </p:sp>
      <p:pic>
        <p:nvPicPr>
          <p:cNvPr id="6" name="Picture 5"/>
          <p:cNvPicPr>
            <a:picLocks noChangeAspect="1"/>
          </p:cNvPicPr>
          <p:nvPr/>
        </p:nvPicPr>
        <p:blipFill rotWithShape="1">
          <a:blip r:embed="rId3"/>
          <a:srcRect l="2563" t="6667" r="5296" b="870"/>
          <a:stretch/>
        </p:blipFill>
        <p:spPr>
          <a:xfrm>
            <a:off x="8869041" y="2645470"/>
            <a:ext cx="2715046" cy="2769810"/>
          </a:xfrm>
          <a:prstGeom prst="rect">
            <a:avLst/>
          </a:prstGeom>
          <a:ln>
            <a:noFill/>
          </a:ln>
          <a:effectLst>
            <a:outerShdw blurRad="292100" dist="139700" dir="2700000" algn="tl" rotWithShape="0">
              <a:srgbClr val="333333">
                <a:alpha val="65000"/>
              </a:srgbClr>
            </a:outerShdw>
          </a:effectLst>
        </p:spPr>
      </p:pic>
      <p:sp>
        <p:nvSpPr>
          <p:cNvPr id="11" name="Rectangle 10"/>
          <p:cNvSpPr/>
          <p:nvPr/>
        </p:nvSpPr>
        <p:spPr bwMode="auto">
          <a:xfrm>
            <a:off x="-1219200" y="4572000"/>
            <a:ext cx="670560" cy="436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grpSp>
        <p:nvGrpSpPr>
          <p:cNvPr id="15" name="Group 14"/>
          <p:cNvGrpSpPr/>
          <p:nvPr/>
        </p:nvGrpSpPr>
        <p:grpSpPr>
          <a:xfrm>
            <a:off x="4927600" y="954087"/>
            <a:ext cx="2659557" cy="3163915"/>
            <a:chOff x="1402078" y="1153346"/>
            <a:chExt cx="4014332" cy="4255625"/>
          </a:xfrm>
        </p:grpSpPr>
        <p:pic>
          <p:nvPicPr>
            <p:cNvPr id="8" name="Picture 7"/>
            <p:cNvPicPr>
              <a:picLocks noChangeAspect="1"/>
            </p:cNvPicPr>
            <p:nvPr/>
          </p:nvPicPr>
          <p:blipFill rotWithShape="1">
            <a:blip r:embed="rId4"/>
            <a:srcRect l="2391" t="1215" r="2218" b="1511"/>
            <a:stretch/>
          </p:blipFill>
          <p:spPr>
            <a:xfrm>
              <a:off x="1558580" y="1432528"/>
              <a:ext cx="3695229" cy="3710282"/>
            </a:xfrm>
            <a:prstGeom prst="rect">
              <a:avLst/>
            </a:prstGeom>
          </p:spPr>
        </p:pic>
        <p:sp>
          <p:nvSpPr>
            <p:cNvPr id="10" name="Rectangle 9"/>
            <p:cNvSpPr/>
            <p:nvPr/>
          </p:nvSpPr>
          <p:spPr bwMode="auto">
            <a:xfrm rot="2708044">
              <a:off x="1246427" y="4793573"/>
              <a:ext cx="743367" cy="43206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sp>
          <p:nvSpPr>
            <p:cNvPr id="12" name="Rectangle 11"/>
            <p:cNvSpPr/>
            <p:nvPr/>
          </p:nvSpPr>
          <p:spPr bwMode="auto">
            <a:xfrm rot="2708044">
              <a:off x="4828694" y="1321069"/>
              <a:ext cx="743367" cy="43206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sp>
          <p:nvSpPr>
            <p:cNvPr id="13" name="Rectangle 12"/>
            <p:cNvSpPr/>
            <p:nvPr/>
          </p:nvSpPr>
          <p:spPr bwMode="auto">
            <a:xfrm rot="8061545">
              <a:off x="1255013" y="1308997"/>
              <a:ext cx="743367" cy="43206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sp>
          <p:nvSpPr>
            <p:cNvPr id="14" name="Rectangle 13"/>
            <p:cNvSpPr/>
            <p:nvPr/>
          </p:nvSpPr>
          <p:spPr bwMode="auto">
            <a:xfrm rot="8061545">
              <a:off x="4823594" y="4821255"/>
              <a:ext cx="743367" cy="43206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grpSp>
      <p:sp>
        <p:nvSpPr>
          <p:cNvPr id="16" name="Content Placeholder 2"/>
          <p:cNvSpPr txBox="1">
            <a:spLocks/>
          </p:cNvSpPr>
          <p:nvPr/>
        </p:nvSpPr>
        <p:spPr bwMode="auto">
          <a:xfrm>
            <a:off x="571500" y="1280923"/>
            <a:ext cx="3759199" cy="2837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kern="0" dirty="0">
                <a:ea typeface="ＭＳ Ｐゴシック" pitchFamily="34" charset="-128"/>
              </a:rPr>
              <a:t>Real Time</a:t>
            </a:r>
          </a:p>
          <a:p>
            <a:r>
              <a:rPr lang="en-US" kern="0" dirty="0">
                <a:ea typeface="ＭＳ Ｐゴシック" pitchFamily="34" charset="-128"/>
              </a:rPr>
              <a:t>Doesn’t show precipitation</a:t>
            </a:r>
          </a:p>
          <a:p>
            <a:r>
              <a:rPr lang="en-US" kern="0" dirty="0">
                <a:ea typeface="ＭＳ Ｐゴシック" pitchFamily="34" charset="-128"/>
              </a:rPr>
              <a:t>Good for tactical avoidance</a:t>
            </a:r>
          </a:p>
          <a:p>
            <a:r>
              <a:rPr lang="en-US" kern="0" dirty="0">
                <a:ea typeface="ＭＳ Ｐゴシック" pitchFamily="34" charset="-128"/>
              </a:rPr>
              <a:t>Instruction recommended for new users</a:t>
            </a:r>
          </a:p>
          <a:p>
            <a:endParaRPr lang="en-US" kern="0" dirty="0">
              <a:ea typeface="ＭＳ Ｐゴシック" pitchFamily="34" charset="-128"/>
            </a:endParaRPr>
          </a:p>
        </p:txBody>
      </p:sp>
    </p:spTree>
    <p:extLst>
      <p:ext uri="{BB962C8B-B14F-4D97-AF65-F5344CB8AC3E}">
        <p14:creationId xmlns:p14="http://schemas.microsoft.com/office/powerpoint/2010/main" val="4313663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Portable ADS-B Receivers</a:t>
            </a:r>
          </a:p>
        </p:txBody>
      </p:sp>
      <p:pic>
        <p:nvPicPr>
          <p:cNvPr id="10" name="Content Placeholder 9"/>
          <p:cNvPicPr>
            <a:picLocks noGrp="1" noChangeAspect="1"/>
          </p:cNvPicPr>
          <p:nvPr>
            <p:ph idx="1"/>
          </p:nvPr>
        </p:nvPicPr>
        <p:blipFill rotWithShape="1">
          <a:blip r:embed="rId3">
            <a:extLst>
              <a:ext uri="{28A0092B-C50C-407E-A947-70E740481C1C}">
                <a14:useLocalDpi xmlns:a14="http://schemas.microsoft.com/office/drawing/2010/main" val="0"/>
              </a:ext>
            </a:extLst>
          </a:blip>
          <a:srcRect t="7989" b="5197"/>
          <a:stretch/>
        </p:blipFill>
        <p:spPr>
          <a:xfrm>
            <a:off x="1127365" y="3778426"/>
            <a:ext cx="2557473" cy="1862667"/>
          </a:xfrm>
        </p:spPr>
      </p:pic>
      <p:sp>
        <p:nvSpPr>
          <p:cNvPr id="4" name="Slide Number Placeholder 3"/>
          <p:cNvSpPr>
            <a:spLocks noGrp="1"/>
          </p:cNvSpPr>
          <p:nvPr>
            <p:ph type="sldNum" sz="quarter" idx="4"/>
          </p:nvPr>
        </p:nvSpPr>
        <p:spPr/>
        <p:txBody>
          <a:bodyPr/>
          <a:lstStyle/>
          <a:p>
            <a:fld id="{74438B1A-AF1B-4C8B-993E-1BADE62A2451}" type="slidenum">
              <a:rPr lang="en-US" smtClean="0"/>
              <a:pPr/>
              <a:t>28</a:t>
            </a:fld>
            <a:endParaRPr lang="en-US"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995" y="1325850"/>
            <a:ext cx="2316392" cy="2376195"/>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46688" y="1224635"/>
            <a:ext cx="2534988" cy="1757592"/>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17185" y="1224635"/>
            <a:ext cx="2535953" cy="3245112"/>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91004" y="3252775"/>
            <a:ext cx="2506271" cy="1982931"/>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50977" y="2982227"/>
            <a:ext cx="2346960" cy="2712720"/>
          </a:xfrm>
          <a:prstGeom prst="rect">
            <a:avLst/>
          </a:prstGeom>
        </p:spPr>
      </p:pic>
      <p:pic>
        <p:nvPicPr>
          <p:cNvPr id="16" name="Picture 15"/>
          <p:cNvPicPr>
            <a:picLocks noChangeAspect="1"/>
          </p:cNvPicPr>
          <p:nvPr/>
        </p:nvPicPr>
        <p:blipFill rotWithShape="1">
          <a:blip r:embed="rId9" cstate="print">
            <a:extLst>
              <a:ext uri="{28A0092B-C50C-407E-A947-70E740481C1C}">
                <a14:useLocalDpi xmlns:a14="http://schemas.microsoft.com/office/drawing/2010/main" val="0"/>
              </a:ext>
            </a:extLst>
          </a:blip>
          <a:srcRect l="18349" t="26139" r="4640" b="-1032"/>
          <a:stretch/>
        </p:blipFill>
        <p:spPr>
          <a:xfrm>
            <a:off x="6451339" y="1374385"/>
            <a:ext cx="2596182" cy="1472806"/>
          </a:xfrm>
          <a:prstGeom prst="rect">
            <a:avLst/>
          </a:prstGeom>
        </p:spPr>
      </p:pic>
    </p:spTree>
    <p:extLst>
      <p:ext uri="{BB962C8B-B14F-4D97-AF65-F5344CB8AC3E}">
        <p14:creationId xmlns:p14="http://schemas.microsoft.com/office/powerpoint/2010/main" val="42526842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XM Weather</a:t>
            </a:r>
          </a:p>
        </p:txBody>
      </p:sp>
      <p:sp>
        <p:nvSpPr>
          <p:cNvPr id="4" name="Slide Number Placeholder 3"/>
          <p:cNvSpPr>
            <a:spLocks noGrp="1"/>
          </p:cNvSpPr>
          <p:nvPr>
            <p:ph type="sldNum" sz="quarter" idx="4"/>
          </p:nvPr>
        </p:nvSpPr>
        <p:spPr/>
        <p:txBody>
          <a:bodyPr/>
          <a:lstStyle/>
          <a:p>
            <a:fld id="{74438B1A-AF1B-4C8B-993E-1BADE62A2451}" type="slidenum">
              <a:rPr lang="en-US" smtClean="0"/>
              <a:pPr/>
              <a:t>29</a:t>
            </a:fld>
            <a:endParaRPr lang="en-US" dirty="0"/>
          </a:p>
        </p:txBody>
      </p:sp>
      <p:sp>
        <p:nvSpPr>
          <p:cNvPr id="6" name="Content Placeholder 2"/>
          <p:cNvSpPr txBox="1">
            <a:spLocks/>
          </p:cNvSpPr>
          <p:nvPr/>
        </p:nvSpPr>
        <p:spPr bwMode="auto">
          <a:xfrm>
            <a:off x="680721" y="1030607"/>
            <a:ext cx="4602479" cy="3856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kern="0" dirty="0">
                <a:ea typeface="ＭＳ Ｐゴシック" pitchFamily="34" charset="-128"/>
              </a:rPr>
              <a:t>Near Real Time</a:t>
            </a:r>
          </a:p>
          <a:p>
            <a:pPr lvl="1"/>
            <a:r>
              <a:rPr lang="en-US" kern="0" dirty="0">
                <a:ea typeface="ＭＳ Ｐゴシック" pitchFamily="34" charset="-128"/>
              </a:rPr>
              <a:t>2.5 Minute update</a:t>
            </a:r>
          </a:p>
          <a:p>
            <a:pPr lvl="1"/>
            <a:r>
              <a:rPr lang="en-US" kern="0" dirty="0">
                <a:ea typeface="ＭＳ Ｐゴシック" pitchFamily="34" charset="-128"/>
              </a:rPr>
              <a:t>Look for time stamp</a:t>
            </a:r>
          </a:p>
          <a:p>
            <a:r>
              <a:rPr lang="en-US" kern="0" dirty="0">
                <a:ea typeface="ＭＳ Ｐゴシック" pitchFamily="34" charset="-128"/>
              </a:rPr>
              <a:t>Good for strategic planning</a:t>
            </a:r>
          </a:p>
        </p:txBody>
      </p:sp>
      <p:pic>
        <p:nvPicPr>
          <p:cNvPr id="17" name="Content Placeholder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5564395" y="1284376"/>
            <a:ext cx="6303756" cy="39957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7"/>
          <p:cNvSpPr/>
          <p:nvPr/>
        </p:nvSpPr>
        <p:spPr bwMode="auto">
          <a:xfrm>
            <a:off x="10412473" y="1928489"/>
            <a:ext cx="474388" cy="1237533"/>
          </a:xfrm>
          <a:prstGeom prst="rect">
            <a:avLst/>
          </a:prstGeom>
          <a:noFill/>
          <a:ln w="47625"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99811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a:t>
            </a:r>
          </a:p>
        </p:txBody>
      </p:sp>
      <p:sp>
        <p:nvSpPr>
          <p:cNvPr id="3" name="Content Placeholder 2"/>
          <p:cNvSpPr>
            <a:spLocks noGrp="1"/>
          </p:cNvSpPr>
          <p:nvPr>
            <p:ph idx="1"/>
          </p:nvPr>
        </p:nvSpPr>
        <p:spPr>
          <a:xfrm>
            <a:off x="713678" y="1027038"/>
            <a:ext cx="11296185" cy="3712230"/>
          </a:xfrm>
        </p:spPr>
        <p:txBody>
          <a:bodyPr/>
          <a:lstStyle/>
          <a:p>
            <a:r>
              <a:rPr lang="en-US" dirty="0"/>
              <a:t>*GAJSC Safety Enhancement – Weather Technology</a:t>
            </a:r>
          </a:p>
          <a:p>
            <a:r>
              <a:rPr lang="en-US" dirty="0"/>
              <a:t>Pre-flight weather resources</a:t>
            </a:r>
          </a:p>
          <a:p>
            <a:pPr lvl="1"/>
            <a:r>
              <a:rPr lang="en-US" dirty="0"/>
              <a:t>Not a comprehensive list</a:t>
            </a:r>
          </a:p>
          <a:p>
            <a:pPr lvl="1"/>
            <a:r>
              <a:rPr lang="en-US" dirty="0"/>
              <a:t>Sample of government resource </a:t>
            </a:r>
            <a:br>
              <a:rPr lang="en-US" dirty="0"/>
            </a:br>
            <a:r>
              <a:rPr lang="en-US" dirty="0"/>
              <a:t>available today</a:t>
            </a:r>
          </a:p>
          <a:p>
            <a:pPr lvl="1"/>
            <a:r>
              <a:rPr lang="en-US" dirty="0"/>
              <a:t>Many third-party resources are </a:t>
            </a:r>
            <a:br>
              <a:rPr lang="en-US" dirty="0"/>
            </a:br>
            <a:r>
              <a:rPr lang="en-US" dirty="0"/>
              <a:t>also available</a:t>
            </a:r>
          </a:p>
          <a:p>
            <a:r>
              <a:rPr lang="en-US" dirty="0"/>
              <a:t>In-flight weather resources</a:t>
            </a:r>
          </a:p>
          <a:p>
            <a:pPr lvl="1"/>
            <a:r>
              <a:rPr lang="en-US" dirty="0"/>
              <a:t>Not a comprehensive list</a:t>
            </a:r>
          </a:p>
          <a:p>
            <a:pPr lvl="1"/>
            <a:r>
              <a:rPr lang="en-US" dirty="0"/>
              <a:t>Sample of resources available today</a:t>
            </a:r>
          </a:p>
          <a:p>
            <a:endParaRPr lang="en-US" dirty="0"/>
          </a:p>
          <a:p>
            <a:endParaRPr lang="en-US" dirty="0"/>
          </a:p>
          <a:p>
            <a:endParaRPr lang="en-US" dirty="0"/>
          </a:p>
          <a:p>
            <a:endParaRPr lang="en-US" dirty="0"/>
          </a:p>
          <a:p>
            <a:pPr marL="0" indent="0">
              <a:buNone/>
            </a:pPr>
            <a:r>
              <a:rPr lang="en-US" sz="1800" dirty="0"/>
              <a:t>          </a:t>
            </a: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r>
              <a:rPr lang="en-US" sz="1800" dirty="0"/>
              <a:t>                                                                                                         </a:t>
            </a:r>
            <a:endParaRPr lang="en-US" sz="1800" b="0"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3</a:t>
            </a:fld>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3486" y="2717601"/>
            <a:ext cx="5394665" cy="23379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6" name="TextBox 5"/>
          <p:cNvSpPr txBox="1"/>
          <p:nvPr/>
        </p:nvSpPr>
        <p:spPr bwMode="auto">
          <a:xfrm>
            <a:off x="8508380" y="5338783"/>
            <a:ext cx="316694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1200" dirty="0"/>
              <a:t>*General Aviation Joint Steering committee</a:t>
            </a:r>
            <a:endParaRPr lang="en-US" sz="1200" b="1" dirty="0">
              <a:solidFill>
                <a:srgbClr val="C0C0C0"/>
              </a:solidFill>
            </a:endParaRPr>
          </a:p>
        </p:txBody>
      </p:sp>
    </p:spTree>
    <p:extLst>
      <p:ext uri="{BB962C8B-B14F-4D97-AF65-F5344CB8AC3E}">
        <p14:creationId xmlns:p14="http://schemas.microsoft.com/office/powerpoint/2010/main" val="34157222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Air Traffic Control</a:t>
            </a:r>
          </a:p>
        </p:txBody>
      </p:sp>
      <p:sp>
        <p:nvSpPr>
          <p:cNvPr id="3" name="Content Placeholder 2"/>
          <p:cNvSpPr>
            <a:spLocks noGrp="1"/>
          </p:cNvSpPr>
          <p:nvPr>
            <p:ph idx="1"/>
          </p:nvPr>
        </p:nvSpPr>
        <p:spPr>
          <a:xfrm>
            <a:off x="571500" y="1233610"/>
            <a:ext cx="10733617" cy="4391025"/>
          </a:xfrm>
        </p:spPr>
        <p:txBody>
          <a:bodyPr/>
          <a:lstStyle/>
          <a:p>
            <a:r>
              <a:rPr lang="en-US" dirty="0"/>
              <a:t>Limited ability and time to </a:t>
            </a:r>
            <a:br>
              <a:rPr lang="en-US" dirty="0"/>
            </a:br>
            <a:r>
              <a:rPr lang="en-US" dirty="0"/>
              <a:t>forward weather information</a:t>
            </a:r>
          </a:p>
          <a:p>
            <a:r>
              <a:rPr lang="en-US" dirty="0"/>
              <a:t>You can learn a lot by </a:t>
            </a:r>
            <a:br>
              <a:rPr lang="en-US" dirty="0"/>
            </a:br>
            <a:r>
              <a:rPr lang="en-US" dirty="0"/>
              <a:t>just listening.</a:t>
            </a:r>
          </a:p>
          <a:p>
            <a:r>
              <a:rPr lang="en-US" dirty="0"/>
              <a:t>Don’t wait until the last minute</a:t>
            </a:r>
            <a:br>
              <a:rPr lang="en-US" dirty="0"/>
            </a:br>
            <a:r>
              <a:rPr lang="en-US" dirty="0"/>
              <a:t>to make diversion requests.</a:t>
            </a:r>
          </a:p>
        </p:txBody>
      </p:sp>
      <p:sp>
        <p:nvSpPr>
          <p:cNvPr id="4" name="Slide Number Placeholder 3"/>
          <p:cNvSpPr>
            <a:spLocks noGrp="1"/>
          </p:cNvSpPr>
          <p:nvPr>
            <p:ph type="sldNum" sz="quarter" idx="4"/>
          </p:nvPr>
        </p:nvSpPr>
        <p:spPr/>
        <p:txBody>
          <a:bodyPr/>
          <a:lstStyle/>
          <a:p>
            <a:fld id="{74438B1A-AF1B-4C8B-993E-1BADE62A2451}" type="slidenum">
              <a:rPr lang="en-US" smtClean="0"/>
              <a:pPr/>
              <a:t>30</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68037" y="1957893"/>
            <a:ext cx="5500114" cy="36667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82401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Cautions &amp; Tips</a:t>
            </a:r>
          </a:p>
        </p:txBody>
      </p:sp>
      <p:sp>
        <p:nvSpPr>
          <p:cNvPr id="3" name="Content Placeholder 2"/>
          <p:cNvSpPr>
            <a:spLocks noGrp="1"/>
          </p:cNvSpPr>
          <p:nvPr>
            <p:ph idx="1"/>
          </p:nvPr>
        </p:nvSpPr>
        <p:spPr>
          <a:xfrm>
            <a:off x="674602" y="1082100"/>
            <a:ext cx="10911262" cy="4373128"/>
          </a:xfrm>
        </p:spPr>
        <p:txBody>
          <a:bodyPr/>
          <a:lstStyle/>
          <a:p>
            <a:r>
              <a:rPr lang="en-US" dirty="0"/>
              <a:t>Don’t fixate on the equipment</a:t>
            </a:r>
          </a:p>
          <a:p>
            <a:pPr lvl="1"/>
            <a:r>
              <a:rPr lang="en-US" dirty="0"/>
              <a:t>Cockpit displays don’t tell the whole story</a:t>
            </a:r>
          </a:p>
          <a:p>
            <a:pPr lvl="2"/>
            <a:r>
              <a:rPr lang="en-US" dirty="0"/>
              <a:t>We still have to look outside</a:t>
            </a:r>
          </a:p>
          <a:p>
            <a:r>
              <a:rPr lang="en-US" dirty="0"/>
              <a:t>Understand what the displays tell you… and what they don’t.</a:t>
            </a:r>
          </a:p>
          <a:p>
            <a:pPr lvl="1"/>
            <a:r>
              <a:rPr lang="en-US" dirty="0"/>
              <a:t>You may not see all the traffic in your area</a:t>
            </a:r>
          </a:p>
          <a:p>
            <a:pPr lvl="1"/>
            <a:r>
              <a:rPr lang="en-US" dirty="0"/>
              <a:t>or all the weather ahead</a:t>
            </a:r>
          </a:p>
          <a:p>
            <a:r>
              <a:rPr lang="en-US" dirty="0"/>
              <a:t>Make weather avoidance decisions early</a:t>
            </a:r>
          </a:p>
          <a:p>
            <a:pPr lvl="1"/>
            <a:r>
              <a:rPr lang="en-US" dirty="0"/>
              <a:t>Don’t wait till you’re close to choose a route</a:t>
            </a:r>
          </a:p>
          <a:p>
            <a:pPr lvl="1"/>
            <a:r>
              <a:rPr lang="en-US" dirty="0"/>
              <a:t>Refine your decisions as more information </a:t>
            </a:r>
            <a:br>
              <a:rPr lang="en-US" dirty="0"/>
            </a:br>
            <a:r>
              <a:rPr lang="en-US" dirty="0"/>
              <a:t>becomes available</a:t>
            </a:r>
          </a:p>
        </p:txBody>
      </p:sp>
      <p:sp>
        <p:nvSpPr>
          <p:cNvPr id="4" name="Slide Number Placeholder 3"/>
          <p:cNvSpPr>
            <a:spLocks noGrp="1"/>
          </p:cNvSpPr>
          <p:nvPr>
            <p:ph type="sldNum" sz="quarter" idx="4"/>
          </p:nvPr>
        </p:nvSpPr>
        <p:spPr/>
        <p:txBody>
          <a:bodyPr/>
          <a:lstStyle/>
          <a:p>
            <a:fld id="{74438B1A-AF1B-4C8B-993E-1BADE62A2451}" type="slidenum">
              <a:rPr lang="en-US" smtClean="0"/>
              <a:pPr/>
              <a:t>31</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7418" y="3059147"/>
            <a:ext cx="3556599" cy="26264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868739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016" y="220352"/>
            <a:ext cx="11296651" cy="609600"/>
          </a:xfrm>
        </p:spPr>
        <p:txBody>
          <a:bodyPr/>
          <a:lstStyle/>
          <a:p>
            <a:r>
              <a:rPr lang="en-US" dirty="0" smtClean="0"/>
              <a:t>Want to know more?</a:t>
            </a:r>
            <a:endParaRPr lang="en-US" dirty="0"/>
          </a:p>
        </p:txBody>
      </p:sp>
      <p:pic>
        <p:nvPicPr>
          <p:cNvPr id="5" name="Content Placeholder 4"/>
          <p:cNvPicPr>
            <a:picLocks noGrp="1" noChangeAspect="1"/>
          </p:cNvPicPr>
          <p:nvPr>
            <p:ph idx="1"/>
          </p:nvPr>
        </p:nvPicPr>
        <p:blipFill>
          <a:blip r:embed="rId3"/>
          <a:stretch>
            <a:fillRect/>
          </a:stretch>
        </p:blipFill>
        <p:spPr>
          <a:xfrm>
            <a:off x="424016" y="953205"/>
            <a:ext cx="8144797" cy="4376042"/>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4"/>
          </p:nvPr>
        </p:nvSpPr>
        <p:spPr/>
        <p:txBody>
          <a:bodyPr/>
          <a:lstStyle/>
          <a:p>
            <a:fld id="{74438B1A-AF1B-4C8B-993E-1BADE62A2451}" type="slidenum">
              <a:rPr lang="en-US" smtClean="0"/>
              <a:pPr/>
              <a:t>32</a:t>
            </a:fld>
            <a:endParaRPr lang="en-US" dirty="0"/>
          </a:p>
        </p:txBody>
      </p:sp>
      <p:sp>
        <p:nvSpPr>
          <p:cNvPr id="3" name="TextBox 2"/>
          <p:cNvSpPr txBox="1"/>
          <p:nvPr/>
        </p:nvSpPr>
        <p:spPr bwMode="auto">
          <a:xfrm>
            <a:off x="8807587" y="4697008"/>
            <a:ext cx="33844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b="1" dirty="0" smtClean="0">
                <a:solidFill>
                  <a:srgbClr val="C0C0C0"/>
                </a:solidFill>
                <a:hlinkClick r:id="rId4"/>
              </a:rPr>
              <a:t>https://bit.ly/3tmxtrX</a:t>
            </a:r>
            <a:endParaRPr lang="en-US" b="1" dirty="0" smtClean="0">
              <a:solidFill>
                <a:srgbClr val="C0C0C0"/>
              </a:solidFill>
            </a:endParaRPr>
          </a:p>
        </p:txBody>
      </p:sp>
      <p:pic>
        <p:nvPicPr>
          <p:cNvPr id="7" name="Picture 6"/>
          <p:cNvPicPr>
            <a:picLocks noChangeAspect="1"/>
          </p:cNvPicPr>
          <p:nvPr/>
        </p:nvPicPr>
        <p:blipFill>
          <a:blip r:embed="rId5"/>
          <a:stretch>
            <a:fillRect/>
          </a:stretch>
        </p:blipFill>
        <p:spPr>
          <a:xfrm>
            <a:off x="9210820" y="1846773"/>
            <a:ext cx="2324424" cy="23053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5088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602" y="649287"/>
            <a:ext cx="11296651" cy="609600"/>
          </a:xfrm>
        </p:spPr>
        <p:txBody>
          <a:bodyPr/>
          <a:lstStyle/>
          <a:p>
            <a:r>
              <a:rPr lang="en-US" dirty="0"/>
              <a:t>Proficiency training works!</a:t>
            </a:r>
          </a:p>
        </p:txBody>
      </p:sp>
      <p:sp>
        <p:nvSpPr>
          <p:cNvPr id="3" name="Content Placeholder 2"/>
          <p:cNvSpPr>
            <a:spLocks noGrp="1"/>
          </p:cNvSpPr>
          <p:nvPr>
            <p:ph idx="1"/>
          </p:nvPr>
        </p:nvSpPr>
        <p:spPr>
          <a:xfrm>
            <a:off x="674602" y="1405731"/>
            <a:ext cx="10733617" cy="4391025"/>
          </a:xfrm>
        </p:spPr>
        <p:txBody>
          <a:bodyPr/>
          <a:lstStyle/>
          <a:p>
            <a:r>
              <a:rPr lang="en-US" dirty="0"/>
              <a:t>Sports</a:t>
            </a:r>
          </a:p>
          <a:p>
            <a:r>
              <a:rPr lang="en-US" dirty="0"/>
              <a:t>Medicine</a:t>
            </a:r>
          </a:p>
          <a:p>
            <a:r>
              <a:rPr lang="en-US" dirty="0"/>
              <a:t>Aviation</a:t>
            </a:r>
          </a:p>
        </p:txBody>
      </p:sp>
      <p:sp>
        <p:nvSpPr>
          <p:cNvPr id="4" name="Slide Number Placeholder 3"/>
          <p:cNvSpPr>
            <a:spLocks noGrp="1"/>
          </p:cNvSpPr>
          <p:nvPr>
            <p:ph type="sldNum" sz="quarter" idx="4"/>
          </p:nvPr>
        </p:nvSpPr>
        <p:spPr/>
        <p:txBody>
          <a:bodyPr/>
          <a:lstStyle/>
          <a:p>
            <a:fld id="{74438B1A-AF1B-4C8B-993E-1BADE62A2451}" type="slidenum">
              <a:rPr lang="en-US" smtClean="0"/>
              <a:pPr/>
              <a:t>33</a:t>
            </a:fld>
            <a:endParaRPr lang="en-US" dirty="0"/>
          </a:p>
        </p:txBody>
      </p:sp>
      <p:pic>
        <p:nvPicPr>
          <p:cNvPr id="8" name="Picture 7" descr="Trapianto di fegato a seguito di una donazione di organi ..."/>
          <p:cNvPicPr>
            <a:picLocks noChangeAspect="1"/>
          </p:cNvPicPr>
          <p:nvPr/>
        </p:nvPicPr>
        <p:blipFill rotWithShape="1">
          <a:blip r:embed="rId3">
            <a:extLst>
              <a:ext uri="{28A0092B-C50C-407E-A947-70E740481C1C}">
                <a14:useLocalDpi xmlns:a14="http://schemas.microsoft.com/office/drawing/2010/main" val="0"/>
              </a:ext>
            </a:extLst>
          </a:blip>
          <a:srcRect t="9246"/>
          <a:stretch/>
        </p:blipFill>
        <p:spPr>
          <a:xfrm>
            <a:off x="8181334" y="488893"/>
            <a:ext cx="3517064" cy="2397443"/>
          </a:xfrm>
          <a:prstGeom prst="rect">
            <a:avLst/>
          </a:prstGeom>
          <a:ln>
            <a:noFill/>
          </a:ln>
          <a:effectLst>
            <a:outerShdw blurRad="292100" dist="139700" dir="2700000" algn="tl" rotWithShape="0">
              <a:srgbClr val="333333">
                <a:alpha val="65000"/>
              </a:srgbClr>
            </a:outerShdw>
          </a:effectLst>
        </p:spPr>
      </p:pic>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56778" y="4960697"/>
            <a:ext cx="1674624" cy="7257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5" name="Picture 4" descr="File:David-ortiz-batters-box.JPG - Wikimedia Common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419" y="3107622"/>
            <a:ext cx="3674226" cy="2449484"/>
          </a:xfrm>
          <a:prstGeom prst="rect">
            <a:avLst/>
          </a:prstGeom>
        </p:spPr>
      </p:pic>
      <p:pic>
        <p:nvPicPr>
          <p:cNvPr id="9" name="Picture 8" descr="Cosa Fanno i Piloti di Linea in Cabina"/>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68509" y="1661493"/>
            <a:ext cx="4945801" cy="2743374"/>
          </a:xfrm>
          <a:prstGeom prst="rect">
            <a:avLst/>
          </a:prstGeom>
        </p:spPr>
      </p:pic>
    </p:spTree>
    <p:extLst>
      <p:ext uri="{BB962C8B-B14F-4D97-AF65-F5344CB8AC3E}">
        <p14:creationId xmlns:p14="http://schemas.microsoft.com/office/powerpoint/2010/main" val="347632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Proficiency Training Works</a:t>
            </a:r>
          </a:p>
        </p:txBody>
      </p:sp>
      <p:sp>
        <p:nvSpPr>
          <p:cNvPr id="3" name="Content Placeholder 2"/>
          <p:cNvSpPr>
            <a:spLocks noGrp="1"/>
          </p:cNvSpPr>
          <p:nvPr>
            <p:ph idx="1"/>
          </p:nvPr>
        </p:nvSpPr>
        <p:spPr>
          <a:xfrm>
            <a:off x="657002" y="954088"/>
            <a:ext cx="10733617" cy="4391025"/>
          </a:xfrm>
        </p:spPr>
        <p:txBody>
          <a:bodyPr/>
          <a:lstStyle/>
          <a:p>
            <a:r>
              <a:rPr lang="en-US" dirty="0"/>
              <a:t>Increases confidence</a:t>
            </a:r>
          </a:p>
          <a:p>
            <a:r>
              <a:rPr lang="en-US" dirty="0"/>
              <a:t>Increases comfort</a:t>
            </a:r>
          </a:p>
          <a:p>
            <a:r>
              <a:rPr lang="en-US" dirty="0"/>
              <a:t>Expands horizons</a:t>
            </a:r>
          </a:p>
          <a:p>
            <a:r>
              <a:rPr lang="en-US" dirty="0"/>
              <a:t>Keeps us safe</a:t>
            </a:r>
          </a:p>
        </p:txBody>
      </p:sp>
      <p:sp>
        <p:nvSpPr>
          <p:cNvPr id="4" name="Slide Number Placeholder 3"/>
          <p:cNvSpPr>
            <a:spLocks noGrp="1"/>
          </p:cNvSpPr>
          <p:nvPr>
            <p:ph type="sldNum" sz="quarter" idx="4"/>
          </p:nvPr>
        </p:nvSpPr>
        <p:spPr/>
        <p:txBody>
          <a:bodyPr/>
          <a:lstStyle/>
          <a:p>
            <a:fld id="{74438B1A-AF1B-4C8B-993E-1BADE62A2451}" type="slidenum">
              <a:rPr lang="en-US" smtClean="0"/>
              <a:pPr/>
              <a:t>34</a:t>
            </a:fld>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4769"/>
          <a:stretch/>
        </p:blipFill>
        <p:spPr>
          <a:xfrm>
            <a:off x="6718164" y="1392681"/>
            <a:ext cx="4980234" cy="2831189"/>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6524" b="10359"/>
          <a:stretch/>
        </p:blipFill>
        <p:spPr>
          <a:xfrm>
            <a:off x="1227135" y="3160295"/>
            <a:ext cx="3970506" cy="2197768"/>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bwMode="auto">
          <a:xfrm>
            <a:off x="5586154" y="4550261"/>
            <a:ext cx="435371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b="1" dirty="0">
                <a:solidFill>
                  <a:srgbClr val="002060"/>
                </a:solidFill>
              </a:rPr>
              <a:t>Earning any WINGS phase qualifies for a Flight Review!</a:t>
            </a:r>
          </a:p>
        </p:txBody>
      </p:sp>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56778" y="4960697"/>
            <a:ext cx="1674624" cy="7257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53229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t>
            </a:r>
            <a:r>
              <a:rPr lang="en-US" i="1" dirty="0"/>
              <a:t>WINGS</a:t>
            </a:r>
            <a:r>
              <a:rPr lang="en-US" dirty="0"/>
              <a:t>?</a:t>
            </a:r>
          </a:p>
        </p:txBody>
      </p:sp>
      <p:sp>
        <p:nvSpPr>
          <p:cNvPr id="3" name="Content Placeholder 2"/>
          <p:cNvSpPr>
            <a:spLocks noGrp="1"/>
          </p:cNvSpPr>
          <p:nvPr>
            <p:ph idx="1"/>
          </p:nvPr>
        </p:nvSpPr>
        <p:spPr>
          <a:xfrm>
            <a:off x="674602" y="1186578"/>
            <a:ext cx="10733617" cy="4391025"/>
          </a:xfrm>
        </p:spPr>
        <p:txBody>
          <a:bodyPr/>
          <a:lstStyle/>
          <a:p>
            <a:r>
              <a:rPr lang="en-US" dirty="0"/>
              <a:t>Proficient Pilots are:</a:t>
            </a:r>
          </a:p>
          <a:p>
            <a:pPr lvl="1"/>
            <a:r>
              <a:rPr lang="en-US" dirty="0"/>
              <a:t>Confident</a:t>
            </a:r>
          </a:p>
          <a:p>
            <a:pPr lvl="1"/>
            <a:r>
              <a:rPr lang="en-US" dirty="0"/>
              <a:t>Capable</a:t>
            </a:r>
          </a:p>
          <a:p>
            <a:pPr lvl="1"/>
            <a:r>
              <a:rPr lang="en-US" dirty="0"/>
              <a:t>Safe</a:t>
            </a:r>
          </a:p>
          <a:p>
            <a:r>
              <a:rPr lang="en-US" i="1" dirty="0"/>
              <a:t>WINGS </a:t>
            </a:r>
            <a:r>
              <a:rPr lang="en-US" b="0" dirty="0"/>
              <a:t>will keep you </a:t>
            </a:r>
            <a:br>
              <a:rPr lang="en-US" b="0" dirty="0"/>
            </a:br>
            <a:r>
              <a:rPr lang="en-US" b="0" dirty="0"/>
              <a:t>on top of your game</a:t>
            </a:r>
            <a:endParaRPr lang="en-US" i="1" dirty="0"/>
          </a:p>
          <a:p>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35</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0640" y="1858945"/>
            <a:ext cx="5577987" cy="37186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529965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19871" y="244735"/>
            <a:ext cx="8332989" cy="609600"/>
          </a:xfrm>
        </p:spPr>
        <p:txBody>
          <a:bodyPr/>
          <a:lstStyle/>
          <a:p>
            <a:r>
              <a:rPr lang="en-US" sz="2800" b="0" dirty="0"/>
              <a:t>One More Reason to Train with</a:t>
            </a:r>
            <a:r>
              <a:rPr lang="en-US" sz="2800" dirty="0"/>
              <a:t> </a:t>
            </a:r>
            <a:r>
              <a:rPr lang="en-US" sz="2800" i="1" dirty="0"/>
              <a:t>WINGS</a:t>
            </a:r>
          </a:p>
        </p:txBody>
      </p:sp>
      <p:sp>
        <p:nvSpPr>
          <p:cNvPr id="4" name="Content Placeholder 3"/>
          <p:cNvSpPr>
            <a:spLocks noGrp="1"/>
          </p:cNvSpPr>
          <p:nvPr>
            <p:ph sz="half" idx="1"/>
          </p:nvPr>
        </p:nvSpPr>
        <p:spPr>
          <a:xfrm>
            <a:off x="2468191" y="876363"/>
            <a:ext cx="6553890" cy="4391025"/>
          </a:xfrm>
        </p:spPr>
        <p:txBody>
          <a:bodyPr/>
          <a:lstStyle/>
          <a:p>
            <a:pPr marL="0" indent="0">
              <a:buNone/>
            </a:pPr>
            <a:r>
              <a:rPr lang="en-US" sz="3600" i="1" dirty="0">
                <a:latin typeface="Calibri" panose="020F0502020204030204" pitchFamily="34" charset="0"/>
                <a:cs typeface="Calibri" panose="020F0502020204030204" pitchFamily="34" charset="0"/>
              </a:rPr>
              <a:t>WINGS</a:t>
            </a:r>
            <a:r>
              <a:rPr lang="en-US" sz="3600" dirty="0">
                <a:latin typeface="Calibri" panose="020F0502020204030204" pitchFamily="34" charset="0"/>
                <a:cs typeface="Calibri" panose="020F0502020204030204" pitchFamily="34" charset="0"/>
              </a:rPr>
              <a:t> Industry Sweepstakes!</a:t>
            </a:r>
          </a:p>
        </p:txBody>
      </p:sp>
      <p:sp>
        <p:nvSpPr>
          <p:cNvPr id="6" name="Rectangle 5"/>
          <p:cNvSpPr/>
          <p:nvPr/>
        </p:nvSpPr>
        <p:spPr>
          <a:xfrm>
            <a:off x="277585" y="4724401"/>
            <a:ext cx="9775275" cy="800219"/>
          </a:xfrm>
          <a:prstGeom prst="rect">
            <a:avLst/>
          </a:prstGeom>
        </p:spPr>
        <p:txBody>
          <a:bodyPr wrap="square">
            <a:spAutoFit/>
          </a:bodyPr>
          <a:lstStyle/>
          <a:p>
            <a:pPr fontAlgn="auto">
              <a:spcBef>
                <a:spcPts val="0"/>
              </a:spcBef>
              <a:spcAft>
                <a:spcPts val="0"/>
              </a:spcAft>
              <a:buNone/>
            </a:pPr>
            <a:r>
              <a:rPr lang="en-US" sz="1800" b="1" dirty="0">
                <a:solidFill>
                  <a:srgbClr val="000000"/>
                </a:solidFill>
                <a:latin typeface="Arial"/>
              </a:rPr>
              <a:t>The Paul and Fran Burger 2021 $10,000 </a:t>
            </a:r>
            <a:r>
              <a:rPr lang="en-US" sz="1800" b="1" i="1" dirty="0">
                <a:solidFill>
                  <a:srgbClr val="000000"/>
                </a:solidFill>
                <a:latin typeface="Arial"/>
              </a:rPr>
              <a:t>WINGS</a:t>
            </a:r>
            <a:r>
              <a:rPr lang="en-US" sz="1800" b="1" dirty="0">
                <a:solidFill>
                  <a:srgbClr val="000000"/>
                </a:solidFill>
                <a:latin typeface="Arial"/>
              </a:rPr>
              <a:t> Sweepstakes</a:t>
            </a:r>
          </a:p>
          <a:p>
            <a:pPr fontAlgn="auto">
              <a:spcBef>
                <a:spcPts val="0"/>
              </a:spcBef>
              <a:spcAft>
                <a:spcPts val="0"/>
              </a:spcAft>
              <a:buNone/>
            </a:pPr>
            <a:r>
              <a:rPr lang="en-US" sz="2800" b="1" dirty="0">
                <a:solidFill>
                  <a:srgbClr val="002060"/>
                </a:solidFill>
                <a:latin typeface="Arial"/>
                <a:hlinkClick r:id="rId4"/>
              </a:rPr>
              <a:t>https</a:t>
            </a:r>
            <a:r>
              <a:rPr lang="en-US" sz="2800" b="1" dirty="0" smtClean="0">
                <a:solidFill>
                  <a:srgbClr val="002060"/>
                </a:solidFill>
                <a:latin typeface="Arial"/>
                <a:hlinkClick r:id="rId4"/>
              </a:rPr>
              <a:t>://www.wingsindustry.com/WINGS-Sweepstakes</a:t>
            </a:r>
            <a:r>
              <a:rPr lang="en-US" sz="2800" b="1" dirty="0" smtClean="0">
                <a:solidFill>
                  <a:srgbClr val="002060"/>
                </a:solidFill>
                <a:latin typeface="Arial"/>
              </a:rPr>
              <a:t> </a:t>
            </a:r>
            <a:endParaRPr lang="en-US" sz="2800" b="1" dirty="0">
              <a:solidFill>
                <a:srgbClr val="002060"/>
              </a:solidFill>
              <a:latin typeface="Arial"/>
            </a:endParaRPr>
          </a:p>
        </p:txBody>
      </p:sp>
      <p:pic>
        <p:nvPicPr>
          <p:cNvPr id="3076" name="Picture 4" descr="C:\Users\JAYMFL~1\AppData\Local\Temp\SNAGHTML3387ad6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1524000"/>
            <a:ext cx="7467600" cy="27928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6"/>
          <a:stretch>
            <a:fillRect/>
          </a:stretch>
        </p:blipFill>
        <p:spPr>
          <a:xfrm>
            <a:off x="9877417" y="1144951"/>
            <a:ext cx="1522904" cy="758097"/>
          </a:xfrm>
          <a:prstGeom prst="rect">
            <a:avLst/>
          </a:prstGeom>
          <a:ln>
            <a:noFill/>
          </a:ln>
          <a:effectLst>
            <a:outerShdw blurRad="292100" dist="139700" dir="2700000" algn="tl" rotWithShape="0">
              <a:srgbClr val="333333">
                <a:alpha val="65000"/>
              </a:srgbClr>
            </a:outerShdw>
          </a:effectLst>
        </p:spPr>
      </p:pic>
      <p:pic>
        <p:nvPicPr>
          <p:cNvPr id="1026" name="AC9DCF9F-B4D2-4354-AC5F-CCE040BFE497" descr="E5DA4827-9175-4651-984F-515325979C7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74832" y="2414677"/>
            <a:ext cx="2438400" cy="2438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0812982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4" name="Slide Number Placeholder 3"/>
          <p:cNvSpPr>
            <a:spLocks noGrp="1"/>
          </p:cNvSpPr>
          <p:nvPr>
            <p:ph type="sldNum" sz="quarter" idx="4"/>
          </p:nvPr>
        </p:nvSpPr>
        <p:spPr/>
        <p:txBody>
          <a:bodyPr/>
          <a:lstStyle/>
          <a:p>
            <a:fld id="{74438B1A-AF1B-4C8B-993E-1BADE62A2451}" type="slidenum">
              <a:rPr lang="en-US" smtClean="0"/>
              <a:pPr/>
              <a:t>37</a:t>
            </a:fld>
            <a:endParaRPr lang="en-US" dirty="0"/>
          </a:p>
        </p:txBody>
      </p:sp>
      <p:sp>
        <p:nvSpPr>
          <p:cNvPr id="6" name="Content Placeholder 5"/>
          <p:cNvSpPr>
            <a:spLocks noGrp="1"/>
          </p:cNvSpPr>
          <p:nvPr>
            <p:ph idx="1"/>
          </p:nvPr>
        </p:nvSpPr>
        <p:spPr>
          <a:xfrm>
            <a:off x="290920" y="1045288"/>
            <a:ext cx="12118795" cy="4767424"/>
          </a:xfrm>
        </p:spPr>
        <p:txBody>
          <a:bodyPr/>
          <a:lstStyle/>
          <a:p>
            <a:r>
              <a:rPr lang="en-US" dirty="0"/>
              <a:t>AC 00-45H Aviation Weather Services</a:t>
            </a:r>
          </a:p>
          <a:p>
            <a:pPr lvl="1"/>
            <a:r>
              <a:rPr lang="en-US" dirty="0">
                <a:hlinkClick r:id="rId3"/>
              </a:rPr>
              <a:t>https://www.faa.gov/documentlibrary/media/advisory_circular/ac_00-45h.pdf</a:t>
            </a:r>
            <a:endParaRPr lang="en-US" dirty="0"/>
          </a:p>
          <a:p>
            <a:pPr marL="457200" lvl="1" indent="0">
              <a:buNone/>
            </a:pPr>
            <a:r>
              <a:rPr lang="en-US" dirty="0"/>
              <a:t> </a:t>
            </a:r>
          </a:p>
          <a:p>
            <a:r>
              <a:rPr lang="en-US" dirty="0"/>
              <a:t>AC 00-63A Use of Flight Deck Displays of Digital Weather and Aeronautical Information</a:t>
            </a:r>
          </a:p>
          <a:p>
            <a:pPr lvl="1"/>
            <a:r>
              <a:rPr lang="en-US" dirty="0">
                <a:hlinkClick r:id="rId4"/>
              </a:rPr>
              <a:t>https://www.faa.gov/documentLibrary/media/Advisory_Circular/AC_00-63A.pdf </a:t>
            </a:r>
            <a:endParaRPr lang="en-US" dirty="0"/>
          </a:p>
          <a:p>
            <a:pPr marL="457200" lvl="1" indent="0">
              <a:buNone/>
            </a:pPr>
            <a:endParaRPr lang="en-US" dirty="0"/>
          </a:p>
          <a:p>
            <a:r>
              <a:rPr lang="en-US" dirty="0"/>
              <a:t>AC 90-114B Automatic Dependent Surveillance-Broadcast Operations</a:t>
            </a:r>
          </a:p>
          <a:p>
            <a:pPr lvl="1"/>
            <a:r>
              <a:rPr lang="en-US" dirty="0"/>
              <a:t> </a:t>
            </a:r>
            <a:r>
              <a:rPr lang="en-US" dirty="0">
                <a:hlinkClick r:id="rId5"/>
              </a:rPr>
              <a:t>https://www.faa.gov/documentLibrary/media/Advisory_Circular/AC_90-114B.pdf</a:t>
            </a:r>
            <a:endParaRPr lang="en-US" dirty="0"/>
          </a:p>
          <a:p>
            <a:pPr marL="0" indent="0">
              <a:buNone/>
            </a:pPr>
            <a:r>
              <a:rPr lang="en-US" sz="2000" dirty="0"/>
              <a:t> </a:t>
            </a:r>
            <a:r>
              <a:rPr lang="en-US" sz="2200" dirty="0"/>
              <a:t>		</a:t>
            </a:r>
          </a:p>
        </p:txBody>
      </p:sp>
    </p:spTree>
    <p:extLst>
      <p:ext uri="{BB962C8B-B14F-4D97-AF65-F5344CB8AC3E}">
        <p14:creationId xmlns:p14="http://schemas.microsoft.com/office/powerpoint/2010/main" val="39551495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4" name="Slide Number Placeholder 3"/>
          <p:cNvSpPr>
            <a:spLocks noGrp="1"/>
          </p:cNvSpPr>
          <p:nvPr>
            <p:ph type="sldNum" sz="quarter" idx="4"/>
          </p:nvPr>
        </p:nvSpPr>
        <p:spPr/>
        <p:txBody>
          <a:bodyPr/>
          <a:lstStyle/>
          <a:p>
            <a:fld id="{74438B1A-AF1B-4C8B-993E-1BADE62A2451}" type="slidenum">
              <a:rPr lang="en-US" smtClean="0"/>
              <a:pPr/>
              <a:t>38</a:t>
            </a:fld>
            <a:endParaRPr lang="en-US" dirty="0"/>
          </a:p>
        </p:txBody>
      </p:sp>
      <p:sp>
        <p:nvSpPr>
          <p:cNvPr id="6" name="Content Placeholder 5"/>
          <p:cNvSpPr>
            <a:spLocks noGrp="1"/>
          </p:cNvSpPr>
          <p:nvPr>
            <p:ph idx="1"/>
          </p:nvPr>
        </p:nvSpPr>
        <p:spPr>
          <a:xfrm>
            <a:off x="571500" y="955892"/>
            <a:ext cx="10733617" cy="4391025"/>
          </a:xfrm>
        </p:spPr>
        <p:txBody>
          <a:bodyPr/>
          <a:lstStyle/>
          <a:p>
            <a:r>
              <a:rPr lang="en-US" dirty="0"/>
              <a:t>AC </a:t>
            </a:r>
            <a:r>
              <a:rPr lang="en-US" dirty="0" smtClean="0"/>
              <a:t>91-92 Pilot’s Guide to a </a:t>
            </a:r>
            <a:br>
              <a:rPr lang="en-US" dirty="0" smtClean="0"/>
            </a:br>
            <a:r>
              <a:rPr lang="en-US" dirty="0" smtClean="0"/>
              <a:t>Preflight Briefing</a:t>
            </a:r>
          </a:p>
          <a:p>
            <a:pPr lvl="1"/>
            <a:r>
              <a:rPr lang="en-US" sz="2000" dirty="0">
                <a:hlinkClick r:id="rId3"/>
              </a:rPr>
              <a:t>https://</a:t>
            </a:r>
            <a:r>
              <a:rPr lang="en-US" sz="2000" dirty="0" smtClean="0">
                <a:hlinkClick r:id="rId3"/>
              </a:rPr>
              <a:t>www.faa.gov/regulations_policies/advisory</a:t>
            </a:r>
            <a:br>
              <a:rPr lang="en-US" sz="2000" dirty="0" smtClean="0">
                <a:hlinkClick r:id="rId3"/>
              </a:rPr>
            </a:br>
            <a:r>
              <a:rPr lang="en-US" sz="2000" dirty="0" smtClean="0">
                <a:hlinkClick r:id="rId3"/>
              </a:rPr>
              <a:t>_circulars/</a:t>
            </a:r>
            <a:r>
              <a:rPr lang="en-US" sz="2000" dirty="0" err="1" smtClean="0">
                <a:hlinkClick r:id="rId3"/>
              </a:rPr>
              <a:t>index.cfm</a:t>
            </a:r>
            <a:r>
              <a:rPr lang="en-US" sz="2000" dirty="0" smtClean="0">
                <a:hlinkClick r:id="rId3"/>
              </a:rPr>
              <a:t>/go/</a:t>
            </a:r>
            <a:r>
              <a:rPr lang="en-US" sz="2000" dirty="0" err="1" smtClean="0">
                <a:hlinkClick r:id="rId3"/>
              </a:rPr>
              <a:t>document.information</a:t>
            </a:r>
            <a:r>
              <a:rPr lang="en-US" sz="2000" dirty="0" smtClean="0">
                <a:hlinkClick r:id="rId3"/>
              </a:rPr>
              <a:t>/document</a:t>
            </a:r>
            <a:br>
              <a:rPr lang="en-US" sz="2000" dirty="0" smtClean="0">
                <a:hlinkClick r:id="rId3"/>
              </a:rPr>
            </a:br>
            <a:r>
              <a:rPr lang="en-US" sz="2000" dirty="0" smtClean="0">
                <a:hlinkClick r:id="rId3"/>
              </a:rPr>
              <a:t>ID/1036892</a:t>
            </a:r>
            <a:endParaRPr lang="en-US" sz="2000" dirty="0" smtClean="0"/>
          </a:p>
          <a:p>
            <a:r>
              <a:rPr lang="en-US" dirty="0" smtClean="0"/>
              <a:t>Aeronautical Information  Manual</a:t>
            </a:r>
            <a:endParaRPr lang="en-US" dirty="0"/>
          </a:p>
          <a:p>
            <a:pPr lvl="1"/>
            <a:r>
              <a:rPr lang="en-US" sz="1800" dirty="0"/>
              <a:t>Chapter 7 – Safety of Flight</a:t>
            </a:r>
          </a:p>
          <a:p>
            <a:pPr lvl="2"/>
            <a:r>
              <a:rPr lang="en-US" sz="1400" dirty="0"/>
              <a:t>Section 1 - Meteorology</a:t>
            </a:r>
          </a:p>
          <a:p>
            <a:r>
              <a:rPr lang="en-US" dirty="0" smtClean="0"/>
              <a:t>FAA </a:t>
            </a:r>
            <a:r>
              <a:rPr lang="en-US" dirty="0"/>
              <a:t>ADS-B Information</a:t>
            </a:r>
          </a:p>
          <a:p>
            <a:pPr lvl="1"/>
            <a:r>
              <a:rPr lang="en-US" dirty="0">
                <a:hlinkClick r:id="rId4"/>
              </a:rPr>
              <a:t>https://www.faa.gov/nextgen/equipadsb/</a:t>
            </a:r>
            <a:r>
              <a:rPr lang="en-US" dirty="0"/>
              <a:t> </a:t>
            </a:r>
          </a:p>
          <a:p>
            <a:r>
              <a:rPr lang="en-US" dirty="0" smtClean="0"/>
              <a:t>Automated </a:t>
            </a:r>
            <a:r>
              <a:rPr lang="en-US" dirty="0"/>
              <a:t>Surface Observing Systems</a:t>
            </a:r>
          </a:p>
          <a:p>
            <a:pPr lvl="1"/>
            <a:r>
              <a:rPr lang="en-US" sz="1800" dirty="0">
                <a:hlinkClick r:id="rId5"/>
              </a:rPr>
              <a:t>https://www.weather.gov/asos/</a:t>
            </a:r>
            <a:r>
              <a:rPr lang="en-US" sz="1800" dirty="0"/>
              <a:t> </a:t>
            </a:r>
          </a:p>
          <a:p>
            <a:pPr lvl="1"/>
            <a:r>
              <a:rPr lang="en-US" sz="1600" dirty="0">
                <a:hlinkClick r:id="rId6"/>
              </a:rPr>
              <a:t>https://www.faa.gov/air_traffic/weather/asos/</a:t>
            </a:r>
            <a:r>
              <a:rPr lang="en-US" sz="1600" dirty="0"/>
              <a:t> </a:t>
            </a:r>
          </a:p>
          <a:p>
            <a:pPr marL="0" indent="0">
              <a:buNone/>
            </a:pPr>
            <a:r>
              <a:rPr lang="en-US" sz="2000" dirty="0"/>
              <a:t> </a:t>
            </a:r>
            <a:r>
              <a:rPr lang="en-US" sz="2200" dirty="0"/>
              <a:t>		</a:t>
            </a:r>
          </a:p>
        </p:txBody>
      </p:sp>
      <p:pic>
        <p:nvPicPr>
          <p:cNvPr id="8" name="Picture 7"/>
          <p:cNvPicPr>
            <a:picLocks noChangeAspect="1"/>
          </p:cNvPicPr>
          <p:nvPr/>
        </p:nvPicPr>
        <p:blipFill rotWithShape="1">
          <a:blip r:embed="rId7">
            <a:extLst>
              <a:ext uri="{28A0092B-C50C-407E-A947-70E740481C1C}">
                <a14:useLocalDpi xmlns:a14="http://schemas.microsoft.com/office/drawing/2010/main" val="0"/>
              </a:ext>
            </a:extLst>
          </a:blip>
          <a:srcRect t="12202" b="12122"/>
          <a:stretch/>
        </p:blipFill>
        <p:spPr>
          <a:xfrm>
            <a:off x="8407977" y="1855571"/>
            <a:ext cx="3460173" cy="3491346"/>
          </a:xfrm>
          <a:prstGeom prst="rect">
            <a:avLst/>
          </a:prstGeom>
          <a:ln>
            <a:noFill/>
          </a:ln>
          <a:effectLst>
            <a:outerShdw blurRad="292100" dist="139700" dir="2700000" algn="tl" rotWithShape="0">
              <a:srgbClr val="333333">
                <a:alpha val="65000"/>
              </a:srgbClr>
            </a:outerShdw>
          </a:effectLst>
        </p:spPr>
      </p:pic>
      <p:sp>
        <p:nvSpPr>
          <p:cNvPr id="7" name="Oval 6">
            <a:extLst>
              <a:ext uri="{FF2B5EF4-FFF2-40B4-BE49-F238E27FC236}">
                <a16:creationId xmlns:a16="http://schemas.microsoft.com/office/drawing/2014/main" id="{999619AB-2650-4DDD-9C1A-D7285EE3847B}"/>
              </a:ext>
            </a:extLst>
          </p:cNvPr>
          <p:cNvSpPr/>
          <p:nvPr/>
        </p:nvSpPr>
        <p:spPr bwMode="auto">
          <a:xfrm>
            <a:off x="11676621" y="44522"/>
            <a:ext cx="383059" cy="363288"/>
          </a:xfrm>
          <a:prstGeom prst="ellipse">
            <a:avLst/>
          </a:prstGeom>
          <a:solidFill>
            <a:srgbClr val="FFFF00"/>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5420442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182" y="344488"/>
            <a:ext cx="11208327" cy="1299672"/>
          </a:xfrm>
        </p:spPr>
        <p:txBody>
          <a:bodyPr/>
          <a:lstStyle/>
          <a:p>
            <a:r>
              <a:rPr lang="en-US" dirty="0" smtClean="0"/>
              <a:t>Safety Management Systems (SMS)</a:t>
            </a:r>
            <a:r>
              <a:rPr lang="en-US" dirty="0"/>
              <a:t/>
            </a:r>
            <a:br>
              <a:rPr lang="en-US" dirty="0"/>
            </a:br>
            <a:r>
              <a:rPr lang="en-US" dirty="0" smtClean="0"/>
              <a:t>Coming to General Aviation</a:t>
            </a:r>
            <a:endParaRPr lang="en-US" dirty="0"/>
          </a:p>
        </p:txBody>
      </p:sp>
      <p:pic>
        <p:nvPicPr>
          <p:cNvPr id="4" name="Content Placeholder 3"/>
          <p:cNvPicPr>
            <a:picLocks noGrp="1" noChangeAspect="1"/>
          </p:cNvPicPr>
          <p:nvPr>
            <p:ph idx="1"/>
          </p:nvPr>
        </p:nvPicPr>
        <p:blipFill rotWithShape="1">
          <a:blip r:embed="rId4"/>
          <a:srcRect t="32064" b="12815"/>
          <a:stretch/>
        </p:blipFill>
        <p:spPr>
          <a:xfrm>
            <a:off x="2423416" y="2101361"/>
            <a:ext cx="7585491" cy="2690447"/>
          </a:xfrm>
          <a:prstGeom prst="rect">
            <a:avLst/>
          </a:prstGeom>
        </p:spPr>
      </p:pic>
      <p:sp>
        <p:nvSpPr>
          <p:cNvPr id="5" name="Rectangle 4"/>
          <p:cNvSpPr/>
          <p:nvPr/>
        </p:nvSpPr>
        <p:spPr bwMode="auto">
          <a:xfrm>
            <a:off x="-3956538" y="1248508"/>
            <a:ext cx="2936630" cy="1705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6" name="Rectangle 5"/>
          <p:cNvSpPr/>
          <p:nvPr/>
        </p:nvSpPr>
        <p:spPr bwMode="auto">
          <a:xfrm>
            <a:off x="2602524" y="2004645"/>
            <a:ext cx="2532184" cy="1318848"/>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7" name="Rectangle 6"/>
          <p:cNvSpPr/>
          <p:nvPr/>
        </p:nvSpPr>
        <p:spPr bwMode="auto">
          <a:xfrm>
            <a:off x="2423416" y="3337240"/>
            <a:ext cx="2711292" cy="1160585"/>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8" name="Rectangle 7"/>
          <p:cNvSpPr/>
          <p:nvPr/>
        </p:nvSpPr>
        <p:spPr bwMode="auto">
          <a:xfrm>
            <a:off x="7297615" y="2101361"/>
            <a:ext cx="2497016" cy="1573824"/>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9" name="Rectangle 8"/>
          <p:cNvSpPr/>
          <p:nvPr/>
        </p:nvSpPr>
        <p:spPr bwMode="auto">
          <a:xfrm>
            <a:off x="7297615" y="3675185"/>
            <a:ext cx="2497016" cy="1573824"/>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10" name="TextBox 9"/>
          <p:cNvSpPr txBox="1"/>
          <p:nvPr/>
        </p:nvSpPr>
        <p:spPr bwMode="auto">
          <a:xfrm>
            <a:off x="211333" y="5120731"/>
            <a:ext cx="752694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dirty="0" smtClean="0">
                <a:hlinkClick r:id="rId5"/>
              </a:rPr>
              <a:t>https</a:t>
            </a:r>
            <a:r>
              <a:rPr lang="en-US" dirty="0">
                <a:hlinkClick r:id="rId5"/>
              </a:rPr>
              <a:t>://</a:t>
            </a:r>
            <a:r>
              <a:rPr lang="en-US" dirty="0" smtClean="0">
                <a:hlinkClick r:id="rId5"/>
              </a:rPr>
              <a:t>www.faa.gov/about/initiatives/gasafetyoutreach</a:t>
            </a:r>
            <a:r>
              <a:rPr lang="en-US" dirty="0" smtClean="0"/>
              <a:t>  </a:t>
            </a:r>
            <a:endParaRPr lang="en-US" sz="1200" b="1" dirty="0">
              <a:solidFill>
                <a:srgbClr val="C0C0C0"/>
              </a:solidFill>
            </a:endParaRPr>
          </a:p>
        </p:txBody>
      </p:sp>
      <p:pic>
        <p:nvPicPr>
          <p:cNvPr id="12" name="Picture 11"/>
          <p:cNvPicPr>
            <a:picLocks noChangeAspect="1"/>
          </p:cNvPicPr>
          <p:nvPr/>
        </p:nvPicPr>
        <p:blipFill>
          <a:blip r:embed="rId6"/>
          <a:stretch>
            <a:fillRect/>
          </a:stretch>
        </p:blipFill>
        <p:spPr>
          <a:xfrm>
            <a:off x="9794631" y="3675185"/>
            <a:ext cx="2036838" cy="2013692"/>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059424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bwMode="auto">
          <a:xfrm>
            <a:off x="447907" y="1130737"/>
            <a:ext cx="11296185" cy="3712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kern="0" dirty="0"/>
              <a:t>AC 00-45H Aviation Weather Service</a:t>
            </a:r>
          </a:p>
          <a:p>
            <a:pPr lvl="1"/>
            <a:r>
              <a:rPr lang="en-US" kern="0" dirty="0"/>
              <a:t>Comprehensive list of FAA, NWS services </a:t>
            </a:r>
            <a:br>
              <a:rPr lang="en-US" kern="0" dirty="0"/>
            </a:br>
            <a:r>
              <a:rPr lang="en-US" kern="0" dirty="0"/>
              <a:t>and products</a:t>
            </a:r>
          </a:p>
          <a:p>
            <a:pPr lvl="1"/>
            <a:r>
              <a:rPr lang="en-US" kern="0" dirty="0"/>
              <a:t>Includes FIS-B (Flight Information Service-</a:t>
            </a:r>
            <a:br>
              <a:rPr lang="en-US" kern="0" dirty="0"/>
            </a:br>
            <a:r>
              <a:rPr lang="en-US" kern="0" dirty="0"/>
              <a:t>Broadcast) products available through ADS-B </a:t>
            </a:r>
            <a:br>
              <a:rPr lang="en-US" kern="0" dirty="0"/>
            </a:br>
            <a:r>
              <a:rPr lang="en-US" kern="0" dirty="0"/>
              <a:t>in data link</a:t>
            </a:r>
          </a:p>
          <a:p>
            <a:pPr marL="0" indent="0">
              <a:buNone/>
            </a:pPr>
            <a:endParaRPr lang="en-US" kern="0" dirty="0"/>
          </a:p>
          <a:p>
            <a:endParaRPr lang="en-US" kern="0" dirty="0"/>
          </a:p>
          <a:p>
            <a:pPr marL="0" indent="0">
              <a:buFontTx/>
              <a:buNone/>
            </a:pPr>
            <a:r>
              <a:rPr lang="en-US" sz="1800" kern="0" dirty="0"/>
              <a:t>          </a:t>
            </a:r>
          </a:p>
          <a:p>
            <a:pPr marL="0" indent="0">
              <a:buFontTx/>
              <a:buNone/>
            </a:pPr>
            <a:endParaRPr lang="en-US" sz="1800" kern="0" dirty="0"/>
          </a:p>
          <a:p>
            <a:pPr marL="0" indent="0">
              <a:buFontTx/>
              <a:buNone/>
            </a:pPr>
            <a:endParaRPr lang="en-US" sz="1800" kern="0" dirty="0"/>
          </a:p>
          <a:p>
            <a:pPr marL="0" indent="0">
              <a:buFontTx/>
              <a:buNone/>
            </a:pPr>
            <a:endParaRPr lang="en-US" sz="1800" kern="0" dirty="0"/>
          </a:p>
          <a:p>
            <a:pPr marL="0" indent="0">
              <a:buFontTx/>
              <a:buNone/>
            </a:pPr>
            <a:endParaRPr lang="en-US" sz="1800" kern="0" dirty="0"/>
          </a:p>
          <a:p>
            <a:pPr marL="0" indent="0">
              <a:buFontTx/>
              <a:buNone/>
            </a:pPr>
            <a:r>
              <a:rPr lang="en-US" sz="1800" kern="0" dirty="0"/>
              <a:t>                                                                                                         </a:t>
            </a:r>
            <a:endParaRPr lang="en-US" sz="1800" b="0" kern="0" dirty="0"/>
          </a:p>
        </p:txBody>
      </p:sp>
      <p:sp>
        <p:nvSpPr>
          <p:cNvPr id="2" name="Title 1"/>
          <p:cNvSpPr>
            <a:spLocks noGrp="1"/>
          </p:cNvSpPr>
          <p:nvPr>
            <p:ph type="title"/>
          </p:nvPr>
        </p:nvSpPr>
        <p:spPr>
          <a:xfrm>
            <a:off x="379970" y="246591"/>
            <a:ext cx="11296651" cy="609600"/>
          </a:xfrm>
        </p:spPr>
        <p:txBody>
          <a:bodyPr/>
          <a:lstStyle/>
          <a:p>
            <a:r>
              <a:rPr lang="en-US" dirty="0"/>
              <a:t>Resources</a:t>
            </a:r>
          </a:p>
        </p:txBody>
      </p:sp>
      <p:sp>
        <p:nvSpPr>
          <p:cNvPr id="4" name="Slide Number Placeholder 3"/>
          <p:cNvSpPr>
            <a:spLocks noGrp="1"/>
          </p:cNvSpPr>
          <p:nvPr>
            <p:ph type="sldNum" sz="quarter" idx="4"/>
          </p:nvPr>
        </p:nvSpPr>
        <p:spPr/>
        <p:txBody>
          <a:bodyPr/>
          <a:lstStyle/>
          <a:p>
            <a:fld id="{74438B1A-AF1B-4C8B-993E-1BADE62A2451}" type="slidenum">
              <a:rPr lang="en-US" smtClean="0"/>
              <a:pPr/>
              <a:t>4</a:t>
            </a:fld>
            <a:endParaRPr lang="en-US" dirty="0"/>
          </a:p>
        </p:txBody>
      </p:sp>
      <p:grpSp>
        <p:nvGrpSpPr>
          <p:cNvPr id="11" name="Group 10"/>
          <p:cNvGrpSpPr/>
          <p:nvPr/>
        </p:nvGrpSpPr>
        <p:grpSpPr>
          <a:xfrm>
            <a:off x="8444604" y="1020200"/>
            <a:ext cx="2986466" cy="4377709"/>
            <a:chOff x="8421718" y="1159652"/>
            <a:chExt cx="3012469" cy="3735508"/>
          </a:xfrm>
        </p:grpSpPr>
        <p:sp>
          <p:nvSpPr>
            <p:cNvPr id="6" name="Rectangle 5"/>
            <p:cNvSpPr/>
            <p:nvPr/>
          </p:nvSpPr>
          <p:spPr bwMode="auto">
            <a:xfrm rot="17140952">
              <a:off x="6869527" y="2711843"/>
              <a:ext cx="3379230" cy="274847"/>
            </a:xfrm>
            <a:prstGeom prst="rect">
              <a:avLst/>
            </a:prstGeom>
            <a:solidFill>
              <a:schemeClr val="accent5">
                <a:lumMod val="75000"/>
              </a:schemeClr>
            </a:solidFill>
            <a:ln w="57150" cap="flat" cmpd="sng" algn="ctr">
              <a:solidFill>
                <a:schemeClr val="accent5">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pic>
          <p:nvPicPr>
            <p:cNvPr id="10" name="Picture 9"/>
            <p:cNvPicPr>
              <a:picLocks noChangeAspect="1"/>
            </p:cNvPicPr>
            <p:nvPr/>
          </p:nvPicPr>
          <p:blipFill>
            <a:blip r:embed="rId3"/>
            <a:stretch>
              <a:fillRect/>
            </a:stretch>
          </p:blipFill>
          <p:spPr>
            <a:xfrm rot="895762">
              <a:off x="8665989" y="1492215"/>
              <a:ext cx="2768198" cy="3402945"/>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34003289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40</a:t>
            </a:fld>
            <a:endParaRPr lang="en-US" dirty="0"/>
          </a:p>
        </p:txBody>
      </p:sp>
      <p:pic>
        <p:nvPicPr>
          <p:cNvPr id="5" name="Picture 4" descr="Rodin_Think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8831" y="1508126"/>
            <a:ext cx="2540000" cy="31623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56778" y="4960697"/>
            <a:ext cx="1674624" cy="7257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775439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 for attending	</a:t>
            </a:r>
          </a:p>
        </p:txBody>
      </p:sp>
      <p:sp>
        <p:nvSpPr>
          <p:cNvPr id="3" name="Content Placeholder 2"/>
          <p:cNvSpPr>
            <a:spLocks noGrp="1"/>
          </p:cNvSpPr>
          <p:nvPr>
            <p:ph idx="1"/>
          </p:nvPr>
        </p:nvSpPr>
        <p:spPr>
          <a:xfrm>
            <a:off x="571500" y="1150653"/>
            <a:ext cx="8050213" cy="4391025"/>
          </a:xfrm>
        </p:spPr>
        <p:txBody>
          <a:bodyPr/>
          <a:lstStyle/>
          <a:p>
            <a:r>
              <a:rPr lang="en-US" dirty="0"/>
              <a:t>You are vital members of our GA safety community</a:t>
            </a:r>
          </a:p>
        </p:txBody>
      </p:sp>
      <p:sp>
        <p:nvSpPr>
          <p:cNvPr id="4" name="Slide Number Placeholder 3"/>
          <p:cNvSpPr>
            <a:spLocks noGrp="1"/>
          </p:cNvSpPr>
          <p:nvPr>
            <p:ph type="sldNum" sz="quarter" idx="4"/>
          </p:nvPr>
        </p:nvSpPr>
        <p:spPr/>
        <p:txBody>
          <a:bodyPr/>
          <a:lstStyle/>
          <a:p>
            <a:fld id="{74438B1A-AF1B-4C8B-993E-1BADE62A2451}" type="slidenum">
              <a:rPr lang="en-US" smtClean="0"/>
              <a:pPr/>
              <a:t>41</a:t>
            </a:fld>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2968" y="3845296"/>
            <a:ext cx="2481228" cy="18621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5515" y="1816532"/>
            <a:ext cx="2547540" cy="19119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6064" y="2998382"/>
            <a:ext cx="4863102" cy="21076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9924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a:xfrm>
            <a:off x="307536" y="400418"/>
            <a:ext cx="4940269" cy="1395412"/>
          </a:xfrm>
        </p:spPr>
        <p:txBody>
          <a:bodyPr/>
          <a:lstStyle/>
          <a:p>
            <a:r>
              <a:rPr lang="en-US" dirty="0"/>
              <a:t>The National FAA Safety Team Presents</a:t>
            </a:r>
          </a:p>
        </p:txBody>
      </p:sp>
      <p:sp>
        <p:nvSpPr>
          <p:cNvPr id="32786" name="Text Box 18"/>
          <p:cNvSpPr txBox="1">
            <a:spLocks noChangeArrowheads="1"/>
          </p:cNvSpPr>
          <p:nvPr/>
        </p:nvSpPr>
        <p:spPr bwMode="auto">
          <a:xfrm>
            <a:off x="2642106" y="3750144"/>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 </a:t>
            </a:r>
          </a:p>
        </p:txBody>
      </p:sp>
      <p:sp>
        <p:nvSpPr>
          <p:cNvPr id="7" name="Rectangle 12"/>
          <p:cNvSpPr>
            <a:spLocks noGrp="1" noChangeArrowheads="1"/>
          </p:cNvSpPr>
          <p:nvPr>
            <p:ph type="subTitle" idx="1"/>
          </p:nvPr>
        </p:nvSpPr>
        <p:spPr>
          <a:xfrm>
            <a:off x="307535" y="1821854"/>
            <a:ext cx="8132130" cy="1050818"/>
          </a:xfrm>
        </p:spPr>
        <p:txBody>
          <a:bodyPr/>
          <a:lstStyle/>
          <a:p>
            <a:r>
              <a:rPr lang="en-US" dirty="0"/>
              <a:t>Topic of the Month – August </a:t>
            </a:r>
          </a:p>
          <a:p>
            <a:r>
              <a:rPr lang="en-US" dirty="0"/>
              <a:t>Pre-flight &amp; In-flight Weather Resources</a:t>
            </a:r>
            <a:endParaRPr lang="en-US" i="1" dirty="0"/>
          </a:p>
        </p:txBody>
      </p:sp>
    </p:spTree>
    <p:custDataLst>
      <p:tags r:id="rId1"/>
    </p:custDataLst>
    <p:extLst>
      <p:ext uri="{BB962C8B-B14F-4D97-AF65-F5344CB8AC3E}">
        <p14:creationId xmlns:p14="http://schemas.microsoft.com/office/powerpoint/2010/main" val="127430763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bwMode="auto">
          <a:xfrm>
            <a:off x="447907" y="1130737"/>
            <a:ext cx="11296185" cy="3712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kern="0" dirty="0" smtClean="0"/>
              <a:t>AC </a:t>
            </a:r>
            <a:r>
              <a:rPr lang="en-US" kern="0" dirty="0"/>
              <a:t>91-92: Pilot’s Guide to a Preflight </a:t>
            </a:r>
            <a:br>
              <a:rPr lang="en-US" kern="0" dirty="0"/>
            </a:br>
            <a:r>
              <a:rPr lang="en-US" kern="0" dirty="0" smtClean="0"/>
              <a:t>Briefing</a:t>
            </a:r>
          </a:p>
          <a:p>
            <a:pPr lvl="1"/>
            <a:r>
              <a:rPr lang="en-US" kern="0" dirty="0" smtClean="0"/>
              <a:t>Extensive ADS-B discussion</a:t>
            </a:r>
          </a:p>
          <a:p>
            <a:pPr lvl="1"/>
            <a:r>
              <a:rPr lang="en-US" kern="0" dirty="0" smtClean="0"/>
              <a:t>Flight Service Web Services</a:t>
            </a:r>
          </a:p>
          <a:p>
            <a:pPr lvl="1"/>
            <a:r>
              <a:rPr lang="en-US" kern="0" dirty="0" smtClean="0"/>
              <a:t>Self-briefing information and tips </a:t>
            </a:r>
          </a:p>
          <a:p>
            <a:pPr lvl="1"/>
            <a:r>
              <a:rPr lang="en-US" kern="0" dirty="0" smtClean="0"/>
              <a:t>Single-pilot Resource Management </a:t>
            </a:r>
          </a:p>
          <a:p>
            <a:endParaRPr lang="en-US" kern="0" dirty="0"/>
          </a:p>
          <a:p>
            <a:endParaRPr lang="en-US" kern="0" dirty="0"/>
          </a:p>
          <a:p>
            <a:pPr marL="0" indent="0">
              <a:buFontTx/>
              <a:buNone/>
            </a:pPr>
            <a:r>
              <a:rPr lang="en-US" sz="1800" kern="0" dirty="0"/>
              <a:t>          </a:t>
            </a:r>
          </a:p>
          <a:p>
            <a:pPr marL="0" indent="0">
              <a:buFontTx/>
              <a:buNone/>
            </a:pPr>
            <a:endParaRPr lang="en-US" sz="1800" kern="0" dirty="0"/>
          </a:p>
          <a:p>
            <a:pPr marL="0" indent="0">
              <a:buFontTx/>
              <a:buNone/>
            </a:pPr>
            <a:endParaRPr lang="en-US" sz="1800" kern="0" dirty="0"/>
          </a:p>
          <a:p>
            <a:pPr marL="0" indent="0">
              <a:buFontTx/>
              <a:buNone/>
            </a:pPr>
            <a:endParaRPr lang="en-US" sz="1800" kern="0" dirty="0"/>
          </a:p>
          <a:p>
            <a:pPr marL="0" indent="0">
              <a:buFontTx/>
              <a:buNone/>
            </a:pPr>
            <a:endParaRPr lang="en-US" sz="1800" kern="0" dirty="0"/>
          </a:p>
          <a:p>
            <a:pPr marL="0" indent="0">
              <a:buFontTx/>
              <a:buNone/>
            </a:pPr>
            <a:r>
              <a:rPr lang="en-US" sz="1800" kern="0" dirty="0"/>
              <a:t>                                                                                                         </a:t>
            </a:r>
            <a:endParaRPr lang="en-US" sz="1800" b="0" kern="0" dirty="0"/>
          </a:p>
        </p:txBody>
      </p:sp>
      <p:sp>
        <p:nvSpPr>
          <p:cNvPr id="2" name="Title 1"/>
          <p:cNvSpPr>
            <a:spLocks noGrp="1"/>
          </p:cNvSpPr>
          <p:nvPr>
            <p:ph type="title"/>
          </p:nvPr>
        </p:nvSpPr>
        <p:spPr>
          <a:xfrm>
            <a:off x="379970" y="246591"/>
            <a:ext cx="11296651" cy="609600"/>
          </a:xfrm>
        </p:spPr>
        <p:txBody>
          <a:bodyPr/>
          <a:lstStyle/>
          <a:p>
            <a:r>
              <a:rPr lang="en-US" dirty="0"/>
              <a:t>Resources</a:t>
            </a:r>
          </a:p>
        </p:txBody>
      </p:sp>
      <p:sp>
        <p:nvSpPr>
          <p:cNvPr id="4" name="Slide Number Placeholder 3"/>
          <p:cNvSpPr>
            <a:spLocks noGrp="1"/>
          </p:cNvSpPr>
          <p:nvPr>
            <p:ph type="sldNum" sz="quarter" idx="4"/>
          </p:nvPr>
        </p:nvSpPr>
        <p:spPr/>
        <p:txBody>
          <a:bodyPr/>
          <a:lstStyle/>
          <a:p>
            <a:fld id="{74438B1A-AF1B-4C8B-993E-1BADE62A2451}" type="slidenum">
              <a:rPr lang="en-US" smtClean="0"/>
              <a:pPr/>
              <a:t>5</a:t>
            </a:fld>
            <a:endParaRPr lang="en-US" dirty="0"/>
          </a:p>
        </p:txBody>
      </p:sp>
      <p:grpSp>
        <p:nvGrpSpPr>
          <p:cNvPr id="9" name="Group 8"/>
          <p:cNvGrpSpPr/>
          <p:nvPr/>
        </p:nvGrpSpPr>
        <p:grpSpPr>
          <a:xfrm>
            <a:off x="8412811" y="1071190"/>
            <a:ext cx="3093064" cy="4158779"/>
            <a:chOff x="8412811" y="1071190"/>
            <a:chExt cx="3093064" cy="4158779"/>
          </a:xfrm>
        </p:grpSpPr>
        <p:sp>
          <p:nvSpPr>
            <p:cNvPr id="6" name="Rectangle 5"/>
            <p:cNvSpPr/>
            <p:nvPr/>
          </p:nvSpPr>
          <p:spPr bwMode="auto">
            <a:xfrm rot="17140952">
              <a:off x="6688161" y="2795840"/>
              <a:ext cx="3739102" cy="289802"/>
            </a:xfrm>
            <a:prstGeom prst="rect">
              <a:avLst/>
            </a:prstGeom>
            <a:solidFill>
              <a:schemeClr val="accent5">
                <a:lumMod val="75000"/>
              </a:schemeClr>
            </a:solidFill>
            <a:ln w="57150" cap="flat" cmpd="sng" algn="ctr">
              <a:solidFill>
                <a:schemeClr val="accent5">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a:ln>
                  <a:noFill/>
                </a:ln>
                <a:solidFill>
                  <a:schemeClr val="tx1"/>
                </a:solidFill>
                <a:effectLst/>
                <a:latin typeface="Arial" charset="0"/>
              </a:endParaRPr>
            </a:p>
          </p:txBody>
        </p:sp>
        <p:pic>
          <p:nvPicPr>
            <p:cNvPr id="3" name="Picture 2"/>
            <p:cNvPicPr>
              <a:picLocks noChangeAspect="1"/>
            </p:cNvPicPr>
            <p:nvPr/>
          </p:nvPicPr>
          <p:blipFill>
            <a:blip r:embed="rId3"/>
            <a:stretch>
              <a:fillRect/>
            </a:stretch>
          </p:blipFill>
          <p:spPr>
            <a:xfrm rot="891740">
              <a:off x="8579680" y="1442665"/>
              <a:ext cx="2926195" cy="3787304"/>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4148244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8F94C-8B0D-453C-A854-10B5120B0653}"/>
              </a:ext>
            </a:extLst>
          </p:cNvPr>
          <p:cNvSpPr>
            <a:spLocks noGrp="1"/>
          </p:cNvSpPr>
          <p:nvPr>
            <p:ph type="title"/>
          </p:nvPr>
        </p:nvSpPr>
        <p:spPr/>
        <p:txBody>
          <a:bodyPr/>
          <a:lstStyle/>
          <a:p>
            <a:r>
              <a:rPr lang="en-US" dirty="0" smtClean="0"/>
              <a:t>More on AC 91-92</a:t>
            </a:r>
            <a:endParaRPr lang="en-US" dirty="0"/>
          </a:p>
        </p:txBody>
      </p:sp>
      <p:sp>
        <p:nvSpPr>
          <p:cNvPr id="3" name="Content Placeholder 2">
            <a:extLst>
              <a:ext uri="{FF2B5EF4-FFF2-40B4-BE49-F238E27FC236}">
                <a16:creationId xmlns:a16="http://schemas.microsoft.com/office/drawing/2014/main" id="{E6F0012C-229B-4F2B-8159-37544A7B0170}"/>
              </a:ext>
            </a:extLst>
          </p:cNvPr>
          <p:cNvSpPr>
            <a:spLocks noGrp="1"/>
          </p:cNvSpPr>
          <p:nvPr>
            <p:ph idx="1"/>
          </p:nvPr>
        </p:nvSpPr>
        <p:spPr>
          <a:xfrm>
            <a:off x="853016" y="954088"/>
            <a:ext cx="10733617" cy="4391025"/>
          </a:xfrm>
        </p:spPr>
        <p:txBody>
          <a:bodyPr/>
          <a:lstStyle/>
          <a:p>
            <a:r>
              <a:rPr lang="en-US" sz="2400" b="0" dirty="0" smtClean="0"/>
              <a:t>Encourages </a:t>
            </a:r>
            <a:r>
              <a:rPr lang="en-US" sz="2400" b="0" dirty="0"/>
              <a:t>pilots to conduct regulatory compliant preflight self-briefings</a:t>
            </a:r>
          </a:p>
          <a:p>
            <a:r>
              <a:rPr lang="en-US" sz="2400" b="0" dirty="0" smtClean="0"/>
              <a:t>Shows </a:t>
            </a:r>
            <a:r>
              <a:rPr lang="en-US" sz="2400" b="0" dirty="0"/>
              <a:t>pilots how to conduct a regulatory compliant preflight self-briefing using automated resources</a:t>
            </a:r>
          </a:p>
          <a:p>
            <a:r>
              <a:rPr lang="en-US" sz="2400" b="0" dirty="0" smtClean="0"/>
              <a:t>Assists </a:t>
            </a:r>
            <a:r>
              <a:rPr lang="en-US" sz="2400" b="0" dirty="0"/>
              <a:t>pilots in complying with Title 14 of the Code of Federal Regulations (14 CFR) part 91, §§ 91.103 that states </a:t>
            </a:r>
            <a:r>
              <a:rPr lang="en-US" sz="2400" b="0" dirty="0" smtClean="0"/>
              <a:t>pilots </a:t>
            </a:r>
            <a:r>
              <a:rPr lang="en-US" sz="2400" b="0" dirty="0"/>
              <a:t>in command shall become familiar with all available information concerning their flight before departure</a:t>
            </a:r>
          </a:p>
          <a:p>
            <a:r>
              <a:rPr lang="en-US" sz="2400" b="0" dirty="0"/>
              <a:t>Replaces FAA publications:</a:t>
            </a:r>
          </a:p>
          <a:p>
            <a:pPr lvl="1"/>
            <a:r>
              <a:rPr lang="en-US" sz="2000" dirty="0"/>
              <a:t>General Aviation Pilot’s Guide to Preflight Weather Planning, Weather self-Briefings, and Weather Decision Making</a:t>
            </a:r>
          </a:p>
          <a:p>
            <a:pPr lvl="1"/>
            <a:r>
              <a:rPr lang="en-US" sz="2000" dirty="0"/>
              <a:t>How to Obtain a Good Weather Briefing</a:t>
            </a:r>
          </a:p>
          <a:p>
            <a:pPr lvl="1"/>
            <a:endParaRPr lang="en-US" sz="2000" b="0" dirty="0"/>
          </a:p>
          <a:p>
            <a:endParaRPr lang="en-US" sz="2400" dirty="0"/>
          </a:p>
        </p:txBody>
      </p:sp>
      <p:sp>
        <p:nvSpPr>
          <p:cNvPr id="4" name="Slide Number Placeholder 3">
            <a:extLst>
              <a:ext uri="{FF2B5EF4-FFF2-40B4-BE49-F238E27FC236}">
                <a16:creationId xmlns:a16="http://schemas.microsoft.com/office/drawing/2014/main" id="{AB0AAD08-D6AA-4441-A7FE-DA25D75E0899}"/>
              </a:ext>
            </a:extLst>
          </p:cNvPr>
          <p:cNvSpPr>
            <a:spLocks noGrp="1"/>
          </p:cNvSpPr>
          <p:nvPr>
            <p:ph type="sldNum" sz="quarter" idx="4"/>
          </p:nvPr>
        </p:nvSpPr>
        <p:spPr/>
        <p:txBody>
          <a:bodyPr/>
          <a:lstStyle/>
          <a:p>
            <a:fld id="{74438B1A-AF1B-4C8B-993E-1BADE62A2451}" type="slidenum">
              <a:rPr lang="en-US" smtClean="0"/>
              <a:pPr/>
              <a:t>6</a:t>
            </a:fld>
            <a:endParaRPr lang="en-US" dirty="0"/>
          </a:p>
        </p:txBody>
      </p:sp>
    </p:spTree>
    <p:extLst>
      <p:ext uri="{BB962C8B-B14F-4D97-AF65-F5344CB8AC3E}">
        <p14:creationId xmlns:p14="http://schemas.microsoft.com/office/powerpoint/2010/main" val="3825119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921" y="549277"/>
            <a:ext cx="11296651" cy="609600"/>
          </a:xfrm>
        </p:spPr>
        <p:txBody>
          <a:bodyPr/>
          <a:lstStyle/>
          <a:p>
            <a:r>
              <a:rPr lang="en-US" dirty="0"/>
              <a:t>Weather analysis and decision making are big parts of our job.</a:t>
            </a:r>
          </a:p>
        </p:txBody>
      </p:sp>
      <p:sp>
        <p:nvSpPr>
          <p:cNvPr id="4" name="Slide Number Placeholder 3"/>
          <p:cNvSpPr>
            <a:spLocks noGrp="1"/>
          </p:cNvSpPr>
          <p:nvPr>
            <p:ph type="sldNum" sz="quarter" idx="4"/>
          </p:nvPr>
        </p:nvSpPr>
        <p:spPr/>
        <p:txBody>
          <a:bodyPr/>
          <a:lstStyle/>
          <a:p>
            <a:fld id="{74438B1A-AF1B-4C8B-993E-1BADE62A2451}" type="slidenum">
              <a:rPr lang="en-US" smtClean="0"/>
              <a:pPr/>
              <a:t>7</a:t>
            </a:fld>
            <a:endParaRPr lang="en-US" dirty="0"/>
          </a:p>
        </p:txBody>
      </p:sp>
      <p:pic>
        <p:nvPicPr>
          <p:cNvPr id="6" name="Picture 5" descr="Autoland - Wikiped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4572" y="2557781"/>
            <a:ext cx="3810000" cy="254127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6191" y="1870395"/>
            <a:ext cx="5798127" cy="32614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92012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Preflight to tie down</a:t>
            </a:r>
          </a:p>
        </p:txBody>
      </p:sp>
      <p:sp>
        <p:nvSpPr>
          <p:cNvPr id="3" name="Content Placeholder 2"/>
          <p:cNvSpPr>
            <a:spLocks noGrp="1"/>
          </p:cNvSpPr>
          <p:nvPr>
            <p:ph idx="1"/>
          </p:nvPr>
        </p:nvSpPr>
        <p:spPr>
          <a:xfrm>
            <a:off x="674602" y="1144444"/>
            <a:ext cx="10733617" cy="4391025"/>
          </a:xfrm>
        </p:spPr>
        <p:txBody>
          <a:bodyPr/>
          <a:lstStyle/>
          <a:p>
            <a:r>
              <a:rPr lang="en-US" dirty="0"/>
              <a:t>Perceive</a:t>
            </a:r>
          </a:p>
          <a:p>
            <a:pPr lvl="1"/>
            <a:r>
              <a:rPr lang="en-US" dirty="0"/>
              <a:t>Gather weather information</a:t>
            </a:r>
          </a:p>
          <a:p>
            <a:r>
              <a:rPr lang="en-US" dirty="0"/>
              <a:t>Process</a:t>
            </a:r>
          </a:p>
          <a:p>
            <a:pPr lvl="1"/>
            <a:r>
              <a:rPr lang="en-US" dirty="0"/>
              <a:t>Analyze weather information </a:t>
            </a:r>
          </a:p>
          <a:p>
            <a:r>
              <a:rPr lang="en-US" dirty="0"/>
              <a:t>Perform</a:t>
            </a:r>
          </a:p>
          <a:p>
            <a:pPr lvl="1"/>
            <a:r>
              <a:rPr lang="en-US" dirty="0"/>
              <a:t>Make and act upon </a:t>
            </a:r>
            <a:br>
              <a:rPr lang="en-US" dirty="0"/>
            </a:br>
            <a:r>
              <a:rPr lang="en-US" dirty="0"/>
              <a:t>operational decisions</a:t>
            </a:r>
          </a:p>
        </p:txBody>
      </p:sp>
      <p:sp>
        <p:nvSpPr>
          <p:cNvPr id="4" name="Slide Number Placeholder 3"/>
          <p:cNvSpPr>
            <a:spLocks noGrp="1"/>
          </p:cNvSpPr>
          <p:nvPr>
            <p:ph type="sldNum" sz="quarter" idx="4"/>
          </p:nvPr>
        </p:nvSpPr>
        <p:spPr/>
        <p:txBody>
          <a:bodyPr/>
          <a:lstStyle/>
          <a:p>
            <a:fld id="{74438B1A-AF1B-4C8B-993E-1BADE62A2451}" type="slidenum">
              <a:rPr lang="en-US" smtClean="0"/>
              <a:pPr/>
              <a:t>8</a:t>
            </a:fld>
            <a:endParaRPr lang="en-US" dirty="0"/>
          </a:p>
        </p:txBody>
      </p:sp>
      <p:graphicFrame>
        <p:nvGraphicFramePr>
          <p:cNvPr id="5" name="Diagram 4"/>
          <p:cNvGraphicFramePr/>
          <p:nvPr>
            <p:extLst>
              <p:ext uri="{D42A27DB-BD31-4B8C-83A1-F6EECF244321}">
                <p14:modId xmlns:p14="http://schemas.microsoft.com/office/powerpoint/2010/main" val="2329930531"/>
              </p:ext>
            </p:extLst>
          </p:nvPr>
        </p:nvGraphicFramePr>
        <p:xfrm>
          <a:off x="5403273" y="685800"/>
          <a:ext cx="7718136" cy="50773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8896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0C9F4-8DD7-4811-8A22-14FCB03902B5}"/>
              </a:ext>
            </a:extLst>
          </p:cNvPr>
          <p:cNvSpPr>
            <a:spLocks noGrp="1"/>
          </p:cNvSpPr>
          <p:nvPr>
            <p:ph type="title"/>
          </p:nvPr>
        </p:nvSpPr>
        <p:spPr/>
        <p:txBody>
          <a:bodyPr/>
          <a:lstStyle/>
          <a:p>
            <a:r>
              <a:rPr lang="en-US" dirty="0"/>
              <a:t>Pre-flight Self-Briefing</a:t>
            </a:r>
          </a:p>
        </p:txBody>
      </p:sp>
      <p:sp>
        <p:nvSpPr>
          <p:cNvPr id="3" name="Content Placeholder 2">
            <a:extLst>
              <a:ext uri="{FF2B5EF4-FFF2-40B4-BE49-F238E27FC236}">
                <a16:creationId xmlns:a16="http://schemas.microsoft.com/office/drawing/2014/main" id="{3E2DF0A0-F609-452E-ADC2-AC0B7BEAB7FF}"/>
              </a:ext>
            </a:extLst>
          </p:cNvPr>
          <p:cNvSpPr>
            <a:spLocks noGrp="1"/>
          </p:cNvSpPr>
          <p:nvPr>
            <p:ph idx="1"/>
          </p:nvPr>
        </p:nvSpPr>
        <p:spPr>
          <a:xfrm>
            <a:off x="674602" y="1233487"/>
            <a:ext cx="10733617" cy="4391025"/>
          </a:xfrm>
        </p:spPr>
        <p:txBody>
          <a:bodyPr/>
          <a:lstStyle/>
          <a:p>
            <a:r>
              <a:rPr lang="en-US" b="0" dirty="0">
                <a:cs typeface="Times New Roman" panose="02020603050405020304" pitchFamily="18" charset="0"/>
              </a:rPr>
              <a:t>Prior to every flight, pilots should gather all information vital to the nature of the flight</a:t>
            </a:r>
          </a:p>
          <a:p>
            <a:r>
              <a:rPr lang="en-US" b="0" dirty="0">
                <a:cs typeface="Times New Roman" panose="02020603050405020304" pitchFamily="18" charset="0"/>
              </a:rPr>
              <a:t>Using automated resources, pilots can conduct a regulatory compliant preflight briefing without contacting Flight Service </a:t>
            </a:r>
          </a:p>
          <a:p>
            <a:r>
              <a:rPr lang="en-US" b="0" dirty="0">
                <a:cs typeface="Times New Roman" panose="02020603050405020304" pitchFamily="18" charset="0"/>
              </a:rPr>
              <a:t>Pilots who prefer to contact Flight Service are still encouraged to conduct a self-briefing prior to calling</a:t>
            </a:r>
          </a:p>
          <a:p>
            <a:pPr lvl="1"/>
            <a:r>
              <a:rPr lang="en-US" dirty="0"/>
              <a:t>Provides familiarity of meteorological and aeronautical conditions applicable to the route of flight</a:t>
            </a:r>
          </a:p>
          <a:p>
            <a:pPr lvl="1"/>
            <a:r>
              <a:rPr lang="en-US" dirty="0"/>
              <a:t>Promotes a better understanding of weather information</a:t>
            </a:r>
          </a:p>
          <a:p>
            <a:endParaRPr lang="en-US" dirty="0"/>
          </a:p>
        </p:txBody>
      </p:sp>
      <p:sp>
        <p:nvSpPr>
          <p:cNvPr id="4" name="Slide Number Placeholder 3">
            <a:extLst>
              <a:ext uri="{FF2B5EF4-FFF2-40B4-BE49-F238E27FC236}">
                <a16:creationId xmlns:a16="http://schemas.microsoft.com/office/drawing/2014/main" id="{013778D4-9825-4879-8BD2-576E1568B801}"/>
              </a:ext>
            </a:extLst>
          </p:cNvPr>
          <p:cNvSpPr>
            <a:spLocks noGrp="1"/>
          </p:cNvSpPr>
          <p:nvPr>
            <p:ph type="sldNum" sz="quarter" idx="4"/>
          </p:nvPr>
        </p:nvSpPr>
        <p:spPr/>
        <p:txBody>
          <a:bodyPr/>
          <a:lstStyle/>
          <a:p>
            <a:fld id="{74438B1A-AF1B-4C8B-993E-1BADE62A2451}" type="slidenum">
              <a:rPr lang="en-US" smtClean="0"/>
              <a:pPr/>
              <a:t>9</a:t>
            </a:fld>
            <a:endParaRPr lang="en-US" dirty="0"/>
          </a:p>
        </p:txBody>
      </p:sp>
    </p:spTree>
    <p:extLst>
      <p:ext uri="{BB962C8B-B14F-4D97-AF65-F5344CB8AC3E}">
        <p14:creationId xmlns:p14="http://schemas.microsoft.com/office/powerpoint/2010/main" val="31039799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1_CUSTOM DESIGN" val="L56ghMU8"/>
  <p:tag name="ARTICULATE_PROJECT_OPEN" val="0"/>
  <p:tag name="ARTICULATE_SLIDE_COUNT" val="4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5FDB223F4C0E4A8408399FFA4EDA33" ma:contentTypeVersion="1" ma:contentTypeDescription="Create a new document." ma:contentTypeScope="" ma:versionID="8cf0604ad459b8fbe4c7c6e3c0a7056a">
  <xsd:schema xmlns:xsd="http://www.w3.org/2001/XMLSchema" xmlns:xs="http://www.w3.org/2001/XMLSchema" xmlns:p="http://schemas.microsoft.com/office/2006/metadata/properties" xmlns:ns2="04289566-cf42-4ce7-aa7c-2469c3d4502e" xmlns:ns3="http://schemas.microsoft.com/sharepoint/v4" targetNamespace="http://schemas.microsoft.com/office/2006/metadata/properties" ma:root="true" ma:fieldsID="c41c0327a79c0cd165a16d12bde6f1c8" ns2:_="" ns3:_="">
    <xsd:import namespace="04289566-cf42-4ce7-aa7c-2469c3d4502e"/>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289566-cf42-4ce7-aa7c-2469c3d4502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dlc_DocId xmlns="04289566-cf42-4ce7-aa7c-2469c3d4502e">5YDFD77UPU3F-311-4658</_dlc_DocId>
    <_dlc_DocIdUrl xmlns="04289566-cf42-4ce7-aa7c-2469c3d4502e">
      <Url>https://avssp.faa.gov/avs/afsfaast/_layouts/15/DocIdRedir.aspx?ID=5YDFD77UPU3F-311-4658</Url>
      <Description>5YDFD77UPU3F-311-4658</Description>
    </_dlc_DocIdUrl>
    <IconOverlay xmlns="http://schemas.microsoft.com/sharepoint/v4"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29CA86-5B0D-475F-826C-D8BF66CC07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289566-cf42-4ce7-aa7c-2469c3d4502e"/>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97D1EC2-086B-4869-9FB4-0CCB136B730B}">
  <ds:schemaRefs>
    <ds:schemaRef ds:uri="http://schemas.microsoft.com/sharepoint/events"/>
  </ds:schemaRefs>
</ds:datastoreItem>
</file>

<file path=customXml/itemProps3.xml><?xml version="1.0" encoding="utf-8"?>
<ds:datastoreItem xmlns:ds="http://schemas.openxmlformats.org/officeDocument/2006/customXml" ds:itemID="{0B80675E-01F7-49AA-B61E-EE85CFCAD03B}">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04289566-cf42-4ce7-aa7c-2469c3d4502e"/>
    <ds:schemaRef ds:uri="http://schemas.microsoft.com/sharepoint/v4"/>
    <ds:schemaRef ds:uri="http://purl.org/dc/terms/"/>
    <ds:schemaRef ds:uri="http://schemas.openxmlformats.org/package/2006/metadata/core-properties"/>
    <ds:schemaRef ds:uri="http://www.w3.org/XML/1998/namespace"/>
    <ds:schemaRef ds:uri="http://purl.org/dc/dcmitype/"/>
  </ds:schemaRefs>
</ds:datastoreItem>
</file>

<file path=customXml/itemProps4.xml><?xml version="1.0" encoding="utf-8"?>
<ds:datastoreItem xmlns:ds="http://schemas.openxmlformats.org/officeDocument/2006/customXml" ds:itemID="{AB17F8C7-2AEB-4BC2-A828-B2E729EBBA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15410</TotalTime>
  <Words>5503</Words>
  <Application>Microsoft Office PowerPoint</Application>
  <PresentationFormat>Widescreen</PresentationFormat>
  <Paragraphs>690</Paragraphs>
  <Slides>42</Slides>
  <Notes>42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42</vt:i4>
      </vt:variant>
    </vt:vector>
  </HeadingPairs>
  <TitlesOfParts>
    <vt:vector size="50" baseType="lpstr">
      <vt:lpstr>ＭＳ Ｐゴシック</vt:lpstr>
      <vt:lpstr>Arial</vt:lpstr>
      <vt:lpstr>Calibri</vt:lpstr>
      <vt:lpstr>Helvetica Neue Medium</vt:lpstr>
      <vt:lpstr>Symbol</vt:lpstr>
      <vt:lpstr>Times New Roman</vt:lpstr>
      <vt:lpstr>1_Custom Design</vt:lpstr>
      <vt:lpstr>2_Custom Design</vt:lpstr>
      <vt:lpstr>The National FAA Safety Team Presents</vt:lpstr>
      <vt:lpstr>Welcome</vt:lpstr>
      <vt:lpstr>Overview  </vt:lpstr>
      <vt:lpstr>Resources</vt:lpstr>
      <vt:lpstr>Resources</vt:lpstr>
      <vt:lpstr>More on AC 91-92</vt:lpstr>
      <vt:lpstr>Weather analysis and decision making are big parts of our job.</vt:lpstr>
      <vt:lpstr>Preflight to tie down</vt:lpstr>
      <vt:lpstr>Pre-flight Self-Briefing</vt:lpstr>
      <vt:lpstr>Pre-flight Know Before You Go</vt:lpstr>
      <vt:lpstr>Sample Pre-flight Self-Briefing Resources</vt:lpstr>
      <vt:lpstr>In-flight Weather Sources</vt:lpstr>
      <vt:lpstr>In-flight Weather Service Products – Radio or Datalink</vt:lpstr>
      <vt:lpstr>In-flight Weather Sources</vt:lpstr>
      <vt:lpstr>ADS-B – In Applications</vt:lpstr>
      <vt:lpstr>ADS-R </vt:lpstr>
      <vt:lpstr>TIS-B</vt:lpstr>
      <vt:lpstr>Caution</vt:lpstr>
      <vt:lpstr>FIS-B</vt:lpstr>
      <vt:lpstr>FIS-B Products</vt:lpstr>
      <vt:lpstr>In-flight Weather Sources</vt:lpstr>
      <vt:lpstr>In-flight Weather Sources</vt:lpstr>
      <vt:lpstr>ASOS Information</vt:lpstr>
      <vt:lpstr>AWOS Information</vt:lpstr>
      <vt:lpstr>Airborne Weather Radar</vt:lpstr>
      <vt:lpstr>Airborne Weather Radar</vt:lpstr>
      <vt:lpstr>Strike Finder &amp; Storm Scope</vt:lpstr>
      <vt:lpstr>Portable ADS-B Receivers</vt:lpstr>
      <vt:lpstr>XM Weather</vt:lpstr>
      <vt:lpstr>Air Traffic Control</vt:lpstr>
      <vt:lpstr>Cautions &amp; Tips</vt:lpstr>
      <vt:lpstr>Want to know more?</vt:lpstr>
      <vt:lpstr>Proficiency training works!</vt:lpstr>
      <vt:lpstr>Proficiency Training Works</vt:lpstr>
      <vt:lpstr>Why WINGS?</vt:lpstr>
      <vt:lpstr>One More Reason to Train with WINGS</vt:lpstr>
      <vt:lpstr>References</vt:lpstr>
      <vt:lpstr>References</vt:lpstr>
      <vt:lpstr>Safety Management Systems (SMS) Coming to General Aviation</vt:lpstr>
      <vt:lpstr>Questions?</vt:lpstr>
      <vt:lpstr>Thank you for attending </vt:lpstr>
      <vt:lpstr>The National FAA Safety Team Presents</vt:lpstr>
    </vt:vector>
  </TitlesOfParts>
  <Company>FAA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MTONEY</dc:creator>
  <cp:lastModifiedBy>Steuernagle, John W (FAA)</cp:lastModifiedBy>
  <cp:revision>584</cp:revision>
  <dcterms:created xsi:type="dcterms:W3CDTF">2005-01-28T20:32:53Z</dcterms:created>
  <dcterms:modified xsi:type="dcterms:W3CDTF">2022-03-18T18:13:22Z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0x010100DD5FDB223F4C0E4A8408399FFA4EDA33</vt:lpwstr>
  </property>
  <property fmtid="{D5CDD505-2E9C-101B-9397-08002B2CF9AE}" pid="3" name="_dlc_DocIdItemGuid">
    <vt:lpwstr>36c39caa-3974-48db-a41c-ae8c7b4eab48</vt:lpwstr>
  </property>
  <property fmtid="{D5CDD505-2E9C-101B-9397-08002B2CF9AE}" pid="4" name="ArticulateGUID">
    <vt:lpwstr>1A634F0A-0996-4E84-9417-A2AD3CA6E542</vt:lpwstr>
  </property>
  <property fmtid="{D5CDD505-2E9C-101B-9397-08002B2CF9AE}" pid="5" name="ArticulatePath">
    <vt:lpwstr>https://avssp.faa.gov/avs/afsfaast/Approved%20Resources/NPP%20Resources/FY%202022%20NPP%20Resources/Operations/NPP%2014%20Topic%20of%20the%20Month/11%20-%20Aug%20Weather/22-11-Aug-TOM-in%20flight%20Wx%20Resources-PPT-Rev%20DRAFT%200</vt:lpwstr>
  </property>
</Properties>
</file>