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7"/>
  </p:notesMasterIdLst>
  <p:handoutMasterIdLst>
    <p:handoutMasterId r:id="rId38"/>
  </p:handoutMasterIdLst>
  <p:sldIdLst>
    <p:sldId id="273" r:id="rId7"/>
    <p:sldId id="290" r:id="rId8"/>
    <p:sldId id="291" r:id="rId9"/>
    <p:sldId id="334" r:id="rId10"/>
    <p:sldId id="335" r:id="rId11"/>
    <p:sldId id="336" r:id="rId12"/>
    <p:sldId id="337" r:id="rId13"/>
    <p:sldId id="338" r:id="rId14"/>
    <p:sldId id="343" r:id="rId15"/>
    <p:sldId id="312" r:id="rId16"/>
    <p:sldId id="317" r:id="rId17"/>
    <p:sldId id="319" r:id="rId18"/>
    <p:sldId id="320" r:id="rId19"/>
    <p:sldId id="318" r:id="rId20"/>
    <p:sldId id="313" r:id="rId21"/>
    <p:sldId id="321" r:id="rId22"/>
    <p:sldId id="322" r:id="rId23"/>
    <p:sldId id="323" r:id="rId24"/>
    <p:sldId id="324" r:id="rId25"/>
    <p:sldId id="325" r:id="rId26"/>
    <p:sldId id="326" r:id="rId27"/>
    <p:sldId id="327" r:id="rId28"/>
    <p:sldId id="340" r:id="rId29"/>
    <p:sldId id="344" r:id="rId30"/>
    <p:sldId id="302" r:id="rId31"/>
    <p:sldId id="309" r:id="rId32"/>
    <p:sldId id="341" r:id="rId33"/>
    <p:sldId id="342" r:id="rId34"/>
    <p:sldId id="310" r:id="rId35"/>
    <p:sldId id="333" r:id="rId36"/>
  </p:sldIdLst>
  <p:sldSz cx="12192000" cy="6858000"/>
  <p:notesSz cx="6858000" cy="9296400"/>
  <p:custDataLst>
    <p:tags r:id="rId39"/>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0"/>
            <p14:sldId id="291"/>
            <p14:sldId id="334"/>
            <p14:sldId id="335"/>
            <p14:sldId id="336"/>
            <p14:sldId id="337"/>
            <p14:sldId id="338"/>
            <p14:sldId id="343"/>
            <p14:sldId id="312"/>
            <p14:sldId id="317"/>
            <p14:sldId id="319"/>
            <p14:sldId id="320"/>
            <p14:sldId id="318"/>
            <p14:sldId id="313"/>
            <p14:sldId id="321"/>
            <p14:sldId id="322"/>
            <p14:sldId id="323"/>
            <p14:sldId id="324"/>
            <p14:sldId id="325"/>
            <p14:sldId id="326"/>
            <p14:sldId id="327"/>
            <p14:sldId id="340"/>
            <p14:sldId id="344"/>
            <p14:sldId id="302"/>
            <p14:sldId id="309"/>
            <p14:sldId id="341"/>
            <p14:sldId id="342"/>
            <p14:sldId id="310"/>
            <p14:sldId id="333"/>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61705" autoAdjust="0"/>
  </p:normalViewPr>
  <p:slideViewPr>
    <p:cSldViewPr snapToGrid="0">
      <p:cViewPr varScale="1">
        <p:scale>
          <a:sx n="56" d="100"/>
          <a:sy n="56" d="100"/>
        </p:scale>
        <p:origin x="1962" y="60"/>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 2022/03-15-246(I)PP</a:t>
            </a:r>
            <a:r>
              <a:rPr lang="en-US" dirty="0" smtClean="0"/>
              <a:t> </a:t>
            </a:r>
            <a:r>
              <a:rPr lang="en-US" sz="1200" b="0" i="0" u="none" strike="noStrike" kern="1200" baseline="0" dirty="0" smtClean="0">
                <a:solidFill>
                  <a:schemeClr val="tx1"/>
                </a:solidFill>
                <a:latin typeface="Times New Roman" pitchFamily="18" charset="0"/>
                <a:ea typeface="+mn-ea"/>
                <a:cs typeface="+mn-cs"/>
              </a:rPr>
              <a:t>  </a:t>
            </a:r>
            <a:r>
              <a:rPr lang="en-US" dirty="0" smtClean="0">
                <a:latin typeface="Times New Roman" pitchFamily="18" charset="0"/>
                <a:ea typeface="ＭＳ Ｐゴシック" pitchFamily="34" charset="-128"/>
              </a:rPr>
              <a:t>Original Author: John Steuernagle 03/15/2022;  POC (Kevin Clover), National FAASTeam Operations Program</a:t>
            </a:r>
            <a:r>
              <a:rPr lang="en-US" baseline="0" dirty="0" smtClean="0">
                <a:latin typeface="Times New Roman" pitchFamily="18" charset="0"/>
                <a:ea typeface="ＭＳ Ｐゴシック" pitchFamily="34" charset="-128"/>
              </a:rPr>
              <a:t> Manager</a:t>
            </a:r>
            <a:r>
              <a:rPr lang="en-US" dirty="0" smtClean="0">
                <a:latin typeface="Times New Roman" pitchFamily="18" charset="0"/>
                <a:ea typeface="ＭＳ Ｐゴシック" pitchFamily="34" charset="-128"/>
              </a:rPr>
              <a:t>, Office 562-888-2020; revised by (Name) (MM/DD/YYYY)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0" dirty="0" smtClean="0">
                <a:latin typeface="Times New Roman" pitchFamily="18" charset="0"/>
                <a:ea typeface="ＭＳ Ｐゴシック" pitchFamily="34" charset="-128"/>
              </a:rPr>
              <a:t>Introduction to Safety Risk Management (SRM)</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for an example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latin typeface="Times New Roman" pitchFamily="18" charset="0"/>
                <a:ea typeface="ＭＳ Ｐゴシック" pitchFamily="34" charset="-128"/>
              </a:rPr>
              <a:t>As</a:t>
            </a:r>
            <a:r>
              <a:rPr lang="en-US" b="0" baseline="0" dirty="0" smtClean="0">
                <a:latin typeface="Times New Roman" pitchFamily="18" charset="0"/>
                <a:ea typeface="ＭＳ Ｐゴシック" pitchFamily="34" charset="-128"/>
              </a:rPr>
              <a:t> we saw in the video, SRM is a 3-step process beginning with </a:t>
            </a:r>
            <a:r>
              <a:rPr lang="en-US" b="1" baseline="0" dirty="0" smtClean="0">
                <a:latin typeface="Times New Roman" pitchFamily="18" charset="0"/>
                <a:ea typeface="ＭＳ Ｐゴシック" pitchFamily="34" charset="-128"/>
              </a:rPr>
              <a:t>(Click)</a:t>
            </a:r>
          </a:p>
          <a:p>
            <a:endParaRPr lang="en-US" b="0" baseline="0" dirty="0" smtClean="0">
              <a:latin typeface="Times New Roman" pitchFamily="18" charset="0"/>
              <a:ea typeface="ＭＳ Ｐゴシック" pitchFamily="34" charset="-128"/>
            </a:endParaRPr>
          </a:p>
          <a:p>
            <a:r>
              <a:rPr lang="en-US" b="1" baseline="0" dirty="0" smtClean="0">
                <a:latin typeface="Times New Roman" pitchFamily="18" charset="0"/>
                <a:ea typeface="ＭＳ Ｐゴシック" pitchFamily="34" charset="-128"/>
              </a:rPr>
              <a:t>Hazard identification </a:t>
            </a:r>
            <a:r>
              <a:rPr lang="en-US" b="0" baseline="0" dirty="0" smtClean="0">
                <a:latin typeface="Times New Roman" pitchFamily="18" charset="0"/>
                <a:ea typeface="ＭＳ Ｐゴシック" pitchFamily="34" charset="-128"/>
              </a:rPr>
              <a:t>– What conditions or circumstances could negatively affect your flight. </a:t>
            </a:r>
            <a:r>
              <a:rPr lang="en-US" b="1" baseline="0" dirty="0" smtClean="0">
                <a:latin typeface="Times New Roman" pitchFamily="18" charset="0"/>
                <a:ea typeface="ＭＳ Ｐゴシック" pitchFamily="34" charset="-128"/>
              </a:rPr>
              <a:t>(Click)</a:t>
            </a:r>
            <a:endParaRPr lang="en-US" b="1"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Risk</a:t>
            </a:r>
            <a:r>
              <a:rPr lang="en-US" b="1" baseline="0" dirty="0" smtClean="0">
                <a:latin typeface="Times New Roman" pitchFamily="18" charset="0"/>
                <a:ea typeface="ＭＳ Ｐゴシック" pitchFamily="34" charset="-128"/>
              </a:rPr>
              <a:t> Assessment </a:t>
            </a:r>
            <a:r>
              <a:rPr lang="en-US" b="0" baseline="0" dirty="0" smtClean="0">
                <a:latin typeface="Times New Roman" pitchFamily="18" charset="0"/>
                <a:ea typeface="ＭＳ Ｐゴシック" pitchFamily="34" charset="-128"/>
              </a:rPr>
              <a:t>– How likely are the identified hazards to cause a problem and how severe will be the consequences if they do? </a:t>
            </a:r>
            <a:r>
              <a:rPr lang="en-US" b="1" baseline="0" dirty="0" smtClean="0">
                <a:latin typeface="Times New Roman" pitchFamily="18" charset="0"/>
                <a:ea typeface="ＭＳ Ｐゴシック" pitchFamily="34" charset="-128"/>
              </a:rPr>
              <a:t>(Click)</a:t>
            </a:r>
          </a:p>
          <a:p>
            <a:endParaRPr lang="en-US" b="1" baseline="0" dirty="0" smtClean="0">
              <a:latin typeface="Times New Roman" pitchFamily="18" charset="0"/>
              <a:ea typeface="ＭＳ Ｐゴシック" pitchFamily="34" charset="-128"/>
            </a:endParaRPr>
          </a:p>
          <a:p>
            <a:r>
              <a:rPr lang="en-US" b="1" baseline="0" dirty="0" smtClean="0">
                <a:latin typeface="Times New Roman" pitchFamily="18" charset="0"/>
                <a:ea typeface="ＭＳ Ｐゴシック" pitchFamily="34" charset="-128"/>
              </a:rPr>
              <a:t>Risk Mitigation</a:t>
            </a:r>
            <a:r>
              <a:rPr lang="en-US" b="0" baseline="0" dirty="0" smtClean="0">
                <a:latin typeface="Times New Roman" pitchFamily="18" charset="0"/>
                <a:ea typeface="ＭＳ Ｐゴシック" pitchFamily="34" charset="-128"/>
              </a:rPr>
              <a:t> – What can I do to reduce the risks to acceptable levels? </a:t>
            </a:r>
            <a:r>
              <a:rPr lang="en-US" b="1" baseline="0" dirty="0" smtClean="0">
                <a:latin typeface="Times New Roman" pitchFamily="18" charset="0"/>
                <a:ea typeface="ＭＳ Ｐゴシック" pitchFamily="34" charset="-128"/>
              </a:rPr>
              <a:t>(Click)</a:t>
            </a:r>
            <a:endParaRPr lang="en-US" b="0" baseline="0" dirty="0" smtClean="0">
              <a:latin typeface="Times New Roman" pitchFamily="18" charset="0"/>
              <a:ea typeface="ＭＳ Ｐゴシック" pitchFamily="34" charset="-128"/>
            </a:endParaRPr>
          </a:p>
          <a:p>
            <a:endParaRPr lang="en-US" b="0" baseline="0" dirty="0" smtClean="0">
              <a:latin typeface="Times New Roman" pitchFamily="18" charset="0"/>
              <a:ea typeface="ＭＳ Ｐゴシック" pitchFamily="34" charset="-128"/>
            </a:endParaRPr>
          </a:p>
          <a:p>
            <a:r>
              <a:rPr lang="en-US" b="0" baseline="0" dirty="0" smtClean="0">
                <a:latin typeface="Times New Roman" pitchFamily="18" charset="0"/>
                <a:ea typeface="ＭＳ Ｐゴシック" pitchFamily="34" charset="-128"/>
              </a:rPr>
              <a:t>Finally, we need to constantly monitor the hazards and risks associated with our flight to make sure that the identified risks remain at an acceptable level.</a:t>
            </a:r>
          </a:p>
          <a:p>
            <a:endParaRPr lang="en-US" b="0"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p>
          <a:p>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09E912-B17E-4C38-869E-A6B28C97E642}" type="slidenum">
              <a:rPr lang="en-US" sz="1200">
                <a:solidFill>
                  <a:prstClr val="black"/>
                </a:solidFill>
                <a:latin typeface="Times New Roman" pitchFamily="18" charset="0"/>
              </a:rPr>
              <a:pPr eaLnBrk="1" hangingPunct="1"/>
              <a:t>10</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92976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 back to the video – what are the hazards here?</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Presentation note:  </a:t>
            </a:r>
            <a:r>
              <a:rPr lang="en-US" b="0" i="1" baseline="0" dirty="0" smtClean="0"/>
              <a:t>Ask the audience to identify the hazards, then:  </a:t>
            </a:r>
            <a:r>
              <a:rPr lang="en-US" b="1" baseline="0" dirty="0" smtClean="0">
                <a:latin typeface="Times New Roman" pitchFamily="18" charset="0"/>
                <a:ea typeface="ＭＳ Ｐゴシック" pitchFamily="34" charset="-128"/>
              </a:rPr>
              <a:t>(Click)</a:t>
            </a:r>
          </a:p>
          <a:p>
            <a:endParaRPr lang="en-US" b="1" dirty="0" smtClean="0"/>
          </a:p>
          <a:p>
            <a:r>
              <a:rPr lang="en-US" b="0" dirty="0" smtClean="0"/>
              <a:t>Right the hot oven, pizza,</a:t>
            </a:r>
            <a:r>
              <a:rPr lang="en-US" b="0" baseline="0" dirty="0" smtClean="0"/>
              <a:t> and the</a:t>
            </a:r>
            <a:r>
              <a:rPr lang="en-US" b="0" dirty="0" smtClean="0"/>
              <a:t> pizza pan are hazards.</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343329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famous Alaskan bush pilot was asked how he assessed the risks of landing at unfamiliar back country strips.  His answer:  “well the first thing you want to ask yourself is, how bad is the wreck going to look?” </a:t>
            </a:r>
            <a:r>
              <a:rPr lang="en-US" b="1" baseline="0" dirty="0" smtClean="0">
                <a:latin typeface="Times New Roman" pitchFamily="18" charset="0"/>
                <a:ea typeface="ＭＳ Ｐゴシック" pitchFamily="34" charset="-128"/>
              </a:rPr>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Here’s a picture of a well executed short field landing at an annual Alaskan contest in Valdez.  No airplanes were harmed in the filming of this event and the landing was success.  No wreck. </a:t>
            </a:r>
            <a:r>
              <a:rPr lang="en-US" b="1" baseline="0" dirty="0" smtClean="0">
                <a:latin typeface="Times New Roman" pitchFamily="18" charset="0"/>
                <a:ea typeface="ＭＳ Ｐゴシック" pitchFamily="34" charset="-128"/>
              </a:rPr>
              <a:t>(Click)</a:t>
            </a:r>
          </a:p>
          <a:p>
            <a:endParaRPr lang="en-US" baseline="0" dirty="0" smtClean="0"/>
          </a:p>
          <a:p>
            <a:r>
              <a:rPr lang="en-US" baseline="0" dirty="0" smtClean="0"/>
              <a:t>But here’s a photo of another Alaskan landing on a beach.  The combination of aircraft, pilot, and environment didn’t work out optimally in this case and, if the pilot had assessed this result as likely, he might not have attempted the landing.</a:t>
            </a:r>
          </a:p>
          <a:p>
            <a:endParaRPr lang="en-US" baseline="0" dirty="0" smtClean="0"/>
          </a:p>
          <a:p>
            <a:r>
              <a:rPr lang="en-US" b="1" dirty="0" smtClean="0">
                <a:latin typeface="Times New Roman" pitchFamily="18" charset="0"/>
                <a:ea typeface="ＭＳ Ｐゴシック" pitchFamily="34" charset="-128"/>
              </a:rPr>
              <a:t>(Next Slide)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141629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But we were talking pizza – not planes.</a:t>
            </a:r>
            <a:r>
              <a:rPr lang="en-US" baseline="0" dirty="0" smtClean="0"/>
              <a:t>  We have a hot oven, pan, and pie.  How bad is this wreck going to look if we just reach in there and grab it.  Think in terms of likelihood and severity. </a:t>
            </a:r>
            <a:r>
              <a:rPr lang="en-US" b="1" baseline="0" dirty="0" smtClean="0">
                <a:latin typeface="Times New Roman" pitchFamily="18" charset="0"/>
                <a:ea typeface="ＭＳ Ｐゴシック" pitchFamily="34" charset="-128"/>
              </a:rPr>
              <a:t>(Click)</a:t>
            </a:r>
          </a:p>
          <a:p>
            <a:endParaRPr lang="en-US" baseline="0" dirty="0" smtClean="0"/>
          </a:p>
          <a:p>
            <a:r>
              <a:rPr lang="en-US" baseline="0" dirty="0" smtClean="0"/>
              <a:t>Likelihood first – If we reach in with our bare hands and grab the pan, how likely is it that we’ll be burned?</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Presentation note:  </a:t>
            </a:r>
            <a:r>
              <a:rPr lang="en-US" b="0" i="1" baseline="0" dirty="0" smtClean="0"/>
              <a:t>Ask the audience for answers then:  </a:t>
            </a:r>
            <a:endParaRPr lang="en-US" b="1" i="0"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Right you are it is highly probable</a:t>
            </a:r>
            <a:r>
              <a:rPr lang="en-US" b="0" baseline="0" dirty="0" smtClean="0"/>
              <a:t> that we’ll be burned</a:t>
            </a:r>
            <a:r>
              <a:rPr lang="en-US" b="0" dirty="0" smtClean="0"/>
              <a:t>.  We’re going to be hurt.  The question is, how bad is it</a:t>
            </a:r>
            <a:r>
              <a:rPr lang="en-US" b="0" baseline="0" dirty="0" smtClean="0"/>
              <a:t> going to look.  Here are your severity choices:  </a:t>
            </a:r>
            <a:r>
              <a:rPr lang="en-US" b="1" baseline="0" dirty="0" smtClean="0">
                <a:latin typeface="Times New Roman" pitchFamily="18" charset="0"/>
                <a:ea typeface="ＭＳ Ｐゴシック" pitchFamily="34" charset="-128"/>
              </a:rPr>
              <a:t>(Click)</a:t>
            </a:r>
          </a:p>
          <a:p>
            <a:endParaRPr lang="en-US" b="0" dirty="0" smtClean="0"/>
          </a:p>
          <a:p>
            <a:r>
              <a:rPr lang="en-US" b="0" i="1" dirty="0" smtClean="0"/>
              <a:t>Ask audience for input, then:</a:t>
            </a:r>
          </a:p>
          <a:p>
            <a:endParaRPr lang="en-US" b="0" i="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Well</a:t>
            </a:r>
            <a:r>
              <a:rPr lang="en-US" b="0" i="0" baseline="0" dirty="0" smtClean="0"/>
              <a:t> this burn won’t kill us but it’s not going to be marginal or Negligible either so we’re left with critical.  Not in a life or death context but critical in that it’ll be a while before our hands are fully functional again and that could compromise the jobs we have to do. </a:t>
            </a:r>
            <a:r>
              <a:rPr lang="en-US" b="1" baseline="0" dirty="0" smtClean="0">
                <a:latin typeface="Times New Roman" pitchFamily="18" charset="0"/>
                <a:ea typeface="ＭＳ Ｐゴシック" pitchFamily="34" charset="-128"/>
              </a:rPr>
              <a:t>(Click)</a:t>
            </a:r>
          </a:p>
          <a:p>
            <a:endParaRPr lang="en-US" b="0" i="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Here’s a risk matrix</a:t>
            </a:r>
            <a:r>
              <a:rPr lang="en-US" b="0" i="0" baseline="0" dirty="0" smtClean="0"/>
              <a:t> from FAA’s Risk Management Handbook. </a:t>
            </a:r>
            <a:r>
              <a:rPr lang="en-US" b="1" baseline="0" dirty="0" smtClean="0">
                <a:latin typeface="Times New Roman" pitchFamily="18" charset="0"/>
                <a:ea typeface="ＭＳ Ｐゴシック" pitchFamily="34" charset="-128"/>
              </a:rPr>
              <a:t>(Click)</a:t>
            </a:r>
          </a:p>
          <a:p>
            <a:endParaRPr lang="en-US" b="0" i="0" baseline="0" dirty="0" smtClean="0"/>
          </a:p>
          <a:p>
            <a:r>
              <a:rPr lang="en-US" b="0" i="0" baseline="0" dirty="0" smtClean="0"/>
              <a:t>You can see that the combination of Probable and Critical equals High risk and we must do something to reduce that risk to an acceptable level.</a:t>
            </a:r>
          </a:p>
          <a:p>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32366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saw that the risk of</a:t>
            </a:r>
            <a:r>
              <a:rPr lang="en-US" baseline="0" dirty="0" smtClean="0"/>
              <a:t> injury from the hot oven &amp; pie </a:t>
            </a:r>
            <a:r>
              <a:rPr lang="en-US" dirty="0" smtClean="0"/>
              <a:t>was mitigated to an acceptable level by using hot pads or gloves to get the pie on the table.  Note that the risk of injury is less when the whole hand is protected;</a:t>
            </a:r>
            <a:r>
              <a:rPr lang="en-US" baseline="0" dirty="0" smtClean="0"/>
              <a:t> a little more likely if hot pads are used.  Also note that the risk is not eliminated – just reduced.  We could still burn an unprotected area or our gloves might be defective but, overall, the risk has been mitigated to an acceptable level.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The pizza example is simplistic.  We all know that flying involves an extensive set of variables and a simple flight on one day can be impossible on another.  Let’s take a look at a GA flight.</a:t>
            </a:r>
            <a:endParaRPr lang="en-US" b="1" dirty="0" smtClean="0">
              <a:latin typeface="Times New Roman" pitchFamily="18" charset="0"/>
              <a:ea typeface="ＭＳ Ｐゴシック" pitchFamily="34" charset="-128"/>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151034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example an 850 hour Private Pilot</a:t>
            </a:r>
            <a:r>
              <a:rPr lang="en-US" baseline="0" dirty="0" smtClean="0">
                <a:latin typeface="Times New Roman" pitchFamily="18" charset="0"/>
                <a:ea typeface="ＭＳ Ｐゴシック" pitchFamily="34" charset="-128"/>
              </a:rPr>
              <a:t> will be flying his family from Santa Ana, California to a reunion event in Lake Tahoe.  The weather is forecast to be good along the route.  The pilot will go straight to the airport after work and meet his family there.  If all goes as planned, the flight will depart at or a little before six pm.</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So what hazards should be considered for this trip?  Would you say the risks are acceptable?  If not, what could the pilot do to mitigate them?</a:t>
            </a:r>
          </a:p>
          <a:p>
            <a:endParaRPr lang="en-US" baseline="0" dirty="0" smtClean="0">
              <a:latin typeface="Times New Roman" pitchFamily="18" charset="0"/>
              <a:ea typeface="ＭＳ Ｐゴシック" pitchFamily="34" charset="-128"/>
            </a:endParaRPr>
          </a:p>
          <a:p>
            <a:r>
              <a:rPr lang="en-US" b="1" baseline="0" dirty="0" smtClean="0">
                <a:latin typeface="Times New Roman" pitchFamily="18" charset="0"/>
                <a:ea typeface="ＭＳ Ｐゴシック" pitchFamily="34" charset="-128"/>
              </a:rPr>
              <a:t>Presentation note:  </a:t>
            </a:r>
            <a:r>
              <a:rPr lang="en-US" b="0" i="1" baseline="0" dirty="0" smtClean="0">
                <a:latin typeface="Times New Roman" pitchFamily="18" charset="0"/>
                <a:ea typeface="ＭＳ Ｐゴシック" pitchFamily="34" charset="-128"/>
              </a:rPr>
              <a:t>Guide the audience in a discussion of hazards, risks, and mitigations.  Some hazards include, VFR at night in mountainous terrain, possible fatigue due to departure after a full day at work, pressure to complete the flight in order to be present for the reunion, etc.   Mitigations might include leaving work early in order to reduce fatigue and arrive in daylight or planning to leave early in the morning the following day.  Make the point that going to this destination at night would be a particularly bad idea if the pilot were unfamiliar with the field.</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36C39AF-5418-4CF1-9D58-DEAFC965A5F8}" type="slidenum">
              <a:rPr lang="en-US" sz="1200">
                <a:solidFill>
                  <a:prstClr val="black"/>
                </a:solidFill>
                <a:latin typeface="Times New Roman" pitchFamily="18" charset="0"/>
              </a:rPr>
              <a:pPr eaLnBrk="1" hangingPunct="1"/>
              <a:t>15</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217160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w</a:t>
            </a:r>
            <a:r>
              <a:rPr lang="en-US" dirty="0" smtClean="0"/>
              <a:t>ant and easier way to do it?  </a:t>
            </a:r>
          </a:p>
          <a:p>
            <a:endParaRPr lang="en-US" dirty="0" smtClean="0"/>
          </a:p>
          <a:p>
            <a:r>
              <a:rPr lang="en-US" dirty="0" smtClean="0"/>
              <a:t>Introducing the FAAST FRAT;   </a:t>
            </a:r>
            <a:r>
              <a:rPr lang="en-US" b="1" dirty="0" smtClean="0"/>
              <a:t>(Click) </a:t>
            </a:r>
          </a:p>
          <a:p>
            <a:endParaRPr lang="en-US" b="0" dirty="0" smtClean="0"/>
          </a:p>
          <a:p>
            <a:r>
              <a:rPr lang="en-US" b="0" dirty="0" smtClean="0"/>
              <a:t>an easy</a:t>
            </a:r>
            <a:r>
              <a:rPr lang="en-US" b="0" baseline="0" dirty="0" smtClean="0"/>
              <a:t> to use, basic Fight Risk Assessment Tool for general aviation pilots.</a:t>
            </a:r>
          </a:p>
          <a:p>
            <a:endParaRPr lang="en-US" b="0" baseline="0" dirty="0" smtClean="0"/>
          </a:p>
          <a:p>
            <a:endParaRPr lang="en-US" b="1"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368449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FAAST FRAT is a simple automated spread sheet that contains 20 condition statements for VFR pilots; 22 for IFR pilots.</a:t>
            </a:r>
          </a:p>
          <a:p>
            <a:endParaRPr lang="en-US" dirty="0" smtClean="0"/>
          </a:p>
          <a:p>
            <a:r>
              <a:rPr lang="en-US" dirty="0" smtClean="0"/>
              <a:t>The statements describe common general aviation flight liabilities</a:t>
            </a:r>
            <a:r>
              <a:rPr lang="en-US" baseline="0" dirty="0" smtClean="0"/>
              <a:t> and assets.  Pilots simply click the “yes” box next to each statement that applies to their flight.</a:t>
            </a:r>
          </a:p>
          <a:p>
            <a:endParaRPr lang="en-US" baseline="0" dirty="0" smtClean="0"/>
          </a:p>
          <a:p>
            <a:r>
              <a:rPr lang="en-US" baseline="0" dirty="0" smtClean="0"/>
              <a:t>Each yes statement generates a risk value and those values are totaled on the sheet.  </a:t>
            </a:r>
          </a:p>
          <a:p>
            <a:endParaRPr lang="en-US" baseline="0" dirty="0" smtClean="0"/>
          </a:p>
          <a:p>
            <a:r>
              <a:rPr lang="en-US" baseline="0" dirty="0" smtClean="0"/>
              <a:t>The total risk value is related to the risk matrix chart to determine whether the flight risk is likely to be low, moderate, or high.</a:t>
            </a:r>
          </a:p>
          <a:p>
            <a:endParaRPr lang="en-US" b="1" dirty="0" smtClean="0"/>
          </a:p>
          <a:p>
            <a:r>
              <a:rPr lang="en-US" b="1" dirty="0" smtClean="0"/>
              <a:t>(Next Slide)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449855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 pilot has fewer than 15 hours in the last 90 days but a WINGS Phase was completed in the last 6 months.  The risk</a:t>
            </a:r>
            <a:r>
              <a:rPr lang="en-US" baseline="0" dirty="0" smtClean="0"/>
              <a:t> of low recent experience is cancelled by the WINGS Phase completion.</a:t>
            </a:r>
          </a:p>
          <a:p>
            <a:endParaRPr lang="en-US" baseline="0" dirty="0" smtClean="0"/>
          </a:p>
          <a:p>
            <a:r>
              <a:rPr lang="en-US" baseline="0" dirty="0" smtClean="0"/>
              <a:t>Surface winds will be greater than 15 knots resulting in a risk value of plus 4.  The flight will be to a non-towered airport, ceiling will be less than 3,000 feet and there is no weather reporting at the destination.  </a:t>
            </a:r>
            <a:r>
              <a:rPr lang="en-US" b="1" baseline="0" dirty="0" smtClean="0"/>
              <a:t>(Click)</a:t>
            </a:r>
          </a:p>
          <a:p>
            <a:endParaRPr lang="en-US" baseline="0" dirty="0" smtClean="0"/>
          </a:p>
          <a:p>
            <a:r>
              <a:rPr lang="en-US" baseline="0" dirty="0" smtClean="0"/>
              <a:t>This results in a total risk value of 15.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2171723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the Risk Matrix Chart we see that a Total Risk Value of 15 is between Low and Moderate for a VFR Pilot with fewer than 100 hours time in type,    </a:t>
            </a:r>
            <a:r>
              <a:rPr lang="en-US" b="1" baseline="0" dirty="0" smtClean="0"/>
              <a:t>(Click)</a:t>
            </a:r>
          </a:p>
          <a:p>
            <a:endParaRPr lang="en-US" baseline="0" dirty="0" smtClean="0"/>
          </a:p>
          <a:p>
            <a:r>
              <a:rPr lang="en-US" baseline="0" dirty="0" smtClean="0"/>
              <a:t>but well within the low range for an IFR pilot with more than 100 hours time in type.</a:t>
            </a:r>
          </a:p>
          <a:p>
            <a:endParaRPr lang="en-US" baseline="0" dirty="0" smtClean="0"/>
          </a:p>
          <a:p>
            <a:r>
              <a:rPr lang="en-US" sz="1200" b="1" kern="1200" dirty="0" smtClean="0">
                <a:solidFill>
                  <a:schemeClr val="tx1"/>
                </a:solidFill>
                <a:effectLst/>
                <a:latin typeface="Times New Roman" pitchFamily="18" charset="0"/>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323132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31788" y="696913"/>
            <a:ext cx="6197600" cy="34861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A7358A1-738F-44CA-9594-49EB6B50F82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FRAT can cover</a:t>
            </a:r>
            <a:r>
              <a:rPr lang="en-US" baseline="0" dirty="0" smtClean="0"/>
              <a:t> all possible flight hazards but this one – though simple – does address some factors that are common to GA accidents.  We hope it’s use will prompt pilots to learn more about Safety Risk Management.  </a:t>
            </a:r>
          </a:p>
          <a:p>
            <a:endParaRPr lang="en-US" baseline="0" dirty="0" smtClean="0"/>
          </a:p>
          <a:p>
            <a:r>
              <a:rPr lang="en-US" baseline="0" dirty="0" smtClean="0"/>
              <a:t>Now to get your copy here’s what you do……….</a:t>
            </a:r>
          </a:p>
          <a:p>
            <a:endParaRPr lang="en-US" baseline="0" dirty="0" smtClean="0"/>
          </a:p>
          <a:p>
            <a:r>
              <a:rPr lang="en-US" b="1"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2108225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Navigate to FAASafety.gov</a:t>
            </a:r>
          </a:p>
          <a:p>
            <a:endParaRPr lang="en-US" baseline="0" dirty="0" smtClean="0"/>
          </a:p>
          <a:p>
            <a:r>
              <a:rPr lang="en-US" baseline="0" dirty="0" smtClean="0"/>
              <a:t>Click on Resources, then click on Library.</a:t>
            </a:r>
          </a:p>
          <a:p>
            <a:endParaRPr lang="en-US" baseline="0" dirty="0" smtClean="0"/>
          </a:p>
          <a:p>
            <a:r>
              <a:rPr lang="en-US" b="1" dirty="0" smtClean="0"/>
              <a:t>(Next Slide)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288164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Flight Risk Assessment Tool (FRAT)</a:t>
            </a:r>
            <a:endParaRPr lang="en-US" baseline="0" dirty="0" smtClean="0"/>
          </a:p>
          <a:p>
            <a:endParaRPr lang="en-US" baseline="0" dirty="0" smtClean="0"/>
          </a:p>
          <a:p>
            <a:r>
              <a:rPr lang="en-US" baseline="0" dirty="0" smtClean="0"/>
              <a:t>Download the appropriate FRAT for your computer</a:t>
            </a:r>
          </a:p>
          <a:p>
            <a:endParaRPr lang="en-US" baseline="0" dirty="0" smtClean="0"/>
          </a:p>
          <a:p>
            <a:r>
              <a:rPr lang="en-US" b="1" baseline="0" dirty="0" smtClean="0"/>
              <a:t>Note:  </a:t>
            </a:r>
            <a:r>
              <a:rPr lang="en-US" baseline="0" dirty="0" smtClean="0"/>
              <a:t>FAAST FRAT for Windows will not run with Excel for MAC.  If you want to run the FRAT on your Apple computer, you’ll need the Numbers application.</a:t>
            </a:r>
          </a:p>
          <a:p>
            <a:endParaRPr lang="en-US" baseline="0" dirty="0" smtClean="0"/>
          </a:p>
          <a:p>
            <a:r>
              <a:rPr lang="en-US" baseline="0" dirty="0" smtClean="0"/>
              <a:t>We’ve looked at safety risk management for individuals</a:t>
            </a:r>
          </a:p>
          <a:p>
            <a:endParaRPr lang="en-US" b="1" dirty="0" smtClean="0"/>
          </a:p>
          <a:p>
            <a:r>
              <a:rPr lang="en-US" b="1" dirty="0" smtClean="0"/>
              <a:t>(Next Slide)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2585387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taken a look at Safety</a:t>
            </a:r>
            <a:r>
              <a:rPr lang="en-US" baseline="0" dirty="0" smtClean="0"/>
              <a:t> Risk Management for individuals, </a:t>
            </a:r>
            <a:r>
              <a:rPr lang="en-US" b="1" baseline="0" dirty="0" smtClean="0"/>
              <a:t>(Click) </a:t>
            </a:r>
          </a:p>
          <a:p>
            <a:endParaRPr lang="en-US" b="1" baseline="0" dirty="0" smtClean="0"/>
          </a:p>
          <a:p>
            <a:r>
              <a:rPr lang="en-US" baseline="0" dirty="0" smtClean="0"/>
              <a:t>but SRM is also a foundational pillar of larger safety management systems that’s being adopted by large and small organizations world wide.  So before we go, let’s take a quick look at SMS.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118341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85323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a:p>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1BE37F-FDD9-4794-9C46-E64A15DC2294}" type="slidenum">
              <a:rPr lang="en-US" sz="1200" smtClean="0">
                <a:latin typeface="Times New Roman" pitchFamily="18" charset="0"/>
              </a:rPr>
              <a:pPr eaLnBrk="1" hangingPunct="1"/>
              <a:t>25</a:t>
            </a:fld>
            <a:endParaRPr lang="en-US" sz="1200"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339001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WINGS?</a:t>
            </a:r>
            <a:r>
              <a:rPr lang="en-US" baseline="0" dirty="0" smtClean="0"/>
              <a:t>  Well proficiency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a:p>
        </p:txBody>
      </p:sp>
    </p:spTree>
    <p:extLst>
      <p:ext uri="{BB962C8B-B14F-4D97-AF65-F5344CB8AC3E}">
        <p14:creationId xmlns:p14="http://schemas.microsoft.com/office/powerpoint/2010/main" val="2443355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Now there are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28</a:t>
            </a:fld>
            <a:endParaRPr lang="en-US" dirty="0"/>
          </a:p>
        </p:txBody>
      </p:sp>
    </p:spTree>
    <p:extLst>
      <p:ext uri="{BB962C8B-B14F-4D97-AF65-F5344CB8AC3E}">
        <p14:creationId xmlns:p14="http://schemas.microsoft.com/office/powerpoint/2010/main" val="121179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dirty="0"/>
          </a:p>
        </p:txBody>
      </p:sp>
    </p:spTree>
    <p:extLst>
      <p:ext uri="{BB962C8B-B14F-4D97-AF65-F5344CB8AC3E}">
        <p14:creationId xmlns:p14="http://schemas.microsoft.com/office/powerpoint/2010/main" val="28056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31788" y="696913"/>
            <a:ext cx="6197600" cy="34861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recommendations from the General Aviation Joint Steering Committee</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a work group that studies General Aviation mishaps.  We’ll define</a:t>
            </a:r>
            <a:r>
              <a:rPr lang="en-US" baseline="0" dirty="0" smtClean="0">
                <a:latin typeface="Times New Roman" pitchFamily="18" charset="0"/>
                <a:ea typeface="ＭＳ Ｐゴシック" pitchFamily="34" charset="-128"/>
              </a:rPr>
              <a:t> and discuss safety risk management and how pilots use SRM to not only fly safer but more efficiently</a:t>
            </a:r>
            <a:r>
              <a:rPr lang="en-US" dirty="0" smtClean="0">
                <a:latin typeface="Times New Roman" pitchFamily="18" charset="0"/>
                <a:ea typeface="ＭＳ Ｐゴシック" pitchFamily="34" charset="-128"/>
              </a:rPr>
              <a:t>.  Finally we’ll show you some SRM aids and technologies.</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But first</a:t>
            </a:r>
            <a:r>
              <a:rPr lang="en-US" baseline="0" dirty="0" smtClean="0">
                <a:latin typeface="Times New Roman" pitchFamily="18" charset="0"/>
                <a:ea typeface="ＭＳ Ｐゴシック" pitchFamily="34" charset="-128"/>
              </a:rPr>
              <a:t> – let’s look at what SRM is</a:t>
            </a:r>
            <a:endParaRPr lang="en-US" dirty="0" smtClean="0">
              <a:latin typeface="Times New Roman" pitchFamily="18" charset="0"/>
              <a:ea typeface="ＭＳ Ｐゴシック" pitchFamily="34" charset="-128"/>
            </a:endParaRPr>
          </a:p>
          <a:p>
            <a:pPr algn="l"/>
            <a:endParaRPr lang="en-US" b="1" dirty="0" smtClean="0">
              <a:latin typeface="Times New Roman" pitchFamily="18" charset="0"/>
              <a:ea typeface="ＭＳ Ｐゴシック" pitchFamily="34" charset="-128"/>
            </a:endParaRPr>
          </a:p>
          <a:p>
            <a:pPr algn="l"/>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E0BD27-E0FA-438E-A833-2D11A9839AFB}"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30</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0345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collective</a:t>
            </a:r>
            <a:r>
              <a:rPr lang="en-US" baseline="0" dirty="0" smtClean="0"/>
              <a:t> and individual safety programs are based on three foundational elements:  </a:t>
            </a:r>
            <a:r>
              <a:rPr lang="en-US" b="1" baseline="0" dirty="0" smtClean="0"/>
              <a:t>(Click)</a:t>
            </a:r>
            <a:r>
              <a:rPr lang="en-US" baseline="0" dirty="0" smtClean="0"/>
              <a:t>	</a:t>
            </a:r>
          </a:p>
          <a:p>
            <a:pPr marL="171450" indent="-171450">
              <a:buFont typeface="Arial" panose="020B0604020202020204" pitchFamily="34" charset="0"/>
              <a:buChar char="•"/>
            </a:pPr>
            <a:r>
              <a:rPr lang="en-US" baseline="0" dirty="0" smtClean="0"/>
              <a:t>Safety Risk Management – hazard identification, risk assessment, and risk mitigation, </a:t>
            </a:r>
            <a:r>
              <a:rPr lang="en-US" b="1" baseline="0" dirty="0" smtClean="0"/>
              <a:t>(Click)</a:t>
            </a:r>
            <a:endParaRPr lang="en-US" baseline="0" dirty="0" smtClean="0"/>
          </a:p>
          <a:p>
            <a:pPr marL="171450" indent="-171450">
              <a:buFont typeface="Arial" panose="020B0604020202020204" pitchFamily="34" charset="0"/>
              <a:buChar char="•"/>
            </a:pPr>
            <a:r>
              <a:rPr lang="en-US" baseline="0" dirty="0" smtClean="0"/>
              <a:t>Pilot Proficiency – the skills to do the job, </a:t>
            </a:r>
            <a:r>
              <a:rPr lang="en-US" b="1" baseline="0" dirty="0" smtClean="0"/>
              <a:t>(Click)</a:t>
            </a:r>
            <a:endParaRPr lang="en-US" baseline="0" dirty="0" smtClean="0"/>
          </a:p>
          <a:p>
            <a:pPr marL="171450" indent="-171450">
              <a:buFont typeface="Arial" panose="020B0604020202020204" pitchFamily="34" charset="0"/>
              <a:buChar char="•"/>
            </a:pPr>
            <a:r>
              <a:rPr lang="en-US" baseline="0" dirty="0" smtClean="0"/>
              <a:t>and technology that supports safe decision making and aircraft operations.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Technology has made great progress in reducing aircraft accidents and it will continue but we still have to maintain proficiency and we have to know what we’re getting into and manage the flight risks to ensure that we have the resources and ability to meet the challenges we accept.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20522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matter of balance.  Our</a:t>
            </a:r>
            <a:r>
              <a:rPr lang="en-US" baseline="0" dirty="0" smtClean="0"/>
              <a:t> knowledge, skills, and technologies must be equal to the challenges we face in flight.  But how do we know in advance that we’ll be equal to the task?  </a:t>
            </a:r>
            <a:r>
              <a:rPr lang="en-US" b="1" baseline="0" dirty="0" smtClean="0"/>
              <a:t>(Click)</a:t>
            </a:r>
          </a:p>
          <a:p>
            <a:endParaRPr lang="en-US" b="1" baseline="0" dirty="0" smtClean="0"/>
          </a:p>
          <a:p>
            <a:r>
              <a:rPr lang="en-US" b="0" baseline="0" dirty="0" smtClean="0"/>
              <a:t>That’s where safety risk management comes in.  We use the SRM process to understand flight challenges before we accept them.</a:t>
            </a:r>
            <a:r>
              <a:rPr lang="en-US" baseline="0" dirty="0" smtClean="0"/>
              <a:t>   But before we see how that works, let’s define some terms.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218062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hazard is a condition, event, object or circumstance that could cause or contribute to an unwanted event.  If</a:t>
            </a:r>
            <a:r>
              <a:rPr lang="en-US" baseline="0" dirty="0" smtClean="0"/>
              <a:t> we walk on an icy driveway on our way to the mailbox we might slip and fall.</a:t>
            </a:r>
          </a:p>
          <a:p>
            <a:endParaRPr lang="en-US" baseline="0" dirty="0" smtClean="0"/>
          </a:p>
          <a:p>
            <a:r>
              <a:rPr lang="en-US" baseline="0" dirty="0" smtClean="0"/>
              <a:t>Risk is the future influence of hazards on safe operations.  In other words risk is an educated estimate of the chances that a given hazard might negatively affect our operations.</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64477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our previous example – let’s say we’ve identified a hazard and we’re pretty sure it will cause us some trouble.  We now have three choices:  </a:t>
            </a:r>
            <a:r>
              <a:rPr lang="en-US" b="1" dirty="0" smtClean="0"/>
              <a:t>(Click)</a:t>
            </a:r>
          </a:p>
          <a:p>
            <a:endParaRPr lang="en-US" b="1" dirty="0" smtClean="0"/>
          </a:p>
          <a:p>
            <a:r>
              <a:rPr lang="en-US" b="0" dirty="0" smtClean="0"/>
              <a:t>We</a:t>
            </a:r>
            <a:r>
              <a:rPr lang="en-US" b="0" baseline="0" dirty="0" smtClean="0"/>
              <a:t> can accept the risk – rarely a good idea but you never know until you try.  You might just make it.  </a:t>
            </a:r>
            <a:r>
              <a:rPr lang="en-US" b="1" baseline="0" dirty="0" smtClean="0"/>
              <a:t>(Click)</a:t>
            </a:r>
            <a:endParaRPr lang="en-US" b="0" baseline="0" dirty="0" smtClean="0"/>
          </a:p>
          <a:p>
            <a:endParaRPr lang="en-US" b="0" baseline="0" dirty="0" smtClean="0"/>
          </a:p>
          <a:p>
            <a:r>
              <a:rPr lang="en-US" b="0" baseline="0" dirty="0" smtClean="0"/>
              <a:t>We can eliminate the risk – that way we don’t have to deal with it at all.  </a:t>
            </a:r>
            <a:r>
              <a:rPr lang="en-US" b="1" baseline="0" dirty="0" smtClean="0"/>
              <a:t>(Click)</a:t>
            </a:r>
          </a:p>
          <a:p>
            <a:endParaRPr lang="en-US" b="1" baseline="0" dirty="0" smtClean="0"/>
          </a:p>
          <a:p>
            <a:r>
              <a:rPr lang="en-US" b="0" baseline="0" dirty="0" smtClean="0"/>
              <a:t>Or we can mitigate the risk to an acceptable level.  Make it less likely that we’ll have a negative experience.  There’s just one more thing we need to consider.</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415346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severity of consequences</a:t>
            </a:r>
            <a:r>
              <a:rPr lang="en-US" baseline="0" dirty="0" smtClean="0"/>
              <a:t> can run from minor inconvenience </a:t>
            </a:r>
            <a:r>
              <a:rPr lang="en-US" b="1" baseline="0" dirty="0" smtClean="0"/>
              <a:t>(Click)</a:t>
            </a:r>
          </a:p>
          <a:p>
            <a:endParaRPr lang="en-US" b="1" baseline="0" dirty="0" smtClean="0"/>
          </a:p>
          <a:p>
            <a:r>
              <a:rPr lang="en-US" baseline="0" dirty="0" smtClean="0"/>
              <a:t>to catastrophe.   More about this and an aviation definition of consequences in a minute but first; let’s take a look at Safety Risk Management in action.</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242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a:t>
            </a:r>
            <a:r>
              <a:rPr lang="en-US" baseline="0" dirty="0" smtClean="0"/>
              <a:t> easy to remember process for hazard identification, risk assessment, and risk mitigation.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Perceive – Identify the hazard. </a:t>
            </a:r>
            <a:r>
              <a:rPr lang="en-US" b="1" baseline="0" dirty="0" smtClean="0"/>
              <a:t>(Click)</a:t>
            </a:r>
            <a:endParaRPr lang="en-US" dirty="0" smtClean="0"/>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Process</a:t>
            </a:r>
            <a:r>
              <a:rPr lang="en-US" b="0" baseline="0" dirty="0" smtClean="0"/>
              <a:t> – Assess the chances of the hazard impacting your flight operation.  Assess the severity of consequences if it does and develop a plan to either eliminate the risk or reduce it to an acceptable level. </a:t>
            </a:r>
            <a:r>
              <a:rPr lang="en-US" b="1" baseline="0" dirty="0" smtClean="0"/>
              <a:t>(Click)</a:t>
            </a:r>
            <a:endParaRPr lang="en-US" dirty="0" smtClean="0"/>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Perform by executing your risk elimination plan.  Simple?  Yes it is.  But are we done here?  Not quite. </a:t>
            </a:r>
            <a:r>
              <a:rPr lang="en-US" b="1" baseline="0" dirty="0" smtClean="0"/>
              <a:t>(Click)</a:t>
            </a:r>
            <a:endParaRPr lang="en-US" dirty="0" smtClean="0"/>
          </a:p>
          <a:p>
            <a:endParaRPr lang="en-US" b="0" baseline="0" dirty="0" smtClean="0"/>
          </a:p>
          <a:p>
            <a:r>
              <a:rPr lang="en-US" b="0" baseline="0" dirty="0" smtClean="0"/>
              <a:t>Now it’s time to perceive the effectiveness of your risk mitigation plan.  Are you getting the results you expected or do you need to make adjustments?  Process and perform the plan adjustments and – you guessed it – Perceive the results.  </a:t>
            </a:r>
          </a:p>
          <a:p>
            <a:endParaRPr lang="en-US" b="0" baseline="0" dirty="0" smtClean="0"/>
          </a:p>
          <a:p>
            <a:r>
              <a:rPr lang="en-US" b="0" baseline="0" dirty="0" smtClean="0"/>
              <a:t>So you see that the SRM process is far from a one and done job but rather a continuous management of safety risks.</a:t>
            </a:r>
          </a:p>
          <a:p>
            <a:endParaRPr lang="en-US" b="0" baseline="0" dirty="0" smtClean="0"/>
          </a:p>
          <a:p>
            <a:r>
              <a:rPr lang="en-US" b="0" baseline="0" dirty="0" smtClean="0"/>
              <a:t>That’s enough of theory – let’s see how it works in practice.</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19007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36467" y="153923"/>
            <a:ext cx="1079251" cy="10298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p>
          <a:p>
            <a:pPr>
              <a:buNone/>
            </a:pPr>
            <a:r>
              <a:rPr lang="en-US" sz="1800" i="0" baseline="0" dirty="0" smtClean="0"/>
              <a:t>The National FAA Safety Team (FAASTeam)</a:t>
            </a:r>
          </a:p>
        </p:txBody>
      </p:sp>
      <p:pic>
        <p:nvPicPr>
          <p:cNvPr id="2" name="Picture 1"/>
          <p:cNvPicPr>
            <a:picLocks noChangeAspect="1"/>
          </p:cNvPicPr>
          <p:nvPr userDrawn="1"/>
        </p:nvPicPr>
        <p:blipFill>
          <a:blip r:embed="rId5"/>
          <a:stretch>
            <a:fillRect/>
          </a:stretch>
        </p:blipFill>
        <p:spPr>
          <a:xfrm>
            <a:off x="6413500" y="3036362"/>
            <a:ext cx="5550740" cy="312668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37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0.png"/><Relationship Id="rId5" Type="http://schemas.openxmlformats.org/officeDocument/2006/relationships/hyperlink" Target="https://www.faa.gov/about/initiatives/gasafetyoutreach" TargetMode="Externa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35.png"/><Relationship Id="rId5" Type="http://schemas.openxmlformats.org/officeDocument/2006/relationships/hyperlink" Target="http://www.mywingsinitiative.org/" TargetMode="Externa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jp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9207" y="40041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526483" y="1829016"/>
            <a:ext cx="9979785" cy="1067092"/>
          </a:xfrm>
        </p:spPr>
        <p:txBody>
          <a:bodyPr/>
          <a:lstStyle/>
          <a:p>
            <a:r>
              <a:rPr lang="en-US" dirty="0" smtClean="0"/>
              <a:t>Introduction to Safety Risk Management (SRM) </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ＭＳ Ｐゴシック" pitchFamily="34" charset="-128"/>
              </a:rPr>
              <a:t>Safety Risk Management</a:t>
            </a:r>
          </a:p>
        </p:txBody>
      </p:sp>
      <p:sp>
        <p:nvSpPr>
          <p:cNvPr id="16387"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3F4CC8-840B-48CB-829F-54E81FDF969A}" type="slidenum">
              <a:rPr lang="en-US" sz="1400">
                <a:solidFill>
                  <a:srgbClr val="FFFFFF"/>
                </a:solidFill>
                <a:latin typeface="Times New Roman" pitchFamily="18" charset="0"/>
              </a:rPr>
              <a:pPr eaLnBrk="1" hangingPunct="1"/>
              <a:t>10</a:t>
            </a:fld>
            <a:endParaRPr lang="en-US" sz="1400" dirty="0">
              <a:solidFill>
                <a:srgbClr val="FFFFFF"/>
              </a:solidFill>
              <a:latin typeface="Times New Roman" pitchFamily="18" charset="0"/>
            </a:endParaRPr>
          </a:p>
        </p:txBody>
      </p:sp>
      <p:sp>
        <p:nvSpPr>
          <p:cNvPr id="6" name="Content Placeholder 2"/>
          <p:cNvSpPr>
            <a:spLocks noGrp="1"/>
          </p:cNvSpPr>
          <p:nvPr>
            <p:ph idx="1"/>
          </p:nvPr>
        </p:nvSpPr>
        <p:spPr>
          <a:xfrm>
            <a:off x="571500" y="1228207"/>
            <a:ext cx="8737600" cy="4391025"/>
          </a:xfrm>
        </p:spPr>
        <p:txBody>
          <a:bodyPr/>
          <a:lstStyle/>
          <a:p>
            <a:r>
              <a:rPr lang="en-US" dirty="0" smtClean="0">
                <a:ea typeface="ＭＳ Ｐゴシック" pitchFamily="34" charset="-128"/>
              </a:rPr>
              <a:t>Hazard Identification</a:t>
            </a:r>
          </a:p>
          <a:p>
            <a:r>
              <a:rPr lang="en-US" dirty="0" smtClean="0">
                <a:ea typeface="ＭＳ Ｐゴシック" pitchFamily="34" charset="-128"/>
              </a:rPr>
              <a:t>Risk Assessment</a:t>
            </a:r>
          </a:p>
          <a:p>
            <a:r>
              <a:rPr lang="en-US" dirty="0" smtClean="0">
                <a:ea typeface="ＭＳ Ｐゴシック" pitchFamily="34" charset="-128"/>
              </a:rPr>
              <a:t>Risk Mitigation</a:t>
            </a:r>
          </a:p>
          <a:p>
            <a:r>
              <a:rPr lang="en-US" dirty="0" smtClean="0">
                <a:ea typeface="ＭＳ Ｐゴシック" pitchFamily="34" charset="-128"/>
              </a:rPr>
              <a:t>Monitoring</a:t>
            </a:r>
          </a:p>
          <a:p>
            <a:pPr marL="0" indent="0">
              <a:buNone/>
            </a:pPr>
            <a:endParaRPr lang="en-US" dirty="0" smtClean="0">
              <a:ea typeface="ＭＳ Ｐゴシック" pitchFamily="34" charset="-128"/>
            </a:endParaRPr>
          </a:p>
          <a:p>
            <a:endParaRPr lang="en-US" dirty="0" smtClean="0">
              <a:ea typeface="ＭＳ Ｐゴシック" pitchFamily="34" charset="-128"/>
            </a:endParaRPr>
          </a:p>
        </p:txBody>
      </p:sp>
    </p:spTree>
    <p:custDataLst>
      <p:tags r:id="rId1"/>
    </p:custDataLst>
    <p:extLst>
      <p:ext uri="{BB962C8B-B14F-4D97-AF65-F5344CB8AC3E}">
        <p14:creationId xmlns:p14="http://schemas.microsoft.com/office/powerpoint/2010/main" val="31814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Identification</a:t>
            </a:r>
            <a:endParaRPr lang="en-US" dirty="0"/>
          </a:p>
        </p:txBody>
      </p:sp>
      <p:pic>
        <p:nvPicPr>
          <p:cNvPr id="5" name="Content Placeholder 4"/>
          <p:cNvPicPr>
            <a:picLocks noGrp="1" noChangeAspect="1"/>
          </p:cNvPicPr>
          <p:nvPr>
            <p:ph idx="1"/>
          </p:nvPr>
        </p:nvPicPr>
        <p:blipFill rotWithShape="1">
          <a:blip r:embed="rId4"/>
          <a:srcRect r="16937"/>
          <a:stretch/>
        </p:blipFill>
        <p:spPr>
          <a:xfrm>
            <a:off x="7854827" y="2846717"/>
            <a:ext cx="4013324" cy="266753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sp>
        <p:nvSpPr>
          <p:cNvPr id="7" name="Content Placeholder 2"/>
          <p:cNvSpPr txBox="1">
            <a:spLocks/>
          </p:cNvSpPr>
          <p:nvPr/>
        </p:nvSpPr>
        <p:spPr bwMode="auto">
          <a:xfrm>
            <a:off x="571500" y="1228207"/>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ea typeface="ＭＳ Ｐゴシック" pitchFamily="34" charset="-128"/>
              </a:rPr>
              <a:t>Hot oven &amp; pizza pan</a:t>
            </a:r>
          </a:p>
          <a:p>
            <a:pPr marL="0" indent="0">
              <a:buFontTx/>
              <a:buNone/>
            </a:pPr>
            <a:endParaRPr lang="en-US" kern="0" dirty="0" smtClean="0">
              <a:ea typeface="ＭＳ Ｐゴシック" pitchFamily="34" charset="-128"/>
            </a:endParaRPr>
          </a:p>
          <a:p>
            <a:endParaRPr lang="en-US" kern="0" dirty="0" smtClean="0">
              <a:ea typeface="ＭＳ Ｐゴシック" pitchFamily="34" charset="-128"/>
            </a:endParaRPr>
          </a:p>
        </p:txBody>
      </p:sp>
    </p:spTree>
    <p:custDataLst>
      <p:tags r:id="rId1"/>
    </p:custDataLst>
    <p:extLst>
      <p:ext uri="{BB962C8B-B14F-4D97-AF65-F5344CB8AC3E}">
        <p14:creationId xmlns:p14="http://schemas.microsoft.com/office/powerpoint/2010/main" val="1740371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sp>
        <p:nvSpPr>
          <p:cNvPr id="7" name="Content Placeholder 2"/>
          <p:cNvSpPr txBox="1">
            <a:spLocks/>
          </p:cNvSpPr>
          <p:nvPr/>
        </p:nvSpPr>
        <p:spPr bwMode="auto">
          <a:xfrm>
            <a:off x="571500" y="1228207"/>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ea typeface="ＭＳ Ｐゴシック" pitchFamily="34" charset="-128"/>
              </a:rPr>
              <a:t>How bad is the wreck going to look?</a:t>
            </a:r>
          </a:p>
          <a:p>
            <a:pPr marL="0" indent="0">
              <a:buFontTx/>
              <a:buNone/>
            </a:pPr>
            <a:endParaRPr lang="en-US" kern="0" dirty="0" smtClean="0">
              <a:ea typeface="ＭＳ Ｐゴシック" pitchFamily="34" charset="-128"/>
            </a:endParaRPr>
          </a:p>
          <a:p>
            <a:endParaRPr lang="en-US" kern="0" dirty="0" smtClean="0">
              <a:ea typeface="ＭＳ Ｐゴシック" pitchFamily="34" charset="-128"/>
            </a:endParaRPr>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90376" y="2339359"/>
            <a:ext cx="4150364" cy="315704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18905"/>
          <a:stretch/>
        </p:blipFill>
        <p:spPr>
          <a:xfrm>
            <a:off x="6400801" y="2346038"/>
            <a:ext cx="4859041" cy="315036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5456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pic>
        <p:nvPicPr>
          <p:cNvPr id="5" name="Content Placeholder 4"/>
          <p:cNvPicPr>
            <a:picLocks noGrp="1" noChangeAspect="1"/>
          </p:cNvPicPr>
          <p:nvPr>
            <p:ph idx="1"/>
          </p:nvPr>
        </p:nvPicPr>
        <p:blipFill rotWithShape="1">
          <a:blip r:embed="rId4"/>
          <a:srcRect r="16937"/>
          <a:stretch/>
        </p:blipFill>
        <p:spPr>
          <a:xfrm>
            <a:off x="8973412" y="402783"/>
            <a:ext cx="2770495" cy="184146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sp>
        <p:nvSpPr>
          <p:cNvPr id="7" name="Content Placeholder 2"/>
          <p:cNvSpPr txBox="1">
            <a:spLocks/>
          </p:cNvSpPr>
          <p:nvPr/>
        </p:nvSpPr>
        <p:spPr bwMode="auto">
          <a:xfrm>
            <a:off x="571500" y="1228207"/>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ea typeface="ＭＳ Ｐゴシック" pitchFamily="34" charset="-128"/>
              </a:rPr>
              <a:t>Hot oven, pizza pan, &amp; pizza pie</a:t>
            </a:r>
          </a:p>
          <a:p>
            <a:pPr lvl="1"/>
            <a:r>
              <a:rPr lang="en-US" kern="0" dirty="0" smtClean="0">
                <a:ea typeface="ＭＳ Ｐゴシック" pitchFamily="34" charset="-128"/>
              </a:rPr>
              <a:t>Likelihood</a:t>
            </a:r>
          </a:p>
          <a:p>
            <a:pPr lvl="2"/>
            <a:r>
              <a:rPr lang="en-US" kern="0" dirty="0" smtClean="0">
                <a:ea typeface="ＭＳ Ｐゴシック" pitchFamily="34" charset="-128"/>
              </a:rPr>
              <a:t>Probable</a:t>
            </a:r>
          </a:p>
          <a:p>
            <a:pPr lvl="2"/>
            <a:r>
              <a:rPr lang="en-US" kern="0" dirty="0" smtClean="0">
                <a:ea typeface="ＭＳ Ｐゴシック" pitchFamily="34" charset="-128"/>
              </a:rPr>
              <a:t>Occasional</a:t>
            </a:r>
          </a:p>
          <a:p>
            <a:pPr lvl="2"/>
            <a:r>
              <a:rPr lang="en-US" kern="0" dirty="0" smtClean="0">
                <a:ea typeface="ＭＳ Ｐゴシック" pitchFamily="34" charset="-128"/>
              </a:rPr>
              <a:t>Remote</a:t>
            </a:r>
          </a:p>
          <a:p>
            <a:pPr lvl="2"/>
            <a:r>
              <a:rPr lang="en-US" kern="0" dirty="0" smtClean="0">
                <a:ea typeface="ＭＳ Ｐゴシック" pitchFamily="34" charset="-128"/>
              </a:rPr>
              <a:t>Improbable</a:t>
            </a:r>
          </a:p>
          <a:p>
            <a:pPr lvl="1"/>
            <a:r>
              <a:rPr lang="en-US" kern="0" dirty="0" smtClean="0">
                <a:ea typeface="ＭＳ Ｐゴシック" pitchFamily="34" charset="-128"/>
              </a:rPr>
              <a:t>Severity</a:t>
            </a:r>
          </a:p>
          <a:p>
            <a:pPr lvl="2"/>
            <a:r>
              <a:rPr lang="en-US" kern="0" dirty="0" smtClean="0">
                <a:ea typeface="ＭＳ Ｐゴシック" pitchFamily="34" charset="-128"/>
              </a:rPr>
              <a:t>Catastrophic</a:t>
            </a:r>
          </a:p>
          <a:p>
            <a:pPr lvl="2"/>
            <a:r>
              <a:rPr lang="en-US" kern="0" dirty="0" smtClean="0">
                <a:ea typeface="ＭＳ Ｐゴシック" pitchFamily="34" charset="-128"/>
              </a:rPr>
              <a:t>Critical</a:t>
            </a:r>
          </a:p>
          <a:p>
            <a:pPr lvl="2"/>
            <a:r>
              <a:rPr lang="en-US" kern="0" dirty="0" smtClean="0">
                <a:ea typeface="ＭＳ Ｐゴシック" pitchFamily="34" charset="-128"/>
              </a:rPr>
              <a:t>Marginal</a:t>
            </a:r>
          </a:p>
          <a:p>
            <a:pPr lvl="2"/>
            <a:r>
              <a:rPr lang="en-US" kern="0" dirty="0" smtClean="0">
                <a:ea typeface="ＭＳ Ｐゴシック" pitchFamily="34" charset="-128"/>
              </a:rPr>
              <a:t>Negligible </a:t>
            </a:r>
          </a:p>
          <a:p>
            <a:pPr marL="0" indent="0">
              <a:buFontTx/>
              <a:buNone/>
            </a:pPr>
            <a:endParaRPr lang="en-US" kern="0" dirty="0" smtClean="0">
              <a:ea typeface="ＭＳ Ｐゴシック" pitchFamily="34" charset="-128"/>
            </a:endParaRPr>
          </a:p>
          <a:p>
            <a:endParaRPr lang="en-US" kern="0" dirty="0" smtClean="0">
              <a:ea typeface="ＭＳ Ｐゴシック" pitchFamily="34" charset="-128"/>
            </a:endParaRPr>
          </a:p>
        </p:txBody>
      </p:sp>
      <p:pic>
        <p:nvPicPr>
          <p:cNvPr id="3" name="Picture 2"/>
          <p:cNvPicPr>
            <a:picLocks noChangeAspect="1"/>
          </p:cNvPicPr>
          <p:nvPr/>
        </p:nvPicPr>
        <p:blipFill>
          <a:blip r:embed="rId5"/>
          <a:stretch>
            <a:fillRect/>
          </a:stretch>
        </p:blipFill>
        <p:spPr>
          <a:xfrm>
            <a:off x="4728175" y="2302540"/>
            <a:ext cx="6680044" cy="3523944"/>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bwMode="auto">
          <a:xfrm>
            <a:off x="3785937" y="4010526"/>
            <a:ext cx="705852" cy="37699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8" name="Right Arrow 7"/>
          <p:cNvSpPr/>
          <p:nvPr/>
        </p:nvSpPr>
        <p:spPr bwMode="auto">
          <a:xfrm rot="13091739">
            <a:off x="8936741" y="4097073"/>
            <a:ext cx="744717" cy="433633"/>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4876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p:txBody>
          <a:bodyPr/>
          <a:lstStyle/>
          <a:p>
            <a:r>
              <a:rPr lang="en-US" dirty="0" smtClean="0"/>
              <a:t>The risk of injury is not eliminated – just reduced.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4"/>
          <p:cNvPicPr>
            <a:picLocks noChangeAspect="1"/>
          </p:cNvPicPr>
          <p:nvPr/>
        </p:nvPicPr>
        <p:blipFill>
          <a:blip r:embed="rId4"/>
          <a:stretch>
            <a:fillRect/>
          </a:stretch>
        </p:blipFill>
        <p:spPr>
          <a:xfrm>
            <a:off x="5707357" y="2525012"/>
            <a:ext cx="5965776" cy="303405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81347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36737" y="147977"/>
            <a:ext cx="11296651" cy="609600"/>
          </a:xfrm>
        </p:spPr>
        <p:txBody>
          <a:bodyPr/>
          <a:lstStyle/>
          <a:p>
            <a:r>
              <a:rPr lang="en-US" dirty="0" smtClean="0">
                <a:ea typeface="ＭＳ Ｐゴシック" pitchFamily="34" charset="-128"/>
              </a:rPr>
              <a:t>Hazard Identification</a:t>
            </a:r>
          </a:p>
        </p:txBody>
      </p:sp>
      <p:sp>
        <p:nvSpPr>
          <p:cNvPr id="1741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32EB58-D4E3-4B85-BE75-E7EC0DC6834D}" type="slidenum">
              <a:rPr lang="en-US" sz="1400">
                <a:solidFill>
                  <a:srgbClr val="FFFFFF"/>
                </a:solidFill>
                <a:latin typeface="Times New Roman" pitchFamily="18" charset="0"/>
              </a:rPr>
              <a:pPr eaLnBrk="1" hangingPunct="1"/>
              <a:t>15</a:t>
            </a:fld>
            <a:endParaRPr lang="en-US" sz="1400" dirty="0">
              <a:solidFill>
                <a:srgbClr val="FFFFFF"/>
              </a:solidFill>
              <a:latin typeface="Times New Roman" pitchFamily="18" charset="0"/>
            </a:endParaRPr>
          </a:p>
        </p:txBody>
      </p:sp>
      <p:sp>
        <p:nvSpPr>
          <p:cNvPr id="3" name="Content Placeholder 2"/>
          <p:cNvSpPr>
            <a:spLocks noGrp="1"/>
          </p:cNvSpPr>
          <p:nvPr>
            <p:ph idx="1"/>
          </p:nvPr>
        </p:nvSpPr>
        <p:spPr>
          <a:xfrm>
            <a:off x="579068" y="648022"/>
            <a:ext cx="10733617" cy="4391025"/>
          </a:xfrm>
        </p:spPr>
        <p:txBody>
          <a:bodyPr/>
          <a:lstStyle/>
          <a:p>
            <a:r>
              <a:rPr lang="en-US" sz="2400" dirty="0" smtClean="0"/>
              <a:t>Mission – KSNA – KTRK</a:t>
            </a:r>
          </a:p>
          <a:p>
            <a:pPr lvl="1"/>
            <a:r>
              <a:rPr lang="en-US" dirty="0" smtClean="0"/>
              <a:t>391 nm  3Hrs. 22 Min</a:t>
            </a:r>
          </a:p>
          <a:p>
            <a:pPr lvl="1"/>
            <a:r>
              <a:rPr lang="en-US" dirty="0" smtClean="0"/>
              <a:t>Depart at 1800 Local Time</a:t>
            </a:r>
          </a:p>
          <a:p>
            <a:r>
              <a:rPr lang="en-US" sz="2400" dirty="0" smtClean="0"/>
              <a:t>Pilot – Private, VFR</a:t>
            </a:r>
          </a:p>
          <a:p>
            <a:pPr lvl="1"/>
            <a:r>
              <a:rPr lang="en-US" dirty="0" smtClean="0"/>
              <a:t>850 hrs. TT, 30 in last 6 months</a:t>
            </a:r>
          </a:p>
          <a:p>
            <a:pPr lvl="1"/>
            <a:r>
              <a:rPr lang="en-US" dirty="0" smtClean="0"/>
              <a:t>Current medical, flight review, day/night </a:t>
            </a:r>
            <a:br>
              <a:rPr lang="en-US" dirty="0" smtClean="0"/>
            </a:br>
            <a:r>
              <a:rPr lang="en-US" dirty="0" smtClean="0"/>
              <a:t>currency</a:t>
            </a:r>
          </a:p>
          <a:p>
            <a:r>
              <a:rPr lang="en-US" sz="2400" dirty="0" smtClean="0"/>
              <a:t>Aircraft – C-172-P</a:t>
            </a:r>
          </a:p>
          <a:p>
            <a:pPr lvl="1"/>
            <a:r>
              <a:rPr lang="en-US" dirty="0" smtClean="0"/>
              <a:t>43 Gal Fuel, Day/Night VFR </a:t>
            </a:r>
          </a:p>
          <a:p>
            <a:r>
              <a:rPr lang="en-US" sz="2400" dirty="0" smtClean="0"/>
              <a:t>Environment – DAY/Night/VFR </a:t>
            </a:r>
          </a:p>
          <a:p>
            <a:pPr lvl="1"/>
            <a:r>
              <a:rPr lang="en-US" sz="2000" dirty="0" smtClean="0"/>
              <a:t>Mountains.</a:t>
            </a:r>
          </a:p>
          <a:p>
            <a:r>
              <a:rPr lang="en-US" sz="2400" dirty="0" smtClean="0"/>
              <a:t>External Pressure (s) – Family Reunion</a:t>
            </a:r>
          </a:p>
          <a:p>
            <a:pPr marL="457200" lvl="1" indent="0">
              <a:buNone/>
            </a:pPr>
            <a:endParaRPr lang="en-US" sz="2000" dirty="0"/>
          </a:p>
        </p:txBody>
      </p:sp>
      <p:pic>
        <p:nvPicPr>
          <p:cNvPr id="5" name="Picture 4"/>
          <p:cNvPicPr>
            <a:picLocks noChangeAspect="1"/>
          </p:cNvPicPr>
          <p:nvPr/>
        </p:nvPicPr>
        <p:blipFill>
          <a:blip r:embed="rId4"/>
          <a:stretch>
            <a:fillRect/>
          </a:stretch>
        </p:blipFill>
        <p:spPr>
          <a:xfrm>
            <a:off x="7626467" y="452777"/>
            <a:ext cx="4106921" cy="53133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11881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an easier way to do it?</a:t>
            </a:r>
            <a:endParaRPr lang="en-US" dirty="0"/>
          </a:p>
        </p:txBody>
      </p:sp>
      <p:sp>
        <p:nvSpPr>
          <p:cNvPr id="3" name="Content Placeholder 2"/>
          <p:cNvSpPr>
            <a:spLocks noGrp="1"/>
          </p:cNvSpPr>
          <p:nvPr>
            <p:ph idx="1"/>
          </p:nvPr>
        </p:nvSpPr>
        <p:spPr/>
        <p:txBody>
          <a:bodyPr/>
          <a:lstStyle/>
          <a:p>
            <a:r>
              <a:rPr lang="en-US" dirty="0" smtClean="0"/>
              <a:t>Introducing the FAASTeam Flight Risk Assessment Tool</a:t>
            </a:r>
          </a:p>
          <a:p>
            <a:pPr lvl="1"/>
            <a:r>
              <a:rPr lang="en-US" dirty="0" smtClean="0"/>
              <a:t>Easy to use</a:t>
            </a:r>
          </a:p>
          <a:p>
            <a:pPr lvl="1"/>
            <a:r>
              <a:rPr lang="en-US" dirty="0" smtClean="0"/>
              <a:t>Basic flight risk assessment</a:t>
            </a:r>
          </a:p>
          <a:p>
            <a:pPr lvl="1"/>
            <a:r>
              <a:rPr lang="en-US" dirty="0" smtClean="0"/>
              <a:t>For General Aviation Pilots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sp>
        <p:nvSpPr>
          <p:cNvPr id="5" name="Rectangle 4"/>
          <p:cNvSpPr/>
          <p:nvPr/>
        </p:nvSpPr>
        <p:spPr>
          <a:xfrm>
            <a:off x="4734951" y="4215110"/>
            <a:ext cx="5389104" cy="1107996"/>
          </a:xfrm>
          <a:prstGeom prst="rect">
            <a:avLst/>
          </a:prstGeom>
          <a:noFill/>
        </p:spPr>
        <p:txBody>
          <a:bodyPr wrap="none" lIns="91440" tIns="45720" rIns="91440" bIns="45720">
            <a:spAutoFit/>
          </a:bodyPr>
          <a:lstStyle/>
          <a:p>
            <a:pPr algn="ctr">
              <a:buNone/>
            </a:pPr>
            <a:r>
              <a:rPr lang="en-US" sz="6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Tree>
    <p:custDataLst>
      <p:tags r:id="rId1"/>
    </p:custDataLst>
    <p:extLst>
      <p:ext uri="{BB962C8B-B14F-4D97-AF65-F5344CB8AC3E}">
        <p14:creationId xmlns:p14="http://schemas.microsoft.com/office/powerpoint/2010/main" val="11379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2050" name="Picture 2" descr="C:\Users\awp204js\AppData\Local\Microsoft\Windows\Temporary Internet Files\Content.Outlook\HDXJ59ZJ\Screen Shot 2015-05-07 at 2 20 05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61949"/>
            <a:ext cx="4788477" cy="5267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915027" y="4000499"/>
            <a:ext cx="4610099" cy="923330"/>
          </a:xfrm>
          <a:prstGeom prst="rect">
            <a:avLst/>
          </a:prstGeom>
          <a:noFill/>
        </p:spPr>
        <p:txBody>
          <a:bodyPr wrap="square" lIns="91440" tIns="45720" rIns="91440" bIns="45720">
            <a:spAutoFit/>
          </a:bodyPr>
          <a:lstStyle/>
          <a:p>
            <a:pPr algn="ctr">
              <a:buNone/>
            </a:pPr>
            <a:r>
              <a:rPr lang="en-US" sz="5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7" name="TextBox 6"/>
          <p:cNvSpPr txBox="1"/>
          <p:nvPr/>
        </p:nvSpPr>
        <p:spPr bwMode="auto">
          <a:xfrm>
            <a:off x="6534151" y="1076326"/>
            <a:ext cx="37052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800" b="1" dirty="0">
                <a:solidFill>
                  <a:srgbClr val="002060"/>
                </a:solidFill>
              </a:rPr>
              <a:t>20 Statements - VFR</a:t>
            </a:r>
          </a:p>
          <a:p>
            <a:pPr>
              <a:buFontTx/>
              <a:buNone/>
            </a:pPr>
            <a:r>
              <a:rPr lang="en-US" sz="2800" b="1" dirty="0">
                <a:solidFill>
                  <a:srgbClr val="002060"/>
                </a:solidFill>
              </a:rPr>
              <a:t>22 Statements - IFR</a:t>
            </a:r>
          </a:p>
        </p:txBody>
      </p:sp>
    </p:spTree>
    <p:custDataLst>
      <p:tags r:id="rId1"/>
    </p:custDataLst>
    <p:extLst>
      <p:ext uri="{BB962C8B-B14F-4D97-AF65-F5344CB8AC3E}">
        <p14:creationId xmlns:p14="http://schemas.microsoft.com/office/powerpoint/2010/main" val="4008092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32042" y="1108076"/>
            <a:ext cx="5567281" cy="439102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sp>
        <p:nvSpPr>
          <p:cNvPr id="6" name="Rectangle 5"/>
          <p:cNvSpPr/>
          <p:nvPr/>
        </p:nvSpPr>
        <p:spPr>
          <a:xfrm>
            <a:off x="205583" y="206872"/>
            <a:ext cx="4610099" cy="769441"/>
          </a:xfrm>
          <a:prstGeom prst="rect">
            <a:avLst/>
          </a:prstGeom>
          <a:noFill/>
        </p:spPr>
        <p:txBody>
          <a:bodyPr wrap="square" lIns="91440" tIns="45720" rIns="91440" bIns="45720">
            <a:spAutoFit/>
          </a:bodyPr>
          <a:lstStyle/>
          <a:p>
            <a:pPr algn="ctr">
              <a:buNone/>
            </a:pPr>
            <a:r>
              <a:rPr lang="en-U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8" name="Right Arrow 7"/>
          <p:cNvSpPr/>
          <p:nvPr/>
        </p:nvSpPr>
        <p:spPr bwMode="auto">
          <a:xfrm>
            <a:off x="4679474" y="1371601"/>
            <a:ext cx="295991"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dirty="0"/>
          </a:p>
        </p:txBody>
      </p:sp>
    </p:spTree>
    <p:custDataLst>
      <p:tags r:id="rId1"/>
    </p:custDataLst>
    <p:extLst>
      <p:ext uri="{BB962C8B-B14F-4D97-AF65-F5344CB8AC3E}">
        <p14:creationId xmlns:p14="http://schemas.microsoft.com/office/powerpoint/2010/main" val="9310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619252" y="1388418"/>
            <a:ext cx="9830283" cy="3442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287992"/>
            <a:ext cx="4610099" cy="769441"/>
          </a:xfrm>
          <a:prstGeom prst="rect">
            <a:avLst/>
          </a:prstGeom>
          <a:noFill/>
        </p:spPr>
        <p:txBody>
          <a:bodyPr wrap="square" lIns="91440" tIns="45720" rIns="91440" bIns="45720">
            <a:spAutoFit/>
          </a:bodyPr>
          <a:lstStyle/>
          <a:p>
            <a:pPr algn="ctr">
              <a:buNone/>
            </a:pPr>
            <a:r>
              <a:rPr lang="en-U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5" name="Right Arrow 4"/>
          <p:cNvSpPr/>
          <p:nvPr/>
        </p:nvSpPr>
        <p:spPr bwMode="auto">
          <a:xfrm>
            <a:off x="4184832" y="1753049"/>
            <a:ext cx="428129"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dirty="0"/>
          </a:p>
        </p:txBody>
      </p:sp>
      <p:sp>
        <p:nvSpPr>
          <p:cNvPr id="8" name="Right Arrow 7"/>
          <p:cNvSpPr/>
          <p:nvPr/>
        </p:nvSpPr>
        <p:spPr bwMode="auto">
          <a:xfrm>
            <a:off x="4184832" y="3291920"/>
            <a:ext cx="428129"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dirty="0"/>
          </a:p>
        </p:txBody>
      </p:sp>
    </p:spTree>
    <p:custDataLst>
      <p:tags r:id="rId1"/>
    </p:custDataLst>
    <p:extLst>
      <p:ext uri="{BB962C8B-B14F-4D97-AF65-F5344CB8AC3E}">
        <p14:creationId xmlns:p14="http://schemas.microsoft.com/office/powerpoint/2010/main" val="12871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a:xfrm>
            <a:off x="571500" y="1153318"/>
            <a:ext cx="10733617"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phones &amp; pagers to silent </a:t>
            </a:r>
            <a:br>
              <a:rPr lang="en-US" dirty="0" smtClean="0">
                <a:ea typeface="ＭＳ Ｐゴシック" pitchFamily="34" charset="-128"/>
              </a:rPr>
            </a:br>
            <a:r>
              <a:rPr lang="en-US" dirty="0" smtClean="0">
                <a:ea typeface="ＭＳ Ｐゴシック" pitchFamily="34" charset="-128"/>
              </a:rPr>
              <a:t>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AC0D87-B637-4A2D-8D1E-1DCA440C2BAB}"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102930" y="2191108"/>
            <a:ext cx="4765222" cy="3353235"/>
            <a:chOff x="6837353" y="2867715"/>
            <a:chExt cx="5177733" cy="3482474"/>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31063" r="2686"/>
            <a:stretch/>
          </p:blipFill>
          <p:spPr bwMode="auto">
            <a:xfrm>
              <a:off x="6837353" y="2867715"/>
              <a:ext cx="5177733" cy="3482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4221374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sp>
        <p:nvSpPr>
          <p:cNvPr id="6" name="Rectangle 5"/>
          <p:cNvSpPr/>
          <p:nvPr/>
        </p:nvSpPr>
        <p:spPr>
          <a:xfrm>
            <a:off x="0" y="389436"/>
            <a:ext cx="4610099" cy="769441"/>
          </a:xfrm>
          <a:prstGeom prst="rect">
            <a:avLst/>
          </a:prstGeom>
          <a:noFill/>
        </p:spPr>
        <p:txBody>
          <a:bodyPr wrap="square" lIns="91440" tIns="45720" rIns="91440" bIns="45720">
            <a:spAutoFit/>
          </a:bodyPr>
          <a:lstStyle/>
          <a:p>
            <a:pPr algn="ctr">
              <a:buNone/>
            </a:pPr>
            <a:r>
              <a:rPr lang="en-U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7" name="Content Placeholder 2"/>
          <p:cNvSpPr>
            <a:spLocks noGrp="1"/>
          </p:cNvSpPr>
          <p:nvPr>
            <p:ph idx="1"/>
          </p:nvPr>
        </p:nvSpPr>
        <p:spPr>
          <a:xfrm>
            <a:off x="2019301" y="1508126"/>
            <a:ext cx="8050213" cy="4391025"/>
          </a:xfrm>
        </p:spPr>
        <p:txBody>
          <a:bodyPr/>
          <a:lstStyle/>
          <a:p>
            <a:r>
              <a:rPr lang="en-US" dirty="0" smtClean="0"/>
              <a:t>Can’t cover all possible flight hazards</a:t>
            </a:r>
          </a:p>
          <a:p>
            <a:r>
              <a:rPr lang="en-US" dirty="0" smtClean="0"/>
              <a:t>Does address common GA accident causal factors</a:t>
            </a:r>
          </a:p>
          <a:p>
            <a:r>
              <a:rPr lang="en-US" dirty="0" smtClean="0"/>
              <a:t>Safety Risk Management - 101</a:t>
            </a:r>
          </a:p>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98473" y="3725396"/>
            <a:ext cx="5213960" cy="1825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039526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sp>
        <p:nvSpPr>
          <p:cNvPr id="6" name="Rectangle 5"/>
          <p:cNvSpPr/>
          <p:nvPr/>
        </p:nvSpPr>
        <p:spPr>
          <a:xfrm>
            <a:off x="187267" y="230718"/>
            <a:ext cx="4610099" cy="769441"/>
          </a:xfrm>
          <a:prstGeom prst="rect">
            <a:avLst/>
          </a:prstGeom>
          <a:noFill/>
        </p:spPr>
        <p:txBody>
          <a:bodyPr wrap="square" lIns="91440" tIns="45720" rIns="91440" bIns="45720">
            <a:spAutoFit/>
          </a:bodyPr>
          <a:lstStyle/>
          <a:p>
            <a:pPr algn="ctr">
              <a:buNone/>
            </a:pPr>
            <a:r>
              <a:rPr lang="en-U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7" name="Content Placeholder 2"/>
          <p:cNvSpPr>
            <a:spLocks noGrp="1"/>
          </p:cNvSpPr>
          <p:nvPr>
            <p:ph idx="1"/>
          </p:nvPr>
        </p:nvSpPr>
        <p:spPr>
          <a:xfrm>
            <a:off x="1995550" y="1187492"/>
            <a:ext cx="8050213" cy="4391025"/>
          </a:xfrm>
        </p:spPr>
        <p:txBody>
          <a:bodyPr/>
          <a:lstStyle/>
          <a:p>
            <a:r>
              <a:rPr lang="en-US" dirty="0" smtClean="0"/>
              <a:t>Log on to FAASafety.gov</a:t>
            </a:r>
          </a:p>
          <a:p>
            <a:r>
              <a:rPr lang="en-US" dirty="0" smtClean="0"/>
              <a:t>Click on Resources then click on Library</a:t>
            </a:r>
          </a:p>
          <a:p>
            <a:endParaRPr lang="en-US" dirty="0"/>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55" t="9795" r="62673" b="36931"/>
          <a:stretch/>
        </p:blipFill>
        <p:spPr bwMode="auto">
          <a:xfrm>
            <a:off x="3142662" y="2331600"/>
            <a:ext cx="5454869" cy="3246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Right Arrow 1"/>
          <p:cNvSpPr/>
          <p:nvPr/>
        </p:nvSpPr>
        <p:spPr bwMode="auto">
          <a:xfrm rot="10800000">
            <a:off x="6790314" y="3353451"/>
            <a:ext cx="744970"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dirty="0"/>
          </a:p>
        </p:txBody>
      </p:sp>
    </p:spTree>
    <p:custDataLst>
      <p:tags r:id="rId1"/>
    </p:custDataLst>
    <p:extLst>
      <p:ext uri="{BB962C8B-B14F-4D97-AF65-F5344CB8AC3E}">
        <p14:creationId xmlns:p14="http://schemas.microsoft.com/office/powerpoint/2010/main" val="1833612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22</a:t>
            </a:fld>
            <a:endParaRPr lang="en-US" dirty="0"/>
          </a:p>
        </p:txBody>
      </p:sp>
      <p:sp>
        <p:nvSpPr>
          <p:cNvPr id="6" name="Rectangle 5"/>
          <p:cNvSpPr/>
          <p:nvPr/>
        </p:nvSpPr>
        <p:spPr>
          <a:xfrm>
            <a:off x="107531" y="314615"/>
            <a:ext cx="4610099" cy="769441"/>
          </a:xfrm>
          <a:prstGeom prst="rect">
            <a:avLst/>
          </a:prstGeom>
          <a:noFill/>
        </p:spPr>
        <p:txBody>
          <a:bodyPr wrap="square" lIns="91440" tIns="45720" rIns="91440" bIns="45720">
            <a:spAutoFit/>
          </a:bodyPr>
          <a:lstStyle/>
          <a:p>
            <a:pPr algn="ctr">
              <a:buNone/>
            </a:pPr>
            <a:r>
              <a:rPr lang="en-U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solidFill>
                <a:effectLst>
                  <a:outerShdw blurRad="50800" dist="40000" dir="5400000" algn="tl" rotWithShape="0">
                    <a:srgbClr val="000000">
                      <a:shade val="5000"/>
                      <a:satMod val="120000"/>
                      <a:alpha val="33000"/>
                    </a:srgbClr>
                  </a:outerShdw>
                </a:effectLst>
              </a:rPr>
              <a:t>FAAST FRAT</a:t>
            </a:r>
          </a:p>
        </p:txBody>
      </p:sp>
      <p:sp>
        <p:nvSpPr>
          <p:cNvPr id="7" name="Content Placeholder 2"/>
          <p:cNvSpPr>
            <a:spLocks noGrp="1"/>
          </p:cNvSpPr>
          <p:nvPr>
            <p:ph idx="1"/>
          </p:nvPr>
        </p:nvSpPr>
        <p:spPr>
          <a:xfrm>
            <a:off x="692523" y="1290927"/>
            <a:ext cx="8050213" cy="4391025"/>
          </a:xfrm>
        </p:spPr>
        <p:txBody>
          <a:bodyPr/>
          <a:lstStyle/>
          <a:p>
            <a:r>
              <a:rPr lang="en-US" dirty="0" smtClean="0"/>
              <a:t>Click on Flight Risk Assessment Tool	</a:t>
            </a:r>
          </a:p>
          <a:p>
            <a:r>
              <a:rPr lang="en-US" dirty="0" smtClean="0"/>
              <a:t>Download appropriate FRAT for your computer.</a:t>
            </a:r>
          </a:p>
          <a:p>
            <a:endParaRPr lang="en-US" dirty="0"/>
          </a:p>
        </p:txBody>
      </p:sp>
      <p:pic>
        <p:nvPicPr>
          <p:cNvPr id="4099" name="9A196146-6FE4-4C24-ACE8-407FB03D3EB0" descr="C3157BAA-3182-4741-AFC6-756BE59D44B9@home"/>
          <p:cNvPicPr>
            <a:picLocks noChangeAspect="1" noChangeArrowheads="1"/>
          </p:cNvPicPr>
          <p:nvPr/>
        </p:nvPicPr>
        <p:blipFill rotWithShape="1">
          <a:blip r:embed="rId4">
            <a:extLst>
              <a:ext uri="{28A0092B-C50C-407E-A947-70E740481C1C}">
                <a14:useLocalDpi xmlns:a14="http://schemas.microsoft.com/office/drawing/2010/main" val="0"/>
              </a:ext>
            </a:extLst>
          </a:blip>
          <a:srcRect l="-84364" t="-73915" r="109564" b="73915"/>
          <a:stretch/>
        </p:blipFill>
        <p:spPr bwMode="auto">
          <a:xfrm>
            <a:off x="1619252" y="211179"/>
            <a:ext cx="35623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20096"/>
          <a:stretch/>
        </p:blipFill>
        <p:spPr bwMode="auto">
          <a:xfrm>
            <a:off x="8180109" y="2773421"/>
            <a:ext cx="3345584" cy="2791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0629" y="3314700"/>
            <a:ext cx="4782694" cy="2250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68290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Risk Management</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7" name="Content Placeholder 6"/>
          <p:cNvPicPr>
            <a:picLocks noGrp="1" noChangeAspect="1"/>
          </p:cNvPicPr>
          <p:nvPr>
            <p:ph idx="1"/>
          </p:nvPr>
        </p:nvPicPr>
        <p:blipFill>
          <a:blip r:embed="rId4"/>
          <a:stretch>
            <a:fillRect/>
          </a:stretch>
        </p:blipFill>
        <p:spPr>
          <a:xfrm>
            <a:off x="6261974" y="2387600"/>
            <a:ext cx="5146245" cy="2886319"/>
          </a:xfrm>
          <a:prstGeom prst="rect">
            <a:avLst/>
          </a:prstGeom>
          <a:ln>
            <a:noFill/>
          </a:ln>
          <a:effectLst>
            <a:outerShdw blurRad="292100" dist="139700" dir="2700000" algn="tl" rotWithShape="0">
              <a:srgbClr val="333333">
                <a:alpha val="65000"/>
              </a:srgbClr>
            </a:outerShdw>
          </a:effectLst>
        </p:spPr>
      </p:pic>
      <p:sp>
        <p:nvSpPr>
          <p:cNvPr id="8" name="Content Placeholder 2"/>
          <p:cNvSpPr txBox="1">
            <a:spLocks/>
          </p:cNvSpPr>
          <p:nvPr/>
        </p:nvSpPr>
        <p:spPr bwMode="auto">
          <a:xfrm>
            <a:off x="571500" y="1405731"/>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kern="0" dirty="0" smtClean="0"/>
              <a:t>Safety Management Systems (SMS)</a:t>
            </a:r>
          </a:p>
        </p:txBody>
      </p:sp>
    </p:spTree>
    <p:custDataLst>
      <p:tags r:id="rId1"/>
    </p:custDataLst>
    <p:extLst>
      <p:ext uri="{BB962C8B-B14F-4D97-AF65-F5344CB8AC3E}">
        <p14:creationId xmlns:p14="http://schemas.microsoft.com/office/powerpoint/2010/main" val="3860815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703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C6E9B4D-BB44-4941-830A-366D0FE99E6D}" type="slidenum">
              <a:rPr lang="en-US" sz="1400">
                <a:solidFill>
                  <a:schemeClr val="bg1"/>
                </a:solidFill>
                <a:latin typeface="Times New Roman" pitchFamily="18" charset="0"/>
              </a:rPr>
              <a:pPr eaLnBrk="1" hangingPunct="1"/>
              <a:t>25</a:t>
            </a:fld>
            <a:endParaRPr lang="en-US" sz="1400" dirty="0">
              <a:solidFill>
                <a:schemeClr val="bg1"/>
              </a:solidFill>
              <a:latin typeface="Times New Roman" pitchFamily="18" charset="0"/>
            </a:endParaRPr>
          </a:p>
        </p:txBody>
      </p:sp>
      <p:sp>
        <p:nvSpPr>
          <p:cNvPr id="17411" name="Rectangle 2"/>
          <p:cNvSpPr>
            <a:spLocks noGrp="1" noChangeArrowheads="1"/>
          </p:cNvSpPr>
          <p:nvPr>
            <p:ph type="title"/>
          </p:nvPr>
        </p:nvSpPr>
        <p:spPr/>
        <p:txBody>
          <a:bodyPr/>
          <a:lstStyle/>
          <a:p>
            <a:pPr eaLnBrk="1" hangingPunct="1"/>
            <a:r>
              <a:rPr lang="en-US" sz="3600" dirty="0">
                <a:ea typeface="ＭＳ Ｐゴシック" pitchFamily="34" charset="-128"/>
              </a:rPr>
              <a:t>Questions?</a:t>
            </a:r>
          </a:p>
        </p:txBody>
      </p:sp>
      <p:pic>
        <p:nvPicPr>
          <p:cNvPr id="36868"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200" y="2153440"/>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9656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7201872" y="1611086"/>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30059" y="3298785"/>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2064374"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custDataLst>
      <p:tags r:id="rId1"/>
    </p:custDataLst>
    <p:extLst>
      <p:ext uri="{BB962C8B-B14F-4D97-AF65-F5344CB8AC3E}">
        <p14:creationId xmlns:p14="http://schemas.microsoft.com/office/powerpoint/2010/main" val="12130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i="1" dirty="0" smtClean="0"/>
              <a:t>WINGS</a:t>
            </a:r>
            <a:r>
              <a:rPr lang="en-US" dirty="0"/>
              <a:t>?</a:t>
            </a:r>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9824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335951" y="1299377"/>
            <a:ext cx="2372056" cy="2400635"/>
          </a:xfrm>
          <a:prstGeom prst="rect">
            <a:avLst/>
          </a:prstGeom>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p:spPr>
      </p:pic>
      <p:sp>
        <p:nvSpPr>
          <p:cNvPr id="7" name="Rectangle 6"/>
          <p:cNvSpPr/>
          <p:nvPr/>
        </p:nvSpPr>
        <p:spPr bwMode="auto">
          <a:xfrm>
            <a:off x="3397115" y="3076626"/>
            <a:ext cx="334536" cy="187341"/>
          </a:xfrm>
          <a:prstGeom prst="rect">
            <a:avLst/>
          </a:prstGeom>
          <a:solidFill>
            <a:schemeClr val="bg1"/>
          </a:solidFill>
          <a:ln>
            <a:noFill/>
          </a:ln>
          <a:effectLst/>
          <a:ex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4143883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9024" y="971240"/>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29</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317" y="3055235"/>
            <a:ext cx="3702080" cy="2778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529" y="1840223"/>
            <a:ext cx="3469978" cy="260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081" y="3142331"/>
            <a:ext cx="4337604" cy="1879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88865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571500" y="1228207"/>
            <a:ext cx="8737600" cy="4391025"/>
          </a:xfrm>
        </p:spPr>
        <p:txBody>
          <a:bodyPr/>
          <a:lstStyle/>
          <a:p>
            <a:r>
              <a:rPr lang="en-US" dirty="0" smtClean="0">
                <a:ea typeface="ＭＳ Ｐゴシック" pitchFamily="34" charset="-128"/>
              </a:rPr>
              <a:t>What is Safety Risk Management</a:t>
            </a:r>
          </a:p>
          <a:p>
            <a:r>
              <a:rPr lang="en-US" dirty="0" smtClean="0">
                <a:ea typeface="ＭＳ Ｐゴシック" pitchFamily="34" charset="-128"/>
              </a:rPr>
              <a:t>How do pilots use SRM</a:t>
            </a:r>
          </a:p>
          <a:p>
            <a:r>
              <a:rPr lang="en-US" dirty="0" smtClean="0">
                <a:ea typeface="ＭＳ Ｐゴシック" pitchFamily="34" charset="-128"/>
              </a:rPr>
              <a:t>SRM aids and technologies</a:t>
            </a:r>
          </a:p>
          <a:p>
            <a:pPr marL="0" indent="0">
              <a:buNone/>
            </a:pPr>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980EBD4-0054-469E-8A53-811A8A2AD46C}"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sp>
        <p:nvSpPr>
          <p:cNvPr id="5" name="TextBox 4"/>
          <p:cNvSpPr txBox="1"/>
          <p:nvPr/>
        </p:nvSpPr>
        <p:spPr bwMode="auto">
          <a:xfrm>
            <a:off x="2841811" y="5002307"/>
            <a:ext cx="36307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solidFill>
                  <a:srgbClr val="002060"/>
                </a:solidFill>
              </a:rPr>
              <a:t>* General Aviation Joint Steering Committee</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3714">
            <a:off x="8488312" y="1334183"/>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760723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9207" y="40041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526483" y="1829016"/>
            <a:ext cx="9979785" cy="1067092"/>
          </a:xfrm>
        </p:spPr>
        <p:txBody>
          <a:bodyPr/>
          <a:lstStyle/>
          <a:p>
            <a:r>
              <a:rPr lang="en-US" dirty="0" smtClean="0"/>
              <a:t>Introduction to Safety Risk Management (SRM)</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23253174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344488"/>
            <a:ext cx="11296651" cy="609600"/>
          </a:xfrm>
        </p:spPr>
        <p:txBody>
          <a:bodyPr/>
          <a:lstStyle/>
          <a:p>
            <a:r>
              <a:rPr lang="en-US" dirty="0" smtClean="0"/>
              <a:t>Foundational Elements of Safety</a:t>
            </a:r>
            <a:endParaRPr lang="en-US" dirty="0"/>
          </a:p>
        </p:txBody>
      </p:sp>
      <p:sp>
        <p:nvSpPr>
          <p:cNvPr id="4" name="Content Placeholder 2"/>
          <p:cNvSpPr>
            <a:spLocks noGrp="1"/>
          </p:cNvSpPr>
          <p:nvPr>
            <p:ph idx="1"/>
          </p:nvPr>
        </p:nvSpPr>
        <p:spPr>
          <a:xfrm>
            <a:off x="510765" y="1098583"/>
            <a:ext cx="10733617" cy="4391025"/>
          </a:xfrm>
        </p:spPr>
        <p:txBody>
          <a:bodyPr/>
          <a:lstStyle/>
          <a:p>
            <a:r>
              <a:rPr lang="en-US" dirty="0" smtClean="0"/>
              <a:t>Safety Risk Management</a:t>
            </a:r>
          </a:p>
          <a:p>
            <a:pPr lvl="1"/>
            <a:r>
              <a:rPr lang="en-US" dirty="0" smtClean="0"/>
              <a:t>Hazard identification, risk assessment, </a:t>
            </a:r>
            <a:br>
              <a:rPr lang="en-US" dirty="0" smtClean="0"/>
            </a:br>
            <a:r>
              <a:rPr lang="en-US" dirty="0" smtClean="0"/>
              <a:t>and risk mitigation </a:t>
            </a:r>
            <a:endParaRPr lang="en-US" dirty="0"/>
          </a:p>
          <a:p>
            <a:r>
              <a:rPr lang="en-US" dirty="0" smtClean="0"/>
              <a:t>Pilot Proficiency</a:t>
            </a:r>
          </a:p>
          <a:p>
            <a:pPr lvl="1"/>
            <a:r>
              <a:rPr lang="en-US" dirty="0" smtClean="0"/>
              <a:t>The skills to do the job </a:t>
            </a:r>
          </a:p>
          <a:p>
            <a:r>
              <a:rPr lang="en-US" dirty="0" smtClean="0"/>
              <a:t>Technology</a:t>
            </a:r>
          </a:p>
          <a:p>
            <a:pPr lvl="1"/>
            <a:r>
              <a:rPr lang="en-US" dirty="0" smtClean="0"/>
              <a:t>Supporting safe decision making </a:t>
            </a:r>
            <a:br>
              <a:rPr lang="en-US" dirty="0" smtClean="0"/>
            </a:br>
            <a:r>
              <a:rPr lang="en-US" dirty="0" smtClean="0"/>
              <a:t>and aircraft operations</a:t>
            </a:r>
            <a:endParaRPr lang="en-US" dirty="0"/>
          </a:p>
        </p:txBody>
      </p:sp>
      <p:sp>
        <p:nvSpPr>
          <p:cNvPr id="5" name="Circular Arrow 4"/>
          <p:cNvSpPr/>
          <p:nvPr/>
        </p:nvSpPr>
        <p:spPr bwMode="auto">
          <a:xfrm rot="6780405">
            <a:off x="10094039" y="3157242"/>
            <a:ext cx="2005322" cy="1718355"/>
          </a:xfrm>
          <a:prstGeom prst="circular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Circular Arrow 5"/>
          <p:cNvSpPr/>
          <p:nvPr/>
        </p:nvSpPr>
        <p:spPr bwMode="auto">
          <a:xfrm rot="14404655">
            <a:off x="7192453" y="3286653"/>
            <a:ext cx="1846804" cy="1739990"/>
          </a:xfrm>
          <a:prstGeom prst="circular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Circular Arrow 6"/>
          <p:cNvSpPr/>
          <p:nvPr/>
        </p:nvSpPr>
        <p:spPr bwMode="auto">
          <a:xfrm rot="21446527">
            <a:off x="8480301" y="930827"/>
            <a:ext cx="1846804" cy="1739990"/>
          </a:xfrm>
          <a:prstGeom prst="circular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416" t="16751" r="17143" b="12827"/>
          <a:stretch/>
        </p:blipFill>
        <p:spPr>
          <a:xfrm>
            <a:off x="8021731" y="1821832"/>
            <a:ext cx="3058774" cy="3160315"/>
          </a:xfrm>
          <a:prstGeom prst="ellipse">
            <a:avLst/>
          </a:prstGeom>
          <a:ln>
            <a:noFill/>
          </a:ln>
          <a:effectLst>
            <a:softEdge rad="0"/>
          </a:effectLst>
        </p:spPr>
      </p:pic>
      <p:sp>
        <p:nvSpPr>
          <p:cNvPr id="10" name="Oval 9"/>
          <p:cNvSpPr/>
          <p:nvPr/>
        </p:nvSpPr>
        <p:spPr bwMode="auto">
          <a:xfrm>
            <a:off x="5440680" y="2436030"/>
            <a:ext cx="2157168" cy="215121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8115855" y="1844040"/>
            <a:ext cx="2583661" cy="221445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8458200" y="1699545"/>
            <a:ext cx="2241316" cy="212559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73792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matter of balance</a:t>
            </a:r>
            <a:endParaRPr lang="en-US" dirty="0"/>
          </a:p>
        </p:txBody>
      </p:sp>
      <p:pic>
        <p:nvPicPr>
          <p:cNvPr id="5" name="Content Placeholder 4" descr="Blog: Does work-life balance exist? — People Matter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90442" y="1147020"/>
            <a:ext cx="8058766" cy="453305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sp>
        <p:nvSpPr>
          <p:cNvPr id="7" name="TextBox 6"/>
          <p:cNvSpPr txBox="1"/>
          <p:nvPr/>
        </p:nvSpPr>
        <p:spPr bwMode="auto">
          <a:xfrm>
            <a:off x="2387600" y="1313933"/>
            <a:ext cx="287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smtClean="0">
                <a:solidFill>
                  <a:srgbClr val="C00000"/>
                </a:solidFill>
              </a:rPr>
              <a:t>Flight Challenges</a:t>
            </a:r>
            <a:endParaRPr lang="en-US" b="1" dirty="0">
              <a:solidFill>
                <a:srgbClr val="C00000"/>
              </a:solidFill>
            </a:endParaRPr>
          </a:p>
        </p:txBody>
      </p:sp>
      <p:sp>
        <p:nvSpPr>
          <p:cNvPr id="8" name="TextBox 7"/>
          <p:cNvSpPr txBox="1"/>
          <p:nvPr/>
        </p:nvSpPr>
        <p:spPr bwMode="auto">
          <a:xfrm>
            <a:off x="7379008" y="1313933"/>
            <a:ext cx="287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solidFill>
                  <a:srgbClr val="0070C0"/>
                </a:solidFill>
              </a:rPr>
              <a:t>Knowledge, Skill, &amp; Technology</a:t>
            </a:r>
            <a:endParaRPr lang="en-US" b="1" dirty="0">
              <a:solidFill>
                <a:srgbClr val="0070C0"/>
              </a:solidFill>
            </a:endParaRPr>
          </a:p>
        </p:txBody>
      </p:sp>
      <p:sp>
        <p:nvSpPr>
          <p:cNvPr id="9" name="TextBox 8"/>
          <p:cNvSpPr txBox="1"/>
          <p:nvPr/>
        </p:nvSpPr>
        <p:spPr bwMode="auto">
          <a:xfrm>
            <a:off x="5145087" y="2354748"/>
            <a:ext cx="2149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solidFill>
                  <a:srgbClr val="00B050"/>
                </a:solidFill>
              </a:rPr>
              <a:t>Safety Risk Management</a:t>
            </a:r>
            <a:endParaRPr lang="en-US" b="1" dirty="0">
              <a:solidFill>
                <a:srgbClr val="00B050"/>
              </a:solidFill>
            </a:endParaRPr>
          </a:p>
        </p:txBody>
      </p:sp>
    </p:spTree>
    <p:custDataLst>
      <p:tags r:id="rId1"/>
    </p:custDataLst>
    <p:extLst>
      <p:ext uri="{BB962C8B-B14F-4D97-AF65-F5344CB8AC3E}">
        <p14:creationId xmlns:p14="http://schemas.microsoft.com/office/powerpoint/2010/main" val="409103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 and Risks</a:t>
            </a:r>
            <a:endParaRPr lang="en-US" dirty="0"/>
          </a:p>
        </p:txBody>
      </p:sp>
      <p:sp>
        <p:nvSpPr>
          <p:cNvPr id="3" name="Content Placeholder 2"/>
          <p:cNvSpPr>
            <a:spLocks noGrp="1"/>
          </p:cNvSpPr>
          <p:nvPr>
            <p:ph idx="1"/>
          </p:nvPr>
        </p:nvSpPr>
        <p:spPr>
          <a:xfrm>
            <a:off x="571500" y="1405731"/>
            <a:ext cx="10733617" cy="4391025"/>
          </a:xfrm>
        </p:spPr>
        <p:txBody>
          <a:bodyPr/>
          <a:lstStyle/>
          <a:p>
            <a:pPr marL="0" indent="0">
              <a:buNone/>
            </a:pPr>
            <a:r>
              <a:rPr lang="en-US" dirty="0" smtClean="0"/>
              <a:t>Hazard</a:t>
            </a:r>
          </a:p>
          <a:p>
            <a:pPr lvl="1"/>
            <a:r>
              <a:rPr lang="en-US" dirty="0" smtClean="0"/>
              <a:t>A condition, event, object or circumstance</a:t>
            </a:r>
            <a:br>
              <a:rPr lang="en-US" dirty="0" smtClean="0"/>
            </a:br>
            <a:r>
              <a:rPr lang="en-US" dirty="0" smtClean="0"/>
              <a:t>that could cause or contribute to an </a:t>
            </a:r>
            <a:br>
              <a:rPr lang="en-US" dirty="0" smtClean="0"/>
            </a:br>
            <a:r>
              <a:rPr lang="en-US" dirty="0" smtClean="0"/>
              <a:t>unwanted event</a:t>
            </a:r>
          </a:p>
          <a:p>
            <a:pPr lvl="1"/>
            <a:endParaRPr lang="en-US" dirty="0" smtClean="0"/>
          </a:p>
          <a:p>
            <a:pPr marL="0" indent="0">
              <a:buNone/>
            </a:pPr>
            <a:r>
              <a:rPr lang="en-US" dirty="0" smtClean="0"/>
              <a:t>Risk</a:t>
            </a:r>
          </a:p>
          <a:p>
            <a:pPr lvl="1"/>
            <a:r>
              <a:rPr lang="en-US" dirty="0" smtClean="0"/>
              <a:t>The future influence of hazards on safe</a:t>
            </a:r>
            <a:br>
              <a:rPr lang="en-US" dirty="0" smtClean="0"/>
            </a:br>
            <a:r>
              <a:rPr lang="en-US" dirty="0" smtClean="0"/>
              <a:t>operations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5" name="Picture 4" descr="Public Domain Clip Art Image | Signs Hazard Warning | I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3200" y="954087"/>
            <a:ext cx="2522000" cy="2219255"/>
          </a:xfrm>
          <a:prstGeom prst="rect">
            <a:avLst/>
          </a:prstGeom>
        </p:spPr>
      </p:pic>
      <p:pic>
        <p:nvPicPr>
          <p:cNvPr id="6" name="Picture 5" descr="Counterparty risk | Navesink Internationa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8141" y="3385505"/>
            <a:ext cx="2932117" cy="2199088"/>
          </a:xfrm>
          <a:prstGeom prst="rect">
            <a:avLst/>
          </a:prstGeom>
        </p:spPr>
      </p:pic>
      <p:pic>
        <p:nvPicPr>
          <p:cNvPr id="7" name="Picture 6" descr="Clipart - Trip Hazard Warning Sig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55629" y="907535"/>
            <a:ext cx="2567971" cy="2259815"/>
          </a:xfrm>
          <a:prstGeom prst="rect">
            <a:avLst/>
          </a:prstGeom>
        </p:spPr>
      </p:pic>
    </p:spTree>
    <p:custDataLst>
      <p:tags r:id="rId1"/>
    </p:custDataLst>
    <p:extLst>
      <p:ext uri="{BB962C8B-B14F-4D97-AF65-F5344CB8AC3E}">
        <p14:creationId xmlns:p14="http://schemas.microsoft.com/office/powerpoint/2010/main" val="2796288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5" name="Content Placeholder 4" descr="Public Domain Clip Art Image | Signs Hazard Warning | ID ..."/>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092682" y="518979"/>
            <a:ext cx="2523034" cy="2219605"/>
          </a:xfrm>
          <a:prstGeom prst="rect">
            <a:avLst/>
          </a:prstGeom>
        </p:spPr>
      </p:pic>
      <p:pic>
        <p:nvPicPr>
          <p:cNvPr id="6" name="Picture 5" descr="Counterparty risk | Navesink Internationa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8141" y="3375247"/>
            <a:ext cx="2932117" cy="2199088"/>
          </a:xfrm>
          <a:prstGeom prst="rect">
            <a:avLst/>
          </a:prstGeom>
        </p:spPr>
      </p:pic>
      <p:sp>
        <p:nvSpPr>
          <p:cNvPr id="7" name="Content Placeholder 2"/>
          <p:cNvSpPr txBox="1">
            <a:spLocks/>
          </p:cNvSpPr>
          <p:nvPr/>
        </p:nvSpPr>
        <p:spPr bwMode="auto">
          <a:xfrm>
            <a:off x="571500" y="1405731"/>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kern="0" dirty="0" smtClean="0"/>
              <a:t>Accept</a:t>
            </a:r>
          </a:p>
          <a:p>
            <a:pPr marL="0" indent="0">
              <a:buFontTx/>
              <a:buNone/>
            </a:pPr>
            <a:endParaRPr lang="en-US" kern="0" dirty="0" smtClean="0"/>
          </a:p>
          <a:p>
            <a:pPr marL="0" indent="0">
              <a:buFontTx/>
              <a:buNone/>
            </a:pPr>
            <a:r>
              <a:rPr lang="en-US" kern="0" dirty="0" smtClean="0"/>
              <a:t>Eliminate</a:t>
            </a:r>
          </a:p>
          <a:p>
            <a:pPr marL="457200" lvl="1" indent="0">
              <a:buNone/>
            </a:pPr>
            <a:endParaRPr lang="en-US" kern="0" dirty="0" smtClean="0"/>
          </a:p>
          <a:p>
            <a:pPr marL="0" indent="0">
              <a:buFontTx/>
              <a:buNone/>
            </a:pPr>
            <a:r>
              <a:rPr lang="en-US" kern="0" dirty="0" smtClean="0"/>
              <a:t>Mitigate</a:t>
            </a:r>
          </a:p>
        </p:txBody>
      </p:sp>
    </p:spTree>
    <p:custDataLst>
      <p:tags r:id="rId1"/>
    </p:custDataLst>
    <p:extLst>
      <p:ext uri="{BB962C8B-B14F-4D97-AF65-F5344CB8AC3E}">
        <p14:creationId xmlns:p14="http://schemas.microsoft.com/office/powerpoint/2010/main" val="79911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Severity of consequences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pic>
        <p:nvPicPr>
          <p:cNvPr id="5" name="Content Placeholder 4" descr="Public Domain Clip Art Image | Signs Hazard Warning | ID ..."/>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71500" y="1457634"/>
            <a:ext cx="2220319" cy="1953296"/>
          </a:xfrm>
          <a:prstGeom prst="rect">
            <a:avLst/>
          </a:prstGeom>
        </p:spPr>
      </p:pic>
      <p:pic>
        <p:nvPicPr>
          <p:cNvPr id="6" name="Picture 5" descr="Counterparty risk | Navesink Internationa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2249" y="1402156"/>
            <a:ext cx="2932117" cy="2199088"/>
          </a:xfrm>
          <a:prstGeom prst="rect">
            <a:avLst/>
          </a:prstGeom>
        </p:spPr>
      </p:pic>
      <p:sp>
        <p:nvSpPr>
          <p:cNvPr id="7" name="Content Placeholder 2"/>
          <p:cNvSpPr txBox="1">
            <a:spLocks/>
          </p:cNvSpPr>
          <p:nvPr/>
        </p:nvSpPr>
        <p:spPr bwMode="auto">
          <a:xfrm>
            <a:off x="571500" y="1487695"/>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endParaRPr lang="en-US" kern="0" dirty="0" smtClean="0"/>
          </a:p>
          <a:p>
            <a:pPr marL="457200" lvl="1" indent="0">
              <a:buNone/>
            </a:pPr>
            <a:endParaRPr lang="en-US" kern="0" dirty="0" smtClean="0"/>
          </a:p>
        </p:txBody>
      </p:sp>
      <p:sp>
        <p:nvSpPr>
          <p:cNvPr id="11" name="TextBox 10"/>
          <p:cNvSpPr txBox="1"/>
          <p:nvPr/>
        </p:nvSpPr>
        <p:spPr bwMode="auto">
          <a:xfrm>
            <a:off x="820613" y="4496252"/>
            <a:ext cx="23211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600" b="1" dirty="0" smtClean="0">
                <a:solidFill>
                  <a:srgbClr val="00B050"/>
                </a:solidFill>
              </a:rPr>
              <a:t>Marginal</a:t>
            </a:r>
            <a:endParaRPr lang="en-US" sz="3600" b="1" dirty="0">
              <a:solidFill>
                <a:srgbClr val="00B050"/>
              </a:solidFill>
            </a:endParaRPr>
          </a:p>
        </p:txBody>
      </p:sp>
      <p:sp>
        <p:nvSpPr>
          <p:cNvPr id="12" name="TextBox 11"/>
          <p:cNvSpPr txBox="1"/>
          <p:nvPr/>
        </p:nvSpPr>
        <p:spPr bwMode="auto">
          <a:xfrm>
            <a:off x="8758540" y="4496253"/>
            <a:ext cx="30810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600" b="1" dirty="0" smtClean="0">
                <a:solidFill>
                  <a:srgbClr val="C00000"/>
                </a:solidFill>
              </a:rPr>
              <a:t>Catastrophic</a:t>
            </a:r>
            <a:r>
              <a:rPr lang="en-US" b="1" dirty="0" smtClean="0">
                <a:solidFill>
                  <a:srgbClr val="00B050"/>
                </a:solidFill>
              </a:rPr>
              <a:t> </a:t>
            </a:r>
            <a:endParaRPr lang="en-US" b="1" dirty="0">
              <a:solidFill>
                <a:srgbClr val="00B050"/>
              </a:solidFill>
            </a:endParaRPr>
          </a:p>
        </p:txBody>
      </p:sp>
      <p:sp>
        <p:nvSpPr>
          <p:cNvPr id="13" name="Right Arrow 12"/>
          <p:cNvSpPr/>
          <p:nvPr/>
        </p:nvSpPr>
        <p:spPr bwMode="auto">
          <a:xfrm>
            <a:off x="5136741" y="4657834"/>
            <a:ext cx="2086708" cy="323165"/>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5" name="Picture 14" descr="Nurses Embrace Evidence in Their Daily Practice - North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3747" y="1159427"/>
            <a:ext cx="2038990" cy="257044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2513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SRM Process</a:t>
            </a:r>
            <a:endParaRPr lang="en-US" dirty="0"/>
          </a:p>
        </p:txBody>
      </p:sp>
      <p:sp>
        <p:nvSpPr>
          <p:cNvPr id="3" name="Content Placeholder 2"/>
          <p:cNvSpPr>
            <a:spLocks noGrp="1"/>
          </p:cNvSpPr>
          <p:nvPr>
            <p:ph idx="1"/>
          </p:nvPr>
        </p:nvSpPr>
        <p:spPr>
          <a:xfrm>
            <a:off x="501295" y="1017624"/>
            <a:ext cx="6107198" cy="4391025"/>
          </a:xfrm>
        </p:spPr>
        <p:txBody>
          <a:bodyPr/>
          <a:lstStyle/>
          <a:p>
            <a:r>
              <a:rPr lang="en-US" dirty="0" smtClean="0"/>
              <a:t>Perceive – </a:t>
            </a:r>
          </a:p>
          <a:p>
            <a:pPr lvl="1"/>
            <a:r>
              <a:rPr lang="en-US" dirty="0" smtClean="0"/>
              <a:t>Identify the hazard</a:t>
            </a:r>
          </a:p>
          <a:p>
            <a:r>
              <a:rPr lang="en-US" dirty="0" smtClean="0"/>
              <a:t>Process – </a:t>
            </a:r>
          </a:p>
          <a:p>
            <a:pPr lvl="1"/>
            <a:r>
              <a:rPr lang="en-US" dirty="0" smtClean="0"/>
              <a:t>Assess the likelihood of occurrence </a:t>
            </a:r>
            <a:endParaRPr lang="en-US" dirty="0"/>
          </a:p>
          <a:p>
            <a:pPr lvl="1"/>
            <a:r>
              <a:rPr lang="en-US" dirty="0" smtClean="0"/>
              <a:t>Assess the severity of consequences</a:t>
            </a:r>
          </a:p>
          <a:p>
            <a:pPr lvl="1"/>
            <a:r>
              <a:rPr lang="en-US" dirty="0" smtClean="0"/>
              <a:t>Develop plan to eliminate or mitigate risk</a:t>
            </a:r>
          </a:p>
          <a:p>
            <a:r>
              <a:rPr lang="en-US" dirty="0" smtClean="0"/>
              <a:t>Perform</a:t>
            </a:r>
          </a:p>
          <a:p>
            <a:pPr lvl="1"/>
            <a:r>
              <a:rPr lang="en-US" dirty="0" smtClean="0"/>
              <a:t>Implement risk elimination or mitigation plan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
        <p:nvSpPr>
          <p:cNvPr id="5" name="Content Placeholder 2"/>
          <p:cNvSpPr txBox="1">
            <a:spLocks/>
          </p:cNvSpPr>
          <p:nvPr/>
        </p:nvSpPr>
        <p:spPr bwMode="auto">
          <a:xfrm>
            <a:off x="6687300" y="1017625"/>
            <a:ext cx="610719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Perceive – </a:t>
            </a:r>
          </a:p>
          <a:p>
            <a:pPr lvl="1"/>
            <a:r>
              <a:rPr lang="en-US" kern="0" dirty="0" smtClean="0"/>
              <a:t>Assess plan effectiveness</a:t>
            </a:r>
          </a:p>
          <a:p>
            <a:r>
              <a:rPr lang="en-US" kern="0" dirty="0" smtClean="0"/>
              <a:t>Process – </a:t>
            </a:r>
          </a:p>
          <a:p>
            <a:pPr lvl="1"/>
            <a:r>
              <a:rPr lang="en-US" kern="0" dirty="0" smtClean="0"/>
              <a:t>Develop adjustments to the plan</a:t>
            </a:r>
          </a:p>
          <a:p>
            <a:r>
              <a:rPr lang="en-US" kern="0" dirty="0" smtClean="0"/>
              <a:t>Perform</a:t>
            </a:r>
          </a:p>
          <a:p>
            <a:pPr lvl="1"/>
            <a:r>
              <a:rPr lang="en-US" kern="0" dirty="0" smtClean="0"/>
              <a:t>Implement plan adjustments</a:t>
            </a:r>
            <a:endParaRPr lang="en-US" kern="0"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416" t="16751" r="17143" b="12827"/>
          <a:stretch/>
        </p:blipFill>
        <p:spPr>
          <a:xfrm>
            <a:off x="9740899" y="4296098"/>
            <a:ext cx="971305" cy="1003549"/>
          </a:xfrm>
          <a:prstGeom prst="ellipse">
            <a:avLst/>
          </a:prstGeom>
          <a:ln>
            <a:noFill/>
          </a:ln>
          <a:effectLst>
            <a:softEdge rad="0"/>
          </a:effectLst>
        </p:spPr>
      </p:pic>
      <p:sp>
        <p:nvSpPr>
          <p:cNvPr id="7" name="Circular Arrow 6"/>
          <p:cNvSpPr/>
          <p:nvPr/>
        </p:nvSpPr>
        <p:spPr bwMode="auto">
          <a:xfrm rot="20676711">
            <a:off x="9675057" y="3898387"/>
            <a:ext cx="767880" cy="795421"/>
          </a:xfrm>
          <a:prstGeom prst="circular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Circular Arrow 7"/>
          <p:cNvSpPr/>
          <p:nvPr/>
        </p:nvSpPr>
        <p:spPr bwMode="auto">
          <a:xfrm rot="6779717">
            <a:off x="10359438" y="4469706"/>
            <a:ext cx="789011" cy="916863"/>
          </a:xfrm>
          <a:prstGeom prst="circular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Circular Arrow 8"/>
          <p:cNvSpPr/>
          <p:nvPr/>
        </p:nvSpPr>
        <p:spPr bwMode="auto">
          <a:xfrm rot="14404655">
            <a:off x="9383820" y="4546912"/>
            <a:ext cx="798737" cy="992272"/>
          </a:xfrm>
          <a:prstGeom prst="circular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696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TTWileAZ"/>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5YDFD77UPU3F-311-4981</_dlc_DocId>
    <_dlc_DocIdUrl xmlns="04289566-cf42-4ce7-aa7c-2469c3d4502e">
      <Url>https://avssp.faa.gov/avs/afsfaast/_layouts/15/DocIdRedir.aspx?ID=5YDFD77UPU3F-311-4981</Url>
      <Description>5YDFD77UPU3F-311-4981</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B1B238-7390-49EB-AD7F-BDB16CCC5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80675E-01F7-49AA-B61E-EE85CFCAD03B}">
  <ds:schemaRefs>
    <ds:schemaRef ds:uri="http://purl.org/dc/elements/1.1/"/>
    <ds:schemaRef ds:uri="http://schemas.microsoft.com/office/2006/metadata/properties"/>
    <ds:schemaRef ds:uri="04289566-cf42-4ce7-aa7c-2469c3d4502e"/>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6168</TotalTime>
  <Words>3492</Words>
  <Application>Microsoft Office PowerPoint</Application>
  <PresentationFormat>Widescreen</PresentationFormat>
  <Paragraphs>423</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Foundational Elements of Safety</vt:lpstr>
      <vt:lpstr>A matter of balance</vt:lpstr>
      <vt:lpstr>Hazards and Risks</vt:lpstr>
      <vt:lpstr>PowerPoint Presentation</vt:lpstr>
      <vt:lpstr>Severity of consequences </vt:lpstr>
      <vt:lpstr>The SRM Process</vt:lpstr>
      <vt:lpstr>Safety Risk Management</vt:lpstr>
      <vt:lpstr>Hazard Identification</vt:lpstr>
      <vt:lpstr>Risk Assessment</vt:lpstr>
      <vt:lpstr>Risk Assessment</vt:lpstr>
      <vt:lpstr>Risk Mitigation</vt:lpstr>
      <vt:lpstr>Hazard Identification</vt:lpstr>
      <vt:lpstr>Want an easier way to do it?</vt:lpstr>
      <vt:lpstr>PowerPoint Presentation</vt:lpstr>
      <vt:lpstr>PowerPoint Presentation</vt:lpstr>
      <vt:lpstr>PowerPoint Presentation</vt:lpstr>
      <vt:lpstr>PowerPoint Presentation</vt:lpstr>
      <vt:lpstr>PowerPoint Presentation</vt:lpstr>
      <vt:lpstr>PowerPoint Presentation</vt:lpstr>
      <vt:lpstr>Safety Risk Management</vt:lpstr>
      <vt:lpstr>Safety Management Systems (SMS) Coming to General Aviation</vt:lpstr>
      <vt:lpstr>Questions?</vt:lpstr>
      <vt:lpstr>Proficiency and Peace of Mind</vt:lpstr>
      <vt:lpstr>Why WINGS?</vt:lpstr>
      <vt:lpstr> </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Month-Jan 2019-SRM-PPT</dc:title>
  <dc:creator>MTONEY</dc:creator>
  <cp:lastModifiedBy>Tompkins, Craig (FAA)</cp:lastModifiedBy>
  <cp:revision>354</cp:revision>
  <dcterms:created xsi:type="dcterms:W3CDTF">2005-01-28T20:32:53Z</dcterms:created>
  <dcterms:modified xsi:type="dcterms:W3CDTF">2022-12-27T17:06:32Z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d9ad1c1d-0205-4a7a-a2a6-0c072ed6b6ae</vt:lpwstr>
  </property>
  <property fmtid="{D5CDD505-2E9C-101B-9397-08002B2CF9AE}" pid="4" name="ArticulateGUID">
    <vt:lpwstr>8456D114-175D-4AD2-B246-DBEE26084F80</vt:lpwstr>
  </property>
  <property fmtid="{D5CDD505-2E9C-101B-9397-08002B2CF9AE}" pid="5" name="ArticulatePath">
    <vt:lpwstr>Introduction to SRM-PPT-Rev 1</vt:lpwstr>
  </property>
</Properties>
</file>