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8"/>
  </p:notesMasterIdLst>
  <p:handoutMasterIdLst>
    <p:handoutMasterId r:id="rId39"/>
  </p:handoutMasterIdLst>
  <p:sldIdLst>
    <p:sldId id="273" r:id="rId7"/>
    <p:sldId id="274" r:id="rId8"/>
    <p:sldId id="275" r:id="rId9"/>
    <p:sldId id="346" r:id="rId10"/>
    <p:sldId id="357" r:id="rId11"/>
    <p:sldId id="344" r:id="rId12"/>
    <p:sldId id="351" r:id="rId13"/>
    <p:sldId id="293" r:id="rId14"/>
    <p:sldId id="350" r:id="rId15"/>
    <p:sldId id="352" r:id="rId16"/>
    <p:sldId id="353" r:id="rId17"/>
    <p:sldId id="363" r:id="rId18"/>
    <p:sldId id="364" r:id="rId19"/>
    <p:sldId id="365" r:id="rId20"/>
    <p:sldId id="361" r:id="rId21"/>
    <p:sldId id="362" r:id="rId22"/>
    <p:sldId id="354" r:id="rId23"/>
    <p:sldId id="355" r:id="rId24"/>
    <p:sldId id="356" r:id="rId25"/>
    <p:sldId id="372" r:id="rId26"/>
    <p:sldId id="373" r:id="rId27"/>
    <p:sldId id="367" r:id="rId28"/>
    <p:sldId id="369" r:id="rId29"/>
    <p:sldId id="370" r:id="rId30"/>
    <p:sldId id="358" r:id="rId31"/>
    <p:sldId id="328" r:id="rId32"/>
    <p:sldId id="341" r:id="rId33"/>
    <p:sldId id="288" r:id="rId34"/>
    <p:sldId id="335" r:id="rId35"/>
    <p:sldId id="371" r:id="rId36"/>
    <p:sldId id="342" r:id="rId37"/>
  </p:sldIdLst>
  <p:sldSz cx="12192000" cy="6858000"/>
  <p:notesSz cx="6858000" cy="9296400"/>
  <p:custDataLst>
    <p:tags r:id="rId40"/>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6"/>
            <p14:sldId id="357"/>
            <p14:sldId id="344"/>
            <p14:sldId id="351"/>
            <p14:sldId id="293"/>
            <p14:sldId id="350"/>
            <p14:sldId id="352"/>
            <p14:sldId id="353"/>
            <p14:sldId id="363"/>
            <p14:sldId id="364"/>
            <p14:sldId id="365"/>
            <p14:sldId id="361"/>
            <p14:sldId id="362"/>
            <p14:sldId id="354"/>
            <p14:sldId id="355"/>
            <p14:sldId id="356"/>
            <p14:sldId id="372"/>
            <p14:sldId id="373"/>
            <p14:sldId id="367"/>
            <p14:sldId id="369"/>
            <p14:sldId id="370"/>
            <p14:sldId id="358"/>
            <p14:sldId id="328"/>
            <p14:sldId id="341"/>
            <p14:sldId id="288"/>
            <p14:sldId id="335"/>
            <p14:sldId id="371"/>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66392" autoAdjust="0"/>
  </p:normalViewPr>
  <p:slideViewPr>
    <p:cSldViewPr snapToGrid="0">
      <p:cViewPr varScale="1">
        <p:scale>
          <a:sx n="65" d="100"/>
          <a:sy n="65" d="100"/>
        </p:scale>
        <p:origin x="792"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2022/03-17-248(I)PP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03/17/2021;  POC Kevin Clover National FAASTeam Program Mgr. (Operations), Office (562-888-2020 revised by John Steuernagle (03/23/2022)</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a:t>
            </a:r>
            <a:r>
              <a:rPr lang="en-US" b="1" i="1" dirty="0" smtClean="0"/>
              <a:t>WINGS </a:t>
            </a:r>
            <a:r>
              <a:rPr lang="en-US" baseline="0" dirty="0" smtClean="0"/>
              <a:t>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213267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a:t>
            </a:r>
            <a:r>
              <a:rPr lang="en-US" baseline="0" dirty="0" smtClean="0"/>
              <a:t> that some pilots use to document their wind, takeoff and landing performance.  We’ll tell you where you can find this and other useful charts at the end of this program.  </a:t>
            </a:r>
          </a:p>
          <a:p>
            <a:endParaRPr lang="en-US" baseline="0" dirty="0" smtClean="0"/>
          </a:p>
          <a:p>
            <a:r>
              <a:rPr lang="en-US" baseline="0" dirty="0" smtClean="0"/>
              <a:t>Once you’ve completed the chart you’ll have a performance baseline to work with.  You can adjust the performance expectations to compensate for human factors such as stress and fatigue and you can also adjust your baseline as you gain experience and skill.  If you want to adjust your baseline we strongly suggest that you do it with a </a:t>
            </a:r>
            <a:r>
              <a:rPr lang="en-US" b="1" i="1" dirty="0" smtClean="0"/>
              <a:t>WINGS </a:t>
            </a:r>
            <a:r>
              <a:rPr lang="en-US" baseline="0" dirty="0" smtClean="0"/>
              <a:t>CFI.  That way you’ll have an objective assessment of your capabilities and your </a:t>
            </a:r>
            <a:r>
              <a:rPr lang="en-US" b="1" i="1" dirty="0" smtClean="0"/>
              <a:t>WINGS</a:t>
            </a:r>
            <a:r>
              <a:rPr lang="en-US" baseline="0" dirty="0" smtClean="0"/>
              <a:t> flight instructor can coach you with suggestions and instruction for improving your baseline performance.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47696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56648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seminars and webinars you can pre-register for credit on FAASafety.gov or, in the case of live seminars,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81373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with your CFI.  It’s easy to do.  Just go to your “My Wings” page and click on request</a:t>
            </a:r>
            <a:r>
              <a:rPr lang="en-US" baseline="0" dirty="0" smtClean="0"/>
              <a:t> credit after the activity has been completed.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52676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  Because a full year’s proficiency</a:t>
            </a:r>
            <a:r>
              <a:rPr lang="en-US" b="0" i="0" baseline="0" dirty="0" smtClean="0"/>
              <a:t> is mapped out for you, </a:t>
            </a:r>
            <a:r>
              <a:rPr lang="en-US" b="0" i="0" dirty="0" smtClean="0"/>
              <a:t>It’s an excellent way to get started with</a:t>
            </a:r>
            <a:r>
              <a:rPr lang="en-US" b="0" i="0" baseline="0" dirty="0" smtClean="0"/>
              <a:t> </a:t>
            </a:r>
            <a:r>
              <a:rPr lang="en-US" b="1" i="1" baseline="0" dirty="0" smtClean="0"/>
              <a:t>WINGS.</a:t>
            </a:r>
            <a:endParaRPr lang="en-US" b="0" i="0" dirty="0" smtClean="0"/>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  Our online courses build solid decision making skills that you’ll employ on the ground and in the air.</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12943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  </a:t>
            </a:r>
            <a:r>
              <a:rPr lang="en-US" b="1" dirty="0" smtClean="0"/>
              <a:t>(Click)</a:t>
            </a:r>
            <a:endParaRPr lang="en-US" dirty="0" smtClean="0"/>
          </a:p>
          <a:p>
            <a:endParaRPr lang="en-US" dirty="0" smtClean="0"/>
          </a:p>
          <a:p>
            <a:r>
              <a:rPr lang="en-US" dirty="0" smtClean="0"/>
              <a:t>To access </a:t>
            </a:r>
            <a:r>
              <a:rPr lang="en-US" b="1" i="1" dirty="0" smtClean="0"/>
              <a:t>WINGS </a:t>
            </a:r>
            <a:r>
              <a:rPr lang="en-US" b="0" i="0" dirty="0" smtClean="0"/>
              <a:t>Topic of the Quarter Checklists and other </a:t>
            </a:r>
            <a:r>
              <a:rPr lang="en-US" b="1" i="1" dirty="0" smtClean="0"/>
              <a:t>WINGS </a:t>
            </a:r>
            <a:r>
              <a:rPr lang="en-US" b="0" i="0" dirty="0" smtClean="0"/>
              <a:t>information just navigate to FAASafety</a:t>
            </a:r>
            <a:r>
              <a:rPr lang="en-US" baseline="0" dirty="0" smtClean="0"/>
              <a:t>.gov. then click on Resources\Library\WINGS or scan the QR code on screen.</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Background:</a:t>
            </a:r>
            <a:r>
              <a:rPr lang="en-US" b="1" baseline="0" dirty="0" smtClean="0"/>
              <a:t>  </a:t>
            </a:r>
            <a:r>
              <a:rPr lang="en-US" b="0" baseline="0" dirty="0" smtClean="0"/>
              <a:t>You can access the FAASafety.gov library here:  </a:t>
            </a:r>
            <a:r>
              <a:rPr lang="en-US" dirty="0" smtClean="0"/>
              <a:t>https://faasafety.gov/gslac/ALC/lib_categoryview.aspx?categoryId=39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161058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Number 2 – </a:t>
            </a:r>
            <a:r>
              <a:rPr lang="en-US" b="1" i="1" dirty="0" smtClean="0"/>
              <a:t>WINGS </a:t>
            </a:r>
            <a:r>
              <a:rPr lang="en-US" b="0" i="0" dirty="0" smtClean="0"/>
              <a:t>proficiency</a:t>
            </a:r>
            <a:r>
              <a:rPr lang="en-US" b="0" i="0" baseline="0" dirty="0" smtClean="0"/>
              <a:t> training </a:t>
            </a:r>
            <a:r>
              <a:rPr lang="en-US" b="0" i="0" dirty="0" smtClean="0"/>
              <a:t>expands your horizons.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you’re willing to expand your horizons there are a host of options that go well beyond the hundred dollar hamburger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there’s another great way to expand your horizons.</a:t>
            </a:r>
            <a:r>
              <a:rPr lang="en-US" baseline="0" dirty="0" smtClean="0">
                <a:latin typeface="Times New Roman" pitchFamily="18" charset="0"/>
                <a:ea typeface="ＭＳ Ｐゴシック" pitchFamily="34" charset="-128"/>
              </a:rPr>
              <a:t>  </a:t>
            </a: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17</a:t>
            </a:fld>
            <a:endParaRPr lang="en-US" sz="1200" smtClean="0">
              <a:latin typeface="Times New Roman" pitchFamily="18" charset="0"/>
            </a:endParaRPr>
          </a:p>
        </p:txBody>
      </p:sp>
    </p:spTree>
    <p:extLst>
      <p:ext uri="{BB962C8B-B14F-4D97-AF65-F5344CB8AC3E}">
        <p14:creationId xmlns:p14="http://schemas.microsoft.com/office/powerpoint/2010/main" val="178519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18</a:t>
            </a:fld>
            <a:endParaRPr lang="en-US" sz="1200" smtClean="0">
              <a:latin typeface="Times New Roman" pitchFamily="18" charset="0"/>
            </a:endParaRPr>
          </a:p>
        </p:txBody>
      </p:sp>
    </p:spTree>
    <p:extLst>
      <p:ext uri="{BB962C8B-B14F-4D97-AF65-F5344CB8AC3E}">
        <p14:creationId xmlns:p14="http://schemas.microsoft.com/office/powerpoint/2010/main" val="29277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A solid review of stalls, slow flight and spins is a great way to prevent loss of control accidents and it’s a natural stepping stone to aerobatic training.  Once again </a:t>
            </a:r>
            <a:r>
              <a:rPr lang="en-US" b="1" i="1" baseline="0" dirty="0" smtClean="0"/>
              <a:t>WINGS </a:t>
            </a:r>
            <a:r>
              <a:rPr lang="en-US" b="0" i="0" baseline="0" dirty="0" smtClean="0"/>
              <a:t>CFIs can coach you to realize your maximum performance potential.  Here’s a list of available training to consider:</a:t>
            </a:r>
          </a:p>
          <a:p>
            <a:endParaRPr lang="en-US" b="0" i="0" baseline="0" dirty="0" smtClean="0"/>
          </a:p>
          <a:p>
            <a:pPr marL="171450" indent="-171450">
              <a:buFont typeface="Arial" panose="020B0604020202020204" pitchFamily="34" charset="0"/>
              <a:buChar char="•"/>
            </a:pPr>
            <a:r>
              <a:rPr lang="en-US" b="0" i="0" baseline="0" dirty="0" smtClean="0"/>
              <a:t>Begin with a review of stalls and slow flight.  This should be done at least annually to maintain peak performance. </a:t>
            </a:r>
          </a:p>
          <a:p>
            <a:pPr marL="171450" indent="-171450">
              <a:buFont typeface="Arial" panose="020B0604020202020204" pitchFamily="34" charset="0"/>
              <a:buChar char="•"/>
            </a:pPr>
            <a:r>
              <a:rPr lang="en-US" b="0" i="0" baseline="0" dirty="0" smtClean="0"/>
              <a:t>Unusual attitude training and review are essential for VFR and Instrument pilots alike.  Upset maneuver training includes unusual attitudes but may exceed typical unusual attitude pitch and bank values.  Upset maneuver training is common in large airplane operations and includes over and under speed situations.</a:t>
            </a:r>
          </a:p>
          <a:p>
            <a:pPr marL="171450" indent="-171450">
              <a:buFont typeface="Arial" panose="020B0604020202020204" pitchFamily="34" charset="0"/>
              <a:buChar char="•"/>
            </a:pPr>
            <a:r>
              <a:rPr lang="en-US" b="0" i="0" baseline="0" dirty="0" smtClean="0"/>
              <a:t>Spin training begins with incipient spin recognition and prevention and progresses to multiple-turn spins and precision recoveries.</a:t>
            </a:r>
          </a:p>
          <a:p>
            <a:pPr marL="171450" indent="-171450">
              <a:buFont typeface="Arial" panose="020B0604020202020204" pitchFamily="34" charset="0"/>
              <a:buChar char="•"/>
            </a:pPr>
            <a:r>
              <a:rPr lang="en-US" b="0" i="0" baseline="0" dirty="0" smtClean="0"/>
              <a:t>Basic and advanced aerobatic training leverages all of your performance and progresses to competency and comfort in any aircraft attitude.  </a:t>
            </a:r>
          </a:p>
          <a:p>
            <a:endParaRPr lang="en-US" b="1" i="0"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34455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text to include their name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997887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0" baseline="0" dirty="0" smtClean="0"/>
          </a:p>
          <a:p>
            <a:r>
              <a:rPr lang="en-US" b="1" i="0" baseline="0" dirty="0" smtClean="0"/>
              <a:t>Presentation note:  </a:t>
            </a:r>
            <a:r>
              <a:rPr lang="en-US" b="0" i="1" baseline="0" dirty="0" smtClean="0"/>
              <a:t>This is hidden.  You may want to use it as an alternative to Slide No. 20.  </a:t>
            </a:r>
          </a:p>
          <a:p>
            <a:endParaRPr lang="en-US" b="1" i="0"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to include their name, photo,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55260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229597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Presentation note:  </a:t>
            </a:r>
            <a:r>
              <a:rPr lang="en-US" b="0" i="1" dirty="0" smtClean="0"/>
              <a:t>This will be more effective if you replace the</a:t>
            </a:r>
            <a:r>
              <a:rPr lang="en-US" b="0" i="1" baseline="0" dirty="0" smtClean="0"/>
              <a:t> following illustrations with those that feature local AOR searches and </a:t>
            </a:r>
            <a:r>
              <a:rPr lang="en-US" b="1" i="1" baseline="0" dirty="0" smtClean="0"/>
              <a:t>WINGS Pro</a:t>
            </a:r>
            <a:r>
              <a:rPr lang="en-US" b="0" i="1" baseline="0" dirty="0" smtClean="0"/>
              <a:t> results.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smtClean="0"/>
          </a:p>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click the </a:t>
            </a:r>
            <a:r>
              <a:rPr lang="en-US" b="1" i="1" baseline="0" dirty="0" err="1" smtClean="0"/>
              <a:t>WINGS</a:t>
            </a:r>
            <a:r>
              <a:rPr lang="en-US" b="0" baseline="0" dirty="0" err="1" smtClean="0"/>
              <a:t>Pro</a:t>
            </a:r>
            <a:r>
              <a:rPr lang="en-US" b="0" baseline="0" dirty="0" smtClean="0"/>
              <a:t> box, </a:t>
            </a:r>
            <a:r>
              <a:rPr lang="en-US" b="1" dirty="0" smtClean="0"/>
              <a:t>(Click)</a:t>
            </a:r>
          </a:p>
          <a:p>
            <a:endParaRPr lang="en-US" b="1" dirty="0" smtClean="0"/>
          </a:p>
          <a:p>
            <a:r>
              <a:rPr lang="en-US" b="0" dirty="0" smtClean="0"/>
              <a:t>Then</a:t>
            </a:r>
            <a:r>
              <a:rPr lang="en-US" b="0" baseline="0" dirty="0" smtClean="0"/>
              <a:t> click on search.   Your </a:t>
            </a:r>
            <a:r>
              <a:rPr lang="en-US" b="1" i="1" baseline="0" dirty="0" err="1" smtClean="0"/>
              <a:t>WINGS</a:t>
            </a:r>
            <a:r>
              <a:rPr lang="en-US" b="0" baseline="0" dirty="0" err="1" smtClean="0"/>
              <a:t>Pros</a:t>
            </a:r>
            <a:r>
              <a:rPr lang="en-US" b="0" baseline="0" dirty="0" smtClean="0"/>
              <a:t> will appear in the list below.</a:t>
            </a:r>
          </a:p>
          <a:p>
            <a:endParaRPr lang="en-US" b="0" baseline="0" dirty="0" smtClean="0"/>
          </a:p>
          <a:p>
            <a:r>
              <a:rPr lang="en-US" b="1" dirty="0" smtClean="0"/>
              <a:t>(Next Slide)</a:t>
            </a:r>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2613190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partial</a:t>
            </a:r>
            <a:r>
              <a:rPr lang="en-US" baseline="0" dirty="0" smtClean="0"/>
              <a:t> list of WINGS Pros in the Central Region. </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3822990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Finally </a:t>
            </a:r>
            <a:r>
              <a:rPr lang="en-US" b="1" i="1" dirty="0" smtClean="0">
                <a:latin typeface="Times New Roman" pitchFamily="18" charset="0"/>
              </a:rPr>
              <a:t>WINGS </a:t>
            </a:r>
            <a:r>
              <a:rPr lang="en-US" b="0" i="0" dirty="0" smtClean="0">
                <a:latin typeface="Times New Roman" pitchFamily="18" charset="0"/>
              </a:rPr>
              <a:t>training yields</a:t>
            </a:r>
            <a:r>
              <a:rPr lang="en-US" b="0" i="0" baseline="0" dirty="0" smtClean="0">
                <a:latin typeface="Times New Roman" pitchFamily="18" charset="0"/>
              </a:rPr>
              <a:t> Proficiency and Peace of Mind.  </a:t>
            </a:r>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Competent.  </a:t>
            </a:r>
            <a:r>
              <a:rPr lang="en-US" b="0" dirty="0" smtClean="0">
                <a:latin typeface="Times New Roman" pitchFamily="18" charset="0"/>
              </a:rPr>
              <a:t>They</a:t>
            </a:r>
            <a:r>
              <a:rPr lang="en-US" b="0" baseline="0" dirty="0" smtClean="0">
                <a:latin typeface="Times New Roman" pitchFamily="18" charset="0"/>
              </a:rPr>
              <a:t> fly regularly with </a:t>
            </a:r>
            <a:r>
              <a:rPr lang="en-US" b="1" i="1" dirty="0" smtClean="0">
                <a:latin typeface="Times New Roman" pitchFamily="18" charset="0"/>
              </a:rPr>
              <a:t>WINGS </a:t>
            </a:r>
            <a:r>
              <a:rPr lang="en-US" b="0" baseline="0" dirty="0" smtClean="0">
                <a:latin typeface="Times New Roman" pitchFamily="18" charset="0"/>
              </a:rPr>
              <a:t>CFIs who challenge them to review what they know, explore new horizons, and to always do their best. </a:t>
            </a:r>
            <a:r>
              <a:rPr lang="en-US" b="1" dirty="0" smtClean="0">
                <a:latin typeface="Times New Roman" pitchFamily="18" charset="0"/>
              </a:rPr>
              <a:t>Vince Lombardi</a:t>
            </a:r>
            <a:r>
              <a:rPr lang="en-US" b="0" dirty="0" smtClean="0">
                <a:latin typeface="Times New Roman" pitchFamily="18" charset="0"/>
              </a:rPr>
              <a:t>, the famous football coach said,</a:t>
            </a:r>
            <a:r>
              <a:rPr lang="en-US" b="0" baseline="0" dirty="0" smtClean="0">
                <a:latin typeface="Times New Roman" pitchFamily="18" charset="0"/>
              </a:rPr>
              <a:t> </a:t>
            </a:r>
            <a:r>
              <a:rPr lang="en-US" b="1" baseline="0" dirty="0" smtClean="0">
                <a:latin typeface="Times New Roman" pitchFamily="18" charset="0"/>
              </a:rPr>
              <a:t>“Practice does not make perfect.  Only perfect practice makes perfect”.  </a:t>
            </a:r>
            <a:r>
              <a:rPr lang="en-US" b="0" baseline="0" dirty="0" smtClean="0">
                <a:latin typeface="Times New Roman" pitchFamily="18" charset="0"/>
              </a:rPr>
              <a:t>For pilots that means 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b="1" i="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Confident.</a:t>
            </a:r>
            <a:r>
              <a:rPr lang="en-US" b="0" i="0" baseline="0" dirty="0" smtClean="0">
                <a:latin typeface="Times New Roman" pitchFamily="18" charset="0"/>
              </a:rPr>
              <a:t>  They are well aware of their capabilities and their limitations.  They are coached to exercise sound pre and in-flight risk management so they are rarely surprised by unanticipated conditions.  </a:t>
            </a:r>
            <a:r>
              <a:rPr lang="en-US" b="0" baseline="0" dirty="0" smtClean="0">
                <a:latin typeface="Times New Roman" pitchFamily="18" charset="0"/>
              </a:rPr>
              <a:t>Of course they must dedicate time and money to their proficiency programs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dirty="0" smtClean="0">
                <a:latin typeface="Times New Roman" pitchFamily="18" charset="0"/>
              </a:rPr>
              <a:t>And, most importantly; </a:t>
            </a:r>
            <a:r>
              <a:rPr lang="en-US" b="1" i="1" dirty="0" smtClean="0">
                <a:latin typeface="Times New Roman" pitchFamily="18" charset="0"/>
              </a:rPr>
              <a:t>WINGS </a:t>
            </a:r>
            <a:r>
              <a:rPr lang="en-US" b="0" i="0" dirty="0" smtClean="0">
                <a:latin typeface="Times New Roman" pitchFamily="18" charset="0"/>
              </a:rPr>
              <a:t>pilots and</a:t>
            </a:r>
            <a:r>
              <a:rPr lang="en-US" b="0" i="0" baseline="0" dirty="0" smtClean="0">
                <a:latin typeface="Times New Roman" pitchFamily="18" charset="0"/>
              </a:rPr>
              <a:t> their passengers enjoy the benefits of safe flight operations every time they take to the air.</a:t>
            </a:r>
            <a:endParaRPr lang="en-US" baseline="0" dirty="0" smtClean="0">
              <a:latin typeface="Times New Roman" pitchFamily="18" charset="0"/>
            </a:endParaRP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2684986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So</a:t>
            </a:r>
            <a:r>
              <a:rPr lang="en-US" b="0" i="0" baseline="0" dirty="0" smtClean="0"/>
              <a:t> here they are again.  The top 5 reasons to choose </a:t>
            </a:r>
            <a:r>
              <a:rPr lang="en-US" b="1" i="1" dirty="0" smtClean="0"/>
              <a:t>WINGS</a:t>
            </a:r>
            <a:r>
              <a:rPr lang="en-US" b="0" i="0" dirty="0" smtClean="0"/>
              <a:t>.</a:t>
            </a:r>
            <a:r>
              <a:rPr lang="en-US" b="0" i="0" baseline="0" dirty="0" smtClean="0"/>
              <a:t>  P</a:t>
            </a:r>
            <a:r>
              <a:rPr lang="en-US" baseline="0" dirty="0" smtClean="0"/>
              <a:t>roficiency is key to success in almost every thing worth doing – especially flying.  Proficient pilots are competent, confident, and safe.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The Library also contains additional WINGS Information and Guidance</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ea typeface="ＭＳ Ｐゴシック" pitchFamily="34" charset="-128"/>
              </a:rPr>
              <a:t>Today’s presentation is</a:t>
            </a:r>
            <a:r>
              <a:rPr lang="en-US" baseline="0" dirty="0" smtClean="0">
                <a:latin typeface="Times New Roman" pitchFamily="18" charset="0"/>
                <a:ea typeface="ＭＳ Ｐゴシック" pitchFamily="34" charset="-128"/>
              </a:rPr>
              <a:t> all about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 FAA’s Pilot Proficiency Program.  We’ll begin with the top 5 reasons to be 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Pilot</a:t>
            </a:r>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 </a:t>
            </a:r>
          </a:p>
          <a:p>
            <a:r>
              <a:rPr lang="en-US" b="0" i="0" dirty="0" smtClean="0">
                <a:latin typeface="Times New Roman" pitchFamily="18" charset="0"/>
                <a:ea typeface="ＭＳ Ｐゴシック" pitchFamily="34" charset="-128"/>
              </a:rPr>
              <a:t>Next we’ll show how easy it is to get started on your personal Path to Proficiency.</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And we’ll talk about the </a:t>
            </a:r>
            <a:r>
              <a:rPr lang="en-US" b="1" i="1"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Topic of the Quarter Program.  </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So let’s get started with reason number five.</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451384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Documented </a:t>
            </a:r>
            <a:r>
              <a:rPr lang="en-US" b="1" i="1" baseline="0" dirty="0" smtClean="0"/>
              <a:t>WINGS </a:t>
            </a:r>
            <a:r>
              <a:rPr lang="en-US" dirty="0" smtClean="0"/>
              <a:t>proficiency training earns</a:t>
            </a:r>
            <a:r>
              <a:rPr lang="en-US" baseline="0" dirty="0" smtClean="0"/>
              <a:t> awards.  To be clear – we don’t choose proficiency training because it’s easy or because we’re looking for bling but it is nice to be recognized for our achievements.  As a </a:t>
            </a:r>
            <a:r>
              <a:rPr lang="en-US" b="1" i="1" baseline="0" dirty="0" smtClean="0"/>
              <a:t>WINGS</a:t>
            </a:r>
            <a:r>
              <a:rPr lang="en-US" baseline="0" dirty="0" smtClean="0"/>
              <a:t> pilot you are recognized as a member in good standing of the General Aviation Safety Community.  All of your </a:t>
            </a:r>
            <a:r>
              <a:rPr lang="en-US" b="1" i="1" baseline="0" dirty="0" smtClean="0"/>
              <a:t>WINGS</a:t>
            </a:r>
            <a:r>
              <a:rPr lang="en-US" baseline="0" dirty="0" smtClean="0"/>
              <a:t> training is permanently recorded in your online </a:t>
            </a:r>
            <a:r>
              <a:rPr lang="en-US" b="1" i="1" baseline="0" dirty="0" smtClean="0"/>
              <a:t>WINGS</a:t>
            </a:r>
            <a:r>
              <a:rPr lang="en-US" baseline="0" dirty="0" smtClean="0"/>
              <a:t> logbook and </a:t>
            </a:r>
            <a:r>
              <a:rPr lang="en-US" b="0" baseline="0" dirty="0" smtClean="0"/>
              <a:t>when</a:t>
            </a:r>
            <a:r>
              <a:rPr lang="en-US" baseline="0" dirty="0" smtClean="0"/>
              <a:t> you earn a </a:t>
            </a:r>
            <a:r>
              <a:rPr lang="en-US" b="1" i="1" baseline="0" dirty="0" smtClean="0"/>
              <a:t>WINGS</a:t>
            </a:r>
            <a:r>
              <a:rPr lang="en-US" baseline="0" dirty="0" smtClean="0"/>
              <a:t> phase you can receive a lapel pin. </a:t>
            </a:r>
            <a:r>
              <a:rPr lang="en-US" b="1" baseline="0" dirty="0" smtClean="0"/>
              <a:t>(Click)</a:t>
            </a:r>
          </a:p>
          <a:p>
            <a:endParaRPr lang="en-US" b="1" baseline="0" dirty="0" smtClean="0"/>
          </a:p>
          <a:p>
            <a:r>
              <a:rPr lang="en-US" b="0" i="0" baseline="0" dirty="0" smtClean="0"/>
              <a:t>Aircraft insurance carriers recognize the value of regular Proficiency Training and they may offer premium discounts to </a:t>
            </a:r>
            <a:r>
              <a:rPr lang="en-US" b="1" i="1" baseline="0" dirty="0" smtClean="0"/>
              <a:t>WINGS </a:t>
            </a:r>
            <a:r>
              <a:rPr lang="en-US" b="0" i="0" baseline="0" dirty="0" smtClean="0"/>
              <a:t>pilots.  </a:t>
            </a:r>
          </a:p>
          <a:p>
            <a:r>
              <a:rPr lang="en-US" b="1" i="0" baseline="0" dirty="0" smtClean="0"/>
              <a:t>(Next Slide)</a:t>
            </a:r>
            <a:endParaRPr lang="en-US" b="1" i="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1839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Just navigate to http://www.</a:t>
            </a:r>
            <a:r>
              <a:rPr lang="en-US" baseline="0" dirty="0" smtClean="0"/>
              <a:t>mywingsinitiative.org or scan the QR code for details.  By the way, Instructors can also enter the sweepstakes.  But there are even better reasons to participate in </a:t>
            </a:r>
            <a:r>
              <a:rPr lang="en-US" b="1" i="1" baseline="0" dirty="0" smtClean="0"/>
              <a:t>WINGS</a:t>
            </a:r>
            <a:r>
              <a:rPr lang="en-US" b="0" i="0" baseline="0" dirty="0" smtClean="0"/>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304237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four – proficiency training works!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401763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Regular training keeps them at peak performance every time they take to the air.</a:t>
            </a:r>
          </a:p>
          <a:p>
            <a:endParaRPr lang="en-US" sz="1200" kern="1200" dirty="0" smtClean="0">
              <a:solidFill>
                <a:schemeClr val="tx1"/>
              </a:solidFill>
              <a:effectLst/>
              <a:latin typeface="Times New Roman" pitchFamily="18" charset="0"/>
              <a:ea typeface="+mn-ea"/>
              <a:cs typeface="+mn-cs"/>
            </a:endParaRPr>
          </a:p>
          <a:p>
            <a:r>
              <a:rPr lang="en-US" baseline="0" dirty="0" smtClean="0"/>
              <a:t>Pilots who follow the Path to Proficiency are well aware of their capabilities and their limitations.  They dedicate time and resources to training and practice.  And they understand that c</a:t>
            </a:r>
            <a:r>
              <a:rPr lang="en-US" b="0" baseline="0" dirty="0" smtClean="0"/>
              <a:t>ontinuing education through Proficiency Training is essential to keeping them on top of their game.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4477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Proficiency training works</a:t>
            </a:r>
            <a:r>
              <a:rPr lang="en-US" baseline="0" dirty="0" smtClean="0"/>
              <a:t> for General Aviation pilots too. </a:t>
            </a:r>
            <a:r>
              <a:rPr lang="en-US" b="1" i="1" baseline="0" dirty="0" smtClean="0"/>
              <a:t>WINGS</a:t>
            </a:r>
            <a:r>
              <a:rPr lang="en-US" baseline="0" dirty="0" smtClean="0"/>
              <a:t> is a proficiency training system specifically designed for general aviation pilots and, regular participation will keep you on top of your flying game.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three – </a:t>
            </a:r>
            <a:r>
              <a:rPr lang="en-US" b="1" i="1" dirty="0" smtClean="0"/>
              <a:t>WINGS </a:t>
            </a:r>
            <a:r>
              <a:rPr lang="en-US" b="0" i="0" dirty="0" smtClean="0"/>
              <a:t>coaching gets results!  </a:t>
            </a:r>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a:t>
            </a:r>
            <a:r>
              <a:rPr lang="en-US" b="1" i="1" baseline="0" dirty="0" smtClean="0"/>
              <a:t>WINGS </a:t>
            </a:r>
            <a:r>
              <a:rPr lang="en-US" b="0" i="0" baseline="0" dirty="0" smtClean="0"/>
              <a:t>Instructors are expert in your aircraft and the training environment.  They are keen observers and teachers who will push you to excellence in flying.</a:t>
            </a:r>
            <a:r>
              <a:rPr lang="en-US" baseline="0" dirty="0" smtClean="0"/>
              <a:t> </a:t>
            </a:r>
            <a:r>
              <a:rPr lang="en-US" b="1" baseline="0" dirty="0" smtClean="0"/>
              <a:t>(Click)</a:t>
            </a:r>
            <a:endParaRPr lang="en-US" baseline="0" dirty="0" smtClean="0"/>
          </a:p>
          <a:p>
            <a:endParaRPr lang="en-US" baseline="0" dirty="0" smtClean="0"/>
          </a:p>
          <a:p>
            <a:r>
              <a:rPr lang="en-US" baseline="0" dirty="0" smtClean="0"/>
              <a:t>Together you and your </a:t>
            </a:r>
            <a:r>
              <a:rPr lang="en-US" b="1" i="1" dirty="0" smtClean="0"/>
              <a:t>WINGS </a:t>
            </a:r>
            <a:r>
              <a:rPr lang="en-US" baseline="0" dirty="0" smtClean="0"/>
              <a:t>CFI can develop your Personal Minimums – A set of conditions, procedures, rules, criteria, and guidelines that help pilots to decide when it’s safe to fly.  As the name implies, your Personal Minimums are unique to you and keyed to your demonstrated ability.   In consultation with your coach, you’ll develop and document your personal minimums based on your individual performance.  Pilot performance levels are not constant.  They change over time and </a:t>
            </a:r>
            <a:r>
              <a:rPr lang="en-US" b="1" i="1" dirty="0" smtClean="0"/>
              <a:t>WINGS </a:t>
            </a:r>
            <a:r>
              <a:rPr lang="en-US" baseline="0" dirty="0" smtClean="0"/>
              <a:t>pilot performance continues to improve. </a:t>
            </a:r>
            <a:r>
              <a:rPr lang="en-US" b="1" i="1" dirty="0" smtClean="0"/>
              <a:t>WINGS </a:t>
            </a:r>
            <a:r>
              <a:rPr lang="en-US" b="0" i="0" dirty="0" smtClean="0"/>
              <a:t>training gives you regular opportunities</a:t>
            </a:r>
            <a:r>
              <a:rPr lang="en-US" baseline="0" dirty="0" smtClean="0"/>
              <a:t> to review and update your pilot performance profile and personal minimums but you need a reference point to start.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412384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p>
          <a:p>
            <a:pPr>
              <a:buNone/>
            </a:pPr>
            <a:r>
              <a:rPr lang="en-US" sz="1800" i="0" baseline="0" dirty="0" smtClean="0"/>
              <a:t>The National FAA Safety Team (FAASTeam)</a:t>
            </a:r>
          </a:p>
        </p:txBody>
      </p:sp>
      <p:pic>
        <p:nvPicPr>
          <p:cNvPr id="11" name="Picture 1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faasafety.gov/"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5.jp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faasafety.gov/gslac/ALC/lib_categoryview.aspx?categoryId=39" TargetMode="External"/><Relationship Id="rId5" Type="http://schemas.openxmlformats.org/officeDocument/2006/relationships/hyperlink" Target="https://www.faasafety.gov/gslac/ALC/lib_categoryview.aspx?categoryId=15&amp;r_s=50&amp;r_c=50" TargetMode="External"/><Relationship Id="rId4" Type="http://schemas.openxmlformats.org/officeDocument/2006/relationships/hyperlink" Target="https://www.faasafety.gov/gslac/ALC/libview_normal.aspx?id=135893"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2.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6.jpeg"/><Relationship Id="rId5" Type="http://schemas.openxmlformats.org/officeDocument/2006/relationships/image" Target="../media/image7.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8.png"/><Relationship Id="rId5" Type="http://schemas.openxmlformats.org/officeDocument/2006/relationships/hyperlink" Target="https://www.faa.gov/about/initiatives/gasafetyoutreach" TargetMode="Externa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hyperlink" Target="http://www.wingsindustry.com/WINGS-Sweepstakes"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6.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March </a:t>
            </a:r>
          </a:p>
          <a:p>
            <a:r>
              <a:rPr lang="en-US" dirty="0"/>
              <a:t>Pilot Proficiency and </a:t>
            </a:r>
            <a:r>
              <a:rPr lang="en-US" i="1" dirty="0"/>
              <a:t>WINGS</a:t>
            </a: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your personal performance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custDataLst>
      <p:tags r:id="rId1"/>
    </p:custDataLst>
    <p:extLst>
      <p:ext uri="{BB962C8B-B14F-4D97-AF65-F5344CB8AC3E}">
        <p14:creationId xmlns:p14="http://schemas.microsoft.com/office/powerpoint/2010/main" val="125966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4"/>
          <a:srcRect l="-5996" r="8072"/>
          <a:stretch/>
        </p:blipFill>
        <p:spPr bwMode="auto">
          <a:xfrm>
            <a:off x="152400" y="1194545"/>
            <a:ext cx="9512566" cy="335830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7891" name="Title 1"/>
          <p:cNvSpPr>
            <a:spLocks noGrp="1"/>
          </p:cNvSpPr>
          <p:nvPr>
            <p:ph type="title"/>
          </p:nvPr>
        </p:nvSpPr>
        <p:spPr/>
        <p:txBody>
          <a:bodyPr/>
          <a:lstStyle/>
          <a:p>
            <a:r>
              <a:rPr lang="en-US" dirty="0" smtClean="0">
                <a:ea typeface="ＭＳ Ｐゴシック" pitchFamily="34" charset="-128"/>
              </a:rPr>
              <a:t>Defining your baseline?</a:t>
            </a:r>
          </a:p>
        </p:txBody>
      </p:sp>
      <p:sp>
        <p:nvSpPr>
          <p:cNvPr id="3789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AD8D007-BE6D-437E-AECA-3F8DCE0BC126}" type="slidenum">
              <a:rPr lang="en-US" sz="1400">
                <a:solidFill>
                  <a:schemeClr val="bg1"/>
                </a:solidFill>
                <a:latin typeface="Times New Roman" pitchFamily="18" charset="0"/>
              </a:rPr>
              <a:pPr eaLnBrk="1" hangingPunct="1"/>
              <a:t>11</a:t>
            </a:fld>
            <a:endParaRPr lang="en-US" sz="1400" dirty="0">
              <a:solidFill>
                <a:schemeClr val="bg1"/>
              </a:solidFill>
              <a:latin typeface="Times New Roman" pitchFamily="18" charset="0"/>
            </a:endParaRPr>
          </a:p>
        </p:txBody>
      </p:sp>
      <p:grpSp>
        <p:nvGrpSpPr>
          <p:cNvPr id="2" name="Group 1"/>
          <p:cNvGrpSpPr/>
          <p:nvPr/>
        </p:nvGrpSpPr>
        <p:grpSpPr>
          <a:xfrm>
            <a:off x="10294513" y="3523538"/>
            <a:ext cx="1573638" cy="2643188"/>
            <a:chOff x="10294513" y="3523538"/>
            <a:chExt cx="1573638" cy="2643188"/>
          </a:xfrm>
        </p:grpSpPr>
        <p:pic>
          <p:nvPicPr>
            <p:cNvPr id="37896" name="Picture 13" descr="C:\Users\awp204js\AppData\Local\Microsoft\Windows\Temporary Internet Files\Content.IE5\1WPW159W\MC90044204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2" descr="C:\Users\awp204js\Documents\FAASTeam\Projects\2013 Projects\National Projects\SSD\Research Material\284px-Gold_seal_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
        <p:nvSpPr>
          <p:cNvPr id="37894"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
        <p:nvSpPr>
          <p:cNvPr id="37895"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Tree>
    <p:custDataLst>
      <p:tags r:id="rId1"/>
    </p:custDataLst>
    <p:extLst>
      <p:ext uri="{BB962C8B-B14F-4D97-AF65-F5344CB8AC3E}">
        <p14:creationId xmlns:p14="http://schemas.microsoft.com/office/powerpoint/2010/main" val="1028521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4"/>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pic>
        <p:nvPicPr>
          <p:cNvPr id="5" name="Picture 4"/>
          <p:cNvPicPr>
            <a:picLocks noChangeAspect="1"/>
          </p:cNvPicPr>
          <p:nvPr/>
        </p:nvPicPr>
        <p:blipFill>
          <a:blip r:embed="rId5"/>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558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srcRect t="32730"/>
          <a:stretch/>
        </p:blipFill>
        <p:spPr>
          <a:xfrm>
            <a:off x="2905269"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pic>
        <p:nvPicPr>
          <p:cNvPr id="6" name="Picture 5"/>
          <p:cNvPicPr>
            <a:picLocks noChangeAspect="1"/>
          </p:cNvPicPr>
          <p:nvPr/>
        </p:nvPicPr>
        <p:blipFill>
          <a:blip r:embed="rId5"/>
          <a:stretch>
            <a:fillRect/>
          </a:stretch>
        </p:blipFill>
        <p:spPr>
          <a:xfrm>
            <a:off x="909551"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860771"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185424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34400" y="3822906"/>
            <a:ext cx="3479312" cy="181037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Request flight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grpSp>
        <p:nvGrpSpPr>
          <p:cNvPr id="7" name="Group 6"/>
          <p:cNvGrpSpPr/>
          <p:nvPr/>
        </p:nvGrpSpPr>
        <p:grpSpPr>
          <a:xfrm>
            <a:off x="571500" y="1172204"/>
            <a:ext cx="7648575" cy="2952750"/>
            <a:chOff x="2018463" y="1711465"/>
            <a:chExt cx="7648575" cy="2952750"/>
          </a:xfrm>
        </p:grpSpPr>
        <p:pic>
          <p:nvPicPr>
            <p:cNvPr id="5" name="Picture 4"/>
            <p:cNvPicPr>
              <a:picLocks noChangeAspect="1"/>
            </p:cNvPicPr>
            <p:nvPr/>
          </p:nvPicPr>
          <p:blipFill>
            <a:blip r:embed="rId5"/>
            <a:stretch>
              <a:fillRect/>
            </a:stretch>
          </p:blipFill>
          <p:spPr>
            <a:xfrm>
              <a:off x="2018463" y="1711465"/>
              <a:ext cx="7648575" cy="29527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579462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pPr lvl="1"/>
            <a:r>
              <a:rPr lang="en-US" dirty="0" smtClean="0"/>
              <a:t>Build solid decision making skills on the ground and in the air.</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36997" y="1033539"/>
            <a:ext cx="6032293" cy="4652918"/>
            <a:chOff x="736997" y="1033539"/>
            <a:chExt cx="6032293" cy="4652918"/>
          </a:xfrm>
        </p:grpSpPr>
        <p:pic>
          <p:nvPicPr>
            <p:cNvPr id="10" name="Picture 9"/>
            <p:cNvPicPr>
              <a:picLocks noChangeAspect="1"/>
            </p:cNvPicPr>
            <p:nvPr/>
          </p:nvPicPr>
          <p:blipFill>
            <a:blip r:embed="rId5"/>
            <a:stretch>
              <a:fillRect/>
            </a:stretch>
          </p:blipFill>
          <p:spPr>
            <a:xfrm>
              <a:off x="736997" y="1033539"/>
              <a:ext cx="6032293" cy="465291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69994" y="1832298"/>
              <a:ext cx="1456815" cy="2854438"/>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614879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stretch>
            <a:fillRect/>
          </a:stretch>
        </p:blipFill>
        <p:spPr>
          <a:xfrm>
            <a:off x="7423919" y="2726048"/>
            <a:ext cx="2333951" cy="233395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49461" y="1052509"/>
            <a:ext cx="5715991" cy="4413542"/>
            <a:chOff x="749461" y="1052509"/>
            <a:chExt cx="5715991" cy="4413542"/>
          </a:xfrm>
        </p:grpSpPr>
        <p:pic>
          <p:nvPicPr>
            <p:cNvPr id="9" name="Picture 8"/>
            <p:cNvPicPr>
              <a:picLocks noChangeAspect="1"/>
            </p:cNvPicPr>
            <p:nvPr/>
          </p:nvPicPr>
          <p:blipFill>
            <a:blip r:embed="rId6"/>
            <a:stretch>
              <a:fillRect/>
            </a:stretch>
          </p:blipFill>
          <p:spPr>
            <a:xfrm>
              <a:off x="749461" y="1052509"/>
              <a:ext cx="5715991" cy="441354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56046" y="1732642"/>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14" name="TextBox 13"/>
          <p:cNvSpPr txBox="1"/>
          <p:nvPr/>
        </p:nvSpPr>
        <p:spPr bwMode="auto">
          <a:xfrm>
            <a:off x="2128020" y="5443534"/>
            <a:ext cx="5123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solidFill>
                  <a:schemeClr val="accent5">
                    <a:lumMod val="50000"/>
                  </a:schemeClr>
                </a:solidFill>
              </a:rPr>
              <a:t>faasafety.gov\resources\library\</a:t>
            </a:r>
            <a:r>
              <a:rPr lang="en-US" sz="2000" b="1" i="1" dirty="0" smtClean="0">
                <a:solidFill>
                  <a:schemeClr val="accent5">
                    <a:lumMod val="50000"/>
                  </a:schemeClr>
                </a:solidFill>
              </a:rPr>
              <a:t>WINGS</a:t>
            </a:r>
            <a:endParaRPr lang="en-US" sz="2000" b="1" i="1" dirty="0">
              <a:solidFill>
                <a:schemeClr val="accent5">
                  <a:lumMod val="50000"/>
                </a:schemeClr>
              </a:solidFill>
            </a:endParaRPr>
          </a:p>
        </p:txBody>
      </p:sp>
    </p:spTree>
    <p:custDataLst>
      <p:tags r:id="rId1"/>
    </p:custDataLst>
    <p:extLst>
      <p:ext uri="{BB962C8B-B14F-4D97-AF65-F5344CB8AC3E}">
        <p14:creationId xmlns:p14="http://schemas.microsoft.com/office/powerpoint/2010/main" val="25641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17</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4">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626382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22675"/>
          <a:stretch/>
        </p:blipFill>
        <p:spPr>
          <a:xfrm>
            <a:off x="907696" y="2672941"/>
            <a:ext cx="4585180" cy="2658294"/>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18</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5" cstate="print">
            <a:extLst>
              <a:ext uri="{28A0092B-C50C-407E-A947-70E740481C1C}">
                <a14:useLocalDpi xmlns:a14="http://schemas.microsoft.com/office/drawing/2010/main" val="0"/>
              </a:ext>
            </a:extLst>
          </a:blip>
          <a:srcRect t="26283"/>
          <a:stretch>
            <a:fillRect/>
          </a:stretch>
        </p:blipFill>
        <p:spPr bwMode="auto">
          <a:xfrm>
            <a:off x="6497350" y="1422296"/>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
        <p:nvSpPr>
          <p:cNvPr id="6" name="Content Placeholder 2"/>
          <p:cNvSpPr txBox="1">
            <a:spLocks/>
          </p:cNvSpPr>
          <p:nvPr/>
        </p:nvSpPr>
        <p:spPr bwMode="auto">
          <a:xfrm>
            <a:off x="571500" y="954088"/>
            <a:ext cx="10733617" cy="83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Environmental training</a:t>
            </a:r>
          </a:p>
        </p:txBody>
      </p:sp>
    </p:spTree>
    <p:custDataLst>
      <p:tags r:id="rId1"/>
    </p:custDataLst>
    <p:extLst>
      <p:ext uri="{BB962C8B-B14F-4D97-AF65-F5344CB8AC3E}">
        <p14:creationId xmlns:p14="http://schemas.microsoft.com/office/powerpoint/2010/main" val="4938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035" y="1006126"/>
            <a:ext cx="10733617" cy="4391025"/>
          </a:xfrm>
        </p:spPr>
        <p:txBody>
          <a:bodyPr/>
          <a:lstStyle/>
          <a:p>
            <a:r>
              <a:rPr lang="en-US" dirty="0" smtClean="0"/>
              <a:t>Stall/Spin/Aerobatic training</a:t>
            </a:r>
          </a:p>
          <a:p>
            <a:pPr lvl="1"/>
            <a:r>
              <a:rPr lang="en-US" dirty="0" smtClean="0"/>
              <a:t>Slow flight and stall review</a:t>
            </a:r>
          </a:p>
          <a:p>
            <a:pPr lvl="1"/>
            <a:r>
              <a:rPr lang="en-US" dirty="0" smtClean="0"/>
              <a:t>Unusual attitude and Upset Maneuver training</a:t>
            </a:r>
          </a:p>
          <a:p>
            <a:pPr lvl="1"/>
            <a:r>
              <a:rPr lang="en-US" dirty="0" smtClean="0"/>
              <a:t>Spin training</a:t>
            </a:r>
          </a:p>
          <a:p>
            <a:pPr lvl="1"/>
            <a:r>
              <a:rPr lang="en-US" dirty="0" smtClean="0"/>
              <a:t>Basic and advanced aerobatic training</a:t>
            </a:r>
            <a:endParaRPr lang="en-US" dirty="0"/>
          </a:p>
        </p:txBody>
      </p:sp>
      <p:pic>
        <p:nvPicPr>
          <p:cNvPr id="6" name="Picture 5" descr="Should All Pilots Be Required To Demonstrate Spin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8824" y="1006126"/>
            <a:ext cx="3499327" cy="2334257"/>
          </a:xfrm>
          <a:prstGeom prst="rect">
            <a:avLst/>
          </a:prstGeom>
          <a:ln>
            <a:noFill/>
          </a:ln>
          <a:effectLst>
            <a:outerShdw blurRad="292100" dist="139700" dir="2700000" algn="tl" rotWithShape="0">
              <a:srgbClr val="333333">
                <a:alpha val="65000"/>
              </a:srgbClr>
            </a:outerShdw>
          </a:effectLst>
        </p:spPr>
      </p:pic>
      <p:pic>
        <p:nvPicPr>
          <p:cNvPr id="5" name="Picture 4" descr="Solar Impluse founders create spin-off aircraf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51" y="3677060"/>
            <a:ext cx="2962145" cy="197476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a:srcRect b="13208"/>
          <a:stretch/>
        </p:blipFill>
        <p:spPr>
          <a:xfrm>
            <a:off x="5173667" y="3601778"/>
            <a:ext cx="2660423" cy="2015718"/>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2718445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963"/>
          <a:stretch/>
        </p:blipFill>
        <p:spPr>
          <a:xfrm>
            <a:off x="6876288" y="1746893"/>
            <a:ext cx="4991863" cy="3370879"/>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997708" y="2645092"/>
            <a:ext cx="5043702" cy="2964180"/>
            <a:chOff x="1253490" y="2663666"/>
            <a:chExt cx="5043702" cy="29641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90" y="2663666"/>
              <a:ext cx="5043702" cy="296418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2316480" y="3139440"/>
              <a:ext cx="333756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003-1217</a:t>
              </a:r>
              <a:endParaRPr lang="en-US" sz="2000" b="1" dirty="0"/>
            </a:p>
          </p:txBody>
        </p:sp>
      </p:grpSp>
    </p:spTree>
    <p:custDataLst>
      <p:tags r:id="rId1"/>
    </p:custDataLst>
    <p:extLst>
      <p:ext uri="{BB962C8B-B14F-4D97-AF65-F5344CB8AC3E}">
        <p14:creationId xmlns:p14="http://schemas.microsoft.com/office/powerpoint/2010/main" val="13943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3" y="1236821"/>
            <a:ext cx="6792998"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2"/>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grpSp>
        <p:nvGrpSpPr>
          <p:cNvPr id="10" name="Group 9"/>
          <p:cNvGrpSpPr/>
          <p:nvPr/>
        </p:nvGrpSpPr>
        <p:grpSpPr>
          <a:xfrm>
            <a:off x="6219825" y="1925241"/>
            <a:ext cx="5492770" cy="3352006"/>
            <a:chOff x="5915449" y="2103914"/>
            <a:chExt cx="5492770" cy="335200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449" y="2103914"/>
              <a:ext cx="5492770" cy="335200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7253634" y="2657177"/>
              <a:ext cx="3634721" cy="180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121-7903</a:t>
              </a:r>
              <a:endParaRPr lang="en-US" sz="2000" b="1" dirty="0"/>
            </a:p>
          </p:txBody>
        </p:sp>
      </p:grpSp>
      <p:pic>
        <p:nvPicPr>
          <p:cNvPr id="9" name="Picture 8" descr="File:Orville Wright.jp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720" y="2615911"/>
            <a:ext cx="2466022" cy="3011935"/>
          </a:xfrm>
          <a:prstGeom prst="rect">
            <a:avLst/>
          </a:prstGeom>
        </p:spPr>
      </p:pic>
    </p:spTree>
    <p:custDataLst>
      <p:tags r:id="rId1"/>
    </p:custDataLst>
    <p:extLst>
      <p:ext uri="{BB962C8B-B14F-4D97-AF65-F5344CB8AC3E}">
        <p14:creationId xmlns:p14="http://schemas.microsoft.com/office/powerpoint/2010/main" val="308535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4"/>
          <a:srcRect r="50180"/>
          <a:stretch/>
        </p:blipFill>
        <p:spPr>
          <a:xfrm>
            <a:off x="1820313" y="1113700"/>
            <a:ext cx="7981209" cy="450570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54624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336336" y="344488"/>
            <a:ext cx="5229602" cy="529832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4017169" y="3064174"/>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3598296" y="2373158"/>
            <a:ext cx="152715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667963" y="2353642"/>
            <a:ext cx="57504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7822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509238" y="177124"/>
            <a:ext cx="5421173" cy="554990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73606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smtClean="0"/>
              <a:t>Competent</a:t>
            </a:r>
            <a:endParaRPr lang="en-US" kern="0" dirty="0"/>
          </a:p>
          <a:p>
            <a:pPr>
              <a:lnSpc>
                <a:spcPct val="90000"/>
              </a:lnSpc>
              <a:spcBef>
                <a:spcPct val="70000"/>
              </a:spcBef>
              <a:tabLst>
                <a:tab pos="631825" algn="l"/>
              </a:tabLst>
              <a:defRPr/>
            </a:pPr>
            <a:r>
              <a:rPr lang="en-US" kern="0" dirty="0" smtClean="0"/>
              <a:t>Confident</a:t>
            </a:r>
            <a:endParaRPr lang="en-US" kern="0" dirty="0"/>
          </a:p>
          <a:p>
            <a:pPr>
              <a:lnSpc>
                <a:spcPct val="90000"/>
              </a:lnSpc>
              <a:spcBef>
                <a:spcPct val="70000"/>
              </a:spcBef>
              <a:tabLst>
                <a:tab pos="631825" algn="l"/>
              </a:tabLst>
              <a:defRPr/>
            </a:pPr>
            <a:r>
              <a:rPr lang="en-US" kern="0" dirty="0" smtClean="0"/>
              <a:t>Safe</a:t>
            </a:r>
            <a:endParaRPr lang="en-US" kern="0" dirty="0"/>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11568" y="332124"/>
            <a:ext cx="11296651" cy="609600"/>
          </a:xfrm>
        </p:spPr>
        <p:txBody>
          <a:bodyPr/>
          <a:lstStyle/>
          <a:p>
            <a:r>
              <a:rPr lang="en-US" dirty="0" smtClean="0"/>
              <a:t>1</a:t>
            </a:r>
            <a:r>
              <a:rPr lang="en-US" i="1" dirty="0" smtClean="0"/>
              <a:t>. WINGS </a:t>
            </a:r>
            <a:r>
              <a:rPr lang="en-US" dirty="0" smtClean="0"/>
              <a:t>pilots are:</a:t>
            </a:r>
            <a:endParaRPr lang="en-US" i="1" dirty="0"/>
          </a:p>
        </p:txBody>
      </p:sp>
    </p:spTree>
    <p:custDataLst>
      <p:tags r:id="rId1"/>
    </p:custDataLst>
    <p:extLst>
      <p:ext uri="{BB962C8B-B14F-4D97-AF65-F5344CB8AC3E}">
        <p14:creationId xmlns:p14="http://schemas.microsoft.com/office/powerpoint/2010/main" val="1901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pPr marL="514350" indent="-514350">
              <a:buAutoNum type="arabicPeriod" startAt="5"/>
            </a:pPr>
            <a:r>
              <a:rPr lang="en-US" i="1" dirty="0" smtClean="0"/>
              <a:t>WINGS </a:t>
            </a:r>
            <a:r>
              <a:rPr lang="en-US" dirty="0" smtClean="0"/>
              <a:t>Training yields rewards!</a:t>
            </a:r>
          </a:p>
          <a:p>
            <a:pPr marL="514350" indent="-514350">
              <a:buAutoNum type="arabicPeriod" startAt="4"/>
            </a:pPr>
            <a:r>
              <a:rPr lang="en-US" i="1" dirty="0" smtClean="0"/>
              <a:t>WINGS </a:t>
            </a:r>
            <a:r>
              <a:rPr lang="en-US" dirty="0" smtClean="0"/>
              <a:t>Proficiency training works!</a:t>
            </a:r>
          </a:p>
          <a:p>
            <a:pPr marL="514350" indent="-514350">
              <a:buAutoNum type="arabicPeriod" startAt="3"/>
            </a:pPr>
            <a:r>
              <a:rPr lang="en-US" i="1" dirty="0" smtClean="0"/>
              <a:t>WINGS </a:t>
            </a:r>
            <a:r>
              <a:rPr lang="en-US" dirty="0" smtClean="0"/>
              <a:t>coaching gets results!</a:t>
            </a:r>
          </a:p>
          <a:p>
            <a:pPr marL="514350" indent="-514350">
              <a:buAutoNum type="arabicPeriod" startAt="2"/>
            </a:pPr>
            <a:r>
              <a:rPr lang="en-US" i="1" dirty="0" smtClean="0"/>
              <a:t>WINGS </a:t>
            </a:r>
            <a:r>
              <a:rPr lang="en-US" dirty="0" smtClean="0"/>
              <a:t>broadens your horizons!</a:t>
            </a:r>
          </a:p>
          <a:p>
            <a:pPr marL="0" indent="0">
              <a:buNone/>
            </a:pPr>
            <a:r>
              <a:rPr lang="en-US" dirty="0" smtClean="0"/>
              <a:t>1.  </a:t>
            </a:r>
            <a:r>
              <a:rPr lang="en-US" i="1" dirty="0" smtClean="0"/>
              <a:t>WINGS </a:t>
            </a:r>
            <a:r>
              <a:rPr lang="en-US" dirty="0" smtClean="0"/>
              <a:t>pilots are:</a:t>
            </a:r>
          </a:p>
          <a:p>
            <a:pPr lvl="1"/>
            <a:r>
              <a:rPr lang="en-US" dirty="0" smtClean="0"/>
              <a:t>Competent!</a:t>
            </a:r>
          </a:p>
          <a:p>
            <a:pPr lvl="1"/>
            <a:r>
              <a:rPr lang="en-US" dirty="0" smtClean="0"/>
              <a:t>Confident!</a:t>
            </a:r>
            <a:endParaRPr lang="en-US" dirty="0"/>
          </a:p>
          <a:p>
            <a:pPr lvl="1"/>
            <a:r>
              <a:rPr lang="en-US" dirty="0" smtClean="0"/>
              <a:t>Safe!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941" y="2463689"/>
            <a:ext cx="4670871" cy="31139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4"/>
              </a:rPr>
              <a:t>https://</a:t>
            </a:r>
            <a:r>
              <a:rPr lang="en-US" sz="1600" dirty="0" smtClean="0">
                <a:hlinkClick r:id="rId4"/>
              </a:rPr>
              <a:t>www.faasafety.gov/gslac/ALC/libview_normal.aspx?id=135893</a:t>
            </a:r>
            <a:endParaRPr lang="en-US" sz="1600" dirty="0" smtClean="0"/>
          </a:p>
          <a:p>
            <a:r>
              <a:rPr lang="en-US" dirty="0" smtClean="0"/>
              <a:t>Personal Minimums Development Guide</a:t>
            </a:r>
          </a:p>
          <a:p>
            <a:pPr lvl="1"/>
            <a:r>
              <a:rPr lang="en-US" sz="1800" dirty="0">
                <a:hlinkClick r:id="rId5"/>
              </a:rPr>
              <a:t>https://</a:t>
            </a:r>
            <a:r>
              <a:rPr lang="en-US" sz="1800" dirty="0" smtClean="0">
                <a:hlinkClick r:id="rId5"/>
              </a:rPr>
              <a:t>www.faasafety.gov/gslac/ALC/lib_categoryview.aspx?categoryId=15&amp;r_s=50&amp;r_c=50</a:t>
            </a:r>
            <a:endParaRPr lang="en-US" sz="1800" dirty="0" smtClean="0"/>
          </a:p>
          <a:p>
            <a:r>
              <a:rPr lang="en-US" i="1" dirty="0" smtClean="0"/>
              <a:t>WINGS</a:t>
            </a:r>
            <a:r>
              <a:rPr lang="en-US" sz="2200" dirty="0" smtClean="0"/>
              <a:t>  </a:t>
            </a:r>
            <a:r>
              <a:rPr lang="en-US" dirty="0" smtClean="0"/>
              <a:t>Information and Guidance</a:t>
            </a:r>
          </a:p>
          <a:p>
            <a:pPr lvl="1"/>
            <a:r>
              <a:rPr lang="en-US" sz="1800" dirty="0">
                <a:hlinkClick r:id="rId6"/>
              </a:rPr>
              <a:t>https://</a:t>
            </a:r>
            <a:r>
              <a:rPr lang="en-US" sz="1800" dirty="0" smtClean="0">
                <a:hlinkClick r:id="rId6"/>
              </a:rPr>
              <a:t>faasafety.gov/gslac/ALC/lib_categoryview.aspx?categoryId=39</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7"/>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Top 5 reasons to be a </a:t>
            </a:r>
            <a:r>
              <a:rPr lang="en-US" i="1" dirty="0" smtClean="0"/>
              <a:t>WINGS</a:t>
            </a:r>
            <a:r>
              <a:rPr lang="en-US" dirty="0" smtClean="0"/>
              <a:t> Pilot</a:t>
            </a:r>
          </a:p>
          <a:p>
            <a:r>
              <a:rPr lang="en-US" dirty="0" smtClean="0"/>
              <a:t>Getting started with </a:t>
            </a:r>
            <a:r>
              <a:rPr lang="en-US" i="1" dirty="0" smtClean="0"/>
              <a:t>WINGS</a:t>
            </a:r>
          </a:p>
          <a:p>
            <a:r>
              <a:rPr lang="en-US" i="1" dirty="0" smtClean="0"/>
              <a:t>WINGS </a:t>
            </a:r>
            <a:r>
              <a:rPr lang="en-US" dirty="0" smtClean="0"/>
              <a:t>Topic of the Quarter</a:t>
            </a:r>
            <a:endParaRPr lang="en-US" i="1" dirty="0" smtClean="0"/>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3" name="Picture 2"/>
          <p:cNvPicPr>
            <a:picLocks noChangeAspect="1"/>
          </p:cNvPicPr>
          <p:nvPr/>
        </p:nvPicPr>
        <p:blipFill>
          <a:blip r:embed="rId6"/>
          <a:stretch>
            <a:fillRect/>
          </a:stretch>
        </p:blipFill>
        <p:spPr>
          <a:xfrm>
            <a:off x="9794631" y="3675185"/>
            <a:ext cx="2036838" cy="2013692"/>
          </a:xfrm>
          <a:prstGeom prst="rect">
            <a:avLst/>
          </a:prstGeom>
        </p:spPr>
      </p:pic>
    </p:spTree>
    <p:custDataLst>
      <p:tags r:id="rId1"/>
    </p:custDataLst>
    <p:extLst>
      <p:ext uri="{BB962C8B-B14F-4D97-AF65-F5344CB8AC3E}">
        <p14:creationId xmlns:p14="http://schemas.microsoft.com/office/powerpoint/2010/main" val="14892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ustDataLst>
      <p:tags r:id="rId1"/>
    </p:custDataLst>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i="1" dirty="0" smtClean="0"/>
              <a:t>WINGS</a:t>
            </a:r>
            <a:r>
              <a:rPr lang="en-US" dirty="0" smtClean="0"/>
              <a:t> training yields awards</a:t>
            </a:r>
            <a:endParaRPr lang="en-US" dirty="0"/>
          </a:p>
        </p:txBody>
      </p:sp>
      <p:sp>
        <p:nvSpPr>
          <p:cNvPr id="3" name="Content Placeholder 2"/>
          <p:cNvSpPr>
            <a:spLocks noGrp="1"/>
          </p:cNvSpPr>
          <p:nvPr>
            <p:ph idx="1"/>
          </p:nvPr>
        </p:nvSpPr>
        <p:spPr>
          <a:xfrm>
            <a:off x="674602" y="1211564"/>
            <a:ext cx="10733617" cy="4391025"/>
          </a:xfrm>
        </p:spPr>
        <p:txBody>
          <a:bodyPr/>
          <a:lstStyle/>
          <a:p>
            <a:r>
              <a:rPr lang="en-US" i="1" dirty="0" smtClean="0"/>
              <a:t>WINGS </a:t>
            </a:r>
            <a:r>
              <a:rPr lang="en-US" dirty="0" smtClean="0"/>
              <a:t>recognition</a:t>
            </a:r>
          </a:p>
          <a:p>
            <a:pPr lvl="1"/>
            <a:r>
              <a:rPr lang="en-US" b="1" dirty="0" smtClean="0"/>
              <a:t>GA Safety Community </a:t>
            </a:r>
          </a:p>
          <a:p>
            <a:pPr lvl="1"/>
            <a:r>
              <a:rPr lang="en-US" b="1" i="1" dirty="0"/>
              <a:t>WINGS </a:t>
            </a:r>
            <a:r>
              <a:rPr lang="en-US" b="1" dirty="0"/>
              <a:t>logbook</a:t>
            </a:r>
          </a:p>
          <a:p>
            <a:pPr lvl="1"/>
            <a:r>
              <a:rPr lang="en-US" b="1" i="1" dirty="0" smtClean="0"/>
              <a:t>WINGS </a:t>
            </a:r>
            <a:r>
              <a:rPr lang="en-US" b="1" dirty="0" smtClean="0"/>
              <a:t>pin</a:t>
            </a:r>
          </a:p>
          <a:p>
            <a:r>
              <a:rPr lang="en-US" i="1" dirty="0" smtClean="0"/>
              <a:t>WINGS </a:t>
            </a:r>
            <a:r>
              <a:rPr lang="en-US" dirty="0" smtClean="0"/>
              <a:t>rewards</a:t>
            </a:r>
          </a:p>
          <a:p>
            <a:pPr lvl="1"/>
            <a:r>
              <a:rPr lang="en-US" b="1" i="1" dirty="0" smtClean="0"/>
              <a:t>WINGS </a:t>
            </a:r>
            <a:r>
              <a:rPr lang="en-US" b="1" dirty="0" smtClean="0"/>
              <a:t>insurance discounts</a:t>
            </a:r>
          </a:p>
          <a:p>
            <a:pPr lvl="1"/>
            <a:endParaRPr lang="en-US" b="1" i="1"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63391" y="1211564"/>
            <a:ext cx="3745078" cy="434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514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2" y="285717"/>
            <a:ext cx="9970665"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http://www.wingsindustry.com/WINGS-Sweepstakes</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p>
          <a:p>
            <a:pPr>
              <a:buFontTx/>
              <a:buNone/>
            </a:pPr>
            <a:endParaRPr lang="en-US" sz="900" b="1" dirty="0">
              <a:solidFill>
                <a:srgbClr val="C0C0C0"/>
              </a:solidFill>
            </a:endParaRPr>
          </a:p>
        </p:txBody>
      </p:sp>
      <p:pic>
        <p:nvPicPr>
          <p:cNvPr id="10" name="Picture 9"/>
          <p:cNvPicPr>
            <a:picLocks noChangeAspect="1"/>
          </p:cNvPicPr>
          <p:nvPr/>
        </p:nvPicPr>
        <p:blipFill>
          <a:blip r:embed="rId6"/>
          <a:stretch>
            <a:fillRect/>
          </a:stretch>
        </p:blipFill>
        <p:spPr>
          <a:xfrm>
            <a:off x="8335951" y="4193907"/>
            <a:ext cx="2855100" cy="1421261"/>
          </a:xfrm>
          <a:prstGeom prst="rect">
            <a:avLst/>
          </a:prstGeom>
          <a:ln>
            <a:noFill/>
          </a:ln>
          <a:effectLst>
            <a:outerShdw blurRad="292100" dist="139700" dir="2700000" algn="tl" rotWithShape="0">
              <a:srgbClr val="333333">
                <a:alpha val="65000"/>
              </a:srgbClr>
            </a:outerShdw>
          </a:effectLst>
        </p:spPr>
      </p:pic>
      <p:pic>
        <p:nvPicPr>
          <p:cNvPr id="1026" name="AC9DCF9F-B4D2-4354-AC5F-CCE040BFE497" descr="E5DA4827-9175-4651-984F-515325979C7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0408" y="1321638"/>
            <a:ext cx="24384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3397115" y="3001775"/>
            <a:ext cx="334536" cy="187341"/>
          </a:xfrm>
          <a:prstGeom prst="rect">
            <a:avLst/>
          </a:prstGeom>
          <a:solidFill>
            <a:schemeClr val="bg1"/>
          </a:solidFill>
          <a:ln>
            <a:noFill/>
          </a:ln>
          <a:effectLst/>
          <a:extLst/>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068201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83" y="234188"/>
            <a:ext cx="11296651" cy="609600"/>
          </a:xfrm>
        </p:spPr>
        <p:txBody>
          <a:bodyPr/>
          <a:lstStyle/>
          <a:p>
            <a:r>
              <a:rPr lang="en-US" dirty="0" smtClean="0"/>
              <a:t>4.  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40040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Proficiency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8" name="Content Placeholder 7" descr="Esperanza para todos | Palabra de vida. Soluciones para un ..."/>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0746" t="16347" r="27565"/>
          <a:stretch/>
        </p:blipFill>
        <p:spPr>
          <a:xfrm>
            <a:off x="8101912" y="502476"/>
            <a:ext cx="3407230" cy="4135664"/>
          </a:xfrm>
          <a:prstGeom prst="rect">
            <a:avLst/>
          </a:prstGeom>
          <a:ln>
            <a:noFill/>
          </a:ln>
          <a:effectLst>
            <a:outerShdw blurRad="292100" dist="139700" dir="2700000" algn="tl" rotWithShape="0">
              <a:srgbClr val="333333">
                <a:alpha val="65000"/>
              </a:srgbClr>
            </a:outerShdw>
          </a:effectLst>
        </p:spPr>
      </p:pic>
      <p:pic>
        <p:nvPicPr>
          <p:cNvPr id="10" name="Picture 9" descr="Basic Climbing Gear Must Haves | Mountain Weeky New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543" y="1173382"/>
            <a:ext cx="5417356" cy="3611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bwMode="auto">
          <a:xfrm>
            <a:off x="787853" y="5210113"/>
            <a:ext cx="10863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i="1" dirty="0" smtClean="0">
                <a:latin typeface="Arial" panose="020B0604020202020204" pitchFamily="34" charset="0"/>
                <a:cs typeface="Arial" panose="020B0604020202020204" pitchFamily="34" charset="0"/>
              </a:rPr>
              <a:t>The path to proficiency doesn’t end with a check-ride.  It continues throughout your flying career</a:t>
            </a:r>
            <a:r>
              <a:rPr lang="en-US" sz="1200" b="1" dirty="0" smtClean="0">
                <a:solidFill>
                  <a:srgbClr val="C0C0C0"/>
                </a:solidFill>
              </a:rPr>
              <a:t>.</a:t>
            </a:r>
            <a:endParaRPr lang="en-US" sz="1200" b="1" dirty="0">
              <a:solidFill>
                <a:srgbClr val="C0C0C0"/>
              </a:solidFill>
            </a:endParaRPr>
          </a:p>
        </p:txBody>
      </p:sp>
    </p:spTree>
    <p:custDataLst>
      <p:tags r:id="rId1"/>
    </p:custDataLst>
    <p:extLst>
      <p:ext uri="{BB962C8B-B14F-4D97-AF65-F5344CB8AC3E}">
        <p14:creationId xmlns:p14="http://schemas.microsoft.com/office/powerpoint/2010/main" val="247385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393083" y="2341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smtClean="0"/>
              <a:t>Proficiency training works for GA!</a:t>
            </a:r>
            <a:endParaRPr lang="en-US" kern="0" dirty="0"/>
          </a:p>
        </p:txBody>
      </p:sp>
    </p:spTree>
    <p:custDataLst>
      <p:tags r:id="rId1"/>
    </p:custDataLst>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602" y="1085339"/>
            <a:ext cx="10733617" cy="4391025"/>
          </a:xfrm>
        </p:spPr>
        <p:txBody>
          <a:bodyPr/>
          <a:lstStyle/>
          <a:p>
            <a:r>
              <a:rPr lang="en-US" dirty="0" smtClean="0"/>
              <a:t>WINGS CFIs are:</a:t>
            </a:r>
          </a:p>
          <a:p>
            <a:pPr lvl="1"/>
            <a:r>
              <a:rPr lang="en-US" dirty="0" smtClean="0"/>
              <a:t>Expert in the airplane</a:t>
            </a:r>
          </a:p>
          <a:p>
            <a:pPr lvl="1"/>
            <a:r>
              <a:rPr lang="en-US" dirty="0" smtClean="0"/>
              <a:t>Familiar with the environment</a:t>
            </a:r>
          </a:p>
          <a:p>
            <a:pPr lvl="2"/>
            <a:r>
              <a:rPr lang="en-US" dirty="0" smtClean="0"/>
              <a:t>Keen observers</a:t>
            </a:r>
          </a:p>
          <a:p>
            <a:pPr lvl="2"/>
            <a:r>
              <a:rPr lang="en-US" dirty="0" smtClean="0"/>
              <a:t>Teachers</a:t>
            </a:r>
          </a:p>
          <a:p>
            <a:pPr lvl="2"/>
            <a:r>
              <a:rPr lang="en-US" dirty="0" smtClean="0"/>
              <a:t>Motivators</a:t>
            </a:r>
          </a:p>
          <a:p>
            <a:r>
              <a:rPr lang="en-US" dirty="0" smtClean="0"/>
              <a:t>Develop your Personal Minimums</a:t>
            </a:r>
          </a:p>
          <a:p>
            <a:pPr lvl="1"/>
            <a:r>
              <a:rPr lang="en-US" dirty="0" smtClean="0"/>
              <a:t>Conditions for safe flight</a:t>
            </a:r>
          </a:p>
          <a:p>
            <a:pPr lvl="2"/>
            <a:r>
              <a:rPr lang="en-US" dirty="0" smtClean="0"/>
              <a:t>Keyed to individual performance</a:t>
            </a:r>
          </a:p>
          <a:p>
            <a:pPr lvl="2"/>
            <a:r>
              <a:rPr lang="en-US" dirty="0" smtClean="0"/>
              <a:t>Document and periodically review</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sp>
        <p:nvSpPr>
          <p:cNvPr id="7" name="Title 1"/>
          <p:cNvSpPr>
            <a:spLocks noGrp="1"/>
          </p:cNvSpPr>
          <p:nvPr>
            <p:ph type="title"/>
          </p:nvPr>
        </p:nvSpPr>
        <p:spPr>
          <a:xfrm>
            <a:off x="571500" y="344488"/>
            <a:ext cx="11296651" cy="609600"/>
          </a:xfrm>
        </p:spPr>
        <p:txBody>
          <a:bodyPr/>
          <a:lstStyle/>
          <a:p>
            <a:r>
              <a:rPr lang="en-US" dirty="0" smtClean="0"/>
              <a:t>3.  </a:t>
            </a:r>
            <a:r>
              <a:rPr lang="en-US" i="1" dirty="0" smtClean="0"/>
              <a:t>WINGS</a:t>
            </a:r>
            <a:r>
              <a:rPr lang="en-US" dirty="0" smtClean="0"/>
              <a:t> coaching gets results!</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645" y="2544611"/>
            <a:ext cx="4594506" cy="30630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797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SvO9NKy"/>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5YDFD77UPU3F-311-4986</_dlc_DocId>
    <_dlc_DocIdUrl xmlns="04289566-cf42-4ce7-aa7c-2469c3d4502e">
      <Url>https://avssp.faa.gov/avs/afsfaast/_layouts/15/DocIdRedir.aspx?ID=5YDFD77UPU3F-311-4986</Url>
      <Description>5YDFD77UPU3F-311-4986</Description>
    </_dlc_DocIdUrl>
    <IconOverlay xmlns="http://schemas.microsoft.com/sharepoint/v4" xsi:nil="true"/>
  </documentManagement>
</p:properties>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CC183D13-0AF8-4447-A15D-1109D71CC9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0B80675E-01F7-49AA-B61E-EE85CFCAD03B}">
  <ds:schemaRefs>
    <ds:schemaRef ds:uri="http://purl.org/dc/elements/1.1/"/>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6838</TotalTime>
  <Words>3551</Words>
  <Application>Microsoft Office PowerPoint</Application>
  <PresentationFormat>Widescreen</PresentationFormat>
  <Paragraphs>394</Paragraphs>
  <Slides>31</Slides>
  <Notes>31</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5.  WINGS training yields awards</vt:lpstr>
      <vt:lpstr> </vt:lpstr>
      <vt:lpstr>4.  Proficiency training works!</vt:lpstr>
      <vt:lpstr>The Path to Proficiency</vt:lpstr>
      <vt:lpstr>PowerPoint Presentation</vt:lpstr>
      <vt:lpstr>3.  WINGS coaching gets results!</vt:lpstr>
      <vt:lpstr>What’s your personal performance baseline?</vt:lpstr>
      <vt:lpstr>Defining your baseline?</vt:lpstr>
      <vt:lpstr>WINGS – easy as 1, 2, 3</vt:lpstr>
      <vt:lpstr>Register for knowledge credits</vt:lpstr>
      <vt:lpstr>Request flight credits</vt:lpstr>
      <vt:lpstr>WINGS Topic of the Quarter</vt:lpstr>
      <vt:lpstr>WINGS Topic of the Quarter</vt:lpstr>
      <vt:lpstr>2. WINGS expands your horizons</vt:lpstr>
      <vt:lpstr>WINGS expands your horizons</vt:lpstr>
      <vt:lpstr>WINGS expands your horizons</vt:lpstr>
      <vt:lpstr>Need help with WINGS?</vt:lpstr>
      <vt:lpstr>Need help with WINGS?</vt:lpstr>
      <vt:lpstr>Find your WINGSPro</vt:lpstr>
      <vt:lpstr>PowerPoint Presentation</vt:lpstr>
      <vt:lpstr>PowerPoint Presentation</vt:lpstr>
      <vt:lpstr>1. WINGS pilots are:</vt:lpstr>
      <vt:lpstr>Why WINGS?</vt:lpstr>
      <vt:lpstr>References</vt:lpstr>
      <vt:lpstr>Questions?</vt:lpstr>
      <vt:lpstr>Thank you for attending </vt:lpstr>
      <vt:lpstr>Safety Management Systems (SMS) Coming to General Aviation</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356</cp:revision>
  <dcterms:created xsi:type="dcterms:W3CDTF">2005-01-28T20:32:53Z</dcterms:created>
  <dcterms:modified xsi:type="dcterms:W3CDTF">2023-02-06T17:59:26Z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9f4a4aa0-127c-4f90-8231-4ecbd510e34d</vt:lpwstr>
  </property>
  <property fmtid="{D5CDD505-2E9C-101B-9397-08002B2CF9AE}" pid="4" name="ArticulateGUID">
    <vt:lpwstr>4B550315-ED9A-44F0-98F4-1000F50B6F0F</vt:lpwstr>
  </property>
  <property fmtid="{D5CDD505-2E9C-101B-9397-08002B2CF9AE}" pid="5" name="ArticulatePath">
    <vt:lpwstr>22-06-Mar-TOM-Proficiency and WINGS-PPT-Rev DRAFT</vt:lpwstr>
  </property>
</Properties>
</file>