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9"/>
  </p:notesMasterIdLst>
  <p:handoutMasterIdLst>
    <p:handoutMasterId r:id="rId30"/>
  </p:handoutMasterIdLst>
  <p:sldIdLst>
    <p:sldId id="313" r:id="rId7"/>
    <p:sldId id="329" r:id="rId8"/>
    <p:sldId id="315" r:id="rId9"/>
    <p:sldId id="316" r:id="rId10"/>
    <p:sldId id="330"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290" r:id="rId24"/>
    <p:sldId id="331" r:id="rId25"/>
    <p:sldId id="332" r:id="rId26"/>
    <p:sldId id="291" r:id="rId27"/>
    <p:sldId id="312" r:id="rId28"/>
  </p:sldIdLst>
  <p:sldSz cx="12192000" cy="6858000"/>
  <p:notesSz cx="6858000" cy="9296400"/>
  <p:custDataLst>
    <p:tags r:id="rId31"/>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13"/>
            <p14:sldId id="329"/>
            <p14:sldId id="315"/>
            <p14:sldId id="316"/>
            <p14:sldId id="330"/>
            <p14:sldId id="317"/>
            <p14:sldId id="318"/>
            <p14:sldId id="319"/>
            <p14:sldId id="320"/>
            <p14:sldId id="321"/>
            <p14:sldId id="322"/>
            <p14:sldId id="323"/>
            <p14:sldId id="324"/>
            <p14:sldId id="325"/>
            <p14:sldId id="326"/>
            <p14:sldId id="327"/>
            <p14:sldId id="328"/>
            <p14:sldId id="290"/>
            <p14:sldId id="331"/>
            <p14:sldId id="332"/>
            <p14:sldId id="291"/>
            <p14:sldId id="312"/>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40708" autoAdjust="0"/>
  </p:normalViewPr>
  <p:slideViewPr>
    <p:cSldViewPr snapToGrid="0">
      <p:cViewPr>
        <p:scale>
          <a:sx n="98" d="100"/>
          <a:sy n="98" d="100"/>
        </p:scale>
        <p:origin x="-282" y="-1176"/>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2022/03-17-249(I)PP  </a:t>
            </a:r>
            <a:r>
              <a:rPr lang="en-US" dirty="0" smtClean="0">
                <a:latin typeface="Times New Roman" pitchFamily="18" charset="0"/>
                <a:ea typeface="ＭＳ Ｐゴシック" pitchFamily="34" charset="-128"/>
              </a:rPr>
              <a:t>Original Author: J. Steuernagle May 2022  POC: K.  National FAASTeam Program Manager (Operations) Office 562-888-2020</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Best Glide Speed</a:t>
            </a:r>
            <a:endParaRPr lang="en-US" dirty="0" smtClean="0">
              <a:latin typeface="Times New Roman" pitchFamily="18" charset="0"/>
              <a:ea typeface="ＭＳ Ｐゴシック" pitchFamily="34" charset="-128"/>
            </a:endParaRPr>
          </a:p>
          <a:p>
            <a:endParaRPr lang="en-US" sz="1200" kern="1200" dirty="0" smtClean="0">
              <a:solidFill>
                <a:schemeClr val="tx1"/>
              </a:solidFill>
              <a:effectLst/>
              <a:latin typeface="Times New Roman" pitchFamily="18" charset="0"/>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Script -  </a:t>
            </a:r>
            <a:r>
              <a:rPr lang="en-US" sz="1200" kern="1200" dirty="0" smtClean="0">
                <a:solidFill>
                  <a:schemeClr val="tx1"/>
                </a:solidFill>
                <a:effectLst/>
                <a:latin typeface="Times New Roman" pitchFamily="18" charset="0"/>
                <a:ea typeface="+mn-ea"/>
                <a:cs typeface="+mn-cs"/>
              </a:rPr>
              <a:t>We have included a script of suggested dialog with most slides.  The script will always appear in a </a:t>
            </a:r>
            <a:r>
              <a:rPr lang="en-US" sz="1200" b="1" kern="1200" dirty="0" smtClean="0">
                <a:solidFill>
                  <a:schemeClr val="tx1"/>
                </a:solidFill>
                <a:effectLst/>
                <a:latin typeface="Times New Roman" pitchFamily="18" charset="0"/>
                <a:ea typeface="+mn-ea"/>
                <a:cs typeface="+mn-cs"/>
              </a:rPr>
              <a:t>non-italic font</a:t>
            </a:r>
            <a:r>
              <a:rPr lang="en-US" sz="1200" kern="1200" dirty="0" smtClean="0">
                <a:solidFill>
                  <a:schemeClr val="tx1"/>
                </a:solidFill>
                <a:effectLst/>
                <a:latin typeface="Times New Roman" pitchFamily="18" charset="0"/>
                <a:ea typeface="+mn-ea"/>
                <a:cs typeface="+mn-cs"/>
              </a:rPr>
              <a:t>.  Presenters may read the script or modify it to suit their own presentation style.  </a:t>
            </a:r>
          </a:p>
          <a:p>
            <a:pPr marL="171450" lvl="0" indent="-171450">
              <a:buFont typeface="Arial" panose="020B0604020202020204" pitchFamily="34" charset="0"/>
              <a:buChar char="•"/>
            </a:pPr>
            <a:endParaRPr lang="en-US" sz="1200" kern="1200" dirty="0" smtClean="0">
              <a:solidFill>
                <a:schemeClr val="tx1"/>
              </a:solidFill>
              <a:effectLst/>
              <a:latin typeface="Times New Roman" pitchFamily="18" charset="0"/>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Presentation Instructions - </a:t>
            </a:r>
            <a:r>
              <a:rPr lang="en-US" sz="1200" i="1" kern="1200" dirty="0" smtClean="0">
                <a:solidFill>
                  <a:schemeClr val="tx1"/>
                </a:solidFill>
                <a:effectLst/>
                <a:latin typeface="Times New Roman" pitchFamily="18" charset="0"/>
                <a:ea typeface="+mn-ea"/>
                <a:cs typeface="+mn-cs"/>
              </a:rPr>
              <a:t>(stage direction and  presentation suggestions) will be preceded by a  </a:t>
            </a:r>
            <a:r>
              <a:rPr lang="en-US" sz="1200" b="1" kern="1200" dirty="0" smtClean="0">
                <a:solidFill>
                  <a:schemeClr val="tx1"/>
                </a:solidFill>
                <a:effectLst/>
                <a:latin typeface="Times New Roman" pitchFamily="18" charset="0"/>
                <a:ea typeface="+mn-ea"/>
                <a:cs typeface="+mn-cs"/>
              </a:rPr>
              <a:t>Bold header: </a:t>
            </a:r>
            <a:r>
              <a:rPr lang="en-US" sz="1200" i="1" kern="1200" dirty="0" smtClean="0">
                <a:solidFill>
                  <a:schemeClr val="tx1"/>
                </a:solidFill>
                <a:effectLst/>
                <a:latin typeface="Times New Roman" pitchFamily="18" charset="0"/>
                <a:ea typeface="+mn-ea"/>
                <a:cs typeface="+mn-cs"/>
              </a:rPr>
              <a:t>the instructions themselves will be in </a:t>
            </a:r>
            <a:r>
              <a:rPr lang="en-US" sz="1200" b="1" i="1" kern="1200" dirty="0" smtClean="0">
                <a:solidFill>
                  <a:schemeClr val="tx1"/>
                </a:solidFill>
                <a:effectLst/>
                <a:latin typeface="Times New Roman" pitchFamily="18" charset="0"/>
                <a:ea typeface="+mn-ea"/>
                <a:cs typeface="+mn-cs"/>
              </a:rPr>
              <a:t>Italic fonts</a:t>
            </a:r>
            <a:r>
              <a:rPr lang="en-US" sz="1200" i="1" kern="1200" dirty="0" smtClean="0">
                <a:solidFill>
                  <a:schemeClr val="tx1"/>
                </a:solidFill>
                <a:effectLst/>
                <a:latin typeface="Times New Roman" pitchFamily="18" charset="0"/>
                <a:ea typeface="+mn-ea"/>
                <a:cs typeface="+mn-cs"/>
              </a:rPr>
              <a:t>.  See slides 2, for an example of slides with Presentation Instructions only.</a:t>
            </a:r>
          </a:p>
          <a:p>
            <a:pPr marL="171450" lvl="0" indent="-171450">
              <a:buFont typeface="Arial" panose="020B0604020202020204" pitchFamily="34" charset="0"/>
              <a:buChar char="•"/>
            </a:pPr>
            <a:endParaRPr lang="en-US" sz="1200" kern="1200" dirty="0" smtClean="0">
              <a:solidFill>
                <a:schemeClr val="tx1"/>
              </a:solidFill>
              <a:effectLst/>
              <a:latin typeface="Times New Roman" pitchFamily="18" charset="0"/>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Program control instructions - </a:t>
            </a:r>
            <a:r>
              <a:rPr lang="en-US" sz="1200" i="1" kern="1200" dirty="0" smtClean="0">
                <a:solidFill>
                  <a:schemeClr val="tx1"/>
                </a:solidFill>
                <a:effectLst/>
                <a:latin typeface="Times New Roman" pitchFamily="18" charset="0"/>
                <a:ea typeface="+mn-ea"/>
                <a:cs typeface="+mn-cs"/>
              </a:rPr>
              <a:t>will be in bold fonts and look like this:  </a:t>
            </a:r>
            <a:r>
              <a:rPr lang="en-US" sz="1200" b="1" kern="1200" dirty="0" smtClean="0">
                <a:solidFill>
                  <a:schemeClr val="tx1"/>
                </a:solidFill>
                <a:effectLst/>
                <a:latin typeface="Times New Roman" pitchFamily="18" charset="0"/>
                <a:ea typeface="+mn-ea"/>
                <a:cs typeface="+mn-cs"/>
              </a:rPr>
              <a:t>(Click) </a:t>
            </a:r>
            <a:r>
              <a:rPr lang="en-US" sz="1200" i="1" kern="1200" dirty="0" smtClean="0">
                <a:solidFill>
                  <a:schemeClr val="tx1"/>
                </a:solidFill>
                <a:effectLst/>
                <a:latin typeface="Times New Roman" pitchFamily="18" charset="0"/>
                <a:ea typeface="+mn-ea"/>
                <a:cs typeface="+mn-cs"/>
              </a:rPr>
              <a:t>for building information within a slide;  or this:  </a:t>
            </a:r>
            <a:r>
              <a:rPr lang="en-US" sz="1200" b="1" kern="1200" dirty="0" smtClean="0">
                <a:solidFill>
                  <a:schemeClr val="tx1"/>
                </a:solidFill>
                <a:effectLst/>
                <a:latin typeface="Times New Roman" pitchFamily="18" charset="0"/>
                <a:ea typeface="+mn-ea"/>
                <a:cs typeface="+mn-cs"/>
              </a:rPr>
              <a:t>(Next Slide) </a:t>
            </a:r>
            <a:r>
              <a:rPr lang="en-US" sz="1200" i="1" kern="1200" dirty="0" smtClean="0">
                <a:solidFill>
                  <a:schemeClr val="tx1"/>
                </a:solidFill>
                <a:effectLst/>
                <a:latin typeface="Times New Roman" pitchFamily="18" charset="0"/>
                <a:ea typeface="+mn-ea"/>
                <a:cs typeface="+mn-cs"/>
              </a:rPr>
              <a:t>for slide advance.</a:t>
            </a:r>
          </a:p>
          <a:p>
            <a:pPr marL="171450" lvl="0" indent="-171450">
              <a:buFont typeface="Arial" panose="020B0604020202020204" pitchFamily="34" charset="0"/>
              <a:buChar char="•"/>
            </a:pPr>
            <a:endParaRPr lang="en-US" sz="1200" kern="1200" dirty="0" smtClean="0">
              <a:solidFill>
                <a:schemeClr val="tx1"/>
              </a:solidFill>
              <a:effectLst/>
              <a:latin typeface="Times New Roman" pitchFamily="18" charset="0"/>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Background information - </a:t>
            </a:r>
            <a:r>
              <a:rPr lang="en-US" sz="1200" i="1" kern="1200" dirty="0" smtClean="0">
                <a:solidFill>
                  <a:schemeClr val="tx1"/>
                </a:solidFill>
                <a:effectLst/>
                <a:latin typeface="Times New Roman" pitchFamily="18" charset="0"/>
                <a:ea typeface="+mn-ea"/>
                <a:cs typeface="+mn-cs"/>
              </a:rPr>
              <a:t>Some slides may contain background information that supports the concepts presented in the program.  </a:t>
            </a:r>
            <a:br>
              <a:rPr lang="en-US" sz="1200" i="1" kern="1200" dirty="0" smtClean="0">
                <a:solidFill>
                  <a:schemeClr val="tx1"/>
                </a:solidFill>
                <a:effectLst/>
                <a:latin typeface="Times New Roman" pitchFamily="18" charset="0"/>
                <a:ea typeface="+mn-ea"/>
                <a:cs typeface="+mn-cs"/>
              </a:rPr>
            </a:br>
            <a:r>
              <a:rPr lang="en-US" sz="1200" i="1" kern="1200" dirty="0" smtClean="0">
                <a:solidFill>
                  <a:schemeClr val="tx1"/>
                </a:solidFill>
                <a:effectLst/>
                <a:latin typeface="Times New Roman" pitchFamily="18" charset="0"/>
                <a:ea typeface="+mn-ea"/>
                <a:cs typeface="+mn-cs"/>
              </a:rPr>
              <a:t>Background information will always appear last and will be preceded by a bold  </a:t>
            </a:r>
            <a:r>
              <a:rPr lang="en-US" sz="1200" b="1" kern="1200" dirty="0" smtClean="0">
                <a:solidFill>
                  <a:schemeClr val="tx1"/>
                </a:solidFill>
                <a:effectLst/>
                <a:latin typeface="Times New Roman" pitchFamily="18" charset="0"/>
                <a:ea typeface="+mn-ea"/>
                <a:cs typeface="+mn-cs"/>
              </a:rPr>
              <a:t>Background: </a:t>
            </a:r>
            <a:r>
              <a:rPr lang="en-US" sz="1200" i="1" kern="1200" dirty="0" smtClean="0">
                <a:solidFill>
                  <a:schemeClr val="tx1"/>
                </a:solidFill>
                <a:effectLst/>
                <a:latin typeface="Times New Roman" pitchFamily="18" charset="0"/>
                <a:ea typeface="+mn-ea"/>
                <a:cs typeface="+mn-cs"/>
              </a:rPr>
              <a:t>identification.</a:t>
            </a:r>
            <a:endParaRPr lang="en-US" sz="1200" kern="1200" dirty="0" smtClean="0">
              <a:solidFill>
                <a:schemeClr val="tx1"/>
              </a:solidFill>
              <a:effectLst/>
              <a:latin typeface="Times New Roman" pitchFamily="18" charset="0"/>
              <a:ea typeface="+mn-ea"/>
              <a:cs typeface="+mn-cs"/>
            </a:endParaRP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Frequent forced landing practice at typical mission weights as an excellent</a:t>
            </a:r>
            <a:r>
              <a:rPr lang="en-US" baseline="0" dirty="0" smtClean="0"/>
              <a:t> way to maintain proficiency and peace of mind.  Forced landing skills diminish rapidly over time but with practice, you’ll be able to consistently land on your chosen touchdown spot regardless of wind.  </a:t>
            </a:r>
            <a:r>
              <a:rPr lang="en-US" b="1" baseline="0" dirty="0" smtClean="0"/>
              <a:t>(Click)</a:t>
            </a:r>
            <a:endParaRPr lang="en-US" baseline="0" dirty="0" smtClean="0"/>
          </a:p>
          <a:p>
            <a:endParaRPr lang="en-US" baseline="0" dirty="0" smtClean="0"/>
          </a:p>
          <a:p>
            <a:r>
              <a:rPr lang="en-US" baseline="0" dirty="0" smtClean="0"/>
              <a:t>Some pilots choose a spot between the 1</a:t>
            </a:r>
            <a:r>
              <a:rPr lang="en-US" baseline="30000" dirty="0" smtClean="0"/>
              <a:t>st</a:t>
            </a:r>
            <a:r>
              <a:rPr lang="en-US" baseline="0" dirty="0" smtClean="0"/>
              <a:t> and 2</a:t>
            </a:r>
            <a:r>
              <a:rPr lang="en-US" baseline="30000" dirty="0" smtClean="0"/>
              <a:t>nd</a:t>
            </a:r>
            <a:r>
              <a:rPr lang="en-US" baseline="0" dirty="0" smtClean="0"/>
              <a:t> third of the available landing area for an initial aim point.  </a:t>
            </a:r>
          </a:p>
          <a:p>
            <a:endParaRPr lang="en-US" b="1" baseline="0" dirty="0" smtClean="0"/>
          </a:p>
          <a:p>
            <a:r>
              <a:rPr lang="en-US" b="1" baseline="0" dirty="0" smtClean="0"/>
              <a:t>(Next Slide)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a:p>
        </p:txBody>
      </p:sp>
    </p:spTree>
    <p:extLst>
      <p:ext uri="{BB962C8B-B14F-4D97-AF65-F5344CB8AC3E}">
        <p14:creationId xmlns:p14="http://schemas.microsoft.com/office/powerpoint/2010/main" val="4035461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aseline="0" dirty="0" smtClean="0"/>
              <a:t>As they see they can make that initial spot, they’ll add flaps and perhaps slip the airplane to move the aiming spot to the 1</a:t>
            </a:r>
            <a:r>
              <a:rPr lang="en-US" baseline="30000" dirty="0" smtClean="0"/>
              <a:t>st</a:t>
            </a:r>
            <a:r>
              <a:rPr lang="en-US" baseline="0" dirty="0" smtClean="0"/>
              <a:t> third of the landing area.  This is done to reduce the chance of landing short or a final approach stall while trying to stretch the glide to the runway.</a:t>
            </a:r>
          </a:p>
          <a:p>
            <a:endParaRPr lang="en-US" baseline="0" dirty="0" smtClean="0"/>
          </a:p>
          <a:p>
            <a:r>
              <a:rPr lang="en-US" baseline="0" dirty="0" smtClean="0"/>
              <a:t>Even if the landing is so long it results in an overrun, it’s usually better to land long &amp; leave the runway at a slower speed than to stall or land short of the runway.  </a:t>
            </a:r>
          </a:p>
          <a:p>
            <a:endParaRPr lang="en-US" b="1" baseline="0" dirty="0" smtClean="0"/>
          </a:p>
          <a:p>
            <a:r>
              <a:rPr lang="en-US" b="1" baseline="0" dirty="0" smtClean="0"/>
              <a:t>(Next Slide)</a:t>
            </a:r>
          </a:p>
          <a:p>
            <a:endParaRPr lang="en-US" b="1" baseline="0" dirty="0" smtClean="0"/>
          </a:p>
          <a:p>
            <a:r>
              <a:rPr lang="en-US" b="1" baseline="0" dirty="0" smtClean="0"/>
              <a:t>Background:  </a:t>
            </a:r>
            <a:r>
              <a:rPr lang="en-US" b="0" i="1" baseline="0" dirty="0" smtClean="0"/>
              <a:t>Some attendees will recognize the Catalina, CA airport shown here.  Catalina sits on top of a mountain with no overrun opportunities on either end of the single runway.  This is one place where you absolutely must get it right the first time.  There are no viable options if you can’t go around.</a:t>
            </a:r>
            <a:endParaRPr lang="en-US" b="1"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a:p>
        </p:txBody>
      </p:sp>
    </p:spTree>
    <p:extLst>
      <p:ext uri="{BB962C8B-B14F-4D97-AF65-F5344CB8AC3E}">
        <p14:creationId xmlns:p14="http://schemas.microsoft.com/office/powerpoint/2010/main" val="4035461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Altitude estimation and speed control are</a:t>
            </a:r>
            <a:r>
              <a:rPr lang="en-US" baseline="0" dirty="0" smtClean="0"/>
              <a:t> very important when gliding close to the ground.  The 90º power-off approach is seen here. Note that in this and all other gliding approaches, we want to reach a key position on base from which we know we can make a successful landing.  Until the key position is reached we’ll keep the airplane configured for best glide.  After we pass the key position, we’ll add flaps and gear to configure the airplane for landing and fly the final approach at not less than 1.3 times the stalling speed in landing configuration.  (1.3 </a:t>
            </a:r>
            <a:r>
              <a:rPr lang="en-US" baseline="0" dirty="0" err="1" smtClean="0"/>
              <a:t>Vso</a:t>
            </a:r>
            <a:r>
              <a:rPr lang="en-US" baseline="0" dirty="0" smtClean="0"/>
              <a:t>)</a:t>
            </a:r>
          </a:p>
          <a:p>
            <a:endParaRPr lang="en-US" baseline="0" dirty="0" smtClean="0"/>
          </a:p>
          <a:p>
            <a:r>
              <a:rPr lang="en-US" b="1" dirty="0" smtClean="0">
                <a:latin typeface="Times New Roman" pitchFamily="18" charset="0"/>
                <a:ea typeface="ＭＳ Ｐゴシック" pitchFamily="34" charset="-128"/>
              </a:rPr>
              <a:t>(Next Slide)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a:p>
        </p:txBody>
      </p:sp>
    </p:spTree>
    <p:extLst>
      <p:ext uri="{BB962C8B-B14F-4D97-AF65-F5344CB8AC3E}">
        <p14:creationId xmlns:p14="http://schemas.microsoft.com/office/powerpoint/2010/main" val="3484604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In the 180</a:t>
            </a:r>
            <a:r>
              <a:rPr lang="en-US" baseline="0" dirty="0" smtClean="0"/>
              <a:t>º power-off approach, t</a:t>
            </a:r>
            <a:r>
              <a:rPr lang="en-US" dirty="0" smtClean="0"/>
              <a:t>he</a:t>
            </a:r>
            <a:r>
              <a:rPr lang="en-US" baseline="0" dirty="0" smtClean="0"/>
              <a:t> throttle is closed on downwind abeam the intended touchdown point.  As in the 90º degree power-off approach we’ll fly at best glide speed and configuration until we reach the key position.  After that we’ll configure the airplane for landing.  Note that there are two key positions for this approach. The first occurs on downwind opposite the targeted touchdown point.  The second key position occurs on base leg at the same place as it would in a 90º approach.</a:t>
            </a:r>
          </a:p>
          <a:p>
            <a:endParaRPr lang="en-US" baseline="0" dirty="0" smtClean="0"/>
          </a:p>
          <a:p>
            <a:r>
              <a:rPr lang="en-US" b="1" dirty="0" smtClean="0">
                <a:latin typeface="Times New Roman" pitchFamily="18" charset="0"/>
                <a:ea typeface="ＭＳ Ｐゴシック" pitchFamily="34" charset="-128"/>
              </a:rPr>
              <a:t>(Next Slide)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a:p>
        </p:txBody>
      </p:sp>
    </p:spTree>
    <p:extLst>
      <p:ext uri="{BB962C8B-B14F-4D97-AF65-F5344CB8AC3E}">
        <p14:creationId xmlns:p14="http://schemas.microsoft.com/office/powerpoint/2010/main" val="1560341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The 360</a:t>
            </a:r>
            <a:r>
              <a:rPr lang="en-US" baseline="0" dirty="0" smtClean="0"/>
              <a:t>º </a:t>
            </a:r>
            <a:r>
              <a:rPr lang="en-US" dirty="0" smtClean="0"/>
              <a:t>Overhead Approach calls</a:t>
            </a:r>
            <a:r>
              <a:rPr lang="en-US" baseline="0" dirty="0" smtClean="0"/>
              <a:t> for even more judgment and skill.  Here, we close the throttle while over or slightly adjacent to the intended landing point and glide a complete albeit shorter pattern to a landing.   This maneuver is usually started at 2,000 feet over the runway.  As with the 180º approach there are 2 key positions.  The first is abeam the selected touchdown point.  The second is on base when in position to land.</a:t>
            </a:r>
          </a:p>
          <a:p>
            <a:endParaRPr lang="en-US" baseline="0" dirty="0" smtClean="0"/>
          </a:p>
          <a:p>
            <a:r>
              <a:rPr lang="en-US" b="1" dirty="0" smtClean="0">
                <a:latin typeface="Times New Roman" pitchFamily="18" charset="0"/>
                <a:ea typeface="ＭＳ Ｐゴシック" pitchFamily="34" charset="-128"/>
              </a:rPr>
              <a:t>(Next Slide)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a:p>
        </p:txBody>
      </p:sp>
    </p:spTree>
    <p:extLst>
      <p:ext uri="{BB962C8B-B14F-4D97-AF65-F5344CB8AC3E}">
        <p14:creationId xmlns:p14="http://schemas.microsoft.com/office/powerpoint/2010/main" val="1622876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Finally we have the Overhead Spiral Approach.</a:t>
            </a:r>
            <a:r>
              <a:rPr lang="en-US" baseline="0" dirty="0" smtClean="0"/>
              <a:t>  This technique is used to descend from cruise altitude over a selected forced landing area or runway.  Best glide speed and configuration should be maintained until the base leg key point is reached where the airplane is configured for landing at not less than 1.3 </a:t>
            </a:r>
            <a:r>
              <a:rPr lang="en-US" baseline="0" dirty="0" err="1" smtClean="0"/>
              <a:t>Vso</a:t>
            </a:r>
            <a:r>
              <a:rPr lang="en-US" baseline="0" dirty="0" smtClean="0"/>
              <a:t>.</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endParaRPr lang="en-US"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a:p>
        </p:txBody>
      </p:sp>
    </p:spTree>
    <p:extLst>
      <p:ext uri="{BB962C8B-B14F-4D97-AF65-F5344CB8AC3E}">
        <p14:creationId xmlns:p14="http://schemas.microsoft.com/office/powerpoint/2010/main" val="1853948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Want to learn more?</a:t>
            </a:r>
          </a:p>
          <a:p>
            <a:endParaRPr lang="en-US" baseline="0" dirty="0" smtClean="0"/>
          </a:p>
          <a:p>
            <a:r>
              <a:rPr lang="en-US" baseline="0" dirty="0" smtClean="0"/>
              <a:t>Check out the Airplane Flying Handbook – available at the web address shown.</a:t>
            </a:r>
          </a:p>
          <a:p>
            <a:endParaRPr lang="en-US" baseline="0" dirty="0" smtClean="0"/>
          </a:p>
          <a:p>
            <a:r>
              <a:rPr lang="en-US" baseline="0" dirty="0" smtClean="0"/>
              <a:t>Want to learn even more?  Participate in the FAASTeam WINGS Proficiency Program.  It’s a great way to get expert coaching that will keep you at the top of your flying game.</a:t>
            </a:r>
          </a:p>
          <a:p>
            <a:endParaRPr lang="en-US" baseline="0" dirty="0" smtClean="0"/>
          </a:p>
          <a:p>
            <a:r>
              <a:rPr lang="en-US" b="1" baseline="0" dirty="0" smtClean="0"/>
              <a:t>Presentation note:  </a:t>
            </a:r>
            <a:r>
              <a:rPr lang="en-US" b="0" i="1" baseline="0" dirty="0" smtClean="0"/>
              <a:t>You can take questions while audience is copying information from this slide.  Then advance to:</a:t>
            </a:r>
            <a:endParaRPr lang="en-US" b="1" baseline="0" dirty="0" smtClean="0"/>
          </a:p>
          <a:p>
            <a:endParaRPr lang="en-US" baseline="0" dirty="0" smtClean="0"/>
          </a:p>
          <a:p>
            <a:r>
              <a:rPr lang="en-US" b="1" baseline="0" dirty="0" smtClean="0"/>
              <a:t>(Next Slide)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a:p>
        </p:txBody>
      </p:sp>
    </p:spTree>
    <p:extLst>
      <p:ext uri="{BB962C8B-B14F-4D97-AF65-F5344CB8AC3E}">
        <p14:creationId xmlns:p14="http://schemas.microsoft.com/office/powerpoint/2010/main" val="2899029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a:p>
        </p:txBody>
      </p:sp>
    </p:spTree>
    <p:extLst>
      <p:ext uri="{BB962C8B-B14F-4D97-AF65-F5344CB8AC3E}">
        <p14:creationId xmlns:p14="http://schemas.microsoft.com/office/powerpoint/2010/main" val="1412421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a:p>
        </p:txBody>
      </p:sp>
    </p:spTree>
    <p:extLst>
      <p:ext uri="{BB962C8B-B14F-4D97-AF65-F5344CB8AC3E}">
        <p14:creationId xmlns:p14="http://schemas.microsoft.com/office/powerpoint/2010/main" val="657409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smtClean="0"/>
              <a:t>Every</a:t>
            </a:r>
            <a:r>
              <a:rPr lang="en-US" b="0" i="0" baseline="0" dirty="0" smtClean="0"/>
              <a:t> time you complete a </a:t>
            </a:r>
            <a:r>
              <a:rPr lang="en-US" b="1" i="1" baseline="0" dirty="0" smtClean="0"/>
              <a:t>WINGS </a:t>
            </a:r>
            <a:r>
              <a:rPr lang="en-US" b="0" i="0" baseline="0" dirty="0" smtClean="0"/>
              <a:t>Phase you’re eligible to win cash in the </a:t>
            </a:r>
            <a:r>
              <a:rPr lang="en-US" b="1" i="1" baseline="0" dirty="0" smtClean="0"/>
              <a:t>WINGS </a:t>
            </a:r>
            <a:r>
              <a:rPr lang="en-US" b="0" i="0" baseline="0" dirty="0" smtClean="0"/>
              <a:t>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dirty="0"/>
              <a:t>sweepstakes is generously funded by Paul Burger, a long time advocate for general aviation safety and a retired aviator who believes participation in this program saves lives. VISIT </a:t>
            </a:r>
            <a:r>
              <a:rPr lang="en-US" dirty="0" smtClean="0"/>
              <a:t>WWW.MYWINGSINITATIVE.ORG </a:t>
            </a:r>
            <a:r>
              <a:rPr lang="en-US" dirty="0"/>
              <a:t>to learn more and enter the 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Just navigate to http://www.</a:t>
            </a:r>
            <a:r>
              <a:rPr lang="en-US" baseline="0" dirty="0" smtClean="0"/>
              <a:t>mywingsinitiative.org or scan the QR code for details.  By the way, Instructors can also enter the sweepstakes.  But there are even better reasons to participate in </a:t>
            </a:r>
            <a:r>
              <a:rPr lang="en-US" b="1" i="1" baseline="0" dirty="0" smtClean="0"/>
              <a:t>WINGS</a:t>
            </a:r>
            <a:r>
              <a:rPr lang="en-US" b="0" i="0" baseline="0" dirty="0" smtClean="0"/>
              <a:t>.</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endParaRPr lang="en-US" dirty="0"/>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19</a:t>
            </a:fld>
            <a:endParaRPr lang="en-US" dirty="0"/>
          </a:p>
        </p:txBody>
      </p:sp>
    </p:spTree>
    <p:extLst>
      <p:ext uri="{BB962C8B-B14F-4D97-AF65-F5344CB8AC3E}">
        <p14:creationId xmlns:p14="http://schemas.microsoft.com/office/powerpoint/2010/main" val="260560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31788" y="696913"/>
            <a:ext cx="61976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E066CE0-3DC6-4809-BDD7-881AE2CDC477}" type="slidenum">
              <a:rPr lang="en-US" sz="1200" smtClean="0">
                <a:latin typeface="Times New Roman" pitchFamily="18" charset="0"/>
              </a:rPr>
              <a:pPr eaLnBrk="1" hangingPunct="1"/>
              <a:t>2</a:t>
            </a:fld>
            <a:endParaRPr lang="en-US" sz="1200" dirty="0" smtClean="0">
              <a:latin typeface="Times New Roman" pitchFamily="18" charset="0"/>
            </a:endParaRPr>
          </a:p>
        </p:txBody>
      </p:sp>
    </p:spTree>
    <p:extLst>
      <p:ext uri="{BB962C8B-B14F-4D97-AF65-F5344CB8AC3E}">
        <p14:creationId xmlns:p14="http://schemas.microsoft.com/office/powerpoint/2010/main" val="2786480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Management Systems are a</a:t>
            </a:r>
            <a:r>
              <a:rPr lang="en-US" baseline="0" dirty="0" smtClean="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smtClean="0"/>
          </a:p>
          <a:p>
            <a:r>
              <a:rPr lang="en-US" baseline="0" dirty="0" smtClean="0"/>
              <a:t>There are 4 major components to a Safety Management System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Policy – a documented commitment to safety that runs from the head of an organization to its newest member.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 Risk Management – a process that identifies</a:t>
            </a:r>
            <a:r>
              <a:rPr lang="en-US" b="0" baseline="0" dirty="0" smtClean="0"/>
              <a:t> hazards within an operation, determines to what extent an identified hazard may impact flight safety, and controls the risk of occurrence to an acceptable level. </a:t>
            </a:r>
            <a:r>
              <a:rPr lang="en-US" b="1" baseline="0" dirty="0" smtClean="0"/>
              <a:t>(Click)</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Assurance – By collecting and analyzing information derived from safety performance data Safety Assurance ensures the performance and effectiveness of Safety Risk Controls.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a:t>
            </a:r>
            <a:r>
              <a:rPr lang="en-US" b="0" baseline="0" dirty="0" smtClean="0"/>
              <a:t> Promotion communicates safety information and commitment throughout the organization. </a:t>
            </a:r>
            <a:r>
              <a:rPr lang="en-US" b="1" baseline="0" dirty="0" smtClean="0"/>
              <a:t>(Click)</a:t>
            </a:r>
          </a:p>
          <a:p>
            <a:endParaRPr lang="en-US" b="0" dirty="0" smtClean="0"/>
          </a:p>
          <a:p>
            <a:r>
              <a:rPr lang="en-US" b="0" dirty="0" smtClean="0"/>
              <a:t>You can find more information about Safety Management Systems at the URL on the Screen.</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dirty="0"/>
          </a:p>
        </p:txBody>
      </p:sp>
    </p:spTree>
    <p:extLst>
      <p:ext uri="{BB962C8B-B14F-4D97-AF65-F5344CB8AC3E}">
        <p14:creationId xmlns:p14="http://schemas.microsoft.com/office/powerpoint/2010/main" val="3553439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21</a:t>
            </a:fld>
            <a:endParaRPr lang="en-US"/>
          </a:p>
        </p:txBody>
      </p:sp>
    </p:spTree>
    <p:extLst>
      <p:ext uri="{BB962C8B-B14F-4D97-AF65-F5344CB8AC3E}">
        <p14:creationId xmlns:p14="http://schemas.microsoft.com/office/powerpoint/2010/main" val="3526590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22</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(The End)</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latin typeface="Times New Roman" pitchFamily="18" charset="0"/>
                <a:ea typeface="ＭＳ Ｐゴシック" pitchFamily="34" charset="-128"/>
              </a:rPr>
              <a:t>In this presentation we’ll address</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recommendations</a:t>
            </a:r>
            <a:r>
              <a:rPr lang="en-US" baseline="0" dirty="0" smtClean="0">
                <a:latin typeface="Times New Roman" pitchFamily="18" charset="0"/>
                <a:ea typeface="ＭＳ Ｐゴシック" pitchFamily="34" charset="-128"/>
              </a:rPr>
              <a:t> from the General Aviation Joint Steering Committee – a government / industry group that analyzes GA accidents and incidents.  Recently the Committee studied system and component failure accidents and they determined that a significant number of fatal accidents result from unsuccessful forced landing attempts. The Committee feels that improved  pilot knowledge of and proficiency in flying at best glide speed and configuration will increase the chances of a successful forced landing.</a:t>
            </a:r>
            <a:endParaRPr lang="en-US" dirty="0" smtClean="0">
              <a:latin typeface="Times New Roman" pitchFamily="18" charset="0"/>
              <a:ea typeface="ＭＳ Ｐゴシック" pitchFamily="34" charset="-128"/>
            </a:endParaRP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p>
          <a:p>
            <a:endParaRPr lang="en-US"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a:t>
            </a:fld>
            <a:endParaRPr lang="en-US"/>
          </a:p>
        </p:txBody>
      </p:sp>
    </p:spTree>
    <p:extLst>
      <p:ext uri="{BB962C8B-B14F-4D97-AF65-F5344CB8AC3E}">
        <p14:creationId xmlns:p14="http://schemas.microsoft.com/office/powerpoint/2010/main" val="235634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So what is best glide speed anyway?</a:t>
            </a:r>
            <a:r>
              <a:rPr lang="en-US" baseline="0" dirty="0" smtClean="0"/>
              <a:t>  </a:t>
            </a:r>
            <a:r>
              <a:rPr lang="en-US" b="1" baseline="0" dirty="0" smtClean="0"/>
              <a:t>(Click)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Is it the speed that will get you the greatest distance? </a:t>
            </a:r>
            <a:r>
              <a:rPr lang="en-US" b="1" baseline="0" dirty="0" smtClean="0"/>
              <a:t>(Click)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Or the speed that will get you the longest time in the air? </a:t>
            </a:r>
            <a:r>
              <a:rPr lang="en-US" b="1" baseline="0" dirty="0" smtClean="0"/>
              <a:t>(Click)  </a:t>
            </a:r>
          </a:p>
          <a:p>
            <a:endParaRPr lang="en-US" baseline="0" dirty="0" smtClean="0"/>
          </a:p>
          <a:p>
            <a:r>
              <a:rPr lang="en-US" baseline="0" dirty="0" smtClean="0"/>
              <a:t>Are they the same thing – the longer you fly the further you go.</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Presentation Note:  </a:t>
            </a:r>
            <a:r>
              <a:rPr lang="en-US" b="1" i="1" baseline="0" dirty="0" smtClean="0"/>
              <a:t>Ask the audience to comment then  </a:t>
            </a:r>
            <a:r>
              <a:rPr lang="en-US" b="1" baseline="0" dirty="0" smtClean="0"/>
              <a:t>(Click)  </a:t>
            </a:r>
          </a:p>
          <a:p>
            <a:endParaRPr lang="en-US" b="1" dirty="0" smtClean="0"/>
          </a:p>
          <a:p>
            <a:r>
              <a:rPr lang="en-US" b="0" dirty="0" smtClean="0"/>
              <a:t>Well</a:t>
            </a:r>
            <a:r>
              <a:rPr lang="en-US" b="0" baseline="0" dirty="0" smtClean="0"/>
              <a:t> as so often is the case best glide speed depends on what you’re trying to do.  Let’s look at some alternatives. </a:t>
            </a:r>
          </a:p>
          <a:p>
            <a:endParaRPr lang="en-US" b="0" baseline="0" dirty="0" smtClean="0"/>
          </a:p>
          <a:p>
            <a:r>
              <a:rPr lang="en-US" b="1" dirty="0" smtClean="0">
                <a:latin typeface="Times New Roman" pitchFamily="18" charset="0"/>
                <a:ea typeface="ＭＳ Ｐゴシック" pitchFamily="34" charset="-128"/>
              </a:rPr>
              <a:t>(Next Slide) </a:t>
            </a:r>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1570188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distance is what you want</a:t>
            </a:r>
            <a:r>
              <a:rPr lang="en-US" baseline="0" dirty="0" smtClean="0"/>
              <a:t>, you’ll need a speed and configuration that will get you the most distance forward for each increment of altitude lost.  </a:t>
            </a:r>
            <a:r>
              <a:rPr lang="en-US" dirty="0" smtClean="0"/>
              <a:t>The best glide airspeed is</a:t>
            </a:r>
            <a:r>
              <a:rPr lang="en-US" baseline="0" dirty="0" smtClean="0"/>
              <a:t> one at which the airplane travels the greatest forward distance for a given loss of altitude.  This Best Glide Airspeed occurs at the highest lift to drag ratio.  Flying either faster or slower than the best glide speed will result in less distance traveled over the ground.</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4077471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aseline="0" dirty="0" smtClean="0"/>
              <a:t>For most most airplanes the Best Glide Speed is roughly half way between </a:t>
            </a:r>
            <a:r>
              <a:rPr lang="en-US" baseline="0" dirty="0" err="1" smtClean="0"/>
              <a:t>Vx</a:t>
            </a:r>
            <a:r>
              <a:rPr lang="en-US" baseline="0" dirty="0" smtClean="0"/>
              <a:t> and </a:t>
            </a:r>
            <a:r>
              <a:rPr lang="en-US" baseline="0" dirty="0" err="1" smtClean="0"/>
              <a:t>Vy</a:t>
            </a:r>
            <a:r>
              <a:rPr lang="en-US" baseline="0" dirty="0" smtClean="0"/>
              <a:t>.  The speed will increase with weight so most manufacturers will establish the best glide speed at gross weight for the aircraft.  That means your best glide speed will be a little lower for lower aircraft weights.  </a:t>
            </a:r>
          </a:p>
          <a:p>
            <a:endParaRPr lang="en-US" baseline="0" dirty="0" smtClean="0"/>
          </a:p>
          <a:p>
            <a:r>
              <a:rPr lang="en-US" baseline="0" dirty="0" smtClean="0"/>
              <a:t>Not all manufacturers publish a best glide speed but here’s a chart with examples from some who do.</a:t>
            </a:r>
          </a:p>
          <a:p>
            <a:endParaRPr lang="en-US" baseline="0" dirty="0" smtClean="0"/>
          </a:p>
          <a:p>
            <a:r>
              <a:rPr lang="en-US" b="1" dirty="0" smtClean="0">
                <a:latin typeface="Times New Roman" pitchFamily="18" charset="0"/>
                <a:ea typeface="ＭＳ Ｐゴシック" pitchFamily="34" charset="-128"/>
              </a:rPr>
              <a:t>(Next Slide)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3113830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Maybe you’re not as concerned with how far you’ll glide.</a:t>
            </a:r>
            <a:r>
              <a:rPr lang="en-US" baseline="0" dirty="0" smtClean="0"/>
              <a:t>  You might want to stay in the air as long as possible to either fix the problem or to communicate your intentions and prepare for a forced landing.  In this case you’d want to know the minimum sink speed.  This speed is rarely found in POHs but it will be a little slower than maximum range speed.</a:t>
            </a:r>
          </a:p>
          <a:p>
            <a:endParaRPr lang="en-US" baseline="0" dirty="0" smtClean="0"/>
          </a:p>
          <a:p>
            <a:r>
              <a:rPr lang="en-US" b="1" dirty="0" smtClean="0">
                <a:latin typeface="Times New Roman" pitchFamily="18" charset="0"/>
                <a:ea typeface="ＭＳ Ｐゴシック" pitchFamily="34" charset="-128"/>
              </a:rPr>
              <a:t>(Next Slide)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a:p>
        </p:txBody>
      </p:sp>
    </p:spTree>
    <p:extLst>
      <p:ext uri="{BB962C8B-B14F-4D97-AF65-F5344CB8AC3E}">
        <p14:creationId xmlns:p14="http://schemas.microsoft.com/office/powerpoint/2010/main" val="798284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If you’re wondering about the airplane you fly,</a:t>
            </a:r>
            <a:r>
              <a:rPr lang="en-US" baseline="0" dirty="0" smtClean="0"/>
              <a:t> you can do some experiments on a dual flight with your CFI.  Start at </a:t>
            </a:r>
            <a:r>
              <a:rPr lang="en-US" baseline="0" dirty="0" err="1" smtClean="0"/>
              <a:t>Vy</a:t>
            </a:r>
            <a:r>
              <a:rPr lang="en-US" baseline="0" dirty="0" smtClean="0"/>
              <a:t> or manufacturer’s recommended best glide speed with power off – you did remember the carb heat didn’t you? – and note speed vs sink rate as you adjust pitch to reduce airspeed.  For the most useful results, you should do this as close to typical mission weight as possible.  Remember optimal glide speeds will be slower as aircraft weight decreases.  </a:t>
            </a:r>
          </a:p>
          <a:p>
            <a:endParaRPr lang="en-US" baseline="0" dirty="0" smtClean="0"/>
          </a:p>
          <a:p>
            <a:r>
              <a:rPr lang="en-US" baseline="0" dirty="0" smtClean="0"/>
              <a:t>It’ll be easy to identify minimum sink speed.  It’s the speed to fly for the lowest rate of descent.  Maximum Glide Range speed will be a little higher than minimum sink.  Here you’re looking for the highest speed forward for the lowest rate of descent.  </a:t>
            </a:r>
          </a:p>
          <a:p>
            <a:endParaRPr lang="en-US" baseline="0" dirty="0" smtClean="0"/>
          </a:p>
          <a:p>
            <a:r>
              <a:rPr lang="en-US" baseline="0" dirty="0" smtClean="0"/>
              <a:t>Once you’ve identified minimum sink and maximum range glide speeds you’ve got a couple of good numbers to use for the future.  The next big challenges are to know your height above the terrain and to glide the airplane to a point from which you can make a successful forced landing.  Power off approaches and landings are the best ways to train for the main event.  </a:t>
            </a:r>
          </a:p>
          <a:p>
            <a:endParaRPr lang="en-US" baseline="0" dirty="0" smtClean="0"/>
          </a:p>
          <a:p>
            <a:r>
              <a:rPr lang="en-US" b="1" dirty="0" smtClean="0">
                <a:latin typeface="Times New Roman" pitchFamily="18" charset="0"/>
                <a:ea typeface="ＭＳ Ｐゴシック" pitchFamily="34" charset="-128"/>
              </a:rPr>
              <a:t>(Next Slide)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a:p>
        </p:txBody>
      </p:sp>
    </p:spTree>
    <p:extLst>
      <p:ext uri="{BB962C8B-B14F-4D97-AF65-F5344CB8AC3E}">
        <p14:creationId xmlns:p14="http://schemas.microsoft.com/office/powerpoint/2010/main" val="2002207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How many</a:t>
            </a:r>
            <a:r>
              <a:rPr lang="en-US" baseline="0" dirty="0" smtClean="0"/>
              <a:t> miles you can glide per 1,000 feet of altitude is a very useful thing to know.  </a:t>
            </a:r>
            <a:r>
              <a:rPr lang="en-US" dirty="0" smtClean="0"/>
              <a:t>A rule of thumb for Cessna 152s and 172s is 1.5 nautical miles per 1,000</a:t>
            </a:r>
            <a:r>
              <a:rPr lang="en-US" baseline="0" dirty="0" smtClean="0"/>
              <a:t> feet of altitude AGL.  Remember this is altitude above ground level – not sea level. </a:t>
            </a:r>
          </a:p>
          <a:p>
            <a:endParaRPr lang="en-US" baseline="0" dirty="0" smtClean="0"/>
          </a:p>
          <a:p>
            <a:r>
              <a:rPr lang="en-US" baseline="0" dirty="0" smtClean="0"/>
              <a:t>Experiment to see how far you can glide in your airplane.</a:t>
            </a:r>
          </a:p>
          <a:p>
            <a:endParaRPr lang="en-US" baseline="0" dirty="0" smtClean="0"/>
          </a:p>
          <a:p>
            <a:r>
              <a:rPr lang="en-US" b="1" dirty="0" smtClean="0">
                <a:latin typeface="Times New Roman" pitchFamily="18" charset="0"/>
                <a:ea typeface="ＭＳ Ｐゴシック" pitchFamily="34" charset="-128"/>
              </a:rPr>
              <a:t>(Next Slide)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3295120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303301" y="354380"/>
            <a:ext cx="6734808" cy="1395412"/>
          </a:xfrm>
        </p:spPr>
        <p:txBody>
          <a:bodyPr anchor="t"/>
          <a:lstStyle>
            <a:lvl1pPr>
              <a:defRPr sz="3600"/>
            </a:lvl1pPr>
          </a:lstStyle>
          <a:p>
            <a:pPr lvl="0"/>
            <a:r>
              <a:rPr lang="en-US" noProof="0" dirty="0" smtClean="0"/>
              <a:t>The National FAA Safety Team Presents</a:t>
            </a:r>
          </a:p>
        </p:txBody>
      </p:sp>
      <p:sp>
        <p:nvSpPr>
          <p:cNvPr id="63491" name="Rectangle 1027"/>
          <p:cNvSpPr>
            <a:spLocks noGrp="1" noChangeArrowheads="1"/>
          </p:cNvSpPr>
          <p:nvPr>
            <p:ph type="subTitle" idx="1" hasCustomPrompt="1"/>
          </p:nvPr>
        </p:nvSpPr>
        <p:spPr>
          <a:xfrm>
            <a:off x="307535" y="1795830"/>
            <a:ext cx="6139447" cy="1067092"/>
          </a:xfrm>
        </p:spPr>
        <p:txBody>
          <a:bodyPr/>
          <a:lstStyle>
            <a:lvl1pPr marL="0" indent="0">
              <a:buFontTx/>
              <a:buNone/>
              <a:defRPr sz="3200" baseline="0">
                <a:solidFill>
                  <a:schemeClr val="bg2"/>
                </a:solidFill>
              </a:defRPr>
            </a:lvl1pPr>
          </a:lstStyle>
          <a:p>
            <a:pPr lvl="0"/>
            <a:r>
              <a:rPr lang="en-US" noProof="0" dirty="0" smtClean="0"/>
              <a:t>Best Glide Speed</a:t>
            </a:r>
          </a:p>
        </p:txBody>
      </p:sp>
      <p:sp>
        <p:nvSpPr>
          <p:cNvPr id="63515" name="Text Box 1051"/>
          <p:cNvSpPr txBox="1">
            <a:spLocks noChangeArrowheads="1"/>
          </p:cNvSpPr>
          <p:nvPr userDrawn="1"/>
        </p:nvSpPr>
        <p:spPr bwMode="auto">
          <a:xfrm>
            <a:off x="361182" y="3759424"/>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42752" y="6512171"/>
            <a:ext cx="12234751"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575800" y="271464"/>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t>
            </a:r>
            <a:r>
              <a:rPr lang="en-US" sz="1800" b="1" dirty="0" smtClean="0">
                <a:solidFill>
                  <a:srgbClr val="002060"/>
                </a:solidFill>
              </a:rPr>
              <a:t>Aviation</a:t>
            </a:r>
          </a:p>
          <a:p>
            <a:pPr>
              <a:lnSpc>
                <a:spcPct val="85000"/>
              </a:lnSpc>
              <a:spcBef>
                <a:spcPct val="0"/>
              </a:spcBef>
              <a:buFontTx/>
              <a:buNone/>
            </a:pPr>
            <a:r>
              <a:rPr lang="en-US" sz="1800" b="1" dirty="0" smtClean="0">
                <a:solidFill>
                  <a:srgbClr val="002060"/>
                </a:solidFill>
              </a:rPr>
              <a:t>Administration</a:t>
            </a:r>
            <a:endParaRPr lang="en-US" sz="1800" b="1" dirty="0">
              <a:solidFill>
                <a:srgbClr val="002060"/>
              </a:solidFill>
            </a:endParaRPr>
          </a:p>
        </p:txBody>
      </p:sp>
      <p:pic>
        <p:nvPicPr>
          <p:cNvPr id="14" name="Picture 107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136468" y="153924"/>
            <a:ext cx="1025461" cy="9096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303301" y="5100810"/>
            <a:ext cx="6491946" cy="113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400" dirty="0" smtClean="0"/>
              <a:t>Produced</a:t>
            </a:r>
            <a:r>
              <a:rPr lang="en-US" sz="2400" baseline="0" dirty="0" smtClean="0"/>
              <a:t> by: </a:t>
            </a:r>
          </a:p>
          <a:p>
            <a:pPr>
              <a:buNone/>
            </a:pPr>
            <a:r>
              <a:rPr lang="en-US" sz="2400" i="0" baseline="0" dirty="0" smtClean="0"/>
              <a:t>The National FAA Safety Team (FAASTeam)</a:t>
            </a:r>
          </a:p>
        </p:txBody>
      </p:sp>
      <p:pic>
        <p:nvPicPr>
          <p:cNvPr id="11" name="Picture 10" descr="Lift/Drag ratio chart"/>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30181" y="2200414"/>
            <a:ext cx="4691237" cy="36028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Tree>
    <p:custDataLst>
      <p:tags r:id="rId1"/>
    </p:custDataLst>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ags" Target="../tags/tag9.xml"/><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353"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10">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10">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ustDataLst>
      <p:tags r:id="rId2"/>
    </p:custDataLst>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6.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21.png"/><Relationship Id="rId5" Type="http://schemas.openxmlformats.org/officeDocument/2006/relationships/hyperlink" Target="http://faasafety.gov/WINGS" TargetMode="External"/><Relationship Id="rId4" Type="http://schemas.openxmlformats.org/officeDocument/2006/relationships/hyperlink" Target="https://bit.ly/3wO1wMu"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28.xml"/><Relationship Id="rId6" Type="http://schemas.openxmlformats.org/officeDocument/2006/relationships/image" Target="../media/image28.png"/><Relationship Id="rId5" Type="http://schemas.openxmlformats.org/officeDocument/2006/relationships/hyperlink" Target="http://www.mywingsinitiative.org/" TargetMode="Externa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31.png"/><Relationship Id="rId5" Type="http://schemas.openxmlformats.org/officeDocument/2006/relationships/hyperlink" Target="https://www.faa.gov/about/initiatives/gasafetyoutreach" TargetMode="Externa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18093" y="428520"/>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485934" y="1823356"/>
            <a:ext cx="5247601" cy="1615760"/>
          </a:xfrm>
        </p:spPr>
        <p:txBody>
          <a:bodyPr/>
          <a:lstStyle/>
          <a:p>
            <a:r>
              <a:rPr lang="en-US" dirty="0" smtClean="0"/>
              <a:t>Topic of the Month </a:t>
            </a:r>
            <a:r>
              <a:rPr lang="en-US" smtClean="0"/>
              <a:t>- April</a:t>
            </a:r>
            <a:endParaRPr lang="en-US" dirty="0" smtClean="0"/>
          </a:p>
          <a:p>
            <a:r>
              <a:rPr lang="en-US" dirty="0" smtClean="0"/>
              <a:t>Best Glide Speed</a:t>
            </a:r>
          </a:p>
        </p:txBody>
      </p:sp>
      <p:sp>
        <p:nvSpPr>
          <p:cNvPr id="32785" name="Text Box 17"/>
          <p:cNvSpPr txBox="1">
            <a:spLocks noChangeArrowheads="1"/>
          </p:cNvSpPr>
          <p:nvPr/>
        </p:nvSpPr>
        <p:spPr bwMode="auto">
          <a:xfrm>
            <a:off x="3367969" y="377566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69" y="4161188"/>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67970" y="449773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custDataLst>
      <p:tags r:id="rId1"/>
    </p:custDataLst>
    <p:extLst>
      <p:ext uri="{BB962C8B-B14F-4D97-AF65-F5344CB8AC3E}">
        <p14:creationId xmlns:p14="http://schemas.microsoft.com/office/powerpoint/2010/main" val="6114160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Forced landing tips &amp; tricks	</a:t>
            </a:r>
            <a:endParaRPr lang="en-US" dirty="0"/>
          </a:p>
        </p:txBody>
      </p:sp>
      <p:sp>
        <p:nvSpPr>
          <p:cNvPr id="3" name="Content Placeholder 2"/>
          <p:cNvSpPr>
            <a:spLocks noGrp="1"/>
          </p:cNvSpPr>
          <p:nvPr>
            <p:ph idx="1"/>
          </p:nvPr>
        </p:nvSpPr>
        <p:spPr>
          <a:xfrm>
            <a:off x="755375" y="1035749"/>
            <a:ext cx="8050213" cy="4391025"/>
          </a:xfrm>
        </p:spPr>
        <p:txBody>
          <a:bodyPr/>
          <a:lstStyle/>
          <a:p>
            <a:r>
              <a:rPr lang="en-US" dirty="0" smtClean="0"/>
              <a:t>Frequent practice 	</a:t>
            </a:r>
          </a:p>
          <a:p>
            <a:pPr lvl="1"/>
            <a:r>
              <a:rPr lang="en-US" dirty="0" smtClean="0"/>
              <a:t>At typical mission weights</a:t>
            </a:r>
          </a:p>
          <a:p>
            <a:r>
              <a:rPr lang="en-US" dirty="0" smtClean="0"/>
              <a:t>Flaps up approach to between 1</a:t>
            </a:r>
            <a:r>
              <a:rPr lang="en-US" baseline="30000" dirty="0" smtClean="0"/>
              <a:t>st</a:t>
            </a:r>
            <a:r>
              <a:rPr lang="en-US" dirty="0" smtClean="0"/>
              <a:t> &amp; 2</a:t>
            </a:r>
            <a:r>
              <a:rPr lang="en-US" baseline="30000" dirty="0" smtClean="0"/>
              <a:t>nd</a:t>
            </a:r>
            <a:r>
              <a:rPr lang="en-US" dirty="0" smtClean="0"/>
              <a:t> third of runway or landing area.</a:t>
            </a:r>
          </a:p>
        </p:txBody>
      </p:sp>
      <p:sp>
        <p:nvSpPr>
          <p:cNvPr id="4" name="Slide Number Placeholder 3"/>
          <p:cNvSpPr>
            <a:spLocks noGrp="1"/>
          </p:cNvSpPr>
          <p:nvPr>
            <p:ph type="sldNum" sz="quarter" idx="4294967295"/>
          </p:nvPr>
        </p:nvSpPr>
        <p:spPr>
          <a:xfrm>
            <a:off x="9939866" y="6248400"/>
            <a:ext cx="1468353" cy="457200"/>
          </a:xfrm>
          <a:prstGeom prst="rect">
            <a:avLst/>
          </a:prstGeom>
        </p:spPr>
        <p:txBody>
          <a:bodyPr/>
          <a:lstStyle/>
          <a:p>
            <a:fld id="{74438B1A-AF1B-4C8B-993E-1BADE62A2451}" type="slidenum">
              <a:rPr lang="en-US" smtClean="0"/>
              <a:pPr/>
              <a:t>10</a:t>
            </a:fld>
            <a:endParaRPr lang="en-US" dirty="0"/>
          </a:p>
        </p:txBody>
      </p:sp>
      <p:pic>
        <p:nvPicPr>
          <p:cNvPr id="8"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2967" t="12670" r="30806" b="31198"/>
          <a:stretch/>
        </p:blipFill>
        <p:spPr bwMode="auto">
          <a:xfrm>
            <a:off x="8878499" y="2940424"/>
            <a:ext cx="2934744" cy="23667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ight Arrow 5"/>
          <p:cNvSpPr/>
          <p:nvPr/>
        </p:nvSpPr>
        <p:spPr bwMode="auto">
          <a:xfrm>
            <a:off x="9530737" y="3896597"/>
            <a:ext cx="468950" cy="300575"/>
          </a:xfrm>
          <a:prstGeom prst="rightArrow">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29128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0-#ppt_w/2"/>
                                          </p:val>
                                        </p:tav>
                                        <p:tav tm="100000">
                                          <p:val>
                                            <p:strVal val="#ppt_x"/>
                                          </p:val>
                                        </p:tav>
                                      </p:tavLst>
                                    </p:anim>
                                    <p:anim calcmode="lin" valueType="num">
                                      <p:cBhvr additive="base">
                                        <p:cTn id="8" dur="1250" fill="hold"/>
                                        <p:tgtEl>
                                          <p:spTgt spid="6"/>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2967" t="12670" r="30806" b="31198"/>
          <a:stretch/>
        </p:blipFill>
        <p:spPr bwMode="auto">
          <a:xfrm>
            <a:off x="8878499" y="2940424"/>
            <a:ext cx="2934744" cy="23667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Forced landing tips &amp; tricks	</a:t>
            </a:r>
            <a:endParaRPr lang="en-US" dirty="0"/>
          </a:p>
        </p:txBody>
      </p:sp>
      <p:sp>
        <p:nvSpPr>
          <p:cNvPr id="3" name="Content Placeholder 2"/>
          <p:cNvSpPr>
            <a:spLocks noGrp="1"/>
          </p:cNvSpPr>
          <p:nvPr>
            <p:ph idx="1"/>
          </p:nvPr>
        </p:nvSpPr>
        <p:spPr>
          <a:xfrm>
            <a:off x="571500" y="1140689"/>
            <a:ext cx="8050213" cy="4391025"/>
          </a:xfrm>
        </p:spPr>
        <p:txBody>
          <a:bodyPr/>
          <a:lstStyle/>
          <a:p>
            <a:r>
              <a:rPr lang="en-US" dirty="0" smtClean="0"/>
              <a:t>Frequent practice 	</a:t>
            </a:r>
          </a:p>
          <a:p>
            <a:pPr lvl="1"/>
            <a:r>
              <a:rPr lang="en-US" dirty="0" smtClean="0"/>
              <a:t>At typical mission weights</a:t>
            </a:r>
          </a:p>
          <a:p>
            <a:r>
              <a:rPr lang="en-US" dirty="0" smtClean="0"/>
              <a:t>Flaps up approach to between 1</a:t>
            </a:r>
            <a:r>
              <a:rPr lang="en-US" baseline="30000" dirty="0" smtClean="0"/>
              <a:t>st</a:t>
            </a:r>
            <a:r>
              <a:rPr lang="en-US" dirty="0" smtClean="0"/>
              <a:t> &amp; 2</a:t>
            </a:r>
            <a:r>
              <a:rPr lang="en-US" baseline="30000" dirty="0" smtClean="0"/>
              <a:t>nd</a:t>
            </a:r>
            <a:r>
              <a:rPr lang="en-US" dirty="0" smtClean="0"/>
              <a:t> third of runway or landing area.</a:t>
            </a:r>
          </a:p>
          <a:p>
            <a:pPr lvl="1"/>
            <a:r>
              <a:rPr lang="en-US" dirty="0"/>
              <a:t>Add flaps and/or slip to move aim point closer to approach end of the </a:t>
            </a:r>
            <a:r>
              <a:rPr lang="en-US" dirty="0" smtClean="0"/>
              <a:t>runway</a:t>
            </a:r>
          </a:p>
          <a:p>
            <a:pPr lvl="1"/>
            <a:r>
              <a:rPr lang="en-US" dirty="0" smtClean="0"/>
              <a:t>Better to land long &amp; leave runway at slower speed than to stall or land short of the runway.</a:t>
            </a:r>
          </a:p>
        </p:txBody>
      </p:sp>
      <p:sp>
        <p:nvSpPr>
          <p:cNvPr id="4" name="Slide Number Placeholder 3"/>
          <p:cNvSpPr>
            <a:spLocks noGrp="1"/>
          </p:cNvSpPr>
          <p:nvPr>
            <p:ph type="sldNum" sz="quarter" idx="4294967295"/>
          </p:nvPr>
        </p:nvSpPr>
        <p:spPr>
          <a:xfrm>
            <a:off x="9939866" y="6248400"/>
            <a:ext cx="1468353" cy="457200"/>
          </a:xfrm>
          <a:prstGeom prst="rect">
            <a:avLst/>
          </a:prstGeom>
        </p:spPr>
        <p:txBody>
          <a:bodyPr/>
          <a:lstStyle/>
          <a:p>
            <a:fld id="{74438B1A-AF1B-4C8B-993E-1BADE62A2451}" type="slidenum">
              <a:rPr lang="en-US" smtClean="0"/>
              <a:pPr/>
              <a:t>11</a:t>
            </a:fld>
            <a:endParaRPr lang="en-US" dirty="0"/>
          </a:p>
        </p:txBody>
      </p:sp>
      <p:sp>
        <p:nvSpPr>
          <p:cNvPr id="8" name="Right Arrow 7"/>
          <p:cNvSpPr/>
          <p:nvPr/>
        </p:nvSpPr>
        <p:spPr bwMode="auto">
          <a:xfrm>
            <a:off x="9539283" y="4528986"/>
            <a:ext cx="468950" cy="300575"/>
          </a:xfrm>
          <a:prstGeom prst="rightArrow">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28928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ppt_x"/>
                                          </p:val>
                                        </p:tav>
                                        <p:tav tm="100000">
                                          <p:val>
                                            <p:strVal val="#ppt_x"/>
                                          </p:val>
                                        </p:tav>
                                      </p:tavLst>
                                    </p:anim>
                                    <p:anim calcmode="lin" valueType="num">
                                      <p:cBhvr additive="base">
                                        <p:cTn id="8" dur="12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Forced landing tips &amp; tricks</a:t>
            </a:r>
          </a:p>
        </p:txBody>
      </p:sp>
      <p:sp>
        <p:nvSpPr>
          <p:cNvPr id="3" name="Content Placeholder 2"/>
          <p:cNvSpPr>
            <a:spLocks noGrp="1"/>
          </p:cNvSpPr>
          <p:nvPr>
            <p:ph idx="1"/>
          </p:nvPr>
        </p:nvSpPr>
        <p:spPr>
          <a:xfrm>
            <a:off x="571500" y="1116762"/>
            <a:ext cx="8050213" cy="4391025"/>
          </a:xfrm>
        </p:spPr>
        <p:txBody>
          <a:bodyPr/>
          <a:lstStyle/>
          <a:p>
            <a:r>
              <a:rPr lang="en-US" dirty="0" smtClean="0"/>
              <a:t>Practice no power approaches &amp; landings</a:t>
            </a:r>
            <a:endParaRPr lang="en-US" dirty="0"/>
          </a:p>
        </p:txBody>
      </p:sp>
      <p:sp>
        <p:nvSpPr>
          <p:cNvPr id="4" name="Slide Number Placeholder 3"/>
          <p:cNvSpPr>
            <a:spLocks noGrp="1"/>
          </p:cNvSpPr>
          <p:nvPr>
            <p:ph type="sldNum" sz="quarter" idx="4294967295"/>
          </p:nvPr>
        </p:nvSpPr>
        <p:spPr>
          <a:xfrm>
            <a:off x="9939866" y="6248400"/>
            <a:ext cx="1468353" cy="457200"/>
          </a:xfrm>
          <a:prstGeom prst="rect">
            <a:avLst/>
          </a:prstGeom>
        </p:spPr>
        <p:txBody>
          <a:bodyPr/>
          <a:lstStyle/>
          <a:p>
            <a:fld id="{74438B1A-AF1B-4C8B-993E-1BADE62A2451}" type="slidenum">
              <a:rPr lang="en-US" smtClean="0"/>
              <a:pPr/>
              <a:t>12</a:t>
            </a:fld>
            <a:endParaRPr lang="en-US" dirty="0"/>
          </a:p>
        </p:txBody>
      </p:sp>
      <p:pic>
        <p:nvPicPr>
          <p:cNvPr id="5" name="Picture 4"/>
          <p:cNvPicPr>
            <a:picLocks noChangeAspect="1"/>
          </p:cNvPicPr>
          <p:nvPr/>
        </p:nvPicPr>
        <p:blipFill rotWithShape="1">
          <a:blip r:embed="rId4"/>
          <a:srcRect l="1567" t="2485" r="1439" b="2164"/>
          <a:stretch/>
        </p:blipFill>
        <p:spPr>
          <a:xfrm>
            <a:off x="2831335" y="1751683"/>
            <a:ext cx="6819441" cy="381183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315266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180-degree Approach</a:t>
            </a:r>
            <a:endParaRPr lang="en-US" dirty="0"/>
          </a:p>
        </p:txBody>
      </p:sp>
      <p:sp>
        <p:nvSpPr>
          <p:cNvPr id="4" name="Slide Number Placeholder 3"/>
          <p:cNvSpPr>
            <a:spLocks noGrp="1"/>
          </p:cNvSpPr>
          <p:nvPr>
            <p:ph type="sldNum" sz="quarter" idx="4294967295"/>
          </p:nvPr>
        </p:nvSpPr>
        <p:spPr>
          <a:xfrm>
            <a:off x="9939866" y="6248400"/>
            <a:ext cx="1468353" cy="457200"/>
          </a:xfrm>
          <a:prstGeom prst="rect">
            <a:avLst/>
          </a:prstGeom>
        </p:spPr>
        <p:txBody>
          <a:bodyPr/>
          <a:lstStyle/>
          <a:p>
            <a:fld id="{74438B1A-AF1B-4C8B-993E-1BADE62A2451}" type="slidenum">
              <a:rPr lang="en-US" smtClean="0"/>
              <a:pPr/>
              <a:t>13</a:t>
            </a:fld>
            <a:endParaRPr lang="en-US" dirty="0"/>
          </a:p>
        </p:txBody>
      </p:sp>
      <p:pic>
        <p:nvPicPr>
          <p:cNvPr id="6" name="Picture 5"/>
          <p:cNvPicPr>
            <a:picLocks noChangeAspect="1"/>
          </p:cNvPicPr>
          <p:nvPr/>
        </p:nvPicPr>
        <p:blipFill rotWithShape="1">
          <a:blip r:embed="rId4"/>
          <a:srcRect l="2754" t="4746" r="1985" b="4957"/>
          <a:stretch/>
        </p:blipFill>
        <p:spPr>
          <a:xfrm>
            <a:off x="2543989" y="1476260"/>
            <a:ext cx="7160356" cy="392200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77797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360-degree Overhead Approach</a:t>
            </a:r>
            <a:endParaRPr lang="en-US" dirty="0"/>
          </a:p>
        </p:txBody>
      </p:sp>
      <p:sp>
        <p:nvSpPr>
          <p:cNvPr id="4" name="Slide Number Placeholder 3"/>
          <p:cNvSpPr>
            <a:spLocks noGrp="1"/>
          </p:cNvSpPr>
          <p:nvPr>
            <p:ph type="sldNum" sz="quarter" idx="4294967295"/>
          </p:nvPr>
        </p:nvSpPr>
        <p:spPr>
          <a:xfrm>
            <a:off x="9939866" y="6248400"/>
            <a:ext cx="1468353" cy="457200"/>
          </a:xfrm>
          <a:prstGeom prst="rect">
            <a:avLst/>
          </a:prstGeom>
        </p:spPr>
        <p:txBody>
          <a:bodyPr/>
          <a:lstStyle/>
          <a:p>
            <a:fld id="{74438B1A-AF1B-4C8B-993E-1BADE62A2451}" type="slidenum">
              <a:rPr lang="en-US" smtClean="0"/>
              <a:pPr/>
              <a:t>14</a:t>
            </a:fld>
            <a:endParaRPr lang="en-US" dirty="0"/>
          </a:p>
        </p:txBody>
      </p:sp>
      <p:pic>
        <p:nvPicPr>
          <p:cNvPr id="5" name="Content Placeholder 4"/>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1066" t="1778" r="1572" b="2172"/>
          <a:stretch/>
        </p:blipFill>
        <p:spPr bwMode="auto">
          <a:xfrm>
            <a:off x="2699133" y="1399142"/>
            <a:ext cx="6521985" cy="40431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407098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Overhead Spiral Approach</a:t>
            </a:r>
            <a:endParaRPr lang="en-US" dirty="0"/>
          </a:p>
        </p:txBody>
      </p:sp>
      <p:sp>
        <p:nvSpPr>
          <p:cNvPr id="4" name="Slide Number Placeholder 3"/>
          <p:cNvSpPr>
            <a:spLocks noGrp="1"/>
          </p:cNvSpPr>
          <p:nvPr>
            <p:ph type="sldNum" sz="quarter" idx="4294967295"/>
          </p:nvPr>
        </p:nvSpPr>
        <p:spPr>
          <a:xfrm>
            <a:off x="9939866" y="6248400"/>
            <a:ext cx="1468353" cy="457200"/>
          </a:xfrm>
          <a:prstGeom prst="rect">
            <a:avLst/>
          </a:prstGeom>
        </p:spPr>
        <p:txBody>
          <a:bodyPr/>
          <a:lstStyle/>
          <a:p>
            <a:fld id="{74438B1A-AF1B-4C8B-993E-1BADE62A2451}" type="slidenum">
              <a:rPr lang="en-US" smtClean="0"/>
              <a:pPr/>
              <a:t>15</a:t>
            </a:fld>
            <a:endParaRPr lang="en-US" dirty="0"/>
          </a:p>
        </p:txBody>
      </p:sp>
      <p:pic>
        <p:nvPicPr>
          <p:cNvPr id="3" name="Picture 2"/>
          <p:cNvPicPr>
            <a:picLocks noChangeAspect="1"/>
          </p:cNvPicPr>
          <p:nvPr/>
        </p:nvPicPr>
        <p:blipFill rotWithShape="1">
          <a:blip r:embed="rId4"/>
          <a:srcRect l="1410" t="2332" r="1383" b="3368"/>
          <a:stretch/>
        </p:blipFill>
        <p:spPr>
          <a:xfrm>
            <a:off x="2588964" y="1200839"/>
            <a:ext cx="6896559" cy="401013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19673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to learn more?</a:t>
            </a:r>
            <a:endParaRPr lang="en-US" dirty="0"/>
          </a:p>
        </p:txBody>
      </p:sp>
      <p:sp>
        <p:nvSpPr>
          <p:cNvPr id="3" name="Content Placeholder 2"/>
          <p:cNvSpPr>
            <a:spLocks noGrp="1"/>
          </p:cNvSpPr>
          <p:nvPr>
            <p:ph idx="1"/>
          </p:nvPr>
        </p:nvSpPr>
        <p:spPr>
          <a:xfrm>
            <a:off x="697277" y="1082457"/>
            <a:ext cx="8050213" cy="4391025"/>
          </a:xfrm>
        </p:spPr>
        <p:txBody>
          <a:bodyPr/>
          <a:lstStyle/>
          <a:p>
            <a:pPr marL="0" indent="0">
              <a:buNone/>
            </a:pPr>
            <a:r>
              <a:rPr lang="en-US" dirty="0" smtClean="0"/>
              <a:t>Airplane Flying Handbook</a:t>
            </a:r>
          </a:p>
          <a:p>
            <a:pPr lvl="1"/>
            <a:r>
              <a:rPr lang="en-US" dirty="0">
                <a:hlinkClick r:id="rId4"/>
              </a:rPr>
              <a:t>https://</a:t>
            </a:r>
            <a:r>
              <a:rPr lang="en-US" dirty="0" smtClean="0">
                <a:hlinkClick r:id="rId4"/>
              </a:rPr>
              <a:t>bit.ly/3wO1wMu</a:t>
            </a:r>
            <a:r>
              <a:rPr lang="en-US" dirty="0" smtClean="0"/>
              <a:t>   </a:t>
            </a:r>
          </a:p>
          <a:p>
            <a:pPr marL="0" indent="0">
              <a:buNone/>
            </a:pPr>
            <a:endParaRPr lang="en-US" dirty="0" smtClean="0"/>
          </a:p>
          <a:p>
            <a:pPr marL="0" indent="0">
              <a:buNone/>
            </a:pPr>
            <a:r>
              <a:rPr lang="en-US" dirty="0" smtClean="0"/>
              <a:t>FAASTeam WINGS Pilot Proficiency Program                </a:t>
            </a:r>
          </a:p>
          <a:p>
            <a:pPr lvl="1"/>
            <a:r>
              <a:rPr lang="en-US" b="0" dirty="0" smtClean="0">
                <a:hlinkClick r:id="rId5"/>
              </a:rPr>
              <a:t>http://faasafety.gov/WINGS</a:t>
            </a:r>
            <a:r>
              <a:rPr lang="en-US" b="0" dirty="0" smtClean="0"/>
              <a:t>  </a:t>
            </a:r>
            <a:endParaRPr lang="en-US" sz="2800" b="0" dirty="0" smtClean="0"/>
          </a:p>
        </p:txBody>
      </p:sp>
      <p:sp>
        <p:nvSpPr>
          <p:cNvPr id="4" name="Slide Number Placeholder 3"/>
          <p:cNvSpPr>
            <a:spLocks noGrp="1"/>
          </p:cNvSpPr>
          <p:nvPr>
            <p:ph type="sldNum" sz="quarter" idx="4294967295"/>
          </p:nvPr>
        </p:nvSpPr>
        <p:spPr>
          <a:xfrm>
            <a:off x="9939866" y="6248400"/>
            <a:ext cx="1468353" cy="457200"/>
          </a:xfrm>
          <a:prstGeom prst="rect">
            <a:avLst/>
          </a:prstGeom>
        </p:spPr>
        <p:txBody>
          <a:bodyPr/>
          <a:lstStyle/>
          <a:p>
            <a:fld id="{74438B1A-AF1B-4C8B-993E-1BADE62A2451}" type="slidenum">
              <a:rPr lang="en-US" smtClean="0"/>
              <a:pPr/>
              <a:t>16</a:t>
            </a:fld>
            <a:endParaRPr lang="en-US" dirty="0"/>
          </a:p>
        </p:txBody>
      </p:sp>
      <p:pic>
        <p:nvPicPr>
          <p:cNvPr id="5" name="Picture 4"/>
          <p:cNvPicPr>
            <a:picLocks noChangeAspect="1"/>
          </p:cNvPicPr>
          <p:nvPr/>
        </p:nvPicPr>
        <p:blipFill>
          <a:blip r:embed="rId6"/>
          <a:stretch>
            <a:fillRect/>
          </a:stretch>
        </p:blipFill>
        <p:spPr>
          <a:xfrm rot="527671">
            <a:off x="8734871" y="1167077"/>
            <a:ext cx="3092638" cy="398561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7"/>
          <a:srcRect l="5234" t="8950" r="6680" b="10557"/>
          <a:stretch/>
        </p:blipFill>
        <p:spPr>
          <a:xfrm>
            <a:off x="6064608" y="708995"/>
            <a:ext cx="1795751" cy="1740665"/>
          </a:xfrm>
          <a:prstGeom prst="rect">
            <a:avLst/>
          </a:prstGeom>
        </p:spPr>
      </p:pic>
      <p:pic>
        <p:nvPicPr>
          <p:cNvPr id="7" name="Picture 6"/>
          <p:cNvPicPr>
            <a:picLocks noChangeAspect="1"/>
          </p:cNvPicPr>
          <p:nvPr/>
        </p:nvPicPr>
        <p:blipFill>
          <a:blip r:embed="rId8"/>
          <a:stretch>
            <a:fillRect/>
          </a:stretch>
        </p:blipFill>
        <p:spPr>
          <a:xfrm>
            <a:off x="697277" y="3577742"/>
            <a:ext cx="1857634" cy="1895740"/>
          </a:xfrm>
          <a:prstGeom prst="rect">
            <a:avLst/>
          </a:prstGeom>
        </p:spPr>
      </p:pic>
    </p:spTree>
    <p:custDataLst>
      <p:tags r:id="rId1"/>
    </p:custDataLst>
    <p:extLst>
      <p:ext uri="{BB962C8B-B14F-4D97-AF65-F5344CB8AC3E}">
        <p14:creationId xmlns:p14="http://schemas.microsoft.com/office/powerpoint/2010/main" val="3092924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939866" y="6248400"/>
            <a:ext cx="1468353" cy="457200"/>
          </a:xfrm>
          <a:prstGeom prst="rect">
            <a:avLst/>
          </a:prstGeom>
        </p:spPr>
        <p:txBody>
          <a:bodyPr/>
          <a:lstStyle/>
          <a:p>
            <a:fld id="{74438B1A-AF1B-4C8B-993E-1BADE62A2451}" type="slidenum">
              <a:rPr lang="en-US" smtClean="0"/>
              <a:pPr/>
              <a:t>17</a:t>
            </a:fld>
            <a:endParaRPr lang="en-US" dirty="0"/>
          </a:p>
        </p:txBody>
      </p:sp>
      <p:pic>
        <p:nvPicPr>
          <p:cNvPr id="5" name="Picture 4" descr="Rodin_Thin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9866" y="2259194"/>
            <a:ext cx="2540000" cy="3162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91625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sp>
        <p:nvSpPr>
          <p:cNvPr id="4" name="Slide Number Placeholder 3"/>
          <p:cNvSpPr>
            <a:spLocks noGrp="1"/>
          </p:cNvSpPr>
          <p:nvPr>
            <p:ph type="sldNum" sz="quarter" idx="4294967295"/>
          </p:nvPr>
        </p:nvSpPr>
        <p:spPr>
          <a:xfrm>
            <a:off x="9939866" y="6248400"/>
            <a:ext cx="1468353" cy="457200"/>
          </a:xfrm>
          <a:prstGeom prst="rect">
            <a:avLst/>
          </a:prstGeom>
        </p:spPr>
        <p:txBody>
          <a:bodyPr/>
          <a:lstStyle/>
          <a:p>
            <a:fld id="{74438B1A-AF1B-4C8B-993E-1BADE62A2451}" type="slidenum">
              <a:rPr lang="en-US" smtClean="0"/>
              <a:pPr/>
              <a:t>18</a:t>
            </a:fld>
            <a:endParaRPr lang="en-US" dirty="0"/>
          </a:p>
        </p:txBody>
      </p:sp>
      <p:pic>
        <p:nvPicPr>
          <p:cNvPr id="5"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22065" r="20389"/>
          <a:stretch/>
        </p:blipFill>
        <p:spPr bwMode="auto">
          <a:xfrm>
            <a:off x="8019551" y="1349260"/>
            <a:ext cx="3253389" cy="3772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603364" y="1087436"/>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t>Fly regularly with your CFI</a:t>
            </a:r>
          </a:p>
          <a:p>
            <a:pPr>
              <a:lnSpc>
                <a:spcPct val="90000"/>
              </a:lnSpc>
              <a:spcBef>
                <a:spcPct val="70000"/>
              </a:spcBef>
              <a:tabLst>
                <a:tab pos="631825" algn="l"/>
              </a:tabLst>
              <a:defRPr/>
            </a:pPr>
            <a:r>
              <a:rPr lang="en-US" kern="0" dirty="0"/>
              <a:t>Perfect Practice</a:t>
            </a:r>
          </a:p>
          <a:p>
            <a:pPr>
              <a:lnSpc>
                <a:spcPct val="90000"/>
              </a:lnSpc>
              <a:spcBef>
                <a:spcPct val="70000"/>
              </a:spcBef>
              <a:tabLst>
                <a:tab pos="631825" algn="l"/>
              </a:tabLst>
              <a:defRPr/>
            </a:pPr>
            <a:r>
              <a:rPr lang="en-US" kern="0" dirty="0"/>
              <a:t>Document in WINGS</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pic>
        <p:nvPicPr>
          <p:cNvPr id="7" name="Content Placeholder 3"/>
          <p:cNvPicPr>
            <a:picLocks noChangeAspect="1"/>
          </p:cNvPicPr>
          <p:nvPr/>
        </p:nvPicPr>
        <p:blipFill rotWithShape="1">
          <a:blip r:embed="rId5"/>
          <a:srcRect r="756"/>
          <a:stretch/>
        </p:blipFill>
        <p:spPr bwMode="auto">
          <a:xfrm>
            <a:off x="2210191" y="3043050"/>
            <a:ext cx="3782986" cy="253705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415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srcRect l="26686" t="14187"/>
          <a:stretch/>
        </p:blipFill>
        <p:spPr>
          <a:xfrm>
            <a:off x="208014" y="1072952"/>
            <a:ext cx="6712739" cy="4542216"/>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BF529C90-FEC7-4902-AAB9-CDC1C45F4D99}"/>
              </a:ext>
            </a:extLst>
          </p:cNvPr>
          <p:cNvSpPr>
            <a:spLocks noGrp="1"/>
          </p:cNvSpPr>
          <p:nvPr>
            <p:ph type="title"/>
          </p:nvPr>
        </p:nvSpPr>
        <p:spPr>
          <a:xfrm>
            <a:off x="500343" y="537630"/>
            <a:ext cx="8472488" cy="457200"/>
          </a:xfrm>
        </p:spPr>
        <p:txBody>
          <a:bodyPr/>
          <a:lstStyle/>
          <a:p>
            <a:pPr algn="ctr"/>
            <a:r>
              <a:rPr lang="en-US" dirty="0"/>
              <a:t/>
            </a:r>
            <a:br>
              <a:rPr lang="en-US" dirty="0"/>
            </a:br>
            <a:endParaRPr lang="en-US" dirty="0"/>
          </a:p>
        </p:txBody>
      </p:sp>
      <p:sp>
        <p:nvSpPr>
          <p:cNvPr id="12" name="TextBox 11">
            <a:extLst>
              <a:ext uri="{FF2B5EF4-FFF2-40B4-BE49-F238E27FC236}">
                <a16:creationId xmlns:a16="http://schemas.microsoft.com/office/drawing/2014/main" id="{078D7296-3643-4A08-AECD-0705FF8A5272}"/>
              </a:ext>
            </a:extLst>
          </p:cNvPr>
          <p:cNvSpPr txBox="1"/>
          <p:nvPr/>
        </p:nvSpPr>
        <p:spPr bwMode="auto">
          <a:xfrm>
            <a:off x="345643" y="285717"/>
            <a:ext cx="9176336" cy="76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3000" b="1" i="1" dirty="0" smtClean="0">
                <a:ln w="11430"/>
                <a:solidFill>
                  <a:schemeClr val="accent2">
                    <a:lumMod val="50000"/>
                  </a:schemeClr>
                </a:solidFill>
                <a:effectLst>
                  <a:outerShdw blurRad="50800" dist="39000" dir="5460000" algn="tl">
                    <a:srgbClr val="000000">
                      <a:alpha val="38000"/>
                    </a:srgbClr>
                  </a:outerShdw>
                </a:effectLst>
                <a:hlinkClick r:id="rId5"/>
              </a:rPr>
              <a:t>http://www.mywingsinitiative.org/</a:t>
            </a:r>
            <a:r>
              <a:rPr lang="en-US" sz="3000" b="1" i="1" dirty="0" smtClean="0">
                <a:ln w="11430"/>
                <a:solidFill>
                  <a:schemeClr val="accent2">
                    <a:lumMod val="50000"/>
                  </a:schemeClr>
                </a:solidFill>
                <a:effectLst>
                  <a:outerShdw blurRad="50800" dist="39000" dir="5460000" algn="tl">
                    <a:srgbClr val="000000">
                      <a:alpha val="38000"/>
                    </a:srgbClr>
                  </a:outerShdw>
                </a:effectLst>
              </a:rPr>
              <a:t> </a:t>
            </a:r>
            <a:endParaRPr lang="en-US" sz="3000" b="1" i="1" dirty="0">
              <a:ln w="11430"/>
              <a:solidFill>
                <a:schemeClr val="accent2">
                  <a:lumMod val="50000"/>
                </a:schemeClr>
              </a:solidFill>
              <a:effectLst>
                <a:outerShdw blurRad="50800" dist="39000" dir="5460000" algn="tl">
                  <a:srgbClr val="000000">
                    <a:alpha val="38000"/>
                  </a:srgbClr>
                </a:outerShdw>
              </a:effectLst>
            </a:endParaRPr>
          </a:p>
          <a:p>
            <a:pPr>
              <a:buFontTx/>
              <a:buNone/>
            </a:pPr>
            <a:endParaRPr lang="en-US" sz="900" b="1" dirty="0">
              <a:solidFill>
                <a:srgbClr val="C0C0C0"/>
              </a:solidFill>
            </a:endParaRPr>
          </a:p>
        </p:txBody>
      </p:sp>
      <p:pic>
        <p:nvPicPr>
          <p:cNvPr id="4" name="Picture 3"/>
          <p:cNvPicPr>
            <a:picLocks noChangeAspect="1"/>
          </p:cNvPicPr>
          <p:nvPr/>
        </p:nvPicPr>
        <p:blipFill>
          <a:blip r:embed="rId6"/>
          <a:stretch>
            <a:fillRect/>
          </a:stretch>
        </p:blipFill>
        <p:spPr>
          <a:xfrm>
            <a:off x="8335951" y="1299377"/>
            <a:ext cx="2372056" cy="240063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stretch>
            <a:fillRect/>
          </a:stretch>
        </p:blipFill>
        <p:spPr>
          <a:xfrm>
            <a:off x="8335951" y="4193907"/>
            <a:ext cx="2855100" cy="1421261"/>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bwMode="auto">
          <a:xfrm>
            <a:off x="3397115" y="3004589"/>
            <a:ext cx="334536" cy="187341"/>
          </a:xfrm>
          <a:prstGeom prst="rect">
            <a:avLst/>
          </a:prstGeom>
          <a:solidFill>
            <a:schemeClr val="bg1"/>
          </a:solidFill>
          <a:ln>
            <a:noFill/>
          </a:ln>
          <a:effectLst/>
          <a:ex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558964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34" charset="-128"/>
              </a:rPr>
              <a:t>Welcome</a:t>
            </a:r>
          </a:p>
        </p:txBody>
      </p:sp>
      <p:sp>
        <p:nvSpPr>
          <p:cNvPr id="5123"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Set phones and pagers to silent or off</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E71373A-0433-49F7-8FC4-F1D47C16F98C}" type="slidenum">
              <a:rPr lang="en-US" sz="1400">
                <a:solidFill>
                  <a:schemeClr val="bg1"/>
                </a:solidFill>
                <a:latin typeface="Times New Roman" pitchFamily="18" charset="0"/>
              </a:rPr>
              <a:pPr eaLnBrk="1" hangingPunct="1"/>
              <a:t>2</a:t>
            </a:fld>
            <a:endParaRPr lang="en-US" sz="1400" dirty="0">
              <a:solidFill>
                <a:schemeClr val="bg1"/>
              </a:solidFill>
              <a:latin typeface="Times New Roman" pitchFamily="18" charset="0"/>
            </a:endParaRPr>
          </a:p>
        </p:txBody>
      </p:sp>
      <p:grpSp>
        <p:nvGrpSpPr>
          <p:cNvPr id="6" name="Group 5"/>
          <p:cNvGrpSpPr/>
          <p:nvPr/>
        </p:nvGrpSpPr>
        <p:grpSpPr>
          <a:xfrm>
            <a:off x="7621974" y="515632"/>
            <a:ext cx="4078167" cy="3188006"/>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custDataLst>
      <p:tags r:id="rId1"/>
    </p:custDataLst>
    <p:extLst>
      <p:ext uri="{BB962C8B-B14F-4D97-AF65-F5344CB8AC3E}">
        <p14:creationId xmlns:p14="http://schemas.microsoft.com/office/powerpoint/2010/main" val="859363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344488"/>
            <a:ext cx="11208327" cy="1299672"/>
          </a:xfrm>
        </p:spPr>
        <p:txBody>
          <a:bodyPr/>
          <a:lstStyle/>
          <a:p>
            <a:r>
              <a:rPr lang="en-US" dirty="0" smtClean="0"/>
              <a:t>Safety Management Systems (SMS)</a:t>
            </a:r>
            <a:r>
              <a:rPr lang="en-US" dirty="0"/>
              <a:t/>
            </a:r>
            <a:br>
              <a:rPr lang="en-US" dirty="0"/>
            </a:br>
            <a:r>
              <a:rPr lang="en-US" dirty="0" smtClean="0"/>
              <a:t>Coming to General Aviation</a:t>
            </a:r>
            <a:endParaRPr lang="en-US" dirty="0"/>
          </a:p>
        </p:txBody>
      </p:sp>
      <p:pic>
        <p:nvPicPr>
          <p:cNvPr id="4" name="Content Placeholder 3"/>
          <p:cNvPicPr>
            <a:picLocks noGrp="1" noChangeAspect="1"/>
          </p:cNvPicPr>
          <p:nvPr>
            <p:ph idx="1"/>
          </p:nvPr>
        </p:nvPicPr>
        <p:blipFill rotWithShape="1">
          <a:blip r:embed="rId4"/>
          <a:srcRect t="32064" b="12815"/>
          <a:stretch/>
        </p:blipFill>
        <p:spPr>
          <a:xfrm>
            <a:off x="2423416" y="2101361"/>
            <a:ext cx="7585491" cy="2690447"/>
          </a:xfrm>
          <a:prstGeom prst="rect">
            <a:avLst/>
          </a:prstGeom>
        </p:spPr>
      </p:pic>
      <p:sp>
        <p:nvSpPr>
          <p:cNvPr id="5" name="Rectangle 4"/>
          <p:cNvSpPr/>
          <p:nvPr/>
        </p:nvSpPr>
        <p:spPr bwMode="auto">
          <a:xfrm>
            <a:off x="-3956538" y="1248508"/>
            <a:ext cx="2936630" cy="17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602524" y="2004645"/>
            <a:ext cx="2532184" cy="13188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2423416" y="3337240"/>
            <a:ext cx="2711292" cy="116058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7297615" y="2101361"/>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297615" y="3675185"/>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bwMode="auto">
          <a:xfrm>
            <a:off x="211333" y="5120731"/>
            <a:ext cx="7526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dirty="0" smtClean="0">
                <a:hlinkClick r:id="rId5"/>
              </a:rPr>
              <a:t>https</a:t>
            </a:r>
            <a:r>
              <a:rPr lang="en-US" dirty="0">
                <a:hlinkClick r:id="rId5"/>
              </a:rPr>
              <a:t>://</a:t>
            </a:r>
            <a:r>
              <a:rPr lang="en-US" dirty="0" smtClean="0">
                <a:hlinkClick r:id="rId5"/>
              </a:rPr>
              <a:t>www.faa.gov/about/initiatives/gasafetyoutreach</a:t>
            </a:r>
            <a:r>
              <a:rPr lang="en-US" dirty="0" smtClean="0"/>
              <a:t>  </a:t>
            </a:r>
            <a:endParaRPr lang="en-US" sz="1200" b="1" dirty="0">
              <a:solidFill>
                <a:srgbClr val="C0C0C0"/>
              </a:solidFill>
            </a:endParaRPr>
          </a:p>
        </p:txBody>
      </p:sp>
      <p:pic>
        <p:nvPicPr>
          <p:cNvPr id="11" name="Picture 10"/>
          <p:cNvPicPr>
            <a:picLocks noChangeAspect="1"/>
          </p:cNvPicPr>
          <p:nvPr/>
        </p:nvPicPr>
        <p:blipFill>
          <a:blip r:embed="rId6"/>
          <a:stretch>
            <a:fillRect/>
          </a:stretch>
        </p:blipFill>
        <p:spPr>
          <a:xfrm>
            <a:off x="9794631" y="3478960"/>
            <a:ext cx="2162907" cy="216958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9748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1972004" y="1161285"/>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294967295"/>
          </p:nvPr>
        </p:nvSpPr>
        <p:spPr>
          <a:xfrm>
            <a:off x="9939866" y="6248400"/>
            <a:ext cx="1468353" cy="457200"/>
          </a:xfrm>
          <a:prstGeom prst="rect">
            <a:avLst/>
          </a:prstGeom>
        </p:spPr>
        <p:txBody>
          <a:bodyPr/>
          <a:lstStyle/>
          <a:p>
            <a:fld id="{74438B1A-AF1B-4C8B-993E-1BADE62A2451}" type="slidenum">
              <a:rPr lang="en-US" smtClean="0"/>
              <a:pPr/>
              <a:t>21</a:t>
            </a:fld>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9591" y="3577989"/>
            <a:ext cx="2481228" cy="18621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5515" y="1816532"/>
            <a:ext cx="2547540" cy="19119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9024" y="3166753"/>
            <a:ext cx="3714057" cy="16096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804174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1751476" y="354380"/>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1733386" y="1561914"/>
            <a:ext cx="4604585" cy="1615760"/>
          </a:xfrm>
        </p:spPr>
        <p:txBody>
          <a:bodyPr/>
          <a:lstStyle/>
          <a:p>
            <a:r>
              <a:rPr lang="en-US" dirty="0" smtClean="0"/>
              <a:t>Topic of the Month</a:t>
            </a:r>
            <a:br>
              <a:rPr lang="en-US" dirty="0" smtClean="0"/>
            </a:br>
            <a:r>
              <a:rPr lang="en-US" dirty="0"/>
              <a:t>May	</a:t>
            </a:r>
          </a:p>
          <a:p>
            <a:r>
              <a:rPr lang="en-US"/>
              <a:t>Best Glide Speed</a:t>
            </a:r>
            <a:endParaRPr lang="en-US" dirty="0"/>
          </a:p>
        </p:txBody>
      </p:sp>
      <p:sp>
        <p:nvSpPr>
          <p:cNvPr id="32785" name="Text Box 17"/>
          <p:cNvSpPr txBox="1">
            <a:spLocks noChangeArrowheads="1"/>
          </p:cNvSpPr>
          <p:nvPr/>
        </p:nvSpPr>
        <p:spPr bwMode="auto">
          <a:xfrm>
            <a:off x="3367969" y="377566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69" y="4161188"/>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67970" y="449773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custDataLst>
      <p:tags r:id="rId1"/>
    </p:custDataLst>
    <p:extLst>
      <p:ext uri="{BB962C8B-B14F-4D97-AF65-F5344CB8AC3E}">
        <p14:creationId xmlns:p14="http://schemas.microsoft.com/office/powerpoint/2010/main" val="39525929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a:xfrm>
            <a:off x="571501" y="1508127"/>
            <a:ext cx="10822518" cy="2643744"/>
          </a:xfrm>
        </p:spPr>
        <p:txBody>
          <a:bodyPr/>
          <a:lstStyle/>
          <a:p>
            <a:r>
              <a:rPr lang="en-US" dirty="0" smtClean="0"/>
              <a:t>GAJSC * Recommendations</a:t>
            </a:r>
          </a:p>
          <a:p>
            <a:r>
              <a:rPr lang="en-US" dirty="0" smtClean="0"/>
              <a:t>Determining best glide speed (s)</a:t>
            </a:r>
          </a:p>
          <a:p>
            <a:r>
              <a:rPr lang="en-US" dirty="0" smtClean="0"/>
              <a:t>Power off Approaches &amp; Landings</a:t>
            </a:r>
          </a:p>
          <a:p>
            <a:r>
              <a:rPr lang="en-US" dirty="0" smtClean="0"/>
              <a:t>Tips &amp; Tricks</a:t>
            </a:r>
          </a:p>
          <a:p>
            <a:endParaRPr lang="en-US" dirty="0"/>
          </a:p>
          <a:p>
            <a:endParaRPr lang="en-US" dirty="0" smtClean="0"/>
          </a:p>
          <a:p>
            <a:pPr marL="0" indent="0">
              <a:buNone/>
            </a:pPr>
            <a:endParaRPr lang="en-US" dirty="0"/>
          </a:p>
          <a:p>
            <a:pPr marL="0" indent="0">
              <a:buNone/>
            </a:pPr>
            <a:r>
              <a:rPr lang="en-US" dirty="0" smtClean="0"/>
              <a:t>                    </a:t>
            </a:r>
            <a:endParaRPr lang="en-US" sz="1800" dirty="0"/>
          </a:p>
        </p:txBody>
      </p:sp>
      <p:sp>
        <p:nvSpPr>
          <p:cNvPr id="4" name="Slide Number Placeholder 3"/>
          <p:cNvSpPr>
            <a:spLocks noGrp="1"/>
          </p:cNvSpPr>
          <p:nvPr>
            <p:ph type="sldNum" sz="quarter" idx="4294967295"/>
          </p:nvPr>
        </p:nvSpPr>
        <p:spPr>
          <a:xfrm>
            <a:off x="9939866" y="6248400"/>
            <a:ext cx="1468353" cy="457200"/>
          </a:xfrm>
          <a:prstGeom prst="rect">
            <a:avLst/>
          </a:prstGeom>
        </p:spPr>
        <p:txBody>
          <a:bodyPr/>
          <a:lstStyle/>
          <a:p>
            <a:fld id="{74438B1A-AF1B-4C8B-993E-1BADE62A2451}" type="slidenum">
              <a:rPr lang="en-US" smtClean="0"/>
              <a:pPr/>
              <a:t>3</a:t>
            </a:fld>
            <a:endParaRPr lang="en-US" dirty="0"/>
          </a:p>
        </p:txBody>
      </p:sp>
      <p:sp>
        <p:nvSpPr>
          <p:cNvPr id="5" name="TextBox 4"/>
          <p:cNvSpPr txBox="1"/>
          <p:nvPr/>
        </p:nvSpPr>
        <p:spPr bwMode="auto">
          <a:xfrm>
            <a:off x="7730420" y="5181600"/>
            <a:ext cx="41317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smtClean="0">
                <a:solidFill>
                  <a:srgbClr val="002060"/>
                </a:solidFill>
              </a:rPr>
              <a:t>*GAJSC – General Aviation Joint Steering Committee</a:t>
            </a:r>
            <a:endParaRPr lang="en-US" sz="1200" b="1" dirty="0">
              <a:solidFill>
                <a:srgbClr val="002060"/>
              </a:solidFill>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8312" y="954088"/>
            <a:ext cx="2987776" cy="3882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078151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best glide speed?	</a:t>
            </a:r>
            <a:endParaRPr lang="en-US" dirty="0"/>
          </a:p>
        </p:txBody>
      </p:sp>
      <p:sp>
        <p:nvSpPr>
          <p:cNvPr id="3" name="Content Placeholder 2"/>
          <p:cNvSpPr>
            <a:spLocks noGrp="1"/>
          </p:cNvSpPr>
          <p:nvPr>
            <p:ph idx="1"/>
          </p:nvPr>
        </p:nvSpPr>
        <p:spPr>
          <a:xfrm>
            <a:off x="1333427" y="1129578"/>
            <a:ext cx="6334313" cy="4015300"/>
          </a:xfrm>
        </p:spPr>
        <p:txBody>
          <a:bodyPr/>
          <a:lstStyle/>
          <a:p>
            <a:r>
              <a:rPr lang="en-US" dirty="0" smtClean="0"/>
              <a:t>Speed to fly for greatest distance</a:t>
            </a:r>
          </a:p>
          <a:p>
            <a:r>
              <a:rPr lang="en-US" dirty="0" smtClean="0"/>
              <a:t>Speed to fly for greatest time</a:t>
            </a:r>
          </a:p>
          <a:p>
            <a:r>
              <a:rPr lang="en-US" dirty="0" smtClean="0"/>
              <a:t>They’re the same thing</a:t>
            </a:r>
          </a:p>
          <a:p>
            <a:pPr lvl="1"/>
            <a:r>
              <a:rPr lang="en-US" dirty="0" smtClean="0"/>
              <a:t>The longer you fly the further you go.</a:t>
            </a:r>
          </a:p>
          <a:p>
            <a:r>
              <a:rPr lang="en-US" dirty="0" smtClean="0"/>
              <a:t>It depends</a:t>
            </a:r>
            <a:endParaRPr lang="en-US" dirty="0"/>
          </a:p>
        </p:txBody>
      </p:sp>
      <p:sp>
        <p:nvSpPr>
          <p:cNvPr id="4" name="Slide Number Placeholder 3"/>
          <p:cNvSpPr>
            <a:spLocks noGrp="1"/>
          </p:cNvSpPr>
          <p:nvPr>
            <p:ph type="sldNum" sz="quarter" idx="4294967295"/>
          </p:nvPr>
        </p:nvSpPr>
        <p:spPr>
          <a:xfrm>
            <a:off x="9939866" y="6248400"/>
            <a:ext cx="1468353" cy="457200"/>
          </a:xfrm>
          <a:prstGeom prst="rect">
            <a:avLst/>
          </a:prstGeom>
        </p:spPr>
        <p:txBody>
          <a:bodyPr/>
          <a:lstStyle/>
          <a:p>
            <a:fld id="{74438B1A-AF1B-4C8B-993E-1BADE62A2451}" type="slidenum">
              <a:rPr lang="en-US" smtClean="0"/>
              <a:pPr/>
              <a:t>4</a:t>
            </a:fld>
            <a:endParaRPr lang="en-US" dirty="0"/>
          </a:p>
        </p:txBody>
      </p:sp>
      <p:sp>
        <p:nvSpPr>
          <p:cNvPr id="5" name="Right Arrow 4"/>
          <p:cNvSpPr/>
          <p:nvPr/>
        </p:nvSpPr>
        <p:spPr bwMode="auto">
          <a:xfrm>
            <a:off x="1262744" y="3467596"/>
            <a:ext cx="760021" cy="917079"/>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en-US"/>
          </a:p>
        </p:txBody>
      </p:sp>
      <p:sp>
        <p:nvSpPr>
          <p:cNvPr id="6" name="Right Arrow 5"/>
          <p:cNvSpPr/>
          <p:nvPr/>
        </p:nvSpPr>
        <p:spPr bwMode="auto">
          <a:xfrm>
            <a:off x="1892136" y="3467596"/>
            <a:ext cx="866899" cy="917079"/>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en-US">
              <a:solidFill>
                <a:srgbClr val="C00000"/>
              </a:solidFill>
            </a:endParaRPr>
          </a:p>
        </p:txBody>
      </p:sp>
      <p:sp>
        <p:nvSpPr>
          <p:cNvPr id="7" name="Right Arrow 6"/>
          <p:cNvSpPr/>
          <p:nvPr/>
        </p:nvSpPr>
        <p:spPr bwMode="auto">
          <a:xfrm>
            <a:off x="-1341913" y="3325090"/>
            <a:ext cx="831273" cy="917079"/>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en-US"/>
          </a:p>
        </p:txBody>
      </p:sp>
      <p:sp>
        <p:nvSpPr>
          <p:cNvPr id="8" name="Right Arrow 7"/>
          <p:cNvSpPr/>
          <p:nvPr/>
        </p:nvSpPr>
        <p:spPr bwMode="auto">
          <a:xfrm>
            <a:off x="-1460665" y="225632"/>
            <a:ext cx="978408" cy="917079"/>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en-US">
              <a:solidFill>
                <a:srgbClr val="C00000"/>
              </a:solidFill>
            </a:endParaRPr>
          </a:p>
        </p:txBody>
      </p:sp>
      <p:sp>
        <p:nvSpPr>
          <p:cNvPr id="9" name="Right Arrow 8"/>
          <p:cNvSpPr/>
          <p:nvPr/>
        </p:nvSpPr>
        <p:spPr bwMode="auto">
          <a:xfrm>
            <a:off x="118395" y="3058512"/>
            <a:ext cx="1144349" cy="700366"/>
          </a:xfrm>
          <a:prstGeom prst="rightArrow">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endParaRPr lang="en-US"/>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12285"/>
          <a:stretch/>
        </p:blipFill>
        <p:spPr>
          <a:xfrm>
            <a:off x="8778953" y="1652530"/>
            <a:ext cx="3069816" cy="4084367"/>
          </a:xfrm>
          <a:prstGeom prst="rect">
            <a:avLst/>
          </a:prstGeom>
        </p:spPr>
      </p:pic>
    </p:spTree>
    <p:custDataLst>
      <p:tags r:id="rId1"/>
    </p:custDataLst>
    <p:extLst>
      <p:ext uri="{BB962C8B-B14F-4D97-AF65-F5344CB8AC3E}">
        <p14:creationId xmlns:p14="http://schemas.microsoft.com/office/powerpoint/2010/main" val="23096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a:t>
            </a:r>
            <a:endParaRPr lang="en-US" dirty="0"/>
          </a:p>
        </p:txBody>
      </p:sp>
      <p:sp>
        <p:nvSpPr>
          <p:cNvPr id="3" name="Content Placeholder 2"/>
          <p:cNvSpPr>
            <a:spLocks noGrp="1"/>
          </p:cNvSpPr>
          <p:nvPr>
            <p:ph idx="1"/>
          </p:nvPr>
        </p:nvSpPr>
        <p:spPr>
          <a:xfrm>
            <a:off x="571500" y="1180438"/>
            <a:ext cx="10733617" cy="4391025"/>
          </a:xfrm>
        </p:spPr>
        <p:txBody>
          <a:bodyPr/>
          <a:lstStyle/>
          <a:p>
            <a:r>
              <a:rPr lang="en-US" dirty="0" smtClean="0"/>
              <a:t>Best Glide Speed</a:t>
            </a:r>
          </a:p>
          <a:p>
            <a:pPr lvl="1"/>
            <a:r>
              <a:rPr lang="en-US" dirty="0" smtClean="0"/>
              <a:t>Maximum Lift over Drag Ratio</a:t>
            </a:r>
            <a:endParaRPr lang="en-US" dirty="0"/>
          </a:p>
        </p:txBody>
      </p:sp>
      <p:sp>
        <p:nvSpPr>
          <p:cNvPr id="4" name="Slide Number Placeholder 3"/>
          <p:cNvSpPr>
            <a:spLocks noGrp="1"/>
          </p:cNvSpPr>
          <p:nvPr>
            <p:ph type="sldNum" sz="quarter" idx="4294967295"/>
          </p:nvPr>
        </p:nvSpPr>
        <p:spPr>
          <a:xfrm>
            <a:off x="9939866" y="6248400"/>
            <a:ext cx="1468353" cy="457200"/>
          </a:xfrm>
          <a:prstGeom prst="rect">
            <a:avLst/>
          </a:prstGeom>
        </p:spPr>
        <p:txBody>
          <a:bodyPr/>
          <a:lstStyle/>
          <a:p>
            <a:fld id="{74438B1A-AF1B-4C8B-993E-1BADE62A2451}" type="slidenum">
              <a:rPr lang="en-US" smtClean="0"/>
              <a:pPr/>
              <a:t>5</a:t>
            </a:fld>
            <a:endParaRPr lang="en-US" dirty="0"/>
          </a:p>
        </p:txBody>
      </p:sp>
      <p:pic>
        <p:nvPicPr>
          <p:cNvPr id="6" name="Picture 5"/>
          <p:cNvPicPr>
            <a:picLocks noChangeAspect="1"/>
          </p:cNvPicPr>
          <p:nvPr/>
        </p:nvPicPr>
        <p:blipFill rotWithShape="1">
          <a:blip r:embed="rId4"/>
          <a:srcRect l="4156" r="2210" b="8188"/>
          <a:stretch/>
        </p:blipFill>
        <p:spPr>
          <a:xfrm>
            <a:off x="571500" y="3230208"/>
            <a:ext cx="6466901" cy="219533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stretch>
            <a:fillRect/>
          </a:stretch>
        </p:blipFill>
        <p:spPr>
          <a:xfrm>
            <a:off x="6713397" y="954088"/>
            <a:ext cx="5005625" cy="394043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26829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a:t>
            </a:r>
            <a:endParaRPr lang="en-US" dirty="0"/>
          </a:p>
        </p:txBody>
      </p:sp>
      <p:sp>
        <p:nvSpPr>
          <p:cNvPr id="3" name="Content Placeholder 2"/>
          <p:cNvSpPr>
            <a:spLocks noGrp="1"/>
          </p:cNvSpPr>
          <p:nvPr>
            <p:ph idx="1"/>
          </p:nvPr>
        </p:nvSpPr>
        <p:spPr>
          <a:xfrm>
            <a:off x="571500" y="1063843"/>
            <a:ext cx="8050213" cy="4391025"/>
          </a:xfrm>
        </p:spPr>
        <p:txBody>
          <a:bodyPr/>
          <a:lstStyle/>
          <a:p>
            <a:r>
              <a:rPr lang="en-US" dirty="0" smtClean="0"/>
              <a:t>Maximum range speed</a:t>
            </a:r>
          </a:p>
          <a:p>
            <a:pPr lvl="1"/>
            <a:r>
              <a:rPr lang="en-US" dirty="0" smtClean="0"/>
              <a:t>Greatest distance covered for altitude lost</a:t>
            </a:r>
          </a:p>
          <a:p>
            <a:pPr lvl="1"/>
            <a:r>
              <a:rPr lang="en-US" dirty="0" smtClean="0"/>
              <a:t>Often referred to as best glide speed</a:t>
            </a:r>
          </a:p>
          <a:p>
            <a:pPr lvl="1"/>
            <a:r>
              <a:rPr lang="en-US" dirty="0" smtClean="0"/>
              <a:t>Roughly half way between </a:t>
            </a:r>
            <a:r>
              <a:rPr lang="en-US" dirty="0" err="1" smtClean="0"/>
              <a:t>Vx</a:t>
            </a:r>
            <a:r>
              <a:rPr lang="en-US" dirty="0" smtClean="0"/>
              <a:t> &amp; </a:t>
            </a:r>
            <a:r>
              <a:rPr lang="en-US" dirty="0" err="1" smtClean="0"/>
              <a:t>Vy</a:t>
            </a:r>
            <a:endParaRPr lang="en-US" dirty="0" smtClean="0"/>
          </a:p>
          <a:p>
            <a:pPr lvl="1"/>
            <a:r>
              <a:rPr lang="en-US" dirty="0" smtClean="0"/>
              <a:t>Speed Increases with weight</a:t>
            </a:r>
          </a:p>
          <a:p>
            <a:pPr lvl="1"/>
            <a:endParaRPr lang="en-US" dirty="0"/>
          </a:p>
        </p:txBody>
      </p:sp>
      <p:sp>
        <p:nvSpPr>
          <p:cNvPr id="4" name="Slide Number Placeholder 3"/>
          <p:cNvSpPr>
            <a:spLocks noGrp="1"/>
          </p:cNvSpPr>
          <p:nvPr>
            <p:ph type="sldNum" sz="quarter" idx="4294967295"/>
          </p:nvPr>
        </p:nvSpPr>
        <p:spPr>
          <a:xfrm>
            <a:off x="9939866" y="6248400"/>
            <a:ext cx="1468353" cy="457200"/>
          </a:xfrm>
          <a:prstGeom prst="rect">
            <a:avLst/>
          </a:prstGeom>
        </p:spPr>
        <p:txBody>
          <a:bodyPr/>
          <a:lstStyle/>
          <a:p>
            <a:fld id="{74438B1A-AF1B-4C8B-993E-1BADE62A2451}" type="slidenum">
              <a:rPr lang="en-US" smtClean="0"/>
              <a:pPr/>
              <a:t>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85539328"/>
              </p:ext>
            </p:extLst>
          </p:nvPr>
        </p:nvGraphicFramePr>
        <p:xfrm>
          <a:off x="877700" y="3641436"/>
          <a:ext cx="6553680" cy="1813432"/>
        </p:xfrm>
        <a:graphic>
          <a:graphicData uri="http://schemas.openxmlformats.org/drawingml/2006/table">
            <a:tbl>
              <a:tblPr firstRow="1" bandRow="1">
                <a:tableStyleId>{5C22544A-7EE6-4342-B048-85BDC9FD1C3A}</a:tableStyleId>
              </a:tblPr>
              <a:tblGrid>
                <a:gridCol w="1638420">
                  <a:extLst>
                    <a:ext uri="{9D8B030D-6E8A-4147-A177-3AD203B41FA5}">
                      <a16:colId xmlns:a16="http://schemas.microsoft.com/office/drawing/2014/main" val="20000"/>
                    </a:ext>
                  </a:extLst>
                </a:gridCol>
                <a:gridCol w="1638420">
                  <a:extLst>
                    <a:ext uri="{9D8B030D-6E8A-4147-A177-3AD203B41FA5}">
                      <a16:colId xmlns:a16="http://schemas.microsoft.com/office/drawing/2014/main" val="20001"/>
                    </a:ext>
                  </a:extLst>
                </a:gridCol>
                <a:gridCol w="1638420">
                  <a:extLst>
                    <a:ext uri="{9D8B030D-6E8A-4147-A177-3AD203B41FA5}">
                      <a16:colId xmlns:a16="http://schemas.microsoft.com/office/drawing/2014/main" val="20002"/>
                    </a:ext>
                  </a:extLst>
                </a:gridCol>
                <a:gridCol w="1638420">
                  <a:extLst>
                    <a:ext uri="{9D8B030D-6E8A-4147-A177-3AD203B41FA5}">
                      <a16:colId xmlns:a16="http://schemas.microsoft.com/office/drawing/2014/main" val="20003"/>
                    </a:ext>
                  </a:extLst>
                </a:gridCol>
              </a:tblGrid>
              <a:tr h="453358">
                <a:tc>
                  <a:txBody>
                    <a:bodyPr/>
                    <a:lstStyle/>
                    <a:p>
                      <a:pPr algn="ctr"/>
                      <a:r>
                        <a:rPr lang="en-US" dirty="0" smtClean="0">
                          <a:solidFill>
                            <a:srgbClr val="C00000"/>
                          </a:solidFill>
                        </a:rPr>
                        <a:t>Aircraft</a:t>
                      </a: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solidFill>
                            <a:srgbClr val="C00000"/>
                          </a:solidFill>
                        </a:rPr>
                        <a:t>Vx</a:t>
                      </a: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C00000"/>
                          </a:solidFill>
                        </a:rPr>
                        <a:t>Best Glide</a:t>
                      </a: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solidFill>
                            <a:srgbClr val="C00000"/>
                          </a:solidFill>
                        </a:rPr>
                        <a:t>Vy</a:t>
                      </a: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3358">
                <a:tc>
                  <a:txBody>
                    <a:bodyPr/>
                    <a:lstStyle/>
                    <a:p>
                      <a:pPr algn="ctr"/>
                      <a:r>
                        <a:rPr lang="en-US" dirty="0" smtClean="0"/>
                        <a:t>C172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53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3358">
                <a:tc>
                  <a:txBody>
                    <a:bodyPr/>
                    <a:lstStyle/>
                    <a:p>
                      <a:pPr algn="ctr"/>
                      <a:r>
                        <a:rPr lang="en-US" dirty="0" smtClean="0"/>
                        <a:t>AA5A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83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91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3358">
                <a:tc>
                  <a:txBody>
                    <a:bodyPr/>
                    <a:lstStyle/>
                    <a:p>
                      <a:pPr algn="ctr"/>
                      <a:r>
                        <a:rPr lang="en-US" dirty="0" smtClean="0"/>
                        <a:t>PA</a:t>
                      </a:r>
                      <a:r>
                        <a:rPr lang="en-US" baseline="0" dirty="0" smtClean="0"/>
                        <a:t> 28 161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2055" y="1881687"/>
            <a:ext cx="3675621" cy="2755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72976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a:t>
            </a:r>
            <a:endParaRPr lang="en-US" dirty="0"/>
          </a:p>
        </p:txBody>
      </p:sp>
      <p:sp>
        <p:nvSpPr>
          <p:cNvPr id="3" name="Content Placeholder 2"/>
          <p:cNvSpPr>
            <a:spLocks noGrp="1"/>
          </p:cNvSpPr>
          <p:nvPr>
            <p:ph idx="1"/>
          </p:nvPr>
        </p:nvSpPr>
        <p:spPr>
          <a:xfrm>
            <a:off x="571500" y="1272424"/>
            <a:ext cx="8050213" cy="4391025"/>
          </a:xfrm>
        </p:spPr>
        <p:txBody>
          <a:bodyPr/>
          <a:lstStyle/>
          <a:p>
            <a:r>
              <a:rPr lang="en-US" dirty="0" smtClean="0"/>
              <a:t>Minimum sink speed</a:t>
            </a:r>
          </a:p>
          <a:p>
            <a:pPr lvl="1"/>
            <a:r>
              <a:rPr lang="en-US" dirty="0" smtClean="0"/>
              <a:t>Lowest rate of descent</a:t>
            </a:r>
          </a:p>
          <a:p>
            <a:pPr lvl="1"/>
            <a:r>
              <a:rPr lang="en-US" dirty="0" smtClean="0"/>
              <a:t>Slightly slower than maximum range speed</a:t>
            </a:r>
          </a:p>
          <a:p>
            <a:pPr lvl="1"/>
            <a:r>
              <a:rPr lang="en-US" dirty="0" smtClean="0"/>
              <a:t>Rarely cited in POH</a:t>
            </a:r>
            <a:endParaRPr lang="en-US" dirty="0"/>
          </a:p>
        </p:txBody>
      </p:sp>
      <p:sp>
        <p:nvSpPr>
          <p:cNvPr id="4" name="Slide Number Placeholder 3"/>
          <p:cNvSpPr>
            <a:spLocks noGrp="1"/>
          </p:cNvSpPr>
          <p:nvPr>
            <p:ph type="sldNum" sz="quarter" idx="4294967295"/>
          </p:nvPr>
        </p:nvSpPr>
        <p:spPr>
          <a:xfrm>
            <a:off x="9939866" y="6248400"/>
            <a:ext cx="1468353" cy="457200"/>
          </a:xfrm>
          <a:prstGeom prst="rect">
            <a:avLst/>
          </a:prstGeom>
        </p:spPr>
        <p:txBody>
          <a:bodyPr/>
          <a:lstStyle/>
          <a:p>
            <a:fld id="{74438B1A-AF1B-4C8B-993E-1BADE62A2451}" type="slidenum">
              <a:rPr lang="en-US" smtClean="0"/>
              <a:pPr/>
              <a:t>7</a:t>
            </a:fld>
            <a:endParaRPr lang="en-US" dirty="0"/>
          </a:p>
        </p:txBody>
      </p:sp>
      <p:pic>
        <p:nvPicPr>
          <p:cNvPr id="5122" name="Picture 2" descr="http://media.chiefaircraft.com/media/catalog/product/cache/1/image/265x/9df78eab33525d08d6e5fb8d27136e95/u/m/uma_8-310-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4094" y="2939882"/>
            <a:ext cx="2524125" cy="252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60373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my airplane?	</a:t>
            </a:r>
            <a:endParaRPr lang="en-US" dirty="0"/>
          </a:p>
        </p:txBody>
      </p:sp>
      <p:sp>
        <p:nvSpPr>
          <p:cNvPr id="3" name="Content Placeholder 2"/>
          <p:cNvSpPr>
            <a:spLocks noGrp="1"/>
          </p:cNvSpPr>
          <p:nvPr>
            <p:ph idx="1"/>
          </p:nvPr>
        </p:nvSpPr>
        <p:spPr>
          <a:xfrm>
            <a:off x="571500" y="1249984"/>
            <a:ext cx="8050213" cy="4391025"/>
          </a:xfrm>
        </p:spPr>
        <p:txBody>
          <a:bodyPr/>
          <a:lstStyle/>
          <a:p>
            <a:r>
              <a:rPr lang="en-US" dirty="0" smtClean="0"/>
              <a:t>Experiment with your CFI</a:t>
            </a:r>
          </a:p>
          <a:p>
            <a:pPr lvl="1"/>
            <a:r>
              <a:rPr lang="en-US" dirty="0" smtClean="0"/>
              <a:t>Best glide speed and attitude.  Note sink rate.</a:t>
            </a:r>
          </a:p>
          <a:p>
            <a:pPr lvl="1"/>
            <a:r>
              <a:rPr lang="en-US" dirty="0" smtClean="0"/>
              <a:t>Minimum sink speed and attitude.  Note sink rate.</a:t>
            </a:r>
          </a:p>
          <a:p>
            <a:pPr lvl="1"/>
            <a:r>
              <a:rPr lang="en-US" dirty="0" smtClean="0"/>
              <a:t>Power off approaches and landings</a:t>
            </a:r>
            <a:endParaRPr lang="en-US" dirty="0"/>
          </a:p>
        </p:txBody>
      </p:sp>
      <p:sp>
        <p:nvSpPr>
          <p:cNvPr id="4" name="Slide Number Placeholder 3"/>
          <p:cNvSpPr>
            <a:spLocks noGrp="1"/>
          </p:cNvSpPr>
          <p:nvPr>
            <p:ph type="sldNum" sz="quarter" idx="4294967295"/>
          </p:nvPr>
        </p:nvSpPr>
        <p:spPr>
          <a:xfrm>
            <a:off x="9939866" y="6248400"/>
            <a:ext cx="1468353" cy="457200"/>
          </a:xfrm>
          <a:prstGeom prst="rect">
            <a:avLst/>
          </a:prstGeom>
        </p:spPr>
        <p:txBody>
          <a:bodyPr/>
          <a:lstStyle/>
          <a:p>
            <a:fld id="{74438B1A-AF1B-4C8B-993E-1BADE62A2451}" type="slidenum">
              <a:rPr lang="en-US" smtClean="0"/>
              <a:pPr/>
              <a:t>8</a:t>
            </a:fld>
            <a:endParaRPr lang="en-US" dirty="0"/>
          </a:p>
        </p:txBody>
      </p:sp>
      <p:pic>
        <p:nvPicPr>
          <p:cNvPr id="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1795" y="2765234"/>
            <a:ext cx="3515818" cy="2639864"/>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947859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Forced landing tips &amp; tricks</a:t>
            </a:r>
            <a:endParaRPr lang="en-US" dirty="0"/>
          </a:p>
        </p:txBody>
      </p:sp>
      <p:sp>
        <p:nvSpPr>
          <p:cNvPr id="3" name="Content Placeholder 2"/>
          <p:cNvSpPr>
            <a:spLocks noGrp="1"/>
          </p:cNvSpPr>
          <p:nvPr>
            <p:ph idx="1"/>
          </p:nvPr>
        </p:nvSpPr>
        <p:spPr>
          <a:xfrm>
            <a:off x="571500" y="954088"/>
            <a:ext cx="8050213" cy="4391025"/>
          </a:xfrm>
        </p:spPr>
        <p:txBody>
          <a:bodyPr/>
          <a:lstStyle/>
          <a:p>
            <a:r>
              <a:rPr lang="en-US" dirty="0"/>
              <a:t>Know how far you can glide</a:t>
            </a:r>
          </a:p>
        </p:txBody>
      </p:sp>
      <p:sp>
        <p:nvSpPr>
          <p:cNvPr id="4" name="Slide Number Placeholder 3"/>
          <p:cNvSpPr>
            <a:spLocks noGrp="1"/>
          </p:cNvSpPr>
          <p:nvPr>
            <p:ph type="sldNum" sz="quarter" idx="4294967295"/>
          </p:nvPr>
        </p:nvSpPr>
        <p:spPr>
          <a:xfrm>
            <a:off x="9939866" y="6248400"/>
            <a:ext cx="1468353" cy="457200"/>
          </a:xfrm>
          <a:prstGeom prst="rect">
            <a:avLst/>
          </a:prstGeom>
        </p:spPr>
        <p:txBody>
          <a:bodyPr/>
          <a:lstStyle/>
          <a:p>
            <a:fld id="{74438B1A-AF1B-4C8B-993E-1BADE62A2451}" type="slidenum">
              <a:rPr lang="en-US" smtClean="0"/>
              <a:pPr/>
              <a:t>9</a:t>
            </a:fld>
            <a:endParaRPr lang="en-U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369" y="1883392"/>
            <a:ext cx="3984258" cy="25303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4349" y="2241176"/>
            <a:ext cx="4111692" cy="26382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179037" y="4792513"/>
            <a:ext cx="4385624" cy="523220"/>
          </a:xfrm>
          <a:prstGeom prst="rect">
            <a:avLst/>
          </a:prstGeom>
        </p:spPr>
        <p:txBody>
          <a:bodyPr wrap="none">
            <a:spAutoFit/>
          </a:bodyPr>
          <a:lstStyle/>
          <a:p>
            <a:pPr>
              <a:buNone/>
            </a:pPr>
            <a:r>
              <a:rPr lang="en-US" sz="2800" b="1" dirty="0">
                <a:solidFill>
                  <a:srgbClr val="00B050"/>
                </a:solidFill>
              </a:rPr>
              <a:t>1.5 NM per 1,000 Ft. AGL</a:t>
            </a:r>
          </a:p>
        </p:txBody>
      </p:sp>
    </p:spTree>
    <p:custDataLst>
      <p:tags r:id="rId1"/>
    </p:custDataLst>
    <p:extLst>
      <p:ext uri="{BB962C8B-B14F-4D97-AF65-F5344CB8AC3E}">
        <p14:creationId xmlns:p14="http://schemas.microsoft.com/office/powerpoint/2010/main" val="21919002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DESIGN" val="YkCCozch"/>
  <p:tag name="ARTICULATE_DESIGN_ID_2_CUSTOM DESIGN" val="zKJlvii3"/>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5YDFD77UPU3F-311-4995</_dlc_DocId>
    <_dlc_DocIdUrl xmlns="04289566-cf42-4ce7-aa7c-2469c3d4502e">
      <Url>https://avssp.faa.gov/avs/afsfaast/_layouts/15/DocIdRedir.aspx?ID=5YDFD77UPU3F-311-4995</Url>
      <Description>5YDFD77UPU3F-311-4995</Description>
    </_dlc_DocIdUrl>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B80675E-01F7-49AA-B61E-EE85CFCAD03B}">
  <ds:schemaRefs>
    <ds:schemaRef ds:uri="http://purl.org/dc/elements/1.1/"/>
    <ds:schemaRef ds:uri="http://schemas.microsoft.com/office/2006/metadata/properties"/>
    <ds:schemaRef ds:uri="http://schemas.microsoft.com/office/2006/documentManagement/types"/>
    <ds:schemaRef ds:uri="04289566-cf42-4ce7-aa7c-2469c3d4502e"/>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3.xml><?xml version="1.0" encoding="utf-8"?>
<ds:datastoreItem xmlns:ds="http://schemas.openxmlformats.org/officeDocument/2006/customXml" ds:itemID="{B7A2E926-E4A0-490B-BFE5-CC2E65C27C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97D1EC2-086B-4869-9FB4-0CCB136B730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4629</TotalTime>
  <Words>2647</Words>
  <Application>Microsoft Office PowerPoint</Application>
  <PresentationFormat>Widescreen</PresentationFormat>
  <Paragraphs>283</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ＭＳ Ｐゴシック</vt:lpstr>
      <vt:lpstr>Arial</vt:lpstr>
      <vt:lpstr>Helvetica Neue Medium</vt:lpstr>
      <vt:lpstr>Times New Roman</vt:lpstr>
      <vt:lpstr>1_Custom Design</vt:lpstr>
      <vt:lpstr>2_Custom Design</vt:lpstr>
      <vt:lpstr>The National FAA Safety Team Presents</vt:lpstr>
      <vt:lpstr>Welcome</vt:lpstr>
      <vt:lpstr>Overview  </vt:lpstr>
      <vt:lpstr>What is best glide speed? </vt:lpstr>
      <vt:lpstr>Distance</vt:lpstr>
      <vt:lpstr>Distance</vt:lpstr>
      <vt:lpstr>Time</vt:lpstr>
      <vt:lpstr>What about my airplane? </vt:lpstr>
      <vt:lpstr>Forced landing tips &amp; tricks</vt:lpstr>
      <vt:lpstr>Forced landing tips &amp; tricks </vt:lpstr>
      <vt:lpstr>Forced landing tips &amp; tricks </vt:lpstr>
      <vt:lpstr>Forced landing tips &amp; tricks</vt:lpstr>
      <vt:lpstr>180-degree Approach</vt:lpstr>
      <vt:lpstr>360-degree Overhead Approach</vt:lpstr>
      <vt:lpstr>Overhead Spiral Approach</vt:lpstr>
      <vt:lpstr>Want to learn more?</vt:lpstr>
      <vt:lpstr>Questions?</vt:lpstr>
      <vt:lpstr>Proficiency and Peace of Mind</vt:lpstr>
      <vt:lpstr> </vt:lpstr>
      <vt:lpstr>Safety Management Systems (SMS) Coming to General Aviation</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Steuernagle, John W (FAA)</cp:lastModifiedBy>
  <cp:revision>279</cp:revision>
  <dcterms:created xsi:type="dcterms:W3CDTF">2005-01-28T20:32:53Z</dcterms:created>
  <dcterms:modified xsi:type="dcterms:W3CDTF">2022-09-08T20:45:45Z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85971b5c-1111-456b-a67b-2e0077c2bcb7</vt:lpwstr>
  </property>
  <property fmtid="{D5CDD505-2E9C-101B-9397-08002B2CF9AE}" pid="4" name="ArticulateGUID">
    <vt:lpwstr>1BA228D1-F210-4D6D-9920-2C3FCDEF8D17</vt:lpwstr>
  </property>
  <property fmtid="{D5CDD505-2E9C-101B-9397-08002B2CF9AE}" pid="5" name="ArticulatePath">
    <vt:lpwstr>18-08-TOM-May-Best Glide Spd-PPT Rev-1</vt:lpwstr>
  </property>
</Properties>
</file>