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ags/tag5.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notesSlides/notesSlide12.xml" ContentType="application/vnd.openxmlformats-officedocument.presentationml.notesSlide+xml"/>
  <Override PartName="/ppt/tags/tag18.xml" ContentType="application/vnd.openxmlformats-officedocument.presentationml.tags+xml"/>
  <Override PartName="/ppt/notesSlides/notesSlide13.xml" ContentType="application/vnd.openxmlformats-officedocument.presentationml.notesSlide+xml"/>
  <Override PartName="/ppt/tags/tag19.xml" ContentType="application/vnd.openxmlformats-officedocument.presentationml.tags+xml"/>
  <Override PartName="/ppt/notesSlides/notesSlide14.xml" ContentType="application/vnd.openxmlformats-officedocument.presentationml.notesSlide+xml"/>
  <Override PartName="/ppt/tags/tag20.xml" ContentType="application/vnd.openxmlformats-officedocument.presentationml.tags+xml"/>
  <Override PartName="/ppt/notesSlides/notesSlide15.xml" ContentType="application/vnd.openxmlformats-officedocument.presentationml.notesSlide+xml"/>
  <Override PartName="/ppt/tags/tag21.xml" ContentType="application/vnd.openxmlformats-officedocument.presentationml.tags+xml"/>
  <Override PartName="/ppt/notesSlides/notesSlide16.xml" ContentType="application/vnd.openxmlformats-officedocument.presentationml.notesSlide+xml"/>
  <Override PartName="/ppt/tags/tag22.xml" ContentType="application/vnd.openxmlformats-officedocument.presentationml.tags+xml"/>
  <Override PartName="/ppt/notesSlides/notesSlide17.xml" ContentType="application/vnd.openxmlformats-officedocument.presentationml.notesSlide+xml"/>
  <Override PartName="/ppt/tags/tag23.xml" ContentType="application/vnd.openxmlformats-officedocument.presentationml.tags+xml"/>
  <Override PartName="/ppt/notesSlides/notesSlide18.xml" ContentType="application/vnd.openxmlformats-officedocument.presentationml.notesSlide+xml"/>
  <Override PartName="/ppt/tags/tag24.xml" ContentType="application/vnd.openxmlformats-officedocument.presentationml.tags+xml"/>
  <Override PartName="/ppt/notesSlides/notesSlide19.xml" ContentType="application/vnd.openxmlformats-officedocument.presentationml.notesSlide+xml"/>
  <Override PartName="/ppt/tags/tag25.xml" ContentType="application/vnd.openxmlformats-officedocument.presentationml.tags+xml"/>
  <Override PartName="/ppt/notesSlides/notesSlide20.xml" ContentType="application/vnd.openxmlformats-officedocument.presentationml.notesSlide+xml"/>
  <Override PartName="/ppt/tags/tag26.xml" ContentType="application/vnd.openxmlformats-officedocument.presentationml.tags+xml"/>
  <Override PartName="/ppt/notesSlides/notesSlide21.xml" ContentType="application/vnd.openxmlformats-officedocument.presentationml.notesSlide+xml"/>
  <Override PartName="/ppt/tags/tag27.xml" ContentType="application/vnd.openxmlformats-officedocument.presentationml.tags+xml"/>
  <Override PartName="/ppt/notesSlides/notesSlide22.xml" ContentType="application/vnd.openxmlformats-officedocument.presentationml.notesSlide+xml"/>
  <Override PartName="/ppt/tags/tag28.xml" ContentType="application/vnd.openxmlformats-officedocument.presentationml.tags+xml"/>
  <Override PartName="/ppt/notesSlides/notesSlide23.xml" ContentType="application/vnd.openxmlformats-officedocument.presentationml.notesSlide+xml"/>
  <Override PartName="/ppt/tags/tag29.xml" ContentType="application/vnd.openxmlformats-officedocument.presentationml.tags+xml"/>
  <Override PartName="/ppt/notesSlides/notesSlide24.xml" ContentType="application/vnd.openxmlformats-officedocument.presentationml.notesSlide+xml"/>
  <Override PartName="/ppt/tags/tag30.xml" ContentType="application/vnd.openxmlformats-officedocument.presentationml.tags+xml"/>
  <Override PartName="/ppt/notesSlides/notesSlide25.xml" ContentType="application/vnd.openxmlformats-officedocument.presentationml.notesSlide+xml"/>
  <Override PartName="/ppt/tags/tag31.xml" ContentType="application/vnd.openxmlformats-officedocument.presentationml.tags+xml"/>
  <Override PartName="/ppt/notesSlides/notesSlide26.xml" ContentType="application/vnd.openxmlformats-officedocument.presentationml.notesSlide+xml"/>
  <Override PartName="/ppt/tags/tag32.xml" ContentType="application/vnd.openxmlformats-officedocument.presentationml.tags+xml"/>
  <Override PartName="/ppt/notesSlides/notesSlide27.xml" ContentType="application/vnd.openxmlformats-officedocument.presentationml.notesSlide+xml"/>
  <Override PartName="/ppt/tags/tag33.xml" ContentType="application/vnd.openxmlformats-officedocument.presentationml.tags+xml"/>
  <Override PartName="/ppt/notesSlides/notesSlide28.xml" ContentType="application/vnd.openxmlformats-officedocument.presentationml.notesSlide+xml"/>
  <Override PartName="/ppt/tags/tag34.xml" ContentType="application/vnd.openxmlformats-officedocument.presentationml.tags+xml"/>
  <Override PartName="/ppt/notesSlides/notesSlide29.xml" ContentType="application/vnd.openxmlformats-officedocument.presentationml.notesSlide+xml"/>
  <Override PartName="/ppt/tags/tag35.xml" ContentType="application/vnd.openxmlformats-officedocument.presentationml.tags+xml"/>
  <Override PartName="/ppt/notesSlides/notesSlide30.xml" ContentType="application/vnd.openxmlformats-officedocument.presentationml.notesSlide+xml"/>
  <Override PartName="/ppt/tags/tag36.xml" ContentType="application/vnd.openxmlformats-officedocument.presentationml.tags+xml"/>
  <Override PartName="/ppt/notesSlides/notesSlide31.xml" ContentType="application/vnd.openxmlformats-officedocument.presentationml.notesSlide+xml"/>
  <Override PartName="/ppt/tags/tag37.xml" ContentType="application/vnd.openxmlformats-officedocument.presentationml.tags+xml"/>
  <Override PartName="/ppt/notesSlides/notesSlide32.xml" ContentType="application/vnd.openxmlformats-officedocument.presentationml.notesSlide+xml"/>
  <Override PartName="/ppt/tags/tag38.xml" ContentType="application/vnd.openxmlformats-officedocument.presentationml.tags+xml"/>
  <Override PartName="/ppt/notesSlides/notesSlide33.xml" ContentType="application/vnd.openxmlformats-officedocument.presentationml.notesSlide+xml"/>
  <Override PartName="/ppt/tags/tag39.xml" ContentType="application/vnd.openxmlformats-officedocument.presentationml.tags+xml"/>
  <Override PartName="/ppt/notesSlides/notesSlide34.xml" ContentType="application/vnd.openxmlformats-officedocument.presentationml.notesSlide+xml"/>
  <Override PartName="/ppt/tags/tag40.xml" ContentType="application/vnd.openxmlformats-officedocument.presentationml.tags+xml"/>
  <Override PartName="/ppt/notesSlides/notesSlide35.xml" ContentType="application/vnd.openxmlformats-officedocument.presentationml.notesSlide+xml"/>
  <Override PartName="/ppt/tags/tag41.xml" ContentType="application/vnd.openxmlformats-officedocument.presentationml.tags+xml"/>
  <Override PartName="/ppt/notesSlides/notesSlide36.xml" ContentType="application/vnd.openxmlformats-officedocument.presentationml.notesSlide+xml"/>
  <Override PartName="/ppt/tags/tag42.xml" ContentType="application/vnd.openxmlformats-officedocument.presentationml.tags+xml"/>
  <Override PartName="/ppt/notesSlides/notesSlide37.xml" ContentType="application/vnd.openxmlformats-officedocument.presentationml.notesSlide+xml"/>
  <Override PartName="/ppt/tags/tag43.xml" ContentType="application/vnd.openxmlformats-officedocument.presentationml.tags+xml"/>
  <Override PartName="/ppt/notesSlides/notesSlide38.xml" ContentType="application/vnd.openxmlformats-officedocument.presentationml.notesSlide+xml"/>
  <Override PartName="/ppt/tags/tag44.xml" ContentType="application/vnd.openxmlformats-officedocument.presentationml.tags+xml"/>
  <Override PartName="/ppt/notesSlides/notesSlide39.xml" ContentType="application/vnd.openxmlformats-officedocument.presentationml.notesSlide+xml"/>
  <Override PartName="/ppt/tags/tag45.xml" ContentType="application/vnd.openxmlformats-officedocument.presentationml.tags+xml"/>
  <Override PartName="/ppt/notesSlides/notesSlide40.xml" ContentType="application/vnd.openxmlformats-officedocument.presentationml.notesSlide+xml"/>
  <Override PartName="/ppt/tags/tag46.xml" ContentType="application/vnd.openxmlformats-officedocument.presentationml.tags+xml"/>
  <Override PartName="/ppt/notesSlides/notesSlide41.xml" ContentType="application/vnd.openxmlformats-officedocument.presentationml.notesSlide+xml"/>
  <Override PartName="/ppt/tags/tag47.xml" ContentType="application/vnd.openxmlformats-officedocument.presentationml.tags+xml"/>
  <Override PartName="/ppt/notesSlides/notesSlide42.xml" ContentType="application/vnd.openxmlformats-officedocument.presentationml.notesSlide+xml"/>
  <Override PartName="/ppt/tags/tag48.xml" ContentType="application/vnd.openxmlformats-officedocument.presentationml.tags+xml"/>
  <Override PartName="/ppt/notesSlides/notesSlide43.xml" ContentType="application/vnd.openxmlformats-officedocument.presentationml.notesSlide+xml"/>
  <Override PartName="/ppt/tags/tag49.xml" ContentType="application/vnd.openxmlformats-officedocument.presentationml.tags+xml"/>
  <Override PartName="/ppt/notesSlides/notesSlide44.xml" ContentType="application/vnd.openxmlformats-officedocument.presentationml.notesSlide+xml"/>
  <Override PartName="/ppt/tags/tag50.xml" ContentType="application/vnd.openxmlformats-officedocument.presentationml.tags+xml"/>
  <Override PartName="/ppt/notesSlides/notesSlide45.xml" ContentType="application/vnd.openxmlformats-officedocument.presentationml.notesSlide+xml"/>
  <Override PartName="/ppt/tags/tag51.xml" ContentType="application/vnd.openxmlformats-officedocument.presentationml.tags+xml"/>
  <Override PartName="/ppt/notesSlides/notesSlide46.xml" ContentType="application/vnd.openxmlformats-officedocument.presentationml.notesSlide+xml"/>
  <Override PartName="/ppt/tags/tag52.xml" ContentType="application/vnd.openxmlformats-officedocument.presentationml.tags+xml"/>
  <Override PartName="/ppt/notesSlides/notesSlide47.xml" ContentType="application/vnd.openxmlformats-officedocument.presentationml.notesSlide+xml"/>
  <Override PartName="/ppt/tags/tag53.xml" ContentType="application/vnd.openxmlformats-officedocument.presentationml.tags+xml"/>
  <Override PartName="/ppt/notesSlides/notesSlide48.xml" ContentType="application/vnd.openxmlformats-officedocument.presentationml.notesSlide+xml"/>
  <Override PartName="/ppt/tags/tag54.xml" ContentType="application/vnd.openxmlformats-officedocument.presentationml.tags+xml"/>
  <Override PartName="/ppt/notesSlides/notesSlide49.xml" ContentType="application/vnd.openxmlformats-officedocument.presentationml.notesSlide+xml"/>
  <Override PartName="/ppt/tags/tag55.xml" ContentType="application/vnd.openxmlformats-officedocument.presentationml.tags+xml"/>
  <Override PartName="/ppt/notesSlides/notesSlide50.xml" ContentType="application/vnd.openxmlformats-officedocument.presentationml.notesSlide+xml"/>
  <Override PartName="/ppt/tags/tag56.xml" ContentType="application/vnd.openxmlformats-officedocument.presentationml.tags+xml"/>
  <Override PartName="/ppt/notesSlides/notesSlide51.xml" ContentType="application/vnd.openxmlformats-officedocument.presentationml.notesSlide+xml"/>
  <Override PartName="/ppt/tags/tag57.xml" ContentType="application/vnd.openxmlformats-officedocument.presentationml.tags+xml"/>
  <Override PartName="/ppt/notesSlides/notesSlide52.xml" ContentType="application/vnd.openxmlformats-officedocument.presentationml.notesSlide+xml"/>
  <Override PartName="/ppt/tags/tag58.xml" ContentType="application/vnd.openxmlformats-officedocument.presentationml.tags+xml"/>
  <Override PartName="/ppt/notesSlides/notesSlide53.xml" ContentType="application/vnd.openxmlformats-officedocument.presentationml.notesSlide+xml"/>
  <Override PartName="/ppt/tags/tag59.xml" ContentType="application/vnd.openxmlformats-officedocument.presentationml.tags+xml"/>
  <Override PartName="/ppt/notesSlides/notesSlide54.xml" ContentType="application/vnd.openxmlformats-officedocument.presentationml.notesSlide+xml"/>
  <Override PartName="/ppt/tags/tag60.xml" ContentType="application/vnd.openxmlformats-officedocument.presentationml.tags+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5"/>
    <p:sldMasterId id="2147483661" r:id="rId6"/>
  </p:sldMasterIdLst>
  <p:notesMasterIdLst>
    <p:notesMasterId r:id="rId62"/>
  </p:notesMasterIdLst>
  <p:handoutMasterIdLst>
    <p:handoutMasterId r:id="rId63"/>
  </p:handoutMasterIdLst>
  <p:sldIdLst>
    <p:sldId id="273" r:id="rId7"/>
    <p:sldId id="274" r:id="rId8"/>
    <p:sldId id="294" r:id="rId9"/>
    <p:sldId id="295" r:id="rId10"/>
    <p:sldId id="296" r:id="rId11"/>
    <p:sldId id="297" r:id="rId12"/>
    <p:sldId id="298" r:id="rId13"/>
    <p:sldId id="299" r:id="rId14"/>
    <p:sldId id="300" r:id="rId15"/>
    <p:sldId id="301" r:id="rId16"/>
    <p:sldId id="302" r:id="rId17"/>
    <p:sldId id="303" r:id="rId18"/>
    <p:sldId id="304" r:id="rId19"/>
    <p:sldId id="305" r:id="rId20"/>
    <p:sldId id="306" r:id="rId21"/>
    <p:sldId id="307" r:id="rId22"/>
    <p:sldId id="308" r:id="rId23"/>
    <p:sldId id="309" r:id="rId24"/>
    <p:sldId id="310" r:id="rId25"/>
    <p:sldId id="311" r:id="rId26"/>
    <p:sldId id="312" r:id="rId27"/>
    <p:sldId id="313" r:id="rId28"/>
    <p:sldId id="314" r:id="rId29"/>
    <p:sldId id="315" r:id="rId30"/>
    <p:sldId id="316" r:id="rId31"/>
    <p:sldId id="317" r:id="rId32"/>
    <p:sldId id="318" r:id="rId33"/>
    <p:sldId id="319" r:id="rId34"/>
    <p:sldId id="320" r:id="rId35"/>
    <p:sldId id="321" r:id="rId36"/>
    <p:sldId id="322" r:id="rId37"/>
    <p:sldId id="323" r:id="rId38"/>
    <p:sldId id="324" r:id="rId39"/>
    <p:sldId id="325" r:id="rId40"/>
    <p:sldId id="326" r:id="rId41"/>
    <p:sldId id="327" r:id="rId42"/>
    <p:sldId id="328" r:id="rId43"/>
    <p:sldId id="329" r:id="rId44"/>
    <p:sldId id="330" r:id="rId45"/>
    <p:sldId id="331" r:id="rId46"/>
    <p:sldId id="332" r:id="rId47"/>
    <p:sldId id="333" r:id="rId48"/>
    <p:sldId id="334" r:id="rId49"/>
    <p:sldId id="335" r:id="rId50"/>
    <p:sldId id="336" r:id="rId51"/>
    <p:sldId id="337" r:id="rId52"/>
    <p:sldId id="338" r:id="rId53"/>
    <p:sldId id="339" r:id="rId54"/>
    <p:sldId id="341" r:id="rId55"/>
    <p:sldId id="348" r:id="rId56"/>
    <p:sldId id="346" r:id="rId57"/>
    <p:sldId id="290" r:id="rId58"/>
    <p:sldId id="349" r:id="rId59"/>
    <p:sldId id="347" r:id="rId60"/>
    <p:sldId id="350" r:id="rId61"/>
  </p:sldIdLst>
  <p:sldSz cx="12192000" cy="6858000"/>
  <p:notesSz cx="6858000" cy="9296400"/>
  <p:custDataLst>
    <p:tags r:id="rId64"/>
  </p:custDataLst>
  <p:defaultTex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0D0E1773-2C58-4A1C-9F4D-09A126D9EB70}">
          <p14:sldIdLst>
            <p14:sldId id="273"/>
            <p14:sldId id="274"/>
            <p14:sldId id="294"/>
            <p14:sldId id="295"/>
            <p14:sldId id="296"/>
            <p14:sldId id="297"/>
            <p14:sldId id="298"/>
            <p14:sldId id="299"/>
            <p14:sldId id="300"/>
            <p14:sldId id="301"/>
            <p14:sldId id="302"/>
            <p14:sldId id="303"/>
            <p14:sldId id="304"/>
            <p14:sldId id="305"/>
            <p14:sldId id="306"/>
            <p14:sldId id="307"/>
            <p14:sldId id="308"/>
            <p14:sldId id="309"/>
            <p14:sldId id="310"/>
            <p14:sldId id="311"/>
            <p14:sldId id="312"/>
            <p14:sldId id="313"/>
            <p14:sldId id="314"/>
            <p14:sldId id="315"/>
            <p14:sldId id="316"/>
            <p14:sldId id="317"/>
            <p14:sldId id="318"/>
            <p14:sldId id="319"/>
            <p14:sldId id="320"/>
            <p14:sldId id="321"/>
            <p14:sldId id="322"/>
            <p14:sldId id="323"/>
            <p14:sldId id="324"/>
            <p14:sldId id="325"/>
            <p14:sldId id="326"/>
            <p14:sldId id="327"/>
            <p14:sldId id="328"/>
            <p14:sldId id="329"/>
            <p14:sldId id="330"/>
            <p14:sldId id="331"/>
            <p14:sldId id="332"/>
            <p14:sldId id="333"/>
            <p14:sldId id="334"/>
            <p14:sldId id="335"/>
            <p14:sldId id="336"/>
            <p14:sldId id="337"/>
            <p14:sldId id="338"/>
            <p14:sldId id="339"/>
            <p14:sldId id="341"/>
            <p14:sldId id="348"/>
            <p14:sldId id="346"/>
            <p14:sldId id="290"/>
            <p14:sldId id="349"/>
            <p14:sldId id="347"/>
            <p14:sldId id="350"/>
          </p14:sldIdLst>
        </p14:section>
      </p14:sectionLst>
    </p:ext>
    <p:ext uri="{EFAFB233-063F-42B5-8137-9DF3F51BA10A}">
      <p15:sldGuideLst xmlns:p15="http://schemas.microsoft.com/office/powerpoint/2012/main">
        <p15:guide id="1" orient="horz" pos="536" userDrawn="1">
          <p15:clr>
            <a:srgbClr val="A4A3A4"/>
          </p15:clr>
        </p15:guide>
        <p15:guide id="2" pos="452" userDrawn="1">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2F68"/>
    <a:srgbClr val="90D2E3"/>
    <a:srgbClr val="FF0000"/>
    <a:srgbClr val="FFFF99"/>
    <a:srgbClr val="FFCC00"/>
    <a:srgbClr val="DDDDDD"/>
    <a:srgbClr val="C0C0C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572" autoAdjust="0"/>
    <p:restoredTop sz="43343" autoAdjust="0"/>
  </p:normalViewPr>
  <p:slideViewPr>
    <p:cSldViewPr snapToGrid="0">
      <p:cViewPr>
        <p:scale>
          <a:sx n="93" d="100"/>
          <a:sy n="93" d="100"/>
        </p:scale>
        <p:origin x="-378" y="-1080"/>
      </p:cViewPr>
      <p:guideLst>
        <p:guide orient="horz" pos="536"/>
        <p:guide pos="45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6" d="100"/>
          <a:sy n="86" d="100"/>
        </p:scale>
        <p:origin x="3864" y="96"/>
      </p:cViewPr>
      <p:guideLst>
        <p:guide orient="horz" pos="2928"/>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ags" Target="tags/tag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79" name="Rectangle 3"/>
          <p:cNvSpPr>
            <a:spLocks noGrp="1" noChangeArrowheads="1"/>
          </p:cNvSpPr>
          <p:nvPr>
            <p:ph type="dt" sz="quarter"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4580" name="Rectangle 4"/>
          <p:cNvSpPr>
            <a:spLocks noGrp="1" noChangeArrowheads="1"/>
          </p:cNvSpPr>
          <p:nvPr>
            <p:ph type="ftr" sz="quarter" idx="2"/>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81" name="Rectangle 5"/>
          <p:cNvSpPr>
            <a:spLocks noGrp="1" noChangeArrowheads="1"/>
          </p:cNvSpPr>
          <p:nvPr>
            <p:ph type="sldNum" sz="quarter" idx="3"/>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87C48A99-3596-4E58-ABE8-9D998A9384AB}" type="slidenum">
              <a:rPr lang="en-US"/>
              <a:pPr/>
              <a:t>‹#›</a:t>
            </a:fld>
            <a:endParaRPr lang="en-US"/>
          </a:p>
        </p:txBody>
      </p:sp>
    </p:spTree>
    <p:extLst>
      <p:ext uri="{BB962C8B-B14F-4D97-AF65-F5344CB8AC3E}">
        <p14:creationId xmlns:p14="http://schemas.microsoft.com/office/powerpoint/2010/main" val="230956033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07" name="Rectangle 3"/>
          <p:cNvSpPr>
            <a:spLocks noGrp="1" noChangeArrowheads="1"/>
          </p:cNvSpPr>
          <p:nvPr>
            <p:ph type="dt"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1508" name="Rectangle 4"/>
          <p:cNvSpPr>
            <a:spLocks noGrp="1" noRot="1" noChangeAspect="1" noChangeArrowheads="1" noTextEdit="1"/>
          </p:cNvSpPr>
          <p:nvPr>
            <p:ph type="sldImg" idx="2"/>
          </p:nvPr>
        </p:nvSpPr>
        <p:spPr bwMode="auto">
          <a:xfrm>
            <a:off x="331788" y="696913"/>
            <a:ext cx="61976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14400" y="4416425"/>
            <a:ext cx="50292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10" name="Rectangle 6"/>
          <p:cNvSpPr>
            <a:spLocks noGrp="1" noChangeArrowheads="1"/>
          </p:cNvSpPr>
          <p:nvPr>
            <p:ph type="ftr" sz="quarter" idx="4"/>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11" name="Rectangle 7"/>
          <p:cNvSpPr>
            <a:spLocks noGrp="1" noChangeArrowheads="1"/>
          </p:cNvSpPr>
          <p:nvPr>
            <p:ph type="sldNum" sz="quarter" idx="5"/>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55D68406-F15C-4303-97CE-0E3EE59880C4}" type="slidenum">
              <a:rPr lang="en-US"/>
              <a:pPr/>
              <a:t>‹#›</a:t>
            </a:fld>
            <a:endParaRPr lang="en-US"/>
          </a:p>
        </p:txBody>
      </p:sp>
    </p:spTree>
    <p:extLst>
      <p:ext uri="{BB962C8B-B14F-4D97-AF65-F5344CB8AC3E}">
        <p14:creationId xmlns:p14="http://schemas.microsoft.com/office/powerpoint/2010/main" val="344006773"/>
      </p:ext>
    </p:extLst>
  </p:cSld>
  <p:clrMap bg1="lt1" tx1="dk1" bg2="lt2" tx2="dk2" accent1="accent1" accent2="accent2" accent3="accent3" accent4="accent4" accent5="accent5" accent6="accent6" hlink="hlink" folHlink="folHlink"/>
  <p:hf sldNum="0" hdr="0" ftr="0" dt="0"/>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eaLnBrk="1" hangingPunct="1"/>
            <a:r>
              <a:rPr lang="en-US" altLang="en-US" b="1" dirty="0"/>
              <a:t>2022/03-17-250(I)PP  </a:t>
            </a:r>
            <a:r>
              <a:rPr lang="en-US" altLang="en-US" dirty="0">
                <a:ea typeface="MS PGothic" panose="020B0600070205080204" pitchFamily="34" charset="-128"/>
              </a:rPr>
              <a:t>Original Authors: (Tim Haley, Eddie Shields, David Hintz, and James A. Dangerfield) </a:t>
            </a:r>
            <a:r>
              <a:rPr lang="en-US" altLang="en-US" dirty="0" smtClean="0">
                <a:ea typeface="MS PGothic" panose="020B0600070205080204" pitchFamily="34" charset="-128"/>
              </a:rPr>
              <a:t> POC Guy Minor National FAASTeam Program Manager </a:t>
            </a:r>
            <a:r>
              <a:rPr lang="en-US" altLang="en-US" smtClean="0">
                <a:ea typeface="MS PGothic" panose="020B0600070205080204" pitchFamily="34" charset="-128"/>
              </a:rPr>
              <a:t>(Airworthiness) </a:t>
            </a:r>
            <a:r>
              <a:rPr lang="en-US" altLang="en-US" dirty="0" smtClean="0">
                <a:ea typeface="MS PGothic" panose="020B0600070205080204" pitchFamily="34" charset="-128"/>
              </a:rPr>
              <a:t>Office: (707) 704-3530</a:t>
            </a:r>
            <a:endParaRPr lang="en-US" altLang="en-US" b="1" dirty="0">
              <a:ea typeface="MS PGothic" panose="020B0600070205080204" pitchFamily="34" charset="-128"/>
            </a:endParaRPr>
          </a:p>
          <a:p>
            <a:pPr eaLnBrk="1" hangingPunct="1"/>
            <a:endParaRPr lang="en-US" altLang="en-US" b="1" dirty="0" smtClean="0">
              <a:ea typeface="MS PGothic" panose="020B0600070205080204" pitchFamily="34" charset="-128"/>
            </a:endParaRPr>
          </a:p>
          <a:p>
            <a:pPr eaLnBrk="1" hangingPunct="1"/>
            <a:r>
              <a:rPr lang="en-US" altLang="en-US" b="1" dirty="0" smtClean="0">
                <a:ea typeface="MS PGothic" panose="020B0600070205080204" pitchFamily="34" charset="-128"/>
              </a:rPr>
              <a:t>Presentation </a:t>
            </a:r>
            <a:r>
              <a:rPr lang="en-US" altLang="en-US" b="1" dirty="0">
                <a:ea typeface="MS PGothic" panose="020B0600070205080204" pitchFamily="34" charset="-128"/>
              </a:rPr>
              <a:t>Note:  </a:t>
            </a:r>
            <a:r>
              <a:rPr lang="en-US" altLang="en-US" i="1" dirty="0">
                <a:ea typeface="MS PGothic" panose="020B0600070205080204" pitchFamily="34" charset="-128"/>
              </a:rPr>
              <a:t>This is the title slide for </a:t>
            </a:r>
            <a:r>
              <a:rPr lang="en-US" altLang="en-US" b="1" i="1" dirty="0" smtClean="0">
                <a:ea typeface="MS PGothic" panose="020B0600070205080204" pitchFamily="34" charset="-128"/>
              </a:rPr>
              <a:t>(The $300.00 Inspection – What a Great Deal!)</a:t>
            </a:r>
            <a:endParaRPr lang="en-US" altLang="en-US" dirty="0">
              <a:ea typeface="MS PGothic" panose="020B0600070205080204" pitchFamily="34" charset="-128"/>
            </a:endParaRPr>
          </a:p>
          <a:p>
            <a:pPr eaLnBrk="1" hangingPunct="1"/>
            <a:endParaRPr lang="en-US" altLang="en-US" i="1" dirty="0">
              <a:ea typeface="MS PGothic" panose="020B0600070205080204" pitchFamily="34" charset="-128"/>
            </a:endParaRPr>
          </a:p>
          <a:p>
            <a:pPr marL="171450" indent="-171450" eaLnBrk="1" hangingPunct="1">
              <a:buFont typeface="Arial" panose="020B0604020202020204" pitchFamily="34" charset="0"/>
              <a:buChar char="•"/>
            </a:pPr>
            <a:r>
              <a:rPr lang="en-US" b="1" i="0" dirty="0">
                <a:latin typeface="Times New Roman" pitchFamily="18" charset="0"/>
                <a:ea typeface="ＭＳ Ｐゴシック" pitchFamily="34" charset="-128"/>
              </a:rPr>
              <a:t>Script</a:t>
            </a:r>
            <a:r>
              <a:rPr lang="en-US" b="1" i="0" baseline="0" dirty="0">
                <a:latin typeface="Times New Roman" pitchFamily="18" charset="0"/>
                <a:ea typeface="ＭＳ Ｐゴシック" pitchFamily="34" charset="-128"/>
              </a:rPr>
              <a:t> -  </a:t>
            </a:r>
            <a:r>
              <a:rPr lang="en-US" i="0" dirty="0">
                <a:latin typeface="Times New Roman" pitchFamily="18" charset="0"/>
                <a:ea typeface="ＭＳ Ｐゴシック" pitchFamily="34" charset="-128"/>
              </a:rPr>
              <a:t>We have included a script of suggested dialog with most slides.  The</a:t>
            </a:r>
            <a:r>
              <a:rPr lang="en-US" i="0" baseline="0" dirty="0">
                <a:latin typeface="Times New Roman" pitchFamily="18" charset="0"/>
                <a:ea typeface="ＭＳ Ｐゴシック" pitchFamily="34" charset="-128"/>
              </a:rPr>
              <a:t> script will always appear in a </a:t>
            </a:r>
            <a:r>
              <a:rPr lang="en-US" b="1" i="0" baseline="0" dirty="0">
                <a:latin typeface="Times New Roman" pitchFamily="18" charset="0"/>
                <a:ea typeface="ＭＳ Ｐゴシック" pitchFamily="34" charset="-128"/>
              </a:rPr>
              <a:t>non-italic font</a:t>
            </a:r>
            <a:r>
              <a:rPr lang="en-US" i="0" baseline="0" dirty="0">
                <a:latin typeface="Times New Roman" pitchFamily="18" charset="0"/>
                <a:ea typeface="ＭＳ Ｐゴシック" pitchFamily="34" charset="-128"/>
              </a:rPr>
              <a:t>. </a:t>
            </a:r>
            <a:r>
              <a:rPr lang="en-US" i="0" dirty="0">
                <a:latin typeface="Times New Roman" pitchFamily="18" charset="0"/>
                <a:ea typeface="ＭＳ Ｐゴシック" pitchFamily="34" charset="-128"/>
              </a:rPr>
              <a:t> Presenters may read the script or modify it to suit their own presentation style.  See template slides 5 and 6  for examples of a slides with the scrip </a:t>
            </a:r>
          </a:p>
          <a:p>
            <a:pPr eaLnBrk="1" hangingPunct="1"/>
            <a:endParaRPr lang="en-US" dirty="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a:latin typeface="Times New Roman" pitchFamily="18" charset="0"/>
                <a:ea typeface="ＭＳ Ｐゴシック" pitchFamily="34" charset="-128"/>
              </a:rPr>
              <a:t>Presentation Instructions - </a:t>
            </a:r>
            <a:r>
              <a:rPr lang="en-US" i="1" dirty="0">
                <a:latin typeface="Times New Roman" pitchFamily="18" charset="0"/>
                <a:ea typeface="ＭＳ Ｐゴシック" pitchFamily="34" charset="-128"/>
              </a:rPr>
              <a:t>(stage direction and presentation suggestions) will be preceded by a  </a:t>
            </a:r>
            <a:r>
              <a:rPr lang="en-US" b="1" dirty="0">
                <a:latin typeface="Times New Roman" pitchFamily="18" charset="0"/>
                <a:ea typeface="ＭＳ Ｐゴシック" pitchFamily="34" charset="-128"/>
              </a:rPr>
              <a:t>Bold header:</a:t>
            </a:r>
            <a:r>
              <a:rPr lang="en-US" b="1" baseline="0" dirty="0">
                <a:latin typeface="Times New Roman" pitchFamily="18" charset="0"/>
                <a:ea typeface="ＭＳ Ｐゴシック" pitchFamily="34" charset="-128"/>
              </a:rPr>
              <a:t> </a:t>
            </a:r>
            <a:r>
              <a:rPr lang="en-US" i="1" dirty="0">
                <a:latin typeface="Times New Roman" pitchFamily="18" charset="0"/>
                <a:ea typeface="ＭＳ Ｐゴシック" pitchFamily="34" charset="-128"/>
              </a:rPr>
              <a:t>the instructions themselves will be in </a:t>
            </a:r>
            <a:r>
              <a:rPr lang="en-US" b="1" i="1" dirty="0">
                <a:latin typeface="Times New Roman" pitchFamily="18" charset="0"/>
                <a:ea typeface="ＭＳ Ｐゴシック" pitchFamily="34" charset="-128"/>
              </a:rPr>
              <a:t>Italic fonts</a:t>
            </a:r>
            <a:r>
              <a:rPr lang="en-US" i="1" dirty="0">
                <a:latin typeface="Times New Roman" pitchFamily="18" charset="0"/>
                <a:ea typeface="ＭＳ Ｐゴシック" pitchFamily="34" charset="-128"/>
              </a:rPr>
              <a:t>.  See slides 2,</a:t>
            </a:r>
            <a:r>
              <a:rPr lang="en-US" i="1" baseline="0" dirty="0">
                <a:latin typeface="Times New Roman" pitchFamily="18" charset="0"/>
                <a:ea typeface="ＭＳ Ｐゴシック" pitchFamily="34" charset="-128"/>
              </a:rPr>
              <a:t> 3, and 4 for examples of slides with Presentation Instructions only.</a:t>
            </a:r>
            <a:endParaRPr lang="en-US" i="1" dirty="0">
              <a:latin typeface="Times New Roman" pitchFamily="18" charset="0"/>
              <a:ea typeface="ＭＳ Ｐゴシック" pitchFamily="34" charset="-128"/>
            </a:endParaRPr>
          </a:p>
          <a:p>
            <a:pPr eaLnBrk="1" hangingPunct="1"/>
            <a:endParaRPr lang="en-US" i="1" dirty="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a:latin typeface="Times New Roman" pitchFamily="18" charset="0"/>
                <a:ea typeface="ＭＳ Ｐゴシック" pitchFamily="34" charset="-128"/>
              </a:rPr>
              <a:t>Program control instructions</a:t>
            </a:r>
            <a:r>
              <a:rPr lang="en-US" b="1" i="0" baseline="0" dirty="0">
                <a:latin typeface="Times New Roman" pitchFamily="18" charset="0"/>
                <a:ea typeface="ＭＳ Ｐゴシック" pitchFamily="34" charset="-128"/>
              </a:rPr>
              <a:t> -</a:t>
            </a:r>
            <a:r>
              <a:rPr lang="en-US" b="1" i="0" dirty="0">
                <a:latin typeface="Times New Roman" pitchFamily="18" charset="0"/>
                <a:ea typeface="ＭＳ Ｐゴシック" pitchFamily="34" charset="-128"/>
              </a:rPr>
              <a:t> </a:t>
            </a:r>
            <a:r>
              <a:rPr lang="en-US" i="1" dirty="0">
                <a:latin typeface="Times New Roman" pitchFamily="18" charset="0"/>
                <a:ea typeface="ＭＳ Ｐゴシック" pitchFamily="34" charset="-128"/>
              </a:rPr>
              <a:t>will be in bold fonts and look like this:  </a:t>
            </a:r>
            <a:r>
              <a:rPr lang="en-US" b="1" dirty="0">
                <a:latin typeface="Times New Roman" pitchFamily="18" charset="0"/>
                <a:ea typeface="ＭＳ Ｐゴシック" pitchFamily="34" charset="-128"/>
              </a:rPr>
              <a:t>(Click) </a:t>
            </a:r>
            <a:r>
              <a:rPr lang="en-US" i="1" dirty="0">
                <a:latin typeface="Times New Roman" pitchFamily="18" charset="0"/>
                <a:ea typeface="ＭＳ Ｐゴシック" pitchFamily="34" charset="-128"/>
              </a:rPr>
              <a:t>for building information within a slide;  or this:  </a:t>
            </a:r>
            <a:r>
              <a:rPr lang="en-US" b="1" dirty="0">
                <a:latin typeface="Times New Roman" pitchFamily="18" charset="0"/>
                <a:ea typeface="ＭＳ Ｐゴシック" pitchFamily="34" charset="-128"/>
              </a:rPr>
              <a:t>(Next Slide) </a:t>
            </a:r>
            <a:r>
              <a:rPr lang="en-US" i="1" dirty="0">
                <a:latin typeface="Times New Roman" pitchFamily="18" charset="0"/>
                <a:ea typeface="ＭＳ Ｐゴシック" pitchFamily="34" charset="-128"/>
              </a:rPr>
              <a:t>for slide advance.</a:t>
            </a:r>
          </a:p>
          <a:p>
            <a:pPr marL="171450" indent="-171450" eaLnBrk="1" hangingPunct="1">
              <a:buFont typeface="Arial" panose="020B0604020202020204" pitchFamily="34" charset="0"/>
              <a:buChar char="•"/>
            </a:pPr>
            <a:endParaRPr lang="en-US" b="1" i="1" dirty="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a:latin typeface="Times New Roman" pitchFamily="18" charset="0"/>
                <a:ea typeface="ＭＳ Ｐゴシック" pitchFamily="34" charset="-128"/>
              </a:rPr>
              <a:t>Background</a:t>
            </a:r>
            <a:r>
              <a:rPr lang="en-US" b="1" i="0" baseline="0" dirty="0">
                <a:latin typeface="Times New Roman" pitchFamily="18" charset="0"/>
                <a:ea typeface="ＭＳ Ｐゴシック" pitchFamily="34" charset="-128"/>
              </a:rPr>
              <a:t> information - </a:t>
            </a:r>
            <a:r>
              <a:rPr lang="en-US" i="1" dirty="0">
                <a:latin typeface="Times New Roman" pitchFamily="18" charset="0"/>
                <a:ea typeface="ＭＳ Ｐゴシック" pitchFamily="34" charset="-128"/>
              </a:rPr>
              <a:t>Some slides may contain background information that supports the concepts presented in the program.  </a:t>
            </a:r>
            <a:br>
              <a:rPr lang="en-US" i="1" dirty="0">
                <a:latin typeface="Times New Roman" pitchFamily="18" charset="0"/>
                <a:ea typeface="ＭＳ Ｐゴシック" pitchFamily="34" charset="-128"/>
              </a:rPr>
            </a:br>
            <a:r>
              <a:rPr lang="en-US" i="1" dirty="0">
                <a:latin typeface="Times New Roman" pitchFamily="18" charset="0"/>
                <a:ea typeface="ＭＳ Ｐゴシック" pitchFamily="34" charset="-128"/>
              </a:rPr>
              <a:t>Background information will always appear last and will be preceded by a bold  </a:t>
            </a:r>
            <a:r>
              <a:rPr lang="en-US" b="1" dirty="0">
                <a:latin typeface="Times New Roman" pitchFamily="18" charset="0"/>
                <a:ea typeface="ＭＳ Ｐゴシック" pitchFamily="34" charset="-128"/>
              </a:rPr>
              <a:t>Background: </a:t>
            </a:r>
            <a:r>
              <a:rPr lang="en-US" i="1" dirty="0">
                <a:latin typeface="Times New Roman" pitchFamily="18" charset="0"/>
                <a:ea typeface="ＭＳ Ｐゴシック" pitchFamily="34" charset="-128"/>
              </a:rPr>
              <a:t>identification.</a:t>
            </a:r>
          </a:p>
          <a:p>
            <a:pPr eaLnBrk="1" hangingPunct="1"/>
            <a:endParaRPr lang="en-US" i="1" dirty="0">
              <a:latin typeface="Times New Roman" pitchFamily="18" charset="0"/>
              <a:ea typeface="ＭＳ Ｐゴシック" pitchFamily="34" charset="-128"/>
            </a:endParaRPr>
          </a:p>
          <a:p>
            <a:pPr eaLnBrk="1" hangingPunct="1"/>
            <a:r>
              <a:rPr lang="en-US" i="1" dirty="0">
                <a:latin typeface="Times New Roman" pitchFamily="18" charset="0"/>
                <a:ea typeface="ＭＳ Ｐゴシック" pitchFamily="34" charset="-128"/>
              </a:rPr>
              <a:t>The production team hopes you and your audience will enjoy the show.   Break a leg!  </a:t>
            </a:r>
          </a:p>
          <a:p>
            <a:pPr eaLnBrk="1" hangingPunct="1"/>
            <a:endParaRPr lang="en-US" i="1" dirty="0">
              <a:latin typeface="Times New Roman" pitchFamily="18" charset="0"/>
              <a:ea typeface="ＭＳ Ｐゴシック" pitchFamily="34" charset="-128"/>
            </a:endParaRPr>
          </a:p>
          <a:p>
            <a:pPr eaLnBrk="1" hangingPunct="1"/>
            <a:r>
              <a:rPr lang="en-US" i="1" dirty="0">
                <a:latin typeface="Times New Roman" pitchFamily="18" charset="0"/>
                <a:ea typeface="ＭＳ Ｐゴシック" pitchFamily="34" charset="-128"/>
              </a:rPr>
              <a:t> </a:t>
            </a:r>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p:txBody>
      </p:sp>
    </p:spTree>
    <p:extLst>
      <p:ext uri="{BB962C8B-B14F-4D97-AF65-F5344CB8AC3E}">
        <p14:creationId xmlns:p14="http://schemas.microsoft.com/office/powerpoint/2010/main" val="35291045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p:spPr>
        <p:txBody>
          <a:bodyPr/>
          <a:lstStyle/>
          <a:p>
            <a:r>
              <a:rPr lang="en-US" altLang="en-US" dirty="0"/>
              <a:t>CFR Part 43.15 states that, in general,</a:t>
            </a:r>
            <a:r>
              <a:rPr lang="en-US" altLang="en-US" baseline="0" dirty="0"/>
              <a:t> e</a:t>
            </a:r>
            <a:r>
              <a:rPr lang="en-US" altLang="en-US" dirty="0"/>
              <a:t>ach person performing an inspection required by parts 91, 125, or 135 of this chapter</a:t>
            </a:r>
            <a:r>
              <a:rPr lang="en-US" altLang="en-US" dirty="0">
                <a:solidFill>
                  <a:srgbClr val="FF0000"/>
                </a:solidFill>
              </a:rPr>
              <a:t> shall</a:t>
            </a:r>
            <a:r>
              <a:rPr lang="en-US" altLang="en-US" baseline="0" dirty="0">
                <a:solidFill>
                  <a:schemeClr val="tx1"/>
                </a:solidFill>
              </a:rPr>
              <a:t> p</a:t>
            </a:r>
            <a:r>
              <a:rPr lang="en-US" altLang="en-US" dirty="0"/>
              <a:t>erform the inspection to determine whether the aircraft or portion(s) thereof under inspection, </a:t>
            </a:r>
            <a:r>
              <a:rPr lang="en-US" altLang="en-US" b="1" u="sng" dirty="0"/>
              <a:t>meets </a:t>
            </a:r>
            <a:r>
              <a:rPr lang="en-US" altLang="en-US" b="1" u="sng" dirty="0">
                <a:solidFill>
                  <a:srgbClr val="FF0000"/>
                </a:solidFill>
              </a:rPr>
              <a:t>all </a:t>
            </a:r>
            <a:r>
              <a:rPr lang="en-US" altLang="en-US" b="1" u="sng" dirty="0"/>
              <a:t>applicable airworthiness requirements*</a:t>
            </a:r>
            <a:r>
              <a:rPr lang="en-US" altLang="en-US" dirty="0"/>
              <a:t>; and if the inspection, is one provided for in parts 125, 135, or Sec. 91.409(e) of this chapter, perform the inspection per the instructions and procedures outlined in the inspection program for the aircraft being inspected.</a:t>
            </a:r>
          </a:p>
          <a:p>
            <a:endParaRPr lang="en-US" altLang="en-US" dirty="0"/>
          </a:p>
          <a:p>
            <a:r>
              <a:rPr lang="en-US" altLang="en-US" dirty="0"/>
              <a:t>*Airworthiness requirements are found on the aircraft A/W certificate. </a:t>
            </a:r>
          </a:p>
          <a:p>
            <a:endParaRPr lang="en-US" altLang="en-US" dirty="0"/>
          </a:p>
          <a:p>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a:t>(Next</a:t>
            </a:r>
            <a:r>
              <a:rPr lang="en-US" altLang="en-US" b="1" baseline="0" dirty="0"/>
              <a:t> Slide)</a:t>
            </a:r>
            <a:endParaRPr lang="en-US" altLang="en-US" dirty="0"/>
          </a:p>
          <a:p>
            <a:endParaRPr lang="en-US" altLang="en-US" dirty="0"/>
          </a:p>
        </p:txBody>
      </p:sp>
    </p:spTree>
    <p:extLst>
      <p:ext uri="{BB962C8B-B14F-4D97-AF65-F5344CB8AC3E}">
        <p14:creationId xmlns:p14="http://schemas.microsoft.com/office/powerpoint/2010/main" val="49076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r>
              <a:rPr lang="en-US" altLang="en-US" dirty="0">
                <a:solidFill>
                  <a:srgbClr val="0070C0"/>
                </a:solidFill>
              </a:rPr>
              <a:t>For r</a:t>
            </a:r>
            <a:r>
              <a:rPr lang="en-US" altLang="en-US" dirty="0"/>
              <a:t>otorcraft. Each person performing an inspection required by Part 91 on a rotorcraft shall inspect the following systems per the maintenance manual or Instructions for Continued Airworthiness of the manufacturer concerned,</a:t>
            </a:r>
            <a:r>
              <a:rPr lang="en-US" altLang="en-US" baseline="0" dirty="0"/>
              <a:t> t</a:t>
            </a:r>
            <a:r>
              <a:rPr lang="en-US" altLang="en-US" dirty="0"/>
              <a:t>he drive shafts or similar systems, the main rotor transmission gearbox for apparent defects, the main rotor and center section (or the equivalent area), and</a:t>
            </a:r>
            <a:r>
              <a:rPr lang="en-US" altLang="en-US" baseline="0" dirty="0"/>
              <a:t> t</a:t>
            </a:r>
            <a:r>
              <a:rPr lang="en-US" altLang="en-US" dirty="0"/>
              <a:t>he auxiliary rotor on helicopters.</a:t>
            </a:r>
          </a:p>
          <a:p>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a:t>(Next</a:t>
            </a:r>
            <a:r>
              <a:rPr lang="en-US" altLang="en-US" b="1" baseline="0" dirty="0"/>
              <a:t> Slide)</a:t>
            </a:r>
            <a:endParaRPr lang="en-US" altLang="en-US" dirty="0"/>
          </a:p>
          <a:p>
            <a:endParaRPr lang="en-US" altLang="en-US" dirty="0"/>
          </a:p>
        </p:txBody>
      </p:sp>
    </p:spTree>
    <p:extLst>
      <p:ext uri="{BB962C8B-B14F-4D97-AF65-F5344CB8AC3E}">
        <p14:creationId xmlns:p14="http://schemas.microsoft.com/office/powerpoint/2010/main" val="3670872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p:spPr>
        <p:txBody>
          <a:bodyPr/>
          <a:lstStyle/>
          <a:p>
            <a:r>
              <a:rPr lang="en-US" altLang="en-US" dirty="0">
                <a:solidFill>
                  <a:srgbClr val="0070C0"/>
                </a:solidFill>
              </a:rPr>
              <a:t>For </a:t>
            </a:r>
            <a:r>
              <a:rPr lang="en-US" altLang="en-US" dirty="0">
                <a:solidFill>
                  <a:srgbClr val="FF0000"/>
                </a:solidFill>
              </a:rPr>
              <a:t>Annual and 100-hour inspections</a:t>
            </a:r>
            <a:r>
              <a:rPr lang="en-US" altLang="en-US" dirty="0"/>
              <a:t>. Each person performing an annual or 100-hour inspection </a:t>
            </a:r>
            <a:r>
              <a:rPr lang="en-US" altLang="en-US" dirty="0">
                <a:solidFill>
                  <a:srgbClr val="FF0000"/>
                </a:solidFill>
              </a:rPr>
              <a:t>shall </a:t>
            </a:r>
            <a:r>
              <a:rPr lang="en-US" altLang="en-US" dirty="0"/>
              <a:t>use a </a:t>
            </a:r>
            <a:r>
              <a:rPr lang="en-US" altLang="en-US" dirty="0">
                <a:solidFill>
                  <a:srgbClr val="FF0000"/>
                </a:solidFill>
              </a:rPr>
              <a:t>checklist </a:t>
            </a:r>
            <a:r>
              <a:rPr lang="en-US" altLang="en-US" dirty="0"/>
              <a:t>while performing the inspection. </a:t>
            </a:r>
            <a:r>
              <a:rPr lang="en-US" altLang="en-US" b="1" u="sng" dirty="0"/>
              <a:t>The checklist may be of the person's own design, one provided by the manufacturer of the equipment being inspected, or one obtained from another source. </a:t>
            </a:r>
          </a:p>
          <a:p>
            <a:endParaRPr lang="en-US" altLang="en-US" b="1" u="sng" dirty="0"/>
          </a:p>
          <a:p>
            <a:r>
              <a:rPr lang="en-US" altLang="en-US" dirty="0"/>
              <a:t>This checklist (at a minimum) must include the scope and detail of the items contained in appendix D to this part and paragraph (b) of this section.</a:t>
            </a:r>
          </a:p>
          <a:p>
            <a:endParaRPr lang="en-US" altLang="en-US" dirty="0"/>
          </a:p>
          <a:p>
            <a:r>
              <a:rPr lang="en-US" altLang="en-US" b="1" u="sng" dirty="0"/>
              <a:t>You must also consider the more complex the aircraft; the more inspection items must be added to the minimum required inspection items listed in appendix D. Consider a Cessna 421; it has a highly complex gear retract system, larger turbocharged engines, pressurized cabin, electronic systems, etc., all these systems must be added to the inspection form. Also, Appendix D does not cover Modifications. Supplemental Type Certificates (STC) and their instructions for continued airworthiness (ICA) </a:t>
            </a:r>
            <a:r>
              <a:rPr lang="en-US" altLang="en-US" b="1" u="sng" dirty="0" smtClean="0"/>
              <a:t>that must </a:t>
            </a:r>
            <a:r>
              <a:rPr lang="en-US" altLang="en-US" b="1" u="sng" dirty="0"/>
              <a:t>be included in any inspection checklist.  </a:t>
            </a:r>
          </a:p>
          <a:p>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a:t>(Next</a:t>
            </a:r>
            <a:r>
              <a:rPr lang="en-US" altLang="en-US" b="1" baseline="0" dirty="0"/>
              <a:t> Slide)</a:t>
            </a:r>
            <a:endParaRPr lang="en-US" altLang="en-US" dirty="0"/>
          </a:p>
          <a:p>
            <a:endParaRPr lang="en-US" altLang="en-US" dirty="0"/>
          </a:p>
        </p:txBody>
      </p:sp>
    </p:spTree>
    <p:extLst>
      <p:ext uri="{BB962C8B-B14F-4D97-AF65-F5344CB8AC3E}">
        <p14:creationId xmlns:p14="http://schemas.microsoft.com/office/powerpoint/2010/main" val="3229019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p:spPr>
        <p:txBody>
          <a:bodyPr/>
          <a:lstStyle/>
          <a:p>
            <a:r>
              <a:rPr lang="en-US" altLang="en-US" dirty="0"/>
              <a:t>Each person approving a reciprocating-engine-powered aircraft for return to service </a:t>
            </a:r>
            <a:r>
              <a:rPr lang="en-US" altLang="en-US" dirty="0">
                <a:solidFill>
                  <a:srgbClr val="FF0000"/>
                </a:solidFill>
              </a:rPr>
              <a:t>after an annual or 100-hour inspection </a:t>
            </a:r>
            <a:r>
              <a:rPr lang="en-US" altLang="en-US" b="1" i="1" u="sng" dirty="0">
                <a:solidFill>
                  <a:srgbClr val="FF0000"/>
                </a:solidFill>
              </a:rPr>
              <a:t>shall</a:t>
            </a:r>
            <a:r>
              <a:rPr lang="en-US" altLang="en-US" dirty="0"/>
              <a:t>, before that approval</a:t>
            </a:r>
            <a:r>
              <a:rPr lang="en-US" altLang="en-US" b="1" u="sng" dirty="0"/>
              <a:t>, </a:t>
            </a:r>
            <a:r>
              <a:rPr lang="en-US" altLang="en-US" b="1" u="sng" dirty="0">
                <a:solidFill>
                  <a:srgbClr val="FF0000"/>
                </a:solidFill>
              </a:rPr>
              <a:t>run the aircraft engine </a:t>
            </a:r>
            <a:r>
              <a:rPr lang="en-US" altLang="en-US" dirty="0">
                <a:solidFill>
                  <a:srgbClr val="FF0000"/>
                </a:solidFill>
              </a:rPr>
              <a:t>or engines to determine satisfactory performance </a:t>
            </a:r>
            <a:r>
              <a:rPr lang="en-US" altLang="en-US" dirty="0"/>
              <a:t>per the manufacturer's recommendations. </a:t>
            </a:r>
          </a:p>
          <a:p>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a:t>(Next</a:t>
            </a:r>
            <a:r>
              <a:rPr lang="en-US" altLang="en-US" b="1" baseline="0" dirty="0"/>
              <a:t> Slide)</a:t>
            </a:r>
            <a:endParaRPr lang="en-US" altLang="en-US" dirty="0"/>
          </a:p>
          <a:p>
            <a:endParaRPr lang="en-US" altLang="en-US" dirty="0"/>
          </a:p>
        </p:txBody>
      </p:sp>
    </p:spTree>
    <p:extLst>
      <p:ext uri="{BB962C8B-B14F-4D97-AF65-F5344CB8AC3E}">
        <p14:creationId xmlns:p14="http://schemas.microsoft.com/office/powerpoint/2010/main" val="1738590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p:spPr>
        <p:txBody>
          <a:bodyPr/>
          <a:lstStyle/>
          <a:p>
            <a:r>
              <a:rPr lang="en-US" altLang="en-US" b="1" i="1" u="sng" dirty="0"/>
              <a:t>To determine:</a:t>
            </a:r>
          </a:p>
          <a:p>
            <a:r>
              <a:rPr lang="en-US" altLang="en-US" dirty="0"/>
              <a:t>Power output (static and idle </a:t>
            </a:r>
            <a:r>
              <a:rPr lang="en-US" altLang="en-US" dirty="0" err="1"/>
              <a:t>r.p.m</a:t>
            </a:r>
            <a:r>
              <a:rPr lang="en-US" altLang="en-US" dirty="0"/>
              <a:t>.);</a:t>
            </a:r>
          </a:p>
          <a:p>
            <a:r>
              <a:rPr lang="en-US" altLang="en-US" dirty="0"/>
              <a:t>Magnetos;</a:t>
            </a:r>
          </a:p>
          <a:p>
            <a:r>
              <a:rPr lang="en-US" altLang="en-US" dirty="0"/>
              <a:t>Fuel and oil pressure; and</a:t>
            </a:r>
          </a:p>
          <a:p>
            <a:r>
              <a:rPr lang="en-US" altLang="en-US" dirty="0"/>
              <a:t>Cylinder and oil temperature.</a:t>
            </a:r>
          </a:p>
          <a:p>
            <a:endParaRPr lang="en-US" altLang="en-US" dirty="0"/>
          </a:p>
          <a:p>
            <a:r>
              <a:rPr lang="en-US" altLang="en-US" dirty="0"/>
              <a:t>Each person approving a turbine-engine-powered aircraft for return to service after an annual, 100-hour, or progressive inspection </a:t>
            </a:r>
            <a:r>
              <a:rPr lang="en-US" altLang="en-US" dirty="0">
                <a:solidFill>
                  <a:srgbClr val="FF0000"/>
                </a:solidFill>
              </a:rPr>
              <a:t>shall,</a:t>
            </a:r>
            <a:r>
              <a:rPr lang="en-US" altLang="en-US" dirty="0"/>
              <a:t> before that approval, run the aircraft engine or engines to determine satisfactory performance per the manufacturer's recommendations.</a:t>
            </a:r>
          </a:p>
          <a:p>
            <a:endParaRPr lang="en-US" altLang="en-US" dirty="0">
              <a:solidFill>
                <a:srgbClr val="0070C0"/>
              </a:solidFill>
            </a:endParaRPr>
          </a:p>
          <a:p>
            <a:r>
              <a:rPr lang="en-US" altLang="en-US" dirty="0"/>
              <a:t>Progressive inspection. (1) Each person performing a progressive inspection shall, at the start of a progressive inspection system, inspect the aircraft completely. After this initial inspection, routine and detailed inspections must be conducted as prescribed in the progressive inspection schedule. Routine inspections consist of visual examination or check of the appliances, the aircraft, and its components and systems, insofar as practicable without disassembly. Detailed inspections consist of a thorough examination of the appliances, the aircraft, and its components and systems, with such disassembly as necessary. For the purposes of this subparagraph, the overhaul of a component or system is considered to be a detailed inspection.</a:t>
            </a:r>
          </a:p>
          <a:p>
            <a:endParaRPr lang="en-US" altLang="en-US" dirty="0"/>
          </a:p>
          <a:p>
            <a:r>
              <a:rPr lang="en-US" altLang="en-US" dirty="0"/>
              <a:t>If the aircraft is away from the station where inspections are customarily conducted, an appropriately rated mechanic, a certificated repair station, or the manufacturer of the aircraft may perform inspections in accordance with the procedures and using the forms of the person who would otherwise perform the inspection</a:t>
            </a:r>
          </a:p>
          <a:p>
            <a:endParaRPr lang="en-US" altLang="en-US" dirty="0"/>
          </a:p>
          <a:p>
            <a:r>
              <a:rPr lang="en-US" altLang="en-US" dirty="0"/>
              <a:t>Have you ever seen someone complete an inspection without an engine run or operational check of systems?</a:t>
            </a:r>
          </a:p>
          <a:p>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a:t>(Next</a:t>
            </a:r>
            <a:r>
              <a:rPr lang="en-US" altLang="en-US" b="1" baseline="0" dirty="0"/>
              <a:t> Slide)</a:t>
            </a:r>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p:txBody>
      </p:sp>
    </p:spTree>
    <p:extLst>
      <p:ext uri="{BB962C8B-B14F-4D97-AF65-F5344CB8AC3E}">
        <p14:creationId xmlns:p14="http://schemas.microsoft.com/office/powerpoint/2010/main" val="2373055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p:spPr>
        <p:txBody>
          <a:bodyPr/>
          <a:lstStyle/>
          <a:p>
            <a:r>
              <a:rPr lang="en-US" altLang="en-US" dirty="0"/>
              <a:t>The first sentence states that the aircraft must be thoroughly cleaned before the inspection. This includes below the floorboards to facilitate a good inspection. Have you cleaned under floorboards</a:t>
            </a:r>
            <a:r>
              <a:rPr lang="en-US" altLang="en-US" baseline="0" dirty="0"/>
              <a:t>? It can be an experience. However, it takes</a:t>
            </a:r>
            <a:r>
              <a:rPr lang="en-US" altLang="en-US" dirty="0"/>
              <a:t> time and has to be accomplished.</a:t>
            </a:r>
            <a:r>
              <a:rPr lang="en-US" altLang="en-US" dirty="0">
                <a:solidFill>
                  <a:srgbClr val="000000"/>
                </a:solidFill>
              </a:rPr>
              <a:t> </a:t>
            </a:r>
          </a:p>
          <a:p>
            <a:endParaRPr lang="en-US" altLang="en-US" dirty="0">
              <a:solidFill>
                <a:srgbClr val="000000"/>
              </a:solidFill>
            </a:endParaRPr>
          </a:p>
          <a:p>
            <a:r>
              <a:rPr lang="en-US" altLang="en-US" dirty="0">
                <a:solidFill>
                  <a:srgbClr val="000000"/>
                </a:solidFill>
              </a:rPr>
              <a:t>Each person performing an annual or 100-hour inspection </a:t>
            </a:r>
            <a:r>
              <a:rPr lang="en-US" altLang="en-US" b="1" u="sng" dirty="0">
                <a:solidFill>
                  <a:srgbClr val="000000"/>
                </a:solidFill>
              </a:rPr>
              <a:t>shall</a:t>
            </a:r>
            <a:r>
              <a:rPr lang="en-US" altLang="en-US" dirty="0">
                <a:solidFill>
                  <a:srgbClr val="000000"/>
                </a:solidFill>
              </a:rPr>
              <a:t>, before that inspection, remove or open all necessary inspection plates, access doors, fairing, and cowling. He shall thoroughly clean the </a:t>
            </a:r>
            <a:r>
              <a:rPr lang="en-US" altLang="en-US" sz="1400" b="1" i="1" u="sng" dirty="0">
                <a:solidFill>
                  <a:srgbClr val="FF0000"/>
                </a:solidFill>
              </a:rPr>
              <a:t>aircraft and aircraft engine. </a:t>
            </a:r>
          </a:p>
          <a:p>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a:t>(Next</a:t>
            </a:r>
            <a:r>
              <a:rPr lang="en-US" altLang="en-US" b="1" baseline="0" dirty="0"/>
              <a:t> Slide)</a:t>
            </a:r>
            <a:endParaRPr lang="en-US" altLang="en-US" dirty="0"/>
          </a:p>
          <a:p>
            <a:endParaRPr lang="en-US" altLang="en-US" dirty="0"/>
          </a:p>
        </p:txBody>
      </p:sp>
    </p:spTree>
    <p:extLst>
      <p:ext uri="{BB962C8B-B14F-4D97-AF65-F5344CB8AC3E}">
        <p14:creationId xmlns:p14="http://schemas.microsoft.com/office/powerpoint/2010/main" val="17894181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p:spPr>
        <p:txBody>
          <a:bodyPr/>
          <a:lstStyle/>
          <a:p>
            <a:r>
              <a:rPr lang="en-US" altLang="en-US" sz="1200" dirty="0"/>
              <a:t>Each person performing an annual or 100 hr. inspection shall inspect,</a:t>
            </a:r>
            <a:r>
              <a:rPr lang="en-US" altLang="en-US" sz="1200" baseline="0" dirty="0"/>
              <a:t> g</a:t>
            </a:r>
            <a:r>
              <a:rPr lang="en-US" altLang="en-US" sz="1200" dirty="0"/>
              <a:t>enerally—for uncleanliness and loose equipment that might foul the controls,</a:t>
            </a:r>
            <a:r>
              <a:rPr lang="en-US" altLang="en-US" sz="1200" baseline="0" dirty="0"/>
              <a:t> as well as seats and safety belts; windows and windshields; instruments; flight and engine controls; batteries, and all systems.</a:t>
            </a:r>
          </a:p>
          <a:p>
            <a:endParaRPr lang="en-US" altLang="en-US" sz="1200" dirty="0"/>
          </a:p>
          <a:p>
            <a:endParaRPr lang="en-US" altLang="en-US" dirty="0"/>
          </a:p>
          <a:p>
            <a:r>
              <a:rPr lang="en-US" altLang="en-US" b="1" dirty="0"/>
              <a:t>(Next</a:t>
            </a:r>
            <a:r>
              <a:rPr lang="en-US" altLang="en-US" b="1" baseline="0" dirty="0"/>
              <a:t> Slide)</a:t>
            </a:r>
            <a:endParaRPr lang="en-US" altLang="en-US" b="1" dirty="0"/>
          </a:p>
        </p:txBody>
      </p:sp>
    </p:spTree>
    <p:extLst>
      <p:ext uri="{BB962C8B-B14F-4D97-AF65-F5344CB8AC3E}">
        <p14:creationId xmlns:p14="http://schemas.microsoft.com/office/powerpoint/2010/main" val="3848444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p:spPr>
        <p:txBody>
          <a:bodyPr/>
          <a:lstStyle/>
          <a:p>
            <a:r>
              <a:rPr lang="en-US" altLang="en-US" dirty="0"/>
              <a:t>And the list goes on!!</a:t>
            </a:r>
            <a:r>
              <a:rPr lang="en-US" altLang="en-US" baseline="0" dirty="0"/>
              <a:t> </a:t>
            </a:r>
            <a:r>
              <a:rPr lang="en-US" altLang="en-US" dirty="0"/>
              <a:t>This list speaks to the minimum that is REQUIRED to be accomplished per regulations. </a:t>
            </a:r>
          </a:p>
          <a:p>
            <a:endParaRPr lang="en-US" altLang="en-US" dirty="0"/>
          </a:p>
          <a:p>
            <a:r>
              <a:rPr lang="en-US" altLang="en-US" dirty="0"/>
              <a:t>On Slide 15, we said, </a:t>
            </a:r>
            <a:r>
              <a:rPr lang="en-US" altLang="en-US" b="1" dirty="0"/>
              <a:t>“open </a:t>
            </a:r>
            <a:r>
              <a:rPr lang="en-US" altLang="en-US" b="1" u="sng" dirty="0">
                <a:solidFill>
                  <a:srgbClr val="FF0000"/>
                </a:solidFill>
              </a:rPr>
              <a:t>all </a:t>
            </a:r>
            <a:r>
              <a:rPr lang="en-US" altLang="en-US" b="1" dirty="0">
                <a:solidFill>
                  <a:srgbClr val="FF0000"/>
                </a:solidFill>
              </a:rPr>
              <a:t>necessary inspection plates, access doors, fairing, and cowlings” </a:t>
            </a:r>
            <a:r>
              <a:rPr lang="en-US" altLang="en-US" dirty="0">
                <a:solidFill>
                  <a:srgbClr val="FF0000"/>
                </a:solidFill>
              </a:rPr>
              <a:t>So everything just mentioned and more </a:t>
            </a:r>
            <a:r>
              <a:rPr lang="en-US" altLang="en-US" dirty="0" smtClean="0">
                <a:solidFill>
                  <a:srgbClr val="FF0000"/>
                </a:solidFill>
              </a:rPr>
              <a:t>must be </a:t>
            </a:r>
            <a:r>
              <a:rPr lang="en-US" altLang="en-US" dirty="0">
                <a:solidFill>
                  <a:srgbClr val="FF0000"/>
                </a:solidFill>
              </a:rPr>
              <a:t>opened up. It takes time to </a:t>
            </a:r>
            <a:r>
              <a:rPr lang="en-US" altLang="en-US" dirty="0" smtClean="0">
                <a:solidFill>
                  <a:srgbClr val="FF0000"/>
                </a:solidFill>
              </a:rPr>
              <a:t>prepare </a:t>
            </a:r>
            <a:r>
              <a:rPr lang="en-US" altLang="en-US" dirty="0">
                <a:solidFill>
                  <a:srgbClr val="FF0000"/>
                </a:solidFill>
              </a:rPr>
              <a:t>an </a:t>
            </a:r>
            <a:r>
              <a:rPr lang="en-US" altLang="en-US" dirty="0" smtClean="0">
                <a:solidFill>
                  <a:srgbClr val="FF0000"/>
                </a:solidFill>
              </a:rPr>
              <a:t>airplane for inspection.</a:t>
            </a:r>
            <a:r>
              <a:rPr lang="en-US" altLang="en-US" baseline="0" dirty="0" smtClean="0">
                <a:solidFill>
                  <a:srgbClr val="FF0000"/>
                </a:solidFill>
              </a:rPr>
              <a:t> </a:t>
            </a:r>
            <a:r>
              <a:rPr lang="en-US" altLang="en-US" baseline="0" dirty="0">
                <a:solidFill>
                  <a:srgbClr val="FF0000"/>
                </a:solidFill>
              </a:rPr>
              <a:t>15 to 25 hours is probably a conservative estimate. </a:t>
            </a:r>
            <a:endParaRPr lang="en-US" altLang="en-US" dirty="0">
              <a:solidFill>
                <a:srgbClr val="FF0000"/>
              </a:solidFill>
            </a:endParaRPr>
          </a:p>
          <a:p>
            <a:endParaRPr lang="en-US" altLang="en-US" dirty="0">
              <a:solidFill>
                <a:srgbClr val="FF0000"/>
              </a:solidFill>
            </a:endParaRPr>
          </a:p>
          <a:p>
            <a:r>
              <a:rPr lang="en-US" altLang="en-US" b="1" dirty="0"/>
              <a:t>(Next Slide)</a:t>
            </a:r>
          </a:p>
          <a:p>
            <a:endParaRPr lang="en-US" altLang="en-US" dirty="0"/>
          </a:p>
        </p:txBody>
      </p:sp>
    </p:spTree>
    <p:extLst>
      <p:ext uri="{BB962C8B-B14F-4D97-AF65-F5344CB8AC3E}">
        <p14:creationId xmlns:p14="http://schemas.microsoft.com/office/powerpoint/2010/main" val="453582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hundred dollars of labor, even for a Cub, is not much. As you can see, there are many items to cover in these two to three hours of working. So, what happens when you only take three hours? Things…things happen like the issue in the photo. In this photo, the throttle control arm disengaged from the serrated half of the throttle shaft when the castellated nut backed off in flight. No cotter pin was installed.</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a:t>(Next</a:t>
            </a:r>
            <a:r>
              <a:rPr lang="en-US" altLang="en-US" b="1" baseline="0" dirty="0"/>
              <a:t> Slide)</a:t>
            </a:r>
            <a:endParaRPr lang="en-US" altLang="en-US" dirty="0"/>
          </a:p>
          <a:p>
            <a:endParaRPr lang="en-US" dirty="0"/>
          </a:p>
          <a:p>
            <a:endParaRPr lang="en-US" dirty="0"/>
          </a:p>
        </p:txBody>
      </p:sp>
    </p:spTree>
    <p:extLst>
      <p:ext uri="{BB962C8B-B14F-4D97-AF65-F5344CB8AC3E}">
        <p14:creationId xmlns:p14="http://schemas.microsoft.com/office/powerpoint/2010/main" val="15806358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p:spPr>
        <p:txBody>
          <a:bodyPr/>
          <a:lstStyle/>
          <a:p>
            <a:r>
              <a:rPr lang="en-US" altLang="en-US" dirty="0"/>
              <a:t>The mechanic may not have time in two hours to check things like the primary fuel bowls and screens and carburetor inlet screens. What could go wrong? Here rust has made it to the filter. Do you think some might make </a:t>
            </a:r>
            <a:r>
              <a:rPr lang="en-US" altLang="en-US" dirty="0" smtClean="0"/>
              <a:t>its </a:t>
            </a:r>
            <a:r>
              <a:rPr lang="en-US" altLang="en-US" dirty="0"/>
              <a:t>way to the carburetor jets? </a:t>
            </a:r>
          </a:p>
          <a:p>
            <a:endParaRPr lang="en-US" altLang="en-US" dirty="0"/>
          </a:p>
          <a:p>
            <a:r>
              <a:rPr lang="en-US" altLang="en-US" dirty="0"/>
              <a:t>How much longer might the aircraft continue to run? The plane represented by the picture on the right of the slide made an emergency landing due to low fuel flow to the engine. </a:t>
            </a:r>
          </a:p>
          <a:p>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a:t>(Next</a:t>
            </a:r>
            <a:r>
              <a:rPr lang="en-US" altLang="en-US" b="1" baseline="0" dirty="0"/>
              <a:t> Slide)</a:t>
            </a:r>
            <a:endParaRPr lang="en-US" altLang="en-US" dirty="0"/>
          </a:p>
          <a:p>
            <a:endParaRPr lang="en-US" altLang="en-US" dirty="0"/>
          </a:p>
        </p:txBody>
      </p:sp>
    </p:spTree>
    <p:extLst>
      <p:ext uri="{BB962C8B-B14F-4D97-AF65-F5344CB8AC3E}">
        <p14:creationId xmlns:p14="http://schemas.microsoft.com/office/powerpoint/2010/main" val="1397955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b="1" dirty="0">
                <a:latin typeface="Times New Roman" pitchFamily="18" charset="0"/>
                <a:ea typeface="ＭＳ Ｐゴシック" pitchFamily="34" charset="-128"/>
              </a:rPr>
              <a:t>Presentation Instruction: </a:t>
            </a:r>
            <a:r>
              <a:rPr lang="en-US" i="1" dirty="0">
                <a:latin typeface="Times New Roman" pitchFamily="18" charset="0"/>
                <a:ea typeface="ＭＳ Ｐゴシック" pitchFamily="34" charset="-128"/>
              </a:rPr>
              <a:t>Here’s where you can discuss venue logistics, acknowledge sponsors, and deliver other information you want your audience to know in the beginning.  You can add slides after this one to fit your situation. </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p:txBody>
      </p:sp>
    </p:spTree>
    <p:extLst>
      <p:ext uri="{BB962C8B-B14F-4D97-AF65-F5344CB8AC3E}">
        <p14:creationId xmlns:p14="http://schemas.microsoft.com/office/powerpoint/2010/main" val="2483719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p:spPr>
        <p:txBody>
          <a:bodyPr/>
          <a:lstStyle/>
          <a:p>
            <a:r>
              <a:rPr lang="en-US" altLang="en-US" dirty="0"/>
              <a:t>Foam air filters </a:t>
            </a:r>
            <a:r>
              <a:rPr lang="en-US" altLang="en-US" dirty="0" smtClean="0"/>
              <a:t>do </a:t>
            </a:r>
            <a:r>
              <a:rPr lang="en-US" altLang="en-US" dirty="0"/>
              <a:t>not tolerate backfires well, and the damage happens instantly, so mechanics can expect damage anytime they inspect foam air filters. </a:t>
            </a:r>
            <a:r>
              <a:rPr lang="en-US" altLang="en-US" dirty="0" smtClean="0"/>
              <a:t>Brackett’s induction </a:t>
            </a:r>
            <a:r>
              <a:rPr lang="en-US" altLang="en-US" dirty="0"/>
              <a:t>air filters must be </a:t>
            </a:r>
            <a:r>
              <a:rPr lang="en-US" altLang="en-US" b="1" dirty="0"/>
              <a:t>replaced annually or every 100 hrs. Whichever comes first (Per Brackets ICA’s)</a:t>
            </a:r>
            <a:r>
              <a:rPr lang="en-US" altLang="en-US" dirty="0"/>
              <a:t>. They have a shelf life when they are stored. It is printed on the package. Yep, another ten bucks added to the annual/100 hr. inspection!</a:t>
            </a:r>
          </a:p>
          <a:p>
            <a:endParaRPr lang="en-US" altLang="en-US" dirty="0"/>
          </a:p>
          <a:p>
            <a:r>
              <a:rPr lang="en-US" altLang="en-US" dirty="0"/>
              <a:t>Where did the soot and all the pieces of the air filter go? Could this cause an engine failure? </a:t>
            </a:r>
          </a:p>
          <a:p>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a:t>(Next</a:t>
            </a:r>
            <a:r>
              <a:rPr lang="en-US" altLang="en-US" b="1" baseline="0" dirty="0"/>
              <a:t> Slide)</a:t>
            </a:r>
            <a:endParaRPr lang="en-US" altLang="en-US" dirty="0"/>
          </a:p>
          <a:p>
            <a:endParaRPr lang="en-US" altLang="en-US" dirty="0"/>
          </a:p>
        </p:txBody>
      </p:sp>
    </p:spTree>
    <p:extLst>
      <p:ext uri="{BB962C8B-B14F-4D97-AF65-F5344CB8AC3E}">
        <p14:creationId xmlns:p14="http://schemas.microsoft.com/office/powerpoint/2010/main" val="19091078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p:spPr>
        <p:txBody>
          <a:bodyPr/>
          <a:lstStyle/>
          <a:p>
            <a:r>
              <a:rPr lang="en-US" altLang="en-US" dirty="0"/>
              <a:t>The ICA for the </a:t>
            </a:r>
            <a:r>
              <a:rPr lang="en-US" altLang="en-US" dirty="0" smtClean="0"/>
              <a:t>Bracket </a:t>
            </a:r>
            <a:r>
              <a:rPr lang="en-US" altLang="en-US" dirty="0"/>
              <a:t>air filter from the previous slide is pictured here. The ICA requires it to be replaced at each annual inspection. The ICA is also where the maintenance instructions for modifications installed on the aircraft can be</a:t>
            </a:r>
            <a:r>
              <a:rPr lang="en-US" altLang="en-US" baseline="0" dirty="0"/>
              <a:t> found</a:t>
            </a:r>
            <a:r>
              <a:rPr lang="en-US" altLang="en-US" dirty="0"/>
              <a:t>. </a:t>
            </a:r>
          </a:p>
          <a:p>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a:t>(Next</a:t>
            </a:r>
            <a:r>
              <a:rPr lang="en-US" altLang="en-US" b="1" baseline="0" dirty="0"/>
              <a:t> Slide)</a:t>
            </a:r>
            <a:endParaRPr lang="en-US" altLang="en-US" dirty="0"/>
          </a:p>
          <a:p>
            <a:endParaRPr lang="en-US" altLang="en-US" dirty="0"/>
          </a:p>
        </p:txBody>
      </p:sp>
    </p:spTree>
    <p:extLst>
      <p:ext uri="{BB962C8B-B14F-4D97-AF65-F5344CB8AC3E}">
        <p14:creationId xmlns:p14="http://schemas.microsoft.com/office/powerpoint/2010/main" val="39696375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p:spPr>
        <p:txBody>
          <a:bodyPr/>
          <a:lstStyle/>
          <a:p>
            <a:r>
              <a:rPr lang="en-US" altLang="en-US" dirty="0"/>
              <a:t>Lack of time to double-check items. Two A&amp;Ps and an IA did a fast inspection and did not follow the Instructions for Continued Airworthiness on a turbocharger installation. This did not end well, causing an accident.</a:t>
            </a:r>
          </a:p>
          <a:p>
            <a:endParaRPr lang="en-US" altLang="en-US" dirty="0"/>
          </a:p>
          <a:p>
            <a:r>
              <a:rPr lang="en-US" altLang="en-US" b="1" dirty="0"/>
              <a:t>(Next Slide)</a:t>
            </a:r>
          </a:p>
          <a:p>
            <a:endParaRPr lang="en-US" altLang="en-US" dirty="0"/>
          </a:p>
        </p:txBody>
      </p:sp>
    </p:spTree>
    <p:extLst>
      <p:ext uri="{BB962C8B-B14F-4D97-AF65-F5344CB8AC3E}">
        <p14:creationId xmlns:p14="http://schemas.microsoft.com/office/powerpoint/2010/main" val="3626934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p:spPr>
        <p:txBody>
          <a:bodyPr/>
          <a:lstStyle/>
          <a:p>
            <a:r>
              <a:rPr lang="en-US" altLang="en-US" dirty="0"/>
              <a:t>Did the IA /shop open the shroud around the exhaust system to inspect for cracks? Unknown or bad repairs can’t be seen unless the system is opened up and inspected. Poor muffler repairs are a great way to introduce carbon</a:t>
            </a:r>
            <a:r>
              <a:rPr lang="en-US" altLang="en-US" baseline="0" dirty="0"/>
              <a:t> monoxide into the cabin.</a:t>
            </a:r>
            <a:r>
              <a:rPr lang="en-US" altLang="en-US" dirty="0"/>
              <a:t> </a:t>
            </a:r>
          </a:p>
          <a:p>
            <a:endParaRPr lang="en-US" altLang="en-US" dirty="0"/>
          </a:p>
          <a:p>
            <a:r>
              <a:rPr lang="en-US" altLang="en-US" dirty="0"/>
              <a:t>This type of repair usually indicates a thinning of the original muffler. Look for it to “Blow Out” again. What kind of stress is this causing? Stress cracks? Metal fatigue? </a:t>
            </a:r>
          </a:p>
          <a:p>
            <a:endParaRPr lang="en-US" altLang="en-US" dirty="0"/>
          </a:p>
          <a:p>
            <a:r>
              <a:rPr lang="en-US" altLang="en-US" dirty="0"/>
              <a:t>43.13 (b) Each person maintaining or altering, or performing preventive maintenance, </a:t>
            </a:r>
            <a:r>
              <a:rPr lang="en-US" altLang="en-US" b="1" u="sng" dirty="0"/>
              <a:t>shall do that work in such a manner and use materials </a:t>
            </a:r>
            <a:r>
              <a:rPr lang="en-US" altLang="en-US" dirty="0"/>
              <a:t>of such a quality that the condition of the aircraft, airframe, aircraft engine, propeller, or appliance worked on </a:t>
            </a:r>
            <a:r>
              <a:rPr lang="en-US" altLang="en-US" b="1" u="sng" dirty="0"/>
              <a:t>will be at least equal to its original or properly altered condition </a:t>
            </a:r>
            <a:r>
              <a:rPr lang="en-US" altLang="en-US" dirty="0"/>
              <a:t>(with regard to aerodynamic function, structural strength, resistance to vibration and deterioration, and other qualities affecting airworthiness).</a:t>
            </a:r>
          </a:p>
          <a:p>
            <a:endParaRPr lang="en-US" altLang="en-US" dirty="0"/>
          </a:p>
          <a:p>
            <a:r>
              <a:rPr lang="en-US" altLang="en-US" b="1" dirty="0"/>
              <a:t>(Next Slide)</a:t>
            </a:r>
          </a:p>
          <a:p>
            <a:endParaRPr lang="en-US" altLang="en-US" dirty="0"/>
          </a:p>
        </p:txBody>
      </p:sp>
    </p:spTree>
    <p:extLst>
      <p:ext uri="{BB962C8B-B14F-4D97-AF65-F5344CB8AC3E}">
        <p14:creationId xmlns:p14="http://schemas.microsoft.com/office/powerpoint/2010/main" val="35833781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p:spPr>
        <p:txBody>
          <a:bodyPr/>
          <a:lstStyle/>
          <a:p>
            <a:r>
              <a:rPr lang="en-US" altLang="en-US" dirty="0"/>
              <a:t>Here is an example of the wrong part being installed. A spark plug </a:t>
            </a:r>
            <a:r>
              <a:rPr lang="en-US" altLang="en-US" dirty="0" err="1"/>
              <a:t>Helicoil</a:t>
            </a:r>
            <a:r>
              <a:rPr lang="en-US" altLang="en-US" dirty="0"/>
              <a:t> was replaced a few hours before this spark plug </a:t>
            </a:r>
            <a:r>
              <a:rPr lang="en-US" altLang="en-US" dirty="0" smtClean="0"/>
              <a:t>was </a:t>
            </a:r>
            <a:r>
              <a:rPr lang="en-US" altLang="en-US" dirty="0"/>
              <a:t>blown out of the engine. It was found that the mechanic did not use the proper </a:t>
            </a:r>
            <a:r>
              <a:rPr lang="en-US" altLang="en-US" dirty="0" err="1"/>
              <a:t>Helicoil</a:t>
            </a:r>
            <a:r>
              <a:rPr lang="en-US" altLang="en-US" dirty="0"/>
              <a:t> in accordance with the OEM manual. The manual called for an oversized </a:t>
            </a:r>
            <a:r>
              <a:rPr lang="en-US" altLang="en-US" dirty="0" err="1"/>
              <a:t>Helicoil</a:t>
            </a:r>
            <a:r>
              <a:rPr lang="en-US" altLang="en-US" dirty="0"/>
              <a:t>, but the Mechanic used a standard size. </a:t>
            </a:r>
          </a:p>
          <a:p>
            <a:endParaRPr lang="en-US" altLang="en-US" dirty="0"/>
          </a:p>
          <a:p>
            <a:r>
              <a:rPr lang="en-US" altLang="en-US" b="1" dirty="0"/>
              <a:t>Background</a:t>
            </a:r>
          </a:p>
          <a:p>
            <a:r>
              <a:rPr lang="en-US" altLang="en-US" dirty="0"/>
              <a:t>ERA10LA187  March 24, 2010, Cessna 152, </a:t>
            </a:r>
          </a:p>
          <a:p>
            <a:r>
              <a:rPr lang="en-US" altLang="en-US" dirty="0"/>
              <a:t>The local instructional flight had departed from the airport about 30 minutes before the accident. After completing several aerial maneuvers, including slow flight and power-off stalls, the student pilot began a recovery from another power-off stall. When he applied throttle, the engine immediately began to run rough. The certificated flight instructor decided to perform a forced landing in a farm field. During the landing roll, the nosewheel came in contact with the soft soil and the airplane nosed over. A </a:t>
            </a:r>
            <a:r>
              <a:rPr lang="en-US" altLang="en-US" dirty="0" err="1"/>
              <a:t>postaccident</a:t>
            </a:r>
            <a:r>
              <a:rPr lang="en-US" altLang="en-US" dirty="0"/>
              <a:t> examination of the engine by a Federal Aviation Administration inspector revealed that the bottom sparkplug and associated </a:t>
            </a:r>
            <a:r>
              <a:rPr lang="en-US" altLang="en-US" dirty="0" err="1"/>
              <a:t>Helicoil</a:t>
            </a:r>
            <a:r>
              <a:rPr lang="en-US" altLang="en-US" dirty="0"/>
              <a:t> on the No. 4 cylinder had separated from the cylinder. It ran normally after a new sparkplug and </a:t>
            </a:r>
            <a:r>
              <a:rPr lang="en-US" altLang="en-US" dirty="0" err="1"/>
              <a:t>Helicoil</a:t>
            </a:r>
            <a:r>
              <a:rPr lang="en-US" altLang="en-US" dirty="0"/>
              <a:t> were installed. The airplane's engine maintenance logbook showed that four days before the accident, the bottom sparkplug and </a:t>
            </a:r>
            <a:r>
              <a:rPr lang="en-US" altLang="en-US" dirty="0" err="1"/>
              <a:t>Helicoil</a:t>
            </a:r>
            <a:r>
              <a:rPr lang="en-US" altLang="en-US" dirty="0"/>
              <a:t> had been replaced on the No. 4 cylinder due to a bad </a:t>
            </a:r>
            <a:r>
              <a:rPr lang="en-US" altLang="en-US" dirty="0" err="1"/>
              <a:t>Helicoil</a:t>
            </a:r>
            <a:r>
              <a:rPr lang="en-US" altLang="en-US" dirty="0"/>
              <a:t>. The mechanic had installed a standard </a:t>
            </a:r>
            <a:r>
              <a:rPr lang="en-US" altLang="en-US" dirty="0" err="1"/>
              <a:t>Helicoil</a:t>
            </a:r>
            <a:r>
              <a:rPr lang="en-US" altLang="en-US" dirty="0"/>
              <a:t> contrary to the engine manufacturer's recommendation to install oversized spark plug inserts. </a:t>
            </a:r>
          </a:p>
          <a:p>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a:t>(Next</a:t>
            </a:r>
            <a:r>
              <a:rPr lang="en-US" altLang="en-US" b="1" baseline="0" dirty="0"/>
              <a:t> Slide)</a:t>
            </a:r>
            <a:endParaRPr lang="en-US" altLang="en-US" dirty="0"/>
          </a:p>
          <a:p>
            <a:endParaRPr lang="en-US" altLang="en-US" dirty="0"/>
          </a:p>
        </p:txBody>
      </p:sp>
    </p:spTree>
    <p:extLst>
      <p:ext uri="{BB962C8B-B14F-4D97-AF65-F5344CB8AC3E}">
        <p14:creationId xmlns:p14="http://schemas.microsoft.com/office/powerpoint/2010/main" val="12411029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p:spPr>
        <p:txBody>
          <a:bodyPr/>
          <a:lstStyle/>
          <a:p>
            <a:r>
              <a:rPr lang="en-US" altLang="en-US" dirty="0"/>
              <a:t>This aircraft was flown to a new maintenance shop due to the original IA retiring. The new mechanic told the aircraft owners what he had found and told them they needed a new cylinder. They got</a:t>
            </a:r>
            <a:r>
              <a:rPr lang="en-US" altLang="en-US" baseline="0" dirty="0"/>
              <a:t> rather</a:t>
            </a:r>
            <a:r>
              <a:rPr lang="en-US" altLang="en-US" dirty="0"/>
              <a:t> belligerent and stated that it had been that way for years.  The new mechanic also mentioned the price for the annual inspection of $1,500. The aircraft </a:t>
            </a:r>
            <a:r>
              <a:rPr lang="en-US" altLang="en-US" dirty="0" smtClean="0"/>
              <a:t>owners were astonished </a:t>
            </a:r>
            <a:r>
              <a:rPr lang="en-US" altLang="en-US" dirty="0"/>
              <a:t>and said they had never paid more than $300 for an annual. It goes without saying that the aircraft needed a lot of repairs, and AD compliances, to make it airworthy again. </a:t>
            </a:r>
          </a:p>
          <a:p>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a:t>(Next</a:t>
            </a:r>
            <a:r>
              <a:rPr lang="en-US" altLang="en-US" b="1" baseline="0" dirty="0"/>
              <a:t> Slide)</a:t>
            </a:r>
            <a:endParaRPr lang="en-US" altLang="en-US" dirty="0"/>
          </a:p>
          <a:p>
            <a:endParaRPr lang="en-US" altLang="en-US" dirty="0"/>
          </a:p>
        </p:txBody>
      </p:sp>
    </p:spTree>
    <p:extLst>
      <p:ext uri="{BB962C8B-B14F-4D97-AF65-F5344CB8AC3E}">
        <p14:creationId xmlns:p14="http://schemas.microsoft.com/office/powerpoint/2010/main" val="20984102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p:spPr>
        <p:txBody>
          <a:bodyPr/>
          <a:lstStyle/>
          <a:p>
            <a:r>
              <a:rPr lang="en-US" altLang="en-US" dirty="0"/>
              <a:t>In this case, an aircraft owner complained for several years about a rodent smell in the aircraft. After the sixth year of annual inspections with the same mechanic, the owner decided to take the plane to a different shop for an annual inspection. The shop removed a large box full of rodent nest material in the aircraft wing.</a:t>
            </a:r>
          </a:p>
          <a:p>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a:t>(Next</a:t>
            </a:r>
            <a:r>
              <a:rPr lang="en-US" altLang="en-US" b="1" baseline="0" dirty="0"/>
              <a:t> Slide)</a:t>
            </a:r>
            <a:endParaRPr lang="en-US" altLang="en-US" dirty="0"/>
          </a:p>
          <a:p>
            <a:endParaRPr lang="en-US" altLang="en-US" dirty="0"/>
          </a:p>
        </p:txBody>
      </p:sp>
    </p:spTree>
    <p:extLst>
      <p:ext uri="{BB962C8B-B14F-4D97-AF65-F5344CB8AC3E}">
        <p14:creationId xmlns:p14="http://schemas.microsoft.com/office/powerpoint/2010/main" val="41925603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p:spPr>
        <p:txBody>
          <a:bodyPr/>
          <a:lstStyle/>
          <a:p>
            <a:r>
              <a:rPr lang="en-US" altLang="en-US" dirty="0"/>
              <a:t>Rodents</a:t>
            </a:r>
            <a:r>
              <a:rPr lang="en-US" altLang="en-US" baseline="0" dirty="0"/>
              <a:t> are rough on the aluminum structure. </a:t>
            </a:r>
            <a:r>
              <a:rPr lang="en-US" altLang="en-US" dirty="0"/>
              <a:t>During the inspection, there was a large amount of corrosion in the wing, including a hole (pictured) in the wing rib and corrosion of the wing skins and spar.</a:t>
            </a:r>
          </a:p>
          <a:p>
            <a:r>
              <a:rPr lang="en-US" altLang="en-US" dirty="0"/>
              <a:t>Currently, the wing has been removed from the aircraft and</a:t>
            </a:r>
            <a:r>
              <a:rPr lang="en-US" altLang="en-US" baseline="0" dirty="0"/>
              <a:t> </a:t>
            </a:r>
            <a:r>
              <a:rPr lang="en-US" altLang="en-US" dirty="0"/>
              <a:t>shipped to a repair station to determine the extent of the repair.</a:t>
            </a:r>
          </a:p>
          <a:p>
            <a:endParaRPr lang="en-US" altLang="en-US" dirty="0"/>
          </a:p>
          <a:p>
            <a:r>
              <a:rPr lang="en-US" altLang="en-US" b="1" dirty="0"/>
              <a:t>(Next Slide)</a:t>
            </a:r>
          </a:p>
          <a:p>
            <a:endParaRPr lang="en-US" altLang="en-US" dirty="0"/>
          </a:p>
        </p:txBody>
      </p:sp>
    </p:spTree>
    <p:extLst>
      <p:ext uri="{BB962C8B-B14F-4D97-AF65-F5344CB8AC3E}">
        <p14:creationId xmlns:p14="http://schemas.microsoft.com/office/powerpoint/2010/main" val="10630235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p:spPr>
        <p:txBody>
          <a:bodyPr/>
          <a:lstStyle/>
          <a:p>
            <a:r>
              <a:rPr lang="en-US" altLang="en-US" dirty="0"/>
              <a:t>During your preflight this coming spring, it would be good to conduct a careful inspection every time you fly! Birds can make a new home within hours. </a:t>
            </a:r>
          </a:p>
          <a:p>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a:t>(Next</a:t>
            </a:r>
            <a:r>
              <a:rPr lang="en-US" altLang="en-US" b="1" baseline="0" dirty="0"/>
              <a:t> Slide)</a:t>
            </a:r>
            <a:endParaRPr lang="en-US" altLang="en-US" dirty="0"/>
          </a:p>
          <a:p>
            <a:endParaRPr lang="en-US" altLang="en-US" dirty="0"/>
          </a:p>
        </p:txBody>
      </p:sp>
    </p:spTree>
    <p:extLst>
      <p:ext uri="{BB962C8B-B14F-4D97-AF65-F5344CB8AC3E}">
        <p14:creationId xmlns:p14="http://schemas.microsoft.com/office/powerpoint/2010/main" val="34888091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p:spPr>
        <p:txBody>
          <a:bodyPr/>
          <a:lstStyle/>
          <a:p>
            <a:r>
              <a:rPr lang="en-US" altLang="en-US" dirty="0"/>
              <a:t>During the annual inspection, the aircraft owner should ensure the mechanic follows the recommended factory manuals if any repairs are needed. Improper torque on cylinders retaining hardware continues to be a significant problem. This mechanic probably didn’t have time to remove baffling on the opposite side of the engine to torque the mount nuts properly. Some studs are slid into the engine from one side to the other, meaning the stud can rotate if not installed correctly.</a:t>
            </a:r>
          </a:p>
          <a:p>
            <a:endParaRPr lang="en-US" altLang="en-US" dirty="0"/>
          </a:p>
          <a:p>
            <a:r>
              <a:rPr lang="en-US" altLang="en-US" dirty="0"/>
              <a:t>Also, placing RTV </a:t>
            </a:r>
            <a:r>
              <a:rPr lang="en-US" altLang="en-US" dirty="0" smtClean="0"/>
              <a:t>(a</a:t>
            </a:r>
            <a:r>
              <a:rPr lang="en-US" altLang="en-US" baseline="0" dirty="0" smtClean="0"/>
              <a:t> common silicone sealant)</a:t>
            </a:r>
            <a:r>
              <a:rPr lang="en-US" altLang="en-US" dirty="0" smtClean="0"/>
              <a:t>under </a:t>
            </a:r>
            <a:r>
              <a:rPr lang="en-US" altLang="en-US" dirty="0"/>
              <a:t>cylinders has been found not to let the cylinders be appropriately torqued due to the RTV </a:t>
            </a:r>
            <a:r>
              <a:rPr lang="en-US" altLang="en-US" dirty="0" err="1"/>
              <a:t>spongativity</a:t>
            </a:r>
            <a:r>
              <a:rPr lang="en-US" altLang="en-US" dirty="0"/>
              <a:t>. After a few hours, the RTV works loose and leaves loose cylinder hold-down nuts, and eventually, the cylinder will depart from the engine. See the Continental service bulletin on approved sealants to verify this.  </a:t>
            </a:r>
          </a:p>
          <a:p>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a:t>(Next</a:t>
            </a:r>
            <a:r>
              <a:rPr lang="en-US" altLang="en-US" b="1" baseline="0" dirty="0"/>
              <a:t> Slide)</a:t>
            </a:r>
            <a:endParaRPr lang="en-US" altLang="en-US" dirty="0"/>
          </a:p>
          <a:p>
            <a:endParaRPr lang="en-US" altLang="en-US" dirty="0"/>
          </a:p>
        </p:txBody>
      </p:sp>
    </p:spTree>
    <p:extLst>
      <p:ext uri="{BB962C8B-B14F-4D97-AF65-F5344CB8AC3E}">
        <p14:creationId xmlns:p14="http://schemas.microsoft.com/office/powerpoint/2010/main" val="1380963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p:spPr>
        <p:txBody>
          <a:bodyPr/>
          <a:lstStyle/>
          <a:p>
            <a:r>
              <a:rPr lang="en-US" altLang="en-US" dirty="0">
                <a:ea typeface="MS PGothic" panose="020B0600070205080204" pitchFamily="34" charset="-128"/>
              </a:rPr>
              <a:t>In this presentation, we will address various issues that have been found in a “real deal” annual inspection. What is the actual value of a cheap annual inspection?</a:t>
            </a:r>
            <a:endParaRPr lang="en-US" altLang="en-US" b="1" dirty="0">
              <a:ea typeface="MS PGothic" panose="020B0600070205080204" pitchFamily="34" charset="-128"/>
            </a:endParaRPr>
          </a:p>
          <a:p>
            <a:endParaRPr lang="en-US" altLang="en-US" i="1" dirty="0">
              <a:ea typeface="MS PGothic" panose="020B0600070205080204" pitchFamily="34" charset="-128"/>
            </a:endParaRPr>
          </a:p>
          <a:p>
            <a:r>
              <a:rPr lang="en-US" altLang="en-US" i="1" dirty="0">
                <a:ea typeface="MS PGothic" panose="020B0600070205080204" pitchFamily="34" charset="-128"/>
              </a:rPr>
              <a:t>We are going to cover:</a:t>
            </a:r>
          </a:p>
          <a:p>
            <a:r>
              <a:rPr lang="en-US" altLang="en-US" dirty="0"/>
              <a:t>	Labor Rates</a:t>
            </a:r>
          </a:p>
          <a:p>
            <a:r>
              <a:rPr lang="en-US" altLang="en-US" dirty="0"/>
              <a:t>	Requirements of an Annual Inspection</a:t>
            </a:r>
          </a:p>
          <a:p>
            <a:r>
              <a:rPr lang="en-US" altLang="en-US" dirty="0"/>
              <a:t>	Necessary parts and their cost…</a:t>
            </a:r>
          </a:p>
          <a:p>
            <a:r>
              <a:rPr lang="en-US" altLang="en-US" dirty="0"/>
              <a:t>	…and who is responsible for the condition of the airplane</a:t>
            </a:r>
            <a:endParaRPr lang="en-US" altLang="en-US" sz="1000"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b="1" dirty="0">
              <a:ea typeface="MS PGothic" panose="020B0600070205080204"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a:ea typeface="MS PGothic" panose="020B0600070205080204" pitchFamily="34" charset="-128"/>
              </a:rPr>
              <a:t>Presentation Note: </a:t>
            </a:r>
            <a:r>
              <a:rPr lang="en-US" altLang="en-US" i="1" dirty="0">
                <a:ea typeface="MS PGothic" panose="020B0600070205080204" pitchFamily="34" charset="-128"/>
              </a:rPr>
              <a:t>If you are discussing additional items, add them to this list </a:t>
            </a:r>
          </a:p>
          <a:p>
            <a:endParaRPr lang="en-US" altLang="en-US" i="1" dirty="0">
              <a:ea typeface="MS PGothic" panose="020B0600070205080204" pitchFamily="34" charset="-128"/>
            </a:endParaRPr>
          </a:p>
          <a:p>
            <a:r>
              <a:rPr lang="en-US" altLang="en-US" b="1" dirty="0">
                <a:ea typeface="MS PGothic" panose="020B0600070205080204" pitchFamily="34" charset="-128"/>
              </a:rPr>
              <a:t>(Next Slide) </a:t>
            </a:r>
            <a:endParaRPr lang="en-US" altLang="en-US" i="1" dirty="0">
              <a:ea typeface="MS PGothic" panose="020B0600070205080204" pitchFamily="34" charset="-128"/>
            </a:endParaRPr>
          </a:p>
          <a:p>
            <a:endParaRPr lang="en-US" altLang="en-US" dirty="0"/>
          </a:p>
        </p:txBody>
      </p:sp>
    </p:spTree>
    <p:extLst>
      <p:ext uri="{BB962C8B-B14F-4D97-AF65-F5344CB8AC3E}">
        <p14:creationId xmlns:p14="http://schemas.microsoft.com/office/powerpoint/2010/main" val="25317289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p:spPr>
        <p:txBody>
          <a:bodyPr/>
          <a:lstStyle/>
          <a:p>
            <a:r>
              <a:rPr lang="en-US" altLang="en-US" dirty="0"/>
              <a:t>If you remember from our invoice, Parts were $0. </a:t>
            </a:r>
          </a:p>
          <a:p>
            <a:r>
              <a:rPr lang="en-US" altLang="en-US" dirty="0"/>
              <a:t>Let’s see what they need to </a:t>
            </a:r>
            <a:r>
              <a:rPr lang="en-US" altLang="en-US" dirty="0" smtClean="0"/>
              <a:t>purchase. </a:t>
            </a:r>
            <a:endParaRPr lang="en-US" altLang="en-US" dirty="0"/>
          </a:p>
          <a:p>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a:t>(Next</a:t>
            </a:r>
            <a:r>
              <a:rPr lang="en-US" altLang="en-US" b="1" baseline="0" dirty="0"/>
              <a:t> Slide)</a:t>
            </a:r>
            <a:endParaRPr lang="en-US" altLang="en-US" dirty="0"/>
          </a:p>
          <a:p>
            <a:endParaRPr lang="en-US" altLang="en-US" dirty="0"/>
          </a:p>
        </p:txBody>
      </p:sp>
    </p:spTree>
    <p:extLst>
      <p:ext uri="{BB962C8B-B14F-4D97-AF65-F5344CB8AC3E}">
        <p14:creationId xmlns:p14="http://schemas.microsoft.com/office/powerpoint/2010/main" val="30332350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p:spPr>
        <p:txBody>
          <a:bodyPr/>
          <a:lstStyle/>
          <a:p>
            <a:r>
              <a:rPr lang="en-US" altLang="en-US" dirty="0"/>
              <a:t>Just oil and filter. Really? Oil and filter! That’s all?</a:t>
            </a:r>
            <a:r>
              <a:rPr lang="en-US" altLang="en-US" baseline="0" dirty="0"/>
              <a:t> </a:t>
            </a:r>
            <a:r>
              <a:rPr lang="en-US" altLang="en-US" dirty="0"/>
              <a:t>There are no seals for fuel bowls, carburetor fitting at inlet screens, no air filter,  no supplies like approved greases and lubricants, and cleaners for aircraft and engines before the annual inspection. The list goes on…Instrument inlet filters need to be replaced regularly. </a:t>
            </a:r>
          </a:p>
          <a:p>
            <a:r>
              <a:rPr lang="en-US" altLang="en-US" dirty="0"/>
              <a:t>Cessna has specific grease for the flap actuators on the single-engine airframes and special greases for ignition switches. </a:t>
            </a:r>
          </a:p>
          <a:p>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a:t>(Next</a:t>
            </a:r>
            <a:r>
              <a:rPr lang="en-US" altLang="en-US" b="1" baseline="0" dirty="0"/>
              <a:t> Slide)</a:t>
            </a:r>
            <a:endParaRPr lang="en-US" altLang="en-US" dirty="0"/>
          </a:p>
          <a:p>
            <a:endParaRPr lang="en-US" altLang="en-US" dirty="0"/>
          </a:p>
        </p:txBody>
      </p:sp>
    </p:spTree>
    <p:extLst>
      <p:ext uri="{BB962C8B-B14F-4D97-AF65-F5344CB8AC3E}">
        <p14:creationId xmlns:p14="http://schemas.microsoft.com/office/powerpoint/2010/main" val="3327464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p:spPr>
        <p:txBody>
          <a:bodyPr/>
          <a:lstStyle/>
          <a:p>
            <a:r>
              <a:rPr lang="en-US" altLang="en-US" dirty="0"/>
              <a:t>Did the IA let the owner change oil? Did the IA inspect the screen/filter for metal particles? If not, how can an IA determine the airworthiness condition of the engine? Metal in the filter is one of the ways to assess internal engine condition and airworthiness.  There are tools to cut the filter open easily, and </a:t>
            </a:r>
            <a:r>
              <a:rPr lang="en-US" altLang="en-US" dirty="0" smtClean="0"/>
              <a:t>they’re </a:t>
            </a:r>
            <a:r>
              <a:rPr lang="en-US" altLang="en-US" dirty="0"/>
              <a:t>not too expensive!  The oil filter cutter on the slide is an example of a low-cost tool.</a:t>
            </a:r>
          </a:p>
          <a:p>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a:t>(Next</a:t>
            </a:r>
            <a:r>
              <a:rPr lang="en-US" altLang="en-US" b="1" baseline="0" dirty="0"/>
              <a:t> Slide)</a:t>
            </a:r>
            <a:endParaRPr lang="en-US" altLang="en-US" dirty="0"/>
          </a:p>
          <a:p>
            <a:endParaRPr lang="en-US" altLang="en-US" dirty="0"/>
          </a:p>
        </p:txBody>
      </p:sp>
    </p:spTree>
    <p:extLst>
      <p:ext uri="{BB962C8B-B14F-4D97-AF65-F5344CB8AC3E}">
        <p14:creationId xmlns:p14="http://schemas.microsoft.com/office/powerpoint/2010/main" val="28599531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p:spPr>
        <p:txBody>
          <a:bodyPr/>
          <a:lstStyle/>
          <a:p>
            <a:r>
              <a:rPr lang="en-US" altLang="en-US" dirty="0"/>
              <a:t>For a maintenance shop to research a new set of logbooks, it is not uncommon to take more than six hrs. To research them, determine if they apply, verify that they have been complied with, and verify the log entry on every AD note on the aircraft. </a:t>
            </a:r>
          </a:p>
          <a:p>
            <a:endParaRPr lang="en-US" altLang="en-US" dirty="0"/>
          </a:p>
          <a:p>
            <a:r>
              <a:rPr lang="en-US" altLang="en-US" dirty="0"/>
              <a:t>Annual inspections that have been done cheaply usually have poor AD compliance records, and it takes more time to research to verify AD compliance on every AD. The owner should receive a compliance sheet showing where, how, and by whom the Ads were complied with and when the recurring ADs </a:t>
            </a:r>
            <a:r>
              <a:rPr lang="en-US" altLang="en-US" dirty="0" smtClean="0"/>
              <a:t>must be </a:t>
            </a:r>
            <a:r>
              <a:rPr lang="en-US" altLang="en-US" dirty="0"/>
              <a:t>re-inspected. </a:t>
            </a:r>
          </a:p>
          <a:p>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a:t>(Next</a:t>
            </a:r>
            <a:r>
              <a:rPr lang="en-US" altLang="en-US" b="1" baseline="0" dirty="0"/>
              <a:t> Slide)</a:t>
            </a:r>
            <a:endParaRPr lang="en-US" altLang="en-US" dirty="0"/>
          </a:p>
          <a:p>
            <a:endParaRPr lang="en-US" altLang="en-US" dirty="0"/>
          </a:p>
          <a:p>
            <a:r>
              <a:rPr lang="en-US" altLang="en-US" dirty="0"/>
              <a:t> </a:t>
            </a:r>
          </a:p>
          <a:p>
            <a:endParaRPr lang="en-US" altLang="en-US" dirty="0"/>
          </a:p>
        </p:txBody>
      </p:sp>
    </p:spTree>
    <p:extLst>
      <p:ext uri="{BB962C8B-B14F-4D97-AF65-F5344CB8AC3E}">
        <p14:creationId xmlns:p14="http://schemas.microsoft.com/office/powerpoint/2010/main" val="32164798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p:spPr>
        <p:txBody>
          <a:bodyPr/>
          <a:lstStyle/>
          <a:p>
            <a:r>
              <a:rPr lang="en-US" altLang="en-US" dirty="0"/>
              <a:t>Details like what mag switch is installed matter. Many aircraft have had an AD signed off on an ignition switch for years, and the plane doesn’t even have that one installed! Look at the type and name of the ignition switch. </a:t>
            </a:r>
          </a:p>
          <a:p>
            <a:endParaRPr lang="en-US" altLang="en-US" dirty="0"/>
          </a:p>
          <a:p>
            <a:r>
              <a:rPr lang="en-US" altLang="en-US" dirty="0"/>
              <a:t>All instruments and engine accessories have to be verified with compliance on AD notes. Do you have those listed? Does the IA look at those every year? Where is the list?  There is a recommended AD list template in most AMT CFR manuals printed by vendors.</a:t>
            </a:r>
          </a:p>
          <a:p>
            <a:endParaRPr lang="en-US" altLang="en-US" dirty="0"/>
          </a:p>
          <a:p>
            <a:r>
              <a:rPr lang="en-US" altLang="en-US" dirty="0"/>
              <a:t>Sometimes an AD will be signed off; then, someone replaces a part with a used part that has not had the AD complied with. This causes the AD to be due again, and the aircraft is un-airworthy until it is accomplished. </a:t>
            </a:r>
          </a:p>
          <a:p>
            <a:endParaRPr lang="en-US" altLang="en-US" dirty="0"/>
          </a:p>
          <a:p>
            <a:r>
              <a:rPr lang="en-US" altLang="en-US" dirty="0"/>
              <a:t>Do you have a compliance sheet showing all components for compliances of AD’s? Was the compliance sheet updated to show compliance with an AD after a used part was installed?</a:t>
            </a:r>
          </a:p>
          <a:p>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a:t>(Next</a:t>
            </a:r>
            <a:r>
              <a:rPr lang="en-US" altLang="en-US" b="1" baseline="0" dirty="0"/>
              <a:t> Slide)</a:t>
            </a:r>
            <a:endParaRPr lang="en-US" altLang="en-US" dirty="0"/>
          </a:p>
          <a:p>
            <a:endParaRPr lang="en-US" altLang="en-US" dirty="0"/>
          </a:p>
          <a:p>
            <a:endParaRPr lang="en-US" altLang="en-US" dirty="0"/>
          </a:p>
        </p:txBody>
      </p:sp>
    </p:spTree>
    <p:extLst>
      <p:ext uri="{BB962C8B-B14F-4D97-AF65-F5344CB8AC3E}">
        <p14:creationId xmlns:p14="http://schemas.microsoft.com/office/powerpoint/2010/main" val="27436524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p:spPr>
        <p:txBody>
          <a:bodyPr/>
          <a:lstStyle/>
          <a:p>
            <a:r>
              <a:rPr lang="en-US" altLang="en-US" dirty="0"/>
              <a:t>This item should have been checked on the post-run-up of the aircraft after the inspection. Examination of the wreckage after the accident revealed that the airplane’s </a:t>
            </a:r>
            <a:r>
              <a:rPr lang="en-US" altLang="en-US" b="1" u="sng" dirty="0"/>
              <a:t>fuel selector handle was installed 180 degrees from its correct orientation</a:t>
            </a:r>
            <a:r>
              <a:rPr lang="en-US" altLang="en-US" dirty="0"/>
              <a:t>. When the handle portion of the selector was pointing at the desired tank, the pointer (arrow) was pointing in the opposite direction, so when the pilot selected the left main fuel tank, the fuel selector valve was positioned to the right main fuel tank, which had little fuel at takeoff and was found empty after the accident.</a:t>
            </a:r>
          </a:p>
          <a:p>
            <a:endParaRPr lang="en-US" altLang="en-US" dirty="0"/>
          </a:p>
          <a:p>
            <a:r>
              <a:rPr lang="en-US" altLang="en-US" b="1" u="sng" dirty="0"/>
              <a:t>The fuel selector handle was also missing its roll pin, which allowed it to be installed incorrectly</a:t>
            </a:r>
            <a:r>
              <a:rPr lang="en-US" altLang="en-US" dirty="0"/>
              <a:t>. The fuel system was designed so the return fuel went</a:t>
            </a:r>
            <a:r>
              <a:rPr lang="en-US" altLang="en-US" baseline="0" dirty="0"/>
              <a:t> t</a:t>
            </a:r>
            <a:r>
              <a:rPr lang="en-US" altLang="en-US" dirty="0"/>
              <a:t>o the left main fuel tank,</a:t>
            </a:r>
            <a:r>
              <a:rPr lang="en-US" altLang="en-US" baseline="0" dirty="0"/>
              <a:t> so</a:t>
            </a:r>
            <a:r>
              <a:rPr lang="en-US" altLang="en-US" dirty="0"/>
              <a:t> the pilot generally flew with the fuel selector positioned to the left main fuel tank.</a:t>
            </a:r>
          </a:p>
          <a:p>
            <a:endParaRPr lang="en-US" altLang="en-US" dirty="0"/>
          </a:p>
          <a:p>
            <a:r>
              <a:rPr lang="en-US" altLang="en-US" dirty="0"/>
              <a:t>The fuel selector handle was often removed and reinstalled during maintenance inspections to allow access to the floorboards in the cockpit. </a:t>
            </a:r>
            <a:r>
              <a:rPr lang="en-US" altLang="en-US" b="1" u="sng" dirty="0"/>
              <a:t>An airworthiness directive (AD) for the fuel valve required repetitive inspection of the fuel selector handle roll pin during annual inspections per a manufacturer service instruction or replacing the roll pin valve with a D-handle type valve</a:t>
            </a:r>
            <a:r>
              <a:rPr lang="en-US" altLang="en-US" dirty="0"/>
              <a:t>. </a:t>
            </a:r>
          </a:p>
          <a:p>
            <a:endParaRPr lang="en-US" altLang="en-US" dirty="0"/>
          </a:p>
          <a:p>
            <a:r>
              <a:rPr lang="en-US" altLang="en-US" dirty="0"/>
              <a:t>A review of maintenance records revealed that about </a:t>
            </a:r>
            <a:r>
              <a:rPr lang="en-US" altLang="en-US" b="1" u="sng" dirty="0"/>
              <a:t>38 years before the accident, a logbook entry indicated that the AD was complied with by installing a D-handle fuel valve</a:t>
            </a:r>
            <a:r>
              <a:rPr lang="en-US" altLang="en-US" dirty="0"/>
              <a:t>; however, a </a:t>
            </a:r>
            <a:r>
              <a:rPr lang="en-US" altLang="en-US" b="1" u="sng" dirty="0"/>
              <a:t>roll pin type valve was installed at the time of the accident</a:t>
            </a:r>
            <a:r>
              <a:rPr lang="en-US" altLang="en-US" dirty="0"/>
              <a:t>. Maintenance personnel performing subsequent inspections would assume, per the logbook entry, that the D-handle valve had been installed, and any maintenance reference to the roll pin valve would not be applicable. The mechanic who performed the most recent annual inspection stated that he was unaware of a roll pin. The mechanic added that he removed and replaced the fuel selector handle to the same position he had found it during the annual inspection. </a:t>
            </a:r>
          </a:p>
          <a:p>
            <a:endParaRPr lang="en-US" altLang="en-US" dirty="0"/>
          </a:p>
          <a:p>
            <a:r>
              <a:rPr lang="en-US" altLang="en-US" dirty="0"/>
              <a:t>The pilot had owned the airplane for about 45 years and performed maintenance. </a:t>
            </a:r>
            <a:r>
              <a:rPr lang="en-US" altLang="en-US" b="1" dirty="0"/>
              <a:t>The investigation could not determine when the fuel selector handle was installed incorrectly or by whom in the airplane's history. </a:t>
            </a:r>
          </a:p>
          <a:p>
            <a:endParaRPr lang="en-US" altLang="en-US" b="1" dirty="0"/>
          </a:p>
          <a:p>
            <a:r>
              <a:rPr lang="en-US" altLang="en-US" b="1" dirty="0"/>
              <a:t>After interiors have been replaced, a very close examination of all systems should be conducted.  </a:t>
            </a:r>
          </a:p>
          <a:p>
            <a:endParaRPr lang="en-US" altLang="en-US" b="1" dirty="0"/>
          </a:p>
          <a:p>
            <a:r>
              <a:rPr lang="en-US" altLang="en-US" b="1" dirty="0"/>
              <a:t>NTSB # </a:t>
            </a:r>
            <a:r>
              <a:rPr lang="en-US" altLang="en-US" dirty="0"/>
              <a:t>ERA13LA285 </a:t>
            </a:r>
          </a:p>
          <a:p>
            <a:endParaRPr lang="en-US" altLang="en-US"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a:t>(Next</a:t>
            </a:r>
            <a:r>
              <a:rPr lang="en-US" altLang="en-US" b="1" baseline="0" dirty="0"/>
              <a:t> Slide)</a:t>
            </a:r>
            <a:endParaRPr lang="en-US" altLang="en-US" dirty="0"/>
          </a:p>
          <a:p>
            <a:endParaRPr lang="en-US" altLang="en-US" b="1" dirty="0"/>
          </a:p>
        </p:txBody>
      </p:sp>
    </p:spTree>
    <p:extLst>
      <p:ext uri="{BB962C8B-B14F-4D97-AF65-F5344CB8AC3E}">
        <p14:creationId xmlns:p14="http://schemas.microsoft.com/office/powerpoint/2010/main" val="42230085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p:spPr>
        <p:txBody>
          <a:bodyPr/>
          <a:lstStyle/>
          <a:p>
            <a:r>
              <a:rPr lang="en-US" altLang="en-US" dirty="0"/>
              <a:t>Regulations Again? Let’s take a look at CFR Part 91.</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a:t>(Next</a:t>
            </a:r>
            <a:r>
              <a:rPr lang="en-US" altLang="en-US" b="1" baseline="0" dirty="0"/>
              <a:t> Slide)</a:t>
            </a:r>
            <a:endParaRPr lang="en-US" altLang="en-US" dirty="0"/>
          </a:p>
          <a:p>
            <a:endParaRPr lang="en-US" altLang="en-US" dirty="0"/>
          </a:p>
        </p:txBody>
      </p:sp>
    </p:spTree>
    <p:extLst>
      <p:ext uri="{BB962C8B-B14F-4D97-AF65-F5344CB8AC3E}">
        <p14:creationId xmlns:p14="http://schemas.microsoft.com/office/powerpoint/2010/main" val="21074772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p:spPr>
        <p:txBody>
          <a:bodyPr/>
          <a:lstStyle/>
          <a:p>
            <a:r>
              <a:rPr lang="en-US" altLang="en-US" dirty="0"/>
              <a:t>Part 91 is the operation rule. This means that owners and operators are responsible for complying with them. It is good for aircraft owners and operators to read 14 CFR 91. Subpart E is for owners and operators. You know, pilots. It includes the responsibility to fly an airworthy aircraft. It includes the requirement to inspect aircraft. It even makes it the owner’s responsibility to ensure the maintenance people enter the proper entry indicating the plane has been returned for service. Like this, “Shall ensure that maintenance personnel make appropriate entries in the aircraft maintenance records indicating the aircraft has been approved for return to service.” Aircraft Owners and operators are responsible for the airworthiness of the aircraft, not the maintenance people…Cool! </a:t>
            </a:r>
            <a:r>
              <a:rPr lang="pt-BR" altLang="en-US" b="1" u="sng" dirty="0"/>
              <a:t>14 CFR 91. Subpart E, it’s a good read!</a:t>
            </a:r>
            <a:endParaRPr lang="en-US" altLang="en-US" b="1" u="sng" dirty="0"/>
          </a:p>
          <a:p>
            <a:endParaRPr lang="en-US" altLang="en-US" dirty="0"/>
          </a:p>
          <a:p>
            <a:r>
              <a:rPr lang="en-US" altLang="en-US" dirty="0"/>
              <a:t>Part 39? This is a rather obscure rule. Not much to it. We suggest you read it. It will take less than five minutes. It is the basis of AD notes. </a:t>
            </a:r>
          </a:p>
          <a:p>
            <a:endParaRPr lang="en-US" altLang="en-US" dirty="0"/>
          </a:p>
          <a:p>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a:t>(Next</a:t>
            </a:r>
            <a:r>
              <a:rPr lang="en-US" altLang="en-US" b="1" baseline="0" dirty="0"/>
              <a:t> Slide)</a:t>
            </a:r>
            <a:endParaRPr lang="en-US" altLang="en-US" dirty="0"/>
          </a:p>
          <a:p>
            <a:endParaRPr lang="en-US" altLang="en-US" dirty="0"/>
          </a:p>
        </p:txBody>
      </p:sp>
    </p:spTree>
    <p:extLst>
      <p:ext uri="{BB962C8B-B14F-4D97-AF65-F5344CB8AC3E}">
        <p14:creationId xmlns:p14="http://schemas.microsoft.com/office/powerpoint/2010/main" val="12559130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p:spPr>
        <p:txBody>
          <a:bodyPr/>
          <a:lstStyle/>
          <a:p>
            <a:r>
              <a:rPr lang="en-US" altLang="en-US" dirty="0"/>
              <a:t>Remember, the owner/operator of the aircraft is solely responsible for the airworthiness of the aircraft. The owners /operators also must ensure that they assure the mechanic/IA/repair station signs a return to service statement in their logbook records. </a:t>
            </a:r>
          </a:p>
          <a:p>
            <a:endParaRPr lang="en-US" altLang="en-US" dirty="0"/>
          </a:p>
          <a:p>
            <a:r>
              <a:rPr lang="en-US" altLang="en-US" dirty="0"/>
              <a:t>Remember </a:t>
            </a:r>
            <a:r>
              <a:rPr lang="en-US" altLang="en-US" b="1" dirty="0"/>
              <a:t>Part 91 </a:t>
            </a:r>
            <a:r>
              <a:rPr lang="en-US" altLang="en-US" dirty="0" smtClean="0"/>
              <a:t>consists of </a:t>
            </a:r>
            <a:r>
              <a:rPr lang="en-US" altLang="en-US" dirty="0"/>
              <a:t>owner/operator </a:t>
            </a:r>
            <a:r>
              <a:rPr lang="en-US" altLang="en-US" dirty="0" smtClean="0"/>
              <a:t>Rules.</a:t>
            </a:r>
            <a:endParaRPr lang="en-US" altLang="en-US" dirty="0"/>
          </a:p>
          <a:p>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a:t>(Next</a:t>
            </a:r>
            <a:r>
              <a:rPr lang="en-US" altLang="en-US" b="1" baseline="0" dirty="0"/>
              <a:t> Slide)</a:t>
            </a:r>
            <a:endParaRPr lang="en-US" altLang="en-US" dirty="0"/>
          </a:p>
          <a:p>
            <a:endParaRPr lang="en-US" altLang="en-US" dirty="0"/>
          </a:p>
          <a:p>
            <a:endParaRPr lang="en-US" altLang="en-US" dirty="0"/>
          </a:p>
        </p:txBody>
      </p:sp>
    </p:spTree>
    <p:extLst>
      <p:ext uri="{BB962C8B-B14F-4D97-AF65-F5344CB8AC3E}">
        <p14:creationId xmlns:p14="http://schemas.microsoft.com/office/powerpoint/2010/main" val="7372062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p:spPr>
        <p:txBody>
          <a:bodyPr/>
          <a:lstStyle/>
          <a:p>
            <a:r>
              <a:rPr lang="en-US" altLang="en-US" dirty="0"/>
              <a:t>It is very clear in Part 91 who has the final responsibility of a safe aircraft. Make sure as an owner all AD’s are complied with and the minimum check list covers everything in accordance with Part 43 appendix D. Ask to see the check list. </a:t>
            </a:r>
          </a:p>
          <a:p>
            <a:endParaRPr lang="en-US" altLang="en-US" dirty="0"/>
          </a:p>
          <a:p>
            <a:r>
              <a:rPr lang="en-US" altLang="en-US" b="1" u="sng" dirty="0"/>
              <a:t>Does it seem we have a theme today?</a:t>
            </a:r>
          </a:p>
          <a:p>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a:t>(Next</a:t>
            </a:r>
            <a:r>
              <a:rPr lang="en-US" altLang="en-US" b="1" baseline="0" dirty="0"/>
              <a:t> Slide)</a:t>
            </a:r>
            <a:endParaRPr lang="en-US" altLang="en-US" dirty="0"/>
          </a:p>
          <a:p>
            <a:endParaRPr lang="en-US" altLang="en-US" dirty="0"/>
          </a:p>
          <a:p>
            <a:endParaRPr lang="en-US" altLang="en-US" dirty="0"/>
          </a:p>
        </p:txBody>
      </p:sp>
    </p:spTree>
    <p:extLst>
      <p:ext uri="{BB962C8B-B14F-4D97-AF65-F5344CB8AC3E}">
        <p14:creationId xmlns:p14="http://schemas.microsoft.com/office/powerpoint/2010/main" val="708478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r>
              <a:rPr lang="en-US" altLang="en-US" dirty="0"/>
              <a:t>Inspectors reviewed the maintenance records of a Piper Cub after an accident. This receipt was found in the paperwork. It is an actual invoice for an Annual. The Annual was $100, Labor was $200, and Parts…well, no parts. Three hundred dollars,</a:t>
            </a:r>
            <a:r>
              <a:rPr lang="en-US" altLang="en-US" baseline="0" dirty="0"/>
              <a:t> w</a:t>
            </a:r>
            <a:r>
              <a:rPr lang="en-US" altLang="en-US" dirty="0"/>
              <a:t>hat a great value! So, Let’s Break It Down. What do you think you get for 300 Dollars?</a:t>
            </a:r>
          </a:p>
          <a:p>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a:t>(Next</a:t>
            </a:r>
            <a:r>
              <a:rPr lang="en-US" altLang="en-US" b="1" baseline="0" dirty="0"/>
              <a:t> Slide)</a:t>
            </a:r>
            <a:endParaRPr lang="en-US" altLang="en-US" dirty="0"/>
          </a:p>
          <a:p>
            <a:endParaRPr lang="en-US" altLang="en-US" dirty="0"/>
          </a:p>
          <a:p>
            <a:endParaRPr lang="en-US" altLang="en-US" dirty="0"/>
          </a:p>
        </p:txBody>
      </p:sp>
    </p:spTree>
    <p:extLst>
      <p:ext uri="{BB962C8B-B14F-4D97-AF65-F5344CB8AC3E}">
        <p14:creationId xmlns:p14="http://schemas.microsoft.com/office/powerpoint/2010/main" val="22377752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p:spPr>
        <p:txBody>
          <a:bodyPr/>
          <a:lstStyle/>
          <a:p>
            <a:r>
              <a:rPr lang="en-US" altLang="en-US" dirty="0"/>
              <a:t>It is very clear in Part 91 who has the final responsibility for a safe aircraft. The owner has the </a:t>
            </a:r>
            <a:r>
              <a:rPr lang="en-US" altLang="en-US" dirty="0">
                <a:solidFill>
                  <a:srgbClr val="0070C0"/>
                </a:solidFill>
              </a:rPr>
              <a:t>Primary Responsibility</a:t>
            </a:r>
            <a:r>
              <a:rPr lang="en-US" altLang="en-US" dirty="0"/>
              <a:t>. How can an owner be expected to know all this??</a:t>
            </a:r>
          </a:p>
          <a:p>
            <a:r>
              <a:rPr lang="en-US" altLang="en-US" dirty="0"/>
              <a:t>The owner can ensure all this is accomplished by </a:t>
            </a:r>
            <a:r>
              <a:rPr lang="en-US" altLang="en-US" dirty="0">
                <a:solidFill>
                  <a:srgbClr val="0070C0"/>
                </a:solidFill>
              </a:rPr>
              <a:t>selecting a good-quality maintenance shop</a:t>
            </a:r>
            <a:r>
              <a:rPr lang="en-US" altLang="en-US" dirty="0"/>
              <a:t>. </a:t>
            </a:r>
          </a:p>
          <a:p>
            <a:r>
              <a:rPr lang="en-US" altLang="en-US" dirty="0"/>
              <a:t>Do the research and ask around if you are unsure about a shop.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a:t>(Next</a:t>
            </a:r>
            <a:r>
              <a:rPr lang="en-US" altLang="en-US" b="1" baseline="0" dirty="0"/>
              <a:t> Slide)</a:t>
            </a:r>
            <a:endParaRPr lang="en-US" altLang="en-US" dirty="0"/>
          </a:p>
          <a:p>
            <a:endParaRPr lang="en-US" altLang="en-US" dirty="0"/>
          </a:p>
          <a:p>
            <a:endParaRPr lang="en-US" altLang="en-US" dirty="0"/>
          </a:p>
        </p:txBody>
      </p:sp>
    </p:spTree>
    <p:extLst>
      <p:ext uri="{BB962C8B-B14F-4D97-AF65-F5344CB8AC3E}">
        <p14:creationId xmlns:p14="http://schemas.microsoft.com/office/powerpoint/2010/main" val="21523913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p:spPr>
        <p:txBody>
          <a:bodyPr/>
          <a:lstStyle/>
          <a:p>
            <a:r>
              <a:rPr lang="en-US" altLang="en-US" dirty="0"/>
              <a:t>The #1 complaint FAA Inspectors hear from owners about maintenance shops has to do with communications between owners and the mechanics. So, we developed a presentation on that topic all by itself. </a:t>
            </a:r>
          </a:p>
          <a:p>
            <a:endParaRPr lang="en-US" altLang="en-US" dirty="0"/>
          </a:p>
          <a:p>
            <a:r>
              <a:rPr lang="en-US" altLang="en-US" dirty="0"/>
              <a:t>Before the inspection is the time to talk about owner assistance, get price quotes before starting repairs, and become familiar with </a:t>
            </a:r>
            <a:r>
              <a:rPr lang="en-US" altLang="en-US" b="0" dirty="0"/>
              <a:t>issues with the aircraft. It is time to consider the Service Bulletins you might want to have the shop perform. </a:t>
            </a:r>
          </a:p>
          <a:p>
            <a:endParaRPr lang="en-US" altLang="en-US" b="0" dirty="0"/>
          </a:p>
          <a:p>
            <a:r>
              <a:rPr lang="en-US" altLang="en-US" dirty="0"/>
              <a:t>During the inspection is the time to find out what the shop found. What the options for repair they offer, and what will it cost. </a:t>
            </a:r>
          </a:p>
          <a:p>
            <a:endParaRPr lang="en-US" altLang="en-US" dirty="0"/>
          </a:p>
          <a:p>
            <a:r>
              <a:rPr lang="en-US" altLang="en-US" dirty="0"/>
              <a:t>After the inspection is the time to find out what the shop did. Review the return to service and find out when the next item is due? Determine the status of the aircraft Ads. </a:t>
            </a:r>
          </a:p>
          <a:p>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a:t>(Next</a:t>
            </a:r>
            <a:r>
              <a:rPr lang="en-US" altLang="en-US" b="1" baseline="0" dirty="0"/>
              <a:t> Slide)</a:t>
            </a:r>
            <a:endParaRPr lang="en-US" altLang="en-US" dirty="0"/>
          </a:p>
          <a:p>
            <a:endParaRPr lang="en-US" altLang="en-US" dirty="0"/>
          </a:p>
        </p:txBody>
      </p:sp>
    </p:spTree>
    <p:extLst>
      <p:ext uri="{BB962C8B-B14F-4D97-AF65-F5344CB8AC3E}">
        <p14:creationId xmlns:p14="http://schemas.microsoft.com/office/powerpoint/2010/main" val="20302145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p:spPr>
        <p:txBody>
          <a:bodyPr/>
          <a:lstStyle/>
          <a:p>
            <a:r>
              <a:rPr lang="en-US" altLang="en-US" b="0" dirty="0"/>
              <a:t>Do you remember the invoice from Slide #4? Let’s look into why the FAA found it and why the three-hundred-dollar Annual Inspection may not have been the value it initially seemed. </a:t>
            </a:r>
          </a:p>
          <a:p>
            <a:endParaRPr lang="en-US" altLang="en-US"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a:t>(Next</a:t>
            </a:r>
            <a:r>
              <a:rPr lang="en-US" altLang="en-US" b="1" baseline="0" dirty="0"/>
              <a:t> Slide)</a:t>
            </a:r>
            <a:endParaRPr lang="en-US" altLang="en-US" dirty="0"/>
          </a:p>
          <a:p>
            <a:endParaRPr lang="en-US" altLang="en-US" b="1" dirty="0"/>
          </a:p>
          <a:p>
            <a:endParaRPr lang="en-US" altLang="en-US" dirty="0"/>
          </a:p>
        </p:txBody>
      </p:sp>
    </p:spTree>
    <p:extLst>
      <p:ext uri="{BB962C8B-B14F-4D97-AF65-F5344CB8AC3E}">
        <p14:creationId xmlns:p14="http://schemas.microsoft.com/office/powerpoint/2010/main" val="2971457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p:spPr>
        <p:txBody>
          <a:bodyPr/>
          <a:lstStyle/>
          <a:p>
            <a:r>
              <a:rPr lang="en-US" altLang="en-US" dirty="0"/>
              <a:t>The aircraft was out of annual. </a:t>
            </a:r>
          </a:p>
          <a:p>
            <a:endParaRPr lang="en-US" altLang="en-US" dirty="0"/>
          </a:p>
          <a:p>
            <a:r>
              <a:rPr lang="en-US" altLang="en-US" dirty="0"/>
              <a:t>What do you need to request from the FAA to fly an aircraft that is out of annual?  A Ferry Permit or Special Flight Authorization.</a:t>
            </a:r>
          </a:p>
          <a:p>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a:t>(Next</a:t>
            </a:r>
            <a:r>
              <a:rPr lang="en-US" altLang="en-US" b="1" baseline="0" dirty="0"/>
              <a:t> Slide)</a:t>
            </a:r>
            <a:endParaRPr lang="en-US" altLang="en-US" dirty="0"/>
          </a:p>
          <a:p>
            <a:endParaRPr lang="en-US" altLang="en-US" dirty="0"/>
          </a:p>
        </p:txBody>
      </p:sp>
    </p:spTree>
    <p:extLst>
      <p:ext uri="{BB962C8B-B14F-4D97-AF65-F5344CB8AC3E}">
        <p14:creationId xmlns:p14="http://schemas.microsoft.com/office/powerpoint/2010/main" val="24572722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p:spPr>
        <p:txBody>
          <a:bodyPr/>
          <a:lstStyle/>
          <a:p>
            <a:r>
              <a:rPr lang="en-US" altLang="en-US" dirty="0"/>
              <a:t>The Annual inspection was completed by 11:am the next day with the owner’s and two friends’ assistance. The owner had a family function and asked his friends to fly the airplane to the owner’s home base at 12:30 pm. An Accident was reported to the NTSB @ 4:00 pm. The aircraft had been destroyed when it flipped over on landing. </a:t>
            </a:r>
          </a:p>
          <a:p>
            <a:endParaRPr lang="en-US" altLang="en-US" dirty="0"/>
          </a:p>
          <a:p>
            <a:r>
              <a:rPr lang="en-US" altLang="en-US" dirty="0"/>
              <a:t>The aircraft was flown for approximately 3 hours with stops at airports with control towers. This might seem to be an odd remark but hold the thought for a couple of slides. </a:t>
            </a:r>
          </a:p>
          <a:p>
            <a:endParaRPr lang="en-US" altLang="en-US"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a:t>(Next</a:t>
            </a:r>
            <a:r>
              <a:rPr lang="en-US" altLang="en-US" b="1" baseline="0" dirty="0"/>
              <a:t> Slide)</a:t>
            </a:r>
            <a:endParaRPr lang="en-US" altLang="en-US" dirty="0"/>
          </a:p>
          <a:p>
            <a:endParaRPr lang="en-US" altLang="en-US" b="1" dirty="0"/>
          </a:p>
          <a:p>
            <a:endParaRPr lang="en-US" altLang="en-US" b="1" dirty="0"/>
          </a:p>
          <a:p>
            <a:endParaRPr lang="en-US" altLang="en-US" dirty="0"/>
          </a:p>
          <a:p>
            <a:endParaRPr lang="en-US" altLang="en-US" dirty="0"/>
          </a:p>
          <a:p>
            <a:endParaRPr lang="en-US" altLang="en-US" dirty="0"/>
          </a:p>
        </p:txBody>
      </p:sp>
    </p:spTree>
    <p:extLst>
      <p:ext uri="{BB962C8B-B14F-4D97-AF65-F5344CB8AC3E}">
        <p14:creationId xmlns:p14="http://schemas.microsoft.com/office/powerpoint/2010/main" val="13654792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p:spPr>
        <p:txBody>
          <a:bodyPr/>
          <a:lstStyle/>
          <a:p>
            <a:r>
              <a:rPr lang="en-US" altLang="en-US" dirty="0"/>
              <a:t>So, what caused this misery? Someone failed to safety wire the brake caliper. The NTSB reported that the brake caliper was bent, and it appeared to have happened when someone over-torqued the brakes. The NTSB stated that the brakes locked due to this over-torquing. </a:t>
            </a:r>
          </a:p>
          <a:p>
            <a:endParaRPr lang="en-US" altLang="en-US" dirty="0"/>
          </a:p>
          <a:p>
            <a:r>
              <a:rPr lang="en-US" altLang="en-US" b="1" dirty="0"/>
              <a:t>(Next Slide)</a:t>
            </a:r>
          </a:p>
          <a:p>
            <a:endParaRPr lang="en-US" altLang="en-US" dirty="0"/>
          </a:p>
        </p:txBody>
      </p:sp>
    </p:spTree>
    <p:extLst>
      <p:ext uri="{BB962C8B-B14F-4D97-AF65-F5344CB8AC3E}">
        <p14:creationId xmlns:p14="http://schemas.microsoft.com/office/powerpoint/2010/main" val="18511543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p:spPr>
        <p:txBody>
          <a:bodyPr/>
          <a:lstStyle/>
          <a:p>
            <a:r>
              <a:rPr lang="en-US" altLang="en-US" dirty="0"/>
              <a:t>It was noted that only two of the wing inspection holes had been cut open. The mechanic stated he used a borescope to inspect the whole wing from these two locations. But could not produce the borescope or explain how he inspected the wing with the borescope. </a:t>
            </a:r>
          </a:p>
          <a:p>
            <a:endParaRPr lang="en-US" altLang="en-US" dirty="0"/>
          </a:p>
          <a:p>
            <a:r>
              <a:rPr lang="en-US" altLang="en-US" dirty="0"/>
              <a:t>How many aircraft have you seen with un-cut inspection holes after several years of inspections after a re-cover?</a:t>
            </a:r>
          </a:p>
          <a:p>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a:t>(Next</a:t>
            </a:r>
            <a:r>
              <a:rPr lang="en-US" altLang="en-US" b="1" baseline="0" dirty="0"/>
              <a:t> Slide)</a:t>
            </a:r>
            <a:endParaRPr lang="en-US" altLang="en-US" dirty="0"/>
          </a:p>
          <a:p>
            <a:endParaRPr lang="en-US" altLang="en-US" dirty="0"/>
          </a:p>
          <a:p>
            <a:endParaRPr lang="en-US" altLang="en-US" dirty="0"/>
          </a:p>
          <a:p>
            <a:endParaRPr lang="en-US" altLang="en-US" dirty="0"/>
          </a:p>
        </p:txBody>
      </p:sp>
    </p:spTree>
    <p:extLst>
      <p:ext uri="{BB962C8B-B14F-4D97-AF65-F5344CB8AC3E}">
        <p14:creationId xmlns:p14="http://schemas.microsoft.com/office/powerpoint/2010/main" val="334454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p:spPr>
        <p:txBody>
          <a:bodyPr/>
          <a:lstStyle/>
          <a:p>
            <a:r>
              <a:rPr lang="en-US" altLang="en-US" dirty="0"/>
              <a:t>There were a lot of items that appeared to be overlooked. Here are a few. Brake calipers, the bolts were missing safety wire and over-torqued. (Causing the aircraft to be destroyed). No AD research was completed, and </a:t>
            </a:r>
          </a:p>
          <a:p>
            <a:r>
              <a:rPr lang="en-US" altLang="en-US" dirty="0"/>
              <a:t>the Altimeter and Static System CFR Part 91.411 &amp; 91.413 certification was expired. There is quite a lot of paperwork for an annual inspection, and the time provided by a 300-dollar annual may not be enough.</a:t>
            </a:r>
          </a:p>
          <a:p>
            <a:endParaRPr lang="en-US" altLang="en-US" dirty="0"/>
          </a:p>
          <a:p>
            <a:r>
              <a:rPr lang="en-US" altLang="en-US" dirty="0"/>
              <a:t>Have you heard the old cliché, “We don’t have a problem until we have a problem?” Imagine how a violation for flying in controlled airspace with an expired transponder certification would be like a cherry on top of the ice cream Sunday of misery.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a:t>(Next</a:t>
            </a:r>
            <a:r>
              <a:rPr lang="en-US" altLang="en-US" b="1" baseline="0" dirty="0"/>
              <a:t> Slide)</a:t>
            </a:r>
            <a:endParaRPr lang="en-US" altLang="en-US" dirty="0"/>
          </a:p>
          <a:p>
            <a:endParaRPr lang="en-US" altLang="en-US" dirty="0"/>
          </a:p>
          <a:p>
            <a:endParaRPr lang="en-US" altLang="en-US" dirty="0"/>
          </a:p>
        </p:txBody>
      </p:sp>
    </p:spTree>
    <p:extLst>
      <p:ext uri="{BB962C8B-B14F-4D97-AF65-F5344CB8AC3E}">
        <p14:creationId xmlns:p14="http://schemas.microsoft.com/office/powerpoint/2010/main" val="16368222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p:spPr>
        <p:txBody>
          <a:bodyPr/>
          <a:lstStyle/>
          <a:p>
            <a:r>
              <a:rPr lang="en-US" altLang="en-US" dirty="0"/>
              <a:t>In summary, We looked at what a good quality mechanic/shop should be charging. We looked at the cost of the parts. We looked at the list of items that must be inspected. We then pointed out that it might not be a good idea to put a mechanic under time pressure when conducting an Annual Inspection.</a:t>
            </a:r>
          </a:p>
          <a:p>
            <a:endParaRPr lang="en-US" altLang="en-US" dirty="0"/>
          </a:p>
          <a:p>
            <a:r>
              <a:rPr lang="en-US" altLang="en-US" dirty="0"/>
              <a:t>Flying has never been known to be cheap, so don’t skimp on annual inspections. It just isn’t a very good value. Your life and your family's lives depend on it!</a:t>
            </a:r>
          </a:p>
          <a:p>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a:t>(Next</a:t>
            </a:r>
            <a:r>
              <a:rPr lang="en-US" altLang="en-US" b="1" baseline="0" dirty="0"/>
              <a:t> Slide)</a:t>
            </a:r>
            <a:endParaRPr lang="en-US" altLang="en-US" dirty="0"/>
          </a:p>
          <a:p>
            <a:endParaRPr lang="en-US" altLang="en-US" dirty="0"/>
          </a:p>
        </p:txBody>
      </p:sp>
    </p:spTree>
    <p:extLst>
      <p:ext uri="{BB962C8B-B14F-4D97-AF65-F5344CB8AC3E}">
        <p14:creationId xmlns:p14="http://schemas.microsoft.com/office/powerpoint/2010/main" val="17861612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p:spPr>
        <p:txBody>
          <a:bodyPr/>
          <a:lstStyle/>
          <a:p>
            <a:r>
              <a:rPr lang="en-US" altLang="en-US" b="1" dirty="0">
                <a:ea typeface="MS PGothic" panose="020B0600070205080204" pitchFamily="34" charset="-128"/>
              </a:rPr>
              <a:t>Presentation Note:   </a:t>
            </a:r>
            <a:r>
              <a:rPr lang="en-US" altLang="en-US" i="1" dirty="0">
                <a:ea typeface="MS PGothic" panose="020B0600070205080204" pitchFamily="34" charset="-128"/>
              </a:rPr>
              <a:t>You may wish to provide your contact information and main FSDO phone number here.  Modify with </a:t>
            </a:r>
            <a:r>
              <a:rPr lang="en-US" altLang="en-US" i="1" dirty="0" smtClean="0">
                <a:ea typeface="MS PGothic" panose="020B0600070205080204" pitchFamily="34" charset="-128"/>
              </a:rPr>
              <a:t>your </a:t>
            </a:r>
            <a:r>
              <a:rPr lang="en-US" altLang="en-US" i="1" dirty="0">
                <a:ea typeface="MS PGothic" panose="020B0600070205080204" pitchFamily="34" charset="-128"/>
              </a:rPr>
              <a:t>information or leave blank.   </a:t>
            </a:r>
          </a:p>
          <a:p>
            <a:endParaRPr lang="en-US" altLang="en-US" b="1" i="1" dirty="0">
              <a:ea typeface="MS PGothic" panose="020B0600070205080204" pitchFamily="34" charset="-128"/>
            </a:endParaRPr>
          </a:p>
          <a:p>
            <a:r>
              <a:rPr lang="en-US" altLang="en-US" b="1" dirty="0">
                <a:ea typeface="MS PGothic" panose="020B0600070205080204" pitchFamily="34" charset="-128"/>
              </a:rPr>
              <a:t>(Next Slide)</a:t>
            </a:r>
          </a:p>
        </p:txBody>
      </p:sp>
    </p:spTree>
    <p:extLst>
      <p:ext uri="{BB962C8B-B14F-4D97-AF65-F5344CB8AC3E}">
        <p14:creationId xmlns:p14="http://schemas.microsoft.com/office/powerpoint/2010/main" val="3975223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r>
              <a:rPr lang="en-US" altLang="en-US" dirty="0"/>
              <a:t>Let’s compare several shop rates. Listed here are labor rates for automobile and truck maintenance. Diesel truck shops run around $150.00 per hour! </a:t>
            </a:r>
          </a:p>
          <a:p>
            <a:pPr eaLnBrk="1" hangingPunct="1"/>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a:ea typeface="MS PGothic" panose="020B0600070205080204" pitchFamily="34" charset="-128"/>
              </a:rPr>
              <a:t>(Next Slide) </a:t>
            </a:r>
            <a:endParaRPr lang="en-US" altLang="en-US" i="1" dirty="0">
              <a:ea typeface="MS PGothic" panose="020B0600070205080204" pitchFamily="34" charset="-128"/>
            </a:endParaRPr>
          </a:p>
        </p:txBody>
      </p:sp>
    </p:spTree>
    <p:extLst>
      <p:ext uri="{BB962C8B-B14F-4D97-AF65-F5344CB8AC3E}">
        <p14:creationId xmlns:p14="http://schemas.microsoft.com/office/powerpoint/2010/main" val="3076693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Safety Management Systems are a</a:t>
            </a:r>
            <a:r>
              <a:rPr lang="en-US" baseline="0" dirty="0" smtClean="0"/>
              <a:t> set of policies and processes that can increase the safety and efficiency of any flight operation.  And FAA is bringing SMS to General Aviation.  You may have heard of SMS but thought it was only for large organizations but actually SMS can be scaled to fit any operation large or small.</a:t>
            </a:r>
          </a:p>
          <a:p>
            <a:endParaRPr lang="en-US" baseline="0" dirty="0" smtClean="0"/>
          </a:p>
          <a:p>
            <a:r>
              <a:rPr lang="en-US" baseline="0" dirty="0" smtClean="0"/>
              <a:t>There are 4 major components to a Safety Management System </a:t>
            </a:r>
            <a:r>
              <a:rPr lang="en-US" b="1" baseline="0" dirty="0" smtClean="0"/>
              <a:t>(Click)</a:t>
            </a:r>
          </a:p>
          <a:p>
            <a:endParaRPr lang="en-US" b="1"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smtClean="0"/>
              <a:t>Safety Policy – a documented commitment to safety that runs from the head of an organization to its newest member. </a:t>
            </a:r>
            <a:r>
              <a:rPr lang="en-US" b="1" baseline="0" dirty="0" smtClean="0"/>
              <a:t>(Click)</a:t>
            </a:r>
          </a:p>
          <a:p>
            <a:endParaRPr lang="en-US" b="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smtClean="0"/>
              <a:t>Safety Risk Management – a process that identifies</a:t>
            </a:r>
            <a:r>
              <a:rPr lang="en-US" b="0" baseline="0" dirty="0" smtClean="0"/>
              <a:t> hazards within an operation, determines to what extent an identified hazard may impact flight safety, and controls the risk of occurrence to an acceptable level. </a:t>
            </a:r>
            <a:r>
              <a:rPr lang="en-US" b="1" baseline="0" dirty="0" smtClean="0"/>
              <a:t>(Click)</a:t>
            </a:r>
          </a:p>
          <a:p>
            <a:endParaRPr lang="en-US" b="0"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smtClean="0"/>
              <a:t>Safety Assurance – By collecting and analyzing information derived from safety performance data Safety Assurance ensures the performance and effectiveness of Safety Risk Controls. </a:t>
            </a:r>
            <a:r>
              <a:rPr lang="en-US" b="1" baseline="0" dirty="0" smtClean="0"/>
              <a:t>(Click)</a:t>
            </a:r>
          </a:p>
          <a:p>
            <a:endParaRPr lang="en-US" b="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smtClean="0"/>
              <a:t>Safety</a:t>
            </a:r>
            <a:r>
              <a:rPr lang="en-US" b="0" baseline="0" dirty="0" smtClean="0"/>
              <a:t> Promotion communicates safety information and commitment throughout the organization. </a:t>
            </a:r>
            <a:r>
              <a:rPr lang="en-US" b="1" baseline="0" dirty="0" smtClean="0"/>
              <a:t>(Click)</a:t>
            </a:r>
          </a:p>
          <a:p>
            <a:endParaRPr lang="en-US" b="0" dirty="0" smtClean="0"/>
          </a:p>
          <a:p>
            <a:r>
              <a:rPr lang="en-US" b="0" dirty="0" smtClean="0"/>
              <a:t>You can find more information about Safety Management Systems at the URL on the Screen.</a:t>
            </a:r>
          </a:p>
          <a:p>
            <a:endParaRPr lang="en-US" b="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p>
          <a:p>
            <a:endParaRPr lang="en-US" b="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50</a:t>
            </a:fld>
            <a:endParaRPr lang="en-US" dirty="0"/>
          </a:p>
        </p:txBody>
      </p:sp>
    </p:spTree>
    <p:extLst>
      <p:ext uri="{BB962C8B-B14F-4D97-AF65-F5344CB8AC3E}">
        <p14:creationId xmlns:p14="http://schemas.microsoft.com/office/powerpoint/2010/main" val="16505672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p:spPr>
        <p:txBody>
          <a:bodyPr/>
          <a:lstStyle/>
          <a:p>
            <a:r>
              <a:rPr lang="en-US" altLang="en-US" b="1" dirty="0">
                <a:ea typeface="MS PGothic" panose="020B0600070205080204" pitchFamily="34" charset="-128"/>
              </a:rPr>
              <a:t>Presentation Note:   </a:t>
            </a:r>
            <a:r>
              <a:rPr lang="en-US" altLang="en-US" i="1" dirty="0">
                <a:ea typeface="MS PGothic" panose="020B0600070205080204" pitchFamily="34" charset="-128"/>
              </a:rPr>
              <a:t>You may wish to provide your contact information.  Modify with your information or leave blank.   </a:t>
            </a:r>
          </a:p>
          <a:p>
            <a:endParaRPr lang="en-US" altLang="en-US" i="1" dirty="0">
              <a:ea typeface="MS PGothic" panose="020B0600070205080204"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a:t>(Next</a:t>
            </a:r>
            <a:r>
              <a:rPr lang="en-US" altLang="en-US" b="1" baseline="0" dirty="0"/>
              <a:t> Slide)</a:t>
            </a:r>
            <a:endParaRPr lang="en-US" altLang="en-US" dirty="0"/>
          </a:p>
          <a:p>
            <a:endParaRPr lang="en-US" altLang="en-US" i="1" dirty="0">
              <a:ea typeface="MS PGothic" panose="020B0600070205080204" pitchFamily="34" charset="-128"/>
            </a:endParaRPr>
          </a:p>
          <a:p>
            <a:endParaRPr lang="en-US" altLang="en-US" b="1" i="1" dirty="0">
              <a:ea typeface="MS PGothic" panose="020B0600070205080204" pitchFamily="34" charset="-128"/>
            </a:endParaRPr>
          </a:p>
        </p:txBody>
      </p:sp>
    </p:spTree>
    <p:extLst>
      <p:ext uri="{BB962C8B-B14F-4D97-AF65-F5344CB8AC3E}">
        <p14:creationId xmlns:p14="http://schemas.microsoft.com/office/powerpoint/2010/main" val="340424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dirty="0">
                <a:latin typeface="Times New Roman" pitchFamily="18" charset="0"/>
              </a:rPr>
              <a:t>There’s nothing like the feeling you get when you know you’re</a:t>
            </a:r>
            <a:r>
              <a:rPr lang="en-US" baseline="0" dirty="0">
                <a:latin typeface="Times New Roman" pitchFamily="18" charset="0"/>
              </a:rPr>
              <a:t> playing your A game and in order to do that you need a good coach  </a:t>
            </a:r>
            <a:r>
              <a:rPr lang="en-US" b="1" baseline="0" dirty="0">
                <a:latin typeface="Times New Roman" pitchFamily="18" charset="0"/>
              </a:rPr>
              <a:t>(Click)</a:t>
            </a:r>
            <a:r>
              <a:rPr lang="en-US" b="1" dirty="0">
                <a:latin typeface="Times New Roman" pitchFamily="18" charset="0"/>
              </a:rPr>
              <a:t> </a:t>
            </a:r>
          </a:p>
          <a:p>
            <a:endParaRPr lang="en-US" b="1" dirty="0">
              <a:latin typeface="Times New Roman" pitchFamily="18" charset="0"/>
            </a:endParaRPr>
          </a:p>
          <a:p>
            <a:r>
              <a:rPr lang="en-US" b="0" dirty="0">
                <a:latin typeface="Times New Roman" pitchFamily="18" charset="0"/>
              </a:rPr>
              <a:t>So</a:t>
            </a:r>
            <a:r>
              <a:rPr lang="en-US" b="0" baseline="0" dirty="0">
                <a:latin typeface="Times New Roman" pitchFamily="18" charset="0"/>
              </a:rPr>
              <a:t> fly regularly with a CFI who will challenge you to review what you know, explore new horizons, and to always do your best.  Of course you’ll</a:t>
            </a:r>
            <a:br>
              <a:rPr lang="en-US" b="0" baseline="0" dirty="0">
                <a:latin typeface="Times New Roman" pitchFamily="18" charset="0"/>
              </a:rPr>
            </a:br>
            <a:r>
              <a:rPr lang="en-US" b="0" baseline="0" dirty="0">
                <a:latin typeface="Times New Roman" pitchFamily="18" charset="0"/>
              </a:rPr>
              <a:t>have to dedicate time and money to your proficiency program but it’s well worth it for the peace of mind that comes with confidence.  </a:t>
            </a:r>
            <a:r>
              <a:rPr lang="en-US" b="1" baseline="0" dirty="0">
                <a:latin typeface="Times New Roman" pitchFamily="18" charset="0"/>
              </a:rPr>
              <a:t>(Click)</a:t>
            </a:r>
            <a:r>
              <a:rPr lang="en-US" b="1" dirty="0">
                <a:latin typeface="Times New Roman" pitchFamily="18" charset="0"/>
              </a:rPr>
              <a:t> </a:t>
            </a:r>
          </a:p>
          <a:p>
            <a:endParaRPr lang="en-US" b="1" dirty="0">
              <a:latin typeface="Times New Roman" pitchFamily="18" charset="0"/>
            </a:endParaRPr>
          </a:p>
          <a:p>
            <a:r>
              <a:rPr lang="en-US" b="0" dirty="0">
                <a:latin typeface="Times New Roman" pitchFamily="18" charset="0"/>
              </a:rPr>
              <a:t>Vince Lombardi, the famous football coach said,</a:t>
            </a:r>
            <a:r>
              <a:rPr lang="en-US" b="0" baseline="0" dirty="0">
                <a:latin typeface="Times New Roman" pitchFamily="18" charset="0"/>
              </a:rPr>
              <a:t> “Practice does not make perfect.  Only perfect practice makes perfect.”  For pilots that means</a:t>
            </a:r>
            <a:br>
              <a:rPr lang="en-US" b="0" baseline="0" dirty="0">
                <a:latin typeface="Times New Roman" pitchFamily="18" charset="0"/>
              </a:rPr>
            </a:br>
            <a:r>
              <a:rPr lang="en-US" b="0" baseline="0" dirty="0">
                <a:latin typeface="Times New Roman" pitchFamily="18" charset="0"/>
              </a:rPr>
              <a:t>flying with precision.  On course, on altitude, on speed all the time. </a:t>
            </a:r>
            <a:r>
              <a:rPr lang="en-US" b="1" baseline="0" dirty="0">
                <a:latin typeface="Times New Roman" pitchFamily="18" charset="0"/>
              </a:rPr>
              <a:t>(Click)</a:t>
            </a:r>
            <a:r>
              <a:rPr lang="en-US" b="1" dirty="0">
                <a:latin typeface="Times New Roman" pitchFamily="18" charset="0"/>
              </a:rPr>
              <a:t> </a:t>
            </a:r>
            <a:endParaRPr lang="en-US" b="0" baseline="0" dirty="0">
              <a:latin typeface="Times New Roman" pitchFamily="18" charset="0"/>
            </a:endParaRPr>
          </a:p>
          <a:p>
            <a:endParaRPr lang="en-US" dirty="0">
              <a:latin typeface="Times New Roman" pitchFamily="18" charset="0"/>
            </a:endParaRPr>
          </a:p>
          <a:p>
            <a:r>
              <a:rPr lang="en-US" dirty="0">
                <a:latin typeface="Times New Roman" pitchFamily="18" charset="0"/>
              </a:rPr>
              <a:t>And be sure to document your achievement in the </a:t>
            </a:r>
            <a:r>
              <a:rPr lang="en-US" b="1" i="1" dirty="0" smtClean="0">
                <a:latin typeface="Times New Roman" pitchFamily="18" charset="0"/>
              </a:rPr>
              <a:t>WINGS</a:t>
            </a:r>
            <a:r>
              <a:rPr lang="en-US" dirty="0" smtClean="0">
                <a:latin typeface="Times New Roman" pitchFamily="18" charset="0"/>
              </a:rPr>
              <a:t> </a:t>
            </a:r>
            <a:r>
              <a:rPr lang="en-US" dirty="0">
                <a:latin typeface="Times New Roman" pitchFamily="18" charset="0"/>
              </a:rPr>
              <a:t>Proficiency Program.  It’s a great way to stay on top of your game</a:t>
            </a:r>
            <a:r>
              <a:rPr lang="en-US" baseline="0" dirty="0">
                <a:latin typeface="Times New Roman" pitchFamily="18" charset="0"/>
              </a:rPr>
              <a:t> and keep you flight review current.</a:t>
            </a:r>
          </a:p>
          <a:p>
            <a:endParaRPr lang="en-US" baseline="0" dirty="0">
              <a:latin typeface="Times New Roman" pitchFamily="18" charset="0"/>
            </a:endParaRPr>
          </a:p>
          <a:p>
            <a:r>
              <a:rPr lang="en-US" altLang="en-US" b="1" dirty="0">
                <a:latin typeface="Times New Roman" pitchFamily="18" charset="0"/>
                <a:ea typeface="ＭＳ Ｐゴシック" pitchFamily="34" charset="-128"/>
              </a:rPr>
              <a:t>(Next</a:t>
            </a:r>
            <a:r>
              <a:rPr lang="en-US" altLang="en-US" b="1" baseline="0" dirty="0">
                <a:latin typeface="Times New Roman" pitchFamily="18" charset="0"/>
                <a:ea typeface="ＭＳ Ｐゴシック" pitchFamily="34" charset="-128"/>
              </a:rPr>
              <a:t> Slide</a:t>
            </a:r>
            <a:r>
              <a:rPr lang="en-US" altLang="en-US" b="1" dirty="0">
                <a:latin typeface="Times New Roman" pitchFamily="18" charset="0"/>
                <a:ea typeface="ＭＳ Ｐゴシック" pitchFamily="34" charset="-128"/>
              </a:rPr>
              <a:t>) </a:t>
            </a:r>
            <a:endParaRPr lang="en-US" dirty="0">
              <a:latin typeface="Times New Roman" pitchFamily="18" charset="0"/>
            </a:endParaRPr>
          </a:p>
          <a:p>
            <a:endParaRPr lang="en-US" dirty="0"/>
          </a:p>
        </p:txBody>
      </p:sp>
    </p:spTree>
    <p:extLst>
      <p:ext uri="{BB962C8B-B14F-4D97-AF65-F5344CB8AC3E}">
        <p14:creationId xmlns:p14="http://schemas.microsoft.com/office/powerpoint/2010/main" val="6574096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dirty="0" smtClean="0"/>
              <a:t>Every</a:t>
            </a:r>
            <a:r>
              <a:rPr lang="en-US" b="0" i="0" baseline="0" dirty="0" smtClean="0"/>
              <a:t> time you complete a </a:t>
            </a:r>
            <a:r>
              <a:rPr lang="en-US" b="1" i="1" baseline="0" dirty="0" smtClean="0"/>
              <a:t>WINGS </a:t>
            </a:r>
            <a:r>
              <a:rPr lang="en-US" b="0" i="0" baseline="0" dirty="0" smtClean="0"/>
              <a:t>Phase you’re eligible to win cash in the </a:t>
            </a:r>
            <a:r>
              <a:rPr lang="en-US" b="1" i="1" baseline="0" dirty="0" smtClean="0"/>
              <a:t>WINGS </a:t>
            </a:r>
            <a:r>
              <a:rPr lang="en-US" b="0" i="0" baseline="0" dirty="0" smtClean="0"/>
              <a:t>Sweepstakes. </a:t>
            </a:r>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The </a:t>
            </a:r>
            <a:r>
              <a:rPr lang="en-US" dirty="0"/>
              <a:t>sweepstakes is generously funded by Paul Burger, a long time advocate for general aviation safety and a retired aviator who believes participation in this program saves lives. VISIT </a:t>
            </a:r>
            <a:r>
              <a:rPr lang="en-US" dirty="0" smtClean="0"/>
              <a:t>WWW.MYWINGSINITATIVE.ORG </a:t>
            </a:r>
            <a:r>
              <a:rPr lang="en-US" dirty="0"/>
              <a:t>to learn more and enter the sweepstakes. </a:t>
            </a:r>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Just navigate to http://www.</a:t>
            </a:r>
            <a:r>
              <a:rPr lang="en-US" baseline="0" dirty="0" smtClean="0"/>
              <a:t>mywingsinitiative.org or scan the QR code for details.  By the way, Instructors can also enter the sweepstakes.  But there are even better reasons to participate in </a:t>
            </a:r>
            <a:r>
              <a:rPr lang="en-US" b="1" i="1" baseline="0" dirty="0" smtClean="0"/>
              <a:t>WINGS</a:t>
            </a:r>
            <a:r>
              <a:rPr lang="en-US" b="0" i="0" baseline="0" dirty="0" smtClean="0"/>
              <a:t>.</a:t>
            </a: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endParaRPr lang="en-US" dirty="0"/>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53</a:t>
            </a:fld>
            <a:endParaRPr lang="en-US" dirty="0"/>
          </a:p>
        </p:txBody>
      </p:sp>
    </p:spTree>
    <p:extLst>
      <p:ext uri="{BB962C8B-B14F-4D97-AF65-F5344CB8AC3E}">
        <p14:creationId xmlns:p14="http://schemas.microsoft.com/office/powerpoint/2010/main" val="31844853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p:spPr>
        <p:txBody>
          <a:bodyPr/>
          <a:lstStyle/>
          <a:p>
            <a:r>
              <a:rPr lang="en-US" altLang="en-US" dirty="0" smtClean="0"/>
              <a:t>Your presence here shows that you are vital members of our General Aviation Safety Community.  The high standards you keep and the examples you set are a great credit to you and to GA.</a:t>
            </a:r>
          </a:p>
          <a:p>
            <a:endParaRPr lang="en-US" altLang="en-US" dirty="0" smtClean="0"/>
          </a:p>
          <a:p>
            <a:r>
              <a:rPr lang="en-US" altLang="en-US" dirty="0" smtClean="0"/>
              <a:t>Thank you for attending.</a:t>
            </a:r>
            <a:endParaRPr lang="en-US" altLang="en-US" b="1" dirty="0" smtClean="0">
              <a:ea typeface="MS PGothic" panose="020B0600070205080204" pitchFamily="34" charset="-128"/>
            </a:endParaRPr>
          </a:p>
          <a:p>
            <a:endParaRPr lang="en-US" altLang="en-US" b="1" dirty="0" smtClean="0">
              <a:ea typeface="MS PGothic" panose="020B0600070205080204" pitchFamily="34" charset="-128"/>
            </a:endParaRPr>
          </a:p>
          <a:p>
            <a:r>
              <a:rPr lang="en-US" altLang="en-US" b="1" dirty="0" smtClean="0">
                <a:ea typeface="MS PGothic" panose="020B0600070205080204" pitchFamily="34" charset="-128"/>
              </a:rPr>
              <a:t>Presentation </a:t>
            </a:r>
            <a:r>
              <a:rPr lang="en-US" altLang="en-US" b="1" dirty="0">
                <a:ea typeface="MS PGothic" panose="020B0600070205080204" pitchFamily="34" charset="-128"/>
              </a:rPr>
              <a:t>Note:   </a:t>
            </a:r>
            <a:r>
              <a:rPr lang="en-US" altLang="en-US" i="1" dirty="0">
                <a:ea typeface="MS PGothic" panose="020B0600070205080204" pitchFamily="34" charset="-128"/>
              </a:rPr>
              <a:t>You may wish to provide your contact information.  Modify with your information or leave blank.   </a:t>
            </a:r>
          </a:p>
          <a:p>
            <a:r>
              <a:rPr lang="en-US" altLang="en-US" b="1" i="1" dirty="0">
                <a:ea typeface="MS PGothic" panose="020B0600070205080204" pitchFamily="34" charset="-128"/>
              </a:rPr>
              <a:t>Discuss Charles Taylor Master Mechanic Awards and the Wright Brothers Master Pilot Awards. </a:t>
            </a:r>
          </a:p>
          <a:p>
            <a:endParaRPr lang="en-US" altLang="en-US" b="1" i="1" dirty="0">
              <a:ea typeface="MS PGothic" panose="020B0600070205080204"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a:t>(Next</a:t>
            </a:r>
            <a:r>
              <a:rPr lang="en-US" altLang="en-US" b="1" baseline="0" dirty="0"/>
              <a:t> Slide)</a:t>
            </a:r>
            <a:endParaRPr lang="en-US" altLang="en-US" dirty="0"/>
          </a:p>
          <a:p>
            <a:endParaRPr lang="en-US" altLang="en-US" b="1" i="1" dirty="0">
              <a:ea typeface="MS PGothic" panose="020B0600070205080204" pitchFamily="34" charset="-128"/>
            </a:endParaRPr>
          </a:p>
        </p:txBody>
      </p:sp>
    </p:spTree>
    <p:extLst>
      <p:ext uri="{BB962C8B-B14F-4D97-AF65-F5344CB8AC3E}">
        <p14:creationId xmlns:p14="http://schemas.microsoft.com/office/powerpoint/2010/main" val="3077117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eaLnBrk="1" hangingPunct="1"/>
            <a:endParaRPr lang="en-US" i="1" dirty="0">
              <a:latin typeface="Times New Roman" pitchFamily="18" charset="0"/>
              <a:ea typeface="ＭＳ Ｐゴシック" pitchFamily="34" charset="-128"/>
            </a:endParaRPr>
          </a:p>
          <a:p>
            <a:pPr eaLnBrk="1" hangingPunct="1"/>
            <a:r>
              <a:rPr lang="en-US" i="1" dirty="0">
                <a:latin typeface="Times New Roman" pitchFamily="18" charset="0"/>
                <a:ea typeface="ＭＳ Ｐゴシック" pitchFamily="34" charset="-128"/>
              </a:rPr>
              <a:t> </a:t>
            </a:r>
            <a:r>
              <a:rPr lang="en-US" b="1" dirty="0" smtClean="0">
                <a:latin typeface="Times New Roman" pitchFamily="18" charset="0"/>
                <a:ea typeface="ＭＳ Ｐゴシック" pitchFamily="34" charset="-128"/>
              </a:rPr>
              <a:t>(The End) </a:t>
            </a:r>
            <a:endParaRPr lang="en-US" i="1" dirty="0">
              <a:latin typeface="Times New Roman" pitchFamily="18" charset="0"/>
              <a:ea typeface="ＭＳ Ｐゴシック" pitchFamily="34" charset="-128"/>
            </a:endParaRPr>
          </a:p>
        </p:txBody>
      </p:sp>
    </p:spTree>
    <p:extLst>
      <p:ext uri="{BB962C8B-B14F-4D97-AF65-F5344CB8AC3E}">
        <p14:creationId xmlns:p14="http://schemas.microsoft.com/office/powerpoint/2010/main" val="837793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r>
              <a:rPr lang="en-US" altLang="en-US" dirty="0"/>
              <a:t>Here are the prices for a few aircraft repair shops.  So, why is there a difference between aircraft and the auto industry when the aircraft industry has a lot more responsibility and liability? We are also subject to regulations that hold us to a higher standard.</a:t>
            </a:r>
          </a:p>
          <a:p>
            <a:pPr eaLnBrk="1" hangingPunct="1"/>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a:ea typeface="MS PGothic" panose="020B0600070205080204" pitchFamily="34" charset="-128"/>
              </a:rPr>
              <a:t>(Next Slide) </a:t>
            </a:r>
            <a:endParaRPr lang="en-US" altLang="en-US" i="1" dirty="0">
              <a:ea typeface="MS PGothic" panose="020B0600070205080204" pitchFamily="34" charset="-128"/>
            </a:endParaRPr>
          </a:p>
        </p:txBody>
      </p:sp>
    </p:spTree>
    <p:extLst>
      <p:ext uri="{BB962C8B-B14F-4D97-AF65-F5344CB8AC3E}">
        <p14:creationId xmlns:p14="http://schemas.microsoft.com/office/powerpoint/2010/main" val="3517783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p:spPr>
        <p:txBody>
          <a:bodyPr/>
          <a:lstStyle/>
          <a:p>
            <a:r>
              <a:rPr lang="en-US" altLang="en-US" dirty="0"/>
              <a:t>The flat rate to inspect a Cessna 172 is approximately 15 hours. This DOES NOT include an oil change, cleaning and gapping spark plugs, compliance AD notes, or any repairs. Those are extras charged at the shop rate. </a:t>
            </a:r>
          </a:p>
          <a:p>
            <a:endParaRPr lang="en-US" altLang="en-US" dirty="0"/>
          </a:p>
          <a:p>
            <a:r>
              <a:rPr lang="en-US" altLang="en-US" dirty="0"/>
              <a:t>	Cessna 172; is approximately 15 hours</a:t>
            </a:r>
          </a:p>
          <a:p>
            <a:r>
              <a:rPr lang="en-US" altLang="en-US" dirty="0"/>
              <a:t>	Beechcraft; 17 – 24 Hours</a:t>
            </a:r>
          </a:p>
          <a:p>
            <a:r>
              <a:rPr lang="en-US" altLang="en-US" dirty="0"/>
              <a:t>	Piper; 10 – 60 Hours (60 for a Navajo)</a:t>
            </a:r>
          </a:p>
          <a:p>
            <a:r>
              <a:rPr lang="en-US" altLang="en-US" dirty="0"/>
              <a:t>	Mooney; 16 – 31 Hours</a:t>
            </a:r>
          </a:p>
          <a:p>
            <a:r>
              <a:rPr lang="en-US" altLang="en-US" dirty="0"/>
              <a:t>	Cirrus; 18 – 24 Hours </a:t>
            </a:r>
          </a:p>
          <a:p>
            <a:r>
              <a:rPr lang="en-US" altLang="en-US" dirty="0"/>
              <a:t>	</a:t>
            </a:r>
            <a:endParaRPr lang="en-US" altLang="en-US" b="1" dirty="0"/>
          </a:p>
          <a:p>
            <a:r>
              <a:rPr lang="en-US" altLang="en-US" b="1" dirty="0"/>
              <a:t>Presentation note:  </a:t>
            </a:r>
            <a:r>
              <a:rPr lang="en-US" altLang="en-US" i="1" dirty="0"/>
              <a:t>Suggest to the audience to share their experiences, minus names and places.</a:t>
            </a:r>
          </a:p>
          <a:p>
            <a:endParaRPr lang="en-US" altLang="en-US" dirty="0"/>
          </a:p>
          <a:p>
            <a:r>
              <a:rPr lang="en-US" altLang="en-US" b="1" dirty="0"/>
              <a:t>(Next</a:t>
            </a:r>
            <a:r>
              <a:rPr lang="en-US" altLang="en-US" b="1" baseline="0" dirty="0"/>
              <a:t> Slide)</a:t>
            </a:r>
            <a:endParaRPr lang="en-US" altLang="en-US" b="1" dirty="0"/>
          </a:p>
          <a:p>
            <a:endParaRPr lang="en-US" altLang="en-US" dirty="0"/>
          </a:p>
        </p:txBody>
      </p:sp>
    </p:spTree>
    <p:extLst>
      <p:ext uri="{BB962C8B-B14F-4D97-AF65-F5344CB8AC3E}">
        <p14:creationId xmlns:p14="http://schemas.microsoft.com/office/powerpoint/2010/main" val="2133008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p:spPr>
        <p:txBody>
          <a:bodyPr/>
          <a:lstStyle/>
          <a:p>
            <a:r>
              <a:rPr lang="en-US" altLang="en-US" dirty="0"/>
              <a:t>Can a person make a living at $20.00</a:t>
            </a:r>
            <a:r>
              <a:rPr lang="en-US" altLang="en-US" baseline="0" dirty="0"/>
              <a:t> per hour?</a:t>
            </a:r>
            <a:r>
              <a:rPr lang="en-US" altLang="en-US" dirty="0"/>
              <a:t> There are also expenses. Things like electricity, water, maintenance and rent on the building, insurance, more specialized tooling, etc. </a:t>
            </a:r>
          </a:p>
          <a:p>
            <a:endParaRPr lang="en-US" altLang="en-US" dirty="0"/>
          </a:p>
          <a:p>
            <a:r>
              <a:rPr lang="en-US" altLang="en-US" dirty="0"/>
              <a:t>Mechanics, Repair Stations, and </a:t>
            </a:r>
            <a:r>
              <a:rPr lang="en-US" altLang="en-US" b="1" u="sng" dirty="0"/>
              <a:t>even </a:t>
            </a:r>
            <a:r>
              <a:rPr lang="en-US" altLang="en-US" b="1" u="sng" dirty="0" smtClean="0"/>
              <a:t>Owners </a:t>
            </a:r>
            <a:r>
              <a:rPr lang="en-US" altLang="en-US" b="1" u="sng" dirty="0"/>
              <a:t>performing Preventative Maintenance must meet the same requirements</a:t>
            </a:r>
            <a:r>
              <a:rPr lang="en-US" altLang="en-US" b="0" u="none" dirty="0"/>
              <a:t> for</a:t>
            </a:r>
            <a:r>
              <a:rPr lang="en-US" altLang="en-US" b="0" u="none" baseline="0" dirty="0"/>
              <a:t> tooling, manuals, and calibrated tools.</a:t>
            </a:r>
            <a:endParaRPr lang="en-US" altLang="en-US" b="0" u="none" dirty="0"/>
          </a:p>
          <a:p>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a:t>(Next</a:t>
            </a:r>
            <a:r>
              <a:rPr lang="en-US" altLang="en-US" b="1" baseline="0" dirty="0"/>
              <a:t> Slide)</a:t>
            </a:r>
            <a:endParaRPr lang="en-US" altLang="en-US" b="1" dirty="0"/>
          </a:p>
        </p:txBody>
      </p:sp>
    </p:spTree>
    <p:extLst>
      <p:ext uri="{BB962C8B-B14F-4D97-AF65-F5344CB8AC3E}">
        <p14:creationId xmlns:p14="http://schemas.microsoft.com/office/powerpoint/2010/main" val="4017566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p:spPr>
        <p:txBody>
          <a:bodyPr/>
          <a:lstStyle/>
          <a:p>
            <a:r>
              <a:rPr lang="en-US" altLang="en-US" dirty="0"/>
              <a:t>Let’s look at CFR Part 43.15, Additional performance rules for inspections.</a:t>
            </a:r>
          </a:p>
          <a:p>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a:t>(Next</a:t>
            </a:r>
            <a:r>
              <a:rPr lang="en-US" altLang="en-US" b="1" baseline="0" dirty="0"/>
              <a:t> Slide)</a:t>
            </a:r>
            <a:endParaRPr lang="en-US" altLang="en-US" b="1" dirty="0"/>
          </a:p>
        </p:txBody>
      </p:sp>
    </p:spTree>
    <p:extLst>
      <p:ext uri="{BB962C8B-B14F-4D97-AF65-F5344CB8AC3E}">
        <p14:creationId xmlns:p14="http://schemas.microsoft.com/office/powerpoint/2010/main" val="39126312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wmf"/></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 name="Picture 2" descr="C:\Users\afs805pc\Documents\Templates\FAAST-line.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3614" r="9397"/>
          <a:stretch/>
        </p:blipFill>
        <p:spPr bwMode="auto">
          <a:xfrm>
            <a:off x="-42751" y="6512171"/>
            <a:ext cx="12234750" cy="34738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fs805pc\Documents\Templates\FAAST-line.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3614" r="9397"/>
          <a:stretch/>
        </p:blipFill>
        <p:spPr bwMode="auto">
          <a:xfrm rot="10800000">
            <a:off x="-2" y="7286"/>
            <a:ext cx="12192001" cy="347388"/>
          </a:xfrm>
          <a:prstGeom prst="rect">
            <a:avLst/>
          </a:prstGeom>
          <a:noFill/>
          <a:extLst>
            <a:ext uri="{909E8E84-426E-40DD-AFC4-6F175D3DCCD1}">
              <a14:hiddenFill xmlns:a14="http://schemas.microsoft.com/office/drawing/2010/main">
                <a:solidFill>
                  <a:srgbClr val="FFFFFF"/>
                </a:solidFill>
              </a14:hiddenFill>
            </a:ext>
          </a:extLst>
        </p:spPr>
      </p:pic>
      <p:sp>
        <p:nvSpPr>
          <p:cNvPr id="63490" name="Rectangle 1026"/>
          <p:cNvSpPr>
            <a:spLocks noGrp="1" noChangeArrowheads="1"/>
          </p:cNvSpPr>
          <p:nvPr>
            <p:ph type="ctrTitle" hasCustomPrompt="1"/>
          </p:nvPr>
        </p:nvSpPr>
        <p:spPr>
          <a:xfrm>
            <a:off x="303301" y="354380"/>
            <a:ext cx="6734808" cy="1395412"/>
          </a:xfrm>
        </p:spPr>
        <p:txBody>
          <a:bodyPr anchor="t"/>
          <a:lstStyle>
            <a:lvl1pPr>
              <a:defRPr sz="3600"/>
            </a:lvl1pPr>
          </a:lstStyle>
          <a:p>
            <a:pPr lvl="0"/>
            <a:r>
              <a:rPr lang="en-US" noProof="0" dirty="0"/>
              <a:t>The National FAA Safety Team Presents</a:t>
            </a:r>
          </a:p>
        </p:txBody>
      </p:sp>
      <p:sp>
        <p:nvSpPr>
          <p:cNvPr id="63491" name="Rectangle 1027"/>
          <p:cNvSpPr>
            <a:spLocks noGrp="1" noChangeArrowheads="1"/>
          </p:cNvSpPr>
          <p:nvPr>
            <p:ph type="subTitle" idx="1" hasCustomPrompt="1"/>
          </p:nvPr>
        </p:nvSpPr>
        <p:spPr>
          <a:xfrm>
            <a:off x="307536" y="1795830"/>
            <a:ext cx="5477369" cy="1067092"/>
          </a:xfrm>
        </p:spPr>
        <p:txBody>
          <a:bodyPr/>
          <a:lstStyle>
            <a:lvl1pPr marL="0" indent="0">
              <a:buFontTx/>
              <a:buNone/>
              <a:defRPr sz="3200" baseline="0">
                <a:solidFill>
                  <a:schemeClr val="bg2"/>
                </a:solidFill>
              </a:defRPr>
            </a:lvl1pPr>
          </a:lstStyle>
          <a:p>
            <a:pPr lvl="0"/>
            <a:r>
              <a:rPr lang="en-US" noProof="0" dirty="0"/>
              <a:t>Insert Program Title Here</a:t>
            </a:r>
          </a:p>
        </p:txBody>
      </p:sp>
      <p:sp>
        <p:nvSpPr>
          <p:cNvPr id="63515" name="Text Box 1051"/>
          <p:cNvSpPr txBox="1">
            <a:spLocks noChangeArrowheads="1"/>
          </p:cNvSpPr>
          <p:nvPr userDrawn="1"/>
        </p:nvSpPr>
        <p:spPr bwMode="auto">
          <a:xfrm>
            <a:off x="303301" y="3837693"/>
            <a:ext cx="5412973"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a:solidFill>
                  <a:srgbClr val="1D2F68"/>
                </a:solidFill>
              </a:rPr>
              <a:t>Presented to:</a:t>
            </a:r>
          </a:p>
          <a:p>
            <a:pPr>
              <a:buFontTx/>
              <a:buNone/>
            </a:pPr>
            <a:r>
              <a:rPr lang="en-US" sz="1600" dirty="0">
                <a:solidFill>
                  <a:srgbClr val="1D2F68"/>
                </a:solidFill>
              </a:rPr>
              <a:t>By:</a:t>
            </a:r>
          </a:p>
          <a:p>
            <a:pPr>
              <a:buFontTx/>
              <a:buNone/>
            </a:pPr>
            <a:r>
              <a:rPr lang="en-US" sz="1600" dirty="0">
                <a:solidFill>
                  <a:srgbClr val="1D2F68"/>
                </a:solidFill>
              </a:rPr>
              <a:t>Date:</a:t>
            </a:r>
          </a:p>
        </p:txBody>
      </p:sp>
      <p:grpSp>
        <p:nvGrpSpPr>
          <p:cNvPr id="2" name="Group 1"/>
          <p:cNvGrpSpPr/>
          <p:nvPr userDrawn="1"/>
        </p:nvGrpSpPr>
        <p:grpSpPr>
          <a:xfrm>
            <a:off x="8482693" y="482824"/>
            <a:ext cx="3243730" cy="954330"/>
            <a:chOff x="8482693" y="482824"/>
            <a:chExt cx="3243730" cy="954330"/>
          </a:xfrm>
        </p:grpSpPr>
        <p:sp>
          <p:nvSpPr>
            <p:cNvPr id="13" name="Text Box 1071"/>
            <p:cNvSpPr txBox="1">
              <a:spLocks noChangeArrowheads="1"/>
            </p:cNvSpPr>
            <p:nvPr userDrawn="1"/>
          </p:nvSpPr>
          <p:spPr bwMode="ltGray">
            <a:xfrm>
              <a:off x="9763578" y="678373"/>
              <a:ext cx="1962845" cy="563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dirty="0">
                  <a:solidFill>
                    <a:srgbClr val="002060"/>
                  </a:solidFill>
                </a:rPr>
                <a:t>Federal Aviation</a:t>
              </a:r>
            </a:p>
            <a:p>
              <a:pPr>
                <a:lnSpc>
                  <a:spcPct val="85000"/>
                </a:lnSpc>
                <a:spcBef>
                  <a:spcPct val="0"/>
                </a:spcBef>
                <a:buFontTx/>
                <a:buNone/>
              </a:pPr>
              <a:r>
                <a:rPr lang="en-US" sz="1800" b="1" dirty="0">
                  <a:solidFill>
                    <a:srgbClr val="002060"/>
                  </a:solidFill>
                </a:rPr>
                <a:t>Administration</a:t>
              </a:r>
            </a:p>
          </p:txBody>
        </p:sp>
        <p:pic>
          <p:nvPicPr>
            <p:cNvPr id="14" name="Picture 1079"/>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8482693" y="482824"/>
              <a:ext cx="1023772" cy="954330"/>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Rectangle 1026"/>
          <p:cNvSpPr txBox="1">
            <a:spLocks noChangeArrowheads="1"/>
          </p:cNvSpPr>
          <p:nvPr userDrawn="1"/>
        </p:nvSpPr>
        <p:spPr bwMode="auto">
          <a:xfrm>
            <a:off x="332241" y="5232810"/>
            <a:ext cx="6676928" cy="934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1800" dirty="0"/>
              <a:t>Produced</a:t>
            </a:r>
            <a:r>
              <a:rPr lang="en-US" sz="1800" baseline="0" dirty="0"/>
              <a:t> by: </a:t>
            </a:r>
          </a:p>
          <a:p>
            <a:pPr>
              <a:buNone/>
            </a:pPr>
            <a:r>
              <a:rPr lang="en-US" sz="1800" baseline="0" dirty="0"/>
              <a:t>The FAASTeam Band of Brothers</a:t>
            </a:r>
            <a:br>
              <a:rPr lang="en-US" sz="1800" baseline="0" dirty="0"/>
            </a:br>
            <a:r>
              <a:rPr lang="en-US" sz="1800" baseline="0" dirty="0"/>
              <a:t>NC, SC, &amp; IA FAASTeam </a:t>
            </a:r>
            <a:r>
              <a:rPr lang="en-US" sz="1800" baseline="0"/>
              <a:t>Program Managers</a:t>
            </a:r>
            <a:endParaRPr lang="en-US" sz="1800" i="0" baseline="0" dirty="0"/>
          </a:p>
        </p:txBody>
      </p:sp>
    </p:spTree>
    <p:custDataLst>
      <p:tags r:id="rId1"/>
    </p:custData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8"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Tree>
    <p:custDataLst>
      <p:tags r:id="rId1"/>
    </p:custDataLst>
    <p:extLst>
      <p:ext uri="{BB962C8B-B14F-4D97-AF65-F5344CB8AC3E}">
        <p14:creationId xmlns:p14="http://schemas.microsoft.com/office/powerpoint/2010/main" val="2908255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60400" y="1508126"/>
            <a:ext cx="5264151"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7751" y="1508126"/>
            <a:ext cx="5266267"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3141009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2406631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939371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2979986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wmf"/></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tags" Target="../tags/tag5.xml"/><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Select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grpSp>
        <p:nvGrpSpPr>
          <p:cNvPr id="56345" name="Group 25"/>
          <p:cNvGrpSpPr>
            <a:grpSpLocks/>
          </p:cNvGrpSpPr>
          <p:nvPr/>
        </p:nvGrpSpPr>
        <p:grpSpPr bwMode="auto">
          <a:xfrm>
            <a:off x="7325785" y="6126158"/>
            <a:ext cx="2154767" cy="660400"/>
            <a:chOff x="3653" y="3859"/>
            <a:chExt cx="1018" cy="416"/>
          </a:xfrm>
        </p:grpSpPr>
        <p:pic>
          <p:nvPicPr>
            <p:cNvPr id="56346" name="Picture 26"/>
            <p:cNvPicPr>
              <a:picLocks noChangeAspect="1" noChangeArrowheads="1"/>
            </p:cNvPicPr>
            <p:nvPr userDrawn="1"/>
          </p:nvPicPr>
          <p:blipFill>
            <a:blip r:embed="rId9" cstate="print">
              <a:extLst>
                <a:ext uri="{28A0092B-C50C-407E-A947-70E740481C1C}">
                  <a14:useLocalDpi xmlns:a14="http://schemas.microsoft.com/office/drawing/2010/main" val="0"/>
                </a:ext>
              </a:extLst>
            </a:blip>
            <a:stretch>
              <a:fillRect/>
            </a:stretch>
          </p:blipFill>
          <p:spPr bwMode="auto">
            <a:xfrm>
              <a:off x="3653" y="3859"/>
              <a:ext cx="334"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bg1"/>
                  </a:solidFill>
                </a:rPr>
                <a:t>Federal Aviation</a:t>
              </a:r>
            </a:p>
            <a:p>
              <a:pPr>
                <a:lnSpc>
                  <a:spcPct val="85000"/>
                </a:lnSpc>
                <a:spcBef>
                  <a:spcPct val="0"/>
                </a:spcBef>
                <a:buFontTx/>
                <a:buNone/>
              </a:pPr>
              <a:r>
                <a:rPr lang="en-US" sz="1200" b="1" dirty="0">
                  <a:solidFill>
                    <a:schemeClr val="bg1"/>
                  </a:solidFill>
                </a:rPr>
                <a:t>Administration</a:t>
              </a:r>
            </a:p>
          </p:txBody>
        </p:sp>
      </p:grpSp>
      <p:sp>
        <p:nvSpPr>
          <p:cNvPr id="56349" name="Text Box 29" hidden="1"/>
          <p:cNvSpPr txBox="1">
            <a:spLocks noChangeArrowheads="1"/>
          </p:cNvSpPr>
          <p:nvPr/>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pic>
        <p:nvPicPr>
          <p:cNvPr id="13" name="Picture 5" descr="C:\Documents and Settings\Charles\Application Data\Microsoft\Media Catalog\FAAST_PPT_BtmGrphc.bmp"/>
          <p:cNvPicPr>
            <a:picLocks noChangeArrowheads="1"/>
          </p:cNvPicPr>
          <p:nvPr/>
        </p:nvPicPr>
        <p:blipFill rotWithShape="1">
          <a:blip r:embed="rId10">
            <a:extLst>
              <a:ext uri="{28A0092B-C50C-407E-A947-70E740481C1C}">
                <a14:useLocalDpi xmlns:a14="http://schemas.microsoft.com/office/drawing/2010/main" val="0"/>
              </a:ext>
            </a:extLst>
          </a:blip>
          <a:srcRect r="9825"/>
          <a:stretch/>
        </p:blipFill>
        <p:spPr bwMode="auto">
          <a:xfrm>
            <a:off x="1" y="5760721"/>
            <a:ext cx="12192000" cy="30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Documents and Settings\Charles\Application Data\Microsoft\Media Catalog\FAAST_PPT_BtmGrphc.bmp"/>
          <p:cNvPicPr>
            <a:picLocks noChangeArrowheads="1"/>
          </p:cNvPicPr>
          <p:nvPr/>
        </p:nvPicPr>
        <p:blipFill rotWithShape="1">
          <a:blip r:embed="rId10">
            <a:extLst>
              <a:ext uri="{28A0092B-C50C-407E-A947-70E740481C1C}">
                <a14:useLocalDpi xmlns:a14="http://schemas.microsoft.com/office/drawing/2010/main" val="0"/>
              </a:ext>
            </a:extLst>
          </a:blip>
          <a:srcRect r="10428" b="1045"/>
          <a:stretch/>
        </p:blipFill>
        <p:spPr bwMode="auto">
          <a:xfrm flipH="1" flipV="1">
            <a:off x="-1" y="0"/>
            <a:ext cx="12192000" cy="30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8"/>
    </p:custDataLst>
  </p:cSld>
  <p:clrMap bg1="lt1" tx1="dk1" bg2="lt2" tx2="dk2" accent1="accent1" accent2="accent2" accent3="accent3" accent4="accent4" accent5="accent5" accent6="accent6" hlink="hlink" folHlink="folHlink"/>
  <p:sldLayoutIdLst>
    <p:sldLayoutId id="2147483652" r:id="rId1"/>
    <p:sldLayoutId id="2147483653" r:id="rId2"/>
    <p:sldLayoutId id="2147483655" r:id="rId3"/>
    <p:sldLayoutId id="2147483657" r:id="rId4"/>
    <p:sldLayoutId id="2147483658" r:id="rId5"/>
    <p:sldLayoutId id="2147483660" r:id="rId6"/>
  </p:sldLayoutIdLst>
  <p:hf sldNum="0"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noFill/>
          <a:ln w="9525">
            <a:noFill/>
            <a:miter lim="800000"/>
            <a:headEnd/>
            <a:tailEnd/>
          </a:ln>
          <a:effectLst/>
        </p:spPr>
        <p:txBody>
          <a:bodyPr wrap="none" anchor="ctr"/>
          <a:lstStyle/>
          <a:p>
            <a:endParaRPr lang="en-US" sz="240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Select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accent6"/>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accent6"/>
                </a:solidFill>
                <a:latin typeface="Helvetica Neue Medium"/>
                <a:cs typeface="Helvetica Neue Medium"/>
              </a:defRPr>
            </a:lvl1pPr>
          </a:lstStyle>
          <a:p>
            <a:endParaRPr lang="en-US" dirty="0"/>
          </a:p>
        </p:txBody>
      </p:sp>
      <p:grpSp>
        <p:nvGrpSpPr>
          <p:cNvPr id="56345" name="Group 25"/>
          <p:cNvGrpSpPr>
            <a:grpSpLocks/>
          </p:cNvGrpSpPr>
          <p:nvPr/>
        </p:nvGrpSpPr>
        <p:grpSpPr bwMode="auto">
          <a:xfrm>
            <a:off x="7205135" y="6126158"/>
            <a:ext cx="2275417" cy="660400"/>
            <a:chOff x="3596" y="3859"/>
            <a:chExt cx="1075" cy="416"/>
          </a:xfrm>
        </p:grpSpPr>
        <p:pic>
          <p:nvPicPr>
            <p:cNvPr id="56346" name="Picture 26"/>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596" y="3859"/>
              <a:ext cx="375"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accent6"/>
                  </a:solidFill>
                </a:rPr>
                <a:t>Federal Aviation</a:t>
              </a:r>
            </a:p>
            <a:p>
              <a:pPr>
                <a:lnSpc>
                  <a:spcPct val="85000"/>
                </a:lnSpc>
                <a:spcBef>
                  <a:spcPct val="0"/>
                </a:spcBef>
                <a:buFontTx/>
                <a:buNone/>
              </a:pPr>
              <a:r>
                <a:rPr lang="en-US" sz="1200" b="1" dirty="0">
                  <a:solidFill>
                    <a:schemeClr val="accent6"/>
                  </a:solidFill>
                </a:rPr>
                <a:t>Administration</a:t>
              </a:r>
            </a:p>
          </p:txBody>
        </p:sp>
      </p:grpSp>
      <p:sp>
        <p:nvSpPr>
          <p:cNvPr id="56349" name="Text Box 29" hidden="1"/>
          <p:cNvSpPr txBox="1">
            <a:spLocks noChangeArrowheads="1"/>
          </p:cNvSpPr>
          <p:nvPr/>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Tree>
    <p:custDataLst>
      <p:tags r:id="rId2"/>
    </p:custDataLst>
    <p:extLst>
      <p:ext uri="{BB962C8B-B14F-4D97-AF65-F5344CB8AC3E}">
        <p14:creationId xmlns:p14="http://schemas.microsoft.com/office/powerpoint/2010/main" val="2988165268"/>
      </p:ext>
    </p:extLst>
  </p:cSld>
  <p:clrMap bg1="lt1" tx1="dk1" bg2="lt2" tx2="dk2" accent1="accent1" accent2="accent2" accent3="accent3" accent4="accent4" accent5="accent5" accent6="accent6" hlink="hlink" folHlink="folHlink"/>
  <p:hf sldNum="0"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19.jpe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21.jpeg"/><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6.xml"/><Relationship Id="rId1" Type="http://schemas.openxmlformats.org/officeDocument/2006/relationships/vmlDrawing" Target="../drawings/vmlDrawing1.vml"/><Relationship Id="rId6" Type="http://schemas.openxmlformats.org/officeDocument/2006/relationships/image" Target="../media/image22.emf"/><Relationship Id="rId5" Type="http://schemas.openxmlformats.org/officeDocument/2006/relationships/oleObject" Target="../embeddings/oleObject1.bin"/><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30.xml"/><Relationship Id="rId5" Type="http://schemas.openxmlformats.org/officeDocument/2006/relationships/image" Target="../media/image29.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31.xml"/><Relationship Id="rId5" Type="http://schemas.openxmlformats.org/officeDocument/2006/relationships/image" Target="../media/image31.png"/><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6.xml"/><Relationship Id="rId5" Type="http://schemas.openxmlformats.org/officeDocument/2006/relationships/image" Target="../media/image37.jpeg"/><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9.xml"/><Relationship Id="rId5" Type="http://schemas.openxmlformats.org/officeDocument/2006/relationships/image" Target="../media/image43.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40.xml"/><Relationship Id="rId4" Type="http://schemas.openxmlformats.org/officeDocument/2006/relationships/image" Target="../media/image44.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41.xml"/><Relationship Id="rId4" Type="http://schemas.openxmlformats.org/officeDocument/2006/relationships/image" Target="../media/image45.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46.xml"/><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47.xml"/><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50.xml"/><Relationship Id="rId4" Type="http://schemas.openxmlformats.org/officeDocument/2006/relationships/image" Target="../media/image47.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51.xml"/><Relationship Id="rId4" Type="http://schemas.openxmlformats.org/officeDocument/2006/relationships/image" Target="../media/image48.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54.xml"/><Relationship Id="rId4" Type="http://schemas.openxmlformats.org/officeDocument/2006/relationships/image" Target="../media/image49.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55.xml"/><Relationship Id="rId6" Type="http://schemas.openxmlformats.org/officeDocument/2006/relationships/image" Target="../media/image51.png"/><Relationship Id="rId5" Type="http://schemas.openxmlformats.org/officeDocument/2006/relationships/hyperlink" Target="https://www.faa.gov/about/initiatives/gasafetyoutreach" TargetMode="External"/><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56.xml"/><Relationship Id="rId4" Type="http://schemas.openxmlformats.org/officeDocument/2006/relationships/image" Target="../media/image52.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57.xml"/><Relationship Id="rId5" Type="http://schemas.openxmlformats.org/officeDocument/2006/relationships/image" Target="../media/image54.png"/><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7" Type="http://schemas.openxmlformats.org/officeDocument/2006/relationships/image" Target="../media/image57.png"/><Relationship Id="rId2" Type="http://schemas.openxmlformats.org/officeDocument/2006/relationships/slideLayout" Target="../slideLayouts/slideLayout3.xml"/><Relationship Id="rId1" Type="http://schemas.openxmlformats.org/officeDocument/2006/relationships/tags" Target="../tags/tag58.xml"/><Relationship Id="rId6" Type="http://schemas.openxmlformats.org/officeDocument/2006/relationships/image" Target="../media/image56.png"/><Relationship Id="rId5" Type="http://schemas.openxmlformats.org/officeDocument/2006/relationships/hyperlink" Target="http://www.mywingsinitiative.org/" TargetMode="External"/><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59.xml"/><Relationship Id="rId4" Type="http://schemas.openxmlformats.org/officeDocument/2006/relationships/image" Target="../media/image58.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xml"/><Relationship Id="rId1" Type="http://schemas.openxmlformats.org/officeDocument/2006/relationships/tags" Target="../tags/tag60.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307536" y="400418"/>
            <a:ext cx="4940269" cy="1395412"/>
          </a:xfrm>
        </p:spPr>
        <p:txBody>
          <a:bodyPr/>
          <a:lstStyle/>
          <a:p>
            <a:r>
              <a:rPr lang="en-US" dirty="0"/>
              <a:t>The National FAA Safety Team Presents</a:t>
            </a:r>
          </a:p>
        </p:txBody>
      </p:sp>
      <p:sp>
        <p:nvSpPr>
          <p:cNvPr id="32780" name="Rectangle 12"/>
          <p:cNvSpPr>
            <a:spLocks noGrp="1" noChangeArrowheads="1"/>
          </p:cNvSpPr>
          <p:nvPr>
            <p:ph type="subTitle" idx="1"/>
          </p:nvPr>
        </p:nvSpPr>
        <p:spPr>
          <a:xfrm>
            <a:off x="294893" y="1604508"/>
            <a:ext cx="7130476" cy="1601399"/>
          </a:xfrm>
        </p:spPr>
        <p:txBody>
          <a:bodyPr/>
          <a:lstStyle/>
          <a:p>
            <a:r>
              <a:rPr lang="en-US" dirty="0"/>
              <a:t>Topic of the Month - May</a:t>
            </a:r>
          </a:p>
          <a:p>
            <a:r>
              <a:rPr lang="en-US" dirty="0"/>
              <a:t>The $300 Inspection</a:t>
            </a:r>
            <a:br>
              <a:rPr lang="en-US" dirty="0"/>
            </a:br>
            <a:r>
              <a:rPr lang="en-US" dirty="0"/>
              <a:t>What a Great Deal!</a:t>
            </a:r>
            <a:endParaRPr lang="en-US" dirty="0">
              <a:solidFill>
                <a:schemeClr val="tx1"/>
              </a:solidFill>
            </a:endParaRPr>
          </a:p>
        </p:txBody>
      </p:sp>
      <p:sp>
        <p:nvSpPr>
          <p:cNvPr id="32785" name="Text Box 17"/>
          <p:cNvSpPr txBox="1">
            <a:spLocks noChangeArrowheads="1"/>
          </p:cNvSpPr>
          <p:nvPr/>
        </p:nvSpPr>
        <p:spPr bwMode="auto">
          <a:xfrm>
            <a:off x="3307099" y="3893584"/>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&lt;Audience&gt;</a:t>
            </a:r>
          </a:p>
        </p:txBody>
      </p:sp>
      <p:sp>
        <p:nvSpPr>
          <p:cNvPr id="32786" name="Text Box 18"/>
          <p:cNvSpPr txBox="1">
            <a:spLocks noChangeArrowheads="1"/>
          </p:cNvSpPr>
          <p:nvPr/>
        </p:nvSpPr>
        <p:spPr bwMode="auto">
          <a:xfrm>
            <a:off x="3307099" y="4241722"/>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&lt;Presenter&gt;</a:t>
            </a:r>
          </a:p>
        </p:txBody>
      </p:sp>
      <p:sp>
        <p:nvSpPr>
          <p:cNvPr id="32787" name="Text Box 19"/>
          <p:cNvSpPr txBox="1">
            <a:spLocks noChangeArrowheads="1"/>
          </p:cNvSpPr>
          <p:nvPr/>
        </p:nvSpPr>
        <p:spPr bwMode="auto">
          <a:xfrm>
            <a:off x="3367969" y="4545272"/>
            <a:ext cx="34655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 &gt;</a:t>
            </a:r>
          </a:p>
        </p:txBody>
      </p:sp>
      <p:pic>
        <p:nvPicPr>
          <p:cNvPr id="7" name="Picture 1081"/>
          <p:cNvPicPr>
            <a:picLocks noChangeAspect="1" noChangeArrowheads="1"/>
          </p:cNvPicPr>
          <p:nvPr/>
        </p:nvPicPr>
        <p:blipFill rotWithShape="1">
          <a:blip r:embed="rId4">
            <a:extLst>
              <a:ext uri="{28A0092B-C50C-407E-A947-70E740481C1C}">
                <a14:useLocalDpi xmlns:a14="http://schemas.microsoft.com/office/drawing/2010/main" val="0"/>
              </a:ext>
            </a:extLst>
          </a:blip>
          <a:srcRect t="9475"/>
          <a:stretch/>
        </p:blipFill>
        <p:spPr bwMode="auto">
          <a:xfrm>
            <a:off x="7592551" y="1611886"/>
            <a:ext cx="4448683" cy="45633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570948" y="344488"/>
            <a:ext cx="11296651" cy="609600"/>
          </a:xfrm>
        </p:spPr>
        <p:txBody>
          <a:bodyPr/>
          <a:lstStyle/>
          <a:p>
            <a:r>
              <a:rPr lang="en-US" altLang="en-US" dirty="0"/>
              <a:t>CFR Part 43.15 </a:t>
            </a:r>
          </a:p>
        </p:txBody>
      </p:sp>
      <p:sp>
        <p:nvSpPr>
          <p:cNvPr id="22532" name="Content Placeholder 3"/>
          <p:cNvSpPr>
            <a:spLocks noGrp="1"/>
          </p:cNvSpPr>
          <p:nvPr>
            <p:ph idx="1"/>
          </p:nvPr>
        </p:nvSpPr>
        <p:spPr>
          <a:xfrm>
            <a:off x="485177" y="1498008"/>
            <a:ext cx="11298992" cy="2513013"/>
          </a:xfrm>
        </p:spPr>
        <p:txBody>
          <a:bodyPr/>
          <a:lstStyle/>
          <a:p>
            <a:pPr marL="0" indent="0">
              <a:buNone/>
              <a:defRPr/>
            </a:pPr>
            <a:r>
              <a:rPr lang="en-US" altLang="en-US" dirty="0"/>
              <a:t>(a) Each person performing an inspection </a:t>
            </a:r>
            <a:r>
              <a:rPr lang="en-US" altLang="en-US" dirty="0">
                <a:solidFill>
                  <a:srgbClr val="FF0000"/>
                </a:solidFill>
              </a:rPr>
              <a:t>shall:</a:t>
            </a:r>
            <a:endParaRPr lang="en-US" altLang="en-US" dirty="0"/>
          </a:p>
          <a:p>
            <a:pPr marL="0" indent="0">
              <a:buNone/>
              <a:defRPr/>
            </a:pPr>
            <a:r>
              <a:rPr lang="en-US" altLang="en-US" dirty="0"/>
              <a:t>	(1) </a:t>
            </a:r>
            <a:r>
              <a:rPr lang="en-US" dirty="0"/>
              <a:t>Perform the inspection to determine whether the</a:t>
            </a:r>
            <a:br>
              <a:rPr lang="en-US" dirty="0"/>
            </a:br>
            <a:r>
              <a:rPr lang="en-US" dirty="0"/>
              <a:t>               aircraft, or portion(s) thereof under inspection, meets </a:t>
            </a:r>
            <a:br>
              <a:rPr lang="en-US" dirty="0"/>
            </a:br>
            <a:r>
              <a:rPr lang="en-US" dirty="0"/>
              <a:t>               all </a:t>
            </a:r>
            <a:r>
              <a:rPr lang="en-US" dirty="0">
                <a:solidFill>
                  <a:srgbClr val="FF0000"/>
                </a:solidFill>
              </a:rPr>
              <a:t>applicable airworthiness requirements</a:t>
            </a:r>
            <a:endParaRPr lang="en-US" altLang="en-US" dirty="0">
              <a:solidFill>
                <a:srgbClr val="FF0000"/>
              </a:solidFill>
            </a:endParaRPr>
          </a:p>
          <a:p>
            <a:pPr marL="0" indent="0">
              <a:buNone/>
              <a:defRPr/>
            </a:pPr>
            <a:endParaRPr lang="en-US" altLang="en-US" dirty="0"/>
          </a:p>
        </p:txBody>
      </p:sp>
      <p:pic>
        <p:nvPicPr>
          <p:cNvPr id="25605" name="Picture 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67447" y="3356626"/>
            <a:ext cx="5139683" cy="24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52636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572600" y="347451"/>
            <a:ext cx="11296651" cy="609600"/>
          </a:xfrm>
        </p:spPr>
        <p:txBody>
          <a:bodyPr/>
          <a:lstStyle/>
          <a:p>
            <a:r>
              <a:rPr lang="en-US" altLang="en-US" dirty="0"/>
              <a:t>CFR Part 43.15 </a:t>
            </a:r>
          </a:p>
        </p:txBody>
      </p:sp>
      <p:sp>
        <p:nvSpPr>
          <p:cNvPr id="27652" name="Content Placeholder 3"/>
          <p:cNvSpPr>
            <a:spLocks noGrp="1"/>
          </p:cNvSpPr>
          <p:nvPr>
            <p:ph idx="1"/>
          </p:nvPr>
        </p:nvSpPr>
        <p:spPr>
          <a:xfrm>
            <a:off x="460605" y="1501273"/>
            <a:ext cx="8734910" cy="4068762"/>
          </a:xfrm>
        </p:spPr>
        <p:txBody>
          <a:bodyPr/>
          <a:lstStyle/>
          <a:p>
            <a:pPr marL="0" indent="0">
              <a:buNone/>
            </a:pPr>
            <a:r>
              <a:rPr lang="en-US" altLang="en-US" dirty="0"/>
              <a:t>(b) </a:t>
            </a:r>
            <a:r>
              <a:rPr lang="en-US" altLang="en-US" dirty="0">
                <a:solidFill>
                  <a:srgbClr val="FF0000"/>
                </a:solidFill>
              </a:rPr>
              <a:t>Rotorcraft. </a:t>
            </a:r>
            <a:r>
              <a:rPr lang="en-US" altLang="en-US" dirty="0"/>
              <a:t>Each person performing an inspection </a:t>
            </a:r>
            <a:r>
              <a:rPr lang="en-US" altLang="en-US" dirty="0">
                <a:solidFill>
                  <a:srgbClr val="FF0000"/>
                </a:solidFill>
              </a:rPr>
              <a:t>shall inspect </a:t>
            </a:r>
            <a:r>
              <a:rPr lang="en-US" altLang="en-US" dirty="0"/>
              <a:t>the following :</a:t>
            </a:r>
          </a:p>
          <a:p>
            <a:pPr marL="0" indent="0">
              <a:buNone/>
            </a:pPr>
            <a:r>
              <a:rPr lang="en-US" altLang="en-US" sz="2400" dirty="0"/>
              <a:t>	(1) The </a:t>
            </a:r>
            <a:r>
              <a:rPr lang="en-US" altLang="en-US" sz="2400" dirty="0">
                <a:solidFill>
                  <a:srgbClr val="FF0000"/>
                </a:solidFill>
              </a:rPr>
              <a:t>drive shafts</a:t>
            </a:r>
          </a:p>
          <a:p>
            <a:pPr marL="0" indent="0">
              <a:buNone/>
            </a:pPr>
            <a:r>
              <a:rPr lang="en-US" altLang="en-US" sz="2400" dirty="0"/>
              <a:t>	(2) The </a:t>
            </a:r>
            <a:r>
              <a:rPr lang="en-US" altLang="en-US" sz="2400" dirty="0">
                <a:solidFill>
                  <a:srgbClr val="FF0000"/>
                </a:solidFill>
              </a:rPr>
              <a:t>main rotor transmission </a:t>
            </a:r>
            <a:r>
              <a:rPr lang="en-US" altLang="en-US" sz="2400" dirty="0"/>
              <a:t>gear box </a:t>
            </a:r>
          </a:p>
          <a:p>
            <a:pPr marL="0" indent="0">
              <a:buNone/>
            </a:pPr>
            <a:r>
              <a:rPr lang="en-US" altLang="en-US" sz="2400" dirty="0"/>
              <a:t>	(3) The </a:t>
            </a:r>
            <a:r>
              <a:rPr lang="en-US" altLang="en-US" sz="2400" dirty="0">
                <a:solidFill>
                  <a:srgbClr val="FF0000"/>
                </a:solidFill>
              </a:rPr>
              <a:t>main rotor and center section </a:t>
            </a:r>
            <a:endParaRPr lang="en-US" altLang="en-US" sz="2400" dirty="0"/>
          </a:p>
          <a:p>
            <a:pPr marL="0" indent="0">
              <a:buNone/>
            </a:pPr>
            <a:r>
              <a:rPr lang="en-US" altLang="en-US" sz="2400" dirty="0"/>
              <a:t>	(4) The </a:t>
            </a:r>
            <a:r>
              <a:rPr lang="en-US" altLang="en-US" sz="2400" dirty="0">
                <a:solidFill>
                  <a:srgbClr val="FF0000"/>
                </a:solidFill>
              </a:rPr>
              <a:t>auxiliary rotor</a:t>
            </a:r>
            <a:r>
              <a:rPr lang="en-US" altLang="en-US" sz="2400" dirty="0"/>
              <a:t> on helicopters.</a:t>
            </a:r>
          </a:p>
          <a:p>
            <a:endParaRPr lang="en-US" altLang="en-US" dirty="0"/>
          </a:p>
        </p:txBody>
      </p:sp>
      <p:pic>
        <p:nvPicPr>
          <p:cNvPr id="6" name="Picture 5" descr="File:US Navy 021122-N-8156W-004 Aviation Structural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4871" y="2074003"/>
            <a:ext cx="3739554" cy="2670275"/>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708636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dirty="0"/>
              <a:t>CFR Part 43.15 </a:t>
            </a:r>
          </a:p>
        </p:txBody>
      </p:sp>
      <p:sp>
        <p:nvSpPr>
          <p:cNvPr id="29700" name="Content Placeholder 3"/>
          <p:cNvSpPr>
            <a:spLocks noGrp="1"/>
          </p:cNvSpPr>
          <p:nvPr>
            <p:ph idx="1"/>
          </p:nvPr>
        </p:nvSpPr>
        <p:spPr>
          <a:xfrm>
            <a:off x="501160" y="1510481"/>
            <a:ext cx="7609172" cy="3968750"/>
          </a:xfrm>
        </p:spPr>
        <p:txBody>
          <a:bodyPr/>
          <a:lstStyle/>
          <a:p>
            <a:pPr marL="0" indent="0">
              <a:buNone/>
            </a:pPr>
            <a:r>
              <a:rPr lang="en-US" altLang="en-US" dirty="0"/>
              <a:t>(c) </a:t>
            </a:r>
            <a:r>
              <a:rPr lang="en-US" altLang="en-US" dirty="0">
                <a:solidFill>
                  <a:srgbClr val="FF0000"/>
                </a:solidFill>
              </a:rPr>
              <a:t>Annual and 100-hour inspections</a:t>
            </a:r>
            <a:r>
              <a:rPr lang="en-US" altLang="en-US" dirty="0"/>
              <a:t>. </a:t>
            </a:r>
          </a:p>
          <a:p>
            <a:pPr marL="0" indent="0">
              <a:buNone/>
            </a:pPr>
            <a:r>
              <a:rPr lang="en-US" altLang="en-US" sz="2400" dirty="0"/>
              <a:t>	(1) Each </a:t>
            </a:r>
            <a:r>
              <a:rPr lang="en-US" altLang="en-US" sz="2400" dirty="0">
                <a:solidFill>
                  <a:srgbClr val="FF0000"/>
                </a:solidFill>
              </a:rPr>
              <a:t>person performing </a:t>
            </a:r>
            <a:r>
              <a:rPr lang="en-US" altLang="en-US" sz="2400" dirty="0"/>
              <a:t>an annual or 	100-hour inspection </a:t>
            </a:r>
            <a:r>
              <a:rPr lang="en-US" altLang="en-US" sz="2400" dirty="0">
                <a:solidFill>
                  <a:srgbClr val="FF0000"/>
                </a:solidFill>
              </a:rPr>
              <a:t>shall </a:t>
            </a:r>
            <a:r>
              <a:rPr lang="en-US" altLang="en-US" sz="2400" dirty="0"/>
              <a:t>use a </a:t>
            </a:r>
            <a:r>
              <a:rPr lang="en-US" altLang="en-US" sz="2400" dirty="0">
                <a:solidFill>
                  <a:srgbClr val="FF0000"/>
                </a:solidFill>
              </a:rPr>
              <a:t>checklist 	</a:t>
            </a:r>
            <a:r>
              <a:rPr lang="en-US" altLang="en-US" sz="2400" dirty="0"/>
              <a:t>while performing the inspection. </a:t>
            </a:r>
          </a:p>
          <a:p>
            <a:pPr marL="0" indent="0">
              <a:buNone/>
            </a:pPr>
            <a:r>
              <a:rPr lang="en-US" altLang="en-US" sz="2400" dirty="0"/>
              <a:t>	This </a:t>
            </a:r>
            <a:r>
              <a:rPr lang="en-US" altLang="en-US" sz="2400" dirty="0">
                <a:solidFill>
                  <a:srgbClr val="FF0000"/>
                </a:solidFill>
              </a:rPr>
              <a:t>checklist must include the scope and 	detail</a:t>
            </a:r>
            <a:r>
              <a:rPr lang="en-US" altLang="en-US" sz="2400" dirty="0"/>
              <a:t> of the items contained in </a:t>
            </a:r>
            <a:r>
              <a:rPr lang="en-US" altLang="en-US" sz="2400" dirty="0">
                <a:solidFill>
                  <a:srgbClr val="FF0000"/>
                </a:solidFill>
              </a:rPr>
              <a:t>appendix D 	</a:t>
            </a:r>
            <a:r>
              <a:rPr lang="en-US" altLang="en-US" sz="2400" dirty="0"/>
              <a:t>to this part and paragraph (b) of this section</a:t>
            </a:r>
          </a:p>
          <a:p>
            <a:endParaRPr lang="en-US" altLang="en-US" dirty="0"/>
          </a:p>
        </p:txBody>
      </p:sp>
      <p:pic>
        <p:nvPicPr>
          <p:cNvPr id="5" name="Picture 4" descr="yellow"/>
          <p:cNvPicPr>
            <a:picLocks noChangeAspect="1" noChangeArrowheads="1"/>
          </p:cNvPicPr>
          <p:nvPr/>
        </p:nvPicPr>
        <p:blipFill rotWithShape="1">
          <a:blip r:embed="rId4">
            <a:extLst>
              <a:ext uri="{28A0092B-C50C-407E-A947-70E740481C1C}">
                <a14:useLocalDpi xmlns:a14="http://schemas.microsoft.com/office/drawing/2010/main" val="0"/>
              </a:ext>
            </a:extLst>
          </a:blip>
          <a:srcRect r="2846" b="3860"/>
          <a:stretch/>
        </p:blipFill>
        <p:spPr bwMode="auto">
          <a:xfrm>
            <a:off x="8009549" y="1089518"/>
            <a:ext cx="3865308" cy="25680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173107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571500" y="344488"/>
            <a:ext cx="11296651" cy="609600"/>
          </a:xfrm>
        </p:spPr>
        <p:txBody>
          <a:bodyPr/>
          <a:lstStyle/>
          <a:p>
            <a:r>
              <a:rPr lang="en-US" altLang="en-US" dirty="0"/>
              <a:t>CFR Part 43.15 </a:t>
            </a:r>
          </a:p>
        </p:txBody>
      </p:sp>
      <p:sp>
        <p:nvSpPr>
          <p:cNvPr id="31748" name="Content Placeholder 3"/>
          <p:cNvSpPr>
            <a:spLocks noGrp="1"/>
          </p:cNvSpPr>
          <p:nvPr>
            <p:ph idx="1"/>
          </p:nvPr>
        </p:nvSpPr>
        <p:spPr>
          <a:xfrm>
            <a:off x="477078" y="1510335"/>
            <a:ext cx="9240148" cy="2779713"/>
          </a:xfrm>
        </p:spPr>
        <p:txBody>
          <a:bodyPr/>
          <a:lstStyle/>
          <a:p>
            <a:pPr marL="0" indent="0">
              <a:buNone/>
            </a:pPr>
            <a:r>
              <a:rPr lang="en-US" altLang="en-US" dirty="0">
                <a:solidFill>
                  <a:srgbClr val="002060"/>
                </a:solidFill>
              </a:rPr>
              <a:t>(2) Each person approving a reciprocating-engine-powered aircraft for </a:t>
            </a:r>
            <a:r>
              <a:rPr lang="en-US" altLang="en-US" dirty="0">
                <a:solidFill>
                  <a:srgbClr val="FF0000"/>
                </a:solidFill>
              </a:rPr>
              <a:t>return to service </a:t>
            </a:r>
            <a:r>
              <a:rPr lang="en-US" altLang="en-US" dirty="0">
                <a:solidFill>
                  <a:srgbClr val="002060"/>
                </a:solidFill>
              </a:rPr>
              <a:t>after an annual or 100-hour inspection </a:t>
            </a:r>
            <a:r>
              <a:rPr lang="en-US" altLang="en-US" dirty="0">
                <a:solidFill>
                  <a:srgbClr val="FF0000"/>
                </a:solidFill>
              </a:rPr>
              <a:t>shall</a:t>
            </a:r>
            <a:r>
              <a:rPr lang="en-US" altLang="en-US" dirty="0">
                <a:solidFill>
                  <a:srgbClr val="002060"/>
                </a:solidFill>
              </a:rPr>
              <a:t>, before that approval</a:t>
            </a:r>
            <a:r>
              <a:rPr lang="en-US" altLang="en-US" dirty="0">
                <a:solidFill>
                  <a:srgbClr val="FF0000"/>
                </a:solidFill>
              </a:rPr>
              <a:t>, </a:t>
            </a:r>
            <a:r>
              <a:rPr lang="en-US" altLang="en-US" u="sng" dirty="0">
                <a:solidFill>
                  <a:srgbClr val="FF0000"/>
                </a:solidFill>
              </a:rPr>
              <a:t>run</a:t>
            </a:r>
            <a:r>
              <a:rPr lang="en-US" altLang="en-US" dirty="0">
                <a:solidFill>
                  <a:srgbClr val="FF0000"/>
                </a:solidFill>
              </a:rPr>
              <a:t> </a:t>
            </a:r>
            <a:r>
              <a:rPr lang="en-US" altLang="en-US" dirty="0">
                <a:solidFill>
                  <a:srgbClr val="002060"/>
                </a:solidFill>
              </a:rPr>
              <a:t>the aircraft engine or engines</a:t>
            </a:r>
          </a:p>
          <a:p>
            <a:pPr marL="0" indent="0">
              <a:buNone/>
            </a:pPr>
            <a:endParaRPr lang="en-US" altLang="en-US" dirty="0">
              <a:solidFill>
                <a:srgbClr val="002060"/>
              </a:solidFill>
            </a:endParaRPr>
          </a:p>
          <a:p>
            <a:pPr marL="0" indent="0">
              <a:buNone/>
            </a:pPr>
            <a:r>
              <a:rPr lang="en-US" altLang="en-US" dirty="0">
                <a:solidFill>
                  <a:srgbClr val="002060"/>
                </a:solidFill>
              </a:rPr>
              <a:t>To Determine </a:t>
            </a:r>
            <a:r>
              <a:rPr lang="en-US" altLang="en-US" i="1" dirty="0">
                <a:solidFill>
                  <a:srgbClr val="00B050"/>
                </a:solidFill>
              </a:rPr>
              <a:t>next slide</a:t>
            </a:r>
          </a:p>
        </p:txBody>
      </p:sp>
    </p:spTree>
    <p:custDataLst>
      <p:tags r:id="rId1"/>
    </p:custDataLst>
    <p:extLst>
      <p:ext uri="{BB962C8B-B14F-4D97-AF65-F5344CB8AC3E}">
        <p14:creationId xmlns:p14="http://schemas.microsoft.com/office/powerpoint/2010/main" val="1611683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571500" y="344488"/>
            <a:ext cx="11296651" cy="609600"/>
          </a:xfrm>
        </p:spPr>
        <p:txBody>
          <a:bodyPr/>
          <a:lstStyle/>
          <a:p>
            <a:r>
              <a:rPr lang="en-US" altLang="en-US" dirty="0"/>
              <a:t>CFR Part 43.15 </a:t>
            </a:r>
          </a:p>
        </p:txBody>
      </p:sp>
      <p:sp>
        <p:nvSpPr>
          <p:cNvPr id="30724" name="Content Placeholder 3"/>
          <p:cNvSpPr>
            <a:spLocks noGrp="1"/>
          </p:cNvSpPr>
          <p:nvPr>
            <p:ph idx="1"/>
          </p:nvPr>
        </p:nvSpPr>
        <p:spPr>
          <a:xfrm>
            <a:off x="579919" y="1503640"/>
            <a:ext cx="11095245" cy="4410075"/>
          </a:xfrm>
        </p:spPr>
        <p:txBody>
          <a:bodyPr/>
          <a:lstStyle/>
          <a:p>
            <a:pPr marL="0" indent="0">
              <a:buNone/>
              <a:defRPr/>
            </a:pPr>
            <a:r>
              <a:rPr lang="en-US" altLang="en-US" dirty="0"/>
              <a:t>(i) </a:t>
            </a:r>
            <a:r>
              <a:rPr lang="en-US" altLang="en-US" dirty="0">
                <a:solidFill>
                  <a:srgbClr val="FF0000"/>
                </a:solidFill>
              </a:rPr>
              <a:t>Power output</a:t>
            </a:r>
            <a:r>
              <a:rPr lang="en-US" altLang="en-US" dirty="0"/>
              <a:t>;</a:t>
            </a:r>
          </a:p>
          <a:p>
            <a:pPr marL="0" indent="0">
              <a:buNone/>
              <a:defRPr/>
            </a:pPr>
            <a:r>
              <a:rPr lang="en-US" altLang="en-US" dirty="0"/>
              <a:t>(ii) </a:t>
            </a:r>
            <a:r>
              <a:rPr lang="en-US" altLang="en-US" dirty="0">
                <a:solidFill>
                  <a:srgbClr val="FF0000"/>
                </a:solidFill>
              </a:rPr>
              <a:t>Magnetos</a:t>
            </a:r>
            <a:r>
              <a:rPr lang="en-US" altLang="en-US" dirty="0"/>
              <a:t>;</a:t>
            </a:r>
          </a:p>
          <a:p>
            <a:pPr marL="0" indent="0">
              <a:buNone/>
              <a:defRPr/>
            </a:pPr>
            <a:r>
              <a:rPr lang="en-US" altLang="en-US" dirty="0"/>
              <a:t>(iii) </a:t>
            </a:r>
            <a:r>
              <a:rPr lang="en-US" altLang="en-US" dirty="0">
                <a:solidFill>
                  <a:srgbClr val="FF0000"/>
                </a:solidFill>
              </a:rPr>
              <a:t>Fuel and oil pressure</a:t>
            </a:r>
            <a:r>
              <a:rPr lang="en-US" altLang="en-US" dirty="0"/>
              <a:t>; and</a:t>
            </a:r>
          </a:p>
          <a:p>
            <a:pPr marL="0" indent="0">
              <a:buNone/>
              <a:defRPr/>
            </a:pPr>
            <a:r>
              <a:rPr lang="en-US" altLang="en-US" dirty="0"/>
              <a:t>(iv) </a:t>
            </a:r>
            <a:r>
              <a:rPr lang="en-US" altLang="en-US" dirty="0">
                <a:solidFill>
                  <a:srgbClr val="FF0000"/>
                </a:solidFill>
              </a:rPr>
              <a:t>Cylinder and oil temperature</a:t>
            </a:r>
            <a:r>
              <a:rPr lang="en-US" altLang="en-US" dirty="0"/>
              <a:t>.</a:t>
            </a:r>
          </a:p>
          <a:p>
            <a:pPr marL="0" indent="0">
              <a:buNone/>
              <a:defRPr/>
            </a:pPr>
            <a:r>
              <a:rPr lang="en-US" altLang="en-US" dirty="0"/>
              <a:t>(3) Each </a:t>
            </a:r>
            <a:r>
              <a:rPr lang="en-US" altLang="en-US" dirty="0">
                <a:solidFill>
                  <a:srgbClr val="FF0000"/>
                </a:solidFill>
              </a:rPr>
              <a:t>person approving a turbine-engine-powered </a:t>
            </a:r>
            <a:r>
              <a:rPr lang="en-US" altLang="en-US" dirty="0"/>
              <a:t>aircraft for return to service </a:t>
            </a:r>
            <a:r>
              <a:rPr lang="en-US" altLang="en-US" dirty="0">
                <a:solidFill>
                  <a:srgbClr val="FF0000"/>
                </a:solidFill>
              </a:rPr>
              <a:t>after </a:t>
            </a:r>
            <a:r>
              <a:rPr lang="en-US" altLang="en-US" dirty="0"/>
              <a:t> </a:t>
            </a:r>
            <a:r>
              <a:rPr lang="en-US" altLang="en-US" dirty="0">
                <a:solidFill>
                  <a:srgbClr val="FF0000"/>
                </a:solidFill>
              </a:rPr>
              <a:t>inspection shall,</a:t>
            </a:r>
            <a:r>
              <a:rPr lang="en-US" altLang="en-US" dirty="0"/>
              <a:t> before that approval, </a:t>
            </a:r>
          </a:p>
          <a:p>
            <a:pPr marL="0" indent="0">
              <a:buNone/>
              <a:defRPr/>
            </a:pPr>
            <a:r>
              <a:rPr lang="en-US" altLang="en-US" dirty="0">
                <a:solidFill>
                  <a:srgbClr val="FF0000"/>
                </a:solidFill>
              </a:rPr>
              <a:t>   run the aircraft engine or engines</a:t>
            </a:r>
            <a:endParaRPr lang="en-US" altLang="en-US" dirty="0"/>
          </a:p>
          <a:p>
            <a:pPr>
              <a:defRPr/>
            </a:pPr>
            <a:endParaRPr lang="en-US" altLang="en-US" dirty="0"/>
          </a:p>
          <a:p>
            <a:pPr>
              <a:defRPr/>
            </a:pPr>
            <a:endParaRPr lang="en-US" altLang="en-US" dirty="0"/>
          </a:p>
          <a:p>
            <a:pPr>
              <a:defRPr/>
            </a:pPr>
            <a:endParaRPr lang="en-US" altLang="en-US" dirty="0"/>
          </a:p>
        </p:txBody>
      </p:sp>
    </p:spTree>
    <p:custDataLst>
      <p:tags r:id="rId1"/>
    </p:custDataLst>
    <p:extLst>
      <p:ext uri="{BB962C8B-B14F-4D97-AF65-F5344CB8AC3E}">
        <p14:creationId xmlns:p14="http://schemas.microsoft.com/office/powerpoint/2010/main" val="3411613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570948" y="344488"/>
            <a:ext cx="11296651" cy="609600"/>
          </a:xfrm>
        </p:spPr>
        <p:txBody>
          <a:bodyPr/>
          <a:lstStyle/>
          <a:p>
            <a:r>
              <a:rPr lang="en-US" altLang="en-US" dirty="0"/>
              <a:t>CFR Part 43 Appendix D</a:t>
            </a:r>
          </a:p>
        </p:txBody>
      </p:sp>
      <p:sp>
        <p:nvSpPr>
          <p:cNvPr id="35843" name="Content Placeholder 2"/>
          <p:cNvSpPr>
            <a:spLocks noGrp="1"/>
          </p:cNvSpPr>
          <p:nvPr>
            <p:ph idx="1"/>
          </p:nvPr>
        </p:nvSpPr>
        <p:spPr>
          <a:xfrm>
            <a:off x="1025388" y="1553235"/>
            <a:ext cx="11016358" cy="4945062"/>
          </a:xfrm>
        </p:spPr>
        <p:txBody>
          <a:bodyPr/>
          <a:lstStyle/>
          <a:p>
            <a:pPr marL="0" indent="0">
              <a:spcBef>
                <a:spcPts val="0"/>
              </a:spcBef>
              <a:spcAft>
                <a:spcPts val="1200"/>
              </a:spcAft>
              <a:buNone/>
            </a:pPr>
            <a:r>
              <a:rPr lang="en-US" altLang="en-US" sz="2400" i="1" dirty="0">
                <a:solidFill>
                  <a:srgbClr val="0070C0"/>
                </a:solidFill>
              </a:rPr>
              <a:t>Let’s take a look at Part 43 Appendix D.</a:t>
            </a:r>
            <a:br>
              <a:rPr lang="en-US" altLang="en-US" sz="2400" i="1" dirty="0">
                <a:solidFill>
                  <a:srgbClr val="0070C0"/>
                </a:solidFill>
              </a:rPr>
            </a:br>
            <a:r>
              <a:rPr lang="en-US" altLang="en-US" sz="2400" dirty="0"/>
              <a:t>There are </a:t>
            </a:r>
            <a:r>
              <a:rPr lang="en-US" altLang="en-US" sz="2400" dirty="0">
                <a:solidFill>
                  <a:srgbClr val="FF0000"/>
                </a:solidFill>
              </a:rPr>
              <a:t>49 separate items listed </a:t>
            </a:r>
            <a:r>
              <a:rPr lang="en-US" altLang="en-US" sz="2400" dirty="0"/>
              <a:t>under Appendix D; </a:t>
            </a:r>
            <a:br>
              <a:rPr lang="en-US" altLang="en-US" sz="2400" dirty="0"/>
            </a:br>
            <a:r>
              <a:rPr lang="en-US" altLang="en-US" sz="2400" dirty="0"/>
              <a:t>We don’t have time to cover them all, so let’s look at a few –</a:t>
            </a:r>
          </a:p>
          <a:p>
            <a:pPr marL="0" indent="0">
              <a:spcBef>
                <a:spcPts val="0"/>
              </a:spcBef>
              <a:buNone/>
            </a:pPr>
            <a:r>
              <a:rPr lang="en-US" altLang="en-US" sz="2400" dirty="0"/>
              <a:t>	(a) Each person performing an annual or 100 hr. inspection 	</a:t>
            </a:r>
            <a:r>
              <a:rPr lang="en-US" altLang="en-US" sz="2400" dirty="0">
                <a:solidFill>
                  <a:srgbClr val="FF0000"/>
                </a:solidFill>
              </a:rPr>
              <a:t>SHALL</a:t>
            </a:r>
            <a:r>
              <a:rPr lang="en-US" altLang="en-US" sz="2400" dirty="0"/>
              <a:t>, before that inspection, </a:t>
            </a:r>
            <a:r>
              <a:rPr lang="en-US" altLang="en-US" sz="2400" dirty="0">
                <a:solidFill>
                  <a:srgbClr val="00B050"/>
                </a:solidFill>
              </a:rPr>
              <a:t>remove or open </a:t>
            </a:r>
            <a:r>
              <a:rPr lang="en-US" altLang="en-US" sz="2400" u="sng" dirty="0">
                <a:solidFill>
                  <a:srgbClr val="FF0000"/>
                </a:solidFill>
              </a:rPr>
              <a:t>all </a:t>
            </a:r>
            <a:r>
              <a:rPr lang="en-US" altLang="en-US" sz="2400" dirty="0">
                <a:solidFill>
                  <a:srgbClr val="FF0000"/>
                </a:solidFill>
              </a:rPr>
              <a:t>necessary 	inspection plates, access doors, fairing, and cowling</a:t>
            </a:r>
            <a:r>
              <a:rPr lang="en-US" altLang="en-US" sz="2400" dirty="0"/>
              <a:t>. He </a:t>
            </a:r>
            <a:r>
              <a:rPr lang="en-US" altLang="en-US" sz="2400" dirty="0">
                <a:solidFill>
                  <a:srgbClr val="FF0000"/>
                </a:solidFill>
              </a:rPr>
              <a:t>SHALL</a:t>
            </a:r>
            <a:r>
              <a:rPr lang="en-US" altLang="en-US" sz="2400" dirty="0"/>
              <a:t> 	thoroughly clean the aircraft and aircraft engine. (not a 	suggestion)</a:t>
            </a:r>
          </a:p>
          <a:p>
            <a:pPr marL="0" indent="0">
              <a:spcBef>
                <a:spcPts val="0"/>
              </a:spcBef>
              <a:buNone/>
            </a:pPr>
            <a:r>
              <a:rPr lang="en-US" altLang="en-US" sz="2400" dirty="0">
                <a:solidFill>
                  <a:srgbClr val="FF0000"/>
                </a:solidFill>
              </a:rPr>
              <a:t>	SHALL</a:t>
            </a:r>
            <a:r>
              <a:rPr lang="en-US" altLang="en-US" sz="2400" dirty="0"/>
              <a:t> Inspect: </a:t>
            </a:r>
          </a:p>
          <a:p>
            <a:pPr marL="0" indent="0">
              <a:spcBef>
                <a:spcPts val="0"/>
              </a:spcBef>
              <a:buNone/>
            </a:pPr>
            <a:r>
              <a:rPr lang="en-US" altLang="en-US" sz="2400" dirty="0"/>
              <a:t>		(1) Fabric and skin</a:t>
            </a:r>
            <a:br>
              <a:rPr lang="en-US" altLang="en-US" sz="2400" dirty="0"/>
            </a:br>
            <a:r>
              <a:rPr lang="en-US" altLang="en-US" sz="2400" dirty="0"/>
              <a:t>		(2) Systems/components</a:t>
            </a:r>
          </a:p>
          <a:p>
            <a:endParaRPr lang="en-US" altLang="en-US" dirty="0"/>
          </a:p>
        </p:txBody>
      </p:sp>
    </p:spTree>
    <p:custDataLst>
      <p:tags r:id="rId1"/>
    </p:custDataLst>
    <p:extLst>
      <p:ext uri="{BB962C8B-B14F-4D97-AF65-F5344CB8AC3E}">
        <p14:creationId xmlns:p14="http://schemas.microsoft.com/office/powerpoint/2010/main" val="39963056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571500" y="344488"/>
            <a:ext cx="11296651" cy="609600"/>
          </a:xfrm>
        </p:spPr>
        <p:txBody>
          <a:bodyPr/>
          <a:lstStyle/>
          <a:p>
            <a:r>
              <a:rPr lang="en-US" altLang="en-US" dirty="0"/>
              <a:t>CFR Part 43 Appendix D</a:t>
            </a:r>
          </a:p>
        </p:txBody>
      </p:sp>
      <p:sp>
        <p:nvSpPr>
          <p:cNvPr id="3" name="Content Placeholder 2"/>
          <p:cNvSpPr>
            <a:spLocks noGrp="1"/>
          </p:cNvSpPr>
          <p:nvPr>
            <p:ph idx="1"/>
          </p:nvPr>
        </p:nvSpPr>
        <p:spPr>
          <a:xfrm>
            <a:off x="1018210" y="1508126"/>
            <a:ext cx="10733617" cy="3275909"/>
          </a:xfrm>
        </p:spPr>
        <p:txBody>
          <a:bodyPr/>
          <a:lstStyle/>
          <a:p>
            <a:pPr marL="0" indent="0">
              <a:buNone/>
              <a:defRPr/>
            </a:pPr>
            <a:r>
              <a:rPr lang="en-US" dirty="0">
                <a:solidFill>
                  <a:srgbClr val="FF0000"/>
                </a:solidFill>
              </a:rPr>
              <a:t>Shall Inspect</a:t>
            </a:r>
            <a:r>
              <a:rPr lang="en-US" dirty="0"/>
              <a:t>: </a:t>
            </a:r>
          </a:p>
          <a:p>
            <a:pPr marL="0" indent="0">
              <a:buNone/>
              <a:defRPr/>
            </a:pPr>
            <a:r>
              <a:rPr lang="en-US" dirty="0"/>
              <a:t>(1) Generally—for uncleanliness and loose equipment that might foul the controls.</a:t>
            </a:r>
          </a:p>
          <a:p>
            <a:pPr marL="0" indent="0">
              <a:buNone/>
              <a:defRPr/>
            </a:pPr>
            <a:r>
              <a:rPr lang="en-US" dirty="0"/>
              <a:t/>
            </a:r>
            <a:br>
              <a:rPr lang="en-US" dirty="0"/>
            </a:br>
            <a:r>
              <a:rPr lang="en-US" dirty="0"/>
              <a:t>(2) Seats and safety belts; Windows and windshields; Instruments; Flight and engine controls; Batteries; All systems; </a:t>
            </a:r>
          </a:p>
          <a:p>
            <a:pPr marL="0" indent="0">
              <a:buNone/>
              <a:defRPr/>
            </a:pPr>
            <a:endParaRPr lang="en-US" dirty="0"/>
          </a:p>
          <a:p>
            <a:pPr>
              <a:defRPr/>
            </a:pPr>
            <a:endParaRPr lang="en-US" dirty="0"/>
          </a:p>
          <a:p>
            <a:pPr>
              <a:defRPr/>
            </a:pPr>
            <a:endParaRPr lang="en-US" dirty="0"/>
          </a:p>
        </p:txBody>
      </p:sp>
    </p:spTree>
    <p:custDataLst>
      <p:tags r:id="rId1"/>
    </p:custDataLst>
    <p:extLst>
      <p:ext uri="{BB962C8B-B14F-4D97-AF65-F5344CB8AC3E}">
        <p14:creationId xmlns:p14="http://schemas.microsoft.com/office/powerpoint/2010/main" val="24033963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571500" y="344488"/>
            <a:ext cx="11645900" cy="609600"/>
          </a:xfrm>
        </p:spPr>
        <p:txBody>
          <a:bodyPr/>
          <a:lstStyle/>
          <a:p>
            <a:r>
              <a:rPr lang="en-US" altLang="en-US" dirty="0"/>
              <a:t>CFR Part 43 Appendix D</a:t>
            </a:r>
          </a:p>
        </p:txBody>
      </p:sp>
      <p:sp>
        <p:nvSpPr>
          <p:cNvPr id="39939" name="Content Placeholder 2"/>
          <p:cNvSpPr>
            <a:spLocks noGrp="1"/>
          </p:cNvSpPr>
          <p:nvPr>
            <p:ph idx="1"/>
          </p:nvPr>
        </p:nvSpPr>
        <p:spPr>
          <a:xfrm>
            <a:off x="1024974" y="1496179"/>
            <a:ext cx="10656164" cy="4283075"/>
          </a:xfrm>
        </p:spPr>
        <p:txBody>
          <a:bodyPr/>
          <a:lstStyle/>
          <a:p>
            <a:pPr marL="0" indent="0">
              <a:buNone/>
            </a:pPr>
            <a:r>
              <a:rPr lang="en-US" altLang="en-US" dirty="0"/>
              <a:t>(d) Shall inspect (where applicable) </a:t>
            </a:r>
            <a:r>
              <a:rPr lang="en-US" altLang="en-US" dirty="0">
                <a:solidFill>
                  <a:srgbClr val="FF0000"/>
                </a:solidFill>
              </a:rPr>
              <a:t>components of the engine </a:t>
            </a:r>
            <a:r>
              <a:rPr lang="en-US" altLang="en-US" dirty="0"/>
              <a:t>and nacelle group as follows:</a:t>
            </a:r>
          </a:p>
          <a:p>
            <a:pPr marL="0" indent="0">
              <a:buNone/>
            </a:pPr>
            <a:r>
              <a:rPr lang="en-US" altLang="en-US" dirty="0"/>
              <a:t>(1) Engine section; </a:t>
            </a:r>
            <a:r>
              <a:rPr lang="en-US" altLang="en-US" dirty="0">
                <a:solidFill>
                  <a:srgbClr val="FF0000"/>
                </a:solidFill>
              </a:rPr>
              <a:t>controls</a:t>
            </a:r>
            <a:r>
              <a:rPr lang="en-US" altLang="en-US" dirty="0"/>
              <a:t>; Studs and nuts; </a:t>
            </a:r>
            <a:r>
              <a:rPr lang="en-US" altLang="en-US" dirty="0">
                <a:solidFill>
                  <a:srgbClr val="FF0000"/>
                </a:solidFill>
              </a:rPr>
              <a:t>Engine mount</a:t>
            </a:r>
            <a:r>
              <a:rPr lang="en-US" altLang="en-US" dirty="0"/>
              <a:t>; Flexible vibration dampeners; </a:t>
            </a:r>
            <a:r>
              <a:rPr lang="en-US" altLang="en-US" dirty="0">
                <a:solidFill>
                  <a:srgbClr val="FF0000"/>
                </a:solidFill>
              </a:rPr>
              <a:t>Lines, hoses</a:t>
            </a:r>
            <a:r>
              <a:rPr lang="en-US" altLang="en-US" dirty="0"/>
              <a:t>, and clamps</a:t>
            </a:r>
          </a:p>
          <a:p>
            <a:pPr marL="0" indent="0">
              <a:buNone/>
            </a:pPr>
            <a:r>
              <a:rPr lang="en-US" altLang="en-US" dirty="0">
                <a:solidFill>
                  <a:srgbClr val="FF0000"/>
                </a:solidFill>
              </a:rPr>
              <a:t>(3) Cylinder compression </a:t>
            </a:r>
            <a:r>
              <a:rPr lang="en-US" altLang="en-US" dirty="0"/>
              <a:t>and for metal particles or </a:t>
            </a:r>
            <a:r>
              <a:rPr lang="en-US" altLang="en-US" dirty="0">
                <a:solidFill>
                  <a:srgbClr val="FF0000"/>
                </a:solidFill>
              </a:rPr>
              <a:t>foreign matter </a:t>
            </a:r>
            <a:r>
              <a:rPr lang="en-US" altLang="en-US" dirty="0"/>
              <a:t>on screens and sump drain plugs.</a:t>
            </a:r>
          </a:p>
          <a:p>
            <a:pPr marL="0" indent="0">
              <a:buNone/>
            </a:pPr>
            <a:r>
              <a:rPr lang="en-US" altLang="en-US" dirty="0">
                <a:solidFill>
                  <a:srgbClr val="FF0000"/>
                </a:solidFill>
              </a:rPr>
              <a:t/>
            </a:r>
            <a:br>
              <a:rPr lang="en-US" altLang="en-US" dirty="0">
                <a:solidFill>
                  <a:srgbClr val="FF0000"/>
                </a:solidFill>
              </a:rPr>
            </a:br>
            <a:r>
              <a:rPr lang="en-US" altLang="en-US" dirty="0">
                <a:solidFill>
                  <a:srgbClr val="FF0000"/>
                </a:solidFill>
              </a:rPr>
              <a:t>And the list goes on!!</a:t>
            </a:r>
          </a:p>
          <a:p>
            <a:endParaRPr lang="en-US" altLang="en-US" dirty="0"/>
          </a:p>
          <a:p>
            <a:endParaRPr lang="en-US" altLang="en-US" dirty="0"/>
          </a:p>
        </p:txBody>
      </p:sp>
    </p:spTree>
    <p:custDataLst>
      <p:tags r:id="rId1"/>
    </p:custDataLst>
    <p:extLst>
      <p:ext uri="{BB962C8B-B14F-4D97-AF65-F5344CB8AC3E}">
        <p14:creationId xmlns:p14="http://schemas.microsoft.com/office/powerpoint/2010/main" val="1782940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597452" y="344488"/>
            <a:ext cx="11296651" cy="609600"/>
          </a:xfrm>
        </p:spPr>
        <p:txBody>
          <a:bodyPr/>
          <a:lstStyle/>
          <a:p>
            <a:r>
              <a:rPr lang="en-US" altLang="en-US" dirty="0"/>
              <a:t>Annual Inspection</a:t>
            </a:r>
          </a:p>
        </p:txBody>
      </p:sp>
      <p:sp>
        <p:nvSpPr>
          <p:cNvPr id="41987" name="Content Placeholder 2"/>
          <p:cNvSpPr>
            <a:spLocks noGrp="1"/>
          </p:cNvSpPr>
          <p:nvPr>
            <p:ph idx="1"/>
          </p:nvPr>
        </p:nvSpPr>
        <p:spPr>
          <a:xfrm>
            <a:off x="694081" y="1508126"/>
            <a:ext cx="6569603" cy="3347209"/>
          </a:xfrm>
        </p:spPr>
        <p:txBody>
          <a:bodyPr/>
          <a:lstStyle/>
          <a:p>
            <a:r>
              <a:rPr lang="en-US" altLang="en-US" dirty="0"/>
              <a:t>As you can see, </a:t>
            </a:r>
            <a:r>
              <a:rPr lang="en-US" altLang="en-US" dirty="0">
                <a:solidFill>
                  <a:srgbClr val="FF0000"/>
                </a:solidFill>
              </a:rPr>
              <a:t>there are a lot of items to cover </a:t>
            </a:r>
            <a:r>
              <a:rPr lang="en-US" altLang="en-US" dirty="0"/>
              <a:t>in these two to three hours of working </a:t>
            </a:r>
          </a:p>
          <a:p>
            <a:endParaRPr lang="en-US" altLang="en-US" dirty="0"/>
          </a:p>
          <a:p>
            <a:r>
              <a:rPr lang="en-US" altLang="en-US" dirty="0">
                <a:solidFill>
                  <a:srgbClr val="FF0000"/>
                </a:solidFill>
              </a:rPr>
              <a:t>So, what happens </a:t>
            </a:r>
            <a:r>
              <a:rPr lang="en-US" altLang="en-US" dirty="0"/>
              <a:t>when you only take three hours? </a:t>
            </a:r>
          </a:p>
        </p:txBody>
      </p:sp>
      <p:pic>
        <p:nvPicPr>
          <p:cNvPr id="41989"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26106" y="1541050"/>
            <a:ext cx="3589338" cy="374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TextBox 5"/>
          <p:cNvSpPr txBox="1">
            <a:spLocks noChangeArrowheads="1"/>
          </p:cNvSpPr>
          <p:nvPr/>
        </p:nvSpPr>
        <p:spPr bwMode="auto">
          <a:xfrm>
            <a:off x="6848270" y="928275"/>
            <a:ext cx="4168775"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r>
              <a:rPr lang="en-US" altLang="en-US"/>
              <a:t>No Cotter Pin Installed</a:t>
            </a:r>
          </a:p>
        </p:txBody>
      </p:sp>
      <p:sp>
        <p:nvSpPr>
          <p:cNvPr id="8" name="Bent Arrow 7"/>
          <p:cNvSpPr/>
          <p:nvPr/>
        </p:nvSpPr>
        <p:spPr bwMode="auto">
          <a:xfrm>
            <a:off x="7875381" y="2242725"/>
            <a:ext cx="844550" cy="461665"/>
          </a:xfrm>
          <a:prstGeom prst="bentArrow">
            <a:avLst/>
          </a:prstGeom>
          <a:solidFill>
            <a:srgbClr val="FF0000"/>
          </a:solidFill>
          <a:ln>
            <a:noFill/>
          </a:ln>
          <a:effectLst/>
        </p:spPr>
        <p:txBody>
          <a:bodyPr>
            <a:spAutoFit/>
          </a:bodyPr>
          <a:lstStyle/>
          <a:p>
            <a:pPr eaLnBrk="1" hangingPunct="1">
              <a:spcBef>
                <a:spcPct val="50000"/>
              </a:spcBef>
              <a:buFontTx/>
              <a:buChar char="•"/>
              <a:defRPr/>
            </a:pPr>
            <a:endParaRPr lang="en-US" dirty="0"/>
          </a:p>
        </p:txBody>
      </p:sp>
    </p:spTree>
    <p:custDataLst>
      <p:tags r:id="rId1"/>
    </p:custDataLst>
    <p:extLst>
      <p:ext uri="{BB962C8B-B14F-4D97-AF65-F5344CB8AC3E}">
        <p14:creationId xmlns:p14="http://schemas.microsoft.com/office/powerpoint/2010/main" val="3355777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Content Placeholder 4"/>
          <p:cNvPicPr>
            <a:picLocks noGrp="1" noChangeAspect="1"/>
          </p:cNvPicPr>
          <p:nvPr>
            <p:ph idx="1"/>
          </p:nvPr>
        </p:nvPicPr>
        <p:blipFill rotWithShape="1">
          <a:blip r:embed="rId4">
            <a:extLst>
              <a:ext uri="{28A0092B-C50C-407E-A947-70E740481C1C}">
                <a14:useLocalDpi xmlns:a14="http://schemas.microsoft.com/office/drawing/2010/main" val="0"/>
              </a:ext>
            </a:extLst>
          </a:blip>
          <a:srcRect t="12831" b="6832"/>
          <a:stretch/>
        </p:blipFill>
        <p:spPr>
          <a:xfrm>
            <a:off x="2305317" y="2470059"/>
            <a:ext cx="3352117" cy="3162116"/>
          </a:xfrm>
        </p:spPr>
      </p:pic>
      <p:sp>
        <p:nvSpPr>
          <p:cNvPr id="43013" name="TextBox 5"/>
          <p:cNvSpPr txBox="1">
            <a:spLocks noChangeArrowheads="1"/>
          </p:cNvSpPr>
          <p:nvPr/>
        </p:nvSpPr>
        <p:spPr bwMode="auto">
          <a:xfrm>
            <a:off x="0" y="1495702"/>
            <a:ext cx="12192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FontTx/>
              <a:buNone/>
            </a:pPr>
            <a:r>
              <a:rPr lang="en-US" altLang="en-US" dirty="0"/>
              <a:t>Here is something mechanics may </a:t>
            </a:r>
            <a:br>
              <a:rPr lang="en-US" altLang="en-US" dirty="0"/>
            </a:br>
            <a:r>
              <a:rPr lang="en-US" altLang="en-US" dirty="0"/>
              <a:t>not want to </a:t>
            </a:r>
            <a:r>
              <a:rPr lang="en-US" altLang="en-US" dirty="0">
                <a:solidFill>
                  <a:srgbClr val="FF0000"/>
                </a:solidFill>
              </a:rPr>
              <a:t>skip</a:t>
            </a:r>
            <a:r>
              <a:rPr lang="en-US" altLang="en-US" dirty="0"/>
              <a:t> on the checklist!!! </a:t>
            </a:r>
          </a:p>
        </p:txBody>
      </p:sp>
      <p:pic>
        <p:nvPicPr>
          <p:cNvPr id="43014"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44743" y="2474485"/>
            <a:ext cx="3000777" cy="3148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5BF4B6BD-9DAB-49D8-BCEF-E097D6E7ECB5}"/>
              </a:ext>
            </a:extLst>
          </p:cNvPr>
          <p:cNvSpPr>
            <a:spLocks noGrp="1"/>
          </p:cNvSpPr>
          <p:nvPr>
            <p:ph type="title"/>
          </p:nvPr>
        </p:nvSpPr>
        <p:spPr>
          <a:xfrm>
            <a:off x="598557" y="344488"/>
            <a:ext cx="11010899" cy="609600"/>
          </a:xfrm>
        </p:spPr>
        <p:txBody>
          <a:bodyPr/>
          <a:lstStyle/>
          <a:p>
            <a:r>
              <a:rPr lang="en-US" altLang="en-US" dirty="0"/>
              <a:t>What Could Possibly Go Wrong?</a:t>
            </a:r>
          </a:p>
        </p:txBody>
      </p:sp>
    </p:spTree>
    <p:custDataLst>
      <p:tags r:id="rId1"/>
    </p:custDataLst>
    <p:extLst>
      <p:ext uri="{BB962C8B-B14F-4D97-AF65-F5344CB8AC3E}">
        <p14:creationId xmlns:p14="http://schemas.microsoft.com/office/powerpoint/2010/main" val="2174248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900" y="344488"/>
            <a:ext cx="11296651" cy="609600"/>
          </a:xfrm>
        </p:spPr>
        <p:txBody>
          <a:bodyPr/>
          <a:lstStyle/>
          <a:p>
            <a:r>
              <a:rPr lang="en-US" dirty="0">
                <a:ea typeface="ＭＳ Ｐゴシック" pitchFamily="34" charset="-128"/>
              </a:rPr>
              <a:t>Welcome</a:t>
            </a:r>
            <a:endParaRPr lang="en-US" dirty="0"/>
          </a:p>
        </p:txBody>
      </p:sp>
      <p:sp>
        <p:nvSpPr>
          <p:cNvPr id="6" name="Content Placeholder 2"/>
          <p:cNvSpPr>
            <a:spLocks noGrp="1"/>
          </p:cNvSpPr>
          <p:nvPr>
            <p:ph idx="1"/>
          </p:nvPr>
        </p:nvSpPr>
        <p:spPr/>
        <p:txBody>
          <a:bodyPr/>
          <a:lstStyle/>
          <a:p>
            <a:r>
              <a:rPr lang="en-US" dirty="0">
                <a:ea typeface="ＭＳ Ｐゴシック" pitchFamily="34" charset="-128"/>
              </a:rPr>
              <a:t>Exits</a:t>
            </a:r>
          </a:p>
          <a:p>
            <a:r>
              <a:rPr lang="en-US" dirty="0">
                <a:ea typeface="ＭＳ Ｐゴシック" pitchFamily="34" charset="-128"/>
              </a:rPr>
              <a:t>Restrooms</a:t>
            </a:r>
          </a:p>
          <a:p>
            <a:r>
              <a:rPr lang="en-US" dirty="0">
                <a:ea typeface="ＭＳ Ｐゴシック" pitchFamily="34" charset="-128"/>
              </a:rPr>
              <a:t>Emergency Evacuation</a:t>
            </a:r>
          </a:p>
          <a:p>
            <a:r>
              <a:rPr lang="en-US" dirty="0">
                <a:ea typeface="ＭＳ Ｐゴシック" pitchFamily="34" charset="-128"/>
              </a:rPr>
              <a:t>Breaks </a:t>
            </a:r>
          </a:p>
          <a:p>
            <a:r>
              <a:rPr lang="en-US" dirty="0">
                <a:ea typeface="ＭＳ Ｐゴシック" pitchFamily="34" charset="-128"/>
              </a:rPr>
              <a:t>Sponsor Acknowledgment</a:t>
            </a:r>
          </a:p>
          <a:p>
            <a:r>
              <a:rPr lang="en-US" dirty="0">
                <a:ea typeface="ＭＳ Ｐゴシック" pitchFamily="34" charset="-128"/>
              </a:rPr>
              <a:t>Other information</a:t>
            </a:r>
          </a:p>
          <a:p>
            <a:endParaRPr lang="en-US" dirty="0">
              <a:ea typeface="ＭＳ Ｐゴシック" pitchFamily="34" charset="-128"/>
            </a:endParaRPr>
          </a:p>
          <a:p>
            <a:endParaRPr lang="en-US" dirty="0">
              <a:ea typeface="ＭＳ Ｐゴシック" pitchFamily="34" charset="-128"/>
            </a:endParaRPr>
          </a:p>
        </p:txBody>
      </p:sp>
      <p:grpSp>
        <p:nvGrpSpPr>
          <p:cNvPr id="5" name="Group 4"/>
          <p:cNvGrpSpPr/>
          <p:nvPr/>
        </p:nvGrpSpPr>
        <p:grpSpPr>
          <a:xfrm>
            <a:off x="6785812" y="1254368"/>
            <a:ext cx="4622408" cy="3822957"/>
            <a:chOff x="6837353" y="2158410"/>
            <a:chExt cx="5177733" cy="4191780"/>
          </a:xfrm>
        </p:grpSpPr>
        <p:pic>
          <p:nvPicPr>
            <p:cNvPr id="7" name="DA40435A-344D-4FC2-9E65-482510AA9235" descr="2D5DBBC8-94E1-4F4B-B5EF-F45345C9D166@fios-route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506" t="17022" r="2686"/>
            <a:stretch/>
          </p:blipFill>
          <p:spPr bwMode="auto">
            <a:xfrm>
              <a:off x="6837353" y="2158410"/>
              <a:ext cx="5177733" cy="4191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5401" y="3187336"/>
              <a:ext cx="763260" cy="643039"/>
            </a:xfrm>
            <a:prstGeom prst="rect">
              <a:avLst/>
            </a:prstGeom>
            <a:ln>
              <a:noFill/>
            </a:ln>
            <a:effectLst>
              <a:outerShdw blurRad="292100" dist="139700" dir="2700000" algn="tl" rotWithShape="0">
                <a:srgbClr val="333333">
                  <a:alpha val="65000"/>
                </a:srgbClr>
              </a:outerShdw>
            </a:effectLst>
          </p:spPr>
        </p:pic>
      </p:grpSp>
    </p:spTree>
    <p:custDataLst>
      <p:tags r:id="rId1"/>
    </p:custDataLst>
    <p:extLst>
      <p:ext uri="{BB962C8B-B14F-4D97-AF65-F5344CB8AC3E}">
        <p14:creationId xmlns:p14="http://schemas.microsoft.com/office/powerpoint/2010/main" val="8372135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Content Placeholder 4"/>
          <p:cNvPicPr>
            <a:picLocks noGrp="1" noChangeAspect="1"/>
          </p:cNvPicPr>
          <p:nvPr>
            <p:ph idx="1"/>
          </p:nvPr>
        </p:nvPicPr>
        <p:blipFill rotWithShape="1">
          <a:blip r:embed="rId4">
            <a:extLst>
              <a:ext uri="{28A0092B-C50C-407E-A947-70E740481C1C}">
                <a14:useLocalDpi xmlns:a14="http://schemas.microsoft.com/office/drawing/2010/main" val="0"/>
              </a:ext>
            </a:extLst>
          </a:blip>
          <a:srcRect t="12130" b="4426"/>
          <a:stretch/>
        </p:blipFill>
        <p:spPr>
          <a:xfrm>
            <a:off x="1802296" y="2562896"/>
            <a:ext cx="4081947" cy="2975019"/>
          </a:xfrm>
        </p:spPr>
      </p:pic>
      <p:sp>
        <p:nvSpPr>
          <p:cNvPr id="45061" name="TextBox 5"/>
          <p:cNvSpPr txBox="1">
            <a:spLocks noChangeArrowheads="1"/>
          </p:cNvSpPr>
          <p:nvPr/>
        </p:nvSpPr>
        <p:spPr bwMode="auto">
          <a:xfrm>
            <a:off x="0" y="1495698"/>
            <a:ext cx="12192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FontTx/>
              <a:buNone/>
            </a:pPr>
            <a:r>
              <a:rPr lang="en-US" altLang="en-US" dirty="0"/>
              <a:t>If a mechanic is pressed for time, </a:t>
            </a:r>
            <a:br>
              <a:rPr lang="en-US" altLang="en-US" dirty="0"/>
            </a:br>
            <a:r>
              <a:rPr lang="en-US" altLang="en-US" dirty="0"/>
              <a:t>they might skip this item on the checklist!!! </a:t>
            </a:r>
          </a:p>
        </p:txBody>
      </p:sp>
      <p:pic>
        <p:nvPicPr>
          <p:cNvPr id="4506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4558" b="4868"/>
          <a:stretch/>
        </p:blipFill>
        <p:spPr bwMode="auto">
          <a:xfrm>
            <a:off x="6606861" y="2561435"/>
            <a:ext cx="3541690" cy="2957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6A6AAE69-A974-45EC-A0AA-4F6F31C71FC7}"/>
              </a:ext>
            </a:extLst>
          </p:cNvPr>
          <p:cNvSpPr>
            <a:spLocks noGrp="1"/>
          </p:cNvSpPr>
          <p:nvPr>
            <p:ph type="title"/>
          </p:nvPr>
        </p:nvSpPr>
        <p:spPr>
          <a:xfrm>
            <a:off x="598557" y="344488"/>
            <a:ext cx="11010899" cy="609600"/>
          </a:xfrm>
        </p:spPr>
        <p:txBody>
          <a:bodyPr/>
          <a:lstStyle/>
          <a:p>
            <a:r>
              <a:rPr lang="en-US" altLang="en-US" dirty="0"/>
              <a:t>What Could Possibly Go Wrong?</a:t>
            </a:r>
          </a:p>
        </p:txBody>
      </p:sp>
    </p:spTree>
    <p:custDataLst>
      <p:tags r:id="rId1"/>
    </p:custDataLst>
    <p:extLst>
      <p:ext uri="{BB962C8B-B14F-4D97-AF65-F5344CB8AC3E}">
        <p14:creationId xmlns:p14="http://schemas.microsoft.com/office/powerpoint/2010/main" val="36711807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558800" y="344488"/>
            <a:ext cx="11620500" cy="609600"/>
          </a:xfrm>
        </p:spPr>
        <p:txBody>
          <a:bodyPr/>
          <a:lstStyle/>
          <a:p>
            <a:pPr marL="0" indent="0">
              <a:buNone/>
            </a:pPr>
            <a:r>
              <a:rPr lang="en-US" altLang="en-US" dirty="0"/>
              <a:t>I</a:t>
            </a:r>
            <a:r>
              <a:rPr lang="en-US" altLang="en-US" b="0" dirty="0"/>
              <a:t>nstruction for </a:t>
            </a:r>
            <a:r>
              <a:rPr lang="en-US" altLang="en-US" dirty="0"/>
              <a:t>C</a:t>
            </a:r>
            <a:r>
              <a:rPr lang="en-US" altLang="en-US" b="0" dirty="0"/>
              <a:t>ontinued </a:t>
            </a:r>
            <a:r>
              <a:rPr lang="en-US" altLang="en-US" dirty="0"/>
              <a:t>A</a:t>
            </a:r>
            <a:r>
              <a:rPr lang="en-US" altLang="en-US" b="0" dirty="0"/>
              <a:t>irworthiness</a:t>
            </a:r>
          </a:p>
        </p:txBody>
      </p:sp>
      <p:sp>
        <p:nvSpPr>
          <p:cNvPr id="47107" name="Content Placeholder 2"/>
          <p:cNvSpPr>
            <a:spLocks noGrp="1"/>
          </p:cNvSpPr>
          <p:nvPr>
            <p:ph idx="1"/>
          </p:nvPr>
        </p:nvSpPr>
        <p:spPr>
          <a:xfrm>
            <a:off x="1007164" y="1508126"/>
            <a:ext cx="7103165" cy="4391025"/>
          </a:xfrm>
        </p:spPr>
        <p:txBody>
          <a:bodyPr/>
          <a:lstStyle/>
          <a:p>
            <a:pPr marL="0" indent="0">
              <a:buNone/>
            </a:pPr>
            <a:r>
              <a:rPr lang="en-US" altLang="en-US" dirty="0"/>
              <a:t>I</a:t>
            </a:r>
            <a:r>
              <a:rPr lang="en-US" altLang="en-US" b="0" dirty="0"/>
              <a:t>nstruction for </a:t>
            </a:r>
            <a:r>
              <a:rPr lang="en-US" altLang="en-US" dirty="0"/>
              <a:t>C</a:t>
            </a:r>
            <a:r>
              <a:rPr lang="en-US" altLang="en-US" b="0" dirty="0"/>
              <a:t>ontinued </a:t>
            </a:r>
            <a:r>
              <a:rPr lang="en-US" altLang="en-US" dirty="0"/>
              <a:t>A</a:t>
            </a:r>
            <a:r>
              <a:rPr lang="en-US" altLang="en-US" b="0" dirty="0"/>
              <a:t>irworthiness</a:t>
            </a:r>
          </a:p>
          <a:p>
            <a:pPr marL="0" indent="0">
              <a:buNone/>
            </a:pPr>
            <a:r>
              <a:rPr lang="en-US" altLang="en-US" dirty="0"/>
              <a:t>(ICA’s)</a:t>
            </a:r>
          </a:p>
        </p:txBody>
      </p:sp>
      <p:graphicFrame>
        <p:nvGraphicFramePr>
          <p:cNvPr id="47109" name="Object 5"/>
          <p:cNvGraphicFramePr>
            <a:graphicFrameLocks noChangeAspect="1"/>
          </p:cNvGraphicFramePr>
          <p:nvPr>
            <p:extLst>
              <p:ext uri="{D42A27DB-BD31-4B8C-83A1-F6EECF244321}">
                <p14:modId xmlns:p14="http://schemas.microsoft.com/office/powerpoint/2010/main" val="1405504842"/>
              </p:ext>
            </p:extLst>
          </p:nvPr>
        </p:nvGraphicFramePr>
        <p:xfrm>
          <a:off x="7651984" y="927100"/>
          <a:ext cx="3710858" cy="4801427"/>
        </p:xfrm>
        <a:graphic>
          <a:graphicData uri="http://schemas.openxmlformats.org/presentationml/2006/ole">
            <mc:AlternateContent xmlns:mc="http://schemas.openxmlformats.org/markup-compatibility/2006">
              <mc:Choice xmlns:v="urn:schemas-microsoft-com:vml" Requires="v">
                <p:oleObj spid="_x0000_s1070" name="Acrobat Document" r:id="rId5" imgW="4663405" imgH="6034855" progId="Acrobat.Document.2015">
                  <p:embed/>
                </p:oleObj>
              </mc:Choice>
              <mc:Fallback>
                <p:oleObj name="Acrobat Document" r:id="rId5" imgW="4663405" imgH="6034855" progId="Acrobat.Document.2015">
                  <p:embed/>
                  <p:pic>
                    <p:nvPicPr>
                      <p:cNvPr id="47109"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51984" y="927100"/>
                        <a:ext cx="3710858" cy="4801427"/>
                      </a:xfrm>
                      <a:prstGeom prst="rect">
                        <a:avLst/>
                      </a:prstGeom>
                      <a:noFill/>
                      <a:ln>
                        <a:noFill/>
                      </a:ln>
                    </p:spPr>
                  </p:pic>
                </p:oleObj>
              </mc:Fallback>
            </mc:AlternateContent>
          </a:graphicData>
        </a:graphic>
      </p:graphicFrame>
    </p:spTree>
    <p:custDataLst>
      <p:tags r:id="rId2"/>
    </p:custDataLst>
    <p:extLst>
      <p:ext uri="{BB962C8B-B14F-4D97-AF65-F5344CB8AC3E}">
        <p14:creationId xmlns:p14="http://schemas.microsoft.com/office/powerpoint/2010/main" val="26688061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5951931" y="2080107"/>
            <a:ext cx="5397985" cy="3483566"/>
          </a:xfrm>
        </p:spPr>
      </p:pic>
      <p:sp>
        <p:nvSpPr>
          <p:cNvPr id="49157" name="TextBox 5"/>
          <p:cNvSpPr txBox="1">
            <a:spLocks noChangeArrowheads="1"/>
          </p:cNvSpPr>
          <p:nvPr/>
        </p:nvSpPr>
        <p:spPr bwMode="auto">
          <a:xfrm>
            <a:off x="5789752" y="1477688"/>
            <a:ext cx="5767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FontTx/>
              <a:buNone/>
            </a:pPr>
            <a:r>
              <a:rPr lang="en-US" altLang="en-US" dirty="0"/>
              <a:t>Improper installation</a:t>
            </a:r>
          </a:p>
        </p:txBody>
      </p:sp>
      <p:sp>
        <p:nvSpPr>
          <p:cNvPr id="49158" name="TextBox 1"/>
          <p:cNvSpPr txBox="1">
            <a:spLocks noChangeArrowheads="1"/>
          </p:cNvSpPr>
          <p:nvPr/>
        </p:nvSpPr>
        <p:spPr bwMode="auto">
          <a:xfrm>
            <a:off x="1038226" y="1510266"/>
            <a:ext cx="4950450" cy="24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r>
              <a:rPr lang="en-US" altLang="en-US" dirty="0"/>
              <a:t>Another item that can be done improperly</a:t>
            </a:r>
          </a:p>
          <a:p>
            <a:pPr>
              <a:spcBef>
                <a:spcPct val="0"/>
              </a:spcBef>
              <a:buFontTx/>
              <a:buNone/>
            </a:pPr>
            <a:endParaRPr lang="en-US" altLang="en-US" dirty="0"/>
          </a:p>
          <a:p>
            <a:pPr>
              <a:spcBef>
                <a:spcPct val="0"/>
              </a:spcBef>
              <a:buFontTx/>
              <a:buNone/>
            </a:pPr>
            <a:r>
              <a:rPr lang="en-US" altLang="en-US" dirty="0">
                <a:solidFill>
                  <a:srgbClr val="0070C0"/>
                </a:solidFill>
              </a:rPr>
              <a:t>Lack of time to double-check items </a:t>
            </a:r>
          </a:p>
          <a:p>
            <a:pPr>
              <a:spcBef>
                <a:spcPct val="0"/>
              </a:spcBef>
              <a:buFontTx/>
              <a:buNone/>
            </a:pPr>
            <a:endParaRPr lang="en-US" altLang="en-US" sz="1200" dirty="0">
              <a:solidFill>
                <a:srgbClr val="C0C0C0"/>
              </a:solidFill>
            </a:endParaRPr>
          </a:p>
        </p:txBody>
      </p:sp>
      <p:sp>
        <p:nvSpPr>
          <p:cNvPr id="7" name="Title 1"/>
          <p:cNvSpPr>
            <a:spLocks noGrp="1"/>
          </p:cNvSpPr>
          <p:nvPr>
            <p:ph type="title"/>
          </p:nvPr>
        </p:nvSpPr>
        <p:spPr>
          <a:xfrm>
            <a:off x="598557" y="344488"/>
            <a:ext cx="11010899" cy="609600"/>
          </a:xfrm>
        </p:spPr>
        <p:txBody>
          <a:bodyPr/>
          <a:lstStyle/>
          <a:p>
            <a:r>
              <a:rPr lang="en-US" altLang="en-US" dirty="0"/>
              <a:t>What Could Possibly Go Wrong?</a:t>
            </a:r>
          </a:p>
        </p:txBody>
      </p:sp>
    </p:spTree>
    <p:custDataLst>
      <p:tags r:id="rId1"/>
    </p:custDataLst>
    <p:extLst>
      <p:ext uri="{BB962C8B-B14F-4D97-AF65-F5344CB8AC3E}">
        <p14:creationId xmlns:p14="http://schemas.microsoft.com/office/powerpoint/2010/main" val="8543401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Content Placeholder 4"/>
          <p:cNvPicPr>
            <a:picLocks noGrp="1" noChangeAspect="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2095502" y="2127252"/>
            <a:ext cx="5348488" cy="3556160"/>
          </a:xfrm>
        </p:spPr>
      </p:pic>
      <p:sp>
        <p:nvSpPr>
          <p:cNvPr id="51205" name="TextBox 5"/>
          <p:cNvSpPr txBox="1">
            <a:spLocks noChangeArrowheads="1"/>
          </p:cNvSpPr>
          <p:nvPr/>
        </p:nvSpPr>
        <p:spPr bwMode="auto">
          <a:xfrm>
            <a:off x="0" y="1503767"/>
            <a:ext cx="12192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FontTx/>
              <a:buNone/>
            </a:pPr>
            <a:r>
              <a:rPr lang="en-US" altLang="en-US" dirty="0"/>
              <a:t>Unapproved Repairs of Aircraft Parts</a:t>
            </a:r>
          </a:p>
        </p:txBody>
      </p:sp>
      <p:sp>
        <p:nvSpPr>
          <p:cNvPr id="51206" name="TextBox 1"/>
          <p:cNvSpPr txBox="1">
            <a:spLocks noChangeArrowheads="1"/>
          </p:cNvSpPr>
          <p:nvPr/>
        </p:nvSpPr>
        <p:spPr bwMode="auto">
          <a:xfrm>
            <a:off x="7916864" y="2830655"/>
            <a:ext cx="3622606"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r>
              <a:rPr lang="en-US" altLang="en-US" dirty="0"/>
              <a:t>Improper weld per AC43.13 1B</a:t>
            </a:r>
          </a:p>
          <a:p>
            <a:pPr>
              <a:spcBef>
                <a:spcPct val="0"/>
              </a:spcBef>
              <a:buFontTx/>
              <a:buNone/>
            </a:pPr>
            <a:endParaRPr lang="en-US" altLang="en-US" dirty="0"/>
          </a:p>
          <a:p>
            <a:pPr>
              <a:spcBef>
                <a:spcPct val="0"/>
              </a:spcBef>
              <a:buFontTx/>
              <a:buNone/>
            </a:pPr>
            <a:r>
              <a:rPr lang="en-US" altLang="en-US" dirty="0"/>
              <a:t>This mechanic should read CFR Part 43.13</a:t>
            </a:r>
          </a:p>
        </p:txBody>
      </p:sp>
      <p:sp>
        <p:nvSpPr>
          <p:cNvPr id="51207" name="Left Arrow 2"/>
          <p:cNvSpPr>
            <a:spLocks noChangeArrowheads="1"/>
          </p:cNvSpPr>
          <p:nvPr/>
        </p:nvSpPr>
        <p:spPr bwMode="auto">
          <a:xfrm>
            <a:off x="6362163" y="3696237"/>
            <a:ext cx="1297121" cy="361344"/>
          </a:xfrm>
          <a:prstGeom prst="leftArrow">
            <a:avLst>
              <a:gd name="adj1" fmla="val 50000"/>
              <a:gd name="adj2" fmla="val 49948"/>
            </a:avLst>
          </a:prstGeom>
          <a:solidFill>
            <a:srgbClr val="FF0000"/>
          </a:solidFill>
          <a:ln w="12700">
            <a:solidFill>
              <a:schemeClr val="tx1"/>
            </a:solidFill>
            <a:miter lim="800000"/>
            <a:headEnd/>
            <a:tailEnd/>
          </a:ln>
        </p:spPr>
        <p:txBody>
          <a:bodyPr wrap="square">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50000"/>
              </a:spcBef>
            </a:pPr>
            <a:endParaRPr lang="en-US" altLang="en-US" sz="2400" b="0"/>
          </a:p>
        </p:txBody>
      </p:sp>
      <p:sp>
        <p:nvSpPr>
          <p:cNvPr id="10" name="Title 1"/>
          <p:cNvSpPr>
            <a:spLocks noGrp="1"/>
          </p:cNvSpPr>
          <p:nvPr>
            <p:ph type="title"/>
          </p:nvPr>
        </p:nvSpPr>
        <p:spPr>
          <a:xfrm>
            <a:off x="598557" y="344488"/>
            <a:ext cx="11010899" cy="609600"/>
          </a:xfrm>
        </p:spPr>
        <p:txBody>
          <a:bodyPr/>
          <a:lstStyle/>
          <a:p>
            <a:r>
              <a:rPr lang="en-US" altLang="en-US" dirty="0"/>
              <a:t>What Could Possibly Go Wrong?</a:t>
            </a:r>
          </a:p>
        </p:txBody>
      </p:sp>
    </p:spTree>
    <p:custDataLst>
      <p:tags r:id="rId1"/>
    </p:custDataLst>
    <p:extLst>
      <p:ext uri="{BB962C8B-B14F-4D97-AF65-F5344CB8AC3E}">
        <p14:creationId xmlns:p14="http://schemas.microsoft.com/office/powerpoint/2010/main" val="31206221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Content Placeholder 2"/>
          <p:cNvSpPr>
            <a:spLocks noGrp="1"/>
          </p:cNvSpPr>
          <p:nvPr>
            <p:ph idx="1"/>
          </p:nvPr>
        </p:nvSpPr>
        <p:spPr>
          <a:xfrm>
            <a:off x="1044133" y="1495002"/>
            <a:ext cx="7481888" cy="993775"/>
          </a:xfrm>
        </p:spPr>
        <p:txBody>
          <a:bodyPr/>
          <a:lstStyle/>
          <a:p>
            <a:pPr marL="0" indent="0">
              <a:buNone/>
            </a:pPr>
            <a:r>
              <a:rPr lang="en-US" altLang="en-US" dirty="0"/>
              <a:t>Wrong Part Installed</a:t>
            </a:r>
          </a:p>
        </p:txBody>
      </p:sp>
      <p:pic>
        <p:nvPicPr>
          <p:cNvPr id="5" name="Picture 4" descr="A close-up of a car engine&#10;&#10;Description automatically generated with medium confidence">
            <a:extLst>
              <a:ext uri="{FF2B5EF4-FFF2-40B4-BE49-F238E27FC236}">
                <a16:creationId xmlns:a16="http://schemas.microsoft.com/office/drawing/2014/main" id="{8A947EF2-0D89-488E-9EE2-EBAC548C0E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42" b="2151"/>
          <a:stretch/>
        </p:blipFill>
        <p:spPr>
          <a:xfrm rot="5400000">
            <a:off x="4486721" y="1616614"/>
            <a:ext cx="4714293" cy="3464417"/>
          </a:xfrm>
          <a:prstGeom prst="rect">
            <a:avLst/>
          </a:prstGeom>
        </p:spPr>
      </p:pic>
      <p:pic>
        <p:nvPicPr>
          <p:cNvPr id="13" name="Picture 12">
            <a:extLst>
              <a:ext uri="{FF2B5EF4-FFF2-40B4-BE49-F238E27FC236}">
                <a16:creationId xmlns:a16="http://schemas.microsoft.com/office/drawing/2014/main" id="{5565E465-F8FC-4FB9-A134-14E7E90E6142}"/>
              </a:ext>
            </a:extLst>
          </p:cNvPr>
          <p:cNvPicPr>
            <a:picLocks noChangeAspect="1"/>
          </p:cNvPicPr>
          <p:nvPr/>
        </p:nvPicPr>
        <p:blipFill rotWithShape="1">
          <a:blip r:embed="rId5"/>
          <a:srcRect l="12842" t="15839" r="6688" b="18399"/>
          <a:stretch/>
        </p:blipFill>
        <p:spPr>
          <a:xfrm rot="5400000">
            <a:off x="7813710" y="1551646"/>
            <a:ext cx="4991206" cy="3310319"/>
          </a:xfrm>
          <a:prstGeom prst="rect">
            <a:avLst/>
          </a:prstGeom>
        </p:spPr>
      </p:pic>
      <p:pic>
        <p:nvPicPr>
          <p:cNvPr id="16" name="Picture 15">
            <a:extLst>
              <a:ext uri="{FF2B5EF4-FFF2-40B4-BE49-F238E27FC236}">
                <a16:creationId xmlns:a16="http://schemas.microsoft.com/office/drawing/2014/main" id="{4FA63AE4-175E-4313-92D5-8B8508450D71}"/>
              </a:ext>
            </a:extLst>
          </p:cNvPr>
          <p:cNvPicPr>
            <a:picLocks noChangeAspect="1"/>
          </p:cNvPicPr>
          <p:nvPr/>
        </p:nvPicPr>
        <p:blipFill>
          <a:blip r:embed="rId6"/>
          <a:stretch>
            <a:fillRect/>
          </a:stretch>
        </p:blipFill>
        <p:spPr>
          <a:xfrm>
            <a:off x="220370" y="2099256"/>
            <a:ext cx="4802388" cy="3605367"/>
          </a:xfrm>
          <a:prstGeom prst="rect">
            <a:avLst/>
          </a:prstGeom>
        </p:spPr>
      </p:pic>
      <p:sp>
        <p:nvSpPr>
          <p:cNvPr id="8" name="Title 1"/>
          <p:cNvSpPr>
            <a:spLocks noGrp="1"/>
          </p:cNvSpPr>
          <p:nvPr>
            <p:ph type="title"/>
          </p:nvPr>
        </p:nvSpPr>
        <p:spPr>
          <a:xfrm>
            <a:off x="598557" y="344488"/>
            <a:ext cx="11010899" cy="609600"/>
          </a:xfrm>
        </p:spPr>
        <p:txBody>
          <a:bodyPr/>
          <a:lstStyle/>
          <a:p>
            <a:r>
              <a:rPr lang="en-US" altLang="en-US" dirty="0"/>
              <a:t>What Could Possibly Go Wrong?</a:t>
            </a:r>
          </a:p>
        </p:txBody>
      </p:sp>
    </p:spTree>
    <p:custDataLst>
      <p:tags r:id="rId1"/>
    </p:custDataLst>
    <p:extLst>
      <p:ext uri="{BB962C8B-B14F-4D97-AF65-F5344CB8AC3E}">
        <p14:creationId xmlns:p14="http://schemas.microsoft.com/office/powerpoint/2010/main" val="40797032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Content Placeholder 2"/>
          <p:cNvSpPr>
            <a:spLocks noGrp="1"/>
          </p:cNvSpPr>
          <p:nvPr>
            <p:ph idx="1"/>
          </p:nvPr>
        </p:nvSpPr>
        <p:spPr>
          <a:xfrm>
            <a:off x="6658377" y="1496678"/>
            <a:ext cx="5280335" cy="3378200"/>
          </a:xfrm>
        </p:spPr>
        <p:txBody>
          <a:bodyPr/>
          <a:lstStyle/>
          <a:p>
            <a:pPr marL="0" indent="0" algn="ctr">
              <a:buNone/>
            </a:pPr>
            <a:r>
              <a:rPr lang="en-US" altLang="en-US" dirty="0"/>
              <a:t>Lycoming Exhaust Flange </a:t>
            </a:r>
          </a:p>
          <a:p>
            <a:pPr marL="0" indent="0" algn="ctr">
              <a:buNone/>
            </a:pPr>
            <a:endParaRPr lang="en-US" altLang="en-US" dirty="0"/>
          </a:p>
          <a:p>
            <a:pPr marL="0" indent="0" algn="ctr">
              <a:buNone/>
            </a:pPr>
            <a:r>
              <a:rPr lang="en-US" altLang="en-US" dirty="0"/>
              <a:t>This is supposed to be a flat smooth surface, </a:t>
            </a:r>
          </a:p>
        </p:txBody>
      </p:sp>
      <p:pic>
        <p:nvPicPr>
          <p:cNvPr id="55301" name="Picture 1"/>
          <p:cNvPicPr>
            <a:picLocks noChangeAspect="1"/>
          </p:cNvPicPr>
          <p:nvPr/>
        </p:nvPicPr>
        <p:blipFill rotWithShape="1">
          <a:blip r:embed="rId4">
            <a:extLst>
              <a:ext uri="{28A0092B-C50C-407E-A947-70E740481C1C}">
                <a14:useLocalDpi xmlns:a14="http://schemas.microsoft.com/office/drawing/2010/main" val="0"/>
              </a:ext>
            </a:extLst>
          </a:blip>
          <a:srcRect t="1" b="25290"/>
          <a:stretch/>
        </p:blipFill>
        <p:spPr bwMode="auto">
          <a:xfrm>
            <a:off x="3954202" y="1146221"/>
            <a:ext cx="2586704" cy="3953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A758CEC-06D5-4795-BDFF-7B6DF3CAACB8}"/>
              </a:ext>
            </a:extLst>
          </p:cNvPr>
          <p:cNvPicPr>
            <a:picLocks noChangeAspect="1"/>
          </p:cNvPicPr>
          <p:nvPr/>
        </p:nvPicPr>
        <p:blipFill rotWithShape="1">
          <a:blip r:embed="rId5"/>
          <a:srcRect l="52663" t="17470" r="9087" b="34812"/>
          <a:stretch/>
        </p:blipFill>
        <p:spPr>
          <a:xfrm>
            <a:off x="469972" y="1146220"/>
            <a:ext cx="2672465" cy="3940936"/>
          </a:xfrm>
          <a:prstGeom prst="rect">
            <a:avLst/>
          </a:prstGeom>
        </p:spPr>
      </p:pic>
      <p:sp>
        <p:nvSpPr>
          <p:cNvPr id="4" name="TextBox 3">
            <a:extLst>
              <a:ext uri="{FF2B5EF4-FFF2-40B4-BE49-F238E27FC236}">
                <a16:creationId xmlns:a16="http://schemas.microsoft.com/office/drawing/2014/main" id="{3CD958FE-4EF0-4773-A7AA-23045EFDDCA4}"/>
              </a:ext>
            </a:extLst>
          </p:cNvPr>
          <p:cNvSpPr txBox="1"/>
          <p:nvPr/>
        </p:nvSpPr>
        <p:spPr bwMode="auto">
          <a:xfrm>
            <a:off x="321972" y="5241703"/>
            <a:ext cx="311668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FontTx/>
              <a:buNone/>
            </a:pPr>
            <a:r>
              <a:rPr lang="en-US" sz="3600" b="1" dirty="0">
                <a:solidFill>
                  <a:srgbClr val="00B050"/>
                </a:solidFill>
              </a:rPr>
              <a:t>YES!</a:t>
            </a:r>
          </a:p>
        </p:txBody>
      </p:sp>
      <p:sp>
        <p:nvSpPr>
          <p:cNvPr id="15" name="TextBox 14">
            <a:extLst>
              <a:ext uri="{FF2B5EF4-FFF2-40B4-BE49-F238E27FC236}">
                <a16:creationId xmlns:a16="http://schemas.microsoft.com/office/drawing/2014/main" id="{5A64AFCF-6A75-41C1-AA63-E4679B091F9F}"/>
              </a:ext>
            </a:extLst>
          </p:cNvPr>
          <p:cNvSpPr txBox="1"/>
          <p:nvPr/>
        </p:nvSpPr>
        <p:spPr bwMode="auto">
          <a:xfrm>
            <a:off x="3745610" y="5252434"/>
            <a:ext cx="311668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FontTx/>
              <a:buNone/>
            </a:pPr>
            <a:r>
              <a:rPr lang="en-US" sz="3600" b="1" dirty="0">
                <a:solidFill>
                  <a:srgbClr val="FF0000"/>
                </a:solidFill>
              </a:rPr>
              <a:t>NO!</a:t>
            </a:r>
          </a:p>
        </p:txBody>
      </p:sp>
      <p:sp>
        <p:nvSpPr>
          <p:cNvPr id="9" name="Title 1"/>
          <p:cNvSpPr>
            <a:spLocks noGrp="1"/>
          </p:cNvSpPr>
          <p:nvPr>
            <p:ph type="title"/>
          </p:nvPr>
        </p:nvSpPr>
        <p:spPr>
          <a:xfrm>
            <a:off x="598557" y="344488"/>
            <a:ext cx="11010899" cy="609600"/>
          </a:xfrm>
        </p:spPr>
        <p:txBody>
          <a:bodyPr/>
          <a:lstStyle/>
          <a:p>
            <a:r>
              <a:rPr lang="en-US" altLang="en-US" dirty="0"/>
              <a:t>What Could Possibly Go Wrong?</a:t>
            </a:r>
          </a:p>
        </p:txBody>
      </p:sp>
    </p:spTree>
    <p:custDataLst>
      <p:tags r:id="rId1"/>
    </p:custDataLst>
    <p:extLst>
      <p:ext uri="{BB962C8B-B14F-4D97-AF65-F5344CB8AC3E}">
        <p14:creationId xmlns:p14="http://schemas.microsoft.com/office/powerpoint/2010/main" val="5327166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Content Placeholder 4"/>
          <p:cNvPicPr>
            <a:picLocks noGrp="1" noChangeAspect="1"/>
          </p:cNvPicPr>
          <p:nvPr>
            <p:ph idx="1"/>
          </p:nvPr>
        </p:nvPicPr>
        <p:blipFill rotWithShape="1">
          <a:blip r:embed="rId4">
            <a:extLst>
              <a:ext uri="{28A0092B-C50C-407E-A947-70E740481C1C}">
                <a14:useLocalDpi xmlns:a14="http://schemas.microsoft.com/office/drawing/2010/main" val="0"/>
              </a:ext>
            </a:extLst>
          </a:blip>
          <a:srcRect t="10275"/>
          <a:stretch/>
        </p:blipFill>
        <p:spPr>
          <a:xfrm>
            <a:off x="1584101" y="1112666"/>
            <a:ext cx="4663489" cy="4515403"/>
          </a:xfrm>
        </p:spPr>
      </p:pic>
      <p:pic>
        <p:nvPicPr>
          <p:cNvPr id="57349" name="Picture 2"/>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36795" y="2868614"/>
            <a:ext cx="2968625"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Cloud Callout 3"/>
          <p:cNvSpPr>
            <a:spLocks noChangeArrowheads="1"/>
          </p:cNvSpPr>
          <p:nvPr/>
        </p:nvSpPr>
        <p:spPr bwMode="auto">
          <a:xfrm>
            <a:off x="8512937" y="1228725"/>
            <a:ext cx="2092482" cy="1772052"/>
          </a:xfrm>
          <a:prstGeom prst="cloudCallout">
            <a:avLst>
              <a:gd name="adj1" fmla="val -19639"/>
              <a:gd name="adj2" fmla="val 78597"/>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50000"/>
              </a:spcBef>
            </a:pPr>
            <a:endParaRPr lang="en-US" altLang="en-US" sz="2400" b="0"/>
          </a:p>
        </p:txBody>
      </p:sp>
      <p:sp>
        <p:nvSpPr>
          <p:cNvPr id="57351" name="TextBox 4"/>
          <p:cNvSpPr txBox="1">
            <a:spLocks noChangeArrowheads="1"/>
          </p:cNvSpPr>
          <p:nvPr/>
        </p:nvSpPr>
        <p:spPr bwMode="auto">
          <a:xfrm>
            <a:off x="8789320" y="1530350"/>
            <a:ext cx="1538287" cy="1201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FontTx/>
              <a:buNone/>
            </a:pPr>
            <a:r>
              <a:rPr lang="en-US" altLang="en-US" sz="2400">
                <a:solidFill>
                  <a:srgbClr val="00B050"/>
                </a:solidFill>
              </a:rPr>
              <a:t>Where’s my house? </a:t>
            </a:r>
          </a:p>
        </p:txBody>
      </p:sp>
      <p:sp>
        <p:nvSpPr>
          <p:cNvPr id="8" name="Title 1"/>
          <p:cNvSpPr>
            <a:spLocks noGrp="1"/>
          </p:cNvSpPr>
          <p:nvPr>
            <p:ph type="title"/>
          </p:nvPr>
        </p:nvSpPr>
        <p:spPr>
          <a:xfrm>
            <a:off x="598557" y="344488"/>
            <a:ext cx="11010899" cy="609600"/>
          </a:xfrm>
        </p:spPr>
        <p:txBody>
          <a:bodyPr/>
          <a:lstStyle/>
          <a:p>
            <a:r>
              <a:rPr lang="en-US" altLang="en-US" dirty="0"/>
              <a:t>What Could Possibly Go Wrong?</a:t>
            </a:r>
          </a:p>
        </p:txBody>
      </p:sp>
    </p:spTree>
    <p:custDataLst>
      <p:tags r:id="rId1"/>
    </p:custDataLst>
    <p:extLst>
      <p:ext uri="{BB962C8B-B14F-4D97-AF65-F5344CB8AC3E}">
        <p14:creationId xmlns:p14="http://schemas.microsoft.com/office/powerpoint/2010/main" val="1976248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2962141" y="1071563"/>
            <a:ext cx="6305326" cy="4636225"/>
          </a:xfrm>
        </p:spPr>
      </p:pic>
      <p:sp>
        <p:nvSpPr>
          <p:cNvPr id="59397" name="Up Arrow 1"/>
          <p:cNvSpPr>
            <a:spLocks noChangeArrowheads="1"/>
          </p:cNvSpPr>
          <p:nvPr/>
        </p:nvSpPr>
        <p:spPr bwMode="auto">
          <a:xfrm>
            <a:off x="5521325" y="3732213"/>
            <a:ext cx="827088" cy="613470"/>
          </a:xfrm>
          <a:prstGeom prst="upArrow">
            <a:avLst>
              <a:gd name="adj1" fmla="val 50000"/>
              <a:gd name="adj2" fmla="val 50018"/>
            </a:avLst>
          </a:prstGeom>
          <a:solidFill>
            <a:srgbClr val="FFFF00"/>
          </a:solidFill>
          <a:ln w="57150">
            <a:solidFill>
              <a:schemeClr val="tx1"/>
            </a:solidFill>
            <a:miter lim="800000"/>
            <a:headEnd/>
            <a:tailEnd/>
          </a:ln>
        </p:spPr>
        <p:txBody>
          <a:bodyPr>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50000"/>
              </a:spcBef>
            </a:pPr>
            <a:endParaRPr lang="en-US" altLang="en-US" sz="2400" b="0"/>
          </a:p>
        </p:txBody>
      </p:sp>
      <p:sp>
        <p:nvSpPr>
          <p:cNvPr id="6" name="Title 1"/>
          <p:cNvSpPr>
            <a:spLocks noGrp="1"/>
          </p:cNvSpPr>
          <p:nvPr>
            <p:ph type="title"/>
          </p:nvPr>
        </p:nvSpPr>
        <p:spPr>
          <a:xfrm>
            <a:off x="598557" y="344488"/>
            <a:ext cx="11010899" cy="609600"/>
          </a:xfrm>
        </p:spPr>
        <p:txBody>
          <a:bodyPr/>
          <a:lstStyle/>
          <a:p>
            <a:r>
              <a:rPr lang="en-US" altLang="en-US" dirty="0"/>
              <a:t>What Could Possibly Go Wrong?</a:t>
            </a:r>
          </a:p>
        </p:txBody>
      </p:sp>
    </p:spTree>
    <p:custDataLst>
      <p:tags r:id="rId1"/>
    </p:custDataLst>
    <p:extLst>
      <p:ext uri="{BB962C8B-B14F-4D97-AF65-F5344CB8AC3E}">
        <p14:creationId xmlns:p14="http://schemas.microsoft.com/office/powerpoint/2010/main" val="9571742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3130550" y="984718"/>
            <a:ext cx="6065838" cy="4727575"/>
          </a:xfrm>
        </p:spPr>
      </p:pic>
      <p:sp>
        <p:nvSpPr>
          <p:cNvPr id="5" name="Title 1"/>
          <p:cNvSpPr>
            <a:spLocks noGrp="1"/>
          </p:cNvSpPr>
          <p:nvPr>
            <p:ph type="title"/>
          </p:nvPr>
        </p:nvSpPr>
        <p:spPr>
          <a:xfrm>
            <a:off x="598557" y="344488"/>
            <a:ext cx="11010899" cy="609600"/>
          </a:xfrm>
        </p:spPr>
        <p:txBody>
          <a:bodyPr/>
          <a:lstStyle/>
          <a:p>
            <a:r>
              <a:rPr lang="en-US" altLang="en-US" dirty="0"/>
              <a:t>What Could Possibly Go Wrong?</a:t>
            </a:r>
          </a:p>
        </p:txBody>
      </p:sp>
    </p:spTree>
    <p:custDataLst>
      <p:tags r:id="rId1"/>
    </p:custDataLst>
    <p:extLst>
      <p:ext uri="{BB962C8B-B14F-4D97-AF65-F5344CB8AC3E}">
        <p14:creationId xmlns:p14="http://schemas.microsoft.com/office/powerpoint/2010/main" val="38511251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Content Placeholder 2"/>
          <p:cNvSpPr>
            <a:spLocks noGrp="1"/>
          </p:cNvSpPr>
          <p:nvPr>
            <p:ph idx="1"/>
          </p:nvPr>
        </p:nvSpPr>
        <p:spPr>
          <a:xfrm>
            <a:off x="0" y="1500389"/>
            <a:ext cx="12192000" cy="592138"/>
          </a:xfrm>
        </p:spPr>
        <p:txBody>
          <a:bodyPr/>
          <a:lstStyle/>
          <a:p>
            <a:pPr marL="0" indent="0" algn="ctr">
              <a:buNone/>
            </a:pPr>
            <a:r>
              <a:rPr lang="en-US" altLang="en-US" dirty="0"/>
              <a:t>   Improper torque on cylinder studs</a:t>
            </a:r>
          </a:p>
        </p:txBody>
      </p:sp>
      <p:pic>
        <p:nvPicPr>
          <p:cNvPr id="3" name="Picture 2" descr="A picture containing engine, dirty, grill&#10;&#10;Description automatically generated">
            <a:extLst>
              <a:ext uri="{FF2B5EF4-FFF2-40B4-BE49-F238E27FC236}">
                <a16:creationId xmlns:a16="http://schemas.microsoft.com/office/drawing/2014/main" id="{0AA0D818-385E-4059-A65F-14689B0116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4845"/>
          <a:stretch/>
        </p:blipFill>
        <p:spPr>
          <a:xfrm>
            <a:off x="3358159" y="2252091"/>
            <a:ext cx="5754368" cy="3311585"/>
          </a:xfrm>
          <a:prstGeom prst="rect">
            <a:avLst/>
          </a:prstGeom>
        </p:spPr>
      </p:pic>
      <p:sp>
        <p:nvSpPr>
          <p:cNvPr id="6" name="Title 1"/>
          <p:cNvSpPr>
            <a:spLocks noGrp="1"/>
          </p:cNvSpPr>
          <p:nvPr>
            <p:ph type="title"/>
          </p:nvPr>
        </p:nvSpPr>
        <p:spPr>
          <a:xfrm>
            <a:off x="598557" y="344488"/>
            <a:ext cx="11010899" cy="609600"/>
          </a:xfrm>
        </p:spPr>
        <p:txBody>
          <a:bodyPr/>
          <a:lstStyle/>
          <a:p>
            <a:r>
              <a:rPr lang="en-US" altLang="en-US" dirty="0"/>
              <a:t>What Could Possibly Go Wrong?</a:t>
            </a:r>
          </a:p>
        </p:txBody>
      </p:sp>
    </p:spTree>
    <p:custDataLst>
      <p:tags r:id="rId1"/>
    </p:custDataLst>
    <p:extLst>
      <p:ext uri="{BB962C8B-B14F-4D97-AF65-F5344CB8AC3E}">
        <p14:creationId xmlns:p14="http://schemas.microsoft.com/office/powerpoint/2010/main" val="382474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571500" y="344488"/>
            <a:ext cx="11296651" cy="609600"/>
          </a:xfrm>
        </p:spPr>
        <p:txBody>
          <a:bodyPr/>
          <a:lstStyle/>
          <a:p>
            <a:r>
              <a:rPr lang="en-US" altLang="en-US" dirty="0"/>
              <a:t>Overview		</a:t>
            </a:r>
          </a:p>
        </p:txBody>
      </p:sp>
      <p:sp>
        <p:nvSpPr>
          <p:cNvPr id="11267" name="Content Placeholder 2"/>
          <p:cNvSpPr>
            <a:spLocks noGrp="1"/>
          </p:cNvSpPr>
          <p:nvPr>
            <p:ph idx="1"/>
          </p:nvPr>
        </p:nvSpPr>
        <p:spPr>
          <a:xfrm>
            <a:off x="664264" y="1505914"/>
            <a:ext cx="4529138" cy="4391025"/>
          </a:xfrm>
        </p:spPr>
        <p:txBody>
          <a:bodyPr/>
          <a:lstStyle/>
          <a:p>
            <a:r>
              <a:rPr lang="en-US" altLang="en-US" dirty="0"/>
              <a:t>Labor Rates</a:t>
            </a:r>
          </a:p>
          <a:p>
            <a:r>
              <a:rPr lang="en-US" altLang="en-US" dirty="0"/>
              <a:t>What is required for an Annual Inspection</a:t>
            </a:r>
          </a:p>
          <a:p>
            <a:r>
              <a:rPr lang="en-US" altLang="en-US" dirty="0"/>
              <a:t>Parts</a:t>
            </a:r>
          </a:p>
          <a:p>
            <a:r>
              <a:rPr lang="en-US" altLang="en-US" dirty="0"/>
              <a:t>Who is responsible</a:t>
            </a:r>
            <a:endParaRPr lang="en-US" altLang="en-US" sz="1800" dirty="0"/>
          </a:p>
        </p:txBody>
      </p:sp>
      <p:pic>
        <p:nvPicPr>
          <p:cNvPr id="1126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14357" y="473076"/>
            <a:ext cx="3779837" cy="50387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4828677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558800" y="344488"/>
            <a:ext cx="11296651" cy="609600"/>
          </a:xfrm>
        </p:spPr>
        <p:txBody>
          <a:bodyPr/>
          <a:lstStyle/>
          <a:p>
            <a:r>
              <a:rPr lang="en-US" altLang="en-US" dirty="0"/>
              <a:t>Parts</a:t>
            </a:r>
          </a:p>
        </p:txBody>
      </p:sp>
      <p:sp>
        <p:nvSpPr>
          <p:cNvPr id="65539" name="Content Placeholder 2"/>
          <p:cNvSpPr>
            <a:spLocks noGrp="1"/>
          </p:cNvSpPr>
          <p:nvPr>
            <p:ph idx="1"/>
          </p:nvPr>
        </p:nvSpPr>
        <p:spPr>
          <a:xfrm>
            <a:off x="679898" y="1493749"/>
            <a:ext cx="10705026" cy="2309812"/>
          </a:xfrm>
        </p:spPr>
        <p:txBody>
          <a:bodyPr/>
          <a:lstStyle/>
          <a:p>
            <a:r>
              <a:rPr lang="en-US" altLang="en-US" dirty="0"/>
              <a:t>If you remember from our invoice, Parts were $0. </a:t>
            </a:r>
          </a:p>
          <a:p>
            <a:r>
              <a:rPr lang="en-US" altLang="en-US" dirty="0"/>
              <a:t> Let’s see what they need to purchase </a:t>
            </a:r>
          </a:p>
        </p:txBody>
      </p:sp>
      <p:pic>
        <p:nvPicPr>
          <p:cNvPr id="6554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71232" y="2473325"/>
            <a:ext cx="5686470" cy="3242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980416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558800" y="344488"/>
            <a:ext cx="11658600" cy="609600"/>
          </a:xfrm>
        </p:spPr>
        <p:txBody>
          <a:bodyPr/>
          <a:lstStyle/>
          <a:p>
            <a:r>
              <a:rPr lang="en-US" altLang="en-US" dirty="0"/>
              <a:t>Parts</a:t>
            </a:r>
          </a:p>
        </p:txBody>
      </p:sp>
      <p:pic>
        <p:nvPicPr>
          <p:cNvPr id="67587"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7253288" y="1695785"/>
            <a:ext cx="2546350" cy="3695700"/>
          </a:xfrm>
        </p:spPr>
      </p:pic>
      <p:sp>
        <p:nvSpPr>
          <p:cNvPr id="67589" name="TextBox 5"/>
          <p:cNvSpPr txBox="1">
            <a:spLocks noChangeArrowheads="1"/>
          </p:cNvSpPr>
          <p:nvPr/>
        </p:nvSpPr>
        <p:spPr bwMode="auto">
          <a:xfrm>
            <a:off x="4690753" y="1305057"/>
            <a:ext cx="2873375"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r>
              <a:rPr lang="en-US" altLang="en-US" dirty="0"/>
              <a:t>Filter $28.00</a:t>
            </a:r>
          </a:p>
          <a:p>
            <a:pPr>
              <a:spcBef>
                <a:spcPct val="0"/>
              </a:spcBef>
              <a:buFontTx/>
              <a:buNone/>
            </a:pPr>
            <a:endParaRPr lang="en-US" altLang="en-US" dirty="0"/>
          </a:p>
          <a:p>
            <a:pPr>
              <a:spcBef>
                <a:spcPct val="0"/>
              </a:spcBef>
              <a:buFontTx/>
              <a:buNone/>
            </a:pPr>
            <a:r>
              <a:rPr lang="en-US" altLang="en-US" dirty="0"/>
              <a:t>Oil $8.00 per quart times 8 quarts =</a:t>
            </a:r>
          </a:p>
          <a:p>
            <a:pPr>
              <a:spcBef>
                <a:spcPct val="0"/>
              </a:spcBef>
              <a:buFontTx/>
              <a:buNone/>
            </a:pPr>
            <a:endParaRPr lang="en-US" altLang="en-US" dirty="0"/>
          </a:p>
          <a:p>
            <a:pPr>
              <a:spcBef>
                <a:spcPct val="0"/>
              </a:spcBef>
              <a:buFontTx/>
              <a:buNone/>
            </a:pPr>
            <a:r>
              <a:rPr lang="en-US" altLang="en-US" dirty="0"/>
              <a:t>$92 just to change the oil with</a:t>
            </a:r>
          </a:p>
          <a:p>
            <a:pPr>
              <a:spcBef>
                <a:spcPct val="0"/>
              </a:spcBef>
              <a:buFontTx/>
              <a:buNone/>
            </a:pPr>
            <a:r>
              <a:rPr lang="en-US" altLang="en-US" dirty="0">
                <a:solidFill>
                  <a:srgbClr val="FF0000"/>
                </a:solidFill>
              </a:rPr>
              <a:t>NO LABOR !</a:t>
            </a:r>
          </a:p>
        </p:txBody>
      </p:sp>
      <p:pic>
        <p:nvPicPr>
          <p:cNvPr id="67590"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20888" y="1346536"/>
            <a:ext cx="2303462" cy="439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443723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571321" y="344488"/>
            <a:ext cx="11296651" cy="609600"/>
          </a:xfrm>
        </p:spPr>
        <p:txBody>
          <a:bodyPr/>
          <a:lstStyle/>
          <a:p>
            <a:r>
              <a:rPr lang="en-US" altLang="en-US" dirty="0"/>
              <a:t>Oil Filter Inspection</a:t>
            </a:r>
          </a:p>
        </p:txBody>
      </p:sp>
      <p:sp>
        <p:nvSpPr>
          <p:cNvPr id="69635" name="Content Placeholder 2"/>
          <p:cNvSpPr>
            <a:spLocks noGrp="1"/>
          </p:cNvSpPr>
          <p:nvPr>
            <p:ph idx="1"/>
          </p:nvPr>
        </p:nvSpPr>
        <p:spPr>
          <a:xfrm>
            <a:off x="1017431" y="1495247"/>
            <a:ext cx="6529589" cy="2462213"/>
          </a:xfrm>
        </p:spPr>
        <p:txBody>
          <a:bodyPr/>
          <a:lstStyle/>
          <a:p>
            <a:pPr marL="0" indent="0">
              <a:buNone/>
            </a:pPr>
            <a:r>
              <a:rPr lang="en-US" altLang="en-US" dirty="0"/>
              <a:t>Do you think they had time to inspect the oil filter? </a:t>
            </a:r>
          </a:p>
        </p:txBody>
      </p:sp>
      <p:pic>
        <p:nvPicPr>
          <p:cNvPr id="6963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99924" y="2273368"/>
            <a:ext cx="3208338" cy="308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46716" y="565890"/>
            <a:ext cx="3389312"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8370" y="2752435"/>
            <a:ext cx="3285140" cy="2862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816997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Content Placeholder 2"/>
          <p:cNvSpPr>
            <a:spLocks noGrp="1"/>
          </p:cNvSpPr>
          <p:nvPr>
            <p:ph idx="1"/>
          </p:nvPr>
        </p:nvSpPr>
        <p:spPr>
          <a:xfrm>
            <a:off x="695459" y="1495246"/>
            <a:ext cx="8564451" cy="3481388"/>
          </a:xfrm>
        </p:spPr>
        <p:txBody>
          <a:bodyPr/>
          <a:lstStyle/>
          <a:p>
            <a:r>
              <a:rPr lang="en-US" altLang="en-US" dirty="0"/>
              <a:t>What about checking the AD’s?</a:t>
            </a:r>
          </a:p>
          <a:p>
            <a:r>
              <a:rPr lang="en-US" altLang="en-US" dirty="0"/>
              <a:t>How much time do we have left to do this? </a:t>
            </a:r>
          </a:p>
          <a:p>
            <a:endParaRPr lang="en-US" altLang="en-US" dirty="0"/>
          </a:p>
          <a:p>
            <a:r>
              <a:rPr lang="en-US" altLang="en-US" dirty="0">
                <a:solidFill>
                  <a:srgbClr val="0070C0"/>
                </a:solidFill>
              </a:rPr>
              <a:t>FAR 91.403 (a) and</a:t>
            </a:r>
          </a:p>
          <a:p>
            <a:r>
              <a:rPr lang="en-US" altLang="en-US" dirty="0">
                <a:solidFill>
                  <a:srgbClr val="0070C0"/>
                </a:solidFill>
              </a:rPr>
              <a:t>FAR 39</a:t>
            </a:r>
          </a:p>
        </p:txBody>
      </p:sp>
      <p:pic>
        <p:nvPicPr>
          <p:cNvPr id="7168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76002" y="1306490"/>
            <a:ext cx="3298825"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a:extLst>
              <a:ext uri="{FF2B5EF4-FFF2-40B4-BE49-F238E27FC236}">
                <a16:creationId xmlns:a16="http://schemas.microsoft.com/office/drawing/2014/main" id="{A27FF0C4-C396-4791-9828-EBF16277CBD8}"/>
              </a:ext>
            </a:extLst>
          </p:cNvPr>
          <p:cNvSpPr>
            <a:spLocks noGrp="1"/>
          </p:cNvSpPr>
          <p:nvPr>
            <p:ph type="title"/>
          </p:nvPr>
        </p:nvSpPr>
        <p:spPr>
          <a:xfrm>
            <a:off x="597079" y="344488"/>
            <a:ext cx="11296651" cy="609600"/>
          </a:xfrm>
        </p:spPr>
        <p:txBody>
          <a:bodyPr/>
          <a:lstStyle/>
          <a:p>
            <a:r>
              <a:rPr lang="en-US" altLang="en-US" dirty="0" err="1"/>
              <a:t>Airworthness</a:t>
            </a:r>
            <a:r>
              <a:rPr lang="en-US" altLang="en-US" dirty="0"/>
              <a:t> Directive “AD” </a:t>
            </a:r>
          </a:p>
        </p:txBody>
      </p:sp>
    </p:spTree>
    <p:custDataLst>
      <p:tags r:id="rId1"/>
    </p:custDataLst>
    <p:extLst>
      <p:ext uri="{BB962C8B-B14F-4D97-AF65-F5344CB8AC3E}">
        <p14:creationId xmlns:p14="http://schemas.microsoft.com/office/powerpoint/2010/main" val="27432426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597079" y="344488"/>
            <a:ext cx="11296651" cy="609600"/>
          </a:xfrm>
        </p:spPr>
        <p:txBody>
          <a:bodyPr/>
          <a:lstStyle/>
          <a:p>
            <a:r>
              <a:rPr lang="en-US" altLang="en-US" dirty="0" err="1"/>
              <a:t>Airworthness</a:t>
            </a:r>
            <a:r>
              <a:rPr lang="en-US" altLang="en-US" dirty="0"/>
              <a:t> Directive “AD” </a:t>
            </a:r>
          </a:p>
        </p:txBody>
      </p:sp>
      <p:sp>
        <p:nvSpPr>
          <p:cNvPr id="62467" name="Content Placeholder 2"/>
          <p:cNvSpPr>
            <a:spLocks noGrp="1"/>
          </p:cNvSpPr>
          <p:nvPr>
            <p:ph idx="1"/>
          </p:nvPr>
        </p:nvSpPr>
        <p:spPr>
          <a:xfrm>
            <a:off x="690496" y="1488605"/>
            <a:ext cx="8405813" cy="4811712"/>
          </a:xfrm>
        </p:spPr>
        <p:txBody>
          <a:bodyPr/>
          <a:lstStyle/>
          <a:p>
            <a:pPr marL="0" indent="0">
              <a:buNone/>
              <a:defRPr/>
            </a:pPr>
            <a:r>
              <a:rPr lang="en-US" altLang="en-US" dirty="0"/>
              <a:t>Sometimes, an AD gets signed off. </a:t>
            </a:r>
          </a:p>
          <a:p>
            <a:pPr marL="0" indent="0">
              <a:buNone/>
              <a:defRPr/>
            </a:pPr>
            <a:endParaRPr lang="en-US" altLang="en-US" sz="1400" dirty="0"/>
          </a:p>
          <a:p>
            <a:pPr marL="0" indent="0">
              <a:buNone/>
              <a:defRPr/>
            </a:pPr>
            <a:r>
              <a:rPr lang="en-US" altLang="en-US" dirty="0"/>
              <a:t>Then someone installs a </a:t>
            </a:r>
            <a:r>
              <a:rPr lang="en-US" altLang="en-US" dirty="0">
                <a:solidFill>
                  <a:srgbClr val="FF0000"/>
                </a:solidFill>
              </a:rPr>
              <a:t>USED PART…</a:t>
            </a:r>
            <a:endParaRPr lang="en-US" altLang="en-US" dirty="0"/>
          </a:p>
          <a:p>
            <a:pPr>
              <a:defRPr/>
            </a:pPr>
            <a:endParaRPr lang="en-US" altLang="en-US" dirty="0"/>
          </a:p>
          <a:p>
            <a:pPr marL="0" indent="0">
              <a:buNone/>
              <a:defRPr/>
            </a:pPr>
            <a:r>
              <a:rPr lang="en-US" altLang="en-US" dirty="0"/>
              <a:t> </a:t>
            </a:r>
          </a:p>
          <a:p>
            <a:pPr>
              <a:defRPr/>
            </a:pPr>
            <a:endParaRPr lang="en-US" altLang="en-US" dirty="0"/>
          </a:p>
          <a:p>
            <a:pPr>
              <a:defRPr/>
            </a:pPr>
            <a:endParaRPr lang="en-US" altLang="en-US" dirty="0"/>
          </a:p>
          <a:p>
            <a:pPr>
              <a:defRPr/>
            </a:pPr>
            <a:endParaRPr lang="en-US" altLang="en-US" sz="1100" dirty="0"/>
          </a:p>
        </p:txBody>
      </p:sp>
      <p:pic>
        <p:nvPicPr>
          <p:cNvPr id="7373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13654" y="2760586"/>
            <a:ext cx="6192569" cy="2895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Picture 3"/>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11530" y="1746587"/>
            <a:ext cx="1374775"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143763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558800" y="344488"/>
            <a:ext cx="11633200" cy="609600"/>
          </a:xfrm>
        </p:spPr>
        <p:txBody>
          <a:bodyPr/>
          <a:lstStyle/>
          <a:p>
            <a:r>
              <a:rPr lang="en-US" altLang="en-US" dirty="0"/>
              <a:t>Previously Compiled With</a:t>
            </a:r>
          </a:p>
        </p:txBody>
      </p:sp>
      <p:pic>
        <p:nvPicPr>
          <p:cNvPr id="75779" name="Content Placeholder 4"/>
          <p:cNvPicPr>
            <a:picLocks noGrp="1" noChangeAspect="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7924800" y="574855"/>
            <a:ext cx="3506922" cy="3343604"/>
          </a:xfrm>
        </p:spPr>
      </p:pic>
      <p:sp>
        <p:nvSpPr>
          <p:cNvPr id="75781" name="TextBox 5"/>
          <p:cNvSpPr txBox="1">
            <a:spLocks noChangeArrowheads="1"/>
          </p:cNvSpPr>
          <p:nvPr/>
        </p:nvSpPr>
        <p:spPr bwMode="auto">
          <a:xfrm>
            <a:off x="590684" y="4129334"/>
            <a:ext cx="11283816"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r>
              <a:rPr lang="en-US" altLang="en-US" b="0" dirty="0"/>
              <a:t>The failure to comply with an airworthiness directive (AD) by maintenance personnel and incorrect reinstallation of the fuel selector handle by unknown personnel, which resulted in fuel starvation</a:t>
            </a:r>
            <a:endParaRPr lang="en-US" altLang="en-US" dirty="0">
              <a:solidFill>
                <a:srgbClr val="C0C0C0"/>
              </a:solidFill>
            </a:endParaRPr>
          </a:p>
        </p:txBody>
      </p:sp>
      <p:sp>
        <p:nvSpPr>
          <p:cNvPr id="7" name="TextBox 6"/>
          <p:cNvSpPr txBox="1"/>
          <p:nvPr/>
        </p:nvSpPr>
        <p:spPr bwMode="auto">
          <a:xfrm>
            <a:off x="573155" y="1328089"/>
            <a:ext cx="6705018" cy="2354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None/>
              <a:defRPr/>
            </a:pPr>
            <a:r>
              <a:rPr lang="en-US" sz="2800" dirty="0">
                <a:solidFill>
                  <a:srgbClr val="1D2F68"/>
                </a:solidFill>
                <a:latin typeface="+mj-lt"/>
              </a:rPr>
              <a:t>In 2013 a Beech Musketeer crashed after the engine quit.</a:t>
            </a:r>
          </a:p>
          <a:p>
            <a:pPr>
              <a:buNone/>
              <a:defRPr/>
            </a:pPr>
            <a:endParaRPr lang="en-US" sz="1200" dirty="0">
              <a:solidFill>
                <a:srgbClr val="1D2F68"/>
              </a:solidFill>
              <a:latin typeface="+mj-lt"/>
            </a:endParaRPr>
          </a:p>
          <a:p>
            <a:pPr>
              <a:buNone/>
              <a:defRPr/>
            </a:pPr>
            <a:r>
              <a:rPr lang="en-US" sz="2800" dirty="0">
                <a:solidFill>
                  <a:srgbClr val="1D2F68"/>
                </a:solidFill>
                <a:latin typeface="+mj-lt"/>
              </a:rPr>
              <a:t>The fuel selector handle was installed 180 degrees from its correct orientation.</a:t>
            </a:r>
            <a:endParaRPr lang="en-US" sz="2800" b="1" dirty="0">
              <a:solidFill>
                <a:srgbClr val="1D2F68"/>
              </a:solidFill>
              <a:latin typeface="+mj-lt"/>
            </a:endParaRPr>
          </a:p>
        </p:txBody>
      </p:sp>
    </p:spTree>
    <p:custDataLst>
      <p:tags r:id="rId1"/>
    </p:custDataLst>
    <p:extLst>
      <p:ext uri="{BB962C8B-B14F-4D97-AF65-F5344CB8AC3E}">
        <p14:creationId xmlns:p14="http://schemas.microsoft.com/office/powerpoint/2010/main" val="17009499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558800" y="344488"/>
            <a:ext cx="11607800" cy="609600"/>
          </a:xfrm>
        </p:spPr>
        <p:txBody>
          <a:bodyPr/>
          <a:lstStyle/>
          <a:p>
            <a:r>
              <a:rPr lang="en-US" altLang="en-US" dirty="0"/>
              <a:t>Regulations </a:t>
            </a:r>
          </a:p>
        </p:txBody>
      </p:sp>
      <p:sp>
        <p:nvSpPr>
          <p:cNvPr id="77829" name="TextBox 5"/>
          <p:cNvSpPr txBox="1">
            <a:spLocks noChangeArrowheads="1"/>
          </p:cNvSpPr>
          <p:nvPr/>
        </p:nvSpPr>
        <p:spPr bwMode="auto">
          <a:xfrm>
            <a:off x="0" y="1505153"/>
            <a:ext cx="121920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FontTx/>
              <a:buNone/>
            </a:pPr>
            <a:r>
              <a:rPr lang="en-US" altLang="en-US" dirty="0"/>
              <a:t>Regulations Again ?</a:t>
            </a:r>
          </a:p>
          <a:p>
            <a:pPr algn="ctr">
              <a:spcBef>
                <a:spcPct val="0"/>
              </a:spcBef>
              <a:buFontTx/>
              <a:buNone/>
            </a:pPr>
            <a:endParaRPr lang="en-US" altLang="en-US" dirty="0"/>
          </a:p>
          <a:p>
            <a:pPr algn="ctr">
              <a:spcBef>
                <a:spcPct val="0"/>
              </a:spcBef>
              <a:buFontTx/>
              <a:buNone/>
            </a:pPr>
            <a:r>
              <a:rPr lang="en-US" altLang="en-US" dirty="0"/>
              <a:t>Let’s take a look at CFR Part 91</a:t>
            </a:r>
          </a:p>
        </p:txBody>
      </p:sp>
      <p:pic>
        <p:nvPicPr>
          <p:cNvPr id="13" name="Picture 10">
            <a:extLst>
              <a:ext uri="{FF2B5EF4-FFF2-40B4-BE49-F238E27FC236}">
                <a16:creationId xmlns:a16="http://schemas.microsoft.com/office/drawing/2014/main" id="{C81BEC1E-93A4-45AE-BC37-A395527B82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8513" y="3030828"/>
            <a:ext cx="3998890" cy="2560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254311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a:xfrm>
            <a:off x="596900" y="344488"/>
            <a:ext cx="11296651" cy="609600"/>
          </a:xfrm>
        </p:spPr>
        <p:txBody>
          <a:bodyPr/>
          <a:lstStyle/>
          <a:p>
            <a:r>
              <a:rPr lang="en-US" altLang="en-US" dirty="0"/>
              <a:t>Who is Responsible? </a:t>
            </a:r>
          </a:p>
        </p:txBody>
      </p:sp>
      <p:sp>
        <p:nvSpPr>
          <p:cNvPr id="79875" name="Content Placeholder 2"/>
          <p:cNvSpPr>
            <a:spLocks noGrp="1"/>
          </p:cNvSpPr>
          <p:nvPr>
            <p:ph idx="1"/>
          </p:nvPr>
        </p:nvSpPr>
        <p:spPr>
          <a:xfrm>
            <a:off x="686159" y="1495247"/>
            <a:ext cx="10733617" cy="4391025"/>
          </a:xfrm>
        </p:spPr>
        <p:txBody>
          <a:bodyPr/>
          <a:lstStyle/>
          <a:p>
            <a:r>
              <a:rPr lang="en-US" altLang="en-US" dirty="0"/>
              <a:t>CFR Part 91.403   General.</a:t>
            </a:r>
          </a:p>
          <a:p>
            <a:r>
              <a:rPr lang="en-US" altLang="en-US" dirty="0"/>
              <a:t>(a) The owner or operator of an aircraft is </a:t>
            </a:r>
            <a:r>
              <a:rPr lang="en-US" altLang="en-US" dirty="0">
                <a:solidFill>
                  <a:srgbClr val="FF0000"/>
                </a:solidFill>
              </a:rPr>
              <a:t>primarily responsible </a:t>
            </a:r>
            <a:r>
              <a:rPr lang="en-US" altLang="en-US" dirty="0"/>
              <a:t>for maintaining that aircraft are in an </a:t>
            </a:r>
            <a:r>
              <a:rPr lang="en-US" altLang="en-US" dirty="0">
                <a:solidFill>
                  <a:srgbClr val="FF0000"/>
                </a:solidFill>
              </a:rPr>
              <a:t>airworthy condition</a:t>
            </a:r>
            <a:r>
              <a:rPr lang="en-US" altLang="en-US" dirty="0"/>
              <a:t>, including compliance with CFR </a:t>
            </a:r>
            <a:r>
              <a:rPr lang="en-US" altLang="en-US" dirty="0">
                <a:solidFill>
                  <a:srgbClr val="FF0000"/>
                </a:solidFill>
              </a:rPr>
              <a:t>Part 39 </a:t>
            </a:r>
            <a:r>
              <a:rPr lang="en-US" altLang="en-US" dirty="0"/>
              <a:t>of this chapter.</a:t>
            </a:r>
          </a:p>
          <a:p>
            <a:r>
              <a:rPr lang="en-US" altLang="en-US" dirty="0"/>
              <a:t>CFR Part 39</a:t>
            </a:r>
          </a:p>
          <a:p>
            <a:pPr lvl="1"/>
            <a:r>
              <a:rPr lang="en-US" altLang="en-US" dirty="0"/>
              <a:t>This is the rule requiring AD compliance. </a:t>
            </a:r>
            <a:endParaRPr lang="en-US" altLang="en-US" dirty="0">
              <a:solidFill>
                <a:srgbClr val="FF0000"/>
              </a:solidFill>
            </a:endParaRPr>
          </a:p>
        </p:txBody>
      </p:sp>
    </p:spTree>
    <p:custDataLst>
      <p:tags r:id="rId1"/>
    </p:custDataLst>
    <p:extLst>
      <p:ext uri="{BB962C8B-B14F-4D97-AF65-F5344CB8AC3E}">
        <p14:creationId xmlns:p14="http://schemas.microsoft.com/office/powerpoint/2010/main" val="19719758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596900" y="344488"/>
            <a:ext cx="11296651" cy="609600"/>
          </a:xfrm>
        </p:spPr>
        <p:txBody>
          <a:bodyPr/>
          <a:lstStyle/>
          <a:p>
            <a:r>
              <a:rPr lang="en-US" altLang="en-US" dirty="0"/>
              <a:t>Who is Responsible? </a:t>
            </a:r>
          </a:p>
        </p:txBody>
      </p:sp>
      <p:sp>
        <p:nvSpPr>
          <p:cNvPr id="81923" name="Content Placeholder 2"/>
          <p:cNvSpPr>
            <a:spLocks noGrp="1"/>
          </p:cNvSpPr>
          <p:nvPr>
            <p:ph idx="1"/>
          </p:nvPr>
        </p:nvSpPr>
        <p:spPr>
          <a:xfrm>
            <a:off x="1027632" y="1499340"/>
            <a:ext cx="11181543" cy="4567237"/>
          </a:xfrm>
        </p:spPr>
        <p:txBody>
          <a:bodyPr/>
          <a:lstStyle/>
          <a:p>
            <a:pPr marL="0" indent="0">
              <a:buNone/>
            </a:pPr>
            <a:r>
              <a:rPr lang="en-US" dirty="0"/>
              <a:t>CFR 91.407 </a:t>
            </a:r>
            <a:r>
              <a:rPr lang="en-US" altLang="en-US" dirty="0"/>
              <a:t> </a:t>
            </a:r>
          </a:p>
          <a:p>
            <a:pPr marL="0" indent="0">
              <a:buNone/>
            </a:pPr>
            <a:r>
              <a:rPr lang="en-US" altLang="en-US" dirty="0"/>
              <a:t>Operation after maintenance, preventive maintenance, rebuilding, or alteration.</a:t>
            </a:r>
          </a:p>
          <a:p>
            <a:pPr marL="0" indent="0">
              <a:buNone/>
            </a:pPr>
            <a:r>
              <a:rPr lang="en-US" altLang="en-US" dirty="0"/>
              <a:t>(a) </a:t>
            </a:r>
            <a:r>
              <a:rPr lang="en-US" altLang="en-US" dirty="0">
                <a:solidFill>
                  <a:srgbClr val="FF0000"/>
                </a:solidFill>
              </a:rPr>
              <a:t>No person may operate any aircraft </a:t>
            </a:r>
            <a:r>
              <a:rPr lang="en-US" altLang="en-US" dirty="0"/>
              <a:t>that has undergone maintenance, preventive maintenance, rebuilding, or alteration unless— </a:t>
            </a:r>
          </a:p>
          <a:p>
            <a:pPr marL="0" indent="0">
              <a:buNone/>
            </a:pPr>
            <a:r>
              <a:rPr lang="en-US" altLang="en-US" dirty="0"/>
              <a:t>(1) </a:t>
            </a:r>
            <a:r>
              <a:rPr lang="en-US" altLang="en-US" dirty="0">
                <a:solidFill>
                  <a:srgbClr val="FF0000"/>
                </a:solidFill>
              </a:rPr>
              <a:t>It has been approved for return to service </a:t>
            </a:r>
            <a:r>
              <a:rPr lang="en-US" altLang="en-US" dirty="0"/>
              <a:t>by a person authorized under §43.7 of this chapter; and </a:t>
            </a:r>
          </a:p>
        </p:txBody>
      </p:sp>
    </p:spTree>
    <p:custDataLst>
      <p:tags r:id="rId1"/>
    </p:custDataLst>
    <p:extLst>
      <p:ext uri="{BB962C8B-B14F-4D97-AF65-F5344CB8AC3E}">
        <p14:creationId xmlns:p14="http://schemas.microsoft.com/office/powerpoint/2010/main" val="23273838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a:xfrm>
            <a:off x="596900" y="344488"/>
            <a:ext cx="11296651" cy="609600"/>
          </a:xfrm>
        </p:spPr>
        <p:txBody>
          <a:bodyPr/>
          <a:lstStyle/>
          <a:p>
            <a:r>
              <a:rPr lang="en-US" altLang="en-US" dirty="0"/>
              <a:t>Who is Responsible? </a:t>
            </a:r>
          </a:p>
        </p:txBody>
      </p:sp>
      <p:sp>
        <p:nvSpPr>
          <p:cNvPr id="3" name="Content Placeholder 2"/>
          <p:cNvSpPr>
            <a:spLocks noGrp="1"/>
          </p:cNvSpPr>
          <p:nvPr>
            <p:ph idx="1"/>
          </p:nvPr>
        </p:nvSpPr>
        <p:spPr>
          <a:xfrm>
            <a:off x="1027631" y="1499340"/>
            <a:ext cx="11001240" cy="4567237"/>
          </a:xfrm>
        </p:spPr>
        <p:txBody>
          <a:bodyPr/>
          <a:lstStyle/>
          <a:p>
            <a:pPr marL="0" indent="0">
              <a:buNone/>
              <a:defRPr/>
            </a:pPr>
            <a:r>
              <a:rPr lang="en-US" dirty="0"/>
              <a:t>CFR 91.407    </a:t>
            </a:r>
          </a:p>
          <a:p>
            <a:pPr marL="0" indent="0">
              <a:buNone/>
              <a:defRPr/>
            </a:pPr>
            <a:r>
              <a:rPr lang="en-US" dirty="0"/>
              <a:t>(2) The </a:t>
            </a:r>
            <a:r>
              <a:rPr lang="en-US" dirty="0">
                <a:solidFill>
                  <a:srgbClr val="FF0000"/>
                </a:solidFill>
              </a:rPr>
              <a:t>maintenance record entry </a:t>
            </a:r>
            <a:r>
              <a:rPr lang="en-US" dirty="0"/>
              <a:t>required by §43.9 or §43.11, as applicable, of this chapter </a:t>
            </a:r>
            <a:r>
              <a:rPr lang="en-US" dirty="0">
                <a:solidFill>
                  <a:srgbClr val="FF0000"/>
                </a:solidFill>
              </a:rPr>
              <a:t>has been made</a:t>
            </a:r>
            <a:r>
              <a:rPr lang="en-US" dirty="0"/>
              <a:t>.</a:t>
            </a:r>
            <a:br>
              <a:rPr lang="en-US" dirty="0"/>
            </a:br>
            <a:endParaRPr lang="en-US" dirty="0"/>
          </a:p>
          <a:p>
            <a:pPr marL="0" indent="0">
              <a:buNone/>
              <a:defRPr/>
            </a:pPr>
            <a:r>
              <a:rPr lang="en-US" dirty="0"/>
              <a:t>The IA is required to return the aircraft to service per Parts 65 and 43, but the </a:t>
            </a:r>
            <a:r>
              <a:rPr lang="en-US" i="1" u="sng" dirty="0">
                <a:solidFill>
                  <a:srgbClr val="FF0000"/>
                </a:solidFill>
              </a:rPr>
              <a:t>owner has the Primary Responsibility</a:t>
            </a:r>
            <a:r>
              <a:rPr lang="en-US" dirty="0"/>
              <a:t> to ensure it is safe to fly. </a:t>
            </a:r>
          </a:p>
          <a:p>
            <a:pPr marL="0" indent="0">
              <a:buNone/>
              <a:defRPr/>
            </a:pPr>
            <a:endParaRPr lang="en-US" dirty="0"/>
          </a:p>
        </p:txBody>
      </p:sp>
    </p:spTree>
    <p:custDataLst>
      <p:tags r:id="rId1"/>
    </p:custDataLst>
    <p:extLst>
      <p:ext uri="{BB962C8B-B14F-4D97-AF65-F5344CB8AC3E}">
        <p14:creationId xmlns:p14="http://schemas.microsoft.com/office/powerpoint/2010/main" val="421918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571500" y="344488"/>
            <a:ext cx="11296651" cy="609600"/>
          </a:xfrm>
        </p:spPr>
        <p:txBody>
          <a:bodyPr/>
          <a:lstStyle/>
          <a:p>
            <a:r>
              <a:rPr lang="en-US" altLang="en-US" dirty="0"/>
              <a:t>$300 Annual</a:t>
            </a:r>
          </a:p>
        </p:txBody>
      </p:sp>
      <p:sp>
        <p:nvSpPr>
          <p:cNvPr id="13316" name="TextBox 3"/>
          <p:cNvSpPr txBox="1">
            <a:spLocks noChangeArrowheads="1"/>
          </p:cNvSpPr>
          <p:nvPr/>
        </p:nvSpPr>
        <p:spPr bwMode="auto">
          <a:xfrm>
            <a:off x="2169318" y="5064463"/>
            <a:ext cx="8101013"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r>
              <a:rPr lang="en-US" altLang="en-US" sz="3200" dirty="0"/>
              <a:t>So, Let’s Break It Down. Labor and Parts</a:t>
            </a:r>
          </a:p>
        </p:txBody>
      </p:sp>
      <p:pic>
        <p:nvPicPr>
          <p:cNvPr id="6" name="Picture 5">
            <a:extLst>
              <a:ext uri="{FF2B5EF4-FFF2-40B4-BE49-F238E27FC236}">
                <a16:creationId xmlns:a16="http://schemas.microsoft.com/office/drawing/2014/main" id="{4964D135-7A6F-4B29-8135-7745C682040A}"/>
              </a:ext>
            </a:extLst>
          </p:cNvPr>
          <p:cNvPicPr>
            <a:picLocks noChangeAspect="1"/>
          </p:cNvPicPr>
          <p:nvPr/>
        </p:nvPicPr>
        <p:blipFill>
          <a:blip r:embed="rId4"/>
          <a:stretch>
            <a:fillRect/>
          </a:stretch>
        </p:blipFill>
        <p:spPr>
          <a:xfrm>
            <a:off x="1863173" y="1187933"/>
            <a:ext cx="8439150" cy="3819525"/>
          </a:xfrm>
          <a:prstGeom prst="rect">
            <a:avLst/>
          </a:prstGeom>
        </p:spPr>
      </p:pic>
    </p:spTree>
    <p:custDataLst>
      <p:tags r:id="rId1"/>
    </p:custDataLst>
    <p:extLst>
      <p:ext uri="{BB962C8B-B14F-4D97-AF65-F5344CB8AC3E}">
        <p14:creationId xmlns:p14="http://schemas.microsoft.com/office/powerpoint/2010/main" val="38463773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597079" y="344488"/>
            <a:ext cx="11296651" cy="609600"/>
          </a:xfrm>
        </p:spPr>
        <p:txBody>
          <a:bodyPr/>
          <a:lstStyle/>
          <a:p>
            <a:r>
              <a:rPr lang="en-US" altLang="en-US" dirty="0"/>
              <a:t>Who is Responsible? </a:t>
            </a:r>
          </a:p>
        </p:txBody>
      </p:sp>
      <p:sp>
        <p:nvSpPr>
          <p:cNvPr id="86019" name="Content Placeholder 2"/>
          <p:cNvSpPr>
            <a:spLocks noGrp="1"/>
          </p:cNvSpPr>
          <p:nvPr>
            <p:ph idx="1"/>
          </p:nvPr>
        </p:nvSpPr>
        <p:spPr>
          <a:xfrm>
            <a:off x="692776" y="1499341"/>
            <a:ext cx="10988362" cy="3343116"/>
          </a:xfrm>
        </p:spPr>
        <p:txBody>
          <a:bodyPr/>
          <a:lstStyle/>
          <a:p>
            <a:r>
              <a:rPr lang="en-US" altLang="en-US" b="0" dirty="0"/>
              <a:t>The owner has </a:t>
            </a:r>
            <a:r>
              <a:rPr lang="en-US" altLang="en-US" b="0" dirty="0">
                <a:solidFill>
                  <a:srgbClr val="0070C0"/>
                </a:solidFill>
              </a:rPr>
              <a:t>Primary Responsibility</a:t>
            </a:r>
            <a:r>
              <a:rPr lang="en-US" altLang="en-US" b="0" dirty="0"/>
              <a:t>. </a:t>
            </a:r>
          </a:p>
          <a:p>
            <a:r>
              <a:rPr lang="en-US" altLang="en-US" b="0" dirty="0"/>
              <a:t>How can an owner be expected to know all this?</a:t>
            </a:r>
          </a:p>
          <a:p>
            <a:r>
              <a:rPr lang="en-US" altLang="en-US" b="0" dirty="0"/>
              <a:t>The owner can ensure all this is accomplished by </a:t>
            </a:r>
            <a:r>
              <a:rPr lang="en-US" altLang="en-US" b="0" dirty="0">
                <a:solidFill>
                  <a:srgbClr val="0070C0"/>
                </a:solidFill>
              </a:rPr>
              <a:t>selecting a good quality maintenance shop</a:t>
            </a:r>
            <a:r>
              <a:rPr lang="en-US" altLang="en-US" b="0" dirty="0"/>
              <a:t>. </a:t>
            </a:r>
          </a:p>
          <a:p>
            <a:r>
              <a:rPr lang="en-US" altLang="en-US" b="0" dirty="0"/>
              <a:t>Do the research and ask around if you are unsure about a shop.</a:t>
            </a:r>
          </a:p>
        </p:txBody>
      </p:sp>
    </p:spTree>
    <p:custDataLst>
      <p:tags r:id="rId1"/>
    </p:custDataLst>
    <p:extLst>
      <p:ext uri="{BB962C8B-B14F-4D97-AF65-F5344CB8AC3E}">
        <p14:creationId xmlns:p14="http://schemas.microsoft.com/office/powerpoint/2010/main" val="40832527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a:xfrm>
            <a:off x="596900" y="344488"/>
            <a:ext cx="11296651" cy="609600"/>
          </a:xfrm>
        </p:spPr>
        <p:txBody>
          <a:bodyPr/>
          <a:lstStyle/>
          <a:p>
            <a:r>
              <a:rPr lang="en-US" altLang="en-US" dirty="0"/>
              <a:t>Who is Responsible? </a:t>
            </a:r>
          </a:p>
        </p:txBody>
      </p:sp>
      <p:sp>
        <p:nvSpPr>
          <p:cNvPr id="83971" name="Content Placeholder 2"/>
          <p:cNvSpPr>
            <a:spLocks noGrp="1"/>
          </p:cNvSpPr>
          <p:nvPr>
            <p:ph idx="1"/>
          </p:nvPr>
        </p:nvSpPr>
        <p:spPr>
          <a:xfrm>
            <a:off x="692777" y="1499340"/>
            <a:ext cx="11104271" cy="4567237"/>
          </a:xfrm>
        </p:spPr>
        <p:txBody>
          <a:bodyPr/>
          <a:lstStyle/>
          <a:p>
            <a:pPr>
              <a:defRPr/>
            </a:pPr>
            <a:r>
              <a:rPr lang="en-US" altLang="en-US" b="0" dirty="0"/>
              <a:t>The owner has the </a:t>
            </a:r>
            <a:r>
              <a:rPr lang="en-US" altLang="en-US" b="0" dirty="0">
                <a:solidFill>
                  <a:srgbClr val="0070C0"/>
                </a:solidFill>
              </a:rPr>
              <a:t>Primary Responsibility</a:t>
            </a:r>
            <a:r>
              <a:rPr lang="en-US" altLang="en-US" b="0" dirty="0"/>
              <a:t> to Communicate!!!</a:t>
            </a:r>
          </a:p>
          <a:p>
            <a:pPr marL="0" indent="0">
              <a:buNone/>
              <a:defRPr/>
            </a:pPr>
            <a:endParaRPr lang="en-US" altLang="en-US" b="0" dirty="0"/>
          </a:p>
          <a:p>
            <a:pPr lvl="1">
              <a:defRPr/>
            </a:pPr>
            <a:r>
              <a:rPr lang="en-US" altLang="en-US" b="0" dirty="0"/>
              <a:t>Before</a:t>
            </a:r>
          </a:p>
          <a:p>
            <a:pPr lvl="1">
              <a:defRPr/>
            </a:pPr>
            <a:r>
              <a:rPr lang="en-US" altLang="en-US" b="0" dirty="0"/>
              <a:t>During</a:t>
            </a:r>
          </a:p>
          <a:p>
            <a:pPr lvl="1">
              <a:defRPr/>
            </a:pPr>
            <a:r>
              <a:rPr lang="en-US" altLang="en-US" b="0" dirty="0"/>
              <a:t>And after the inspection</a:t>
            </a:r>
          </a:p>
        </p:txBody>
      </p:sp>
      <p:pic>
        <p:nvPicPr>
          <p:cNvPr id="88069" name="Picture 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35650" y="1339023"/>
            <a:ext cx="4462441" cy="4462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973343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a:xfrm>
            <a:off x="0" y="344488"/>
            <a:ext cx="12192000" cy="609600"/>
          </a:xfrm>
        </p:spPr>
        <p:txBody>
          <a:bodyPr/>
          <a:lstStyle/>
          <a:p>
            <a:pPr algn="ctr"/>
            <a:r>
              <a:rPr lang="en-US" altLang="en-US" dirty="0"/>
              <a:t>$300 Annual</a:t>
            </a:r>
          </a:p>
        </p:txBody>
      </p:sp>
      <p:sp>
        <p:nvSpPr>
          <p:cNvPr id="90116" name="TextBox 3"/>
          <p:cNvSpPr txBox="1">
            <a:spLocks noChangeArrowheads="1"/>
          </p:cNvSpPr>
          <p:nvPr/>
        </p:nvSpPr>
        <p:spPr bwMode="auto">
          <a:xfrm>
            <a:off x="1012467" y="1496745"/>
            <a:ext cx="10822440"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r>
              <a:rPr lang="en-US" altLang="en-US" dirty="0"/>
              <a:t>Do you remember the invoice from Slide #4?</a:t>
            </a:r>
          </a:p>
          <a:p>
            <a:pPr>
              <a:spcBef>
                <a:spcPct val="0"/>
              </a:spcBef>
              <a:buFontTx/>
              <a:buNone/>
            </a:pPr>
            <a:endParaRPr lang="en-US" altLang="en-US" sz="3600" dirty="0"/>
          </a:p>
          <a:p>
            <a:pPr>
              <a:spcBef>
                <a:spcPct val="0"/>
              </a:spcBef>
              <a:buFontTx/>
              <a:buNone/>
            </a:pPr>
            <a:endParaRPr lang="en-US" altLang="en-US" sz="3600" dirty="0"/>
          </a:p>
          <a:p>
            <a:pPr>
              <a:spcBef>
                <a:spcPct val="0"/>
              </a:spcBef>
              <a:buFontTx/>
              <a:buNone/>
            </a:pPr>
            <a:endParaRPr lang="en-US" altLang="en-US" sz="4800" dirty="0"/>
          </a:p>
          <a:p>
            <a:pPr>
              <a:spcBef>
                <a:spcPct val="0"/>
              </a:spcBef>
              <a:buFontTx/>
              <a:buNone/>
            </a:pPr>
            <a:endParaRPr lang="en-US" altLang="en-US" sz="3600" dirty="0"/>
          </a:p>
          <a:p>
            <a:pPr>
              <a:spcBef>
                <a:spcPct val="0"/>
              </a:spcBef>
              <a:buFontTx/>
              <a:buNone/>
            </a:pPr>
            <a:endParaRPr lang="en-US" altLang="en-US" sz="3600" dirty="0"/>
          </a:p>
          <a:p>
            <a:pPr>
              <a:spcBef>
                <a:spcPct val="0"/>
              </a:spcBef>
              <a:buFontTx/>
              <a:buNone/>
            </a:pPr>
            <a:r>
              <a:rPr lang="en-US" altLang="en-US" dirty="0"/>
              <a:t>Let’s look into why the FAA found it and why the three hundred dollar Annual may not have been the value it seemed. </a:t>
            </a:r>
          </a:p>
        </p:txBody>
      </p:sp>
      <p:pic>
        <p:nvPicPr>
          <p:cNvPr id="6" name="Picture 5">
            <a:extLst>
              <a:ext uri="{FF2B5EF4-FFF2-40B4-BE49-F238E27FC236}">
                <a16:creationId xmlns:a16="http://schemas.microsoft.com/office/drawing/2014/main" id="{AB5906F9-9A1B-4E89-84CC-578088F048E0}"/>
              </a:ext>
            </a:extLst>
          </p:cNvPr>
          <p:cNvPicPr>
            <a:picLocks noChangeAspect="1"/>
          </p:cNvPicPr>
          <p:nvPr/>
        </p:nvPicPr>
        <p:blipFill>
          <a:blip r:embed="rId4"/>
          <a:stretch>
            <a:fillRect/>
          </a:stretch>
        </p:blipFill>
        <p:spPr>
          <a:xfrm>
            <a:off x="3101008" y="2074328"/>
            <a:ext cx="6062320" cy="2743782"/>
          </a:xfrm>
          <a:prstGeom prst="rect">
            <a:avLst/>
          </a:prstGeom>
        </p:spPr>
      </p:pic>
    </p:spTree>
    <p:custDataLst>
      <p:tags r:id="rId1"/>
    </p:custDataLst>
    <p:extLst>
      <p:ext uri="{BB962C8B-B14F-4D97-AF65-F5344CB8AC3E}">
        <p14:creationId xmlns:p14="http://schemas.microsoft.com/office/powerpoint/2010/main" val="7966250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2580" y="990579"/>
            <a:ext cx="10869769" cy="4391025"/>
          </a:xfrm>
        </p:spPr>
        <p:txBody>
          <a:bodyPr/>
          <a:lstStyle/>
          <a:p>
            <a:pPr marL="0" indent="0" algn="ctr">
              <a:buNone/>
              <a:defRPr/>
            </a:pPr>
            <a:r>
              <a:rPr lang="en-US" altLang="en-US" u="sng" dirty="0"/>
              <a:t>Day One</a:t>
            </a:r>
            <a:br>
              <a:rPr lang="en-US" altLang="en-US" u="sng" dirty="0"/>
            </a:br>
            <a:endParaRPr lang="en-US" altLang="en-US" u="sng" dirty="0"/>
          </a:p>
          <a:p>
            <a:pPr>
              <a:spcBef>
                <a:spcPts val="600"/>
              </a:spcBef>
              <a:spcAft>
                <a:spcPts val="1200"/>
              </a:spcAft>
              <a:defRPr/>
            </a:pPr>
            <a:r>
              <a:rPr lang="en-US" altLang="en-US" dirty="0"/>
              <a:t>The aircraft was purchased at an estate sale. The transaction was completed at 3:00 pm.</a:t>
            </a:r>
          </a:p>
          <a:p>
            <a:pPr>
              <a:spcBef>
                <a:spcPts val="600"/>
              </a:spcBef>
              <a:spcAft>
                <a:spcPts val="1200"/>
              </a:spcAft>
              <a:defRPr/>
            </a:pPr>
            <a:endParaRPr lang="en-US" altLang="en-US" dirty="0"/>
          </a:p>
          <a:p>
            <a:pPr>
              <a:spcBef>
                <a:spcPts val="600"/>
              </a:spcBef>
              <a:spcAft>
                <a:spcPts val="1200"/>
              </a:spcAft>
              <a:defRPr/>
            </a:pPr>
            <a:r>
              <a:rPr lang="en-US" altLang="en-US" dirty="0"/>
              <a:t>The new owner then flew it 150 miles to an airport to a mechanic </a:t>
            </a:r>
            <a:r>
              <a:rPr lang="en-US" altLang="en-US" u="sng" dirty="0"/>
              <a:t>for</a:t>
            </a:r>
            <a:r>
              <a:rPr lang="en-US" altLang="en-US" dirty="0"/>
              <a:t> an annual inspection. </a:t>
            </a:r>
            <a:endParaRPr lang="en-US" dirty="0"/>
          </a:p>
        </p:txBody>
      </p:sp>
      <p:sp>
        <p:nvSpPr>
          <p:cNvPr id="12" name="Title 1">
            <a:extLst>
              <a:ext uri="{FF2B5EF4-FFF2-40B4-BE49-F238E27FC236}">
                <a16:creationId xmlns:a16="http://schemas.microsoft.com/office/drawing/2014/main" id="{C72FAF51-D4FA-4139-A9AB-281F73C0A6C3}"/>
              </a:ext>
            </a:extLst>
          </p:cNvPr>
          <p:cNvSpPr>
            <a:spLocks noGrp="1"/>
          </p:cNvSpPr>
          <p:nvPr>
            <p:ph type="title"/>
          </p:nvPr>
        </p:nvSpPr>
        <p:spPr>
          <a:xfrm>
            <a:off x="596900" y="340107"/>
            <a:ext cx="11582400" cy="609600"/>
          </a:xfrm>
        </p:spPr>
        <p:txBody>
          <a:bodyPr/>
          <a:lstStyle/>
          <a:p>
            <a:r>
              <a:rPr lang="en-US" altLang="en-US" dirty="0"/>
              <a:t>Annual Inspection Scenario</a:t>
            </a:r>
          </a:p>
        </p:txBody>
      </p:sp>
    </p:spTree>
    <p:custDataLst>
      <p:tags r:id="rId1"/>
    </p:custDataLst>
    <p:extLst>
      <p:ext uri="{BB962C8B-B14F-4D97-AF65-F5344CB8AC3E}">
        <p14:creationId xmlns:p14="http://schemas.microsoft.com/office/powerpoint/2010/main" val="34800690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571" y="984028"/>
            <a:ext cx="10856778" cy="3137212"/>
          </a:xfrm>
        </p:spPr>
        <p:txBody>
          <a:bodyPr/>
          <a:lstStyle/>
          <a:p>
            <a:pPr marL="0" indent="0" algn="ctr">
              <a:buNone/>
              <a:defRPr/>
            </a:pPr>
            <a:r>
              <a:rPr lang="en-US" altLang="en-US" u="sng" dirty="0"/>
              <a:t>Day Two</a:t>
            </a:r>
            <a:br>
              <a:rPr lang="en-US" altLang="en-US" u="sng" dirty="0"/>
            </a:br>
            <a:endParaRPr lang="en-US" altLang="en-US" u="sng" dirty="0"/>
          </a:p>
          <a:p>
            <a:pPr>
              <a:spcBef>
                <a:spcPts val="600"/>
              </a:spcBef>
              <a:spcAft>
                <a:spcPts val="1200"/>
              </a:spcAft>
              <a:defRPr/>
            </a:pPr>
            <a:r>
              <a:rPr lang="en-US" altLang="en-US" dirty="0"/>
              <a:t>Annual Completed @ 11:00am. It </a:t>
            </a:r>
            <a:r>
              <a:rPr lang="en-US" altLang="en-US" dirty="0" smtClean="0"/>
              <a:t>took </a:t>
            </a:r>
            <a:r>
              <a:rPr lang="en-US" altLang="en-US" dirty="0"/>
              <a:t>less than 24 hours </a:t>
            </a:r>
          </a:p>
          <a:p>
            <a:pPr>
              <a:spcBef>
                <a:spcPts val="600"/>
              </a:spcBef>
              <a:spcAft>
                <a:spcPts val="1200"/>
              </a:spcAft>
              <a:defRPr/>
            </a:pPr>
            <a:r>
              <a:rPr lang="en-US" altLang="en-US" dirty="0"/>
              <a:t>The Aircraft was flown to the owner’s home base at 12:30pm</a:t>
            </a:r>
          </a:p>
          <a:p>
            <a:pPr>
              <a:spcBef>
                <a:spcPts val="600"/>
              </a:spcBef>
              <a:spcAft>
                <a:spcPts val="1200"/>
              </a:spcAft>
              <a:defRPr/>
            </a:pPr>
            <a:r>
              <a:rPr lang="en-US" altLang="en-US" dirty="0"/>
              <a:t>An Accident was reported to the NTSB @ 4:00pm</a:t>
            </a:r>
          </a:p>
          <a:p>
            <a:pPr>
              <a:spcBef>
                <a:spcPts val="600"/>
              </a:spcBef>
              <a:spcAft>
                <a:spcPts val="1200"/>
              </a:spcAft>
              <a:defRPr/>
            </a:pPr>
            <a:r>
              <a:rPr lang="en-US" altLang="en-US" dirty="0"/>
              <a:t>The aircraft was destroyed when it flipped over on landing</a:t>
            </a:r>
          </a:p>
          <a:p>
            <a:pPr marL="0" indent="0">
              <a:buNone/>
              <a:defRPr/>
            </a:pPr>
            <a:endParaRPr lang="en-US" altLang="en-US" sz="3200" dirty="0"/>
          </a:p>
          <a:p>
            <a:pPr>
              <a:defRPr/>
            </a:pPr>
            <a:endParaRPr lang="en-US" altLang="en-US" dirty="0"/>
          </a:p>
          <a:p>
            <a:pPr marL="0" indent="0">
              <a:buNone/>
              <a:defRPr/>
            </a:pPr>
            <a:endParaRPr lang="en-US" altLang="en-US" dirty="0"/>
          </a:p>
          <a:p>
            <a:pPr marL="0" indent="0">
              <a:buNone/>
              <a:defRPr/>
            </a:pPr>
            <a:endParaRPr lang="en-US" altLang="en-US" dirty="0"/>
          </a:p>
          <a:p>
            <a:pPr>
              <a:defRPr/>
            </a:pPr>
            <a:endParaRPr lang="en-US" dirty="0"/>
          </a:p>
        </p:txBody>
      </p:sp>
      <p:sp>
        <p:nvSpPr>
          <p:cNvPr id="13" name="Title 1">
            <a:extLst>
              <a:ext uri="{FF2B5EF4-FFF2-40B4-BE49-F238E27FC236}">
                <a16:creationId xmlns:a16="http://schemas.microsoft.com/office/drawing/2014/main" id="{F7B2891A-78ED-4A85-847E-EBF0793DBEA0}"/>
              </a:ext>
            </a:extLst>
          </p:cNvPr>
          <p:cNvSpPr>
            <a:spLocks noGrp="1"/>
          </p:cNvSpPr>
          <p:nvPr>
            <p:ph type="title"/>
          </p:nvPr>
        </p:nvSpPr>
        <p:spPr>
          <a:xfrm>
            <a:off x="596900" y="340107"/>
            <a:ext cx="11595100" cy="609600"/>
          </a:xfrm>
        </p:spPr>
        <p:txBody>
          <a:bodyPr/>
          <a:lstStyle/>
          <a:p>
            <a:r>
              <a:rPr lang="en-US" altLang="en-US" dirty="0"/>
              <a:t>Annual Inspection Scenario</a:t>
            </a:r>
          </a:p>
        </p:txBody>
      </p:sp>
    </p:spTree>
    <p:custDataLst>
      <p:tags r:id="rId1"/>
    </p:custDataLst>
    <p:extLst>
      <p:ext uri="{BB962C8B-B14F-4D97-AF65-F5344CB8AC3E}">
        <p14:creationId xmlns:p14="http://schemas.microsoft.com/office/powerpoint/2010/main" val="28742000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60"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3208004" y="1265015"/>
            <a:ext cx="5853113" cy="4387850"/>
          </a:xfrm>
        </p:spPr>
      </p:pic>
      <p:sp>
        <p:nvSpPr>
          <p:cNvPr id="96261" name="Right Arrow 1"/>
          <p:cNvSpPr>
            <a:spLocks noChangeArrowheads="1"/>
          </p:cNvSpPr>
          <p:nvPr/>
        </p:nvSpPr>
        <p:spPr bwMode="auto">
          <a:xfrm>
            <a:off x="4462463" y="4543426"/>
            <a:ext cx="1073150" cy="917079"/>
          </a:xfrm>
          <a:prstGeom prst="rightArrow">
            <a:avLst>
              <a:gd name="adj1" fmla="val 50000"/>
              <a:gd name="adj2" fmla="val 4995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50000"/>
              </a:spcBef>
            </a:pPr>
            <a:endParaRPr lang="en-US" altLang="en-US" sz="2400" b="0"/>
          </a:p>
        </p:txBody>
      </p:sp>
      <p:sp>
        <p:nvSpPr>
          <p:cNvPr id="96262" name="Right Arrow 5"/>
          <p:cNvSpPr>
            <a:spLocks noChangeArrowheads="1"/>
          </p:cNvSpPr>
          <p:nvPr/>
        </p:nvSpPr>
        <p:spPr bwMode="auto">
          <a:xfrm>
            <a:off x="4830763" y="3133726"/>
            <a:ext cx="1073150" cy="917079"/>
          </a:xfrm>
          <a:prstGeom prst="rightArrow">
            <a:avLst>
              <a:gd name="adj1" fmla="val 50000"/>
              <a:gd name="adj2" fmla="val 4995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50000"/>
              </a:spcBef>
            </a:pPr>
            <a:endParaRPr lang="en-US" altLang="en-US" sz="2400" b="0"/>
          </a:p>
        </p:txBody>
      </p:sp>
      <p:sp>
        <p:nvSpPr>
          <p:cNvPr id="17" name="Title 1">
            <a:extLst>
              <a:ext uri="{FF2B5EF4-FFF2-40B4-BE49-F238E27FC236}">
                <a16:creationId xmlns:a16="http://schemas.microsoft.com/office/drawing/2014/main" id="{6DE64C14-D885-4046-A9D7-3B130AAAEE5F}"/>
              </a:ext>
            </a:extLst>
          </p:cNvPr>
          <p:cNvSpPr>
            <a:spLocks noGrp="1"/>
          </p:cNvSpPr>
          <p:nvPr>
            <p:ph type="title"/>
          </p:nvPr>
        </p:nvSpPr>
        <p:spPr>
          <a:xfrm>
            <a:off x="596900" y="340107"/>
            <a:ext cx="11645900" cy="609600"/>
          </a:xfrm>
        </p:spPr>
        <p:txBody>
          <a:bodyPr/>
          <a:lstStyle/>
          <a:p>
            <a:r>
              <a:rPr lang="en-US" altLang="en-US" dirty="0"/>
              <a:t>Annual Inspection Scenario</a:t>
            </a:r>
          </a:p>
        </p:txBody>
      </p:sp>
    </p:spTree>
    <p:custDataLst>
      <p:tags r:id="rId1"/>
    </p:custDataLst>
    <p:extLst>
      <p:ext uri="{BB962C8B-B14F-4D97-AF65-F5344CB8AC3E}">
        <p14:creationId xmlns:p14="http://schemas.microsoft.com/office/powerpoint/2010/main" val="38914364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a:xfrm>
            <a:off x="596900" y="340107"/>
            <a:ext cx="11582400" cy="609600"/>
          </a:xfrm>
        </p:spPr>
        <p:txBody>
          <a:bodyPr/>
          <a:lstStyle/>
          <a:p>
            <a:r>
              <a:rPr lang="en-US" altLang="en-US" dirty="0"/>
              <a:t>Annual Inspection Scenario</a:t>
            </a:r>
          </a:p>
        </p:txBody>
      </p:sp>
      <p:pic>
        <p:nvPicPr>
          <p:cNvPr id="98308"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3209592" y="1265012"/>
            <a:ext cx="5849937" cy="4387850"/>
          </a:xfrm>
        </p:spPr>
      </p:pic>
    </p:spTree>
    <p:custDataLst>
      <p:tags r:id="rId1"/>
    </p:custDataLst>
    <p:extLst>
      <p:ext uri="{BB962C8B-B14F-4D97-AF65-F5344CB8AC3E}">
        <p14:creationId xmlns:p14="http://schemas.microsoft.com/office/powerpoint/2010/main" val="2722443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a:xfrm>
            <a:off x="597079" y="344488"/>
            <a:ext cx="11296651" cy="609600"/>
          </a:xfrm>
        </p:spPr>
        <p:txBody>
          <a:bodyPr/>
          <a:lstStyle/>
          <a:p>
            <a:r>
              <a:rPr lang="en-US" altLang="en-US" dirty="0"/>
              <a:t>Annual Inspection Scenario</a:t>
            </a:r>
          </a:p>
        </p:txBody>
      </p:sp>
      <p:sp>
        <p:nvSpPr>
          <p:cNvPr id="3" name="Content Placeholder 2"/>
          <p:cNvSpPr>
            <a:spLocks noGrp="1"/>
          </p:cNvSpPr>
          <p:nvPr>
            <p:ph idx="1"/>
          </p:nvPr>
        </p:nvSpPr>
        <p:spPr>
          <a:xfrm>
            <a:off x="1008132" y="1495248"/>
            <a:ext cx="9646616" cy="4391025"/>
          </a:xfrm>
        </p:spPr>
        <p:txBody>
          <a:bodyPr/>
          <a:lstStyle/>
          <a:p>
            <a:pPr marL="0" indent="0">
              <a:buNone/>
              <a:defRPr/>
            </a:pPr>
            <a:r>
              <a:rPr lang="en-US" altLang="en-US" dirty="0"/>
              <a:t>Items noted during the records review:</a:t>
            </a:r>
            <a:br>
              <a:rPr lang="en-US" altLang="en-US" dirty="0"/>
            </a:br>
            <a:endParaRPr lang="en-US" altLang="en-US" dirty="0"/>
          </a:p>
          <a:p>
            <a:pPr>
              <a:defRPr/>
            </a:pPr>
            <a:r>
              <a:rPr lang="en-US" altLang="en-US" sz="2400" dirty="0"/>
              <a:t>Brake calipers- bolts missing safety wire and over-torqued</a:t>
            </a:r>
          </a:p>
          <a:p>
            <a:pPr>
              <a:defRPr/>
            </a:pPr>
            <a:r>
              <a:rPr lang="en-US" altLang="en-US" sz="2400" dirty="0"/>
              <a:t>Altimeter and Static System- CFR Part 91.411 &amp; 91.413 certifications were expired</a:t>
            </a:r>
          </a:p>
          <a:p>
            <a:pPr>
              <a:defRPr/>
            </a:pPr>
            <a:r>
              <a:rPr lang="en-US" altLang="en-US" sz="2400" dirty="0"/>
              <a:t>No Airworthiness Directive research completed</a:t>
            </a:r>
          </a:p>
          <a:p>
            <a:pPr>
              <a:defRPr/>
            </a:pPr>
            <a:endParaRPr lang="en-US" altLang="en-US" dirty="0"/>
          </a:p>
          <a:p>
            <a:pPr>
              <a:defRPr/>
            </a:pPr>
            <a:endParaRPr lang="en-US" altLang="en-US" dirty="0"/>
          </a:p>
          <a:p>
            <a:pPr marL="0" indent="0">
              <a:buNone/>
              <a:defRPr/>
            </a:pPr>
            <a:endParaRPr lang="en-US" dirty="0"/>
          </a:p>
        </p:txBody>
      </p:sp>
    </p:spTree>
    <p:custDataLst>
      <p:tags r:id="rId1"/>
    </p:custDataLst>
    <p:extLst>
      <p:ext uri="{BB962C8B-B14F-4D97-AF65-F5344CB8AC3E}">
        <p14:creationId xmlns:p14="http://schemas.microsoft.com/office/powerpoint/2010/main" val="2971897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571500" y="344488"/>
            <a:ext cx="11296651" cy="609600"/>
          </a:xfrm>
        </p:spPr>
        <p:txBody>
          <a:bodyPr/>
          <a:lstStyle/>
          <a:p>
            <a:pPr algn="ctr"/>
            <a:r>
              <a:rPr lang="en-US" altLang="en-US" dirty="0"/>
              <a:t>Summary </a:t>
            </a:r>
          </a:p>
        </p:txBody>
      </p:sp>
      <p:sp>
        <p:nvSpPr>
          <p:cNvPr id="102403" name="Content Placeholder 2"/>
          <p:cNvSpPr>
            <a:spLocks noGrp="1"/>
          </p:cNvSpPr>
          <p:nvPr>
            <p:ph idx="1"/>
          </p:nvPr>
        </p:nvSpPr>
        <p:spPr>
          <a:xfrm>
            <a:off x="1048265" y="1505554"/>
            <a:ext cx="10581358" cy="4779962"/>
          </a:xfrm>
        </p:spPr>
        <p:txBody>
          <a:bodyPr/>
          <a:lstStyle/>
          <a:p>
            <a:pPr marL="0" indent="0">
              <a:buNone/>
            </a:pPr>
            <a:r>
              <a:rPr lang="en-US" altLang="en-US" dirty="0"/>
              <a:t>We looked at what a good quality mechanic/shop should be charging. </a:t>
            </a:r>
          </a:p>
          <a:p>
            <a:pPr marL="0" indent="0">
              <a:buNone/>
            </a:pPr>
            <a:endParaRPr lang="en-US" altLang="en-US" sz="1000" dirty="0"/>
          </a:p>
          <a:p>
            <a:pPr marL="0" indent="0">
              <a:buNone/>
            </a:pPr>
            <a:r>
              <a:rPr lang="en-US" altLang="en-US" dirty="0"/>
              <a:t>We looked at the cost of the parts. </a:t>
            </a:r>
          </a:p>
          <a:p>
            <a:pPr marL="0" indent="0">
              <a:buNone/>
            </a:pPr>
            <a:endParaRPr lang="en-US" altLang="en-US" sz="1000" dirty="0"/>
          </a:p>
          <a:p>
            <a:pPr marL="0" indent="0">
              <a:buNone/>
            </a:pPr>
            <a:r>
              <a:rPr lang="en-US" altLang="en-US" dirty="0"/>
              <a:t>We looked at the list of items that must be inspected. </a:t>
            </a:r>
          </a:p>
          <a:p>
            <a:pPr marL="0" indent="0" algn="ctr">
              <a:buNone/>
            </a:pPr>
            <a:endParaRPr lang="en-US" altLang="en-US" dirty="0"/>
          </a:p>
          <a:p>
            <a:pPr marL="0" indent="0" algn="ctr">
              <a:buNone/>
            </a:pPr>
            <a:r>
              <a:rPr lang="en-US" altLang="en-US" dirty="0"/>
              <a:t>Now The question is:</a:t>
            </a:r>
          </a:p>
          <a:p>
            <a:pPr marL="0" indent="0">
              <a:buNone/>
            </a:pPr>
            <a:endParaRPr lang="en-US" altLang="en-US" sz="1000" dirty="0"/>
          </a:p>
          <a:p>
            <a:pPr marL="0" indent="0">
              <a:buNone/>
            </a:pPr>
            <a:r>
              <a:rPr lang="en-US" altLang="en-US" sz="3200" dirty="0">
                <a:solidFill>
                  <a:srgbClr val="FF0000"/>
                </a:solidFill>
              </a:rPr>
              <a:t>How safe do you feel flying with a $300 annual? </a:t>
            </a:r>
          </a:p>
        </p:txBody>
      </p:sp>
    </p:spTree>
    <p:custDataLst>
      <p:tags r:id="rId1"/>
    </p:custDataLst>
    <p:extLst>
      <p:ext uri="{BB962C8B-B14F-4D97-AF65-F5344CB8AC3E}">
        <p14:creationId xmlns:p14="http://schemas.microsoft.com/office/powerpoint/2010/main" val="31990738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a:xfrm>
            <a:off x="558621" y="344488"/>
            <a:ext cx="11296651" cy="609600"/>
          </a:xfrm>
        </p:spPr>
        <p:txBody>
          <a:bodyPr/>
          <a:lstStyle/>
          <a:p>
            <a:r>
              <a:rPr lang="en-US" altLang="en-US" dirty="0"/>
              <a:t>Questions?</a:t>
            </a:r>
          </a:p>
        </p:txBody>
      </p:sp>
      <p:pic>
        <p:nvPicPr>
          <p:cNvPr id="106499" name="Content Placeholder 1"/>
          <p:cNvPicPr>
            <a:picLocks noGrp="1" noChangeAspect="1"/>
          </p:cNvPicPr>
          <p:nvPr>
            <p:ph idx="1"/>
          </p:nvPr>
        </p:nvPicPr>
        <p:blipFill rotWithShape="1">
          <a:blip r:embed="rId4">
            <a:extLst>
              <a:ext uri="{28A0092B-C50C-407E-A947-70E740481C1C}">
                <a14:useLocalDpi xmlns:a14="http://schemas.microsoft.com/office/drawing/2010/main" val="0"/>
              </a:ext>
            </a:extLst>
          </a:blip>
          <a:srcRect l="12746" t="12451" r="11451" b="11888"/>
          <a:stretch/>
        </p:blipFill>
        <p:spPr>
          <a:xfrm>
            <a:off x="6945549" y="1381328"/>
            <a:ext cx="4299626" cy="3638145"/>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635935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555329" y="172278"/>
            <a:ext cx="8472488" cy="954088"/>
          </a:xfrm>
        </p:spPr>
        <p:txBody>
          <a:bodyPr/>
          <a:lstStyle/>
          <a:p>
            <a:pPr eaLnBrk="1" hangingPunct="1"/>
            <a:r>
              <a:rPr lang="en-US" altLang="en-US" dirty="0"/>
              <a:t>Labor Rates Comparison</a:t>
            </a:r>
          </a:p>
        </p:txBody>
      </p:sp>
      <p:sp>
        <p:nvSpPr>
          <p:cNvPr id="15363" name="Rectangle 3"/>
          <p:cNvSpPr>
            <a:spLocks noGrp="1" noChangeArrowheads="1"/>
          </p:cNvSpPr>
          <p:nvPr>
            <p:ph idx="1"/>
          </p:nvPr>
        </p:nvSpPr>
        <p:spPr>
          <a:xfrm>
            <a:off x="667104" y="1504983"/>
            <a:ext cx="7930795" cy="4972050"/>
          </a:xfrm>
        </p:spPr>
        <p:txBody>
          <a:bodyPr/>
          <a:lstStyle/>
          <a:p>
            <a:pPr eaLnBrk="1" hangingPunct="1"/>
            <a:r>
              <a:rPr lang="en-US" altLang="en-US" dirty="0"/>
              <a:t>Honda Dealer $122 per Hour </a:t>
            </a:r>
          </a:p>
          <a:p>
            <a:pPr eaLnBrk="1" hangingPunct="1"/>
            <a:r>
              <a:rPr lang="en-US" altLang="en-US" dirty="0"/>
              <a:t>Ford Dealer $124 per Hour</a:t>
            </a:r>
          </a:p>
          <a:p>
            <a:pPr eaLnBrk="1" hangingPunct="1"/>
            <a:r>
              <a:rPr lang="en-US" altLang="en-US" dirty="0"/>
              <a:t>Chevrolet Dealer $140 per Hour</a:t>
            </a:r>
          </a:p>
          <a:p>
            <a:pPr eaLnBrk="1" hangingPunct="1"/>
            <a:r>
              <a:rPr lang="en-US" altLang="en-US" dirty="0"/>
              <a:t>BMW Dealer $145 per Hour</a:t>
            </a:r>
          </a:p>
          <a:p>
            <a:pPr eaLnBrk="1" hangingPunct="1"/>
            <a:r>
              <a:rPr lang="en-US" altLang="en-US" dirty="0"/>
              <a:t>Independent Car Repair Shop $75 per Hour</a:t>
            </a:r>
          </a:p>
          <a:p>
            <a:pPr eaLnBrk="1" hangingPunct="1"/>
            <a:r>
              <a:rPr lang="en-US" altLang="en-US" dirty="0"/>
              <a:t>Diesel truck shops $179 per hour, $150 for International and Freightliner trucks</a:t>
            </a:r>
          </a:p>
          <a:p>
            <a:pPr eaLnBrk="1" hangingPunct="1"/>
            <a:endParaRPr lang="en-US" altLang="en-US" dirty="0"/>
          </a:p>
          <a:p>
            <a:pPr eaLnBrk="1" hangingPunct="1"/>
            <a:endParaRPr lang="en-US" altLang="en-US" dirty="0"/>
          </a:p>
        </p:txBody>
      </p:sp>
      <p:pic>
        <p:nvPicPr>
          <p:cNvPr id="15365" name="Picture 1"/>
          <p:cNvPicPr>
            <a:picLocks noChangeAspect="1"/>
          </p:cNvPicPr>
          <p:nvPr/>
        </p:nvPicPr>
        <p:blipFill rotWithShape="1">
          <a:blip r:embed="rId4">
            <a:extLst>
              <a:ext uri="{28A0092B-C50C-407E-A947-70E740481C1C}">
                <a14:useLocalDpi xmlns:a14="http://schemas.microsoft.com/office/drawing/2010/main" val="0"/>
              </a:ext>
            </a:extLst>
          </a:blip>
          <a:srcRect r="1760"/>
          <a:stretch/>
        </p:blipFill>
        <p:spPr bwMode="auto">
          <a:xfrm>
            <a:off x="8626867" y="531683"/>
            <a:ext cx="3199189" cy="39895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697209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182" y="344488"/>
            <a:ext cx="11208327" cy="1299672"/>
          </a:xfrm>
        </p:spPr>
        <p:txBody>
          <a:bodyPr/>
          <a:lstStyle/>
          <a:p>
            <a:r>
              <a:rPr lang="en-US" dirty="0" smtClean="0"/>
              <a:t>Safety Management Systems (SMS)</a:t>
            </a:r>
            <a:r>
              <a:rPr lang="en-US" dirty="0"/>
              <a:t/>
            </a:r>
            <a:br>
              <a:rPr lang="en-US" dirty="0"/>
            </a:br>
            <a:r>
              <a:rPr lang="en-US" dirty="0" smtClean="0"/>
              <a:t>Coming to General Aviation</a:t>
            </a:r>
            <a:endParaRPr lang="en-US" dirty="0"/>
          </a:p>
        </p:txBody>
      </p:sp>
      <p:pic>
        <p:nvPicPr>
          <p:cNvPr id="4" name="Content Placeholder 3"/>
          <p:cNvPicPr>
            <a:picLocks noGrp="1" noChangeAspect="1"/>
          </p:cNvPicPr>
          <p:nvPr>
            <p:ph idx="1"/>
          </p:nvPr>
        </p:nvPicPr>
        <p:blipFill rotWithShape="1">
          <a:blip r:embed="rId4"/>
          <a:srcRect t="32064" b="12815"/>
          <a:stretch/>
        </p:blipFill>
        <p:spPr>
          <a:xfrm>
            <a:off x="2423416" y="2101361"/>
            <a:ext cx="7585491" cy="2690447"/>
          </a:xfrm>
          <a:prstGeom prst="rect">
            <a:avLst/>
          </a:prstGeom>
        </p:spPr>
      </p:pic>
      <p:sp>
        <p:nvSpPr>
          <p:cNvPr id="5" name="Rectangle 4"/>
          <p:cNvSpPr/>
          <p:nvPr/>
        </p:nvSpPr>
        <p:spPr bwMode="auto">
          <a:xfrm>
            <a:off x="-3956538" y="1248508"/>
            <a:ext cx="2936630" cy="1705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6" name="Rectangle 5"/>
          <p:cNvSpPr/>
          <p:nvPr/>
        </p:nvSpPr>
        <p:spPr bwMode="auto">
          <a:xfrm>
            <a:off x="2602524" y="2004645"/>
            <a:ext cx="2532184" cy="1318848"/>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7" name="Rectangle 6"/>
          <p:cNvSpPr/>
          <p:nvPr/>
        </p:nvSpPr>
        <p:spPr bwMode="auto">
          <a:xfrm>
            <a:off x="2423416" y="3337240"/>
            <a:ext cx="2711292" cy="1160585"/>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8" name="Rectangle 7"/>
          <p:cNvSpPr/>
          <p:nvPr/>
        </p:nvSpPr>
        <p:spPr bwMode="auto">
          <a:xfrm>
            <a:off x="7297615" y="2101361"/>
            <a:ext cx="2497016" cy="1573824"/>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9" name="Rectangle 8"/>
          <p:cNvSpPr/>
          <p:nvPr/>
        </p:nvSpPr>
        <p:spPr bwMode="auto">
          <a:xfrm>
            <a:off x="7297615" y="3675185"/>
            <a:ext cx="2497016" cy="1573824"/>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10" name="TextBox 9"/>
          <p:cNvSpPr txBox="1"/>
          <p:nvPr/>
        </p:nvSpPr>
        <p:spPr bwMode="auto">
          <a:xfrm>
            <a:off x="211333" y="5120731"/>
            <a:ext cx="75269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dirty="0" smtClean="0">
                <a:hlinkClick r:id="rId5"/>
              </a:rPr>
              <a:t>https</a:t>
            </a:r>
            <a:r>
              <a:rPr lang="en-US" dirty="0">
                <a:hlinkClick r:id="rId5"/>
              </a:rPr>
              <a:t>://</a:t>
            </a:r>
            <a:r>
              <a:rPr lang="en-US" dirty="0" smtClean="0">
                <a:hlinkClick r:id="rId5"/>
              </a:rPr>
              <a:t>www.faa.gov/about/initiatives/gasafetyoutreach</a:t>
            </a:r>
            <a:r>
              <a:rPr lang="en-US" dirty="0" smtClean="0"/>
              <a:t>  </a:t>
            </a:r>
            <a:endParaRPr lang="en-US" sz="1200" b="1" dirty="0">
              <a:solidFill>
                <a:srgbClr val="C0C0C0"/>
              </a:solidFill>
            </a:endParaRPr>
          </a:p>
        </p:txBody>
      </p:sp>
      <p:pic>
        <p:nvPicPr>
          <p:cNvPr id="11" name="Picture 10"/>
          <p:cNvPicPr>
            <a:picLocks noChangeAspect="1"/>
          </p:cNvPicPr>
          <p:nvPr/>
        </p:nvPicPr>
        <p:blipFill>
          <a:blip r:embed="rId6"/>
          <a:stretch>
            <a:fillRect/>
          </a:stretch>
        </p:blipFill>
        <p:spPr>
          <a:xfrm>
            <a:off x="9794631" y="3478960"/>
            <a:ext cx="2162907" cy="2169582"/>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302330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a:xfrm>
            <a:off x="557324" y="77274"/>
            <a:ext cx="9590870" cy="5834129"/>
          </a:xfrm>
        </p:spPr>
        <p:txBody>
          <a:bodyPr/>
          <a:lstStyle/>
          <a:p>
            <a:r>
              <a:rPr lang="en-US" altLang="en-US" dirty="0"/>
              <a:t/>
            </a:r>
            <a:br>
              <a:rPr lang="en-US" altLang="en-US" dirty="0"/>
            </a:br>
            <a:r>
              <a:rPr lang="en-US" altLang="en-US" dirty="0"/>
              <a:t>Faasafety.gov</a:t>
            </a:r>
            <a:br>
              <a:rPr lang="en-US" altLang="en-US" dirty="0"/>
            </a:br>
            <a:r>
              <a:rPr lang="en-US" altLang="en-US" dirty="0"/>
              <a:t/>
            </a:r>
            <a:br>
              <a:rPr lang="en-US" altLang="en-US" dirty="0"/>
            </a:br>
            <a:r>
              <a:rPr lang="en-US" altLang="en-US" dirty="0"/>
              <a:t>Are you signed up??</a:t>
            </a:r>
            <a:br>
              <a:rPr lang="en-US" altLang="en-US" dirty="0"/>
            </a:br>
            <a:r>
              <a:rPr lang="en-US" altLang="en-US" dirty="0"/>
              <a:t/>
            </a:r>
            <a:br>
              <a:rPr lang="en-US" altLang="en-US" dirty="0"/>
            </a:br>
            <a:r>
              <a:rPr lang="en-US" altLang="en-US" dirty="0">
                <a:solidFill>
                  <a:srgbClr val="FF0000"/>
                </a:solidFill>
              </a:rPr>
              <a:t>Bring a friend next time ! </a:t>
            </a:r>
            <a:br>
              <a:rPr lang="en-US" altLang="en-US" dirty="0">
                <a:solidFill>
                  <a:srgbClr val="FF0000"/>
                </a:solidFill>
              </a:rPr>
            </a:br>
            <a:r>
              <a:rPr lang="en-US" altLang="en-US" dirty="0">
                <a:solidFill>
                  <a:srgbClr val="FF0000"/>
                </a:solidFill>
              </a:rPr>
              <a:t/>
            </a:r>
            <a:br>
              <a:rPr lang="en-US" altLang="en-US" dirty="0">
                <a:solidFill>
                  <a:srgbClr val="FF0000"/>
                </a:solidFill>
              </a:rPr>
            </a:br>
            <a:r>
              <a:rPr lang="en-US" altLang="en-US" dirty="0"/>
              <a:t>Get them signed up at </a:t>
            </a:r>
            <a:br>
              <a:rPr lang="en-US" altLang="en-US" dirty="0"/>
            </a:br>
            <a:r>
              <a:rPr lang="en-US" altLang="en-US" dirty="0" smtClean="0"/>
              <a:t>FAASafety.gov</a:t>
            </a:r>
            <a:r>
              <a:rPr lang="en-US" altLang="en-US" dirty="0"/>
              <a:t/>
            </a:r>
            <a:br>
              <a:rPr lang="en-US" altLang="en-US" dirty="0"/>
            </a:br>
            <a:r>
              <a:rPr lang="en-US" altLang="en-US" dirty="0"/>
              <a:t/>
            </a:r>
            <a:br>
              <a:rPr lang="en-US" altLang="en-US" dirty="0"/>
            </a:br>
            <a:endParaRPr lang="en-US" altLang="en-US" sz="2800" dirty="0"/>
          </a:p>
        </p:txBody>
      </p:sp>
      <p:pic>
        <p:nvPicPr>
          <p:cNvPr id="115715" name="Content Placeholder 1"/>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7070500" y="349051"/>
            <a:ext cx="4353059" cy="5374961"/>
          </a:xfrm>
        </p:spPr>
      </p:pic>
    </p:spTree>
    <p:custDataLst>
      <p:tags r:id="rId1"/>
    </p:custDataLst>
    <p:extLst>
      <p:ext uri="{BB962C8B-B14F-4D97-AF65-F5344CB8AC3E}">
        <p14:creationId xmlns:p14="http://schemas.microsoft.com/office/powerpoint/2010/main" val="5993026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800" y="344488"/>
            <a:ext cx="11296651" cy="609600"/>
          </a:xfrm>
        </p:spPr>
        <p:txBody>
          <a:bodyPr/>
          <a:lstStyle/>
          <a:p>
            <a:r>
              <a:rPr lang="en-US" dirty="0"/>
              <a:t>Proficiency and Peace of Mind</a:t>
            </a:r>
          </a:p>
        </p:txBody>
      </p:sp>
      <p:pic>
        <p:nvPicPr>
          <p:cNvPr id="5" name="Picture 12"/>
          <p:cNvPicPr>
            <a:picLocks noChangeAspect="1" noChangeArrowheads="1"/>
          </p:cNvPicPr>
          <p:nvPr/>
        </p:nvPicPr>
        <p:blipFill rotWithShape="1">
          <a:blip r:embed="rId4">
            <a:extLst>
              <a:ext uri="{28A0092B-C50C-407E-A947-70E740481C1C}">
                <a14:useLocalDpi xmlns:a14="http://schemas.microsoft.com/office/drawing/2010/main" val="0"/>
              </a:ext>
            </a:extLst>
          </a:blip>
          <a:srcRect l="22065" r="20389"/>
          <a:stretch/>
        </p:blipFill>
        <p:spPr bwMode="auto">
          <a:xfrm>
            <a:off x="7945013" y="1349260"/>
            <a:ext cx="3253389" cy="3772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9"/>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243469" y="3235322"/>
            <a:ext cx="3054658" cy="2293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8" name="Rectangle 2"/>
          <p:cNvSpPr txBox="1">
            <a:spLocks noChangeArrowheads="1"/>
          </p:cNvSpPr>
          <p:nvPr/>
        </p:nvSpPr>
        <p:spPr bwMode="auto">
          <a:xfrm>
            <a:off x="571500" y="1047749"/>
            <a:ext cx="7228286" cy="209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a:lnSpc>
                <a:spcPct val="90000"/>
              </a:lnSpc>
              <a:spcBef>
                <a:spcPct val="70000"/>
              </a:spcBef>
              <a:tabLst>
                <a:tab pos="631825" algn="l"/>
              </a:tabLst>
              <a:defRPr/>
            </a:pPr>
            <a:r>
              <a:rPr lang="en-US" kern="0" dirty="0"/>
              <a:t>Fly regularly with your CFI</a:t>
            </a:r>
          </a:p>
          <a:p>
            <a:pPr>
              <a:lnSpc>
                <a:spcPct val="90000"/>
              </a:lnSpc>
              <a:spcBef>
                <a:spcPct val="70000"/>
              </a:spcBef>
              <a:tabLst>
                <a:tab pos="631825" algn="l"/>
              </a:tabLst>
              <a:defRPr/>
            </a:pPr>
            <a:r>
              <a:rPr lang="en-US" kern="0" dirty="0"/>
              <a:t>Perfect Practice</a:t>
            </a:r>
          </a:p>
          <a:p>
            <a:pPr>
              <a:lnSpc>
                <a:spcPct val="90000"/>
              </a:lnSpc>
              <a:spcBef>
                <a:spcPct val="70000"/>
              </a:spcBef>
              <a:tabLst>
                <a:tab pos="631825" algn="l"/>
              </a:tabLst>
              <a:defRPr/>
            </a:pPr>
            <a:r>
              <a:rPr lang="en-US" kern="0" dirty="0"/>
              <a:t>Document in </a:t>
            </a:r>
            <a:r>
              <a:rPr lang="en-US" i="1" kern="0" dirty="0"/>
              <a:t>WINGS</a:t>
            </a:r>
          </a:p>
          <a:p>
            <a:pPr marL="0" indent="0">
              <a:lnSpc>
                <a:spcPct val="90000"/>
              </a:lnSpc>
              <a:spcBef>
                <a:spcPct val="70000"/>
              </a:spcBef>
              <a:buNone/>
              <a:tabLst>
                <a:tab pos="631825" algn="l"/>
              </a:tabLst>
              <a:defRPr/>
            </a:pPr>
            <a:endParaRPr lang="en-US" kern="0" dirty="0"/>
          </a:p>
          <a:p>
            <a:pPr marL="0" indent="0">
              <a:lnSpc>
                <a:spcPct val="90000"/>
              </a:lnSpc>
              <a:spcBef>
                <a:spcPct val="70000"/>
              </a:spcBef>
              <a:buNone/>
              <a:tabLst>
                <a:tab pos="631825" algn="l"/>
              </a:tabLst>
              <a:defRPr/>
            </a:pPr>
            <a:r>
              <a:rPr lang="en-US" kern="0" dirty="0"/>
              <a:t>	</a:t>
            </a:r>
          </a:p>
        </p:txBody>
      </p:sp>
    </p:spTree>
    <p:custDataLst>
      <p:tags r:id="rId1"/>
    </p:custDataLst>
    <p:extLst>
      <p:ext uri="{BB962C8B-B14F-4D97-AF65-F5344CB8AC3E}">
        <p14:creationId xmlns:p14="http://schemas.microsoft.com/office/powerpoint/2010/main" val="141531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4"/>
          <a:srcRect l="26686" t="14187"/>
          <a:stretch/>
        </p:blipFill>
        <p:spPr>
          <a:xfrm>
            <a:off x="208014" y="1072952"/>
            <a:ext cx="6712739" cy="4542216"/>
          </a:xfrm>
          <a:prstGeom prst="rect">
            <a:avLst/>
          </a:prstGeom>
          <a:ln>
            <a:noFill/>
          </a:ln>
          <a:effectLst>
            <a:outerShdw blurRad="292100" dist="139700" dir="2700000" algn="tl" rotWithShape="0">
              <a:srgbClr val="333333">
                <a:alpha val="65000"/>
              </a:srgbClr>
            </a:outerShdw>
          </a:effectLst>
        </p:spPr>
      </p:pic>
      <p:sp>
        <p:nvSpPr>
          <p:cNvPr id="5" name="Title 4">
            <a:extLst>
              <a:ext uri="{FF2B5EF4-FFF2-40B4-BE49-F238E27FC236}">
                <a16:creationId xmlns:a16="http://schemas.microsoft.com/office/drawing/2014/main" id="{BF529C90-FEC7-4902-AAB9-CDC1C45F4D99}"/>
              </a:ext>
            </a:extLst>
          </p:cNvPr>
          <p:cNvSpPr>
            <a:spLocks noGrp="1"/>
          </p:cNvSpPr>
          <p:nvPr>
            <p:ph type="title"/>
          </p:nvPr>
        </p:nvSpPr>
        <p:spPr>
          <a:xfrm>
            <a:off x="500343" y="537630"/>
            <a:ext cx="8472488" cy="457200"/>
          </a:xfrm>
        </p:spPr>
        <p:txBody>
          <a:bodyPr/>
          <a:lstStyle/>
          <a:p>
            <a:pPr algn="ctr"/>
            <a:r>
              <a:rPr lang="en-US" dirty="0"/>
              <a:t/>
            </a:r>
            <a:br>
              <a:rPr lang="en-US" dirty="0"/>
            </a:br>
            <a:endParaRPr lang="en-US" dirty="0"/>
          </a:p>
        </p:txBody>
      </p:sp>
      <p:sp>
        <p:nvSpPr>
          <p:cNvPr id="12" name="TextBox 11">
            <a:extLst>
              <a:ext uri="{FF2B5EF4-FFF2-40B4-BE49-F238E27FC236}">
                <a16:creationId xmlns:a16="http://schemas.microsoft.com/office/drawing/2014/main" id="{078D7296-3643-4A08-AECD-0705FF8A5272}"/>
              </a:ext>
            </a:extLst>
          </p:cNvPr>
          <p:cNvSpPr txBox="1"/>
          <p:nvPr/>
        </p:nvSpPr>
        <p:spPr bwMode="auto">
          <a:xfrm>
            <a:off x="345643" y="285717"/>
            <a:ext cx="9176336" cy="761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None/>
            </a:pPr>
            <a:r>
              <a:rPr lang="en-US" sz="3000" b="1" i="1" dirty="0" smtClean="0">
                <a:ln w="11430"/>
                <a:solidFill>
                  <a:schemeClr val="accent2">
                    <a:lumMod val="50000"/>
                  </a:schemeClr>
                </a:solidFill>
                <a:effectLst>
                  <a:outerShdw blurRad="50800" dist="39000" dir="5460000" algn="tl">
                    <a:srgbClr val="000000">
                      <a:alpha val="38000"/>
                    </a:srgbClr>
                  </a:outerShdw>
                </a:effectLst>
                <a:hlinkClick r:id="rId5"/>
              </a:rPr>
              <a:t>http://www.mywingsinitiative.org/</a:t>
            </a:r>
            <a:r>
              <a:rPr lang="en-US" sz="3000" b="1" i="1" dirty="0" smtClean="0">
                <a:ln w="11430"/>
                <a:solidFill>
                  <a:schemeClr val="accent2">
                    <a:lumMod val="50000"/>
                  </a:schemeClr>
                </a:solidFill>
                <a:effectLst>
                  <a:outerShdw blurRad="50800" dist="39000" dir="5460000" algn="tl">
                    <a:srgbClr val="000000">
                      <a:alpha val="38000"/>
                    </a:srgbClr>
                  </a:outerShdw>
                </a:effectLst>
              </a:rPr>
              <a:t> </a:t>
            </a:r>
            <a:endParaRPr lang="en-US" sz="3000" b="1" i="1" dirty="0">
              <a:ln w="11430"/>
              <a:solidFill>
                <a:schemeClr val="accent2">
                  <a:lumMod val="50000"/>
                </a:schemeClr>
              </a:solidFill>
              <a:effectLst>
                <a:outerShdw blurRad="50800" dist="39000" dir="5460000" algn="tl">
                  <a:srgbClr val="000000">
                    <a:alpha val="38000"/>
                  </a:srgbClr>
                </a:outerShdw>
              </a:effectLst>
            </a:endParaRPr>
          </a:p>
          <a:p>
            <a:pPr>
              <a:buFontTx/>
              <a:buNone/>
            </a:pPr>
            <a:endParaRPr lang="en-US" sz="900" b="1" dirty="0">
              <a:solidFill>
                <a:srgbClr val="C0C0C0"/>
              </a:solidFill>
            </a:endParaRPr>
          </a:p>
        </p:txBody>
      </p:sp>
      <p:pic>
        <p:nvPicPr>
          <p:cNvPr id="4" name="Picture 3"/>
          <p:cNvPicPr>
            <a:picLocks noChangeAspect="1"/>
          </p:cNvPicPr>
          <p:nvPr/>
        </p:nvPicPr>
        <p:blipFill>
          <a:blip r:embed="rId6"/>
          <a:stretch>
            <a:fillRect/>
          </a:stretch>
        </p:blipFill>
        <p:spPr>
          <a:xfrm>
            <a:off x="8335951" y="1299377"/>
            <a:ext cx="2372056" cy="2400635"/>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7"/>
          <a:stretch>
            <a:fillRect/>
          </a:stretch>
        </p:blipFill>
        <p:spPr>
          <a:xfrm>
            <a:off x="8335951" y="4193907"/>
            <a:ext cx="2855100" cy="1421261"/>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bwMode="auto">
          <a:xfrm>
            <a:off x="3397115" y="3057927"/>
            <a:ext cx="334536" cy="187341"/>
          </a:xfrm>
          <a:prstGeom prst="rect">
            <a:avLst/>
          </a:prstGeom>
          <a:solidFill>
            <a:schemeClr val="bg1"/>
          </a:solidFill>
          <a:ln>
            <a:noFill/>
          </a:ln>
          <a:effectLst/>
          <a:extLst/>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5115039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a:xfrm>
            <a:off x="0" y="309092"/>
            <a:ext cx="12192000" cy="695459"/>
          </a:xfrm>
        </p:spPr>
        <p:txBody>
          <a:bodyPr/>
          <a:lstStyle/>
          <a:p>
            <a:pPr algn="ctr"/>
            <a:r>
              <a:rPr lang="en-US" altLang="en-US" dirty="0"/>
              <a:t>Thank you for coming!</a:t>
            </a:r>
            <a:endParaRPr lang="en-US" altLang="en-US" sz="2800" dirty="0"/>
          </a:p>
        </p:txBody>
      </p:sp>
      <p:pic>
        <p:nvPicPr>
          <p:cNvPr id="117764" name="Content Placeholder 2"/>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759854" y="1481069"/>
            <a:ext cx="10803385" cy="3938509"/>
          </a:xfrm>
        </p:spPr>
      </p:pic>
    </p:spTree>
    <p:custDataLst>
      <p:tags r:id="rId1"/>
    </p:custDataLst>
    <p:extLst>
      <p:ext uri="{BB962C8B-B14F-4D97-AF65-F5344CB8AC3E}">
        <p14:creationId xmlns:p14="http://schemas.microsoft.com/office/powerpoint/2010/main" val="31281800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307536" y="400418"/>
            <a:ext cx="4940269" cy="1395412"/>
          </a:xfrm>
        </p:spPr>
        <p:txBody>
          <a:bodyPr/>
          <a:lstStyle/>
          <a:p>
            <a:r>
              <a:rPr lang="en-US" dirty="0"/>
              <a:t>The National FAA Safety Team Presents</a:t>
            </a:r>
          </a:p>
        </p:txBody>
      </p:sp>
      <p:sp>
        <p:nvSpPr>
          <p:cNvPr id="32780" name="Rectangle 12"/>
          <p:cNvSpPr>
            <a:spLocks noGrp="1" noChangeArrowheads="1"/>
          </p:cNvSpPr>
          <p:nvPr>
            <p:ph type="subTitle" idx="1"/>
          </p:nvPr>
        </p:nvSpPr>
        <p:spPr>
          <a:xfrm>
            <a:off x="294893" y="1604508"/>
            <a:ext cx="7130476" cy="1601399"/>
          </a:xfrm>
        </p:spPr>
        <p:txBody>
          <a:bodyPr/>
          <a:lstStyle/>
          <a:p>
            <a:r>
              <a:rPr lang="en-US" dirty="0"/>
              <a:t>Topic of the Month - May</a:t>
            </a:r>
          </a:p>
          <a:p>
            <a:r>
              <a:rPr lang="en-US" dirty="0"/>
              <a:t>The $300 Inspection</a:t>
            </a:r>
            <a:br>
              <a:rPr lang="en-US" dirty="0"/>
            </a:br>
            <a:r>
              <a:rPr lang="en-US" dirty="0"/>
              <a:t>What a Great Deal!</a:t>
            </a:r>
            <a:endParaRPr lang="en-US" dirty="0">
              <a:solidFill>
                <a:schemeClr val="tx1"/>
              </a:solidFill>
            </a:endParaRPr>
          </a:p>
        </p:txBody>
      </p:sp>
      <p:sp>
        <p:nvSpPr>
          <p:cNvPr id="32785" name="Text Box 17"/>
          <p:cNvSpPr txBox="1">
            <a:spLocks noChangeArrowheads="1"/>
          </p:cNvSpPr>
          <p:nvPr/>
        </p:nvSpPr>
        <p:spPr bwMode="auto">
          <a:xfrm>
            <a:off x="3307099" y="3893584"/>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&lt;Audience&gt;</a:t>
            </a:r>
          </a:p>
        </p:txBody>
      </p:sp>
      <p:sp>
        <p:nvSpPr>
          <p:cNvPr id="32786" name="Text Box 18"/>
          <p:cNvSpPr txBox="1">
            <a:spLocks noChangeArrowheads="1"/>
          </p:cNvSpPr>
          <p:nvPr/>
        </p:nvSpPr>
        <p:spPr bwMode="auto">
          <a:xfrm>
            <a:off x="3307099" y="4241722"/>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&lt;Presenter&gt;</a:t>
            </a:r>
          </a:p>
        </p:txBody>
      </p:sp>
      <p:sp>
        <p:nvSpPr>
          <p:cNvPr id="32787" name="Text Box 19"/>
          <p:cNvSpPr txBox="1">
            <a:spLocks noChangeArrowheads="1"/>
          </p:cNvSpPr>
          <p:nvPr/>
        </p:nvSpPr>
        <p:spPr bwMode="auto">
          <a:xfrm>
            <a:off x="3367969" y="4545272"/>
            <a:ext cx="34655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 &gt;</a:t>
            </a:r>
          </a:p>
        </p:txBody>
      </p:sp>
      <p:pic>
        <p:nvPicPr>
          <p:cNvPr id="7" name="Picture 1081"/>
          <p:cNvPicPr>
            <a:picLocks noChangeAspect="1" noChangeArrowheads="1"/>
          </p:cNvPicPr>
          <p:nvPr/>
        </p:nvPicPr>
        <p:blipFill rotWithShape="1">
          <a:blip r:embed="rId4">
            <a:extLst>
              <a:ext uri="{28A0092B-C50C-407E-A947-70E740481C1C}">
                <a14:useLocalDpi xmlns:a14="http://schemas.microsoft.com/office/drawing/2010/main" val="0"/>
              </a:ext>
            </a:extLst>
          </a:blip>
          <a:srcRect t="9475"/>
          <a:stretch/>
        </p:blipFill>
        <p:spPr bwMode="auto">
          <a:xfrm>
            <a:off x="7592551" y="1611886"/>
            <a:ext cx="4448683" cy="45633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4651683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554776" y="245140"/>
            <a:ext cx="8472488" cy="796925"/>
          </a:xfrm>
        </p:spPr>
        <p:txBody>
          <a:bodyPr/>
          <a:lstStyle/>
          <a:p>
            <a:pPr eaLnBrk="1" hangingPunct="1"/>
            <a:r>
              <a:rPr lang="en-US" altLang="en-US" dirty="0"/>
              <a:t>Labor Rates Comparison</a:t>
            </a:r>
          </a:p>
        </p:txBody>
      </p:sp>
      <p:sp>
        <p:nvSpPr>
          <p:cNvPr id="17411" name="Rectangle 3"/>
          <p:cNvSpPr>
            <a:spLocks noGrp="1" noChangeArrowheads="1"/>
          </p:cNvSpPr>
          <p:nvPr>
            <p:ph idx="1"/>
          </p:nvPr>
        </p:nvSpPr>
        <p:spPr>
          <a:xfrm>
            <a:off x="674598" y="1508086"/>
            <a:ext cx="8545602" cy="4627562"/>
          </a:xfrm>
        </p:spPr>
        <p:txBody>
          <a:bodyPr/>
          <a:lstStyle/>
          <a:p>
            <a:pPr eaLnBrk="1" hangingPunct="1"/>
            <a:r>
              <a:rPr lang="en-US" altLang="en-US" dirty="0"/>
              <a:t>$122 per Hour Major 145 Repair Station</a:t>
            </a:r>
          </a:p>
          <a:p>
            <a:pPr eaLnBrk="1" hangingPunct="1"/>
            <a:r>
              <a:rPr lang="en-US" altLang="en-US" dirty="0"/>
              <a:t>$125 per Hour Hawker Service Center</a:t>
            </a:r>
          </a:p>
          <a:p>
            <a:pPr eaLnBrk="1" hangingPunct="1"/>
            <a:r>
              <a:rPr lang="en-US" altLang="en-US" dirty="0"/>
              <a:t>$140 per Hour Cessna Citation</a:t>
            </a:r>
          </a:p>
          <a:p>
            <a:pPr eaLnBrk="1" hangingPunct="1"/>
            <a:r>
              <a:rPr lang="en-US" altLang="en-US" dirty="0"/>
              <a:t>Independent Repair Shop $75 to $100 </a:t>
            </a:r>
            <a:br>
              <a:rPr lang="en-US" altLang="en-US" dirty="0"/>
            </a:br>
            <a:r>
              <a:rPr lang="en-US" altLang="en-US" dirty="0"/>
              <a:t>per Hour</a:t>
            </a:r>
          </a:p>
          <a:p>
            <a:pPr eaLnBrk="1" hangingPunct="1"/>
            <a:endParaRPr lang="en-US" altLang="en-US" dirty="0"/>
          </a:p>
          <a:p>
            <a:pPr eaLnBrk="1" hangingPunct="1"/>
            <a:endParaRPr lang="en-US" altLang="en-US" dirty="0"/>
          </a:p>
        </p:txBody>
      </p:sp>
      <p:pic>
        <p:nvPicPr>
          <p:cNvPr id="3" name="Picture 2">
            <a:extLst>
              <a:ext uri="{FF2B5EF4-FFF2-40B4-BE49-F238E27FC236}">
                <a16:creationId xmlns:a16="http://schemas.microsoft.com/office/drawing/2014/main" id="{64F1A932-CA05-4E36-8ACE-3A9B6CBBE434}"/>
              </a:ext>
            </a:extLst>
          </p:cNvPr>
          <p:cNvPicPr>
            <a:picLocks noChangeAspect="1"/>
          </p:cNvPicPr>
          <p:nvPr/>
        </p:nvPicPr>
        <p:blipFill>
          <a:blip r:embed="rId4"/>
          <a:stretch>
            <a:fillRect/>
          </a:stretch>
        </p:blipFill>
        <p:spPr>
          <a:xfrm>
            <a:off x="7950200" y="542235"/>
            <a:ext cx="3864389" cy="3952216"/>
          </a:xfrm>
          <a:prstGeom prst="rect">
            <a:avLst/>
          </a:prstGeom>
        </p:spPr>
      </p:pic>
    </p:spTree>
    <p:custDataLst>
      <p:tags r:id="rId1"/>
    </p:custDataLst>
    <p:extLst>
      <p:ext uri="{BB962C8B-B14F-4D97-AF65-F5344CB8AC3E}">
        <p14:creationId xmlns:p14="http://schemas.microsoft.com/office/powerpoint/2010/main" val="2758476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571500" y="344488"/>
            <a:ext cx="11296651" cy="609600"/>
          </a:xfrm>
        </p:spPr>
        <p:txBody>
          <a:bodyPr/>
          <a:lstStyle/>
          <a:p>
            <a:r>
              <a:rPr lang="en-US" altLang="en-US" dirty="0"/>
              <a:t>Typical Flat Rate for an Inspection</a:t>
            </a:r>
          </a:p>
        </p:txBody>
      </p:sp>
      <p:sp>
        <p:nvSpPr>
          <p:cNvPr id="19459" name="Content Placeholder 2"/>
          <p:cNvSpPr>
            <a:spLocks noGrp="1"/>
          </p:cNvSpPr>
          <p:nvPr>
            <p:ph idx="1"/>
          </p:nvPr>
        </p:nvSpPr>
        <p:spPr>
          <a:xfrm>
            <a:off x="663078" y="1077617"/>
            <a:ext cx="8841529" cy="5008562"/>
          </a:xfrm>
        </p:spPr>
        <p:txBody>
          <a:bodyPr/>
          <a:lstStyle/>
          <a:p>
            <a:r>
              <a:rPr lang="en-US" altLang="en-US" dirty="0"/>
              <a:t>The IA / mechanic / Repair Station average time to inspect:</a:t>
            </a:r>
          </a:p>
          <a:p>
            <a:pPr lvl="1"/>
            <a:r>
              <a:rPr lang="en-US" altLang="en-US" dirty="0"/>
              <a:t>Cessna 172 is approximately 15 hours</a:t>
            </a:r>
          </a:p>
          <a:p>
            <a:pPr lvl="1"/>
            <a:r>
              <a:rPr lang="en-US" altLang="en-US" dirty="0"/>
              <a:t>Beechcraft 17 – 24 Hours </a:t>
            </a:r>
          </a:p>
          <a:p>
            <a:pPr lvl="1"/>
            <a:r>
              <a:rPr lang="en-US" altLang="en-US" dirty="0"/>
              <a:t>Piper 10 – 60 Hours (60 for a Navajo)</a:t>
            </a:r>
          </a:p>
          <a:p>
            <a:pPr lvl="1"/>
            <a:r>
              <a:rPr lang="en-US" altLang="en-US" dirty="0"/>
              <a:t>Mooney 16 – 31 Hours </a:t>
            </a:r>
          </a:p>
          <a:p>
            <a:pPr lvl="1"/>
            <a:r>
              <a:rPr lang="en-US" altLang="en-US" dirty="0"/>
              <a:t>Cirrus 18 – 24 Hours </a:t>
            </a:r>
          </a:p>
          <a:p>
            <a:r>
              <a:rPr lang="en-US" altLang="en-US" dirty="0" smtClean="0"/>
              <a:t>What </a:t>
            </a:r>
            <a:r>
              <a:rPr lang="en-US" altLang="en-US" dirty="0"/>
              <a:t>can they accomplish for $300?</a:t>
            </a:r>
            <a:r>
              <a:rPr lang="en-US" altLang="en-US" sz="3200" dirty="0"/>
              <a:t> </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1481" t="17992" r="16306" b="22830"/>
          <a:stretch/>
        </p:blipFill>
        <p:spPr>
          <a:xfrm>
            <a:off x="7819880" y="2008414"/>
            <a:ext cx="4048271" cy="2841172"/>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9201036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558718" y="322744"/>
            <a:ext cx="8530318" cy="659720"/>
          </a:xfrm>
        </p:spPr>
        <p:txBody>
          <a:bodyPr/>
          <a:lstStyle/>
          <a:p>
            <a:r>
              <a:rPr lang="en-US" altLang="en-US" dirty="0"/>
              <a:t>Labor Costs		</a:t>
            </a:r>
          </a:p>
        </p:txBody>
      </p:sp>
      <p:sp>
        <p:nvSpPr>
          <p:cNvPr id="18435" name="Content Placeholder 2"/>
          <p:cNvSpPr>
            <a:spLocks noGrp="1"/>
          </p:cNvSpPr>
          <p:nvPr>
            <p:ph idx="1"/>
          </p:nvPr>
        </p:nvSpPr>
        <p:spPr>
          <a:xfrm>
            <a:off x="1005037" y="1506538"/>
            <a:ext cx="6853502" cy="4813300"/>
          </a:xfrm>
        </p:spPr>
        <p:txBody>
          <a:bodyPr/>
          <a:lstStyle/>
          <a:p>
            <a:pPr marL="0" indent="0">
              <a:buNone/>
              <a:defRPr/>
            </a:pPr>
            <a:r>
              <a:rPr lang="en-US" altLang="en-US" dirty="0"/>
              <a:t>Based on the previous labor hourly rates for a $300 annual, that would pay the mechanic/IA about </a:t>
            </a:r>
            <a:r>
              <a:rPr lang="en-US" altLang="en-US" dirty="0">
                <a:solidFill>
                  <a:srgbClr val="FF0000"/>
                </a:solidFill>
              </a:rPr>
              <a:t>$20.00 per hour! </a:t>
            </a:r>
          </a:p>
          <a:p>
            <a:pPr marL="0" indent="0">
              <a:buNone/>
              <a:defRPr/>
            </a:pPr>
            <a:r>
              <a:rPr lang="en-US" altLang="en-US" dirty="0"/>
              <a:t>   </a:t>
            </a:r>
          </a:p>
          <a:p>
            <a:pPr marL="0" indent="0">
              <a:buNone/>
              <a:defRPr/>
            </a:pPr>
            <a:r>
              <a:rPr lang="en-US" altLang="en-US" dirty="0"/>
              <a:t>Remember, the mechanic has to have tools, a maintenance facility, supplies, manuals, and calibrations of tools every year. It’s part of the regulations for them to have this. Ref: Part 43</a:t>
            </a:r>
          </a:p>
          <a:p>
            <a:pPr marL="0" indent="0">
              <a:buNone/>
              <a:defRPr/>
            </a:pPr>
            <a:endParaRPr lang="en-US" altLang="en-US" dirty="0"/>
          </a:p>
          <a:p>
            <a:pPr>
              <a:defRPr/>
            </a:pPr>
            <a:endParaRPr lang="en-US" altLang="en-US" dirty="0"/>
          </a:p>
        </p:txBody>
      </p:sp>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0818" y="1329907"/>
            <a:ext cx="3637710" cy="3851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52499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557696" y="344488"/>
            <a:ext cx="11296651" cy="609600"/>
          </a:xfrm>
        </p:spPr>
        <p:txBody>
          <a:bodyPr/>
          <a:lstStyle/>
          <a:p>
            <a:r>
              <a:rPr lang="en-US" altLang="en-US" dirty="0"/>
              <a:t>Regulations </a:t>
            </a:r>
          </a:p>
        </p:txBody>
      </p:sp>
      <p:sp>
        <p:nvSpPr>
          <p:cNvPr id="23557" name="TextBox 5"/>
          <p:cNvSpPr txBox="1">
            <a:spLocks noChangeArrowheads="1"/>
          </p:cNvSpPr>
          <p:nvPr/>
        </p:nvSpPr>
        <p:spPr bwMode="auto">
          <a:xfrm>
            <a:off x="0" y="1384231"/>
            <a:ext cx="12192000"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FontTx/>
              <a:buNone/>
            </a:pPr>
            <a:r>
              <a:rPr lang="en-US" altLang="en-US" dirty="0"/>
              <a:t>Let’s look at CFR Part 43.15</a:t>
            </a:r>
          </a:p>
          <a:p>
            <a:pPr algn="ctr">
              <a:spcBef>
                <a:spcPct val="0"/>
              </a:spcBef>
              <a:buFontTx/>
              <a:buNone/>
            </a:pPr>
            <a:r>
              <a:rPr lang="en-US" altLang="en-US" dirty="0"/>
              <a:t>Additional performance rules for </a:t>
            </a:r>
            <a:r>
              <a:rPr lang="en-US" altLang="en-US" u="sng" dirty="0">
                <a:solidFill>
                  <a:srgbClr val="FF0000"/>
                </a:solidFill>
              </a:rPr>
              <a:t>inspections</a:t>
            </a:r>
          </a:p>
        </p:txBody>
      </p:sp>
      <p:pic>
        <p:nvPicPr>
          <p:cNvPr id="4" name="Picture 3">
            <a:extLst>
              <a:ext uri="{FF2B5EF4-FFF2-40B4-BE49-F238E27FC236}">
                <a16:creationId xmlns:a16="http://schemas.microsoft.com/office/drawing/2014/main" id="{A9B43A79-888C-4B87-BD9A-4FCF66E9DA59}"/>
              </a:ext>
            </a:extLst>
          </p:cNvPr>
          <p:cNvPicPr>
            <a:picLocks noChangeAspect="1"/>
          </p:cNvPicPr>
          <p:nvPr/>
        </p:nvPicPr>
        <p:blipFill rotWithShape="1">
          <a:blip r:embed="rId4"/>
          <a:srcRect t="5596"/>
          <a:stretch/>
        </p:blipFill>
        <p:spPr>
          <a:xfrm>
            <a:off x="3811394" y="2485623"/>
            <a:ext cx="4615033" cy="3196157"/>
          </a:xfrm>
          <a:prstGeom prst="rect">
            <a:avLst/>
          </a:prstGeom>
        </p:spPr>
      </p:pic>
    </p:spTree>
    <p:custDataLst>
      <p:tags r:id="rId1"/>
    </p:custDataLst>
    <p:extLst>
      <p:ext uri="{BB962C8B-B14F-4D97-AF65-F5344CB8AC3E}">
        <p14:creationId xmlns:p14="http://schemas.microsoft.com/office/powerpoint/2010/main" val="924047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1_CUSTOM DESIGN" val="0UiKMhWy"/>
  <p:tag name="ARTICULATE_DESIGN_ID_2_CUSTOM DESIGN" val="BWNkUbPu"/>
  <p:tag name="ARTICULATE_SLIDE_COUNT" val="5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D5FDB223F4C0E4A8408399FFA4EDA33" ma:contentTypeVersion="1" ma:contentTypeDescription="Create a new document." ma:contentTypeScope="" ma:versionID="8cf0604ad459b8fbe4c7c6e3c0a7056a">
  <xsd:schema xmlns:xsd="http://www.w3.org/2001/XMLSchema" xmlns:xs="http://www.w3.org/2001/XMLSchema" xmlns:p="http://schemas.microsoft.com/office/2006/metadata/properties" xmlns:ns2="04289566-cf42-4ce7-aa7c-2469c3d4502e" xmlns:ns3="http://schemas.microsoft.com/sharepoint/v4" targetNamespace="http://schemas.microsoft.com/office/2006/metadata/properties" ma:root="true" ma:fieldsID="c41c0327a79c0cd165a16d12bde6f1c8" ns2:_="" ns3:_="">
    <xsd:import namespace="04289566-cf42-4ce7-aa7c-2469c3d4502e"/>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289566-cf42-4ce7-aa7c-2469c3d4502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1"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_dlc_DocId xmlns="04289566-cf42-4ce7-aa7c-2469c3d4502e">5YDFD77UPU3F-311-4984</_dlc_DocId>
    <_dlc_DocIdUrl xmlns="04289566-cf42-4ce7-aa7c-2469c3d4502e">
      <Url>https://avssp.faa.gov/avs/afsfaast/_layouts/15/DocIdRedir.aspx?ID=5YDFD77UPU3F-311-4984</Url>
      <Description>5YDFD77UPU3F-311-4984</Description>
    </_dlc_DocIdUrl>
    <IconOverlay xmlns="http://schemas.microsoft.com/sharepoint/v4" xsi:nil="tru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1B86060-96BE-4C3E-B924-A4FBCD777D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289566-cf42-4ce7-aa7c-2469c3d4502e"/>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97D1EC2-086B-4869-9FB4-0CCB136B730B}">
  <ds:schemaRefs>
    <ds:schemaRef ds:uri="http://schemas.microsoft.com/sharepoint/events"/>
  </ds:schemaRefs>
</ds:datastoreItem>
</file>

<file path=customXml/itemProps3.xml><?xml version="1.0" encoding="utf-8"?>
<ds:datastoreItem xmlns:ds="http://schemas.openxmlformats.org/officeDocument/2006/customXml" ds:itemID="{0B80675E-01F7-49AA-B61E-EE85CFCAD03B}">
  <ds:schemaRefs>
    <ds:schemaRef ds:uri="http://purl.org/dc/elements/1.1/"/>
    <ds:schemaRef ds:uri="http://schemas.microsoft.com/office/2006/documentManagement/types"/>
    <ds:schemaRef ds:uri="04289566-cf42-4ce7-aa7c-2469c3d4502e"/>
    <ds:schemaRef ds:uri="http://schemas.microsoft.com/sharepoint/v4"/>
    <ds:schemaRef ds:uri="http://purl.org/dc/terms/"/>
    <ds:schemaRef ds:uri="http://schemas.openxmlformats.org/package/2006/metadata/core-properties"/>
    <ds:schemaRef ds:uri="http://purl.org/dc/dcmitype/"/>
    <ds:schemaRef ds:uri="http://schemas.microsoft.com/office/infopath/2007/PartnerControls"/>
    <ds:schemaRef ds:uri="http://schemas.microsoft.com/office/2006/metadata/properties"/>
    <ds:schemaRef ds:uri="http://www.w3.org/XML/1998/namespace"/>
  </ds:schemaRefs>
</ds:datastoreItem>
</file>

<file path=customXml/itemProps4.xml><?xml version="1.0" encoding="utf-8"?>
<ds:datastoreItem xmlns:ds="http://schemas.openxmlformats.org/officeDocument/2006/customXml" ds:itemID="{AB17F8C7-2AEB-4BC2-A828-B2E729EBBAC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5052</TotalTime>
  <Words>7192</Words>
  <Application>Microsoft Office PowerPoint</Application>
  <PresentationFormat>Widescreen</PresentationFormat>
  <Paragraphs>561</Paragraphs>
  <Slides>55</Slides>
  <Notes>55</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55</vt:i4>
      </vt:variant>
    </vt:vector>
  </HeadingPairs>
  <TitlesOfParts>
    <vt:vector size="63" baseType="lpstr">
      <vt:lpstr>ＭＳ Ｐゴシック</vt:lpstr>
      <vt:lpstr>ＭＳ Ｐゴシック</vt:lpstr>
      <vt:lpstr>Arial</vt:lpstr>
      <vt:lpstr>Helvetica Neue Medium</vt:lpstr>
      <vt:lpstr>Times New Roman</vt:lpstr>
      <vt:lpstr>1_Custom Design</vt:lpstr>
      <vt:lpstr>2_Custom Design</vt:lpstr>
      <vt:lpstr>Acrobat Document</vt:lpstr>
      <vt:lpstr>The National FAA Safety Team Presents</vt:lpstr>
      <vt:lpstr>Welcome</vt:lpstr>
      <vt:lpstr>Overview  </vt:lpstr>
      <vt:lpstr>$300 Annual</vt:lpstr>
      <vt:lpstr>Labor Rates Comparison</vt:lpstr>
      <vt:lpstr>Labor Rates Comparison</vt:lpstr>
      <vt:lpstr>Typical Flat Rate for an Inspection</vt:lpstr>
      <vt:lpstr>Labor Costs  </vt:lpstr>
      <vt:lpstr>Regulations </vt:lpstr>
      <vt:lpstr>CFR Part 43.15 </vt:lpstr>
      <vt:lpstr>CFR Part 43.15 </vt:lpstr>
      <vt:lpstr>CFR Part 43.15 </vt:lpstr>
      <vt:lpstr>CFR Part 43.15 </vt:lpstr>
      <vt:lpstr>CFR Part 43.15 </vt:lpstr>
      <vt:lpstr>CFR Part 43 Appendix D</vt:lpstr>
      <vt:lpstr>CFR Part 43 Appendix D</vt:lpstr>
      <vt:lpstr>CFR Part 43 Appendix D</vt:lpstr>
      <vt:lpstr>Annual Inspection</vt:lpstr>
      <vt:lpstr>What Could Possibly Go Wrong?</vt:lpstr>
      <vt:lpstr>What Could Possibly Go Wrong?</vt:lpstr>
      <vt:lpstr>Instruction for Continued Airworthiness</vt:lpstr>
      <vt:lpstr>What Could Possibly Go Wrong?</vt:lpstr>
      <vt:lpstr>What Could Possibly Go Wrong?</vt:lpstr>
      <vt:lpstr>What Could Possibly Go Wrong?</vt:lpstr>
      <vt:lpstr>What Could Possibly Go Wrong?</vt:lpstr>
      <vt:lpstr>What Could Possibly Go Wrong?</vt:lpstr>
      <vt:lpstr>What Could Possibly Go Wrong?</vt:lpstr>
      <vt:lpstr>What Could Possibly Go Wrong?</vt:lpstr>
      <vt:lpstr>What Could Possibly Go Wrong?</vt:lpstr>
      <vt:lpstr>Parts</vt:lpstr>
      <vt:lpstr>Parts</vt:lpstr>
      <vt:lpstr>Oil Filter Inspection</vt:lpstr>
      <vt:lpstr>Airworthness Directive “AD” </vt:lpstr>
      <vt:lpstr>Airworthness Directive “AD” </vt:lpstr>
      <vt:lpstr>Previously Compiled With</vt:lpstr>
      <vt:lpstr>Regulations </vt:lpstr>
      <vt:lpstr>Who is Responsible? </vt:lpstr>
      <vt:lpstr>Who is Responsible? </vt:lpstr>
      <vt:lpstr>Who is Responsible? </vt:lpstr>
      <vt:lpstr>Who is Responsible? </vt:lpstr>
      <vt:lpstr>Who is Responsible? </vt:lpstr>
      <vt:lpstr>$300 Annual</vt:lpstr>
      <vt:lpstr>Annual Inspection Scenario</vt:lpstr>
      <vt:lpstr>Annual Inspection Scenario</vt:lpstr>
      <vt:lpstr>Annual Inspection Scenario</vt:lpstr>
      <vt:lpstr>Annual Inspection Scenario</vt:lpstr>
      <vt:lpstr>Annual Inspection Scenario</vt:lpstr>
      <vt:lpstr>Summary </vt:lpstr>
      <vt:lpstr>Questions?</vt:lpstr>
      <vt:lpstr>Safety Management Systems (SMS) Coming to General Aviation</vt:lpstr>
      <vt:lpstr> Faasafety.gov  Are you signed up??  Bring a friend next time !   Get them signed up at  FAASafety.gov  </vt:lpstr>
      <vt:lpstr>Proficiency and Peace of Mind</vt:lpstr>
      <vt:lpstr> </vt:lpstr>
      <vt:lpstr>Thank you for coming!</vt:lpstr>
      <vt:lpstr>The National FAA Safety Team Presents</vt:lpstr>
    </vt:vector>
  </TitlesOfParts>
  <Company>FAA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MTONEY</dc:creator>
  <cp:lastModifiedBy>Steuernagle, John W (FAA)</cp:lastModifiedBy>
  <cp:revision>293</cp:revision>
  <dcterms:created xsi:type="dcterms:W3CDTF">2005-01-28T20:32:53Z</dcterms:created>
  <dcterms:modified xsi:type="dcterms:W3CDTF">2022-09-08T20:47:03Z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0x010100DD5FDB223F4C0E4A8408399FFA4EDA33</vt:lpwstr>
  </property>
  <property fmtid="{D5CDD505-2E9C-101B-9397-08002B2CF9AE}" pid="3" name="_dlc_DocIdItemGuid">
    <vt:lpwstr>4bd6bb57-a0f2-4e8f-ad72-f05b7599961d</vt:lpwstr>
  </property>
  <property fmtid="{D5CDD505-2E9C-101B-9397-08002B2CF9AE}" pid="4" name="ArticulateGUID">
    <vt:lpwstr>C9B3029C-BC73-4BBD-82C9-1320EC4ADBDE</vt:lpwstr>
  </property>
  <property fmtid="{D5CDD505-2E9C-101B-9397-08002B2CF9AE}" pid="5" name="ArticulatePath">
    <vt:lpwstr>FAAST Template-AFS850-PPT-Wide-Rev 2</vt:lpwstr>
  </property>
</Properties>
</file>