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8"/>
  </p:notesMasterIdLst>
  <p:handoutMasterIdLst>
    <p:handoutMasterId r:id="rId29"/>
  </p:handoutMasterIdLst>
  <p:sldIdLst>
    <p:sldId id="273" r:id="rId7"/>
    <p:sldId id="290" r:id="rId8"/>
    <p:sldId id="291" r:id="rId9"/>
    <p:sldId id="337" r:id="rId10"/>
    <p:sldId id="312" r:id="rId11"/>
    <p:sldId id="321" r:id="rId12"/>
    <p:sldId id="334" r:id="rId13"/>
    <p:sldId id="320" r:id="rId14"/>
    <p:sldId id="317" r:id="rId15"/>
    <p:sldId id="319" r:id="rId16"/>
    <p:sldId id="340" r:id="rId17"/>
    <p:sldId id="318" r:id="rId18"/>
    <p:sldId id="335" r:id="rId19"/>
    <p:sldId id="313" r:id="rId20"/>
    <p:sldId id="341" r:id="rId21"/>
    <p:sldId id="302" r:id="rId22"/>
    <p:sldId id="309" r:id="rId23"/>
    <p:sldId id="338" r:id="rId24"/>
    <p:sldId id="339" r:id="rId25"/>
    <p:sldId id="310" r:id="rId26"/>
    <p:sldId id="336" r:id="rId27"/>
  </p:sldIdLst>
  <p:sldSz cx="12192000" cy="6858000"/>
  <p:notesSz cx="6858000" cy="9296400"/>
  <p:custDataLst>
    <p:tags r:id="rId30"/>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0"/>
            <p14:sldId id="291"/>
            <p14:sldId id="337"/>
            <p14:sldId id="312"/>
            <p14:sldId id="321"/>
            <p14:sldId id="334"/>
            <p14:sldId id="320"/>
            <p14:sldId id="317"/>
            <p14:sldId id="319"/>
            <p14:sldId id="340"/>
            <p14:sldId id="318"/>
            <p14:sldId id="335"/>
            <p14:sldId id="313"/>
            <p14:sldId id="341"/>
            <p14:sldId id="302"/>
            <p14:sldId id="309"/>
            <p14:sldId id="338"/>
            <p14:sldId id="339"/>
            <p14:sldId id="310"/>
            <p14:sldId id="336"/>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7" autoAdjust="0"/>
    <p:restoredTop sz="56077" autoAdjust="0"/>
  </p:normalViewPr>
  <p:slideViewPr>
    <p:cSldViewPr snapToGrid="0">
      <p:cViewPr varScale="1">
        <p:scale>
          <a:sx n="62" d="100"/>
          <a:sy n="62" d="100"/>
        </p:scale>
        <p:origin x="1134" y="72"/>
      </p:cViewPr>
      <p:guideLst>
        <p:guide orient="horz" pos="536"/>
        <p:guide pos="452"/>
      </p:guideLst>
    </p:cSldViewPr>
  </p:slideViewPr>
  <p:outlineViewPr>
    <p:cViewPr>
      <p:scale>
        <a:sx n="33" d="100"/>
        <a:sy n="33" d="100"/>
      </p:scale>
      <p:origin x="0" y="-139"/>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75" d="100"/>
          <a:sy n="75" d="100"/>
        </p:scale>
        <p:origin x="2362" y="72"/>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2022/03-17-251(I)PP </a:t>
            </a:r>
            <a:r>
              <a:rPr lang="en-US" sz="1200" b="1" i="0" u="none" strike="noStrike" kern="1200" baseline="0" dirty="0" smtClean="0">
                <a:solidFill>
                  <a:schemeClr val="tx1"/>
                </a:solidFill>
                <a:effectLst/>
                <a:latin typeface="Times New Roman" pitchFamily="18" charset="0"/>
                <a:ea typeface="+mn-ea"/>
                <a:cs typeface="+mn-cs"/>
              </a:rPr>
              <a:t>- </a:t>
            </a:r>
            <a:r>
              <a:rPr lang="en-US" dirty="0" smtClean="0">
                <a:latin typeface="Times New Roman" pitchFamily="18" charset="0"/>
                <a:ea typeface="ＭＳ Ｐゴシック" pitchFamily="34" charset="-128"/>
              </a:rPr>
              <a:t>Original Author: James Lamb 03/14/2018 SLT;  POC Kevin Clover</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 National FAASTeam Program Mgr. (Operations), Office 562-888-2020; Revised by J Steuernagle (05/25/2022)</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a:t>
            </a:r>
            <a:r>
              <a:rPr lang="en-US" b="1" i="1" baseline="0" dirty="0" smtClean="0">
                <a:latin typeface="Times New Roman" pitchFamily="18" charset="0"/>
                <a:ea typeface="ＭＳ Ｐゴシック" pitchFamily="34" charset="-128"/>
              </a:rPr>
              <a:t> Regulatory Roadblock Reduction </a:t>
            </a:r>
            <a:endParaRPr lang="en-US"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Script</a:t>
            </a:r>
            <a:r>
              <a:rPr lang="en-US" b="1" i="0" baseline="0" dirty="0" smtClean="0">
                <a:latin typeface="Times New Roman" pitchFamily="18" charset="0"/>
                <a:ea typeface="ＭＳ Ｐゴシック" pitchFamily="34" charset="-128"/>
              </a:rPr>
              <a:t> -  </a:t>
            </a:r>
            <a:r>
              <a:rPr lang="en-US" i="0" dirty="0" smtClean="0">
                <a:latin typeface="Times New Roman" pitchFamily="18" charset="0"/>
                <a:ea typeface="ＭＳ Ｐゴシック" pitchFamily="34" charset="-128"/>
              </a:rPr>
              <a:t>We have included a script of suggested dialog with most slides.  The</a:t>
            </a:r>
            <a:r>
              <a:rPr lang="en-US" i="0" baseline="0" dirty="0" smtClean="0">
                <a:latin typeface="Times New Roman" pitchFamily="18" charset="0"/>
                <a:ea typeface="ＭＳ Ｐゴシック" pitchFamily="34" charset="-128"/>
              </a:rPr>
              <a:t> script will always appear in a </a:t>
            </a:r>
            <a:r>
              <a:rPr lang="en-US" b="1" i="0" baseline="0" dirty="0" smtClean="0">
                <a:latin typeface="Times New Roman" pitchFamily="18" charset="0"/>
                <a:ea typeface="ＭＳ Ｐゴシック" pitchFamily="34" charset="-128"/>
              </a:rPr>
              <a:t>non-italic font</a:t>
            </a:r>
            <a:r>
              <a:rPr lang="en-US" i="0" baseline="0" dirty="0" smtClean="0">
                <a:latin typeface="Times New Roman" pitchFamily="18" charset="0"/>
                <a:ea typeface="ＭＳ Ｐゴシック" pitchFamily="34" charset="-128"/>
              </a:rPr>
              <a:t>. </a:t>
            </a:r>
            <a:r>
              <a:rPr lang="en-US" i="0" dirty="0" smtClean="0">
                <a:latin typeface="Times New Roman" pitchFamily="18" charset="0"/>
                <a:ea typeface="ＭＳ Ｐゴシック" pitchFamily="34" charset="-128"/>
              </a:rPr>
              <a:t> Presenters may read the script or modify it to suit their own presentation style.  See template slides 5 and 6  for examples of a slides with script.</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Presentation Instructions - </a:t>
            </a:r>
            <a:r>
              <a:rPr lang="en-US" i="1" dirty="0" smtClean="0">
                <a:latin typeface="Times New Roman" pitchFamily="18" charset="0"/>
                <a:ea typeface="ＭＳ Ｐゴシック" pitchFamily="34" charset="-128"/>
              </a:rPr>
              <a:t>(stage direction and  presentation suggestions) will be preceded by a  </a:t>
            </a:r>
            <a:r>
              <a:rPr lang="en-US" b="1" dirty="0" smtClean="0">
                <a:latin typeface="Times New Roman" pitchFamily="18" charset="0"/>
                <a:ea typeface="ＭＳ Ｐゴシック" pitchFamily="34" charset="-128"/>
              </a:rPr>
              <a:t>Bold header:</a:t>
            </a:r>
            <a:r>
              <a:rPr lang="en-US" b="1" baseline="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the instructions themselves will be in </a:t>
            </a:r>
            <a:r>
              <a:rPr lang="en-US" b="1" i="1" dirty="0" smtClean="0">
                <a:latin typeface="Times New Roman" pitchFamily="18" charset="0"/>
                <a:ea typeface="ＭＳ Ｐゴシック" pitchFamily="34" charset="-128"/>
              </a:rPr>
              <a:t>Italic fonts</a:t>
            </a:r>
            <a:r>
              <a:rPr lang="en-US" i="1" dirty="0" smtClean="0">
                <a:latin typeface="Times New Roman" pitchFamily="18" charset="0"/>
                <a:ea typeface="ＭＳ Ｐゴシック" pitchFamily="34" charset="-128"/>
              </a:rPr>
              <a:t>.  See slides 2,</a:t>
            </a:r>
            <a:r>
              <a:rPr lang="en-US" i="1" baseline="0" dirty="0" smtClean="0">
                <a:latin typeface="Times New Roman" pitchFamily="18" charset="0"/>
                <a:ea typeface="ＭＳ Ｐゴシック" pitchFamily="34" charset="-128"/>
              </a:rPr>
              <a:t> 3, and 4 for examples of slides with Presentation Instructions only.</a:t>
            </a:r>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Program control instructions</a:t>
            </a:r>
            <a:r>
              <a:rPr lang="en-US" b="1" i="0" baseline="0" dirty="0" smtClean="0">
                <a:latin typeface="Times New Roman" pitchFamily="18" charset="0"/>
                <a:ea typeface="ＭＳ Ｐゴシック" pitchFamily="34" charset="-128"/>
              </a:rPr>
              <a:t> -</a:t>
            </a:r>
            <a:r>
              <a:rPr lang="en-US" b="1" i="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Background</a:t>
            </a:r>
            <a:r>
              <a:rPr lang="en-US" b="1" i="0" baseline="0" dirty="0" smtClean="0">
                <a:latin typeface="Times New Roman" pitchFamily="18" charset="0"/>
                <a:ea typeface="ＭＳ Ｐゴシック" pitchFamily="34" charset="-128"/>
              </a:rPr>
              <a:t> information - </a:t>
            </a:r>
            <a:r>
              <a:rPr lang="en-US" i="1" dirty="0" smtClean="0">
                <a:latin typeface="Times New Roman" pitchFamily="18" charset="0"/>
                <a:ea typeface="ＭＳ Ｐゴシック" pitchFamily="34" charset="-128"/>
              </a:rPr>
              <a:t>Some slides may contain background information that supports the concepts presented in the program.  </a:t>
            </a:r>
            <a:br>
              <a:rPr lang="en-US" i="1" dirty="0" smtClean="0">
                <a:latin typeface="Times New Roman" pitchFamily="18" charset="0"/>
                <a:ea typeface="ＭＳ Ｐゴシック" pitchFamily="34" charset="-128"/>
              </a:rPr>
            </a:br>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400" b="0" i="0" u="none" strike="noStrike" baseline="0" dirty="0" smtClean="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400" b="0" i="0" u="none" strike="noStrike" baseline="0" dirty="0" smtClean="0">
                <a:solidFill>
                  <a:srgbClr val="000000"/>
                </a:solidFill>
                <a:latin typeface="Times New Roman" panose="02020603050405020304" pitchFamily="18" charset="0"/>
              </a:rPr>
              <a:t> </a:t>
            </a:r>
            <a:r>
              <a:rPr lang="en-US" sz="1200" b="0" i="0" u="none" strike="noStrike" baseline="0" dirty="0" smtClean="0">
                <a:solidFill>
                  <a:srgbClr val="000000"/>
                </a:solidFill>
                <a:latin typeface="Times New Roman" panose="02020603050405020304" pitchFamily="18" charset="0"/>
              </a:rPr>
              <a:t>The FAA along with the General Aviation Joint Steering Committee (GAJSC) is promoting Angle of Attack (AOA) indicators as one of the many safety initiatives aimed at reducing the General Aviation accident rate. AOA indicators will specifically target Loss of Control (LOC) accidents. Loss of control is the number one root cause of fatalities in both General Aviation (GA) and Commercial Aviation. More than 25% of General Aviation fatal accidents occur during the maneuvering phase of flight. Of those accidents-half involve stall/spin scenarios. Technology such as AOA indicators can have a tremendous impact on reversing this trend and are increasingly affordable for GA airplanes. (Reference: Instrument Flying Handbook “FAA-H-8083-15B”)</a:t>
            </a:r>
          </a:p>
          <a:p>
            <a:endParaRPr lang="en-US" sz="1200" b="0" i="0" u="none" strike="noStrike" baseline="0" dirty="0" smtClean="0">
              <a:solidFill>
                <a:srgbClr val="000000"/>
              </a:solidFill>
              <a:latin typeface="Times New Roman" panose="02020603050405020304" pitchFamily="18" charset="0"/>
            </a:endParaRPr>
          </a:p>
          <a:p>
            <a:pPr marL="171450" lvl="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The AOA indicator provides pilots with an awareness (visual and audio) of their margin above stall. The system accounts for all conditions such as weight and acceleration by design, whereas using stall speed does not. AOA system installations should be easy because they are not required equipment and do not interface with any existing equipment. The GAJSC suggest that AOA system installations should be easy because they are not required equipment and do not interface with any existing equipment. </a:t>
            </a:r>
          </a:p>
          <a:p>
            <a:r>
              <a:rPr lang="en-US" sz="1200" kern="1200" dirty="0" smtClean="0">
                <a:solidFill>
                  <a:schemeClr val="tx1"/>
                </a:solidFill>
                <a:effectLst/>
                <a:latin typeface="Times New Roman" pitchFamily="18" charset="0"/>
                <a:ea typeface="+mn-ea"/>
                <a:cs typeface="+mn-cs"/>
              </a:rPr>
              <a:t> </a:t>
            </a:r>
            <a:endParaRPr lang="en-US" dirty="0" smtClean="0">
              <a:effectLst/>
            </a:endParaRPr>
          </a:p>
          <a:p>
            <a:endParaRPr lang="en-US" baseline="0" dirty="0" smtClean="0"/>
          </a:p>
          <a:p>
            <a:r>
              <a:rPr lang="en-US" b="1" dirty="0" smtClean="0">
                <a:latin typeface="Times New Roman" pitchFamily="18" charset="0"/>
                <a:ea typeface="ＭＳ Ｐゴシック" pitchFamily="34" charset="-128"/>
              </a:rPr>
              <a:t>(Next Slide)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1416294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FAA’s Small Airplane Directorate has streamlined the process for production and retrofit approval of AOA devices.  </a:t>
            </a:r>
          </a:p>
          <a:p>
            <a:endParaRPr lang="en-US" dirty="0" smtClean="0">
              <a:latin typeface="Times New Roman" pitchFamily="18" charset="0"/>
            </a:endParaRPr>
          </a:p>
          <a:p>
            <a:r>
              <a:rPr lang="en-US" b="1" dirty="0" smtClean="0">
                <a:latin typeface="Times New Roman" pitchFamily="18" charset="0"/>
              </a:rPr>
              <a:t>Presentation Note:   </a:t>
            </a:r>
            <a:r>
              <a:rPr lang="en-US" i="1" dirty="0" smtClean="0">
                <a:latin typeface="Times New Roman" pitchFamily="18" charset="0"/>
              </a:rPr>
              <a:t>If you have an internet connection you can access the Press Release by clicking on the information button on the lower right of the screen.</a:t>
            </a:r>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 </a:t>
            </a:r>
            <a:r>
              <a:rPr lang="en-US" b="1" dirty="0" smtClean="0">
                <a:latin typeface="Times New Roman" pitchFamily="18" charset="0"/>
              </a:rPr>
              <a:t>(Next Slide)</a:t>
            </a:r>
          </a:p>
          <a:p>
            <a:endParaRPr lang="en-US" dirty="0" smtClean="0">
              <a:latin typeface="Times New Roman" pitchFamily="18"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46A034D0-0777-4A75-B8CE-7BBE60220652}" type="slidenum">
              <a:rPr lang="en-US" sz="1200" smtClean="0">
                <a:latin typeface="Times New Roman" pitchFamily="18" charset="0"/>
              </a:rPr>
              <a:pPr eaLnBrk="1" hangingPunct="1"/>
              <a:t>11</a:t>
            </a:fld>
            <a:endParaRPr lang="en-US" sz="1200" smtClean="0">
              <a:latin typeface="Times New Roman" pitchFamily="18" charset="0"/>
            </a:endParaRPr>
          </a:p>
        </p:txBody>
      </p:sp>
    </p:spTree>
    <p:extLst>
      <p:ext uri="{BB962C8B-B14F-4D97-AF65-F5344CB8AC3E}">
        <p14:creationId xmlns:p14="http://schemas.microsoft.com/office/powerpoint/2010/main" val="1437781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47350" indent="-171450" algn="just">
              <a:buFont typeface="Arial" panose="020B0604020202020204" pitchFamily="34" charset="0"/>
              <a:buChar char="•"/>
            </a:pPr>
            <a:r>
              <a:rPr lang="en-US" sz="1200" b="0" i="0" u="none" strike="noStrike" baseline="0" dirty="0" smtClean="0">
                <a:latin typeface="Times New Roman" panose="02020603050405020304" pitchFamily="18" charset="0"/>
              </a:rPr>
              <a:t>An autopilot can be capable of many very time intensive tasks, helping the pilot focus on the overall status of the aircraft and flight. Good use of an autopilot helps automate the process of guiding and controlling the aircraft. Autopilots can automate tasks, such as maintaining an altitude, climbing or descending to an assigned altitude, turning to and maintaining an assigned heading, intercepting a course, guiding the aircraft between waypoints that make up a route programmed into an FMS, and flying a precision or nonprecision approach.</a:t>
            </a:r>
          </a:p>
          <a:p>
            <a:pPr marR="47350" algn="just"/>
            <a:r>
              <a:rPr lang="en-US" sz="1200" b="0" i="0" u="none" strike="noStrike" baseline="0" dirty="0" smtClean="0">
                <a:latin typeface="Times New Roman" panose="02020603050405020304" pitchFamily="18" charset="0"/>
              </a:rPr>
              <a:t>(Reference:  “Advanced Avionics Handbook”, FAA-H-8083-6 / Chapter 4 – Automated Flight Control </a:t>
            </a:r>
          </a:p>
          <a:p>
            <a:pPr marR="47350" algn="just"/>
            <a:endParaRPr lang="en-US" sz="1200" b="0" i="0" u="none" strike="noStrike" baseline="0" dirty="0" smtClean="0">
              <a:latin typeface="Times New Roman" panose="02020603050405020304" pitchFamily="18" charset="0"/>
            </a:endParaRPr>
          </a:p>
          <a:p>
            <a:pPr marL="171450" lvl="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An AOPA Air Safety Institute report points out that LOC accidents at night and in IMC would drop by 50 percent simply by installing autopilots in the more than 100,000 IFR capable GA airplanes.</a:t>
            </a:r>
          </a:p>
          <a:p>
            <a:r>
              <a:rPr lang="en-US" sz="1200" kern="1200" dirty="0" smtClean="0">
                <a:solidFill>
                  <a:schemeClr val="tx1"/>
                </a:solidFill>
                <a:effectLst/>
                <a:latin typeface="Times New Roman" pitchFamily="18" charset="0"/>
                <a:ea typeface="+mn-ea"/>
                <a:cs typeface="+mn-cs"/>
              </a:rPr>
              <a:t> </a:t>
            </a:r>
            <a:endParaRPr lang="en-US" dirty="0" smtClean="0">
              <a:effectLst/>
            </a:endParaRPr>
          </a:p>
          <a:p>
            <a:r>
              <a:rPr lang="en-US" b="1" dirty="0" smtClean="0">
                <a:latin typeface="Times New Roman" pitchFamily="18" charset="0"/>
                <a:ea typeface="ＭＳ Ｐゴシック" pitchFamily="34" charset="-128"/>
              </a:rPr>
              <a:t>(Next Slide)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1510342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47350" indent="-171450" algn="just">
              <a:buFont typeface="Arial" panose="020B0604020202020204" pitchFamily="34" charset="0"/>
              <a:buChar char="•"/>
            </a:pPr>
            <a:r>
              <a:rPr lang="en-US" sz="1200" b="0" i="0" u="none" strike="noStrike" baseline="0" dirty="0" smtClean="0">
                <a:latin typeface="Times New Roman" panose="02020603050405020304" pitchFamily="18" charset="0"/>
              </a:rPr>
              <a:t>The GAJSC’s report suggests that the FAA should</a:t>
            </a:r>
            <a:r>
              <a:rPr lang="en-US" sz="1200" kern="1200" dirty="0" smtClean="0">
                <a:solidFill>
                  <a:schemeClr val="tx1"/>
                </a:solidFill>
                <a:effectLst/>
                <a:latin typeface="Times New Roman" pitchFamily="18" charset="0"/>
                <a:ea typeface="+mn-ea"/>
                <a:cs typeface="+mn-cs"/>
              </a:rPr>
              <a:t> find ways to help reduce the cost to about half of what it costs today to install safety enhancing technology. Given that an installation may have minimal risk but offer substantial safety benefit, the FAA should</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apply a risk management approach to address the current situation in which the FAA is actually an obstacle to getting safety enhancing technology into the GA fleet.</a:t>
            </a:r>
          </a:p>
          <a:p>
            <a:pPr marR="47350" algn="just"/>
            <a:endParaRPr lang="en-US" sz="1200" kern="1200" dirty="0" smtClean="0">
              <a:solidFill>
                <a:schemeClr val="tx1"/>
              </a:solidFill>
              <a:effectLst/>
              <a:latin typeface="Times New Roman" pitchFamily="18" charset="0"/>
              <a:ea typeface="+mn-ea"/>
              <a:cs typeface="+mn-cs"/>
            </a:endParaRPr>
          </a:p>
          <a:p>
            <a:pPr marL="171450" marR="47350" indent="-171450" algn="just">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The report states homebuilders can install an autopilot for as little as $2,500. However, for most light airplanes that cost would be between $10,000 and $15,000 with the airplane value around $20,000 to $100,000. That is </a:t>
            </a:r>
            <a:r>
              <a:rPr lang="en-US" sz="1200" u="sng" kern="1200" dirty="0" smtClean="0">
                <a:solidFill>
                  <a:schemeClr val="tx1"/>
                </a:solidFill>
                <a:effectLst/>
                <a:latin typeface="Times New Roman" pitchFamily="18" charset="0"/>
                <a:ea typeface="+mn-ea"/>
                <a:cs typeface="+mn-cs"/>
              </a:rPr>
              <a:t>simply too large a fraction of the airplane’s value to justify the expense</a:t>
            </a:r>
            <a:r>
              <a:rPr lang="en-US" sz="1200" kern="1200" dirty="0" smtClean="0">
                <a:solidFill>
                  <a:schemeClr val="tx1"/>
                </a:solidFill>
                <a:effectLst/>
                <a:latin typeface="Times New Roman" pitchFamily="18" charset="0"/>
                <a:ea typeface="+mn-ea"/>
                <a:cs typeface="+mn-cs"/>
              </a:rPr>
              <a:t>.  </a:t>
            </a:r>
            <a:endParaRPr lang="en-US" dirty="0" smtClean="0">
              <a:effectLst/>
            </a:endParaRPr>
          </a:p>
          <a:p>
            <a:pPr marR="47350" algn="just"/>
            <a:endParaRPr lang="en-US" sz="1200" b="0" i="0" u="none" strike="noStrike" baseline="0" dirty="0" smtClean="0">
              <a:latin typeface="Times New Roman" panose="02020603050405020304" pitchFamily="18" charset="0"/>
            </a:endParaRP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 </a:t>
            </a:r>
            <a:r>
              <a:rPr lang="en-US" b="1" dirty="0" smtClean="0">
                <a:latin typeface="Times New Roman" pitchFamily="18" charset="0"/>
                <a:ea typeface="ＭＳ Ｐゴシック" pitchFamily="34" charset="-128"/>
              </a:rPr>
              <a:t>(Next Slide)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1674291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Times New Roman" pitchFamily="18" charset="0"/>
                <a:ea typeface="+mn-ea"/>
                <a:cs typeface="+mn-cs"/>
              </a:rPr>
              <a:t>GA is going through a technical revolution that started in the mid 1990’s and is accelerating today.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Times New Roman" pitchFamily="18" charset="0"/>
                <a:ea typeface="+mn-ea"/>
                <a:cs typeface="+mn-cs"/>
              </a:rPr>
              <a:t>Taking advantage of the rapidly expanding technical revolution is an important component of reducing GA accidents.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Times New Roman" pitchFamily="18" charset="0"/>
                <a:ea typeface="+mn-ea"/>
                <a:cs typeface="+mn-cs"/>
              </a:rPr>
              <a:t>The technology to address LOC accidents can, in some cases, be designed as a portable device; but more typically, technologies that can address LOC accidents must be installed on the airplane. This is the main reason that cost keeps this technology out of small airplanes.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Times New Roman" pitchFamily="18" charset="0"/>
                <a:ea typeface="+mn-ea"/>
                <a:cs typeface="+mn-cs"/>
              </a:rPr>
              <a:t>The FAA has the responsibility to ensure that devices meet the safety aspect prior to approving them.</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Times New Roman" pitchFamily="18" charset="0"/>
                <a:ea typeface="+mn-ea"/>
                <a:cs typeface="+mn-cs"/>
              </a:rPr>
              <a:t>Clearly the FAA is on the right track, but must find ways to help reduce the cost to about half of what it costs today to install safety enhancing technology.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Times New Roman" pitchFamily="18" charset="0"/>
                <a:ea typeface="+mn-ea"/>
                <a:cs typeface="+mn-cs"/>
              </a:rPr>
              <a:t>If done properly the GA fleet can reap the potential benefit of reward with a balanced risk approach.</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kern="1200" dirty="0" smtClean="0">
              <a:solidFill>
                <a:schemeClr val="tx1"/>
              </a:solidFill>
              <a:effectLst/>
              <a:latin typeface="Times New Roman" pitchFamily="18"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kern="1200" dirty="0" smtClean="0">
              <a:solidFill>
                <a:schemeClr val="tx1"/>
              </a:solidFill>
              <a:effectLst/>
              <a:latin typeface="Times New Roman" pitchFamily="18" charset="0"/>
              <a:ea typeface="+mn-ea"/>
              <a:cs typeface="+mn-cs"/>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36C39AF-5418-4CF1-9D58-DEAFC965A5F8}" type="slidenum">
              <a:rPr lang="en-US" sz="1200">
                <a:solidFill>
                  <a:prstClr val="black"/>
                </a:solidFill>
                <a:latin typeface="Times New Roman" pitchFamily="18" charset="0"/>
              </a:rPr>
              <a:pPr eaLnBrk="1" hangingPunct="1"/>
              <a:t>14</a:t>
            </a:fld>
            <a:endParaRPr lang="en-US" sz="1200" dirty="0">
              <a:solidFill>
                <a:prstClr val="black"/>
              </a:solidFill>
              <a:latin typeface="Times New Roman" pitchFamily="18" charset="0"/>
            </a:endParaRPr>
          </a:p>
        </p:txBody>
      </p:sp>
    </p:spTree>
    <p:extLst>
      <p:ext uri="{BB962C8B-B14F-4D97-AF65-F5344CB8AC3E}">
        <p14:creationId xmlns:p14="http://schemas.microsoft.com/office/powerpoint/2010/main" val="2171603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go,</a:t>
            </a:r>
            <a:r>
              <a:rPr lang="en-US" baseline="0" dirty="0" smtClean="0"/>
              <a:t> here’s one more example of how streamlined certification is increasing safety.  As of today, 3 aircraft have been certified with Garmin’s Emergency </a:t>
            </a:r>
            <a:r>
              <a:rPr lang="en-US" baseline="0" dirty="0" err="1" smtClean="0"/>
              <a:t>Autoland</a:t>
            </a:r>
            <a:r>
              <a:rPr lang="en-US" baseline="0" dirty="0" smtClean="0"/>
              <a:t> (EAL) system.  </a:t>
            </a:r>
          </a:p>
          <a:p>
            <a:endParaRPr lang="en-US" baseline="0" dirty="0" smtClean="0"/>
          </a:p>
          <a:p>
            <a:r>
              <a:rPr lang="en-US" baseline="0" dirty="0" smtClean="0"/>
              <a:t>The system can be activated by pilots, passengers, or the aircraft itself.  Once activated, the system will squawk 7700 and broadcast on the last pilot-selected frequency </a:t>
            </a:r>
            <a:r>
              <a:rPr lang="en-US" b="1" baseline="0" dirty="0" smtClean="0"/>
              <a:t>and </a:t>
            </a:r>
            <a:r>
              <a:rPr lang="en-US" b="0" baseline="0" dirty="0" smtClean="0"/>
              <a:t>on the emergency guard (121.5 </a:t>
            </a:r>
            <a:r>
              <a:rPr lang="en-US" b="0" baseline="0" dirty="0" err="1" smtClean="0"/>
              <a:t>Mhz</a:t>
            </a:r>
            <a:r>
              <a:rPr lang="en-US" b="0" baseline="0" dirty="0" smtClean="0"/>
              <a:t>) frequency.  </a:t>
            </a:r>
          </a:p>
          <a:p>
            <a:endParaRPr lang="en-US" b="0" baseline="0" dirty="0" smtClean="0"/>
          </a:p>
          <a:p>
            <a:r>
              <a:rPr lang="en-US" b="0" baseline="0" dirty="0" smtClean="0"/>
              <a:t>The aircraft will then navigate to a suitable emergency airport and land.  When within 12 miles of the landing airport, the aircraft will broadcast advisories on the appropriate ATC or common traffic advisory (CTAF) frequency and on guard.</a:t>
            </a:r>
          </a:p>
          <a:p>
            <a:endParaRPr lang="en-US" b="0" baseline="0" dirty="0" smtClean="0"/>
          </a:p>
          <a:p>
            <a:r>
              <a:rPr lang="en-US" b="0" baseline="0" dirty="0" smtClean="0"/>
              <a:t>Pilots should listen for these broadcasts and ensure they remain clear of the emergency aircraft.</a:t>
            </a:r>
          </a:p>
          <a:p>
            <a:endParaRPr lang="en-US" b="0"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347946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a:p>
            <a:endParaRPr 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41BE37F-FDD9-4794-9C46-E64A15DC2294}" type="slidenum">
              <a:rPr lang="en-US" sz="1200" smtClean="0">
                <a:latin typeface="Times New Roman" pitchFamily="18" charset="0"/>
              </a:rPr>
              <a:pPr eaLnBrk="1" hangingPunct="1"/>
              <a:t>16</a:t>
            </a:fld>
            <a:endParaRPr lang="en-US" sz="1200"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339001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smtClean="0"/>
              <a:t>Every</a:t>
            </a:r>
            <a:r>
              <a:rPr lang="en-US" b="0" i="0" baseline="0" dirty="0" smtClean="0"/>
              <a:t> time you complete a </a:t>
            </a:r>
            <a:r>
              <a:rPr lang="en-US" b="1" i="1" baseline="0" dirty="0" smtClean="0"/>
              <a:t>WINGS </a:t>
            </a:r>
            <a:r>
              <a:rPr lang="en-US" b="0" i="0" baseline="0" dirty="0" smtClean="0"/>
              <a:t>Phase you’re eligible to win cash in the </a:t>
            </a:r>
            <a:r>
              <a:rPr lang="en-US" b="1" i="1" baseline="0" dirty="0" smtClean="0"/>
              <a:t>WINGS </a:t>
            </a:r>
            <a:r>
              <a:rPr lang="en-US" b="0" i="0" baseline="0" dirty="0" smtClean="0"/>
              <a:t>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dirty="0"/>
              <a:t>sweepstakes is generously funded by Paul Burger, a long time advocate for general aviation safety and a retired aviator who believes participation in this program saves lives. VISIT </a:t>
            </a:r>
            <a:r>
              <a:rPr lang="en-US" dirty="0" smtClean="0"/>
              <a:t>WWW.MYWINGSINITATIVE.ORG </a:t>
            </a:r>
            <a:r>
              <a:rPr lang="en-US" dirty="0"/>
              <a:t>to learn more and enter the 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Just navigate to http://www.</a:t>
            </a:r>
            <a:r>
              <a:rPr lang="en-US" baseline="0" dirty="0" smtClean="0"/>
              <a:t>mywingsinitiative.org or scan the QR code for details.  By the way, Instructors can also enter the sweepstakes.  But there are even better reasons to participate in </a:t>
            </a:r>
            <a:r>
              <a:rPr lang="en-US" b="1" i="1" baseline="0" dirty="0" smtClean="0"/>
              <a:t>WINGS</a:t>
            </a:r>
            <a:r>
              <a:rPr lang="en-US" b="0" i="0" baseline="0" dirty="0" smtClean="0"/>
              <a:t>.</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endParaRPr lang="en-US" dirty="0"/>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18</a:t>
            </a:fld>
            <a:endParaRPr lang="en-US" dirty="0"/>
          </a:p>
        </p:txBody>
      </p:sp>
    </p:spTree>
    <p:extLst>
      <p:ext uri="{BB962C8B-B14F-4D97-AF65-F5344CB8AC3E}">
        <p14:creationId xmlns:p14="http://schemas.microsoft.com/office/powerpoint/2010/main" val="3061375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Management Systems are a</a:t>
            </a:r>
            <a:r>
              <a:rPr lang="en-US" baseline="0" dirty="0" smtClean="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smtClean="0"/>
          </a:p>
          <a:p>
            <a:r>
              <a:rPr lang="en-US" baseline="0" dirty="0" smtClean="0"/>
              <a:t>There are 4 major components to a Safety Management System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Policy – a documented commitment to safety that runs from the head of an organization to its newest member.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 Risk Management – a process that identifies</a:t>
            </a:r>
            <a:r>
              <a:rPr lang="en-US" b="0" baseline="0" dirty="0" smtClean="0"/>
              <a:t> hazards within an operation, determines to what extent an identified hazard may impact flight safety, and controls the risk of occurrence to an acceptable level. </a:t>
            </a:r>
            <a:r>
              <a:rPr lang="en-US" b="1" baseline="0" dirty="0" smtClean="0"/>
              <a:t>(Click)</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Assurance – By collecting and analyzing information derived from safety performance data Safety Assurance ensures the performance and effectiveness of Safety Risk Controls.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a:t>
            </a:r>
            <a:r>
              <a:rPr lang="en-US" b="0" baseline="0" dirty="0" smtClean="0"/>
              <a:t> Promotion communicates safety information and commitment throughout the organization. </a:t>
            </a:r>
            <a:r>
              <a:rPr lang="en-US" b="1" baseline="0" dirty="0" smtClean="0"/>
              <a:t>(Click)</a:t>
            </a:r>
          </a:p>
          <a:p>
            <a:endParaRPr lang="en-US" b="0" dirty="0" smtClean="0"/>
          </a:p>
          <a:p>
            <a:r>
              <a:rPr lang="en-US" b="0" dirty="0" smtClean="0"/>
              <a:t>You can find more information about Safety Management Systems at the URL on the Screen.</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dirty="0"/>
          </a:p>
        </p:txBody>
      </p:sp>
    </p:spTree>
    <p:extLst>
      <p:ext uri="{BB962C8B-B14F-4D97-AF65-F5344CB8AC3E}">
        <p14:creationId xmlns:p14="http://schemas.microsoft.com/office/powerpoint/2010/main" val="312752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31788" y="696913"/>
            <a:ext cx="6197600" cy="3486150"/>
          </a:xfrm>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0A7358A1-738F-44CA-9594-49EB6B50F827}" type="slidenum">
              <a:rPr lang="en-US" sz="1200" smtClean="0">
                <a:latin typeface="Times New Roman" pitchFamily="18" charset="0"/>
              </a:rPr>
              <a:pPr eaLnBrk="1" hangingPunct="1"/>
              <a:t>2</a:t>
            </a:fld>
            <a:endParaRPr lang="en-US" sz="1200"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dirty="0"/>
          </a:p>
        </p:txBody>
      </p:sp>
    </p:spTree>
    <p:extLst>
      <p:ext uri="{BB962C8B-B14F-4D97-AF65-F5344CB8AC3E}">
        <p14:creationId xmlns:p14="http://schemas.microsoft.com/office/powerpoint/2010/main" val="280563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 </a:t>
            </a:r>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154171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31788" y="696913"/>
            <a:ext cx="6197600" cy="348615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smtClean="0">
                <a:latin typeface="Times New Roman" pitchFamily="18" charset="0"/>
                <a:ea typeface="ＭＳ Ｐゴシック" pitchFamily="34" charset="-128"/>
              </a:rPr>
              <a:t>In this presentation we’ll talk a little bit about recommendations from a work group known</a:t>
            </a:r>
            <a:r>
              <a:rPr lang="en-US" baseline="0" dirty="0" smtClean="0">
                <a:latin typeface="Times New Roman" pitchFamily="18" charset="0"/>
                <a:ea typeface="ＭＳ Ｐゴシック" pitchFamily="34" charset="-128"/>
              </a:rPr>
              <a:t> as the General Aviation Joint Steering Committee (GAJSC)</a:t>
            </a:r>
            <a:r>
              <a:rPr lang="en-US" dirty="0" smtClean="0">
                <a:latin typeface="Times New Roman" pitchFamily="18" charset="0"/>
                <a:ea typeface="ＭＳ Ｐゴシック" pitchFamily="34" charset="-128"/>
              </a:rPr>
              <a:t> that studies General Aviation mishaps and provided</a:t>
            </a:r>
            <a:r>
              <a:rPr lang="en-US" baseline="0" dirty="0" smtClean="0">
                <a:latin typeface="Times New Roman" pitchFamily="18" charset="0"/>
                <a:ea typeface="ＭＳ Ｐゴシック" pitchFamily="34" charset="-128"/>
              </a:rPr>
              <a:t> mitigation strategies</a:t>
            </a:r>
            <a:r>
              <a:rPr lang="en-US" dirty="0" smtClean="0">
                <a:latin typeface="Times New Roman" pitchFamily="18" charset="0"/>
                <a:ea typeface="ＭＳ Ｐゴシック" pitchFamily="34" charset="-128"/>
              </a:rPr>
              <a:t>.  For this month’s topic, we review their</a:t>
            </a:r>
            <a:r>
              <a:rPr lang="en-US" baseline="0" dirty="0" smtClean="0">
                <a:latin typeface="Times New Roman" pitchFamily="18" charset="0"/>
                <a:ea typeface="ＭＳ Ｐゴシック" pitchFamily="34" charset="-128"/>
              </a:rPr>
              <a:t> study results and recommendations for “Loss of Control on Approach and Landing and En Route.</a:t>
            </a:r>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p>
          <a:p>
            <a:pPr algn="l"/>
            <a:endParaRPr lang="en-US" b="1" dirty="0" smtClean="0">
              <a:latin typeface="Times New Roman" pitchFamily="18" charset="0"/>
              <a:ea typeface="ＭＳ Ｐゴシック" pitchFamily="34" charset="-128"/>
            </a:endParaRPr>
          </a:p>
          <a:p>
            <a:pPr algn="l"/>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p>
          <a:p>
            <a:endParaRPr lang="en-US"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1AE0BD27-E0FA-438E-A833-2D11A9839AFB}" type="slidenum">
              <a:rPr lang="en-US" sz="1200" smtClean="0">
                <a:latin typeface="Times New Roman" pitchFamily="18" charset="0"/>
              </a:rPr>
              <a:pPr eaLnBrk="1" hangingPunct="1"/>
              <a:t>3</a:t>
            </a:fld>
            <a:endParaRPr lang="en-US" sz="1200"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2016 the FAA took a major step toward</a:t>
            </a:r>
            <a:r>
              <a:rPr lang="en-US" baseline="0" dirty="0" smtClean="0"/>
              <a:t> easing the approval requirements for installation of non-required safety enhancing equipment.  The policy statement acknowledges the benefits of equipping with safety gear and makes it easier for aircraft owners and manufacturers to do so.</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dirty="0"/>
          </a:p>
        </p:txBody>
      </p:sp>
    </p:spTree>
    <p:extLst>
      <p:ext uri="{BB962C8B-B14F-4D97-AF65-F5344CB8AC3E}">
        <p14:creationId xmlns:p14="http://schemas.microsoft.com/office/powerpoint/2010/main" val="129510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Calibri" panose="020F0502020204030204" pitchFamily="34" charset="0"/>
              </a:rPr>
              <a:t>Recommendations from the GAJSC</a:t>
            </a:r>
            <a:r>
              <a:rPr lang="en-US" sz="1200" baseline="0" dirty="0" smtClean="0">
                <a:effectLst/>
                <a:latin typeface="Arial" panose="020B0604020202020204" pitchFamily="34" charset="0"/>
                <a:ea typeface="Calibri" panose="020F0502020204030204" pitchFamily="34" charset="0"/>
                <a:cs typeface="Calibri" panose="020F0502020204030204" pitchFamily="34" charset="0"/>
              </a:rPr>
              <a:t> included reducing regulatory roadblocks that affect initial certification and  installation of additional avionics technology. The committee believes that extensive certification requirements for installation of additional risk mitigating avionics in small GA aircraft results in an expense that is too large a fraction of the airplane’s value to justify the expense.</a:t>
            </a:r>
          </a:p>
          <a:p>
            <a:endParaRPr lang="en-US" sz="1200" dirty="0" smtClean="0">
              <a:effectLst/>
              <a:latin typeface="Arial" panose="020B060402020202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smtClean="0">
                <a:effectLst/>
                <a:latin typeface="Arial" panose="020B0604020202020204" pitchFamily="34" charset="0"/>
                <a:ea typeface="Calibri" panose="020F0502020204030204" pitchFamily="34" charset="0"/>
                <a:cs typeface="Calibri" panose="020F0502020204030204" pitchFamily="34" charset="0"/>
              </a:rPr>
              <a:t>Part 23 regulations will continue to be used as a means of certification, but the administrator has deemed the ASTM standards to provide "at least the same level of safety as the corresponding requirements in part 23, amendment 23-64."</a:t>
            </a:r>
            <a:br>
              <a:rPr lang="en-US" sz="1200" dirty="0" smtClean="0">
                <a:effectLst/>
                <a:latin typeface="Arial" panose="020B0604020202020204" pitchFamily="34" charset="0"/>
                <a:ea typeface="Calibri" panose="020F0502020204030204" pitchFamily="34" charset="0"/>
                <a:cs typeface="Calibri" panose="020F0502020204030204" pitchFamily="34" charset="0"/>
              </a:rPr>
            </a:br>
            <a:r>
              <a:rPr lang="en-US" sz="1200" dirty="0" smtClean="0">
                <a:effectLst/>
                <a:latin typeface="Arial" panose="020B0604020202020204" pitchFamily="34" charset="0"/>
                <a:ea typeface="Calibri" panose="020F0502020204030204" pitchFamily="34" charset="0"/>
                <a:cs typeface="Calibri" panose="020F0502020204030204" pitchFamily="34" charset="0"/>
              </a:rPr>
              <a:t/>
            </a:r>
            <a:br>
              <a:rPr lang="en-US" sz="1200" dirty="0" smtClean="0">
                <a:effectLst/>
                <a:latin typeface="Arial" panose="020B0604020202020204" pitchFamily="34" charset="0"/>
                <a:ea typeface="Calibri" panose="020F0502020204030204" pitchFamily="34" charset="0"/>
                <a:cs typeface="Calibri" panose="020F0502020204030204" pitchFamily="34" charset="0"/>
              </a:rPr>
            </a:br>
            <a:r>
              <a:rPr lang="en-US" sz="1200" dirty="0" smtClean="0">
                <a:effectLst/>
                <a:latin typeface="Arial" panose="020B0604020202020204" pitchFamily="34" charset="0"/>
                <a:ea typeface="Calibri" panose="020F0502020204030204" pitchFamily="34" charset="0"/>
                <a:cs typeface="Calibri" panose="020F0502020204030204" pitchFamily="34" charset="0"/>
              </a:rPr>
              <a:t>For the past few years, the FAA has allowed ASTM consensus standards as a means of certification for Light Sport Aircraft. The agency has also made provisions within part 23 to streamline the certification of safety components such as angle-of-attack indicators. The catalyst for these changes was the Small Airplane Revitalization Act of 2013.</a:t>
            </a:r>
          </a:p>
          <a:p>
            <a:endParaRPr lang="en-US" b="0" baseline="0" dirty="0" smtClean="0">
              <a:latin typeface="Times New Roman" pitchFamily="18" charset="0"/>
              <a:ea typeface="ＭＳ Ｐゴシック" pitchFamily="34" charset="-128"/>
            </a:endParaRPr>
          </a:p>
          <a:p>
            <a:endParaRPr lang="en-US" b="0" baseline="0"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p>
          <a:p>
            <a:endParaRPr lang="en-US" dirty="0" smtClean="0">
              <a:latin typeface="Times New Roman" pitchFamily="18" charset="0"/>
              <a:ea typeface="ＭＳ Ｐゴシック"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FD09E912-B17E-4C38-869E-A6B28C97E642}" type="slidenum">
              <a:rPr lang="en-US" sz="1200">
                <a:solidFill>
                  <a:prstClr val="black"/>
                </a:solidFill>
                <a:latin typeface="Times New Roman" pitchFamily="18" charset="0"/>
              </a:rPr>
              <a:pPr eaLnBrk="1" hangingPunct="1"/>
              <a:t>5</a:t>
            </a:fld>
            <a:endParaRPr lang="en-US" sz="1200" dirty="0">
              <a:solidFill>
                <a:prstClr val="black"/>
              </a:solidFill>
              <a:latin typeface="Times New Roman" pitchFamily="18" charset="0"/>
            </a:endParaRPr>
          </a:p>
        </p:txBody>
      </p:sp>
    </p:spTree>
    <p:extLst>
      <p:ext uri="{BB962C8B-B14F-4D97-AF65-F5344CB8AC3E}">
        <p14:creationId xmlns:p14="http://schemas.microsoft.com/office/powerpoint/2010/main" val="92976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Federal Aviation Administration </a:t>
            </a:r>
            <a:r>
              <a:rPr lang="en-US" dirty="0" smtClean="0">
                <a:solidFill>
                  <a:schemeClr val="tx1"/>
                </a:solidFill>
              </a:rPr>
              <a:t>(FAA</a:t>
            </a:r>
            <a:r>
              <a:rPr lang="en-US" dirty="0" smtClean="0"/>
              <a:t>) expects this rule will enable faster installation of innovative, safety-enhancing technologies into small airplanes, while reducing costs for the aviation industry.</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With these performance-based standards, the FAA delivers on its promise to implement forward-looking, flexible rules that encourage innovation. Specifically, the new </a:t>
            </a:r>
            <a:r>
              <a:rPr lang="en-US" u="sng" dirty="0" smtClean="0"/>
              <a:t>part 23 </a:t>
            </a:r>
            <a:r>
              <a:rPr lang="en-US" dirty="0" smtClean="0"/>
              <a:t>revolutionizes standards for airplanes weighing 19,000 pounds or less and with 19 or fewer passenger seats by replacing prescriptive requirements with performance-based standards coupled with consensus-based compliance methods for specific designs and technologies.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This regulatory change is a leading example of how the FAA is transforming its Aircraft Certification Service into an agile organization that can support aviation industry innovation in the coming years. </a:t>
            </a:r>
          </a:p>
          <a:p>
            <a:endParaRPr lang="en-US" b="0" dirty="0" smtClean="0"/>
          </a:p>
          <a:p>
            <a:endParaRPr lang="en-US" b="1" dirty="0" smtClean="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dirty="0"/>
          </a:p>
        </p:txBody>
      </p:sp>
    </p:spTree>
    <p:extLst>
      <p:ext uri="{BB962C8B-B14F-4D97-AF65-F5344CB8AC3E}">
        <p14:creationId xmlns:p14="http://schemas.microsoft.com/office/powerpoint/2010/main" val="3684499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solidFill>
                  <a:srgbClr val="002060"/>
                </a:solidFill>
              </a:rPr>
              <a:t>ASTM Consensus Standards F3264 - 17 </a:t>
            </a:r>
            <a:r>
              <a:rPr lang="en-US" sz="1200" kern="1200" dirty="0" smtClean="0">
                <a:solidFill>
                  <a:schemeClr val="tx1"/>
                </a:solidFill>
                <a:effectLst/>
                <a:latin typeface="Times New Roman" pitchFamily="18" charset="0"/>
                <a:ea typeface="+mn-ea"/>
                <a:cs typeface="+mn-cs"/>
              </a:rPr>
              <a:t>identifies the industry standards which have been determined by consensus to demonstrate compliance to the requirements (“the Rules”) for Level 1, 2, 3, 4 Normal Category Aeroplanes</a:t>
            </a:r>
            <a:endParaRPr lang="en-US" dirty="0" smtClean="0">
              <a:solidFill>
                <a:srgbClr val="002060"/>
              </a:solidFill>
            </a:endParaRPr>
          </a:p>
          <a:p>
            <a:endParaRPr lang="en-US" dirty="0" smtClean="0">
              <a:effectLst/>
            </a:endParaRPr>
          </a:p>
          <a:p>
            <a:pPr marL="171450" indent="-171450">
              <a:buFont typeface="Arial" panose="020B0604020202020204" pitchFamily="34" charset="0"/>
              <a:buChar char="•"/>
            </a:pPr>
            <a:r>
              <a:rPr lang="en-US" dirty="0" smtClean="0">
                <a:effectLst/>
              </a:rPr>
              <a:t>The FAA announced its acceptance of 30 published ASTM International consensus standards for certification of normal category Part 23 airplanes. The new Means of Compliance (MOC) are, according to the FAA, “an acceptable means, but not the only means, of showing compliance to the applicable regulations in Part 23 [and] provide at least the same level of safety as the corresponding requirements.”</a:t>
            </a:r>
            <a:endParaRPr lang="en-US" b="1" dirty="0" smtClean="0"/>
          </a:p>
          <a:p>
            <a:endParaRPr lang="en-US" b="0" dirty="0" smtClean="0"/>
          </a:p>
          <a:p>
            <a:endParaRPr lang="en-US" b="1" dirty="0" smtClean="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1150044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GAJSC suggests that </a:t>
            </a:r>
            <a:r>
              <a:rPr lang="en-US" sz="1200" kern="1200" dirty="0" smtClean="0">
                <a:solidFill>
                  <a:schemeClr val="tx1"/>
                </a:solidFill>
                <a:effectLst/>
                <a:latin typeface="Times New Roman" pitchFamily="18" charset="0"/>
                <a:ea typeface="+mn-ea"/>
                <a:cs typeface="+mn-cs"/>
              </a:rPr>
              <a:t>there is an opportunity to affect the value verses cost ratio for new equipment such that a large percentage of the general aviation aircraft owners will elect to purchase and install safety enhancing equipment.</a:t>
            </a:r>
          </a:p>
          <a:p>
            <a:pPr marL="0" indent="0">
              <a:buFont typeface="Arial" panose="020B0604020202020204" pitchFamily="34" charset="0"/>
              <a:buNone/>
            </a:pPr>
            <a:r>
              <a:rPr lang="en-US" sz="1200" kern="1200" dirty="0" smtClean="0">
                <a:solidFill>
                  <a:schemeClr val="tx1"/>
                </a:solidFill>
                <a:effectLst/>
                <a:latin typeface="Times New Roman" pitchFamily="18" charset="0"/>
                <a:ea typeface="+mn-ea"/>
                <a:cs typeface="+mn-cs"/>
              </a:rPr>
              <a:t>	i. Make publicly available a “baseline” approved Digital Terrain Elevation and Obstacles Database provided by the 	Federal government at a very low cost or free. It would be important to aerial application and rotorcraft 	communities and therefore the obstacle database must include obstacles down to 10 feet. </a:t>
            </a:r>
          </a:p>
          <a:p>
            <a:r>
              <a:rPr lang="en-US" sz="1200" kern="1200" dirty="0" smtClean="0">
                <a:solidFill>
                  <a:schemeClr val="tx1"/>
                </a:solidFill>
                <a:effectLst/>
                <a:latin typeface="Times New Roman" pitchFamily="18" charset="0"/>
                <a:ea typeface="+mn-ea"/>
                <a:cs typeface="+mn-cs"/>
              </a:rPr>
              <a:t>	ii. Augment programs that will speed up the development of low cost graphical displays that reduce pilot workload 	and improve situational awareness. </a:t>
            </a:r>
            <a:endParaRPr lang="en-US" baseline="0" dirty="0" smtClean="0"/>
          </a:p>
          <a:p>
            <a:endParaRPr lang="en-US" b="0" i="0" dirty="0" smtClean="0"/>
          </a:p>
          <a:p>
            <a:endParaRPr lang="en-US" b="0"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1323663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Reducing the regulatory barriers to encourage the development and installation of smart technology to integrate the piloting, navigation and control systems would improve envelope protection and reduce pilot workload. </a:t>
            </a:r>
          </a:p>
          <a:p>
            <a:endParaRPr lang="en-US" baseline="0" dirty="0" smtClean="0"/>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3433294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339733" y="3832562"/>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0" y="24298"/>
            <a:ext cx="12192000" cy="5480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42751" y="6512171"/>
            <a:ext cx="12234751"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573546" y="879441"/>
            <a:ext cx="196284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002060"/>
                </a:solidFill>
              </a:rPr>
              <a:t>Federal </a:t>
            </a:r>
            <a:r>
              <a:rPr lang="en-US" sz="1800" b="1" dirty="0" smtClean="0">
                <a:solidFill>
                  <a:srgbClr val="002060"/>
                </a:solidFill>
              </a:rPr>
              <a:t>Aviation</a:t>
            </a:r>
          </a:p>
          <a:p>
            <a:pPr>
              <a:lnSpc>
                <a:spcPct val="85000"/>
              </a:lnSpc>
              <a:spcBef>
                <a:spcPct val="0"/>
              </a:spcBef>
              <a:buFontTx/>
              <a:buNone/>
            </a:pPr>
            <a:r>
              <a:rPr lang="en-US" sz="1800" b="1" dirty="0" smtClean="0">
                <a:solidFill>
                  <a:srgbClr val="002060"/>
                </a:solidFill>
              </a:rPr>
              <a:t>Administration</a:t>
            </a:r>
            <a:endParaRPr lang="en-US" sz="1800" b="1" dirty="0">
              <a:solidFill>
                <a:srgbClr val="002060"/>
              </a:solidFill>
            </a:endParaRPr>
          </a:p>
        </p:txBody>
      </p:sp>
      <p:pic>
        <p:nvPicPr>
          <p:cNvPr id="14" name="Picture 107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136467" y="719894"/>
            <a:ext cx="1079251" cy="102989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303303" y="5814465"/>
            <a:ext cx="6453098" cy="69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a:t>
            </a:r>
          </a:p>
          <a:p>
            <a:pPr>
              <a:buNone/>
            </a:pPr>
            <a:r>
              <a:rPr lang="en-US" sz="1800" baseline="0" dirty="0" smtClean="0"/>
              <a:t>The National FAA Safety Team (FAASTeam)</a:t>
            </a:r>
          </a:p>
        </p:txBody>
      </p:sp>
      <p:pic>
        <p:nvPicPr>
          <p:cNvPr id="11"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16" y="2862922"/>
            <a:ext cx="4610284" cy="3649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Tree>
    <p:custDataLst>
      <p:tags r:id="rId1"/>
    </p:custDataLst>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ags" Target="../tags/tag9.xml"/><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374"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10">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10">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ustDataLst>
      <p:tags r:id="rId2"/>
    </p:custDataLst>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http://bit.ly/3NGriYD" TargetMode="External"/><Relationship Id="rId5" Type="http://schemas.openxmlformats.org/officeDocument/2006/relationships/hyperlink" Target="http://www.faa.gov/news/press_releases/news_story.cfm?newsid=15714"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9.pn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6.png"/><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image" Target="../media/image35.png"/><Relationship Id="rId5" Type="http://schemas.openxmlformats.org/officeDocument/2006/relationships/hyperlink" Target="http://www.mywingsinitiative.org/" TargetMode="Externa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38.png"/><Relationship Id="rId5" Type="http://schemas.openxmlformats.org/officeDocument/2006/relationships/hyperlink" Target="https://www.faa.gov/about/initiatives/gasafetyoutreach" TargetMode="Externa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5.png"/><Relationship Id="rId4" Type="http://schemas.openxmlformats.org/officeDocument/2006/relationships/hyperlink" Target="http://www.faa.gov/news/fact_sheets/news_story.cfm?newsId=21274"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89207" y="400418"/>
            <a:ext cx="5554759" cy="1395412"/>
          </a:xfrm>
        </p:spPr>
        <p:txBody>
          <a:bodyPr/>
          <a:lstStyle/>
          <a:p>
            <a:r>
              <a:rPr lang="en-US" sz="3600" dirty="0"/>
              <a:t>The National FAA Safety Team Presents</a:t>
            </a:r>
          </a:p>
        </p:txBody>
      </p:sp>
      <p:sp>
        <p:nvSpPr>
          <p:cNvPr id="32780" name="Rectangle 12"/>
          <p:cNvSpPr>
            <a:spLocks noGrp="1" noChangeArrowheads="1"/>
          </p:cNvSpPr>
          <p:nvPr>
            <p:ph type="subTitle" idx="1"/>
          </p:nvPr>
        </p:nvSpPr>
        <p:spPr>
          <a:xfrm>
            <a:off x="526483" y="1829016"/>
            <a:ext cx="9979785" cy="1067092"/>
          </a:xfrm>
        </p:spPr>
        <p:txBody>
          <a:bodyPr/>
          <a:lstStyle/>
          <a:p>
            <a:r>
              <a:rPr lang="en-US" dirty="0" smtClean="0"/>
              <a:t>Topic of the Month - June </a:t>
            </a:r>
          </a:p>
          <a:p>
            <a:r>
              <a:rPr lang="en-US" dirty="0" smtClean="0"/>
              <a:t>Regulatory Roadblock Reduction </a:t>
            </a:r>
          </a:p>
        </p:txBody>
      </p:sp>
      <p:sp>
        <p:nvSpPr>
          <p:cNvPr id="32785" name="Text Box 17"/>
          <p:cNvSpPr txBox="1">
            <a:spLocks noChangeArrowheads="1"/>
          </p:cNvSpPr>
          <p:nvPr/>
        </p:nvSpPr>
        <p:spPr bwMode="auto">
          <a:xfrm>
            <a:off x="3380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3367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3374254"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pic>
        <p:nvPicPr>
          <p:cNvPr id="3" name="Picture 2"/>
          <p:cNvPicPr>
            <a:picLocks noChangeAspect="1"/>
          </p:cNvPicPr>
          <p:nvPr/>
        </p:nvPicPr>
        <p:blipFill>
          <a:blip r:embed="rId4"/>
          <a:stretch>
            <a:fillRect/>
          </a:stretch>
        </p:blipFill>
        <p:spPr>
          <a:xfrm>
            <a:off x="7784191" y="1750397"/>
            <a:ext cx="4204607" cy="475521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Mitigation</a:t>
            </a:r>
            <a:endParaRPr lang="en-US" dirty="0"/>
          </a:p>
        </p:txBody>
      </p:sp>
      <p:sp>
        <p:nvSpPr>
          <p:cNvPr id="7" name="Content Placeholder 2"/>
          <p:cNvSpPr txBox="1">
            <a:spLocks/>
          </p:cNvSpPr>
          <p:nvPr/>
        </p:nvSpPr>
        <p:spPr bwMode="auto">
          <a:xfrm>
            <a:off x="674270" y="1228207"/>
            <a:ext cx="6553844"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endParaRPr lang="en-US" kern="0" dirty="0" smtClean="0">
              <a:ea typeface="ＭＳ Ｐゴシック" pitchFamily="34" charset="-128"/>
            </a:endParaRPr>
          </a:p>
          <a:p>
            <a:pPr marL="0" indent="0">
              <a:buFontTx/>
              <a:buNone/>
            </a:pPr>
            <a:endParaRPr lang="en-US" kern="0" dirty="0" smtClean="0">
              <a:ea typeface="ＭＳ Ｐゴシック" pitchFamily="34" charset="-128"/>
            </a:endParaRPr>
          </a:p>
          <a:p>
            <a:endParaRPr lang="en-US" kern="0" dirty="0" smtClean="0">
              <a:ea typeface="ＭＳ Ｐゴシック" pitchFamily="34" charset="-128"/>
            </a:endParaRPr>
          </a:p>
        </p:txBody>
      </p:sp>
      <p:pic>
        <p:nvPicPr>
          <p:cNvPr id="3" name="Picture 2"/>
          <p:cNvPicPr>
            <a:picLocks noChangeAspect="1"/>
          </p:cNvPicPr>
          <p:nvPr/>
        </p:nvPicPr>
        <p:blipFill>
          <a:blip r:embed="rId4"/>
          <a:stretch>
            <a:fillRect/>
          </a:stretch>
        </p:blipFill>
        <p:spPr>
          <a:xfrm>
            <a:off x="7558697" y="344488"/>
            <a:ext cx="4309454" cy="5432198"/>
          </a:xfrm>
          <a:prstGeom prst="rect">
            <a:avLst/>
          </a:prstGeom>
        </p:spPr>
      </p:pic>
      <p:sp>
        <p:nvSpPr>
          <p:cNvPr id="5" name="Content Placeholder 4"/>
          <p:cNvSpPr>
            <a:spLocks noGrp="1"/>
          </p:cNvSpPr>
          <p:nvPr>
            <p:ph idx="1"/>
          </p:nvPr>
        </p:nvSpPr>
        <p:spPr>
          <a:xfrm>
            <a:off x="440872" y="1266558"/>
            <a:ext cx="7453085" cy="4510128"/>
          </a:xfrm>
        </p:spPr>
        <p:txBody>
          <a:bodyPr/>
          <a:lstStyle/>
          <a:p>
            <a:r>
              <a:rPr lang="en-US" sz="3200" dirty="0" smtClean="0"/>
              <a:t>Angle of Attack Indicators – AOA</a:t>
            </a:r>
          </a:p>
          <a:p>
            <a:r>
              <a:rPr lang="en-US" dirty="0"/>
              <a:t>The purpose of an AOA indicator is to give the pilot better situational awareness pertaining to the aerodynamic health of the airfoil. This can also be referred as stall margin awareness. More simply explained, it is the margin that exists between the current AOA that the airfoil will stall</a:t>
            </a:r>
          </a:p>
          <a:p>
            <a:r>
              <a:rPr lang="en-US" dirty="0"/>
              <a:t>(critical AOA).</a:t>
            </a:r>
          </a:p>
          <a:p>
            <a:endParaRPr lang="en-US" dirty="0"/>
          </a:p>
        </p:txBody>
      </p:sp>
    </p:spTree>
    <p:custDataLst>
      <p:tags r:id="rId1"/>
    </p:custDataLst>
    <p:extLst>
      <p:ext uri="{BB962C8B-B14F-4D97-AF65-F5344CB8AC3E}">
        <p14:creationId xmlns:p14="http://schemas.microsoft.com/office/powerpoint/2010/main" val="345456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01080" y="249222"/>
            <a:ext cx="11296651" cy="609600"/>
          </a:xfrm>
        </p:spPr>
        <p:txBody>
          <a:bodyPr/>
          <a:lstStyle/>
          <a:p>
            <a:r>
              <a:rPr lang="en-US" dirty="0" smtClean="0"/>
              <a:t>Streamlined Certification Process</a:t>
            </a:r>
          </a:p>
        </p:txBody>
      </p:sp>
      <p:pic>
        <p:nvPicPr>
          <p:cNvPr id="225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601" y="954088"/>
            <a:ext cx="6802437"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Action Button: Custom 5">
            <a:hlinkClick r:id="rId5" highlightClick="1"/>
          </p:cNvPr>
          <p:cNvSpPr>
            <a:spLocks noChangeArrowheads="1"/>
          </p:cNvSpPr>
          <p:nvPr/>
        </p:nvSpPr>
        <p:spPr bwMode="auto">
          <a:xfrm>
            <a:off x="3338513" y="2308226"/>
            <a:ext cx="3454400" cy="461665"/>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a:p>
        </p:txBody>
      </p:sp>
      <p:sp>
        <p:nvSpPr>
          <p:cNvPr id="8" name="Action Button: Information 7">
            <a:hlinkClick r:id="rId5" highlightClick="1"/>
          </p:cNvPr>
          <p:cNvSpPr/>
          <p:nvPr/>
        </p:nvSpPr>
        <p:spPr bwMode="auto">
          <a:xfrm>
            <a:off x="10781731" y="5284142"/>
            <a:ext cx="1016000" cy="461665"/>
          </a:xfrm>
          <a:prstGeom prst="actionButtonInformation">
            <a:avLst/>
          </a:prstGeom>
          <a:solidFill>
            <a:srgbClr val="00B0F0"/>
          </a:solidFill>
          <a:ln w="9525" cap="flat" cmpd="sng" algn="ctr">
            <a:noFill/>
            <a:prstDash val="solid"/>
            <a:round/>
            <a:headEnd type="none" w="med" len="med"/>
            <a:tailEnd type="none" w="med" len="med"/>
          </a:ln>
          <a:effectLst/>
          <a:scene3d>
            <a:camera prst="orthographicFront">
              <a:rot lat="0" lon="900000" rev="0"/>
            </a:camera>
            <a:lightRig rig="threePt" dir="t"/>
          </a:scene3d>
          <a:sp3d/>
        </p:spPr>
        <p:txBody>
          <a:bodyPr>
            <a:spAutoFit/>
            <a:flatTx/>
          </a:bodyPr>
          <a:lstStyle/>
          <a:p>
            <a:pPr>
              <a:defRPr/>
            </a:pPr>
            <a:endParaRPr lang="en-US"/>
          </a:p>
        </p:txBody>
      </p:sp>
      <p:sp>
        <p:nvSpPr>
          <p:cNvPr id="2" name="Rectangle 1"/>
          <p:cNvSpPr/>
          <p:nvPr/>
        </p:nvSpPr>
        <p:spPr>
          <a:xfrm>
            <a:off x="8204139" y="4563364"/>
            <a:ext cx="3593592" cy="1015663"/>
          </a:xfrm>
          <a:prstGeom prst="rect">
            <a:avLst/>
          </a:prstGeom>
        </p:spPr>
        <p:txBody>
          <a:bodyPr wrap="square">
            <a:spAutoFit/>
          </a:bodyPr>
          <a:lstStyle/>
          <a:p>
            <a:pPr>
              <a:buNone/>
            </a:pPr>
            <a:r>
              <a:rPr lang="en-US" dirty="0" smtClean="0">
                <a:hlinkClick r:id="rId6"/>
              </a:rPr>
              <a:t>http://Bit.ly/3NGriYD</a:t>
            </a:r>
            <a:r>
              <a:rPr lang="en-US" dirty="0" smtClean="0"/>
              <a:t> </a:t>
            </a:r>
          </a:p>
          <a:p>
            <a:pPr>
              <a:buNone/>
            </a:pPr>
            <a:r>
              <a:rPr lang="en-US" dirty="0" smtClean="0"/>
              <a:t>  </a:t>
            </a:r>
            <a:endParaRPr lang="en-US" dirty="0"/>
          </a:p>
        </p:txBody>
      </p:sp>
      <p:pic>
        <p:nvPicPr>
          <p:cNvPr id="3" name="Picture 2"/>
          <p:cNvPicPr>
            <a:picLocks noChangeAspect="1"/>
          </p:cNvPicPr>
          <p:nvPr/>
        </p:nvPicPr>
        <p:blipFill>
          <a:blip r:embed="rId7"/>
          <a:stretch>
            <a:fillRect/>
          </a:stretch>
        </p:blipFill>
        <p:spPr>
          <a:xfrm>
            <a:off x="9293106" y="1450856"/>
            <a:ext cx="1695687" cy="171473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513686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Mitigation</a:t>
            </a:r>
            <a:endParaRPr lang="en-US" dirty="0"/>
          </a:p>
        </p:txBody>
      </p:sp>
      <p:sp>
        <p:nvSpPr>
          <p:cNvPr id="3" name="Content Placeholder 2"/>
          <p:cNvSpPr>
            <a:spLocks noGrp="1"/>
          </p:cNvSpPr>
          <p:nvPr>
            <p:ph idx="1"/>
          </p:nvPr>
        </p:nvSpPr>
        <p:spPr>
          <a:xfrm>
            <a:off x="6441067" y="1211562"/>
            <a:ext cx="5087256" cy="4333831"/>
          </a:xfrm>
        </p:spPr>
        <p:txBody>
          <a:bodyPr/>
          <a:lstStyle/>
          <a:p>
            <a:r>
              <a:rPr lang="en-US" sz="3200" dirty="0" smtClean="0"/>
              <a:t> Autopilot</a:t>
            </a:r>
          </a:p>
          <a:p>
            <a:endParaRPr lang="en-US" sz="3200" dirty="0" smtClean="0"/>
          </a:p>
          <a:p>
            <a:r>
              <a:rPr lang="en-US" sz="3200" dirty="0" smtClean="0"/>
              <a:t>An AOPA Air Safety Institute report points out that an installed autopilot could reduce IMC and Night flight accidents by 50%.</a:t>
            </a:r>
            <a:endParaRPr lang="en-US" sz="3200" dirty="0"/>
          </a:p>
        </p:txBody>
      </p:sp>
      <p:pic>
        <p:nvPicPr>
          <p:cNvPr id="6" name="Picture 5"/>
          <p:cNvPicPr>
            <a:picLocks noChangeAspect="1"/>
          </p:cNvPicPr>
          <p:nvPr/>
        </p:nvPicPr>
        <p:blipFill>
          <a:blip r:embed="rId4"/>
          <a:stretch>
            <a:fillRect/>
          </a:stretch>
        </p:blipFill>
        <p:spPr>
          <a:xfrm>
            <a:off x="705436" y="1698259"/>
            <a:ext cx="4877171" cy="364094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481347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Mitigation</a:t>
            </a:r>
            <a:endParaRPr lang="en-US" dirty="0"/>
          </a:p>
        </p:txBody>
      </p:sp>
      <p:sp>
        <p:nvSpPr>
          <p:cNvPr id="3" name="Content Placeholder 2"/>
          <p:cNvSpPr>
            <a:spLocks noGrp="1"/>
          </p:cNvSpPr>
          <p:nvPr>
            <p:ph idx="1"/>
          </p:nvPr>
        </p:nvSpPr>
        <p:spPr>
          <a:xfrm>
            <a:off x="703946" y="1879795"/>
            <a:ext cx="4752957" cy="3945818"/>
          </a:xfrm>
        </p:spPr>
        <p:txBody>
          <a:bodyPr/>
          <a:lstStyle/>
          <a:p>
            <a:r>
              <a:rPr lang="en-US" sz="3200" dirty="0" smtClean="0"/>
              <a:t>Autopilot</a:t>
            </a:r>
            <a:endParaRPr lang="en-US" sz="3200" dirty="0"/>
          </a:p>
          <a:p>
            <a:r>
              <a:rPr lang="en-US" sz="3200" dirty="0" smtClean="0"/>
              <a:t>Is not required equipment except in a few high end part 23 aircraft.</a:t>
            </a:r>
            <a:endParaRPr lang="en-US" sz="3200" dirty="0"/>
          </a:p>
        </p:txBody>
      </p:sp>
      <p:pic>
        <p:nvPicPr>
          <p:cNvPr id="5" name="Picture 4"/>
          <p:cNvPicPr>
            <a:picLocks noChangeAspect="1"/>
          </p:cNvPicPr>
          <p:nvPr/>
        </p:nvPicPr>
        <p:blipFill>
          <a:blip r:embed="rId4"/>
          <a:stretch>
            <a:fillRect/>
          </a:stretch>
        </p:blipFill>
        <p:spPr>
          <a:xfrm>
            <a:off x="5673215" y="2363270"/>
            <a:ext cx="5872316" cy="148943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48927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19314" y="305336"/>
            <a:ext cx="11582399" cy="609600"/>
          </a:xfrm>
        </p:spPr>
        <p:txBody>
          <a:bodyPr/>
          <a:lstStyle/>
          <a:p>
            <a:r>
              <a:rPr lang="en-US" dirty="0" smtClean="0">
                <a:ea typeface="ＭＳ Ｐゴシック" pitchFamily="34" charset="-128"/>
              </a:rPr>
              <a:t>Summary – Removing Regulatory Roadblocks</a:t>
            </a:r>
          </a:p>
        </p:txBody>
      </p:sp>
      <p:pic>
        <p:nvPicPr>
          <p:cNvPr id="6" name="Content Placeholder 5" descr="https://www.flyingmag.com/sites/flyingmag.com/files/styles/655_1x_/public/images/2018/05/panthera.jpg?itok=dwGjThe5&amp;fc=50,50"/>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36737" y="2428021"/>
            <a:ext cx="3977230" cy="2759535"/>
          </a:xfrm>
          <a:prstGeom prst="rect">
            <a:avLst/>
          </a:prstGeom>
          <a:noFill/>
          <a:ln>
            <a:noFill/>
          </a:ln>
        </p:spPr>
      </p:pic>
      <p:sp>
        <p:nvSpPr>
          <p:cNvPr id="7" name="TextBox 6"/>
          <p:cNvSpPr txBox="1"/>
          <p:nvPr/>
        </p:nvSpPr>
        <p:spPr bwMode="auto">
          <a:xfrm>
            <a:off x="5103646" y="1237853"/>
            <a:ext cx="6629742"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457200" indent="-457200">
              <a:buFont typeface="Arial" panose="020B0604020202020204" pitchFamily="34" charset="0"/>
              <a:buChar char="•"/>
            </a:pPr>
            <a:r>
              <a:rPr lang="en-US" sz="2800" b="1" dirty="0" smtClean="0">
                <a:solidFill>
                  <a:srgbClr val="002060"/>
                </a:solidFill>
              </a:rPr>
              <a:t>With ASTM International consensus standards, certification of part 23 aircraft could become easier.</a:t>
            </a:r>
          </a:p>
          <a:p>
            <a:pPr marL="457200" indent="-457200">
              <a:buFont typeface="Arial" panose="020B0604020202020204" pitchFamily="34" charset="0"/>
              <a:buChar char="•"/>
            </a:pPr>
            <a:r>
              <a:rPr lang="en-US" sz="2800" b="1" dirty="0" smtClean="0">
                <a:solidFill>
                  <a:srgbClr val="002060"/>
                </a:solidFill>
              </a:rPr>
              <a:t>GA is going through a technical revolution and is accelerating today.</a:t>
            </a:r>
          </a:p>
          <a:p>
            <a:pPr marL="457200" indent="-457200">
              <a:buFont typeface="Arial" panose="020B0604020202020204" pitchFamily="34" charset="0"/>
              <a:buChar char="•"/>
            </a:pPr>
            <a:r>
              <a:rPr lang="en-US" sz="2800" b="1" dirty="0" smtClean="0">
                <a:solidFill>
                  <a:srgbClr val="002060"/>
                </a:solidFill>
              </a:rPr>
              <a:t>The FAA is working on ways to </a:t>
            </a:r>
            <a:r>
              <a:rPr lang="en-US" sz="2800" b="1" dirty="0" smtClean="0">
                <a:solidFill>
                  <a:srgbClr val="002060"/>
                </a:solidFill>
              </a:rPr>
              <a:t>simplify </a:t>
            </a:r>
            <a:r>
              <a:rPr lang="en-US" sz="2800" b="1" dirty="0" smtClean="0">
                <a:solidFill>
                  <a:srgbClr val="002060"/>
                </a:solidFill>
              </a:rPr>
              <a:t>certification </a:t>
            </a:r>
            <a:r>
              <a:rPr lang="en-US" sz="2800" b="1" dirty="0" smtClean="0">
                <a:solidFill>
                  <a:srgbClr val="002060"/>
                </a:solidFill>
              </a:rPr>
              <a:t>&amp; installation</a:t>
            </a:r>
            <a:endParaRPr lang="en-US" sz="2800" b="1" dirty="0" smtClean="0">
              <a:solidFill>
                <a:srgbClr val="002060"/>
              </a:solidFill>
            </a:endParaRPr>
          </a:p>
          <a:p>
            <a:pPr>
              <a:buFontTx/>
              <a:buNone/>
            </a:pPr>
            <a:endParaRPr lang="en-US" sz="3200" b="1" dirty="0">
              <a:solidFill>
                <a:srgbClr val="002060"/>
              </a:solidFill>
            </a:endParaRPr>
          </a:p>
        </p:txBody>
      </p:sp>
      <p:pic>
        <p:nvPicPr>
          <p:cNvPr id="9" name="Picture 8"/>
          <p:cNvPicPr>
            <a:picLocks noChangeAspect="1"/>
          </p:cNvPicPr>
          <p:nvPr/>
        </p:nvPicPr>
        <p:blipFill>
          <a:blip r:embed="rId5"/>
          <a:stretch>
            <a:fillRect/>
          </a:stretch>
        </p:blipFill>
        <p:spPr>
          <a:xfrm>
            <a:off x="436737" y="2428021"/>
            <a:ext cx="3977230" cy="316997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11881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 example</a:t>
            </a:r>
            <a:endParaRPr lang="en-US" dirty="0"/>
          </a:p>
        </p:txBody>
      </p:sp>
      <p:pic>
        <p:nvPicPr>
          <p:cNvPr id="4" name="Content Placeholder 3"/>
          <p:cNvPicPr>
            <a:picLocks noGrp="1" noChangeAspect="1"/>
          </p:cNvPicPr>
          <p:nvPr>
            <p:ph idx="1"/>
          </p:nvPr>
        </p:nvPicPr>
        <p:blipFill rotWithShape="1">
          <a:blip r:embed="rId4"/>
          <a:srcRect l="17639" t="6329" r="11260" b="6644"/>
          <a:stretch/>
        </p:blipFill>
        <p:spPr>
          <a:xfrm>
            <a:off x="8747761" y="3750528"/>
            <a:ext cx="3169920" cy="186537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8997697" y="5615905"/>
            <a:ext cx="26700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dirty="0" smtClean="0"/>
              <a:t>Photo courtesy of Cirrus Aircraft</a:t>
            </a:r>
            <a:endParaRPr lang="en-US" sz="1200" dirty="0"/>
          </a:p>
        </p:txBody>
      </p:sp>
      <p:sp>
        <p:nvSpPr>
          <p:cNvPr id="6" name="TextBox 5"/>
          <p:cNvSpPr txBox="1"/>
          <p:nvPr/>
        </p:nvSpPr>
        <p:spPr bwMode="auto">
          <a:xfrm>
            <a:off x="401019" y="954088"/>
            <a:ext cx="9145524"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marL="457200" indent="-457200">
              <a:buFont typeface="Arial" panose="020B0604020202020204" pitchFamily="34" charset="0"/>
              <a:buChar char="•"/>
            </a:pPr>
            <a:r>
              <a:rPr lang="en-US" sz="2800" b="1" dirty="0" smtClean="0">
                <a:solidFill>
                  <a:srgbClr val="002060"/>
                </a:solidFill>
              </a:rPr>
              <a:t>Garmin Emergency </a:t>
            </a:r>
            <a:r>
              <a:rPr lang="en-US" sz="2800" b="1" dirty="0" err="1" smtClean="0">
                <a:solidFill>
                  <a:srgbClr val="002060"/>
                </a:solidFill>
              </a:rPr>
              <a:t>Autoland</a:t>
            </a:r>
            <a:r>
              <a:rPr lang="en-US" sz="2800" b="1" dirty="0" smtClean="0">
                <a:solidFill>
                  <a:srgbClr val="002060"/>
                </a:solidFill>
              </a:rPr>
              <a:t> (EAL) system</a:t>
            </a:r>
          </a:p>
          <a:p>
            <a:pPr marL="914400" lvl="1" indent="-457200">
              <a:buFont typeface="Arial" panose="020B0604020202020204" pitchFamily="34" charset="0"/>
              <a:buChar char="•"/>
            </a:pPr>
            <a:r>
              <a:rPr lang="en-US" sz="2800" b="1" dirty="0" smtClean="0">
                <a:solidFill>
                  <a:srgbClr val="002060"/>
                </a:solidFill>
              </a:rPr>
              <a:t>Piper M600, TBM 940, Cirrus Vision Jet</a:t>
            </a:r>
          </a:p>
          <a:p>
            <a:pPr marL="914400" lvl="1" indent="-457200">
              <a:buFont typeface="Arial" panose="020B0604020202020204" pitchFamily="34" charset="0"/>
              <a:buChar char="•"/>
            </a:pPr>
            <a:r>
              <a:rPr lang="en-US" sz="2800" b="1" dirty="0" smtClean="0">
                <a:solidFill>
                  <a:srgbClr val="002060"/>
                </a:solidFill>
              </a:rPr>
              <a:t>When activated - squawks 7700 &amp; broadcast on pilot selected and 121.5 Mhz</a:t>
            </a:r>
            <a:r>
              <a:rPr lang="en-US" sz="2800" b="1" dirty="0" smtClean="0">
                <a:solidFill>
                  <a:srgbClr val="002060"/>
                </a:solidFill>
              </a:rPr>
              <a:t>.</a:t>
            </a:r>
          </a:p>
          <a:p>
            <a:pPr marL="914400" lvl="1" indent="-457200">
              <a:buFont typeface="Arial" panose="020B0604020202020204" pitchFamily="34" charset="0"/>
              <a:buChar char="•"/>
            </a:pPr>
            <a:r>
              <a:rPr lang="en-US" sz="2800" b="1" dirty="0" smtClean="0">
                <a:solidFill>
                  <a:srgbClr val="002060"/>
                </a:solidFill>
              </a:rPr>
              <a:t>Navigates to suitable emergency airport and lands</a:t>
            </a:r>
            <a:endParaRPr lang="en-US" sz="2800" b="1" dirty="0" smtClean="0">
              <a:solidFill>
                <a:srgbClr val="002060"/>
              </a:solidFill>
            </a:endParaRPr>
          </a:p>
          <a:p>
            <a:pPr marL="457200" indent="-457200">
              <a:buFont typeface="Arial" panose="020B0604020202020204" pitchFamily="34" charset="0"/>
              <a:buChar char="•"/>
            </a:pPr>
            <a:r>
              <a:rPr lang="en-US" sz="2800" b="1" dirty="0" smtClean="0">
                <a:solidFill>
                  <a:srgbClr val="002060"/>
                </a:solidFill>
              </a:rPr>
              <a:t>Listen for broadcasts and remain clear of</a:t>
            </a:r>
            <a:br>
              <a:rPr lang="en-US" sz="2800" b="1" dirty="0" smtClean="0">
                <a:solidFill>
                  <a:srgbClr val="002060"/>
                </a:solidFill>
              </a:rPr>
            </a:br>
            <a:r>
              <a:rPr lang="en-US" sz="2800" b="1" dirty="0" smtClean="0">
                <a:solidFill>
                  <a:srgbClr val="002060"/>
                </a:solidFill>
              </a:rPr>
              <a:t>emergency aircraft</a:t>
            </a:r>
            <a:endParaRPr lang="en-US" sz="2800" b="1" dirty="0" smtClean="0">
              <a:solidFill>
                <a:srgbClr val="002060"/>
              </a:solidFill>
            </a:endParaRPr>
          </a:p>
          <a:p>
            <a:pPr>
              <a:buFontTx/>
              <a:buNone/>
            </a:pPr>
            <a:endParaRPr lang="en-US" sz="3200" b="1" dirty="0">
              <a:solidFill>
                <a:srgbClr val="002060"/>
              </a:solidFill>
            </a:endParaRPr>
          </a:p>
        </p:txBody>
      </p:sp>
    </p:spTree>
    <p:custDataLst>
      <p:tags r:id="rId1"/>
    </p:custDataLst>
    <p:extLst>
      <p:ext uri="{BB962C8B-B14F-4D97-AF65-F5344CB8AC3E}">
        <p14:creationId xmlns:p14="http://schemas.microsoft.com/office/powerpoint/2010/main" val="3388852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z="3600" dirty="0">
                <a:ea typeface="ＭＳ Ｐゴシック" pitchFamily="34" charset="-128"/>
              </a:rPr>
              <a:t>Questions?</a:t>
            </a:r>
          </a:p>
        </p:txBody>
      </p:sp>
      <p:pic>
        <p:nvPicPr>
          <p:cNvPr id="36868" name="Picture 4" descr="Rodin_Thin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2200" y="2153440"/>
            <a:ext cx="2540000" cy="3162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39656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pic>
        <p:nvPicPr>
          <p:cNvPr id="5"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22065" r="20389"/>
          <a:stretch/>
        </p:blipFill>
        <p:spPr bwMode="auto">
          <a:xfrm>
            <a:off x="7946939" y="1412722"/>
            <a:ext cx="3253389" cy="3772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2230058" y="3076832"/>
            <a:ext cx="3350259" cy="25155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354107" y="1087436"/>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a:t>Fly regularly with your CFI</a:t>
            </a:r>
          </a:p>
          <a:p>
            <a:pPr>
              <a:lnSpc>
                <a:spcPct val="90000"/>
              </a:lnSpc>
              <a:spcBef>
                <a:spcPct val="70000"/>
              </a:spcBef>
              <a:tabLst>
                <a:tab pos="631825" algn="l"/>
              </a:tabLst>
              <a:defRPr/>
            </a:pPr>
            <a:r>
              <a:rPr lang="en-US" kern="0" dirty="0"/>
              <a:t>Perfect Practice</a:t>
            </a:r>
          </a:p>
          <a:p>
            <a:pPr>
              <a:lnSpc>
                <a:spcPct val="90000"/>
              </a:lnSpc>
              <a:spcBef>
                <a:spcPct val="70000"/>
              </a:spcBef>
              <a:tabLst>
                <a:tab pos="631825" algn="l"/>
              </a:tabLst>
              <a:defRPr/>
            </a:pPr>
            <a:r>
              <a:rPr lang="en-US" kern="0" dirty="0"/>
              <a:t>Document in </a:t>
            </a:r>
            <a:r>
              <a:rPr lang="en-US" i="1" kern="0" dirty="0"/>
              <a:t>WINGS</a:t>
            </a:r>
          </a:p>
          <a:p>
            <a:pPr marL="0" indent="0">
              <a:lnSpc>
                <a:spcPct val="90000"/>
              </a:lnSpc>
              <a:spcBef>
                <a:spcPct val="70000"/>
              </a:spcBef>
              <a:buNone/>
              <a:tabLst>
                <a:tab pos="631825" algn="l"/>
              </a:tabLst>
              <a:defRPr/>
            </a:pPr>
            <a:endParaRPr lang="en-US" kern="0" dirty="0"/>
          </a:p>
          <a:p>
            <a:pPr marL="0" indent="0">
              <a:lnSpc>
                <a:spcPct val="90000"/>
              </a:lnSpc>
              <a:spcBef>
                <a:spcPct val="70000"/>
              </a:spcBef>
              <a:buNone/>
              <a:tabLst>
                <a:tab pos="631825" algn="l"/>
              </a:tabLst>
              <a:defRPr/>
            </a:pPr>
            <a:r>
              <a:rPr lang="en-US" kern="0" dirty="0"/>
              <a:t>	</a:t>
            </a:r>
          </a:p>
        </p:txBody>
      </p:sp>
    </p:spTree>
    <p:custDataLst>
      <p:tags r:id="rId1"/>
    </p:custDataLst>
    <p:extLst>
      <p:ext uri="{BB962C8B-B14F-4D97-AF65-F5344CB8AC3E}">
        <p14:creationId xmlns:p14="http://schemas.microsoft.com/office/powerpoint/2010/main" val="121304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srcRect l="26686" t="14187"/>
          <a:stretch/>
        </p:blipFill>
        <p:spPr>
          <a:xfrm>
            <a:off x="208014" y="1072952"/>
            <a:ext cx="6712739" cy="4542216"/>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BF529C90-FEC7-4902-AAB9-CDC1C45F4D99}"/>
              </a:ext>
            </a:extLst>
          </p:cNvPr>
          <p:cNvSpPr>
            <a:spLocks noGrp="1"/>
          </p:cNvSpPr>
          <p:nvPr>
            <p:ph type="title"/>
          </p:nvPr>
        </p:nvSpPr>
        <p:spPr>
          <a:xfrm>
            <a:off x="500343" y="537630"/>
            <a:ext cx="8472488" cy="457200"/>
          </a:xfrm>
        </p:spPr>
        <p:txBody>
          <a:bodyPr/>
          <a:lstStyle/>
          <a:p>
            <a:pPr algn="ctr"/>
            <a:r>
              <a:rPr lang="en-US" dirty="0"/>
              <a:t/>
            </a:r>
            <a:br>
              <a:rPr lang="en-US" dirty="0"/>
            </a:br>
            <a:endParaRPr lang="en-US" dirty="0"/>
          </a:p>
        </p:txBody>
      </p:sp>
      <p:sp>
        <p:nvSpPr>
          <p:cNvPr id="12" name="TextBox 11">
            <a:extLst>
              <a:ext uri="{FF2B5EF4-FFF2-40B4-BE49-F238E27FC236}">
                <a16:creationId xmlns:a16="http://schemas.microsoft.com/office/drawing/2014/main" id="{078D7296-3643-4A08-AECD-0705FF8A5272}"/>
              </a:ext>
            </a:extLst>
          </p:cNvPr>
          <p:cNvSpPr txBox="1"/>
          <p:nvPr/>
        </p:nvSpPr>
        <p:spPr bwMode="auto">
          <a:xfrm>
            <a:off x="345643" y="285717"/>
            <a:ext cx="9176336" cy="76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3000" b="1" i="1" dirty="0" smtClean="0">
                <a:ln w="11430"/>
                <a:solidFill>
                  <a:schemeClr val="accent2">
                    <a:lumMod val="50000"/>
                  </a:schemeClr>
                </a:solidFill>
                <a:effectLst>
                  <a:outerShdw blurRad="50800" dist="39000" dir="5460000" algn="tl">
                    <a:srgbClr val="000000">
                      <a:alpha val="38000"/>
                    </a:srgbClr>
                  </a:outerShdw>
                </a:effectLst>
                <a:hlinkClick r:id="rId5"/>
              </a:rPr>
              <a:t>http://www.mywingsinitiative.org/</a:t>
            </a:r>
            <a:r>
              <a:rPr lang="en-US" sz="3000" b="1" i="1" dirty="0" smtClean="0">
                <a:ln w="11430"/>
                <a:solidFill>
                  <a:schemeClr val="accent2">
                    <a:lumMod val="50000"/>
                  </a:schemeClr>
                </a:solidFill>
                <a:effectLst>
                  <a:outerShdw blurRad="50800" dist="39000" dir="5460000" algn="tl">
                    <a:srgbClr val="000000">
                      <a:alpha val="38000"/>
                    </a:srgbClr>
                  </a:outerShdw>
                </a:effectLst>
              </a:rPr>
              <a:t> </a:t>
            </a:r>
            <a:endParaRPr lang="en-US" sz="3000" b="1" i="1" dirty="0">
              <a:ln w="11430"/>
              <a:solidFill>
                <a:schemeClr val="accent2">
                  <a:lumMod val="50000"/>
                </a:schemeClr>
              </a:solidFill>
              <a:effectLst>
                <a:outerShdw blurRad="50800" dist="39000" dir="5460000" algn="tl">
                  <a:srgbClr val="000000">
                    <a:alpha val="38000"/>
                  </a:srgbClr>
                </a:outerShdw>
              </a:effectLst>
            </a:endParaRPr>
          </a:p>
          <a:p>
            <a:pPr>
              <a:buFontTx/>
              <a:buNone/>
            </a:pPr>
            <a:endParaRPr lang="en-US" sz="900" b="1" dirty="0">
              <a:solidFill>
                <a:srgbClr val="C0C0C0"/>
              </a:solidFill>
            </a:endParaRPr>
          </a:p>
        </p:txBody>
      </p:sp>
      <p:pic>
        <p:nvPicPr>
          <p:cNvPr id="4" name="Picture 3"/>
          <p:cNvPicPr>
            <a:picLocks noChangeAspect="1"/>
          </p:cNvPicPr>
          <p:nvPr/>
        </p:nvPicPr>
        <p:blipFill>
          <a:blip r:embed="rId6"/>
          <a:stretch>
            <a:fillRect/>
          </a:stretch>
        </p:blipFill>
        <p:spPr>
          <a:xfrm>
            <a:off x="8335951" y="1299377"/>
            <a:ext cx="2372056" cy="240063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stretch>
            <a:fillRect/>
          </a:stretch>
        </p:blipFill>
        <p:spPr>
          <a:xfrm>
            <a:off x="8335951" y="4193907"/>
            <a:ext cx="2855100" cy="142126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986686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344488"/>
            <a:ext cx="11208327" cy="1299672"/>
          </a:xfrm>
        </p:spPr>
        <p:txBody>
          <a:bodyPr/>
          <a:lstStyle/>
          <a:p>
            <a:r>
              <a:rPr lang="en-US" dirty="0" smtClean="0"/>
              <a:t>Safety Management Systems (SMS)</a:t>
            </a:r>
            <a:r>
              <a:rPr lang="en-US" dirty="0"/>
              <a:t/>
            </a:r>
            <a:br>
              <a:rPr lang="en-US" dirty="0"/>
            </a:br>
            <a:r>
              <a:rPr lang="en-US" dirty="0" smtClean="0"/>
              <a:t>Coming to General Aviation</a:t>
            </a:r>
            <a:endParaRPr lang="en-US" dirty="0"/>
          </a:p>
        </p:txBody>
      </p:sp>
      <p:pic>
        <p:nvPicPr>
          <p:cNvPr id="4" name="Content Placeholder 3"/>
          <p:cNvPicPr>
            <a:picLocks noGrp="1" noChangeAspect="1"/>
          </p:cNvPicPr>
          <p:nvPr>
            <p:ph idx="1"/>
          </p:nvPr>
        </p:nvPicPr>
        <p:blipFill rotWithShape="1">
          <a:blip r:embed="rId4"/>
          <a:srcRect t="32064" b="12815"/>
          <a:stretch/>
        </p:blipFill>
        <p:spPr>
          <a:xfrm>
            <a:off x="2423416" y="2101361"/>
            <a:ext cx="7585491" cy="2690447"/>
          </a:xfrm>
          <a:prstGeom prst="rect">
            <a:avLst/>
          </a:prstGeom>
        </p:spPr>
      </p:pic>
      <p:sp>
        <p:nvSpPr>
          <p:cNvPr id="5" name="Rectangle 4"/>
          <p:cNvSpPr/>
          <p:nvPr/>
        </p:nvSpPr>
        <p:spPr bwMode="auto">
          <a:xfrm>
            <a:off x="-3956538" y="1248508"/>
            <a:ext cx="2936630" cy="17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602524" y="2004645"/>
            <a:ext cx="2532184" cy="13188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2423416" y="3337240"/>
            <a:ext cx="2711292" cy="116058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7297615" y="2101361"/>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297615" y="3675185"/>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bwMode="auto">
          <a:xfrm>
            <a:off x="211333" y="5120731"/>
            <a:ext cx="7526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dirty="0" smtClean="0">
                <a:hlinkClick r:id="rId5"/>
              </a:rPr>
              <a:t>https</a:t>
            </a:r>
            <a:r>
              <a:rPr lang="en-US" dirty="0">
                <a:hlinkClick r:id="rId5"/>
              </a:rPr>
              <a:t>://</a:t>
            </a:r>
            <a:r>
              <a:rPr lang="en-US" dirty="0" smtClean="0">
                <a:hlinkClick r:id="rId5"/>
              </a:rPr>
              <a:t>www.faa.gov/about/initiatives/gasafetyoutreach</a:t>
            </a:r>
            <a:r>
              <a:rPr lang="en-US" dirty="0" smtClean="0"/>
              <a:t>  </a:t>
            </a:r>
            <a:endParaRPr lang="en-US" sz="1200" b="1" dirty="0">
              <a:solidFill>
                <a:srgbClr val="C0C0C0"/>
              </a:solidFill>
            </a:endParaRPr>
          </a:p>
        </p:txBody>
      </p:sp>
      <p:pic>
        <p:nvPicPr>
          <p:cNvPr id="11" name="Picture 10"/>
          <p:cNvPicPr>
            <a:picLocks noChangeAspect="1"/>
          </p:cNvPicPr>
          <p:nvPr/>
        </p:nvPicPr>
        <p:blipFill>
          <a:blip r:embed="rId6"/>
          <a:stretch>
            <a:fillRect/>
          </a:stretch>
        </p:blipFill>
        <p:spPr>
          <a:xfrm>
            <a:off x="9794631" y="3478960"/>
            <a:ext cx="2162907" cy="216958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16770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34" charset="-128"/>
              </a:rPr>
              <a:t>Welcome</a:t>
            </a:r>
          </a:p>
        </p:txBody>
      </p:sp>
      <p:sp>
        <p:nvSpPr>
          <p:cNvPr id="5123"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a:t>
            </a:r>
          </a:p>
          <a:p>
            <a:r>
              <a:rPr lang="en-US" dirty="0" smtClean="0">
                <a:ea typeface="ＭＳ Ｐゴシック" pitchFamily="34" charset="-128"/>
              </a:rPr>
              <a:t>Set phones &amp; pagers to silent or off </a:t>
            </a:r>
          </a:p>
          <a:p>
            <a:r>
              <a:rPr lang="en-US" dirty="0" smtClean="0">
                <a:ea typeface="ＭＳ Ｐゴシック" pitchFamily="34" charset="-128"/>
              </a:rPr>
              <a:t>Sponsor Acknowledgment</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grpSp>
        <p:nvGrpSpPr>
          <p:cNvPr id="6" name="Group 5"/>
          <p:cNvGrpSpPr/>
          <p:nvPr/>
        </p:nvGrpSpPr>
        <p:grpSpPr>
          <a:xfrm>
            <a:off x="7606144" y="2161308"/>
            <a:ext cx="4262007" cy="3383035"/>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p:spPr>
        </p:pic>
      </p:grpSp>
    </p:spTree>
    <p:custDataLst>
      <p:tags r:id="rId1"/>
    </p:custDataLst>
    <p:extLst>
      <p:ext uri="{BB962C8B-B14F-4D97-AF65-F5344CB8AC3E}">
        <p14:creationId xmlns:p14="http://schemas.microsoft.com/office/powerpoint/2010/main" val="4221374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1979024" y="971240"/>
            <a:ext cx="8050213" cy="4391025"/>
          </a:xfrm>
        </p:spPr>
        <p:txBody>
          <a:bodyPr/>
          <a:lstStyle/>
          <a:p>
            <a:r>
              <a:rPr lang="en-US" dirty="0" smtClean="0"/>
              <a:t>You are vital members of our GA safety community</a:t>
            </a:r>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6691" y="3175101"/>
            <a:ext cx="3381545" cy="25378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8329" y="1619138"/>
            <a:ext cx="3397702" cy="25499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2243" y="3064476"/>
            <a:ext cx="4320709" cy="18725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888655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55340" y="615828"/>
            <a:ext cx="5554759" cy="1395412"/>
          </a:xfrm>
        </p:spPr>
        <p:txBody>
          <a:bodyPr/>
          <a:lstStyle/>
          <a:p>
            <a:r>
              <a:rPr lang="en-US" sz="3600" dirty="0"/>
              <a:t>The National FAA Safety Team Presents</a:t>
            </a:r>
          </a:p>
        </p:txBody>
      </p:sp>
      <p:sp>
        <p:nvSpPr>
          <p:cNvPr id="32780" name="Rectangle 12"/>
          <p:cNvSpPr>
            <a:spLocks noGrp="1" noChangeArrowheads="1"/>
          </p:cNvSpPr>
          <p:nvPr>
            <p:ph type="subTitle" idx="1"/>
          </p:nvPr>
        </p:nvSpPr>
        <p:spPr>
          <a:xfrm>
            <a:off x="355340" y="1931450"/>
            <a:ext cx="9979785" cy="1067092"/>
          </a:xfrm>
        </p:spPr>
        <p:txBody>
          <a:bodyPr/>
          <a:lstStyle/>
          <a:p>
            <a:r>
              <a:rPr lang="en-US" dirty="0" smtClean="0"/>
              <a:t>Topic of the Month - June </a:t>
            </a:r>
          </a:p>
          <a:p>
            <a:r>
              <a:rPr lang="en-US" dirty="0" smtClean="0"/>
              <a:t>Regulatory Roadblock Reduction </a:t>
            </a:r>
          </a:p>
        </p:txBody>
      </p:sp>
      <p:sp>
        <p:nvSpPr>
          <p:cNvPr id="32785" name="Text Box 17"/>
          <p:cNvSpPr txBox="1">
            <a:spLocks noChangeArrowheads="1"/>
          </p:cNvSpPr>
          <p:nvPr/>
        </p:nvSpPr>
        <p:spPr bwMode="auto">
          <a:xfrm>
            <a:off x="1879720" y="3809679"/>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79720" y="4155441"/>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1879720" y="4505861"/>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pic>
        <p:nvPicPr>
          <p:cNvPr id="3" name="Picture 2"/>
          <p:cNvPicPr>
            <a:picLocks noChangeAspect="1"/>
          </p:cNvPicPr>
          <p:nvPr/>
        </p:nvPicPr>
        <p:blipFill>
          <a:blip r:embed="rId4"/>
          <a:stretch>
            <a:fillRect/>
          </a:stretch>
        </p:blipFill>
        <p:spPr>
          <a:xfrm>
            <a:off x="7784191" y="1750397"/>
            <a:ext cx="4204607" cy="4755210"/>
          </a:xfrm>
          <a:prstGeom prst="rect">
            <a:avLst/>
          </a:prstGeom>
        </p:spPr>
      </p:pic>
    </p:spTree>
    <p:custDataLst>
      <p:tags r:id="rId1"/>
    </p:custDataLst>
    <p:extLst>
      <p:ext uri="{BB962C8B-B14F-4D97-AF65-F5344CB8AC3E}">
        <p14:creationId xmlns:p14="http://schemas.microsoft.com/office/powerpoint/2010/main" val="161297334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ea typeface="ＭＳ Ｐゴシック" pitchFamily="34" charset="-128"/>
              </a:rPr>
              <a:t>Overview	</a:t>
            </a:r>
          </a:p>
        </p:txBody>
      </p:sp>
      <p:sp>
        <p:nvSpPr>
          <p:cNvPr id="6147" name="Content Placeholder 2"/>
          <p:cNvSpPr>
            <a:spLocks noGrp="1"/>
          </p:cNvSpPr>
          <p:nvPr>
            <p:ph idx="1"/>
          </p:nvPr>
        </p:nvSpPr>
        <p:spPr>
          <a:xfrm>
            <a:off x="571500" y="1228207"/>
            <a:ext cx="8737600" cy="4391025"/>
          </a:xfrm>
        </p:spPr>
        <p:txBody>
          <a:bodyPr/>
          <a:lstStyle/>
          <a:p>
            <a:r>
              <a:rPr lang="en-US" sz="3200" dirty="0" smtClean="0">
                <a:ea typeface="ＭＳ Ｐゴシック" pitchFamily="34" charset="-128"/>
              </a:rPr>
              <a:t>Understanding Regulatory Roadblocks</a:t>
            </a:r>
          </a:p>
          <a:p>
            <a:r>
              <a:rPr lang="en-US" sz="3200" dirty="0" smtClean="0">
                <a:ea typeface="ＭＳ Ｐゴシック" pitchFamily="34" charset="-128"/>
              </a:rPr>
              <a:t>Changes to certification of Part 23 aircraft</a:t>
            </a:r>
          </a:p>
          <a:p>
            <a:r>
              <a:rPr lang="en-US" sz="3200" dirty="0" smtClean="0">
                <a:ea typeface="ＭＳ Ｐゴシック" pitchFamily="34" charset="-128"/>
              </a:rPr>
              <a:t>Technology to address LOC accidents</a:t>
            </a:r>
          </a:p>
          <a:p>
            <a:pPr marL="0" indent="0">
              <a:buNone/>
            </a:pPr>
            <a:endParaRPr lang="en-US" dirty="0" smtClean="0">
              <a:ea typeface="ＭＳ Ｐゴシック" pitchFamily="34" charset="-128"/>
            </a:endParaRPr>
          </a:p>
          <a:p>
            <a:endParaRPr lang="en-US" dirty="0" smtClean="0">
              <a:ea typeface="ＭＳ Ｐゴシック" pitchFamily="34" charset="-128"/>
            </a:endParaRPr>
          </a:p>
        </p:txBody>
      </p:sp>
      <p:sp>
        <p:nvSpPr>
          <p:cNvPr id="6148" name="Slide Number Placeholder 3"/>
          <p:cNvSpPr>
            <a:spLocks noGrp="1"/>
          </p:cNvSpPr>
          <p:nvPr>
            <p:ph type="sldNum" sz="quarter" idx="4294967295"/>
          </p:nvPr>
        </p:nvSpPr>
        <p:spPr>
          <a:xfrm>
            <a:off x="8077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endParaRPr lang="en-US" sz="1400" dirty="0">
              <a:solidFill>
                <a:schemeClr val="bg1"/>
              </a:solidFill>
              <a:latin typeface="Times New Roman" pitchFamily="18" charset="0"/>
            </a:endParaRPr>
          </a:p>
        </p:txBody>
      </p:sp>
      <p:sp>
        <p:nvSpPr>
          <p:cNvPr id="5" name="TextBox 4"/>
          <p:cNvSpPr txBox="1"/>
          <p:nvPr/>
        </p:nvSpPr>
        <p:spPr bwMode="auto">
          <a:xfrm>
            <a:off x="904568" y="4924867"/>
            <a:ext cx="59878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2000" b="1" dirty="0">
                <a:solidFill>
                  <a:srgbClr val="002060"/>
                </a:solidFill>
              </a:rPr>
              <a:t>* General Aviation Joint Steering Committee</a:t>
            </a:r>
          </a:p>
        </p:txBody>
      </p:sp>
      <p:pic>
        <p:nvPicPr>
          <p:cNvPr id="2" name="Picture 1"/>
          <p:cNvPicPr>
            <a:picLocks noChangeAspect="1"/>
          </p:cNvPicPr>
          <p:nvPr/>
        </p:nvPicPr>
        <p:blipFill>
          <a:blip r:embed="rId4"/>
          <a:stretch>
            <a:fillRect/>
          </a:stretch>
        </p:blipFill>
        <p:spPr>
          <a:xfrm>
            <a:off x="8332839" y="3087632"/>
            <a:ext cx="3589387" cy="264551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760723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Approval of non-required safety equipment</a:t>
            </a:r>
            <a:endParaRPr lang="en-US" dirty="0"/>
          </a:p>
        </p:txBody>
      </p:sp>
      <p:pic>
        <p:nvPicPr>
          <p:cNvPr id="5" name="Content Placeholder 4"/>
          <p:cNvPicPr>
            <a:picLocks noGrp="1" noChangeAspect="1"/>
          </p:cNvPicPr>
          <p:nvPr>
            <p:ph idx="1"/>
          </p:nvPr>
        </p:nvPicPr>
        <p:blipFill rotWithShape="1">
          <a:blip r:embed="rId4"/>
          <a:srcRect l="2805" t="4039" b="4562"/>
          <a:stretch/>
        </p:blipFill>
        <p:spPr>
          <a:xfrm rot="562810">
            <a:off x="8938229" y="1920708"/>
            <a:ext cx="2688754" cy="317998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722831" y="1469395"/>
            <a:ext cx="7190495" cy="2995029"/>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bwMode="auto">
          <a:xfrm rot="16757039">
            <a:off x="7307329" y="3226999"/>
            <a:ext cx="3183853" cy="110705"/>
          </a:xfrm>
          <a:prstGeom prst="rect">
            <a:avLst/>
          </a:prstGeom>
          <a:solidFill>
            <a:schemeClr val="accent1">
              <a:lumMod val="9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2668218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66322" y="483648"/>
            <a:ext cx="11296651" cy="609600"/>
          </a:xfrm>
        </p:spPr>
        <p:txBody>
          <a:bodyPr/>
          <a:lstStyle/>
          <a:p>
            <a:r>
              <a:rPr lang="en-US" dirty="0" smtClean="0">
                <a:ea typeface="ＭＳ Ｐゴシック" pitchFamily="34" charset="-128"/>
              </a:rPr>
              <a:t>Reducing Regulatory Roadblocks</a:t>
            </a:r>
          </a:p>
        </p:txBody>
      </p:sp>
      <p:sp>
        <p:nvSpPr>
          <p:cNvPr id="6" name="Content Placeholder 2"/>
          <p:cNvSpPr>
            <a:spLocks noGrp="1"/>
          </p:cNvSpPr>
          <p:nvPr>
            <p:ph idx="1"/>
          </p:nvPr>
        </p:nvSpPr>
        <p:spPr>
          <a:xfrm>
            <a:off x="634463" y="922521"/>
            <a:ext cx="7749510" cy="4836123"/>
          </a:xfrm>
        </p:spPr>
        <p:txBody>
          <a:bodyPr/>
          <a:lstStyle/>
          <a:p>
            <a:pPr marL="0" indent="0">
              <a:buNone/>
            </a:pPr>
            <a:endParaRPr lang="en-US" dirty="0" smtClean="0">
              <a:ea typeface="ＭＳ Ｐゴシック" pitchFamily="34" charset="-128"/>
            </a:endParaRPr>
          </a:p>
          <a:p>
            <a:pPr marL="0" indent="0">
              <a:buNone/>
            </a:pPr>
            <a:r>
              <a:rPr lang="en-US" sz="3200" dirty="0" smtClean="0">
                <a:ea typeface="ＭＳ Ｐゴシック" pitchFamily="34" charset="-128"/>
              </a:rPr>
              <a:t>The FAA has accepted ASTM International standards as a means of certification for Part 23 aircraft.</a:t>
            </a:r>
          </a:p>
          <a:p>
            <a:pPr marL="0" indent="0">
              <a:buNone/>
            </a:pPr>
            <a:endParaRPr lang="en-US" sz="3200" dirty="0">
              <a:ea typeface="ＭＳ Ｐゴシック" pitchFamily="34" charset="-128"/>
            </a:endParaRPr>
          </a:p>
          <a:p>
            <a:pPr marL="0" indent="0">
              <a:buNone/>
            </a:pPr>
            <a:r>
              <a:rPr lang="en-US" sz="3200" dirty="0" smtClean="0">
                <a:ea typeface="ＭＳ Ｐゴシック" pitchFamily="34" charset="-128"/>
              </a:rPr>
              <a:t>This is aimed to streamline certification standards to reduce the regulatory burden on the industry and reduce the cost of aircraft certification.</a:t>
            </a:r>
          </a:p>
        </p:txBody>
      </p:sp>
      <p:pic>
        <p:nvPicPr>
          <p:cNvPr id="4" name="Picture 3"/>
          <p:cNvPicPr>
            <a:picLocks noChangeAspect="1"/>
          </p:cNvPicPr>
          <p:nvPr/>
        </p:nvPicPr>
        <p:blipFill>
          <a:blip r:embed="rId4"/>
          <a:stretch>
            <a:fillRect/>
          </a:stretch>
        </p:blipFill>
        <p:spPr>
          <a:xfrm>
            <a:off x="8429421" y="3927110"/>
            <a:ext cx="3528755" cy="1831534"/>
          </a:xfrm>
          <a:prstGeom prst="rect">
            <a:avLst/>
          </a:prstGeom>
        </p:spPr>
      </p:pic>
      <p:pic>
        <p:nvPicPr>
          <p:cNvPr id="5" name="Picture 4"/>
          <p:cNvPicPr>
            <a:picLocks noChangeAspect="1"/>
          </p:cNvPicPr>
          <p:nvPr/>
        </p:nvPicPr>
        <p:blipFill>
          <a:blip r:embed="rId5"/>
          <a:stretch>
            <a:fillRect/>
          </a:stretch>
        </p:blipFill>
        <p:spPr>
          <a:xfrm>
            <a:off x="9571198" y="4240107"/>
            <a:ext cx="1552575" cy="1012358"/>
          </a:xfrm>
          <a:prstGeom prst="rect">
            <a:avLst/>
          </a:prstGeom>
        </p:spPr>
      </p:pic>
      <p:pic>
        <p:nvPicPr>
          <p:cNvPr id="8" name="Picture 7"/>
          <p:cNvPicPr>
            <a:picLocks noChangeAspect="1"/>
          </p:cNvPicPr>
          <p:nvPr/>
        </p:nvPicPr>
        <p:blipFill>
          <a:blip r:embed="rId6"/>
          <a:stretch>
            <a:fillRect/>
          </a:stretch>
        </p:blipFill>
        <p:spPr>
          <a:xfrm>
            <a:off x="8930640" y="1637714"/>
            <a:ext cx="2632333" cy="2618816"/>
          </a:xfrm>
          <a:prstGeom prst="rect">
            <a:avLst/>
          </a:prstGeom>
        </p:spPr>
      </p:pic>
      <p:pic>
        <p:nvPicPr>
          <p:cNvPr id="11" name="Picture 10"/>
          <p:cNvPicPr>
            <a:picLocks noChangeAspect="1"/>
          </p:cNvPicPr>
          <p:nvPr/>
        </p:nvPicPr>
        <p:blipFill>
          <a:blip r:embed="rId7"/>
          <a:stretch>
            <a:fillRect/>
          </a:stretch>
        </p:blipFill>
        <p:spPr>
          <a:xfrm>
            <a:off x="9859672" y="1637714"/>
            <a:ext cx="1628739" cy="1847240"/>
          </a:xfrm>
          <a:prstGeom prst="rect">
            <a:avLst/>
          </a:prstGeom>
        </p:spPr>
      </p:pic>
    </p:spTree>
    <p:custDataLst>
      <p:tags r:id="rId1"/>
    </p:custDataLst>
    <p:extLst>
      <p:ext uri="{BB962C8B-B14F-4D97-AF65-F5344CB8AC3E}">
        <p14:creationId xmlns:p14="http://schemas.microsoft.com/office/powerpoint/2010/main" val="3181429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Changes to </a:t>
            </a:r>
            <a:r>
              <a:rPr lang="en-US" dirty="0" smtClean="0">
                <a:ea typeface="ＭＳ Ｐゴシック" pitchFamily="34" charset="-128"/>
              </a:rPr>
              <a:t>Certification </a:t>
            </a:r>
            <a:r>
              <a:rPr lang="en-US" dirty="0">
                <a:ea typeface="ＭＳ Ｐゴシック" pitchFamily="34" charset="-128"/>
              </a:rPr>
              <a:t>of Part 23 </a:t>
            </a:r>
            <a:r>
              <a:rPr lang="en-US" dirty="0" smtClean="0">
                <a:ea typeface="ＭＳ Ｐゴシック" pitchFamily="34" charset="-128"/>
              </a:rPr>
              <a:t>Aircraft</a:t>
            </a:r>
            <a:endParaRPr lang="en-US" dirty="0">
              <a:ea typeface="ＭＳ Ｐゴシック" pitchFamily="34" charset="-128"/>
            </a:endParaRPr>
          </a:p>
        </p:txBody>
      </p:sp>
      <p:sp>
        <p:nvSpPr>
          <p:cNvPr id="3" name="Content Placeholder 2"/>
          <p:cNvSpPr>
            <a:spLocks noGrp="1"/>
          </p:cNvSpPr>
          <p:nvPr>
            <p:ph idx="1"/>
          </p:nvPr>
        </p:nvSpPr>
        <p:spPr>
          <a:xfrm>
            <a:off x="626567" y="1403641"/>
            <a:ext cx="7526833" cy="2639961"/>
          </a:xfrm>
        </p:spPr>
        <p:txBody>
          <a:bodyPr/>
          <a:lstStyle/>
          <a:p>
            <a:pPr marL="0" indent="0">
              <a:buNone/>
            </a:pPr>
            <a:r>
              <a:rPr lang="en-US" sz="3600" dirty="0" smtClean="0"/>
              <a:t>The final </a:t>
            </a:r>
            <a:r>
              <a:rPr lang="en-US" sz="3600" dirty="0"/>
              <a:t>rule overhauling airworthiness standards for </a:t>
            </a:r>
            <a:r>
              <a:rPr lang="en-US" sz="3600" dirty="0">
                <a:hlinkClick r:id="rId4"/>
              </a:rPr>
              <a:t>general aviation</a:t>
            </a:r>
            <a:r>
              <a:rPr lang="en-US" sz="3600" dirty="0"/>
              <a:t> </a:t>
            </a:r>
            <a:r>
              <a:rPr lang="en-US" sz="3600" dirty="0" smtClean="0"/>
              <a:t>airplanes, </a:t>
            </a:r>
            <a:r>
              <a:rPr lang="en-US" sz="3600" dirty="0"/>
              <a:t>published in December of </a:t>
            </a:r>
            <a:r>
              <a:rPr lang="en-US" sz="3600" dirty="0" smtClean="0"/>
              <a:t>2016, is now in effect.</a:t>
            </a:r>
          </a:p>
        </p:txBody>
      </p:sp>
      <p:grpSp>
        <p:nvGrpSpPr>
          <p:cNvPr id="9" name="Group 8"/>
          <p:cNvGrpSpPr/>
          <p:nvPr/>
        </p:nvGrpSpPr>
        <p:grpSpPr>
          <a:xfrm>
            <a:off x="8803210" y="1302392"/>
            <a:ext cx="2605009" cy="3843609"/>
            <a:chOff x="8803210" y="1302392"/>
            <a:chExt cx="2605009" cy="3843609"/>
          </a:xfrm>
        </p:grpSpPr>
        <p:pic>
          <p:nvPicPr>
            <p:cNvPr id="7" name="Picture 6"/>
            <p:cNvPicPr>
              <a:picLocks noChangeAspect="1"/>
            </p:cNvPicPr>
            <p:nvPr/>
          </p:nvPicPr>
          <p:blipFill>
            <a:blip r:embed="rId5"/>
            <a:stretch>
              <a:fillRect/>
            </a:stretch>
          </p:blipFill>
          <p:spPr>
            <a:xfrm rot="456986">
              <a:off x="8937171" y="1466288"/>
              <a:ext cx="2471048" cy="3679713"/>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bwMode="auto">
            <a:xfrm rot="16676144">
              <a:off x="7061999" y="3043603"/>
              <a:ext cx="3662669" cy="180247"/>
            </a:xfrm>
            <a:prstGeom prst="rect">
              <a:avLst/>
            </a:prstGeom>
            <a:solidFill>
              <a:schemeClr val="accent1">
                <a:lumMod val="75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spTree>
    <p:custDataLst>
      <p:tags r:id="rId1"/>
    </p:custDataLst>
    <p:extLst>
      <p:ext uri="{BB962C8B-B14F-4D97-AF65-F5344CB8AC3E}">
        <p14:creationId xmlns:p14="http://schemas.microsoft.com/office/powerpoint/2010/main" val="1137960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Changes to </a:t>
            </a:r>
            <a:r>
              <a:rPr lang="en-US" dirty="0" smtClean="0">
                <a:ea typeface="ＭＳ Ｐゴシック" pitchFamily="34" charset="-128"/>
              </a:rPr>
              <a:t>Certification </a:t>
            </a:r>
            <a:r>
              <a:rPr lang="en-US" dirty="0">
                <a:ea typeface="ＭＳ Ｐゴシック" pitchFamily="34" charset="-128"/>
              </a:rPr>
              <a:t>of Part 23 </a:t>
            </a:r>
            <a:r>
              <a:rPr lang="en-US" dirty="0" smtClean="0">
                <a:ea typeface="ＭＳ Ｐゴシック" pitchFamily="34" charset="-128"/>
              </a:rPr>
              <a:t>Aircraft</a:t>
            </a:r>
            <a:endParaRPr lang="en-US" dirty="0">
              <a:ea typeface="ＭＳ Ｐゴシック" pitchFamily="34" charset="-128"/>
            </a:endParaRPr>
          </a:p>
        </p:txBody>
      </p:sp>
      <p:sp>
        <p:nvSpPr>
          <p:cNvPr id="3" name="Content Placeholder 2"/>
          <p:cNvSpPr>
            <a:spLocks noGrp="1"/>
          </p:cNvSpPr>
          <p:nvPr>
            <p:ph idx="1"/>
          </p:nvPr>
        </p:nvSpPr>
        <p:spPr>
          <a:xfrm>
            <a:off x="571500" y="1208274"/>
            <a:ext cx="10047475" cy="4645383"/>
          </a:xfrm>
        </p:spPr>
        <p:txBody>
          <a:bodyPr/>
          <a:lstStyle/>
          <a:p>
            <a:pPr marL="0" indent="0">
              <a:buNone/>
            </a:pPr>
            <a:endParaRPr lang="en-US" dirty="0" smtClean="0"/>
          </a:p>
          <a:p>
            <a:pPr marL="0" indent="0">
              <a:buNone/>
            </a:pPr>
            <a:r>
              <a:rPr lang="en-US" dirty="0">
                <a:solidFill>
                  <a:srgbClr val="002060"/>
                </a:solidFill>
              </a:rPr>
              <a:t>ASTM </a:t>
            </a:r>
            <a:r>
              <a:rPr lang="en-US" dirty="0" smtClean="0">
                <a:solidFill>
                  <a:srgbClr val="002060"/>
                </a:solidFill>
              </a:rPr>
              <a:t>Consensus Standards F3264 </a:t>
            </a:r>
            <a:r>
              <a:rPr lang="en-US" dirty="0">
                <a:solidFill>
                  <a:srgbClr val="002060"/>
                </a:solidFill>
              </a:rPr>
              <a:t>- </a:t>
            </a:r>
            <a:r>
              <a:rPr lang="en-US" dirty="0" smtClean="0">
                <a:solidFill>
                  <a:srgbClr val="002060"/>
                </a:solidFill>
              </a:rPr>
              <a:t>17 </a:t>
            </a:r>
          </a:p>
          <a:p>
            <a:pPr marL="0" indent="0">
              <a:buNone/>
            </a:pPr>
            <a:r>
              <a:rPr lang="en-US" sz="3200" dirty="0">
                <a:solidFill>
                  <a:srgbClr val="002060"/>
                </a:solidFill>
              </a:rPr>
              <a:t>Standard Specification for Normal Category Aeroplanes Certification</a:t>
            </a:r>
          </a:p>
          <a:p>
            <a:pPr marL="0" indent="0">
              <a:buNone/>
            </a:pPr>
            <a:r>
              <a:rPr lang="en-US" dirty="0"/>
              <a:t/>
            </a:r>
            <a:br>
              <a:rPr lang="en-US" dirty="0"/>
            </a:br>
            <a:r>
              <a:rPr lang="en-US" sz="3200" dirty="0"/>
              <a:t>The introduction of new aircraft might have just become a lot easier. The FAA has accepted ASTM International standards as a means of certification for Part 23 aircraft. </a:t>
            </a:r>
            <a:endParaRPr lang="en-US" sz="3200" dirty="0" smtClean="0"/>
          </a:p>
        </p:txBody>
      </p:sp>
      <p:sp>
        <p:nvSpPr>
          <p:cNvPr id="5" name="Rectangle 1"/>
          <p:cNvSpPr>
            <a:spLocks noChangeArrowheads="1"/>
          </p:cNvSpPr>
          <p:nvPr/>
        </p:nvSpPr>
        <p:spPr bwMode="auto">
          <a:xfrm>
            <a:off x="0" y="-251010"/>
            <a:ext cx="7426052" cy="95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1740" tIns="-25392" rIns="31740" bIns="76176"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87959C"/>
                </a:solidFill>
                <a:effectLst/>
                <a:latin typeface="ProximaNova-Regular"/>
              </a:rPr>
              <a:t>ASTM F3264 - 18 </a:t>
            </a:r>
            <a:r>
              <a:rPr kumimoji="0" lang="en-US" altLang="en-US" sz="900" b="0" i="0" u="none" strike="noStrike" cap="none" normalizeH="0" baseline="0" dirty="0" smtClean="0">
                <a:ln>
                  <a:noFill/>
                </a:ln>
                <a:solidFill>
                  <a:srgbClr val="FFFFFF"/>
                </a:solidFill>
                <a:effectLst/>
                <a:latin typeface="ProximaNova-Regular"/>
              </a:rPr>
              <a:t>  </a:t>
            </a:r>
            <a:r>
              <a:rPr kumimoji="0" lang="en-US" altLang="en-US" sz="700" b="0" i="0" u="none" strike="noStrike" cap="none" normalizeH="0" baseline="0" dirty="0" smtClean="0">
                <a:ln>
                  <a:noFill/>
                </a:ln>
                <a:solidFill>
                  <a:srgbClr val="FFFFFF"/>
                </a:solidFill>
                <a:effectLst/>
                <a:latin typeface="ProximaNova-Regular"/>
              </a:rPr>
              <a:t> </a:t>
            </a:r>
            <a:r>
              <a:rPr kumimoji="0" lang="en-US" altLang="en-US" sz="900" b="0" i="0" u="none" strike="noStrike" cap="none" normalizeH="0" baseline="0" dirty="0" smtClean="0">
                <a:ln>
                  <a:noFill/>
                </a:ln>
                <a:solidFill>
                  <a:srgbClr val="FFFFFF"/>
                </a:solidFill>
                <a:effectLst/>
                <a:latin typeface="ProximaNova-Regular"/>
              </a:rPr>
              <a:t>     </a:t>
            </a:r>
            <a:endParaRPr kumimoji="0" lang="en-US" altLang="en-US" sz="1200" b="0" i="0" u="none" strike="noStrike" cap="none" normalizeH="0" baseline="0" dirty="0" smtClean="0">
              <a:ln>
                <a:noFill/>
              </a:ln>
              <a:solidFill>
                <a:srgbClr val="87959C"/>
              </a:solidFill>
              <a:effectLst/>
              <a:latin typeface="ProximaNova-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900" b="0" i="0" u="none" strike="noStrike" cap="none" normalizeH="0" baseline="0" dirty="0" smtClean="0">
              <a:ln>
                <a:noFill/>
              </a:ln>
              <a:solidFill>
                <a:srgbClr val="FFFFFF"/>
              </a:solidFill>
              <a:effectLst/>
              <a:latin typeface="ProximaNovaSoft-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FFFFFF"/>
                </a:solidFill>
                <a:effectLst/>
                <a:latin typeface="ProximaNovaSoft-Regular"/>
              </a:rPr>
              <a:t>Standard Specification for Normal Category Aeroplanes Certification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FFFFFF"/>
              </a:solidFill>
              <a:effectLst/>
              <a:latin typeface="ProximaNova-Regular"/>
            </a:endParaRPr>
          </a:p>
        </p:txBody>
      </p:sp>
      <p:pic>
        <p:nvPicPr>
          <p:cNvPr id="1026" name="Picture 2" descr="https://www.astm.org/images/info-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8100" y="-269875"/>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8486776" y="1077913"/>
            <a:ext cx="3381375" cy="752475"/>
          </a:xfrm>
          <a:prstGeom prst="rect">
            <a:avLst/>
          </a:prstGeom>
        </p:spPr>
      </p:pic>
    </p:spTree>
    <p:custDataLst>
      <p:tags r:id="rId1"/>
    </p:custDataLst>
    <p:extLst>
      <p:ext uri="{BB962C8B-B14F-4D97-AF65-F5344CB8AC3E}">
        <p14:creationId xmlns:p14="http://schemas.microsoft.com/office/powerpoint/2010/main" val="981962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Aviation Technology</a:t>
            </a:r>
            <a:endParaRPr lang="en-US" dirty="0"/>
          </a:p>
        </p:txBody>
      </p:sp>
      <p:sp>
        <p:nvSpPr>
          <p:cNvPr id="7" name="Content Placeholder 2"/>
          <p:cNvSpPr txBox="1">
            <a:spLocks/>
          </p:cNvSpPr>
          <p:nvPr/>
        </p:nvSpPr>
        <p:spPr bwMode="auto">
          <a:xfrm>
            <a:off x="425805" y="1304131"/>
            <a:ext cx="587284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3200" kern="0" dirty="0" smtClean="0">
                <a:ea typeface="ＭＳ Ｐゴシック" pitchFamily="34" charset="-128"/>
              </a:rPr>
              <a:t>Technology that addresses LOC in GA aircraft could either be installed or portable devices such as:</a:t>
            </a:r>
          </a:p>
          <a:p>
            <a:endParaRPr lang="en-US" kern="0" dirty="0">
              <a:ea typeface="ＭＳ Ｐゴシック" pitchFamily="34" charset="-128"/>
            </a:endParaRPr>
          </a:p>
          <a:p>
            <a:r>
              <a:rPr lang="en-US" sz="3200" kern="0" dirty="0" smtClean="0">
                <a:ea typeface="ＭＳ Ｐゴシック" pitchFamily="34" charset="-128"/>
              </a:rPr>
              <a:t>Auto Pilot</a:t>
            </a:r>
          </a:p>
          <a:p>
            <a:r>
              <a:rPr lang="en-US" sz="3200" kern="0" dirty="0" smtClean="0">
                <a:ea typeface="ＭＳ Ｐゴシック" pitchFamily="34" charset="-128"/>
              </a:rPr>
              <a:t>GPS Navigation</a:t>
            </a:r>
          </a:p>
          <a:p>
            <a:r>
              <a:rPr lang="en-US" sz="3200" kern="0" dirty="0" smtClean="0">
                <a:ea typeface="ＭＳ Ｐゴシック" pitchFamily="34" charset="-128"/>
              </a:rPr>
              <a:t>AOA Indicator</a:t>
            </a:r>
          </a:p>
          <a:p>
            <a:pPr marL="0" indent="0">
              <a:buFontTx/>
              <a:buNone/>
            </a:pPr>
            <a:endParaRPr lang="en-US" kern="0" dirty="0" smtClean="0">
              <a:ea typeface="ＭＳ Ｐゴシック" pitchFamily="34" charset="-128"/>
            </a:endParaRPr>
          </a:p>
          <a:p>
            <a:endParaRPr lang="en-US" kern="0" dirty="0" smtClean="0">
              <a:ea typeface="ＭＳ Ｐゴシック" pitchFamily="34" charset="-128"/>
            </a:endParaRPr>
          </a:p>
        </p:txBody>
      </p:sp>
      <p:sp>
        <p:nvSpPr>
          <p:cNvPr id="6" name="Right Arrow 5"/>
          <p:cNvSpPr/>
          <p:nvPr/>
        </p:nvSpPr>
        <p:spPr bwMode="auto">
          <a:xfrm>
            <a:off x="3785937" y="4010526"/>
            <a:ext cx="705852" cy="376990"/>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pic>
        <p:nvPicPr>
          <p:cNvPr id="10" name="Picture 9"/>
          <p:cNvPicPr>
            <a:picLocks noChangeAspect="1"/>
          </p:cNvPicPr>
          <p:nvPr/>
        </p:nvPicPr>
        <p:blipFill>
          <a:blip r:embed="rId4"/>
          <a:stretch>
            <a:fillRect/>
          </a:stretch>
        </p:blipFill>
        <p:spPr>
          <a:xfrm>
            <a:off x="7874755" y="677598"/>
            <a:ext cx="3301245" cy="1922564"/>
          </a:xfrm>
          <a:prstGeom prst="rect">
            <a:avLst/>
          </a:prstGeom>
        </p:spPr>
      </p:pic>
      <p:pic>
        <p:nvPicPr>
          <p:cNvPr id="11" name="Picture 10"/>
          <p:cNvPicPr>
            <a:picLocks noChangeAspect="1"/>
          </p:cNvPicPr>
          <p:nvPr/>
        </p:nvPicPr>
        <p:blipFill>
          <a:blip r:embed="rId5"/>
          <a:stretch>
            <a:fillRect/>
          </a:stretch>
        </p:blipFill>
        <p:spPr>
          <a:xfrm>
            <a:off x="6830801" y="2789214"/>
            <a:ext cx="3379478" cy="913947"/>
          </a:xfrm>
          <a:prstGeom prst="rect">
            <a:avLst/>
          </a:prstGeom>
        </p:spPr>
      </p:pic>
      <p:pic>
        <p:nvPicPr>
          <p:cNvPr id="12" name="Picture 11"/>
          <p:cNvPicPr>
            <a:picLocks noChangeAspect="1"/>
          </p:cNvPicPr>
          <p:nvPr/>
        </p:nvPicPr>
        <p:blipFill>
          <a:blip r:embed="rId6"/>
          <a:stretch>
            <a:fillRect/>
          </a:stretch>
        </p:blipFill>
        <p:spPr>
          <a:xfrm>
            <a:off x="9044160" y="3906044"/>
            <a:ext cx="2823991" cy="1789112"/>
          </a:xfrm>
          <a:prstGeom prst="rect">
            <a:avLst/>
          </a:prstGeom>
        </p:spPr>
      </p:pic>
      <p:pic>
        <p:nvPicPr>
          <p:cNvPr id="13" name="Picture 12"/>
          <p:cNvPicPr>
            <a:picLocks noChangeAspect="1"/>
          </p:cNvPicPr>
          <p:nvPr/>
        </p:nvPicPr>
        <p:blipFill>
          <a:blip r:embed="rId7"/>
          <a:stretch>
            <a:fillRect/>
          </a:stretch>
        </p:blipFill>
        <p:spPr>
          <a:xfrm>
            <a:off x="6560458" y="4140318"/>
            <a:ext cx="1960082" cy="1587306"/>
          </a:xfrm>
          <a:prstGeom prst="rect">
            <a:avLst/>
          </a:prstGeom>
        </p:spPr>
      </p:pic>
    </p:spTree>
    <p:custDataLst>
      <p:tags r:id="rId1"/>
    </p:custDataLst>
    <p:extLst>
      <p:ext uri="{BB962C8B-B14F-4D97-AF65-F5344CB8AC3E}">
        <p14:creationId xmlns:p14="http://schemas.microsoft.com/office/powerpoint/2010/main" val="248765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44487"/>
            <a:ext cx="11296651" cy="1388335"/>
          </a:xfrm>
        </p:spPr>
        <p:txBody>
          <a:bodyPr/>
          <a:lstStyle/>
          <a:p>
            <a:pPr algn="ctr"/>
            <a:r>
              <a:rPr lang="en-US" dirty="0" smtClean="0"/>
              <a:t>GAJSC Report Finds IMC Accidents Frequently Started During Approach.</a:t>
            </a:r>
            <a:endParaRPr lang="en-US" dirty="0"/>
          </a:p>
        </p:txBody>
      </p:sp>
      <p:sp>
        <p:nvSpPr>
          <p:cNvPr id="7" name="Content Placeholder 2"/>
          <p:cNvSpPr txBox="1">
            <a:spLocks/>
          </p:cNvSpPr>
          <p:nvPr/>
        </p:nvSpPr>
        <p:spPr bwMode="auto">
          <a:xfrm>
            <a:off x="377372" y="2132621"/>
            <a:ext cx="6531428" cy="392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FontTx/>
              <a:buNone/>
            </a:pPr>
            <a:r>
              <a:rPr lang="en-US" sz="3200" kern="0" dirty="0" smtClean="0">
                <a:ea typeface="ＭＳ Ｐゴシック" pitchFamily="34" charset="-128"/>
              </a:rPr>
              <a:t>The GAJSC believes that providing pilots with GPS moving maps, real time weather, and terrain awareness has made a significant reduction in pilot workload during non-precision approaches.</a:t>
            </a:r>
          </a:p>
          <a:p>
            <a:endParaRPr lang="en-US" kern="0" dirty="0" smtClean="0">
              <a:ea typeface="ＭＳ Ｐゴシック" pitchFamily="34" charset="-128"/>
            </a:endParaRPr>
          </a:p>
        </p:txBody>
      </p:sp>
      <p:pic>
        <p:nvPicPr>
          <p:cNvPr id="6" name="Content Placeholder 5"/>
          <p:cNvPicPr>
            <a:picLocks noGrp="1" noChangeAspect="1"/>
          </p:cNvPicPr>
          <p:nvPr>
            <p:ph idx="1"/>
          </p:nvPr>
        </p:nvPicPr>
        <p:blipFill>
          <a:blip r:embed="rId4"/>
          <a:stretch>
            <a:fillRect/>
          </a:stretch>
        </p:blipFill>
        <p:spPr>
          <a:xfrm>
            <a:off x="6908800" y="2214085"/>
            <a:ext cx="4992037" cy="355305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7403715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DESIGN" val="YDNrBqAn"/>
  <p:tag name="ARTICULATE_DESIGN_ID_2_CUSTOM DESIGN" val="hRBXSdQb"/>
  <p:tag name="ARTICULATE_PROJECT_OPEN" val="0"/>
  <p:tag name="ARTICULATE_SLIDE_COUNT" val="2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5YDFD77UPU3F-311-5142</_dlc_DocId>
    <_dlc_DocIdUrl xmlns="04289566-cf42-4ce7-aa7c-2469c3d4502e">
      <Url>https://avssp.faa.gov/avs/afsfaast/_layouts/15/DocIdRedir.aspx?ID=5YDFD77UPU3F-311-5142</Url>
      <Description>5YDFD77UPU3F-311-5142</Description>
    </_dlc_DocIdUrl>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f5398868fdb408be4bad1734295b3bdf">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12f53cc26ba0429f45e378a08b5d0805"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7D1EC2-086B-4869-9FB4-0CCB136B730B}"/>
</file>

<file path=customXml/itemProps2.xml><?xml version="1.0" encoding="utf-8"?>
<ds:datastoreItem xmlns:ds="http://schemas.openxmlformats.org/officeDocument/2006/customXml" ds:itemID="{0B80675E-01F7-49AA-B61E-EE85CFCAD03B}"/>
</file>

<file path=customXml/itemProps3.xml><?xml version="1.0" encoding="utf-8"?>
<ds:datastoreItem xmlns:ds="http://schemas.openxmlformats.org/officeDocument/2006/customXml" ds:itemID="{AB17F8C7-2AEB-4BC2-A828-B2E729EBBAC3}"/>
</file>

<file path=customXml/itemProps4.xml><?xml version="1.0" encoding="utf-8"?>
<ds:datastoreItem xmlns:ds="http://schemas.openxmlformats.org/officeDocument/2006/customXml" ds:itemID="{324DF921-0701-41C9-8A1D-979C1D1DFAC5}"/>
</file>

<file path=docProps/app.xml><?xml version="1.0" encoding="utf-8"?>
<Properties xmlns="http://schemas.openxmlformats.org/officeDocument/2006/extended-properties" xmlns:vt="http://schemas.openxmlformats.org/officeDocument/2006/docPropsVTypes">
  <Template/>
  <TotalTime>7415</TotalTime>
  <Words>2956</Words>
  <Application>Microsoft Office PowerPoint</Application>
  <PresentationFormat>Widescreen</PresentationFormat>
  <Paragraphs>253</Paragraphs>
  <Slides>21</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ＭＳ Ｐゴシック</vt:lpstr>
      <vt:lpstr>ＭＳ Ｐゴシック</vt:lpstr>
      <vt:lpstr>Arial</vt:lpstr>
      <vt:lpstr>Calibri</vt:lpstr>
      <vt:lpstr>Helvetica Neue Medium</vt:lpstr>
      <vt:lpstr>ProximaNova-Regular</vt:lpstr>
      <vt:lpstr>ProximaNovaSoft-Regular</vt:lpstr>
      <vt:lpstr>Times New Roman</vt:lpstr>
      <vt:lpstr>1_Custom Design</vt:lpstr>
      <vt:lpstr>2_Custom Design</vt:lpstr>
      <vt:lpstr>The National FAA Safety Team Presents</vt:lpstr>
      <vt:lpstr>Welcome</vt:lpstr>
      <vt:lpstr>Overview </vt:lpstr>
      <vt:lpstr>Approval of non-required safety equipment</vt:lpstr>
      <vt:lpstr>Reducing Regulatory Roadblocks</vt:lpstr>
      <vt:lpstr>Changes to Certification of Part 23 Aircraft</vt:lpstr>
      <vt:lpstr>Changes to Certification of Part 23 Aircraft</vt:lpstr>
      <vt:lpstr>Aviation Technology</vt:lpstr>
      <vt:lpstr>GAJSC Report Finds IMC Accidents Frequently Started During Approach.</vt:lpstr>
      <vt:lpstr>Risk Mitigation</vt:lpstr>
      <vt:lpstr>Streamlined Certification Process</vt:lpstr>
      <vt:lpstr>Risk Mitigation</vt:lpstr>
      <vt:lpstr>Risk Mitigation</vt:lpstr>
      <vt:lpstr>Summary – Removing Regulatory Roadblocks</vt:lpstr>
      <vt:lpstr>One more example</vt:lpstr>
      <vt:lpstr>Questions?</vt:lpstr>
      <vt:lpstr>Proficiency and Peace of Mind</vt:lpstr>
      <vt:lpstr> </vt:lpstr>
      <vt:lpstr>Safety Management Systems (SMS) Coming to General Aviation</vt:lpstr>
      <vt:lpstr>Thank you for attending </vt:lpstr>
      <vt:lpstr>The National FAA Safety Team Presents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the Month-Jan 2019-SRM-PPT</dc:title>
  <dc:creator>MTONEY</dc:creator>
  <cp:lastModifiedBy>Steuernagle, John W (FAA)</cp:lastModifiedBy>
  <cp:revision>394</cp:revision>
  <dcterms:created xsi:type="dcterms:W3CDTF">2005-01-28T20:32:53Z</dcterms:created>
  <dcterms:modified xsi:type="dcterms:W3CDTF">2022-11-08T18:59:55Z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8dd8100b-1fe8-41ee-be11-b0dd1489366b</vt:lpwstr>
  </property>
  <property fmtid="{D5CDD505-2E9C-101B-9397-08002B2CF9AE}" pid="4" name="ArticulateGUID">
    <vt:lpwstr>14485544-B40A-4F8F-9B9D-C5AB1F26CED9</vt:lpwstr>
  </property>
  <property fmtid="{D5CDD505-2E9C-101B-9397-08002B2CF9AE}" pid="5" name="ArticulatePath">
    <vt:lpwstr>2019-June-TOM-Reg Roadblock Reduction-PPT-Rev 1</vt:lpwstr>
  </property>
</Properties>
</file>