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6"/>
  </p:notesMasterIdLst>
  <p:handoutMasterIdLst>
    <p:handoutMasterId r:id="rId27"/>
  </p:handoutMasterIdLst>
  <p:sldIdLst>
    <p:sldId id="313" r:id="rId7"/>
    <p:sldId id="314" r:id="rId8"/>
    <p:sldId id="315" r:id="rId9"/>
    <p:sldId id="355" r:id="rId10"/>
    <p:sldId id="349" r:id="rId11"/>
    <p:sldId id="348" r:id="rId12"/>
    <p:sldId id="351" r:id="rId13"/>
    <p:sldId id="346" r:id="rId14"/>
    <p:sldId id="354" r:id="rId15"/>
    <p:sldId id="345" r:id="rId16"/>
    <p:sldId id="352" r:id="rId17"/>
    <p:sldId id="567" r:id="rId18"/>
    <p:sldId id="569" r:id="rId19"/>
    <p:sldId id="568" r:id="rId20"/>
    <p:sldId id="337" r:id="rId21"/>
    <p:sldId id="338" r:id="rId22"/>
    <p:sldId id="344" r:id="rId23"/>
    <p:sldId id="339" r:id="rId24"/>
    <p:sldId id="570" r:id="rId25"/>
  </p:sldIdLst>
  <p:sldSz cx="12192000" cy="6858000"/>
  <p:notesSz cx="6858000" cy="9296400"/>
  <p:custDataLst>
    <p:tags r:id="rId28"/>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13"/>
            <p14:sldId id="314"/>
            <p14:sldId id="315"/>
            <p14:sldId id="355"/>
            <p14:sldId id="349"/>
            <p14:sldId id="348"/>
            <p14:sldId id="351"/>
            <p14:sldId id="346"/>
            <p14:sldId id="354"/>
            <p14:sldId id="345"/>
            <p14:sldId id="352"/>
            <p14:sldId id="567"/>
            <p14:sldId id="569"/>
            <p14:sldId id="568"/>
            <p14:sldId id="337"/>
            <p14:sldId id="338"/>
            <p14:sldId id="344"/>
            <p14:sldId id="339"/>
            <p14:sldId id="570"/>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00"/>
    <a:srgbClr val="FF0000"/>
    <a:srgbClr val="FFFF99"/>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49" autoAdjust="0"/>
    <p:restoredTop sz="74270" autoAdjust="0"/>
  </p:normalViewPr>
  <p:slideViewPr>
    <p:cSldViewPr snapToGrid="0">
      <p:cViewPr varScale="1">
        <p:scale>
          <a:sx n="82" d="100"/>
          <a:sy n="82" d="100"/>
        </p:scale>
        <p:origin x="510" y="96"/>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800" b="1" i="0" u="none" strike="noStrike" dirty="0">
                <a:effectLst/>
                <a:latin typeface="Arial" panose="020B0604020202020204" pitchFamily="34" charset="0"/>
              </a:rPr>
              <a:t>2022/12-07-271(I)PP</a:t>
            </a:r>
            <a:r>
              <a:rPr lang="en-US" b="1" dirty="0"/>
              <a:t> </a:t>
            </a:r>
            <a:r>
              <a:rPr lang="en-US" dirty="0">
                <a:latin typeface="Times New Roman" pitchFamily="18" charset="0"/>
                <a:ea typeface="ＭＳ Ｐゴシック" pitchFamily="34" charset="-128"/>
              </a:rPr>
              <a:t>Original Author: J. Flowers September 2023 POC: K. Clover National FAASTeam Program Manager (Operations)</a:t>
            </a:r>
            <a:r>
              <a:rPr lang="en-US" baseline="0" dirty="0">
                <a:latin typeface="Times New Roman" pitchFamily="18" charset="0"/>
                <a:ea typeface="ＭＳ Ｐゴシック" pitchFamily="34" charset="-128"/>
              </a:rPr>
              <a:t> </a:t>
            </a:r>
            <a:r>
              <a:rPr lang="en-US" dirty="0">
                <a:latin typeface="Times New Roman" pitchFamily="18" charset="0"/>
                <a:ea typeface="ＭＳ Ｐゴシック" pitchFamily="34" charset="-128"/>
              </a:rPr>
              <a:t>Office 562-888-2020</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a:latin typeface="Times New Roman" pitchFamily="18" charset="0"/>
              <a:ea typeface="ＭＳ Ｐゴシック" pitchFamily="34" charset="-128"/>
            </a:endParaRPr>
          </a:p>
          <a:p>
            <a:pPr eaLnBrk="1" hangingPunct="1"/>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This is the title slide </a:t>
            </a:r>
            <a:r>
              <a:rPr lang="en-US" b="0" i="1" dirty="0">
                <a:latin typeface="Times New Roman" pitchFamily="18" charset="0"/>
                <a:ea typeface="ＭＳ Ｐゴシック" pitchFamily="34" charset="-128"/>
              </a:rPr>
              <a:t>for </a:t>
            </a:r>
            <a:r>
              <a:rPr lang="en-US" b="1" i="1" dirty="0">
                <a:latin typeface="Times New Roman" pitchFamily="18" charset="0"/>
                <a:ea typeface="ＭＳ Ｐゴシック" pitchFamily="34" charset="-128"/>
              </a:rPr>
              <a:t>Community Outreach – Preflight-in-a-Box</a:t>
            </a:r>
            <a:endParaRPr lang="en-US" dirty="0">
              <a:latin typeface="Times New Roman" pitchFamily="18" charset="0"/>
              <a:ea typeface="ＭＳ Ｐゴシック" pitchFamily="34" charset="-128"/>
            </a:endParaRPr>
          </a:p>
          <a:p>
            <a:pPr eaLnBrk="1" hangingPunct="1"/>
            <a:endParaRPr lang="en-US" i="1"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Script</a:t>
            </a:r>
            <a:r>
              <a:rPr lang="en-US" b="1" i="0" baseline="0" dirty="0">
                <a:latin typeface="Times New Roman" pitchFamily="18" charset="0"/>
                <a:ea typeface="ＭＳ Ｐゴシック" pitchFamily="34" charset="-128"/>
              </a:rPr>
              <a:t> -  </a:t>
            </a:r>
            <a:r>
              <a:rPr lang="en-US" i="0" dirty="0">
                <a:latin typeface="Times New Roman" pitchFamily="18" charset="0"/>
                <a:ea typeface="ＭＳ Ｐゴシック" pitchFamily="34" charset="-128"/>
              </a:rPr>
              <a:t>We have included a script of suggested dialog with most slides.  The</a:t>
            </a:r>
            <a:r>
              <a:rPr lang="en-US" i="0" baseline="0" dirty="0">
                <a:latin typeface="Times New Roman" pitchFamily="18" charset="0"/>
                <a:ea typeface="ＭＳ Ｐゴシック" pitchFamily="34" charset="-128"/>
              </a:rPr>
              <a:t> script will always appear in a </a:t>
            </a:r>
            <a:r>
              <a:rPr lang="en-US" b="1" i="0" baseline="0" dirty="0">
                <a:latin typeface="Times New Roman" pitchFamily="18" charset="0"/>
                <a:ea typeface="ＭＳ Ｐゴシック" pitchFamily="34" charset="-128"/>
              </a:rPr>
              <a:t>non-italic font</a:t>
            </a:r>
            <a:r>
              <a:rPr lang="en-US" i="0" baseline="0" dirty="0">
                <a:latin typeface="Times New Roman" pitchFamily="18" charset="0"/>
                <a:ea typeface="ＭＳ Ｐゴシック" pitchFamily="34" charset="-128"/>
              </a:rPr>
              <a:t>. </a:t>
            </a:r>
            <a:r>
              <a:rPr lang="en-US" i="0" dirty="0">
                <a:latin typeface="Times New Roman" pitchFamily="18" charset="0"/>
                <a:ea typeface="ＭＳ Ｐゴシック" pitchFamily="34" charset="-128"/>
              </a:rPr>
              <a:t> Presenters may read the script or modify it to suit their own presentation style.  See template slides 5 and 6  for examples of a slides with script.</a:t>
            </a:r>
          </a:p>
          <a:p>
            <a:pPr eaLnBrk="1" hangingPunct="1"/>
            <a:endParaRPr lang="en-US"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Presentation Instructions - </a:t>
            </a:r>
            <a:r>
              <a:rPr lang="en-US" i="1" dirty="0">
                <a:latin typeface="Times New Roman" pitchFamily="18" charset="0"/>
                <a:ea typeface="ＭＳ Ｐゴシック" pitchFamily="34" charset="-128"/>
              </a:rPr>
              <a:t>(stage direction and  presentation suggestions) will be preceded by a  </a:t>
            </a:r>
            <a:r>
              <a:rPr lang="en-US" b="1" dirty="0">
                <a:latin typeface="Times New Roman" pitchFamily="18" charset="0"/>
                <a:ea typeface="ＭＳ Ｐゴシック" pitchFamily="34" charset="-128"/>
              </a:rPr>
              <a:t>Bold header:</a:t>
            </a:r>
            <a:r>
              <a:rPr lang="en-US" b="1" baseline="0" dirty="0">
                <a:latin typeface="Times New Roman" pitchFamily="18" charset="0"/>
                <a:ea typeface="ＭＳ Ｐゴシック" pitchFamily="34" charset="-128"/>
              </a:rPr>
              <a:t> </a:t>
            </a:r>
            <a:r>
              <a:rPr lang="en-US" i="1" dirty="0">
                <a:latin typeface="Times New Roman" pitchFamily="18" charset="0"/>
                <a:ea typeface="ＭＳ Ｐゴシック" pitchFamily="34" charset="-128"/>
              </a:rPr>
              <a:t>the instructions themselves will be in </a:t>
            </a:r>
            <a:r>
              <a:rPr lang="en-US" b="1" i="1" dirty="0">
                <a:latin typeface="Times New Roman" pitchFamily="18" charset="0"/>
                <a:ea typeface="ＭＳ Ｐゴシック" pitchFamily="34" charset="-128"/>
              </a:rPr>
              <a:t>Italic fonts</a:t>
            </a:r>
            <a:r>
              <a:rPr lang="en-US" i="1" dirty="0">
                <a:latin typeface="Times New Roman" pitchFamily="18" charset="0"/>
                <a:ea typeface="ＭＳ Ｐゴシック" pitchFamily="34" charset="-128"/>
              </a:rPr>
              <a:t>.  See slides 2,</a:t>
            </a:r>
            <a:r>
              <a:rPr lang="en-US" i="1" baseline="0" dirty="0">
                <a:latin typeface="Times New Roman" pitchFamily="18" charset="0"/>
                <a:ea typeface="ＭＳ Ｐゴシック" pitchFamily="34" charset="-128"/>
              </a:rPr>
              <a:t> 3, and 4 for examples of slides with Presentation Instructions only.</a:t>
            </a:r>
            <a:endParaRPr lang="en-US" i="1" dirty="0">
              <a:latin typeface="Times New Roman" pitchFamily="18" charset="0"/>
              <a:ea typeface="ＭＳ Ｐゴシック" pitchFamily="34" charset="-128"/>
            </a:endParaRPr>
          </a:p>
          <a:p>
            <a:pPr eaLnBrk="1" hangingPunct="1"/>
            <a:endParaRPr lang="en-US" i="1"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Program control instructions</a:t>
            </a:r>
            <a:r>
              <a:rPr lang="en-US" b="1" i="0" baseline="0" dirty="0">
                <a:latin typeface="Times New Roman" pitchFamily="18" charset="0"/>
                <a:ea typeface="ＭＳ Ｐゴシック" pitchFamily="34" charset="-128"/>
              </a:rPr>
              <a:t> -</a:t>
            </a:r>
            <a:r>
              <a:rPr lang="en-US" b="1" i="0" dirty="0">
                <a:latin typeface="Times New Roman" pitchFamily="18" charset="0"/>
                <a:ea typeface="ＭＳ Ｐゴシック" pitchFamily="34" charset="-128"/>
              </a:rPr>
              <a:t> </a:t>
            </a:r>
            <a:r>
              <a:rPr lang="en-US" i="1" dirty="0">
                <a:latin typeface="Times New Roman" pitchFamily="18" charset="0"/>
                <a:ea typeface="ＭＳ Ｐゴシック" pitchFamily="34" charset="-128"/>
              </a:rPr>
              <a:t>will be in bold fonts and look like this:  </a:t>
            </a:r>
            <a:r>
              <a:rPr lang="en-US" b="1" dirty="0">
                <a:latin typeface="Times New Roman" pitchFamily="18" charset="0"/>
                <a:ea typeface="ＭＳ Ｐゴシック" pitchFamily="34" charset="-128"/>
              </a:rPr>
              <a:t>(Click) </a:t>
            </a:r>
            <a:r>
              <a:rPr lang="en-US" i="1" dirty="0">
                <a:latin typeface="Times New Roman" pitchFamily="18" charset="0"/>
                <a:ea typeface="ＭＳ Ｐゴシック" pitchFamily="34" charset="-128"/>
              </a:rPr>
              <a:t>for building information within a slide;  or this:  </a:t>
            </a:r>
            <a:r>
              <a:rPr lang="en-US" b="1" dirty="0">
                <a:latin typeface="Times New Roman" pitchFamily="18" charset="0"/>
                <a:ea typeface="ＭＳ Ｐゴシック" pitchFamily="34" charset="-128"/>
              </a:rPr>
              <a:t>(Next Slide) </a:t>
            </a:r>
            <a:r>
              <a:rPr lang="en-US" i="1" dirty="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Background</a:t>
            </a:r>
            <a:r>
              <a:rPr lang="en-US" b="1" i="0" baseline="0" dirty="0">
                <a:latin typeface="Times New Roman" pitchFamily="18" charset="0"/>
                <a:ea typeface="ＭＳ Ｐゴシック" pitchFamily="34" charset="-128"/>
              </a:rPr>
              <a:t> information - </a:t>
            </a:r>
            <a:r>
              <a:rPr lang="en-US" i="1" dirty="0">
                <a:latin typeface="Times New Roman" pitchFamily="18" charset="0"/>
                <a:ea typeface="ＭＳ Ｐゴシック" pitchFamily="34" charset="-128"/>
              </a:rPr>
              <a:t>Some slides may contain background information that supports the concepts presented in the program.  </a:t>
            </a:r>
            <a:br>
              <a:rPr lang="en-US" i="1" dirty="0">
                <a:latin typeface="Times New Roman" pitchFamily="18" charset="0"/>
                <a:ea typeface="ＭＳ Ｐゴシック" pitchFamily="34" charset="-128"/>
              </a:rPr>
            </a:br>
            <a:r>
              <a:rPr lang="en-US" i="1" dirty="0">
                <a:latin typeface="Times New Roman" pitchFamily="18" charset="0"/>
                <a:ea typeface="ＭＳ Ｐゴシック" pitchFamily="34" charset="-128"/>
              </a:rPr>
              <a:t>Background information will always appear last and will be preceded by a bold  </a:t>
            </a:r>
            <a:r>
              <a:rPr lang="en-US" b="1" dirty="0">
                <a:latin typeface="Times New Roman" pitchFamily="18" charset="0"/>
                <a:ea typeface="ＭＳ Ｐゴシック" pitchFamily="34" charset="-128"/>
              </a:rPr>
              <a:t>Background: </a:t>
            </a:r>
            <a:r>
              <a:rPr lang="en-US" i="1" dirty="0">
                <a:latin typeface="Times New Roman" pitchFamily="18" charset="0"/>
                <a:ea typeface="ＭＳ Ｐゴシック" pitchFamily="34" charset="-128"/>
              </a:rPr>
              <a:t>identification.</a:t>
            </a:r>
          </a:p>
          <a:p>
            <a:pPr eaLnBrk="1" hangingPunct="1"/>
            <a:endParaRPr lang="en-US"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The production team hope you and your audience will enjoy the show.   Break a leg!  </a:t>
            </a:r>
          </a:p>
          <a:p>
            <a:pPr eaLnBrk="1" hangingPunct="1"/>
            <a:endParaRPr lang="en-US" i="1"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 </a:t>
            </a:r>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Preflight in a Box was designed to:</a:t>
            </a:r>
          </a:p>
          <a:p>
            <a:endParaRPr lang="en-US" dirty="0"/>
          </a:p>
          <a:p>
            <a:pPr marL="171450" indent="-171450">
              <a:buFont typeface="Arial" panose="020B0604020202020204" pitchFamily="34" charset="0"/>
              <a:buChar char="•"/>
            </a:pPr>
            <a:r>
              <a:rPr lang="en-US" sz="1200" dirty="0"/>
              <a:t>Reinforce how a CFIs should be teaching preflight to their students</a:t>
            </a:r>
          </a:p>
          <a:p>
            <a:pPr marL="171450" indent="-171450">
              <a:buFont typeface="Arial" panose="020B0604020202020204" pitchFamily="34" charset="0"/>
              <a:buChar char="•"/>
            </a:pPr>
            <a:r>
              <a:rPr lang="en-US" sz="1200" dirty="0"/>
              <a:t>Cover common errors and best practices</a:t>
            </a:r>
          </a:p>
          <a:p>
            <a:pPr marL="171450" indent="-171450">
              <a:buFont typeface="Arial" panose="020B0604020202020204" pitchFamily="34" charset="0"/>
              <a:buChar char="•"/>
            </a:pPr>
            <a:r>
              <a:rPr lang="en-US" sz="1200" dirty="0"/>
              <a:t>Allow the attendees to perform a preflight with CFI guidance.</a:t>
            </a:r>
          </a:p>
          <a:p>
            <a:pPr marL="171450" indent="-171450">
              <a:buFont typeface="Arial" panose="020B0604020202020204" pitchFamily="34" charset="0"/>
              <a:buChar char="•"/>
            </a:pPr>
            <a:r>
              <a:rPr lang="en-US" sz="1200" dirty="0"/>
              <a:t>Requires attendees to report their findings</a:t>
            </a:r>
          </a:p>
          <a:p>
            <a:pPr marL="171450" indent="-171450">
              <a:buFont typeface="Arial" panose="020B0604020202020204" pitchFamily="34" charset="0"/>
              <a:buChar char="•"/>
            </a:pPr>
            <a:r>
              <a:rPr lang="en-US" sz="1200" dirty="0"/>
              <a:t>Supports interaction with local Maintainers, CFIs and Students</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b="1" dirty="0"/>
              <a:t>(Next Slide)</a:t>
            </a:r>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10</a:t>
            </a:fld>
            <a:endParaRPr lang="en-US"/>
          </a:p>
        </p:txBody>
      </p:sp>
    </p:spTree>
    <p:extLst>
      <p:ext uri="{BB962C8B-B14F-4D97-AF65-F5344CB8AC3E}">
        <p14:creationId xmlns:p14="http://schemas.microsoft.com/office/powerpoint/2010/main" val="1692764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a:t>The Program, held on an airport, includes group instruction and an “</a:t>
            </a:r>
            <a:r>
              <a:rPr lang="en-US" sz="1200" dirty="0"/>
              <a:t>in person, hands on, pre-flight exercise</a:t>
            </a:r>
            <a:r>
              <a:rPr lang="en-US" sz="1200" b="0" dirty="0"/>
              <a:t>” </a:t>
            </a:r>
            <a:r>
              <a:rPr lang="en-US" sz="1200" b="1" dirty="0"/>
              <a:t>(Click)</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It provides access to actual aircraft  </a:t>
            </a:r>
            <a:r>
              <a:rPr lang="en-US" sz="1200" b="1" dirty="0"/>
              <a:t>(Click)</a:t>
            </a:r>
            <a:endParaRPr lang="en-US" sz="1200" b="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The experience usually takes 2:00 to 2:30 Hours to complete.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dirty="0"/>
              <a:t>And participants can pre-flight “solo” or with a fellow pilot.</a:t>
            </a:r>
            <a:endParaRPr lang="en-US" sz="1200" dirty="0"/>
          </a:p>
          <a:p>
            <a:pPr marL="171450" indent="-171450">
              <a:buFont typeface="Arial" panose="020B0604020202020204" pitchFamily="34" charset="0"/>
              <a:buChar char="•"/>
            </a:pPr>
            <a:endParaRPr lang="en-US" sz="1200" dirty="0"/>
          </a:p>
          <a:p>
            <a:pPr marL="0" indent="0">
              <a:buFont typeface="Arial" panose="020B0604020202020204" pitchFamily="34" charset="0"/>
              <a:buNone/>
            </a:pPr>
            <a:r>
              <a:rPr lang="en-US" sz="1200" b="1" dirty="0"/>
              <a:t>(Next Slide)</a:t>
            </a:r>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11</a:t>
            </a:fld>
            <a:endParaRPr lang="en-US"/>
          </a:p>
        </p:txBody>
      </p:sp>
    </p:spTree>
    <p:extLst>
      <p:ext uri="{BB962C8B-B14F-4D97-AF65-F5344CB8AC3E}">
        <p14:creationId xmlns:p14="http://schemas.microsoft.com/office/powerpoint/2010/main" val="2658181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Presentation note:  </a:t>
            </a:r>
            <a:r>
              <a:rPr lang="en-US" i="1" dirty="0"/>
              <a:t>Putting a face to a name. use this slide to introduce a contact or group that can set up the community outreach events.</a:t>
            </a:r>
          </a:p>
          <a:p>
            <a:endParaRPr lang="en-US" i="1" baseline="0" dirty="0"/>
          </a:p>
          <a:p>
            <a:r>
              <a:rPr lang="en-US" i="1" baseline="0" dirty="0"/>
              <a:t>You may have a Representative that is very active in local aviation that can assist you in this outreach.  </a:t>
            </a:r>
          </a:p>
          <a:p>
            <a:endParaRPr lang="en-US" i="1" baseline="0" dirty="0"/>
          </a:p>
          <a:p>
            <a:r>
              <a:rPr lang="en-US" i="1" baseline="0" dirty="0"/>
              <a:t>If you’re already scheduled a Preflight or 1</a:t>
            </a:r>
            <a:r>
              <a:rPr lang="en-US" i="1" baseline="30000" dirty="0"/>
              <a:t>st</a:t>
            </a:r>
            <a:r>
              <a:rPr lang="en-US" i="1" baseline="0" dirty="0"/>
              <a:t> Responder event, hide this slide and use one of the two hidden slides that follow, to invite your audience to the program.</a:t>
            </a:r>
          </a:p>
          <a:p>
            <a:endParaRPr lang="en-US" i="1"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7D5C9B1C-4C49-4AC4-9FE9-4A38AC195655}" type="slidenum">
              <a:rPr lang="en-US" smtClean="0"/>
              <a:pPr/>
              <a:t>12</a:t>
            </a:fld>
            <a:endParaRPr lang="en-US"/>
          </a:p>
        </p:txBody>
      </p:sp>
    </p:spTree>
    <p:extLst>
      <p:ext uri="{BB962C8B-B14F-4D97-AF65-F5344CB8AC3E}">
        <p14:creationId xmlns:p14="http://schemas.microsoft.com/office/powerpoint/2010/main" val="1972128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Presentation note: </a:t>
            </a:r>
            <a:r>
              <a:rPr lang="en-US" i="1" dirty="0"/>
              <a:t>We have chosen to hide this from your viewers.  In the event you are already planning a Community Preflight event, enter the information here and unhide the slide.</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13</a:t>
            </a:fld>
            <a:endParaRPr lang="en-US"/>
          </a:p>
        </p:txBody>
      </p:sp>
    </p:spTree>
    <p:extLst>
      <p:ext uri="{BB962C8B-B14F-4D97-AF65-F5344CB8AC3E}">
        <p14:creationId xmlns:p14="http://schemas.microsoft.com/office/powerpoint/2010/main" val="228461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Presentation note:  </a:t>
            </a:r>
            <a:r>
              <a:rPr lang="en-US" i="1" dirty="0"/>
              <a:t>We have chosen to hide this from your viewers.  In the event you are already planning a Community 1</a:t>
            </a:r>
            <a:r>
              <a:rPr lang="en-US" i="1" baseline="30000" dirty="0"/>
              <a:t>st</a:t>
            </a:r>
            <a:r>
              <a:rPr lang="en-US" i="1" dirty="0"/>
              <a:t> responder outreach event, enter the information here and unhide the slide.</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14</a:t>
            </a:fld>
            <a:endParaRPr lang="en-US"/>
          </a:p>
        </p:txBody>
      </p:sp>
    </p:spTree>
    <p:extLst>
      <p:ext uri="{BB962C8B-B14F-4D97-AF65-F5344CB8AC3E}">
        <p14:creationId xmlns:p14="http://schemas.microsoft.com/office/powerpoint/2010/main" val="3493979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Times New Roman" pitchFamily="18" charset="0"/>
                <a:ea typeface="ＭＳ Ｐゴシック" pitchFamily="34" charset="-128"/>
              </a:rPr>
              <a:t>Presentation Note:   </a:t>
            </a:r>
            <a:r>
              <a:rPr lang="en-US" altLang="en-US" i="1" dirty="0">
                <a:latin typeface="Times New Roman" pitchFamily="18" charset="0"/>
                <a:ea typeface="ＭＳ Ｐゴシック" pitchFamily="34" charset="-128"/>
              </a:rPr>
              <a:t>You may wish to provide your contact information and main FSDO phone number here.  Modify with </a:t>
            </a:r>
          </a:p>
          <a:p>
            <a:r>
              <a:rPr lang="en-US" altLang="en-US" i="1" dirty="0">
                <a:latin typeface="Times New Roman" pitchFamily="18" charset="0"/>
                <a:ea typeface="ＭＳ Ｐゴシック" pitchFamily="34" charset="-128"/>
              </a:rPr>
              <a:t>Your information or leave blank.   </a:t>
            </a:r>
          </a:p>
          <a:p>
            <a:endParaRPr lang="en-US" altLang="en-US" b="1" i="1" dirty="0">
              <a:latin typeface="Times New Roman" pitchFamily="18" charset="0"/>
              <a:ea typeface="ＭＳ Ｐゴシック" pitchFamily="34" charset="-128"/>
            </a:endParaRPr>
          </a:p>
          <a:p>
            <a:r>
              <a:rPr lang="en-US" altLang="en-US" b="1" dirty="0">
                <a:latin typeface="Times New Roman" pitchFamily="18" charset="0"/>
                <a:ea typeface="ＭＳ Ｐゴシック" pitchFamily="34" charset="-128"/>
              </a:rPr>
              <a:t>(Next Slide)</a:t>
            </a:r>
          </a:p>
          <a:p>
            <a:endParaRPr lang="en-US" altLang="en-US" i="1" dirty="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BB1B2E31-3BE4-4017-8680-D8EAFAACF82F}" type="slidenum">
              <a:rPr lang="en-US" altLang="en-US" sz="1200" smtClean="0">
                <a:latin typeface="Times New Roman" pitchFamily="18" charset="0"/>
              </a:rPr>
              <a:pPr eaLnBrk="1" hangingPunct="1"/>
              <a:t>15</a:t>
            </a:fld>
            <a:endParaRPr lang="en-US" altLang="en-US" sz="12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latin typeface="Times New Roman" pitchFamily="18" charset="0"/>
              </a:rPr>
              <a:t>There’s nothing like the feeling you get when you know you’re</a:t>
            </a:r>
            <a:r>
              <a:rPr lang="en-US" baseline="0" dirty="0">
                <a:latin typeface="Times New Roman" pitchFamily="18" charset="0"/>
              </a:rPr>
              <a:t> playing your A game and in order to do that you need a good coach  </a:t>
            </a:r>
            <a:r>
              <a:rPr lang="en-US" b="1" baseline="0" dirty="0">
                <a:latin typeface="Times New Roman" pitchFamily="18" charset="0"/>
              </a:rPr>
              <a:t>(Click)</a:t>
            </a:r>
            <a:r>
              <a:rPr lang="en-US" b="1" dirty="0">
                <a:latin typeface="Times New Roman" pitchFamily="18" charset="0"/>
              </a:rPr>
              <a:t> </a:t>
            </a:r>
          </a:p>
          <a:p>
            <a:endParaRPr lang="en-US" b="1" dirty="0">
              <a:latin typeface="Times New Roman" pitchFamily="18" charset="0"/>
            </a:endParaRPr>
          </a:p>
          <a:p>
            <a:r>
              <a:rPr lang="en-US" b="0" dirty="0">
                <a:latin typeface="Times New Roman" pitchFamily="18" charset="0"/>
              </a:rPr>
              <a:t>So</a:t>
            </a:r>
            <a:r>
              <a:rPr lang="en-US" b="0" baseline="0" dirty="0">
                <a:latin typeface="Times New Roman" pitchFamily="18" charset="0"/>
              </a:rPr>
              <a:t> fly regularly with a CFI who will challenge you to review what you know, explore new horizons, and to always do your best.  Of course you’ll</a:t>
            </a:r>
            <a:br>
              <a:rPr lang="en-US" b="0" baseline="0" dirty="0">
                <a:latin typeface="Times New Roman" pitchFamily="18" charset="0"/>
              </a:rPr>
            </a:br>
            <a:r>
              <a:rPr lang="en-US" b="0" baseline="0" dirty="0">
                <a:latin typeface="Times New Roman" pitchFamily="18" charset="0"/>
              </a:rPr>
              <a:t>have to dedicate time and money to your proficiency program but it’s well worth it for the peace of mind that comes with confidence.  </a:t>
            </a:r>
            <a:r>
              <a:rPr lang="en-US" b="1" baseline="0" dirty="0">
                <a:latin typeface="Times New Roman" pitchFamily="18" charset="0"/>
              </a:rPr>
              <a:t>(Click)</a:t>
            </a:r>
            <a:r>
              <a:rPr lang="en-US" b="1" dirty="0">
                <a:latin typeface="Times New Roman" pitchFamily="18" charset="0"/>
              </a:rPr>
              <a:t> </a:t>
            </a:r>
          </a:p>
          <a:p>
            <a:endParaRPr lang="en-US" b="1" dirty="0">
              <a:latin typeface="Times New Roman" pitchFamily="18" charset="0"/>
            </a:endParaRPr>
          </a:p>
          <a:p>
            <a:r>
              <a:rPr lang="en-US" b="0" dirty="0">
                <a:latin typeface="Times New Roman" pitchFamily="18" charset="0"/>
              </a:rPr>
              <a:t>Vince Lombardi, the famous football coach said,</a:t>
            </a:r>
            <a:r>
              <a:rPr lang="en-US" b="0" baseline="0" dirty="0">
                <a:latin typeface="Times New Roman" pitchFamily="18" charset="0"/>
              </a:rPr>
              <a:t> “Practice does not make perfect.  Only perfect practice makes perfect.”  For pilots that means</a:t>
            </a:r>
            <a:br>
              <a:rPr lang="en-US" b="0" baseline="0" dirty="0">
                <a:latin typeface="Times New Roman" pitchFamily="18" charset="0"/>
              </a:rPr>
            </a:br>
            <a:r>
              <a:rPr lang="en-US" b="0" baseline="0" dirty="0">
                <a:latin typeface="Times New Roman" pitchFamily="18" charset="0"/>
              </a:rPr>
              <a:t>flying with precision.  On course, on altitude, on speed all the time. </a:t>
            </a:r>
            <a:r>
              <a:rPr lang="en-US" b="1" baseline="0" dirty="0">
                <a:latin typeface="Times New Roman" pitchFamily="18" charset="0"/>
              </a:rPr>
              <a:t>(Click)</a:t>
            </a:r>
            <a:r>
              <a:rPr lang="en-US" b="1" dirty="0">
                <a:latin typeface="Times New Roman" pitchFamily="18" charset="0"/>
              </a:rPr>
              <a:t> </a:t>
            </a:r>
            <a:endParaRPr lang="en-US" b="0" baseline="0" dirty="0">
              <a:latin typeface="Times New Roman" pitchFamily="18" charset="0"/>
            </a:endParaRPr>
          </a:p>
          <a:p>
            <a:endParaRPr lang="en-US" dirty="0">
              <a:latin typeface="Times New Roman" pitchFamily="18" charset="0"/>
            </a:endParaRPr>
          </a:p>
          <a:p>
            <a:r>
              <a:rPr lang="en-US" dirty="0">
                <a:latin typeface="Times New Roman" pitchFamily="18" charset="0"/>
              </a:rPr>
              <a:t>And be sure to document your achievement in the Wings Proficiency Program.  It’s a great way to stay on top of your game</a:t>
            </a:r>
            <a:r>
              <a:rPr lang="en-US" baseline="0" dirty="0">
                <a:latin typeface="Times New Roman" pitchFamily="18" charset="0"/>
              </a:rPr>
              <a:t> and keep you flight review current.</a:t>
            </a:r>
          </a:p>
          <a:p>
            <a:endParaRPr lang="en-US" baseline="0" dirty="0">
              <a:latin typeface="Times New Roman" pitchFamily="18" charset="0"/>
            </a:endParaRPr>
          </a:p>
          <a:p>
            <a:r>
              <a:rPr lang="en-US" altLang="en-US" b="1" dirty="0">
                <a:latin typeface="Times New Roman" pitchFamily="18" charset="0"/>
                <a:ea typeface="ＭＳ Ｐゴシック" pitchFamily="34" charset="-128"/>
              </a:rPr>
              <a:t>(Next</a:t>
            </a:r>
            <a:r>
              <a:rPr lang="en-US" altLang="en-US" b="1" baseline="0" dirty="0">
                <a:latin typeface="Times New Roman" pitchFamily="18" charset="0"/>
                <a:ea typeface="ＭＳ Ｐゴシック" pitchFamily="34" charset="-128"/>
              </a:rPr>
              <a:t> Slide</a:t>
            </a:r>
            <a:r>
              <a:rPr lang="en-US" altLang="en-US" b="1" dirty="0">
                <a:latin typeface="Times New Roman" pitchFamily="18" charset="0"/>
                <a:ea typeface="ＭＳ Ｐゴシック" pitchFamily="34" charset="-128"/>
              </a:rPr>
              <a:t>) </a:t>
            </a:r>
            <a:endParaRPr lang="en-US" dirty="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a:p>
        </p:txBody>
      </p:sp>
    </p:spTree>
    <p:extLst>
      <p:ext uri="{BB962C8B-B14F-4D97-AF65-F5344CB8AC3E}">
        <p14:creationId xmlns:p14="http://schemas.microsoft.com/office/powerpoint/2010/main" val="657409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Management Systems are a</a:t>
            </a:r>
            <a:r>
              <a:rPr lang="en-US" baseline="0" dirty="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a:p>
          <a:p>
            <a:r>
              <a:rPr lang="en-US" baseline="0" dirty="0"/>
              <a:t>There are 4 major components to a Safety Management System </a:t>
            </a:r>
            <a:r>
              <a:rPr lang="en-US" b="1" baseline="0" dirty="0"/>
              <a:t>(Click)</a:t>
            </a:r>
          </a:p>
          <a:p>
            <a:endParaRPr lang="en-US" b="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t>Safety Policy – a documented commitment to safety that runs from the head of an organization to its newest member. </a:t>
            </a:r>
            <a:r>
              <a:rPr lang="en-US" b="1" baseline="0" dirty="0"/>
              <a:t>(Click)</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Safety Risk Management – a process that identifies</a:t>
            </a:r>
            <a:r>
              <a:rPr lang="en-US" b="0" baseline="0" dirty="0"/>
              <a:t> hazards within an operation, determines to what extent an identified hazard may impact flight safety, and controls the risk of occurrence to an acceptable level. </a:t>
            </a:r>
            <a:r>
              <a:rPr lang="en-US" b="1" baseline="0" dirty="0"/>
              <a:t>(Click)</a:t>
            </a:r>
          </a:p>
          <a:p>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t>Safety Assurance – By collecting and analyzing information derived from safety performance data Safety Assurance ensures the performance and effectiveness of Safety Risk Controls. </a:t>
            </a:r>
            <a:r>
              <a:rPr lang="en-US" b="1" baseline="0" dirty="0"/>
              <a:t>(Click)</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Safety</a:t>
            </a:r>
            <a:r>
              <a:rPr lang="en-US" b="0" baseline="0" dirty="0"/>
              <a:t> Promotion communicates safety information and commitment throughout the organization. </a:t>
            </a:r>
            <a:r>
              <a:rPr lang="en-US" b="1" baseline="0" dirty="0"/>
              <a:t>(Click)</a:t>
            </a:r>
          </a:p>
          <a:p>
            <a:endParaRPr lang="en-US" b="0" dirty="0"/>
          </a:p>
          <a:p>
            <a:r>
              <a:rPr lang="en-US" b="0" dirty="0"/>
              <a:t>You can find more information about Safety Management Systems at the URL on the Screen.</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(Next Slide)</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4235654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t>Your</a:t>
            </a:r>
            <a:r>
              <a:rPr lang="en-US" baseline="0" dirty="0"/>
              <a:t> presence here shows that you are vital members of our General Aviation Safety Community.  The high standards you keep and the examples you set are a great credit to you and to GA.</a:t>
            </a:r>
          </a:p>
          <a:p>
            <a:endParaRPr lang="en-US" baseline="0" dirty="0"/>
          </a:p>
          <a:p>
            <a:r>
              <a:rPr lang="en-US" baseline="0" dirty="0"/>
              <a:t>Thank you for attending.</a:t>
            </a:r>
          </a:p>
          <a:p>
            <a:endParaRPr lang="en-US" baseline="0" dirty="0"/>
          </a:p>
          <a:p>
            <a:r>
              <a:rPr lang="en-US" b="1" baseline="0" dirty="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a:p>
        </p:txBody>
      </p:sp>
    </p:spTree>
    <p:extLst>
      <p:ext uri="{BB962C8B-B14F-4D97-AF65-F5344CB8AC3E}">
        <p14:creationId xmlns:p14="http://schemas.microsoft.com/office/powerpoint/2010/main" val="3526590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19</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a:latin typeface="Times New Roman" pitchFamily="18" charset="0"/>
              <a:ea typeface="ＭＳ Ｐゴシック"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a:latin typeface="Times New Roman" pitchFamily="18" charset="0"/>
              <a:ea typeface="ＭＳ Ｐゴシック"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a:latin typeface="Times New Roman" pitchFamily="18" charset="0"/>
                <a:ea typeface="ＭＳ Ｐゴシック" pitchFamily="34" charset="-128"/>
              </a:rPr>
              <a:t>(The End) </a:t>
            </a:r>
            <a:endParaRPr lang="en-US" i="1"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436785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a:latin typeface="Times New Roman" pitchFamily="18" charset="0"/>
              <a:ea typeface="ＭＳ Ｐゴシック" pitchFamily="34" charset="-128"/>
            </a:endParaRPr>
          </a:p>
          <a:p>
            <a:r>
              <a:rPr lang="en-US" i="1" dirty="0">
                <a:latin typeface="Times New Roman" pitchFamily="18" charset="0"/>
                <a:ea typeface="ＭＳ Ｐゴシック" pitchFamily="34" charset="-128"/>
              </a:rPr>
              <a:t>You can add slides after this one to fit your situation. </a:t>
            </a:r>
          </a:p>
          <a:p>
            <a:endParaRPr lang="en-US" b="1"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a:p>
        </p:txBody>
      </p:sp>
    </p:spTree>
    <p:extLst>
      <p:ext uri="{BB962C8B-B14F-4D97-AF65-F5344CB8AC3E}">
        <p14:creationId xmlns:p14="http://schemas.microsoft.com/office/powerpoint/2010/main" val="248371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ea typeface="ＭＳ Ｐゴシック" pitchFamily="34" charset="-128"/>
              </a:rPr>
              <a:t>In this presentation we’ll talk a little bit about the community outreach we have to offer.  All of the events were designed to promote safety as it concerns local communities and includes more than just pilots or mechanics.    </a:t>
            </a:r>
          </a:p>
          <a:p>
            <a:endParaRPr lang="en-US" b="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If you’ll be discussing additional items, add them to this list  </a:t>
            </a:r>
          </a:p>
          <a:p>
            <a:endParaRPr lang="en-US" b="1"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6D2F0CE-BAB5-4DD3-B234-22D64F243ABE}" type="slidenum">
              <a:rPr lang="en-US" sz="1200" smtClean="0">
                <a:latin typeface="Times New Roman" pitchFamily="18" charset="0"/>
              </a:rPr>
              <a:pPr eaLnBrk="1" hangingPunct="1"/>
              <a:t>3</a:t>
            </a:fld>
            <a:endParaRPr lang="en-US"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Times New Roman" panose="02020603050405020304" pitchFamily="18" charset="0"/>
              </a:rPr>
              <a:t>Community Outreach events are produced on a larger scale than the usual seminars and webinars. They are an opportunity to bring the aviation community together to focus on some aspect of aviation safety. These events are held at an airport in conjunction with airport management and local aviation businesses. The events involve a classroom learning session followed by access to aircraft to gain practical knowledge. </a:t>
            </a:r>
            <a:endParaRPr lang="en-US" sz="1800" dirty="0"/>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927551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Events </a:t>
            </a:r>
          </a:p>
          <a:p>
            <a:pPr marL="171450" indent="-171450">
              <a:buFont typeface="Arial" panose="020B0604020202020204" pitchFamily="34" charset="0"/>
              <a:buChar char="•"/>
            </a:pPr>
            <a:r>
              <a:rPr lang="en-US" dirty="0"/>
              <a:t>Improve Safety through hands-on education and learning </a:t>
            </a:r>
            <a:r>
              <a:rPr lang="en-US" b="1" dirty="0"/>
              <a:t>(Click)</a:t>
            </a:r>
          </a:p>
          <a:p>
            <a:pPr marL="171450" indent="-171450">
              <a:buFont typeface="Arial" panose="020B0604020202020204" pitchFamily="34" charset="0"/>
              <a:buChar char="•"/>
            </a:pPr>
            <a:r>
              <a:rPr lang="en-US" dirty="0"/>
              <a:t>They also Improve Airport/Community relations by bringing the community together in support of a common safety concern. </a:t>
            </a:r>
            <a:r>
              <a:rPr lang="en-US" b="1" dirty="0"/>
              <a:t>(Click)</a:t>
            </a:r>
          </a:p>
          <a:p>
            <a:pPr marL="171450" indent="-171450">
              <a:buFont typeface="Arial" panose="020B0604020202020204" pitchFamily="34" charset="0"/>
              <a:buChar char="•"/>
            </a:pPr>
            <a:r>
              <a:rPr lang="en-US" b="0" dirty="0"/>
              <a:t>Community outreach also supports</a:t>
            </a:r>
            <a:r>
              <a:rPr lang="en-US" dirty="0"/>
              <a:t> these local entities.</a:t>
            </a:r>
          </a:p>
          <a:p>
            <a:pPr marL="171450" indent="-171450">
              <a:buFont typeface="Arial" panose="020B0604020202020204" pitchFamily="34" charset="0"/>
              <a:buChar char="•"/>
            </a:pPr>
            <a:endParaRPr lang="en-US" b="1" dirty="0"/>
          </a:p>
          <a:p>
            <a:pPr marL="0" indent="0">
              <a:buFont typeface="Arial" panose="020B0604020202020204" pitchFamily="34" charset="0"/>
              <a:buNone/>
            </a:pPr>
            <a:r>
              <a:rPr lang="en-US" b="1" dirty="0"/>
              <a:t>Presentation note:  </a:t>
            </a:r>
            <a:r>
              <a:rPr lang="en-US" b="0" i="1" dirty="0"/>
              <a:t>Pause for a few seconds for attendees to read the list then:</a:t>
            </a:r>
            <a:endParaRPr lang="en-US" b="1" dirty="0"/>
          </a:p>
          <a:p>
            <a:pPr marL="457200" lvl="1" indent="0">
              <a:buFont typeface="Arial" panose="020B0604020202020204" pitchFamily="34" charset="0"/>
              <a:buNone/>
            </a:pPr>
            <a:endParaRPr lang="en-US" dirty="0"/>
          </a:p>
          <a:p>
            <a:pPr marL="0" lvl="0" indent="0">
              <a:buFont typeface="Arial" panose="020B0604020202020204" pitchFamily="34" charset="0"/>
              <a:buNone/>
            </a:pPr>
            <a:r>
              <a:rPr lang="en-US" dirty="0"/>
              <a:t>There are presently two FAASTeam-supported community outreach programs available.  Let’s take a look at them</a:t>
            </a:r>
          </a:p>
          <a:p>
            <a:pPr lvl="1"/>
            <a:endParaRPr lang="en-US" dirty="0"/>
          </a:p>
          <a:p>
            <a:pPr lvl="0"/>
            <a:r>
              <a:rPr lang="en-US" b="1" dirty="0"/>
              <a:t>(Next Slide)</a:t>
            </a:r>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3235101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t>Take a few moments and consider who within your local area would respond to an aircraft accident.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t>When you think about it, the list of possible responders becomes much longer than just fire fighters or law enforcement.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t>Pilots, airport managers and personnel, and EMS volunteers are just a few responder types you may find on your list and all of them should benefit from this in-depth instructional opportunity.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t>Fire Fighters, Ambulance Crews, and Law Enforcement types work auto accidents daily. However, the elevated amounts of Hazardous materials such as fuel, the size of the accident scene, ballistic parachutes, and numbers of possible victims make aircraft accidents unique. </a:t>
            </a:r>
          </a:p>
          <a:p>
            <a:endParaRPr lang="en-US" dirty="0"/>
          </a:p>
          <a:p>
            <a:r>
              <a:rPr lang="en-US" dirty="0"/>
              <a:t>This event was designed to give those first to respond a look at the accident scene, ensure their safety, and give them what they need to know to assist the NTSB and the FAA in working aircraft accidents.</a:t>
            </a:r>
          </a:p>
          <a:p>
            <a:endParaRPr lang="en-US" b="1"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1374004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Emergency Response Professionals are required to participate in continuing education.  This outreach satisfies part of that requirement by giving them an inside look at what to expect when responding to aircraft accidents.</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7</a:t>
            </a:fld>
            <a:endParaRPr lang="en-US"/>
          </a:p>
        </p:txBody>
      </p:sp>
    </p:spTree>
    <p:extLst>
      <p:ext uri="{BB962C8B-B14F-4D97-AF65-F5344CB8AC3E}">
        <p14:creationId xmlns:p14="http://schemas.microsoft.com/office/powerpoint/2010/main" val="299961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your local FAASTeam Program Manager or FAA Safety Representative for an opportunity to learn more about this specialized response training.</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8</a:t>
            </a:fld>
            <a:endParaRPr lang="en-US"/>
          </a:p>
        </p:txBody>
      </p:sp>
    </p:spTree>
    <p:extLst>
      <p:ext uri="{BB962C8B-B14F-4D97-AF65-F5344CB8AC3E}">
        <p14:creationId xmlns:p14="http://schemas.microsoft.com/office/powerpoint/2010/main" val="2564933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Tx/>
              <a:buNone/>
            </a:pPr>
            <a:r>
              <a:rPr lang="en-US" sz="1200" b="0" dirty="0"/>
              <a:t>When is the last time you discussed preflighting an aircraft with a CFI?  For many pilots the last preflight training they received was while getting a new certificate or an additional rating.  Our second Community Outreach option may be just the thing to show you what you’ve been missing.  One more question: </a:t>
            </a:r>
            <a:r>
              <a:rPr lang="en-US" sz="1200" b="1" dirty="0"/>
              <a:t>(Click)</a:t>
            </a:r>
          </a:p>
          <a:p>
            <a:pPr algn="l">
              <a:buFontTx/>
              <a:buNone/>
            </a:pPr>
            <a:endParaRPr lang="en-US" sz="1200" b="1" dirty="0"/>
          </a:p>
          <a:p>
            <a:pPr algn="l">
              <a:buFontTx/>
              <a:buNone/>
            </a:pPr>
            <a:r>
              <a:rPr lang="en-US" sz="1200" b="0" dirty="0"/>
              <a:t>When was the last time you took more than 15 minutes to preflight an aircraft?  A good preflight involves much more than checking off the boxes on a checklist.  Preflight in a box not only reviews the knowledge required to perform a great preflight, but also gives attendees the opportunity to practice with the knowledge they’ve acquired.  All in a controlled environment, overseen by professional CFIs and Mechanics from your local area.  </a:t>
            </a:r>
          </a:p>
          <a:p>
            <a:pPr algn="l">
              <a:buFontTx/>
              <a:buNone/>
            </a:pPr>
            <a:endParaRPr lang="en-US" sz="1200" b="0" dirty="0"/>
          </a:p>
          <a:p>
            <a:pPr algn="l">
              <a:buFontTx/>
              <a:buNone/>
            </a:pPr>
            <a:r>
              <a:rPr lang="en-US" sz="1200" b="1" dirty="0"/>
              <a:t>(Next Slide)</a:t>
            </a:r>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3736187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303301" y="354380"/>
            <a:ext cx="6734808" cy="1395412"/>
          </a:xfrm>
        </p:spPr>
        <p:txBody>
          <a:bodyPr anchor="t"/>
          <a:lstStyle>
            <a:lvl1pPr>
              <a:defRPr sz="3600"/>
            </a:lvl1pPr>
          </a:lstStyle>
          <a:p>
            <a:pPr lvl="0"/>
            <a:r>
              <a:rPr lang="en-US" noProof="0" dirty="0"/>
              <a:t>The National FAA Safety Team Presents</a:t>
            </a:r>
          </a:p>
        </p:txBody>
      </p:sp>
      <p:sp>
        <p:nvSpPr>
          <p:cNvPr id="63491" name="Rectangle 1027"/>
          <p:cNvSpPr>
            <a:spLocks noGrp="1" noChangeArrowheads="1"/>
          </p:cNvSpPr>
          <p:nvPr>
            <p:ph type="subTitle" idx="1" hasCustomPrompt="1"/>
          </p:nvPr>
        </p:nvSpPr>
        <p:spPr>
          <a:xfrm>
            <a:off x="307535" y="1795830"/>
            <a:ext cx="6139447" cy="1067092"/>
          </a:xfrm>
        </p:spPr>
        <p:txBody>
          <a:bodyPr/>
          <a:lstStyle>
            <a:lvl1pPr marL="0" indent="0">
              <a:buFontTx/>
              <a:buNone/>
              <a:defRPr sz="3200" baseline="0">
                <a:solidFill>
                  <a:schemeClr val="bg2"/>
                </a:solidFill>
              </a:defRPr>
            </a:lvl1pPr>
          </a:lstStyle>
          <a:p>
            <a:pPr lvl="0"/>
            <a:r>
              <a:rPr lang="en-US" noProof="0" dirty="0"/>
              <a:t>Title here</a:t>
            </a:r>
          </a:p>
        </p:txBody>
      </p:sp>
      <p:sp>
        <p:nvSpPr>
          <p:cNvPr id="63515" name="Text Box 1051"/>
          <p:cNvSpPr txBox="1">
            <a:spLocks noChangeArrowheads="1"/>
          </p:cNvSpPr>
          <p:nvPr userDrawn="1"/>
        </p:nvSpPr>
        <p:spPr bwMode="auto">
          <a:xfrm>
            <a:off x="174207" y="4302247"/>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42752" y="6512171"/>
            <a:ext cx="12234751"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575800" y="271464"/>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Aviation</a:t>
            </a:r>
          </a:p>
          <a:p>
            <a:pPr>
              <a:lnSpc>
                <a:spcPct val="85000"/>
              </a:lnSpc>
              <a:spcBef>
                <a:spcPct val="0"/>
              </a:spcBef>
              <a:buFontTx/>
              <a:buNone/>
            </a:pPr>
            <a:r>
              <a:rPr lang="en-US" sz="1800" b="1" dirty="0">
                <a:solidFill>
                  <a:srgbClr val="002060"/>
                </a:solidFill>
              </a:rPr>
              <a:t>Administration</a:t>
            </a:r>
          </a:p>
        </p:txBody>
      </p:sp>
      <p:pic>
        <p:nvPicPr>
          <p:cNvPr id="14" name="Picture 107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401722" y="153924"/>
            <a:ext cx="947595" cy="9096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174207" y="5545916"/>
            <a:ext cx="6602097" cy="113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400" dirty="0"/>
              <a:t>Produced</a:t>
            </a:r>
            <a:r>
              <a:rPr lang="en-US" sz="2400" baseline="0" dirty="0"/>
              <a:t> by: </a:t>
            </a:r>
          </a:p>
          <a:p>
            <a:pPr>
              <a:buNone/>
            </a:pPr>
            <a:r>
              <a:rPr lang="en-US" sz="2400" i="0" baseline="0" dirty="0"/>
              <a:t>The National FAA Safety Team (FAASTeam)</a:t>
            </a:r>
          </a:p>
        </p:txBody>
      </p:sp>
      <p:pic>
        <p:nvPicPr>
          <p:cNvPr id="3" name="Picture 2" descr="A picture containing person, indoor, person&#10;&#10;Description automatically generated">
            <a:extLst>
              <a:ext uri="{FF2B5EF4-FFF2-40B4-BE49-F238E27FC236}">
                <a16:creationId xmlns:a16="http://schemas.microsoft.com/office/drawing/2014/main" id="{9EE341AF-E8F2-BE10-5907-A2A4ED57725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9702" r="17759"/>
          <a:stretch/>
        </p:blipFill>
        <p:spPr>
          <a:xfrm>
            <a:off x="7648687" y="1466123"/>
            <a:ext cx="4235778" cy="407979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Tree>
    <p:custDataLst>
      <p:tags r:id="rId1"/>
    </p:custDataLst>
    <p:extLst>
      <p:ext uri="{BB962C8B-B14F-4D97-AF65-F5344CB8AC3E}">
        <p14:creationId xmlns:p14="http://schemas.microsoft.com/office/powerpoint/2010/main" val="29082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314100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240663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9393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297998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ags" Target="../tags/tag9.xml"/><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grpSp>
        <p:nvGrpSpPr>
          <p:cNvPr id="56345" name="Group 25"/>
          <p:cNvGrpSpPr>
            <a:grpSpLocks/>
          </p:cNvGrpSpPr>
          <p:nvPr/>
        </p:nvGrpSpPr>
        <p:grpSpPr bwMode="auto">
          <a:xfrm>
            <a:off x="7445829" y="6126158"/>
            <a:ext cx="2034723" cy="660400"/>
            <a:chOff x="3596" y="3859"/>
            <a:chExt cx="1075"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383"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10">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10">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ustDataLst>
      <p:tags r:id="rId2"/>
    </p:custDataLst>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9.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19.jpg"/><Relationship Id="rId5" Type="http://schemas.openxmlformats.org/officeDocument/2006/relationships/hyperlink" Target="https://www.pinterest.com/pin/580612576935806989/" TargetMode="Externa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12.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3.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31.png"/><Relationship Id="rId5" Type="http://schemas.openxmlformats.org/officeDocument/2006/relationships/hyperlink" Target="https://www.faa.gov/about/initiatives/gasafetyoutreach" TargetMode="Externa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5.jpe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wmf"/><Relationship Id="rId5" Type="http://schemas.openxmlformats.org/officeDocument/2006/relationships/image" Target="../media/image1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s://creativecommons.org/licenses/by-nc/3.0/" TargetMode="Externa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s://www.flickr.com/photos/wmcelman/475013761" TargetMode="External"/><Relationship Id="rId5" Type="http://schemas.openxmlformats.org/officeDocument/2006/relationships/image" Target="../media/image13.jp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hyperlink" Target="http://abcnews.go.com/US/dramatic-video-captures-small-plane-crash-washington/story?id=47173498" TargetMode="External"/><Relationship Id="rId3" Type="http://schemas.openxmlformats.org/officeDocument/2006/relationships/notesSlide" Target="../notesSlides/notesSlide8.xml"/><Relationship Id="rId7"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s://creativecommons.org/licenses/by-nc/3.0/" TargetMode="External"/><Relationship Id="rId5" Type="http://schemas.openxmlformats.org/officeDocument/2006/relationships/hyperlink" Target="https://www.flickr.com/photos/99847360@N07/13897708274" TargetMode="Externa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33493" y="420641"/>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409611" y="1728873"/>
            <a:ext cx="5798683" cy="2262591"/>
          </a:xfrm>
        </p:spPr>
        <p:txBody>
          <a:bodyPr/>
          <a:lstStyle/>
          <a:p>
            <a:r>
              <a:rPr lang="en-US" dirty="0">
                <a:solidFill>
                  <a:schemeClr val="bg1">
                    <a:lumMod val="50000"/>
                  </a:schemeClr>
                </a:solidFill>
              </a:rPr>
              <a:t>Topic of the Month- February </a:t>
            </a:r>
            <a:br>
              <a:rPr lang="en-US" dirty="0">
                <a:solidFill>
                  <a:schemeClr val="bg1">
                    <a:lumMod val="50000"/>
                  </a:schemeClr>
                </a:solidFill>
              </a:rPr>
            </a:br>
            <a:r>
              <a:rPr lang="en-US" dirty="0">
                <a:solidFill>
                  <a:schemeClr val="bg1">
                    <a:lumMod val="50000"/>
                  </a:schemeClr>
                </a:solidFill>
              </a:rPr>
              <a:t>Community Outreach </a:t>
            </a:r>
          </a:p>
          <a:p>
            <a:pPr marL="457200" indent="-457200">
              <a:buFont typeface="Arial" panose="020B0604020202020204" pitchFamily="34" charset="0"/>
              <a:buChar char="•"/>
            </a:pPr>
            <a:r>
              <a:rPr lang="en-US" dirty="0">
                <a:solidFill>
                  <a:schemeClr val="bg1">
                    <a:lumMod val="50000"/>
                  </a:schemeClr>
                </a:solidFill>
              </a:rPr>
              <a:t>Preflight-in-a-Box</a:t>
            </a:r>
          </a:p>
          <a:p>
            <a:pPr marL="457200" indent="-457200">
              <a:buFont typeface="Arial" panose="020B0604020202020204" pitchFamily="34" charset="0"/>
              <a:buChar char="•"/>
            </a:pPr>
            <a:r>
              <a:rPr lang="en-US" dirty="0">
                <a:solidFill>
                  <a:schemeClr val="bg1">
                    <a:lumMod val="50000"/>
                  </a:schemeClr>
                </a:solidFill>
              </a:rPr>
              <a:t>1</a:t>
            </a:r>
            <a:r>
              <a:rPr lang="en-US" baseline="30000" dirty="0">
                <a:solidFill>
                  <a:schemeClr val="bg1">
                    <a:lumMod val="50000"/>
                  </a:schemeClr>
                </a:solidFill>
              </a:rPr>
              <a:t>st</a:t>
            </a:r>
            <a:r>
              <a:rPr lang="en-US" dirty="0">
                <a:solidFill>
                  <a:schemeClr val="bg1">
                    <a:lumMod val="50000"/>
                  </a:schemeClr>
                </a:solidFill>
              </a:rPr>
              <a:t> Responders Training</a:t>
            </a:r>
          </a:p>
          <a:p>
            <a:endParaRPr lang="en-US" dirty="0"/>
          </a:p>
          <a:p>
            <a:endParaRPr lang="en-US" dirty="0"/>
          </a:p>
        </p:txBody>
      </p:sp>
      <p:sp>
        <p:nvSpPr>
          <p:cNvPr id="32785" name="Text Box 17"/>
          <p:cNvSpPr txBox="1">
            <a:spLocks noChangeArrowheads="1"/>
          </p:cNvSpPr>
          <p:nvPr/>
        </p:nvSpPr>
        <p:spPr bwMode="auto">
          <a:xfrm>
            <a:off x="1808249" y="43200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08250" y="4664295"/>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1808249" y="500853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custDataLst>
      <p:tags r:id="rId1"/>
    </p:custDataLst>
    <p:extLst>
      <p:ext uri="{BB962C8B-B14F-4D97-AF65-F5344CB8AC3E}">
        <p14:creationId xmlns:p14="http://schemas.microsoft.com/office/powerpoint/2010/main" val="61141601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4D0F-8165-6422-2C86-0984D72DF06B}"/>
              </a:ext>
            </a:extLst>
          </p:cNvPr>
          <p:cNvSpPr>
            <a:spLocks noGrp="1"/>
          </p:cNvSpPr>
          <p:nvPr>
            <p:ph type="title"/>
          </p:nvPr>
        </p:nvSpPr>
        <p:spPr>
          <a:xfrm>
            <a:off x="571500" y="344487"/>
            <a:ext cx="5269811" cy="1391547"/>
          </a:xfrm>
        </p:spPr>
        <p:txBody>
          <a:bodyPr/>
          <a:lstStyle/>
          <a:p>
            <a:pPr algn="ctr"/>
            <a:r>
              <a:rPr lang="en-US" dirty="0"/>
              <a:t>Option B:</a:t>
            </a:r>
            <a:br>
              <a:rPr lang="en-US" dirty="0"/>
            </a:br>
            <a:r>
              <a:rPr lang="en-US" dirty="0"/>
              <a:t>Preflight-in-a-Box</a:t>
            </a:r>
          </a:p>
        </p:txBody>
      </p:sp>
      <p:pic>
        <p:nvPicPr>
          <p:cNvPr id="5" name="Picture 2" descr="History behind the Remove Before Flight Phrase - Aviamart.com">
            <a:extLst>
              <a:ext uri="{FF2B5EF4-FFF2-40B4-BE49-F238E27FC236}">
                <a16:creationId xmlns:a16="http://schemas.microsoft.com/office/drawing/2014/main" id="{8092F887-7047-1F26-8DC4-F80AAFB693B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350690" y="589962"/>
            <a:ext cx="4872245" cy="48722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B00F381D-85D3-88F9-27D4-D3C6F64452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031" y="1934608"/>
            <a:ext cx="4777081" cy="35851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984619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0DA00-680E-2B5F-B5B2-EB29B553411A}"/>
              </a:ext>
            </a:extLst>
          </p:cNvPr>
          <p:cNvSpPr>
            <a:spLocks noGrp="1"/>
          </p:cNvSpPr>
          <p:nvPr>
            <p:ph type="title"/>
          </p:nvPr>
        </p:nvSpPr>
        <p:spPr/>
        <p:txBody>
          <a:bodyPr/>
          <a:lstStyle/>
          <a:p>
            <a:r>
              <a:rPr lang="en-US" dirty="0"/>
              <a:t>Preflight-in-a-Box</a:t>
            </a:r>
          </a:p>
        </p:txBody>
      </p:sp>
      <p:sp>
        <p:nvSpPr>
          <p:cNvPr id="3" name="Content Placeholder 2">
            <a:extLst>
              <a:ext uri="{FF2B5EF4-FFF2-40B4-BE49-F238E27FC236}">
                <a16:creationId xmlns:a16="http://schemas.microsoft.com/office/drawing/2014/main" id="{0C48240E-FD3B-D209-D154-C9D5F7BDEABA}"/>
              </a:ext>
            </a:extLst>
          </p:cNvPr>
          <p:cNvSpPr>
            <a:spLocks noGrp="1"/>
          </p:cNvSpPr>
          <p:nvPr>
            <p:ph sz="half" idx="1"/>
          </p:nvPr>
        </p:nvSpPr>
        <p:spPr>
          <a:xfrm>
            <a:off x="424377" y="1231330"/>
            <a:ext cx="5825094" cy="4765232"/>
          </a:xfrm>
        </p:spPr>
        <p:txBody>
          <a:bodyPr/>
          <a:lstStyle/>
          <a:p>
            <a:r>
              <a:rPr lang="en-US" dirty="0"/>
              <a:t>Hands-on Exercise</a:t>
            </a:r>
          </a:p>
          <a:p>
            <a:pPr lvl="1"/>
            <a:r>
              <a:rPr lang="en-US" dirty="0"/>
              <a:t>Held at the Airport</a:t>
            </a:r>
          </a:p>
          <a:p>
            <a:r>
              <a:rPr lang="en-US" dirty="0"/>
              <a:t>Requires use of a “REAL”</a:t>
            </a:r>
          </a:p>
          <a:p>
            <a:pPr marL="0" indent="0">
              <a:buNone/>
            </a:pPr>
            <a:r>
              <a:rPr lang="en-US" dirty="0"/>
              <a:t>   Aircraft</a:t>
            </a:r>
          </a:p>
          <a:p>
            <a:r>
              <a:rPr lang="en-US" dirty="0"/>
              <a:t>Pre-flight “solo” or with a friend.</a:t>
            </a:r>
          </a:p>
        </p:txBody>
      </p:sp>
      <p:pic>
        <p:nvPicPr>
          <p:cNvPr id="4" name="Picture 3" descr="A picture containing sky, outdoor&#10;&#10;Description automatically generated">
            <a:extLst>
              <a:ext uri="{FF2B5EF4-FFF2-40B4-BE49-F238E27FC236}">
                <a16:creationId xmlns:a16="http://schemas.microsoft.com/office/drawing/2014/main" id="{956F9FB0-3DAC-43E5-0DB4-DE8F52016C0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96000" y="464341"/>
            <a:ext cx="5535544" cy="311374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18AD46DE-B53F-3AF4-1672-50E3BA26BD7F}"/>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70573" y="3108764"/>
            <a:ext cx="3454304" cy="2887798"/>
          </a:xfrm>
          <a:prstGeom prst="rect">
            <a:avLst/>
          </a:prstGeom>
        </p:spPr>
      </p:pic>
    </p:spTree>
    <p:custDataLst>
      <p:tags r:id="rId1"/>
    </p:custDataLst>
    <p:extLst>
      <p:ext uri="{BB962C8B-B14F-4D97-AF65-F5344CB8AC3E}">
        <p14:creationId xmlns:p14="http://schemas.microsoft.com/office/powerpoint/2010/main" val="299500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1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745503" y="382858"/>
            <a:ext cx="10865925" cy="609600"/>
          </a:xfrm>
        </p:spPr>
        <p:txBody>
          <a:bodyPr/>
          <a:lstStyle/>
          <a:p>
            <a:r>
              <a:rPr lang="en-US" sz="3200" dirty="0"/>
              <a:t>Interested?  Contact your local FAASTeam Today!</a:t>
            </a:r>
          </a:p>
        </p:txBody>
      </p:sp>
      <p:sp>
        <p:nvSpPr>
          <p:cNvPr id="128003" name="Text Box 3"/>
          <p:cNvSpPr txBox="1">
            <a:spLocks noChangeArrowheads="1"/>
          </p:cNvSpPr>
          <p:nvPr/>
        </p:nvSpPr>
        <p:spPr bwMode="auto">
          <a:xfrm>
            <a:off x="1928813" y="1470025"/>
            <a:ext cx="2963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 name="Rectangle 3"/>
          <p:cNvSpPr txBox="1">
            <a:spLocks noChangeArrowheads="1"/>
          </p:cNvSpPr>
          <p:nvPr/>
        </p:nvSpPr>
        <p:spPr bwMode="auto">
          <a:xfrm>
            <a:off x="1928813" y="1451972"/>
            <a:ext cx="5806799" cy="475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2400" dirty="0"/>
              <a:t>XXX FSDO</a:t>
            </a:r>
          </a:p>
          <a:p>
            <a:pPr lvl="1"/>
            <a:r>
              <a:rPr lang="en-US" b="1" dirty="0"/>
              <a:t>John Smith, ASI, Operations</a:t>
            </a:r>
          </a:p>
          <a:p>
            <a:pPr lvl="2"/>
            <a:r>
              <a:rPr lang="en-US" sz="2400" dirty="0"/>
              <a:t>(000) 000-0000 Office</a:t>
            </a:r>
          </a:p>
          <a:p>
            <a:pPr lvl="2"/>
            <a:r>
              <a:rPr lang="en-US" sz="2400" dirty="0"/>
              <a:t>(000) 000-0000 Cell</a:t>
            </a:r>
          </a:p>
          <a:p>
            <a:pPr lvl="2" algn="r"/>
            <a:endParaRPr lang="en-US" sz="2400" dirty="0"/>
          </a:p>
          <a:p>
            <a:pPr lvl="1" algn="r"/>
            <a:r>
              <a:rPr lang="en-US" b="1" dirty="0"/>
              <a:t>Jane Doe, ASI, Airworthiness</a:t>
            </a:r>
          </a:p>
          <a:p>
            <a:pPr lvl="2" algn="r"/>
            <a:r>
              <a:rPr lang="en-US" sz="2400" dirty="0"/>
              <a:t>(000) 000-0000 Office</a:t>
            </a:r>
          </a:p>
          <a:p>
            <a:pPr lvl="2" algn="r"/>
            <a:r>
              <a:rPr lang="en-US" sz="2400" dirty="0"/>
              <a:t>(000) 000-0000 Cell</a:t>
            </a:r>
          </a:p>
          <a:p>
            <a:pPr lvl="2"/>
            <a:endParaRPr lang="en-US" sz="1800" dirty="0"/>
          </a:p>
          <a:p>
            <a:pPr marL="0" indent="0">
              <a:buNone/>
            </a:pPr>
            <a:endParaRPr lang="en-US" sz="1800" dirty="0"/>
          </a:p>
          <a:p>
            <a:endParaRPr lang="en-US" sz="2400" dirty="0"/>
          </a:p>
        </p:txBody>
      </p:sp>
      <p:pic>
        <p:nvPicPr>
          <p:cNvPr id="2050" name="Picture 2" descr="Your-Name-Here | ADA Compliance Team"/>
          <p:cNvPicPr>
            <a:picLocks noChangeAspect="1" noChangeArrowheads="1"/>
          </p:cNvPicPr>
          <p:nvPr/>
        </p:nvPicPr>
        <p:blipFill>
          <a:blip r:embed="rId4">
            <a:biLevel thresh="50000"/>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591771" y="3428998"/>
            <a:ext cx="1909945" cy="1909945"/>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WANTED: Inside Sales Associate - The Gina Sharma Team"/>
          <p:cNvPicPr>
            <a:picLocks noChangeAspect="1" noChangeArrowheads="1"/>
          </p:cNvPicPr>
          <p:nvPr/>
        </p:nvPicPr>
        <p:blipFill>
          <a:blip r:embed="rId6">
            <a:biLevel thresh="75000"/>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752913" y="1201366"/>
            <a:ext cx="1909945" cy="1909945"/>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9A62244F-564A-20B4-EA78-3C0D1D70F476}"/>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6252" y="3211439"/>
            <a:ext cx="2615184" cy="2127504"/>
          </a:xfrm>
          <a:prstGeom prst="rect">
            <a:avLst/>
          </a:prstGeom>
        </p:spPr>
      </p:pic>
    </p:spTree>
    <p:custDataLst>
      <p:tags r:id="rId1"/>
    </p:custDataLst>
    <p:extLst>
      <p:ext uri="{BB962C8B-B14F-4D97-AF65-F5344CB8AC3E}">
        <p14:creationId xmlns:p14="http://schemas.microsoft.com/office/powerpoint/2010/main" val="2198551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CE4219-8441-0E06-A582-60527BB23F2D}"/>
              </a:ext>
            </a:extLst>
          </p:cNvPr>
          <p:cNvPicPr>
            <a:picLocks noGrp="1" noChangeAspect="1"/>
          </p:cNvPicPr>
          <p:nvPr>
            <p:ph idx="1"/>
          </p:nvPr>
        </p:nvPicPr>
        <p:blipFill>
          <a:blip r:embed="rId4"/>
          <a:stretch>
            <a:fillRect/>
          </a:stretch>
        </p:blipFill>
        <p:spPr>
          <a:xfrm rot="20895245">
            <a:off x="8132008" y="1648885"/>
            <a:ext cx="4265591" cy="2511959"/>
          </a:xfrm>
        </p:spPr>
      </p:pic>
      <p:sp>
        <p:nvSpPr>
          <p:cNvPr id="7" name="TextBox 6">
            <a:extLst>
              <a:ext uri="{FF2B5EF4-FFF2-40B4-BE49-F238E27FC236}">
                <a16:creationId xmlns:a16="http://schemas.microsoft.com/office/drawing/2014/main" id="{40647F1A-6E65-ED19-520C-A49291811FA0}"/>
              </a:ext>
            </a:extLst>
          </p:cNvPr>
          <p:cNvSpPr txBox="1"/>
          <p:nvPr/>
        </p:nvSpPr>
        <p:spPr bwMode="auto">
          <a:xfrm>
            <a:off x="330603" y="3325091"/>
            <a:ext cx="781396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3200" b="1" dirty="0"/>
              <a:t>Date: ________ Time: ________</a:t>
            </a:r>
          </a:p>
          <a:p>
            <a:pPr>
              <a:buFontTx/>
              <a:buNone/>
            </a:pPr>
            <a:r>
              <a:rPr lang="en-US" sz="3200" b="1" dirty="0"/>
              <a:t>Event:___________________________</a:t>
            </a:r>
          </a:p>
          <a:p>
            <a:pPr>
              <a:buFontTx/>
              <a:buNone/>
            </a:pPr>
            <a:r>
              <a:rPr lang="en-US" sz="3200" b="1" dirty="0"/>
              <a:t>Location:________________________</a:t>
            </a:r>
          </a:p>
        </p:txBody>
      </p:sp>
      <p:sp>
        <p:nvSpPr>
          <p:cNvPr id="8" name="TextBox 7">
            <a:extLst>
              <a:ext uri="{FF2B5EF4-FFF2-40B4-BE49-F238E27FC236}">
                <a16:creationId xmlns:a16="http://schemas.microsoft.com/office/drawing/2014/main" id="{E5E634B2-127F-A239-FA5B-15F9071A5F5C}"/>
              </a:ext>
            </a:extLst>
          </p:cNvPr>
          <p:cNvSpPr txBox="1"/>
          <p:nvPr/>
        </p:nvSpPr>
        <p:spPr bwMode="auto">
          <a:xfrm>
            <a:off x="616528" y="579289"/>
            <a:ext cx="1157547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4000" b="1" dirty="0"/>
              <a:t>Join us for a Preflight seminar and practical exercise!!</a:t>
            </a:r>
          </a:p>
        </p:txBody>
      </p:sp>
    </p:spTree>
    <p:custDataLst>
      <p:tags r:id="rId1"/>
    </p:custDataLst>
    <p:extLst>
      <p:ext uri="{BB962C8B-B14F-4D97-AF65-F5344CB8AC3E}">
        <p14:creationId xmlns:p14="http://schemas.microsoft.com/office/powerpoint/2010/main" val="3418220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blipFill dpi="0" rotWithShape="1">
          <a:blip r:embed="rId4">
            <a:alphaModFix amt="51000"/>
            <a:lum/>
          </a:blip>
          <a:srcRect/>
          <a:stretch>
            <a:fillRect t="-9000" b="-9000"/>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CE4219-8441-0E06-A582-60527BB23F2D}"/>
              </a:ext>
            </a:extLst>
          </p:cNvPr>
          <p:cNvPicPr>
            <a:picLocks noGrp="1" noChangeAspect="1"/>
          </p:cNvPicPr>
          <p:nvPr>
            <p:ph idx="1"/>
          </p:nvPr>
        </p:nvPicPr>
        <p:blipFill>
          <a:blip r:embed="rId5"/>
          <a:stretch>
            <a:fillRect/>
          </a:stretch>
        </p:blipFill>
        <p:spPr>
          <a:xfrm rot="20895245">
            <a:off x="8132008" y="1648885"/>
            <a:ext cx="4265591" cy="2511959"/>
          </a:xfrm>
        </p:spPr>
      </p:pic>
      <p:sp>
        <p:nvSpPr>
          <p:cNvPr id="7" name="TextBox 6">
            <a:extLst>
              <a:ext uri="{FF2B5EF4-FFF2-40B4-BE49-F238E27FC236}">
                <a16:creationId xmlns:a16="http://schemas.microsoft.com/office/drawing/2014/main" id="{40647F1A-6E65-ED19-520C-A49291811FA0}"/>
              </a:ext>
            </a:extLst>
          </p:cNvPr>
          <p:cNvSpPr txBox="1"/>
          <p:nvPr/>
        </p:nvSpPr>
        <p:spPr bwMode="auto">
          <a:xfrm>
            <a:off x="330603" y="3325091"/>
            <a:ext cx="781396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3200" b="1" dirty="0"/>
              <a:t>Date: ________ Time: ________</a:t>
            </a:r>
          </a:p>
          <a:p>
            <a:pPr>
              <a:buFontTx/>
              <a:buNone/>
            </a:pPr>
            <a:r>
              <a:rPr lang="en-US" sz="3200" b="1" dirty="0"/>
              <a:t>Event:___________________________</a:t>
            </a:r>
          </a:p>
          <a:p>
            <a:pPr>
              <a:buFontTx/>
              <a:buNone/>
            </a:pPr>
            <a:r>
              <a:rPr lang="en-US" sz="3200" b="1" dirty="0"/>
              <a:t>Location:________________________</a:t>
            </a:r>
          </a:p>
        </p:txBody>
      </p:sp>
      <p:sp>
        <p:nvSpPr>
          <p:cNvPr id="8" name="TextBox 7">
            <a:extLst>
              <a:ext uri="{FF2B5EF4-FFF2-40B4-BE49-F238E27FC236}">
                <a16:creationId xmlns:a16="http://schemas.microsoft.com/office/drawing/2014/main" id="{E5E634B2-127F-A239-FA5B-15F9071A5F5C}"/>
              </a:ext>
            </a:extLst>
          </p:cNvPr>
          <p:cNvSpPr txBox="1"/>
          <p:nvPr/>
        </p:nvSpPr>
        <p:spPr bwMode="auto">
          <a:xfrm>
            <a:off x="616528" y="579289"/>
            <a:ext cx="1157547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4000" b="1" dirty="0"/>
              <a:t>Join us in support of local EMS Responders and Volunteers!!</a:t>
            </a:r>
          </a:p>
        </p:txBody>
      </p:sp>
    </p:spTree>
    <p:custDataLst>
      <p:tags r:id="rId1"/>
    </p:custDataLst>
    <p:extLst>
      <p:ext uri="{BB962C8B-B14F-4D97-AF65-F5344CB8AC3E}">
        <p14:creationId xmlns:p14="http://schemas.microsoft.com/office/powerpoint/2010/main" val="3540252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0070C0"/>
            </a:gs>
          </a:gsLst>
          <a:lin ang="5400000" scaled="1"/>
        </a:gradFill>
        <a:effectLst/>
      </p:bgPr>
    </p:bg>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9BCFF54F-C31F-2D52-000D-70ACCA6756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1364" y="359003"/>
            <a:ext cx="5594350" cy="559435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945281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0070C0"/>
            </a:gs>
          </a:gsLst>
          <a:lin ang="5400000" scaled="1"/>
        </a:gradFill>
        <a:effectLst/>
      </p:bgPr>
    </p:bg>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323DC15F-AAE8-5FBD-AD1E-B7E615CB80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95218">
            <a:off x="6824692" y="971483"/>
            <a:ext cx="4285768" cy="194807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Proficiency and Peace of Mind</a:t>
            </a:r>
          </a:p>
        </p:txBody>
      </p:sp>
      <p:pic>
        <p:nvPicPr>
          <p:cNvPr id="6" name="Picture 9"/>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2434065" y="3000677"/>
            <a:ext cx="4192669" cy="31480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883582" y="994328"/>
            <a:ext cx="7162800" cy="186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spcBef>
                <a:spcPts val="0"/>
              </a:spcBef>
              <a:spcAft>
                <a:spcPts val="600"/>
              </a:spcAft>
              <a:buFont typeface="Wingdings" panose="05000000000000000000" pitchFamily="2" charset="2"/>
              <a:buChar char="q"/>
              <a:tabLst>
                <a:tab pos="631825" algn="l"/>
              </a:tabLst>
              <a:defRPr/>
            </a:pPr>
            <a:r>
              <a:rPr lang="en-US" sz="3200" kern="0" dirty="0"/>
              <a:t>Fly regularly with your CFI</a:t>
            </a:r>
          </a:p>
          <a:p>
            <a:pPr marL="747713" indent="-457200">
              <a:spcBef>
                <a:spcPts val="0"/>
              </a:spcBef>
              <a:spcAft>
                <a:spcPts val="600"/>
              </a:spcAft>
              <a:buFont typeface="Wingdings" panose="05000000000000000000" pitchFamily="2" charset="2"/>
              <a:buChar char="q"/>
              <a:tabLst>
                <a:tab pos="623888" algn="l"/>
              </a:tabLst>
              <a:defRPr/>
            </a:pPr>
            <a:r>
              <a:rPr lang="en-US" sz="3200" kern="0" dirty="0"/>
              <a:t>Perfect Practice</a:t>
            </a:r>
          </a:p>
          <a:p>
            <a:pPr marL="1081088" indent="-457200">
              <a:spcBef>
                <a:spcPts val="0"/>
              </a:spcBef>
              <a:spcAft>
                <a:spcPts val="600"/>
              </a:spcAft>
              <a:buFont typeface="Wingdings" panose="05000000000000000000" pitchFamily="2" charset="2"/>
              <a:buChar char="q"/>
              <a:tabLst>
                <a:tab pos="623888" algn="l"/>
              </a:tabLst>
              <a:defRPr/>
            </a:pPr>
            <a:r>
              <a:rPr lang="en-US" sz="3200" kern="0" dirty="0"/>
              <a:t>Document in WINGS</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pic>
        <p:nvPicPr>
          <p:cNvPr id="7" name="Picture 6" descr="A close-up of a logo&#10;&#10;Description automatically generated with low confidence">
            <a:extLst>
              <a:ext uri="{FF2B5EF4-FFF2-40B4-BE49-F238E27FC236}">
                <a16:creationId xmlns:a16="http://schemas.microsoft.com/office/drawing/2014/main" id="{D152D2C1-FA8F-8A06-2C46-8C3D462ABF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58086">
            <a:off x="7926866" y="2105060"/>
            <a:ext cx="4116340" cy="1871064"/>
          </a:xfrm>
          <a:prstGeom prst="rect">
            <a:avLst/>
          </a:prstGeom>
          <a:ln>
            <a:noFill/>
          </a:ln>
          <a:effectLst>
            <a:outerShdw blurRad="292100" dist="139700" dir="2700000" algn="tl" rotWithShape="0">
              <a:srgbClr val="333333">
                <a:alpha val="65000"/>
              </a:srgbClr>
            </a:outerShdw>
          </a:effectLst>
        </p:spPr>
      </p:pic>
      <p:pic>
        <p:nvPicPr>
          <p:cNvPr id="12" name="Picture 11" descr="A gold and silver coin&#10;&#10;Description automatically generated with low confidence">
            <a:extLst>
              <a:ext uri="{FF2B5EF4-FFF2-40B4-BE49-F238E27FC236}">
                <a16:creationId xmlns:a16="http://schemas.microsoft.com/office/drawing/2014/main" id="{EB81C4CF-58A6-6E5B-0012-FDCB383960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572517">
            <a:off x="7661971" y="3556432"/>
            <a:ext cx="4025999" cy="182999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0528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79" y="366446"/>
            <a:ext cx="11071761" cy="1299672"/>
          </a:xfrm>
        </p:spPr>
        <p:txBody>
          <a:bodyPr/>
          <a:lstStyle/>
          <a:p>
            <a:pPr algn="ctr"/>
            <a:r>
              <a:rPr lang="en-US" sz="2800" dirty="0"/>
              <a:t>Safety Management Systems (SMS)</a:t>
            </a:r>
            <a:br>
              <a:rPr lang="en-US" sz="2800" dirty="0"/>
            </a:br>
            <a:r>
              <a:rPr lang="en-US" sz="2800" dirty="0"/>
              <a:t>Coming to General Aviation</a:t>
            </a:r>
          </a:p>
        </p:txBody>
      </p:sp>
      <p:pic>
        <p:nvPicPr>
          <p:cNvPr id="4" name="Content Placeholder 3"/>
          <p:cNvPicPr>
            <a:picLocks noGrp="1" noChangeAspect="1"/>
          </p:cNvPicPr>
          <p:nvPr>
            <p:ph idx="1"/>
          </p:nvPr>
        </p:nvPicPr>
        <p:blipFill rotWithShape="1">
          <a:blip r:embed="rId4"/>
          <a:srcRect t="32064" b="12815"/>
          <a:stretch/>
        </p:blipFill>
        <p:spPr>
          <a:xfrm>
            <a:off x="554182" y="1669748"/>
            <a:ext cx="9990039" cy="3543300"/>
          </a:xfrm>
          <a:prstGeom prst="rect">
            <a:avLst/>
          </a:prstGeom>
        </p:spPr>
      </p:pic>
      <p:sp>
        <p:nvSpPr>
          <p:cNvPr id="5" name="Rectangle 4"/>
          <p:cNvSpPr/>
          <p:nvPr/>
        </p:nvSpPr>
        <p:spPr bwMode="auto">
          <a:xfrm>
            <a:off x="-3956538" y="1248508"/>
            <a:ext cx="2936630" cy="17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6" name="Rectangle 5"/>
          <p:cNvSpPr/>
          <p:nvPr/>
        </p:nvSpPr>
        <p:spPr bwMode="auto">
          <a:xfrm>
            <a:off x="743580" y="1706938"/>
            <a:ext cx="3262363" cy="160471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7" name="Rectangle 6"/>
          <p:cNvSpPr/>
          <p:nvPr/>
        </p:nvSpPr>
        <p:spPr bwMode="auto">
          <a:xfrm>
            <a:off x="698875" y="3311651"/>
            <a:ext cx="3307068" cy="14397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8" name="Rectangle 7"/>
          <p:cNvSpPr/>
          <p:nvPr/>
        </p:nvSpPr>
        <p:spPr bwMode="auto">
          <a:xfrm>
            <a:off x="7057293" y="1737269"/>
            <a:ext cx="3262363" cy="208299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9" name="Rectangle 8"/>
          <p:cNvSpPr/>
          <p:nvPr/>
        </p:nvSpPr>
        <p:spPr bwMode="auto">
          <a:xfrm>
            <a:off x="6987042" y="3823897"/>
            <a:ext cx="3150437" cy="161895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10" name="TextBox 9"/>
          <p:cNvSpPr txBox="1"/>
          <p:nvPr/>
        </p:nvSpPr>
        <p:spPr bwMode="auto">
          <a:xfrm>
            <a:off x="1823485" y="5194147"/>
            <a:ext cx="7526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dirty="0">
                <a:hlinkClick r:id="rId5"/>
              </a:rPr>
              <a:t>https://www.faa.gov/about/initiatives/gasafetyoutreach</a:t>
            </a:r>
            <a:r>
              <a:rPr lang="en-US" dirty="0"/>
              <a:t>  </a:t>
            </a:r>
            <a:endParaRPr lang="en-US" sz="1200" b="1" dirty="0">
              <a:solidFill>
                <a:srgbClr val="C0C0C0"/>
              </a:solidFill>
            </a:endParaRPr>
          </a:p>
        </p:txBody>
      </p:sp>
      <p:pic>
        <p:nvPicPr>
          <p:cNvPr id="11" name="Picture 10"/>
          <p:cNvPicPr>
            <a:picLocks noChangeAspect="1"/>
          </p:cNvPicPr>
          <p:nvPr/>
        </p:nvPicPr>
        <p:blipFill>
          <a:blip r:embed="rId6"/>
          <a:stretch>
            <a:fillRect/>
          </a:stretch>
        </p:blipFill>
        <p:spPr>
          <a:xfrm>
            <a:off x="10137479" y="4847375"/>
            <a:ext cx="1661011" cy="166613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45538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attending	</a:t>
            </a:r>
          </a:p>
        </p:txBody>
      </p:sp>
      <p:sp>
        <p:nvSpPr>
          <p:cNvPr id="3" name="Content Placeholder 2"/>
          <p:cNvSpPr>
            <a:spLocks noGrp="1"/>
          </p:cNvSpPr>
          <p:nvPr>
            <p:ph idx="1"/>
          </p:nvPr>
        </p:nvSpPr>
        <p:spPr>
          <a:xfrm>
            <a:off x="1022287" y="971241"/>
            <a:ext cx="10147425" cy="609601"/>
          </a:xfrm>
        </p:spPr>
        <p:txBody>
          <a:bodyPr/>
          <a:lstStyle/>
          <a:p>
            <a:r>
              <a:rPr lang="en-US" dirty="0"/>
              <a:t>You are vital members of our GA safety community</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008" y="1736139"/>
            <a:ext cx="4878739" cy="36614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1" name="Picture 10" descr="Logo&#10;&#10;Description automatically generated">
            <a:extLst>
              <a:ext uri="{FF2B5EF4-FFF2-40B4-BE49-F238E27FC236}">
                <a16:creationId xmlns:a16="http://schemas.microsoft.com/office/drawing/2014/main" id="{EF0D3625-15E3-862E-7A6F-EBA30177B7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1413" y="2966322"/>
            <a:ext cx="267217" cy="267217"/>
          </a:xfrm>
          <a:prstGeom prst="rect">
            <a:avLst/>
          </a:prstGeom>
        </p:spPr>
      </p:pic>
      <p:grpSp>
        <p:nvGrpSpPr>
          <p:cNvPr id="12" name="Group 11">
            <a:extLst>
              <a:ext uri="{FF2B5EF4-FFF2-40B4-BE49-F238E27FC236}">
                <a16:creationId xmlns:a16="http://schemas.microsoft.com/office/drawing/2014/main" id="{51A13CCD-0747-0974-EE86-B4E2908DAE24}"/>
              </a:ext>
            </a:extLst>
          </p:cNvPr>
          <p:cNvGrpSpPr/>
          <p:nvPr/>
        </p:nvGrpSpPr>
        <p:grpSpPr>
          <a:xfrm>
            <a:off x="6219824" y="1736139"/>
            <a:ext cx="5265593" cy="3661490"/>
            <a:chOff x="6837353" y="2158410"/>
            <a:chExt cx="5177733" cy="4191780"/>
          </a:xfrm>
        </p:grpSpPr>
        <p:pic>
          <p:nvPicPr>
            <p:cNvPr id="13" name="DA40435A-344D-4FC2-9E65-482510AA9235" descr="2D5DBBC8-94E1-4F4B-B5EF-F45345C9D166@fios-router">
              <a:extLst>
                <a:ext uri="{FF2B5EF4-FFF2-40B4-BE49-F238E27FC236}">
                  <a16:creationId xmlns:a16="http://schemas.microsoft.com/office/drawing/2014/main" id="{05809AB6-E84B-962F-E677-86CC099CA94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C2BE17AD-774E-BD23-8152-E8311AAD1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custDataLst>
      <p:tags r:id="rId1"/>
    </p:custDataLst>
    <p:extLst>
      <p:ext uri="{BB962C8B-B14F-4D97-AF65-F5344CB8AC3E}">
        <p14:creationId xmlns:p14="http://schemas.microsoft.com/office/powerpoint/2010/main" val="213978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33493" y="420641"/>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409611" y="1728873"/>
            <a:ext cx="5798683" cy="2262591"/>
          </a:xfrm>
        </p:spPr>
        <p:txBody>
          <a:bodyPr/>
          <a:lstStyle/>
          <a:p>
            <a:r>
              <a:rPr lang="en-US" dirty="0">
                <a:solidFill>
                  <a:schemeClr val="bg1">
                    <a:lumMod val="50000"/>
                  </a:schemeClr>
                </a:solidFill>
              </a:rPr>
              <a:t>Topic of the Month- February </a:t>
            </a:r>
            <a:br>
              <a:rPr lang="en-US" dirty="0">
                <a:solidFill>
                  <a:schemeClr val="bg1">
                    <a:lumMod val="50000"/>
                  </a:schemeClr>
                </a:solidFill>
              </a:rPr>
            </a:br>
            <a:r>
              <a:rPr lang="en-US" dirty="0">
                <a:solidFill>
                  <a:schemeClr val="bg1">
                    <a:lumMod val="50000"/>
                  </a:schemeClr>
                </a:solidFill>
              </a:rPr>
              <a:t>Community Outreach </a:t>
            </a:r>
          </a:p>
          <a:p>
            <a:pPr marL="457200" indent="-457200">
              <a:buFont typeface="Arial" panose="020B0604020202020204" pitchFamily="34" charset="0"/>
              <a:buChar char="•"/>
            </a:pPr>
            <a:r>
              <a:rPr lang="en-US" dirty="0">
                <a:solidFill>
                  <a:schemeClr val="bg1">
                    <a:lumMod val="50000"/>
                  </a:schemeClr>
                </a:solidFill>
              </a:rPr>
              <a:t>Preflight-in-a-Box</a:t>
            </a:r>
          </a:p>
          <a:p>
            <a:pPr marL="457200" indent="-457200">
              <a:buFont typeface="Arial" panose="020B0604020202020204" pitchFamily="34" charset="0"/>
              <a:buChar char="•"/>
            </a:pPr>
            <a:r>
              <a:rPr lang="en-US" dirty="0">
                <a:solidFill>
                  <a:schemeClr val="bg1">
                    <a:lumMod val="50000"/>
                  </a:schemeClr>
                </a:solidFill>
              </a:rPr>
              <a:t>1</a:t>
            </a:r>
            <a:r>
              <a:rPr lang="en-US" baseline="30000" dirty="0">
                <a:solidFill>
                  <a:schemeClr val="bg1">
                    <a:lumMod val="50000"/>
                  </a:schemeClr>
                </a:solidFill>
              </a:rPr>
              <a:t>st</a:t>
            </a:r>
            <a:r>
              <a:rPr lang="en-US" dirty="0">
                <a:solidFill>
                  <a:schemeClr val="bg1">
                    <a:lumMod val="50000"/>
                  </a:schemeClr>
                </a:solidFill>
              </a:rPr>
              <a:t> Responders Training</a:t>
            </a:r>
          </a:p>
          <a:p>
            <a:endParaRPr lang="en-US" dirty="0"/>
          </a:p>
          <a:p>
            <a:endParaRPr lang="en-US" dirty="0"/>
          </a:p>
        </p:txBody>
      </p:sp>
      <p:sp>
        <p:nvSpPr>
          <p:cNvPr id="32785" name="Text Box 17"/>
          <p:cNvSpPr txBox="1">
            <a:spLocks noChangeArrowheads="1"/>
          </p:cNvSpPr>
          <p:nvPr/>
        </p:nvSpPr>
        <p:spPr bwMode="auto">
          <a:xfrm>
            <a:off x="1808249" y="43200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08250" y="4664295"/>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1808249" y="500853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custDataLst>
      <p:tags r:id="rId1"/>
    </p:custDataLst>
    <p:extLst>
      <p:ext uri="{BB962C8B-B14F-4D97-AF65-F5344CB8AC3E}">
        <p14:creationId xmlns:p14="http://schemas.microsoft.com/office/powerpoint/2010/main" val="209787420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4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Welcome</a:t>
            </a:r>
            <a:endParaRPr lang="en-US" dirty="0"/>
          </a:p>
        </p:txBody>
      </p:sp>
      <p:sp>
        <p:nvSpPr>
          <p:cNvPr id="6" name="Content Placeholder 2"/>
          <p:cNvSpPr>
            <a:spLocks noGrp="1"/>
          </p:cNvSpPr>
          <p:nvPr>
            <p:ph idx="1"/>
          </p:nvPr>
        </p:nvSpPr>
        <p:spPr>
          <a:xfrm>
            <a:off x="571500" y="1117530"/>
            <a:ext cx="10733617" cy="4391025"/>
          </a:xfrm>
        </p:spPr>
        <p:txBody>
          <a:bodyPr/>
          <a:lstStyle/>
          <a:p>
            <a:pPr>
              <a:spcBef>
                <a:spcPts val="1800"/>
              </a:spcBef>
            </a:pPr>
            <a:r>
              <a:rPr lang="en-US" dirty="0">
                <a:ea typeface="ＭＳ Ｐゴシック" pitchFamily="34" charset="-128"/>
              </a:rPr>
              <a:t>Exits</a:t>
            </a:r>
          </a:p>
          <a:p>
            <a:pPr>
              <a:spcBef>
                <a:spcPts val="1800"/>
              </a:spcBef>
            </a:pPr>
            <a:r>
              <a:rPr lang="en-US" dirty="0">
                <a:ea typeface="ＭＳ Ｐゴシック" pitchFamily="34" charset="-128"/>
              </a:rPr>
              <a:t>Restrooms</a:t>
            </a:r>
          </a:p>
          <a:p>
            <a:pPr>
              <a:spcBef>
                <a:spcPts val="1800"/>
              </a:spcBef>
            </a:pPr>
            <a:r>
              <a:rPr lang="en-US" dirty="0">
                <a:ea typeface="ＭＳ Ｐゴシック" pitchFamily="34" charset="-128"/>
              </a:rPr>
              <a:t>Emergency Evacuation</a:t>
            </a:r>
          </a:p>
          <a:p>
            <a:pPr>
              <a:spcBef>
                <a:spcPts val="1800"/>
              </a:spcBef>
            </a:pPr>
            <a:r>
              <a:rPr lang="en-US" dirty="0">
                <a:ea typeface="ＭＳ Ｐゴシック" pitchFamily="34" charset="-128"/>
              </a:rPr>
              <a:t>Breaks</a:t>
            </a:r>
          </a:p>
          <a:p>
            <a:pPr>
              <a:spcBef>
                <a:spcPts val="1800"/>
              </a:spcBef>
            </a:pPr>
            <a:r>
              <a:rPr lang="en-US" dirty="0">
                <a:ea typeface="ＭＳ Ｐゴシック" pitchFamily="34" charset="-128"/>
              </a:rPr>
              <a:t>Set cell phones and pagers to silent or off </a:t>
            </a:r>
          </a:p>
          <a:p>
            <a:pPr>
              <a:spcBef>
                <a:spcPts val="1800"/>
              </a:spcBef>
            </a:pPr>
            <a:r>
              <a:rPr lang="en-US" dirty="0">
                <a:ea typeface="ＭＳ Ｐゴシック" pitchFamily="34" charset="-128"/>
              </a:rPr>
              <a:t>Sponsor Acknowledgment</a:t>
            </a:r>
          </a:p>
          <a:p>
            <a:pPr>
              <a:spcBef>
                <a:spcPts val="1800"/>
              </a:spcBef>
            </a:pPr>
            <a:r>
              <a:rPr lang="en-US" dirty="0">
                <a:ea typeface="ＭＳ Ｐゴシック" pitchFamily="34" charset="-128"/>
              </a:rPr>
              <a:t>Other information</a:t>
            </a:r>
          </a:p>
          <a:p>
            <a:endParaRPr lang="en-US" dirty="0">
              <a:ea typeface="ＭＳ Ｐゴシック" pitchFamily="34" charset="-128"/>
            </a:endParaRPr>
          </a:p>
          <a:p>
            <a:endParaRPr lang="en-US" dirty="0">
              <a:ea typeface="ＭＳ Ｐゴシック" pitchFamily="34" charset="-128"/>
            </a:endParaRPr>
          </a:p>
        </p:txBody>
      </p:sp>
      <p:grpSp>
        <p:nvGrpSpPr>
          <p:cNvPr id="5" name="Group 4"/>
          <p:cNvGrpSpPr/>
          <p:nvPr/>
        </p:nvGrpSpPr>
        <p:grpSpPr>
          <a:xfrm>
            <a:off x="7647710" y="515631"/>
            <a:ext cx="4179920" cy="3017277"/>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custDataLst>
      <p:tags r:id="rId1"/>
    </p:custDataLst>
    <p:extLst>
      <p:ext uri="{BB962C8B-B14F-4D97-AF65-F5344CB8AC3E}">
        <p14:creationId xmlns:p14="http://schemas.microsoft.com/office/powerpoint/2010/main" val="1509985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4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ea typeface="ＭＳ Ｐゴシック" pitchFamily="34" charset="-128"/>
              </a:rPr>
              <a:t>Overview	</a:t>
            </a:r>
          </a:p>
        </p:txBody>
      </p:sp>
      <p:sp>
        <p:nvSpPr>
          <p:cNvPr id="6147" name="Content Placeholder 2"/>
          <p:cNvSpPr>
            <a:spLocks noGrp="1"/>
          </p:cNvSpPr>
          <p:nvPr>
            <p:ph idx="1"/>
          </p:nvPr>
        </p:nvSpPr>
        <p:spPr>
          <a:xfrm>
            <a:off x="517467" y="1690687"/>
            <a:ext cx="5224431" cy="4391025"/>
          </a:xfrm>
        </p:spPr>
        <p:txBody>
          <a:bodyPr/>
          <a:lstStyle/>
          <a:p>
            <a:r>
              <a:rPr lang="en-US" sz="3600" dirty="0">
                <a:ea typeface="ＭＳ Ｐゴシック" pitchFamily="34" charset="-128"/>
              </a:rPr>
              <a:t>Community Outreach </a:t>
            </a:r>
          </a:p>
          <a:p>
            <a:pPr marL="0" indent="0">
              <a:buNone/>
            </a:pPr>
            <a:r>
              <a:rPr lang="en-US" sz="3600" dirty="0">
                <a:ea typeface="ＭＳ Ｐゴシック" pitchFamily="34" charset="-128"/>
              </a:rPr>
              <a:t>           Philosophy</a:t>
            </a:r>
          </a:p>
          <a:p>
            <a:pPr algn="ctr"/>
            <a:endParaRPr lang="en-US" sz="3600" dirty="0">
              <a:ea typeface="ＭＳ Ｐゴシック" pitchFamily="34" charset="-128"/>
            </a:endParaRPr>
          </a:p>
          <a:p>
            <a:pPr algn="ctr"/>
            <a:r>
              <a:rPr lang="en-US" sz="3600" dirty="0">
                <a:ea typeface="ＭＳ Ｐゴシック" pitchFamily="34" charset="-128"/>
              </a:rPr>
              <a:t>Community Events</a:t>
            </a:r>
          </a:p>
          <a:p>
            <a:endParaRPr lang="en-US" dirty="0">
              <a:ea typeface="ＭＳ Ｐゴシック" pitchFamily="34" charset="-128"/>
            </a:endParaRPr>
          </a:p>
          <a:p>
            <a:endParaRPr lang="en-US" dirty="0">
              <a:ea typeface="ＭＳ Ｐゴシック" pitchFamily="34" charset="-128"/>
            </a:endParaRPr>
          </a:p>
        </p:txBody>
      </p:sp>
      <p:pic>
        <p:nvPicPr>
          <p:cNvPr id="2" name="Picture 2" descr="C:\Users\agl221jf\Documents\00 PRESENTATIONS\FIRST RESPONDERS\ATTENDEES\St. CLOUD\IMG_3310.JPG">
            <a:extLst>
              <a:ext uri="{FF2B5EF4-FFF2-40B4-BE49-F238E27FC236}">
                <a16:creationId xmlns:a16="http://schemas.microsoft.com/office/drawing/2014/main" id="{DEFFA0C4-D4D0-B12C-5DAD-7F2D465E7F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6111" y="1078779"/>
            <a:ext cx="5398422" cy="40474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362351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64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154CF2B-E787-1660-895E-9988E5473E0B}"/>
              </a:ext>
            </a:extLst>
          </p:cNvPr>
          <p:cNvSpPr>
            <a:spLocks noGrp="1"/>
          </p:cNvSpPr>
          <p:nvPr>
            <p:ph sz="half" idx="2"/>
          </p:nvPr>
        </p:nvSpPr>
        <p:spPr>
          <a:xfrm>
            <a:off x="6422233" y="1147413"/>
            <a:ext cx="5266267" cy="4604031"/>
          </a:xfrm>
        </p:spPr>
        <p:txBody>
          <a:bodyPr/>
          <a:lstStyle/>
          <a:p>
            <a:pPr marL="0" indent="0" algn="ctr">
              <a:buNone/>
            </a:pPr>
            <a:r>
              <a:rPr lang="en-US" sz="3600" i="0" u="none" strike="noStrike" baseline="0" dirty="0">
                <a:solidFill>
                  <a:srgbClr val="000000"/>
                </a:solidFill>
                <a:latin typeface="Calibri" panose="020F0502020204030204" pitchFamily="34" charset="0"/>
                <a:cs typeface="Calibri" panose="020F0502020204030204" pitchFamily="34" charset="0"/>
              </a:rPr>
              <a:t>Large </a:t>
            </a:r>
            <a:r>
              <a:rPr lang="en-US" sz="3600" dirty="0">
                <a:solidFill>
                  <a:srgbClr val="000000"/>
                </a:solidFill>
                <a:latin typeface="Calibri" panose="020F0502020204030204" pitchFamily="34" charset="0"/>
                <a:cs typeface="Calibri" panose="020F0502020204030204" pitchFamily="34" charset="0"/>
              </a:rPr>
              <a:t>event outreach...</a:t>
            </a:r>
          </a:p>
          <a:p>
            <a:pPr marL="0" indent="0" algn="ctr">
              <a:buNone/>
            </a:pPr>
            <a:endParaRPr lang="en-US" sz="1800" dirty="0">
              <a:solidFill>
                <a:srgbClr val="000000"/>
              </a:solidFill>
              <a:latin typeface="Calibri" panose="020F0502020204030204" pitchFamily="34" charset="0"/>
              <a:cs typeface="Calibri" panose="020F0502020204030204" pitchFamily="34" charset="0"/>
            </a:endParaRPr>
          </a:p>
          <a:p>
            <a:pPr marL="0" indent="0" algn="ctr">
              <a:buNone/>
            </a:pPr>
            <a:r>
              <a:rPr lang="en-US" sz="3600" i="0" u="none" strike="noStrike" baseline="0" dirty="0">
                <a:solidFill>
                  <a:srgbClr val="002060"/>
                </a:solidFill>
                <a:latin typeface="Calibri" panose="020F0502020204030204" pitchFamily="34" charset="0"/>
                <a:cs typeface="Calibri" panose="020F0502020204030204" pitchFamily="34" charset="0"/>
              </a:rPr>
              <a:t>An opportunity to get the aviation community working together to focus on some aspect of aviation safety.</a:t>
            </a:r>
            <a:endParaRPr lang="en-US" sz="3600" dirty="0">
              <a:solidFill>
                <a:srgbClr val="002060"/>
              </a:solidFill>
              <a:latin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C10138C8-6C5A-D63B-4DD7-C2697CF27313}"/>
              </a:ext>
            </a:extLst>
          </p:cNvPr>
          <p:cNvSpPr/>
          <p:nvPr/>
        </p:nvSpPr>
        <p:spPr bwMode="auto">
          <a:xfrm>
            <a:off x="2700504" y="2661368"/>
            <a:ext cx="1223944" cy="1142110"/>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pic>
        <p:nvPicPr>
          <p:cNvPr id="8" name="Picture 7">
            <a:extLst>
              <a:ext uri="{FF2B5EF4-FFF2-40B4-BE49-F238E27FC236}">
                <a16:creationId xmlns:a16="http://schemas.microsoft.com/office/drawing/2014/main" id="{F2508A19-5FDB-1E65-DE49-53EFB7C7F3BD}"/>
              </a:ext>
            </a:extLst>
          </p:cNvPr>
          <p:cNvPicPr>
            <a:picLocks noChangeAspect="1"/>
          </p:cNvPicPr>
          <p:nvPr/>
        </p:nvPicPr>
        <p:blipFill>
          <a:blip r:embed="rId4"/>
          <a:stretch>
            <a:fillRect/>
          </a:stretch>
        </p:blipFill>
        <p:spPr>
          <a:xfrm>
            <a:off x="500148" y="441503"/>
            <a:ext cx="5866667" cy="5171429"/>
          </a:xfrm>
          <a:prstGeom prst="rect">
            <a:avLst/>
          </a:prstGeom>
        </p:spPr>
      </p:pic>
    </p:spTree>
    <p:custDataLst>
      <p:tags r:id="rId1"/>
    </p:custDataLst>
    <p:extLst>
      <p:ext uri="{BB962C8B-B14F-4D97-AF65-F5344CB8AC3E}">
        <p14:creationId xmlns:p14="http://schemas.microsoft.com/office/powerpoint/2010/main" val="256235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64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03B56-DA13-C5B7-D5D8-DFA01F09305C}"/>
              </a:ext>
            </a:extLst>
          </p:cNvPr>
          <p:cNvSpPr>
            <a:spLocks noGrp="1"/>
          </p:cNvSpPr>
          <p:nvPr>
            <p:ph type="title"/>
          </p:nvPr>
        </p:nvSpPr>
        <p:spPr/>
        <p:txBody>
          <a:bodyPr/>
          <a:lstStyle/>
          <a:p>
            <a:r>
              <a:rPr lang="en-US" dirty="0"/>
              <a:t>Community Events</a:t>
            </a:r>
          </a:p>
        </p:txBody>
      </p:sp>
      <p:sp>
        <p:nvSpPr>
          <p:cNvPr id="3" name="Content Placeholder 2">
            <a:extLst>
              <a:ext uri="{FF2B5EF4-FFF2-40B4-BE49-F238E27FC236}">
                <a16:creationId xmlns:a16="http://schemas.microsoft.com/office/drawing/2014/main" id="{16E187F1-543A-9F3C-6C55-8B9CCC089BCA}"/>
              </a:ext>
            </a:extLst>
          </p:cNvPr>
          <p:cNvSpPr>
            <a:spLocks noGrp="1"/>
          </p:cNvSpPr>
          <p:nvPr>
            <p:ph idx="1"/>
          </p:nvPr>
        </p:nvSpPr>
        <p:spPr>
          <a:xfrm>
            <a:off x="571500" y="1061244"/>
            <a:ext cx="10733617" cy="4391025"/>
          </a:xfrm>
        </p:spPr>
        <p:txBody>
          <a:bodyPr/>
          <a:lstStyle/>
          <a:p>
            <a:r>
              <a:rPr lang="en-US" dirty="0"/>
              <a:t>Improve Safety</a:t>
            </a:r>
          </a:p>
          <a:p>
            <a:r>
              <a:rPr lang="en-US" dirty="0"/>
              <a:t>Improve Airport/Community</a:t>
            </a:r>
            <a:br>
              <a:rPr lang="en-US" dirty="0"/>
            </a:br>
            <a:r>
              <a:rPr lang="en-US" dirty="0"/>
              <a:t>relations</a:t>
            </a:r>
          </a:p>
          <a:p>
            <a:r>
              <a:rPr lang="en-US" dirty="0"/>
              <a:t>Support local airports</a:t>
            </a:r>
          </a:p>
          <a:p>
            <a:pPr lvl="1"/>
            <a:r>
              <a:rPr lang="en-US" dirty="0"/>
              <a:t>Flight schools &amp; flying clubs</a:t>
            </a:r>
          </a:p>
          <a:p>
            <a:pPr lvl="1"/>
            <a:r>
              <a:rPr lang="en-US" dirty="0"/>
              <a:t>Maintenance schools &amp; facilities</a:t>
            </a:r>
          </a:p>
          <a:p>
            <a:pPr lvl="1"/>
            <a:r>
              <a:rPr lang="en-US" dirty="0"/>
              <a:t>Flight Instructors &amp; mechanics</a:t>
            </a:r>
          </a:p>
          <a:p>
            <a:pPr lvl="1"/>
            <a:r>
              <a:rPr lang="en-US" dirty="0"/>
              <a:t>Community safety professionals</a:t>
            </a:r>
          </a:p>
          <a:p>
            <a:pPr lvl="1"/>
            <a:r>
              <a:rPr lang="en-US" dirty="0"/>
              <a:t>Emergency Services</a:t>
            </a:r>
          </a:p>
          <a:p>
            <a:pPr lvl="1"/>
            <a:r>
              <a:rPr lang="en-US" dirty="0"/>
              <a:t>Airport tenants and neighbors</a:t>
            </a:r>
          </a:p>
        </p:txBody>
      </p:sp>
      <p:pic>
        <p:nvPicPr>
          <p:cNvPr id="5" name="Picture 3">
            <a:extLst>
              <a:ext uri="{FF2B5EF4-FFF2-40B4-BE49-F238E27FC236}">
                <a16:creationId xmlns:a16="http://schemas.microsoft.com/office/drawing/2014/main" id="{E8A01934-6D55-0EC5-85E0-C0130A3E6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708" y="1606378"/>
            <a:ext cx="5124443" cy="38458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4" name="Picture 3" descr="Logo&#10;&#10;Description automatically generated">
            <a:extLst>
              <a:ext uri="{FF2B5EF4-FFF2-40B4-BE49-F238E27FC236}">
                <a16:creationId xmlns:a16="http://schemas.microsoft.com/office/drawing/2014/main" id="{F3F7F6CA-B2F9-12A3-9A05-19ABA30571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82722" y="2920264"/>
            <a:ext cx="267217" cy="267217"/>
          </a:xfrm>
          <a:prstGeom prst="rect">
            <a:avLst/>
          </a:prstGeom>
        </p:spPr>
      </p:pic>
    </p:spTree>
    <p:custDataLst>
      <p:tags r:id="rId1"/>
    </p:custDataLst>
    <p:extLst>
      <p:ext uri="{BB962C8B-B14F-4D97-AF65-F5344CB8AC3E}">
        <p14:creationId xmlns:p14="http://schemas.microsoft.com/office/powerpoint/2010/main" val="415045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200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20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par>
                          <p:cTn id="17" fill="hold">
                            <p:stCondLst>
                              <p:cond delay="4000"/>
                            </p:stCondLst>
                            <p:childTnLst>
                              <p:par>
                                <p:cTn id="18" presetID="1" presetClass="entr" presetSubtype="0" fill="hold" nodeType="afterEffect">
                                  <p:stCondLst>
                                    <p:cond delay="200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par>
                          <p:cTn id="20" fill="hold">
                            <p:stCondLst>
                              <p:cond delay="6000"/>
                            </p:stCondLst>
                            <p:childTnLst>
                              <p:par>
                                <p:cTn id="21" presetID="1" presetClass="entr" presetSubtype="0" fill="hold" nodeType="afterEffect">
                                  <p:stCondLst>
                                    <p:cond delay="200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par>
                          <p:cTn id="23" fill="hold">
                            <p:stCondLst>
                              <p:cond delay="8000"/>
                            </p:stCondLst>
                            <p:childTnLst>
                              <p:par>
                                <p:cTn id="24" presetID="1" presetClass="entr" presetSubtype="0" fill="hold" nodeType="afterEffect">
                                  <p:stCondLst>
                                    <p:cond delay="200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par>
                          <p:cTn id="26" fill="hold">
                            <p:stCondLst>
                              <p:cond delay="10000"/>
                            </p:stCondLst>
                            <p:childTnLst>
                              <p:par>
                                <p:cTn id="27" presetID="1" presetClass="entr" presetSubtype="0" fill="hold" nodeType="afterEffect">
                                  <p:stCondLst>
                                    <p:cond delay="200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0DEF78F-40F9-E7B8-AA7D-24E7A8CE6C08}"/>
              </a:ext>
            </a:extLst>
          </p:cNvPr>
          <p:cNvSpPr/>
          <p:nvPr/>
        </p:nvSpPr>
        <p:spPr bwMode="auto">
          <a:xfrm>
            <a:off x="0" y="5681748"/>
            <a:ext cx="12191999" cy="100411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pic>
        <p:nvPicPr>
          <p:cNvPr id="13" name="Picture 2" descr="C:\Users\afs805pc\Documents\Templates\FAAST-line.png">
            <a:extLst>
              <a:ext uri="{FF2B5EF4-FFF2-40B4-BE49-F238E27FC236}">
                <a16:creationId xmlns:a16="http://schemas.microsoft.com/office/drawing/2014/main" id="{F934E6E8-BDCF-8169-3C61-17E0F0CA4C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14" r="9397"/>
          <a:stretch/>
        </p:blipFill>
        <p:spPr bwMode="auto">
          <a:xfrm>
            <a:off x="-42752" y="6512171"/>
            <a:ext cx="12234751" cy="34738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17600EE-AD53-3552-09FF-F3809E2BC764}"/>
              </a:ext>
            </a:extLst>
          </p:cNvPr>
          <p:cNvSpPr>
            <a:spLocks noGrp="1"/>
          </p:cNvSpPr>
          <p:nvPr>
            <p:ph type="sldNum" sz="quarter" idx="4294967295"/>
          </p:nvPr>
        </p:nvSpPr>
        <p:spPr>
          <a:xfrm>
            <a:off x="9939866" y="6248400"/>
            <a:ext cx="1468353" cy="457200"/>
          </a:xfrm>
          <a:prstGeom prst="rect">
            <a:avLst/>
          </a:prstGeom>
        </p:spPr>
        <p:txBody>
          <a:bodyPr/>
          <a:lstStyle/>
          <a:p>
            <a:fld id="{74438B1A-AF1B-4C8B-993E-1BADE62A2451}" type="slidenum">
              <a:rPr lang="en-US" smtClean="0"/>
              <a:pPr/>
              <a:t>6</a:t>
            </a:fld>
            <a:endParaRPr lang="en-US" dirty="0"/>
          </a:p>
        </p:txBody>
      </p:sp>
      <p:pic>
        <p:nvPicPr>
          <p:cNvPr id="5" name="Picture 2">
            <a:extLst>
              <a:ext uri="{FF2B5EF4-FFF2-40B4-BE49-F238E27FC236}">
                <a16:creationId xmlns:a16="http://schemas.microsoft.com/office/drawing/2014/main" id="{F7DBBB79-AE3A-5CCC-45A9-FE55E65828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75"/>
          <a:stretch/>
        </p:blipFill>
        <p:spPr bwMode="auto">
          <a:xfrm>
            <a:off x="8489090" y="-30633"/>
            <a:ext cx="370290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071">
            <a:extLst>
              <a:ext uri="{FF2B5EF4-FFF2-40B4-BE49-F238E27FC236}">
                <a16:creationId xmlns:a16="http://schemas.microsoft.com/office/drawing/2014/main" id="{056B6108-3485-1150-1AD1-3CD42E7B750F}"/>
              </a:ext>
            </a:extLst>
          </p:cNvPr>
          <p:cNvSpPr txBox="1">
            <a:spLocks noChangeArrowheads="1"/>
          </p:cNvSpPr>
          <p:nvPr/>
        </p:nvSpPr>
        <p:spPr bwMode="ltGray">
          <a:xfrm>
            <a:off x="10067926" y="192088"/>
            <a:ext cx="1834861"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85000"/>
              </a:lnSpc>
              <a:buNone/>
            </a:pPr>
            <a:r>
              <a:rPr lang="en-US" sz="1800" dirty="0">
                <a:solidFill>
                  <a:srgbClr val="FFFFFF"/>
                </a:solidFill>
                <a:latin typeface="Arial" charset="0"/>
              </a:rPr>
              <a:t>Federal Aviation</a:t>
            </a:r>
          </a:p>
          <a:p>
            <a:pPr eaLnBrk="1" hangingPunct="1">
              <a:lnSpc>
                <a:spcPct val="85000"/>
              </a:lnSpc>
              <a:buNone/>
            </a:pPr>
            <a:r>
              <a:rPr lang="en-US" sz="1800" dirty="0">
                <a:solidFill>
                  <a:srgbClr val="FFFFFF"/>
                </a:solidFill>
                <a:latin typeface="Arial" charset="0"/>
              </a:rPr>
              <a:t>Administration</a:t>
            </a:r>
          </a:p>
        </p:txBody>
      </p:sp>
      <p:pic>
        <p:nvPicPr>
          <p:cNvPr id="8" name="Picture 1079">
            <a:extLst>
              <a:ext uri="{FF2B5EF4-FFF2-40B4-BE49-F238E27FC236}">
                <a16:creationId xmlns:a16="http://schemas.microsoft.com/office/drawing/2014/main" id="{8B0F0E10-9609-6825-3AB2-FA1585A20CA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834439" y="88257"/>
            <a:ext cx="909638" cy="90963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5">
            <a:extLst>
              <a:ext uri="{FF2B5EF4-FFF2-40B4-BE49-F238E27FC236}">
                <a16:creationId xmlns:a16="http://schemas.microsoft.com/office/drawing/2014/main" id="{75682391-60A8-5D1A-58B7-8C342EECFA34}"/>
              </a:ext>
            </a:extLst>
          </p:cNvPr>
          <p:cNvSpPr txBox="1">
            <a:spLocks/>
          </p:cNvSpPr>
          <p:nvPr/>
        </p:nvSpPr>
        <p:spPr bwMode="auto">
          <a:xfrm>
            <a:off x="1561697" y="1663711"/>
            <a:ext cx="5030324"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a:buNone/>
            </a:pPr>
            <a:r>
              <a:rPr lang="en-US" kern="0" dirty="0"/>
              <a:t>Option A:  </a:t>
            </a:r>
          </a:p>
          <a:p>
            <a:pPr algn="ctr">
              <a:buNone/>
            </a:pPr>
            <a:r>
              <a:rPr lang="en-US" kern="0" dirty="0"/>
              <a:t>Aircraft Accidents</a:t>
            </a:r>
            <a:br>
              <a:rPr lang="en-US" kern="0" dirty="0"/>
            </a:br>
            <a:r>
              <a:rPr lang="en-US" kern="0" dirty="0"/>
              <a:t>for First Responders</a:t>
            </a:r>
            <a:br>
              <a:rPr lang="en-US" kern="0" dirty="0"/>
            </a:br>
            <a:endParaRPr lang="en-US" kern="0" dirty="0"/>
          </a:p>
        </p:txBody>
      </p:sp>
      <p:sp>
        <p:nvSpPr>
          <p:cNvPr id="15" name="Rectangle 1026">
            <a:extLst>
              <a:ext uri="{FF2B5EF4-FFF2-40B4-BE49-F238E27FC236}">
                <a16:creationId xmlns:a16="http://schemas.microsoft.com/office/drawing/2014/main" id="{C53EDAA2-D78C-2F03-3E62-6540E6235537}"/>
              </a:ext>
            </a:extLst>
          </p:cNvPr>
          <p:cNvSpPr txBox="1">
            <a:spLocks noChangeArrowheads="1"/>
          </p:cNvSpPr>
          <p:nvPr/>
        </p:nvSpPr>
        <p:spPr bwMode="auto">
          <a:xfrm>
            <a:off x="304800" y="5334000"/>
            <a:ext cx="4834514" cy="80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buNone/>
            </a:pPr>
            <a:r>
              <a:rPr lang="en-US" sz="2000" dirty="0"/>
              <a:t>Produced by: </a:t>
            </a:r>
            <a:r>
              <a:rPr lang="en-US" sz="2000" i="1" dirty="0"/>
              <a:t>AFS 850</a:t>
            </a:r>
          </a:p>
          <a:p>
            <a:pPr eaLnBrk="1" hangingPunct="1">
              <a:buNone/>
            </a:pPr>
            <a:r>
              <a:rPr lang="en-US" sz="2000" i="1" dirty="0"/>
              <a:t>The FAA Safety Team (FAASTeam)</a:t>
            </a:r>
          </a:p>
        </p:txBody>
      </p:sp>
      <p:sp>
        <p:nvSpPr>
          <p:cNvPr id="16" name="Text Box 1051">
            <a:extLst>
              <a:ext uri="{FF2B5EF4-FFF2-40B4-BE49-F238E27FC236}">
                <a16:creationId xmlns:a16="http://schemas.microsoft.com/office/drawing/2014/main" id="{3B2A0165-E468-F71B-3D2C-7A8AFA7456FE}"/>
              </a:ext>
            </a:extLst>
          </p:cNvPr>
          <p:cNvSpPr txBox="1">
            <a:spLocks noChangeArrowheads="1"/>
          </p:cNvSpPr>
          <p:nvPr/>
        </p:nvSpPr>
        <p:spPr bwMode="auto">
          <a:xfrm>
            <a:off x="302740" y="3661574"/>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buNone/>
            </a:pPr>
            <a:r>
              <a:rPr lang="en-US" sz="1600" b="0" dirty="0">
                <a:solidFill>
                  <a:srgbClr val="1D2F68"/>
                </a:solidFill>
                <a:latin typeface="Arial" charset="0"/>
              </a:rPr>
              <a:t>Presented to:</a:t>
            </a:r>
          </a:p>
          <a:p>
            <a:pPr eaLnBrk="1" hangingPunct="1">
              <a:spcBef>
                <a:spcPct val="50000"/>
              </a:spcBef>
              <a:buNone/>
            </a:pPr>
            <a:r>
              <a:rPr lang="en-US" sz="1600" b="0" dirty="0">
                <a:solidFill>
                  <a:srgbClr val="1D2F68"/>
                </a:solidFill>
                <a:latin typeface="Arial" charset="0"/>
              </a:rPr>
              <a:t>By:</a:t>
            </a:r>
          </a:p>
          <a:p>
            <a:pPr eaLnBrk="1" hangingPunct="1">
              <a:spcBef>
                <a:spcPct val="50000"/>
              </a:spcBef>
              <a:buNone/>
            </a:pPr>
            <a:r>
              <a:rPr lang="en-US" sz="1600" b="0" dirty="0">
                <a:solidFill>
                  <a:srgbClr val="1D2F68"/>
                </a:solidFill>
                <a:latin typeface="Arial" charset="0"/>
              </a:rPr>
              <a:t>Date:</a:t>
            </a:r>
          </a:p>
        </p:txBody>
      </p:sp>
    </p:spTree>
    <p:custDataLst>
      <p:tags r:id="rId1"/>
    </p:custDataLst>
    <p:extLst>
      <p:ext uri="{BB962C8B-B14F-4D97-AF65-F5344CB8AC3E}">
        <p14:creationId xmlns:p14="http://schemas.microsoft.com/office/powerpoint/2010/main" val="3052276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6EF63-7CF3-5A40-33AA-070D5A0AF6C5}"/>
              </a:ext>
            </a:extLst>
          </p:cNvPr>
          <p:cNvSpPr>
            <a:spLocks noGrp="1"/>
          </p:cNvSpPr>
          <p:nvPr>
            <p:ph type="title"/>
          </p:nvPr>
        </p:nvSpPr>
        <p:spPr>
          <a:xfrm>
            <a:off x="571500" y="344488"/>
            <a:ext cx="11138571" cy="609600"/>
          </a:xfrm>
        </p:spPr>
        <p:txBody>
          <a:bodyPr/>
          <a:lstStyle/>
          <a:p>
            <a:pPr algn="ctr"/>
            <a:r>
              <a:rPr lang="en-US" dirty="0"/>
              <a:t>First Responders Training</a:t>
            </a:r>
          </a:p>
        </p:txBody>
      </p:sp>
      <p:pic>
        <p:nvPicPr>
          <p:cNvPr id="4" name="Picture 2" descr="C:\Users\agl221jf\Documents\00 PRESENTATIONS\FIRST RESPONDERS\ATTENDEES\St. CLOUD\IMG_3310.JPG">
            <a:extLst>
              <a:ext uri="{FF2B5EF4-FFF2-40B4-BE49-F238E27FC236}">
                <a16:creationId xmlns:a16="http://schemas.microsoft.com/office/drawing/2014/main" id="{9BFC6403-3DE4-7B71-E9B7-DA1126E92A26}"/>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71241" y="1119809"/>
            <a:ext cx="5325458" cy="3992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A picture containing tree, road, outdoor&#10;&#10;Description automatically generated">
            <a:extLst>
              <a:ext uri="{FF2B5EF4-FFF2-40B4-BE49-F238E27FC236}">
                <a16:creationId xmlns:a16="http://schemas.microsoft.com/office/drawing/2014/main" id="{5555D494-5C07-E7E4-A35F-AB70914DF26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386471" y="1119809"/>
            <a:ext cx="5323600" cy="39927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D356F57-86DA-F04F-01A5-7CD51C59096F}"/>
              </a:ext>
            </a:extLst>
          </p:cNvPr>
          <p:cNvSpPr txBox="1"/>
          <p:nvPr/>
        </p:nvSpPr>
        <p:spPr bwMode="auto">
          <a:xfrm>
            <a:off x="8839841" y="5518880"/>
            <a:ext cx="27601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900" dirty="0">
                <a:hlinkClick r:id="rId6" tooltip="https://www.flickr.com/photos/wmcelman/475013761"/>
              </a:rPr>
              <a:t>This Photo</a:t>
            </a:r>
            <a:r>
              <a:rPr lang="en-US" sz="900" dirty="0"/>
              <a:t> by Unknown Author is licensed under </a:t>
            </a:r>
            <a:r>
              <a:rPr lang="en-US" sz="900" dirty="0">
                <a:hlinkClick r:id="rId7" tooltip="https://creativecommons.org/licenses/by-nc/3.0/"/>
              </a:rPr>
              <a:t>CC BY-NC</a:t>
            </a:r>
            <a:endParaRPr lang="en-US" sz="900" dirty="0"/>
          </a:p>
        </p:txBody>
      </p:sp>
    </p:spTree>
    <p:custDataLst>
      <p:tags r:id="rId1"/>
    </p:custDataLst>
    <p:extLst>
      <p:ext uri="{BB962C8B-B14F-4D97-AF65-F5344CB8AC3E}">
        <p14:creationId xmlns:p14="http://schemas.microsoft.com/office/powerpoint/2010/main" val="1835916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CED7A-5143-117B-08E5-AF30291A6565}"/>
              </a:ext>
            </a:extLst>
          </p:cNvPr>
          <p:cNvSpPr>
            <a:spLocks noGrp="1"/>
          </p:cNvSpPr>
          <p:nvPr>
            <p:ph type="title"/>
          </p:nvPr>
        </p:nvSpPr>
        <p:spPr>
          <a:xfrm>
            <a:off x="571501" y="344488"/>
            <a:ext cx="4305300" cy="1365042"/>
          </a:xfrm>
        </p:spPr>
        <p:txBody>
          <a:bodyPr/>
          <a:lstStyle/>
          <a:p>
            <a:pPr algn="ctr"/>
            <a:r>
              <a:rPr lang="en-US" dirty="0"/>
              <a:t>Training Saves </a:t>
            </a:r>
            <a:br>
              <a:rPr lang="en-US" dirty="0"/>
            </a:br>
            <a:r>
              <a:rPr lang="en-US" dirty="0"/>
              <a:t>Lives!</a:t>
            </a:r>
          </a:p>
        </p:txBody>
      </p:sp>
      <p:pic>
        <p:nvPicPr>
          <p:cNvPr id="6" name="Content Placeholder 5" descr="A picture containing grass, tree, outdoor, person&#10;&#10;Description automatically generated">
            <a:extLst>
              <a:ext uri="{FF2B5EF4-FFF2-40B4-BE49-F238E27FC236}">
                <a16:creationId xmlns:a16="http://schemas.microsoft.com/office/drawing/2014/main" id="{A006B8A8-995F-0631-0A9F-C441A86A5E66}"/>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362360" y="476230"/>
            <a:ext cx="6271143" cy="439102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21E87612-01CC-AFED-A584-CE1DEE5847C1}"/>
              </a:ext>
            </a:extLst>
          </p:cNvPr>
          <p:cNvSpPr txBox="1"/>
          <p:nvPr/>
        </p:nvSpPr>
        <p:spPr bwMode="auto">
          <a:xfrm>
            <a:off x="2758850" y="5846142"/>
            <a:ext cx="627114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900" dirty="0">
                <a:hlinkClick r:id="rId5" tooltip="https://www.flickr.com/photos/99847360@N07/13897708274"/>
              </a:rPr>
              <a:t>This Photo</a:t>
            </a:r>
            <a:r>
              <a:rPr lang="en-US" sz="900" dirty="0"/>
              <a:t> by Unknown Author is licensed under </a:t>
            </a:r>
            <a:r>
              <a:rPr lang="en-US" sz="900" dirty="0">
                <a:hlinkClick r:id="rId6" tooltip="https://creativecommons.org/licenses/by-nc/3.0/"/>
              </a:rPr>
              <a:t>CC BY-NC</a:t>
            </a:r>
            <a:endParaRPr lang="en-US" sz="900" dirty="0"/>
          </a:p>
        </p:txBody>
      </p:sp>
      <p:pic>
        <p:nvPicPr>
          <p:cNvPr id="12" name="Picture 11" descr="A picture containing outdoor, transport, aircraft&#10;&#10;Description automatically generated">
            <a:extLst>
              <a:ext uri="{FF2B5EF4-FFF2-40B4-BE49-F238E27FC236}">
                <a16:creationId xmlns:a16="http://schemas.microsoft.com/office/drawing/2014/main" id="{C2E59510-7D0B-BA9C-9ECA-C592BB8026FF}"/>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3236" r="7672"/>
          <a:stretch/>
        </p:blipFill>
        <p:spPr>
          <a:xfrm>
            <a:off x="571500" y="2033914"/>
            <a:ext cx="5060674" cy="359912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638591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04E96-C874-4171-8269-7A63F280BA54}"/>
              </a:ext>
            </a:extLst>
          </p:cNvPr>
          <p:cNvSpPr>
            <a:spLocks noGrp="1"/>
          </p:cNvSpPr>
          <p:nvPr>
            <p:ph type="title"/>
          </p:nvPr>
        </p:nvSpPr>
        <p:spPr>
          <a:xfrm>
            <a:off x="571501" y="344488"/>
            <a:ext cx="11169926" cy="609600"/>
          </a:xfrm>
        </p:spPr>
        <p:txBody>
          <a:bodyPr/>
          <a:lstStyle/>
          <a:p>
            <a:pPr algn="ctr"/>
            <a:r>
              <a:rPr lang="en-US" sz="3600" dirty="0"/>
              <a:t>Interaction between local Pilots &amp; CFIs</a:t>
            </a:r>
          </a:p>
        </p:txBody>
      </p:sp>
      <p:sp>
        <p:nvSpPr>
          <p:cNvPr id="6" name="TextBox 5">
            <a:extLst>
              <a:ext uri="{FF2B5EF4-FFF2-40B4-BE49-F238E27FC236}">
                <a16:creationId xmlns:a16="http://schemas.microsoft.com/office/drawing/2014/main" id="{2D5C2DA7-9350-6B89-9311-5912BE18B1B2}"/>
              </a:ext>
            </a:extLst>
          </p:cNvPr>
          <p:cNvSpPr txBox="1"/>
          <p:nvPr/>
        </p:nvSpPr>
        <p:spPr bwMode="auto">
          <a:xfrm>
            <a:off x="571501" y="1340915"/>
            <a:ext cx="6730447"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2800" b="1" dirty="0"/>
              <a:t>When is the last time you discussed how to preflight an aircraft with a CFI?</a:t>
            </a:r>
          </a:p>
          <a:p>
            <a:pPr algn="ctr">
              <a:buFontTx/>
              <a:buNone/>
            </a:pPr>
            <a:endParaRPr lang="en-US" sz="2800" b="1" dirty="0"/>
          </a:p>
          <a:p>
            <a:pPr algn="ctr">
              <a:buFontTx/>
              <a:buNone/>
            </a:pPr>
            <a:r>
              <a:rPr lang="en-US" sz="2800" b="1" dirty="0"/>
              <a:t>When was the last time you took more than 15 minutes to preflight an aircraft?</a:t>
            </a:r>
          </a:p>
          <a:p>
            <a:pPr>
              <a:buFontTx/>
              <a:buNone/>
            </a:pPr>
            <a:endParaRPr lang="en-US" sz="1200" b="1" dirty="0">
              <a:solidFill>
                <a:srgbClr val="C0C0C0"/>
              </a:solidFill>
            </a:endParaRPr>
          </a:p>
        </p:txBody>
      </p:sp>
      <p:pic>
        <p:nvPicPr>
          <p:cNvPr id="13" name="Picture 12">
            <a:extLst>
              <a:ext uri="{FF2B5EF4-FFF2-40B4-BE49-F238E27FC236}">
                <a16:creationId xmlns:a16="http://schemas.microsoft.com/office/drawing/2014/main" id="{F9C3E083-A6CE-7838-CB8E-DEE6C8C0115B}"/>
              </a:ext>
            </a:extLst>
          </p:cNvPr>
          <p:cNvPicPr>
            <a:picLocks noChangeAspect="1"/>
          </p:cNvPicPr>
          <p:nvPr/>
        </p:nvPicPr>
        <p:blipFill>
          <a:blip r:embed="rId4"/>
          <a:stretch>
            <a:fillRect/>
          </a:stretch>
        </p:blipFill>
        <p:spPr>
          <a:xfrm>
            <a:off x="7396835" y="954088"/>
            <a:ext cx="4066296" cy="4553837"/>
          </a:xfrm>
          <a:prstGeom prst="rect">
            <a:avLst/>
          </a:prstGeom>
        </p:spPr>
      </p:pic>
    </p:spTree>
    <p:custDataLst>
      <p:tags r:id="rId1"/>
    </p:custDataLst>
    <p:extLst>
      <p:ext uri="{BB962C8B-B14F-4D97-AF65-F5344CB8AC3E}">
        <p14:creationId xmlns:p14="http://schemas.microsoft.com/office/powerpoint/2010/main" val="148065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DESIGN" val="CUxyNj7z"/>
  <p:tag name="ARTICULATE_DESIGN_ID_2_CUSTOM DESIGN" val="cabFrOqn"/>
  <p:tag name="ARTICULATE_PROJECT_OPEN" val="0"/>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3" ma:contentTypeDescription="Create a new document." ma:contentTypeScope="" ma:versionID="a1382960ea397b543ada9e7a2f99fe81">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24adeb263b2c21a77da5c1b01bf21b31"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5YDFD77UPU3F-311-5413</_dlc_DocId>
    <_dlc_DocIdUrl xmlns="04289566-cf42-4ce7-aa7c-2469c3d4502e">
      <Url>https://avssp.faa.gov/avs/afsfaast/_layouts/15/DocIdRedir.aspx?ID=5YDFD77UPU3F-311-5413</Url>
      <Description>5YDFD77UPU3F-311-5413</Description>
    </_dlc_DocIdUrl>
    <IconOverlay xmlns="http://schemas.microsoft.com/sharepoint/v4" xsi:nil="true"/>
  </documentManagement>
</p:properties>
</file>

<file path=customXml/itemProps1.xml><?xml version="1.0" encoding="utf-8"?>
<ds:datastoreItem xmlns:ds="http://schemas.openxmlformats.org/officeDocument/2006/customXml" ds:itemID="{F7978AD8-A388-47FA-8F80-C1557299E454}"/>
</file>

<file path=customXml/itemProps2.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3.xml><?xml version="1.0" encoding="utf-8"?>
<ds:datastoreItem xmlns:ds="http://schemas.openxmlformats.org/officeDocument/2006/customXml" ds:itemID="{397D1EC2-086B-4869-9FB4-0CCB136B730B}">
  <ds:schemaRefs>
    <ds:schemaRef ds:uri="http://schemas.microsoft.com/sharepoint/events"/>
  </ds:schemaRefs>
</ds:datastoreItem>
</file>

<file path=customXml/itemProps4.xml><?xml version="1.0" encoding="utf-8"?>
<ds:datastoreItem xmlns:ds="http://schemas.openxmlformats.org/officeDocument/2006/customXml" ds:itemID="{0B80675E-01F7-49AA-B61E-EE85CFCAD03B}">
  <ds:schemaRefs>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http://purl.org/dc/elements/1.1/"/>
    <ds:schemaRef ds:uri="354fa918-bff7-4652-b630-4191ef73fe00"/>
    <ds:schemaRef ds:uri="428a51a3-9dcf-4c6f-9a55-61372affcb0a"/>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7108</TotalTime>
  <Words>2004</Words>
  <Application>Microsoft Office PowerPoint</Application>
  <PresentationFormat>Widescreen</PresentationFormat>
  <Paragraphs>235</Paragraphs>
  <Slides>19</Slides>
  <Notes>19</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Helvetica Neue Medium</vt:lpstr>
      <vt:lpstr>Times New Roman</vt:lpstr>
      <vt:lpstr>Wingdings</vt:lpstr>
      <vt:lpstr>1_Custom Design</vt:lpstr>
      <vt:lpstr>2_Custom Design</vt:lpstr>
      <vt:lpstr>The National FAA Safety Team Presents</vt:lpstr>
      <vt:lpstr>Welcome</vt:lpstr>
      <vt:lpstr>Overview </vt:lpstr>
      <vt:lpstr>PowerPoint Presentation</vt:lpstr>
      <vt:lpstr>Community Events</vt:lpstr>
      <vt:lpstr>PowerPoint Presentation</vt:lpstr>
      <vt:lpstr>First Responders Training</vt:lpstr>
      <vt:lpstr>Training Saves  Lives!</vt:lpstr>
      <vt:lpstr>Interaction between local Pilots &amp; CFIs</vt:lpstr>
      <vt:lpstr>Option B: Preflight-in-a-Box</vt:lpstr>
      <vt:lpstr>Preflight-in-a-Box</vt:lpstr>
      <vt:lpstr>Interested?  Contact your local FAASTeam Today!</vt:lpstr>
      <vt:lpstr>PowerPoint Presentation</vt:lpstr>
      <vt:lpstr>PowerPoint Presentation</vt:lpstr>
      <vt:lpstr>PowerPoint Presentation</vt:lpstr>
      <vt:lpstr>Proficiency and Peace of Mind</vt:lpstr>
      <vt:lpstr>Safety Management Systems (SMS) Coming to General Aviation</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Steuernagle, John W (FAA)</cp:lastModifiedBy>
  <cp:revision>304</cp:revision>
  <dcterms:created xsi:type="dcterms:W3CDTF">2005-01-28T20:32:53Z</dcterms:created>
  <dcterms:modified xsi:type="dcterms:W3CDTF">2023-09-28T21:26:25Z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8aa860a7-2abf-4e66-9351-0971e374c4c2</vt:lpwstr>
  </property>
  <property fmtid="{D5CDD505-2E9C-101B-9397-08002B2CF9AE}" pid="4" name="ArticulateGUID">
    <vt:lpwstr>409AE775-376E-4481-A2B9-85B6470C8E09</vt:lpwstr>
  </property>
  <property fmtid="{D5CDD505-2E9C-101B-9397-08002B2CF9AE}" pid="5" name="ArticulatePath">
    <vt:lpwstr>23-05-Feb-TOM-Trans Tng--PPT-Rev 0</vt:lpwstr>
  </property>
</Properties>
</file>