
<file path=[Content_Types].xml><?xml version="1.0" encoding="utf-8"?>
<Types xmlns="http://schemas.openxmlformats.org/package/2006/content-types">
  <Default Extension="jpe" ContentType="image/jpeg"/>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ags/tag8.xml" ContentType="application/vnd.openxmlformats-officedocument.presentationml.tags+xml"/>
  <Override PartName="/ppt/tags/tag9.xml" ContentType="application/vnd.openxmlformats-officedocument.presentationml.tags+xml"/>
  <Override PartName="/ppt/theme/theme3.xml" ContentType="application/vnd.openxmlformats-officedocument.theme+xml"/>
  <Override PartName="/ppt/theme/theme4.xml" ContentType="application/vnd.openxmlformats-officedocument.theme+xml"/>
  <Override PartName="/ppt/tags/tag10.xml" ContentType="application/vnd.openxmlformats-officedocument.presentationml.tags+xml"/>
  <Override PartName="/ppt/notesSlides/notesSlide1.xml" ContentType="application/vnd.openxmlformats-officedocument.presentationml.notesSlide+xml"/>
  <Override PartName="/ppt/tags/tag11.xml" ContentType="application/vnd.openxmlformats-officedocument.presentationml.tags+xml"/>
  <Override PartName="/ppt/notesSlides/notesSlide2.xml" ContentType="application/vnd.openxmlformats-officedocument.presentationml.notesSlide+xml"/>
  <Override PartName="/ppt/tags/tag12.xml" ContentType="application/vnd.openxmlformats-officedocument.presentationml.tags+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ags/tag13.xml" ContentType="application/vnd.openxmlformats-officedocument.presentationml.tags+xml"/>
  <Override PartName="/ppt/notesSlides/notesSlide4.xml" ContentType="application/vnd.openxmlformats-officedocument.presentationml.notesSlide+xml"/>
  <Override PartName="/ppt/tags/tag14.xml" ContentType="application/vnd.openxmlformats-officedocument.presentationml.tags+xml"/>
  <Override PartName="/ppt/notesSlides/notesSlide5.xml" ContentType="application/vnd.openxmlformats-officedocument.presentationml.notesSlide+xml"/>
  <Override PartName="/ppt/tags/tag15.xml" ContentType="application/vnd.openxmlformats-officedocument.presentationml.tags+xml"/>
  <Override PartName="/ppt/notesSlides/notesSlide6.xml" ContentType="application/vnd.openxmlformats-officedocument.presentationml.notesSlide+xml"/>
  <Override PartName="/ppt/tags/tag16.xml" ContentType="application/vnd.openxmlformats-officedocument.presentationml.tags+xml"/>
  <Override PartName="/ppt/notesSlides/notesSlide7.xml" ContentType="application/vnd.openxmlformats-officedocument.presentationml.notesSlide+xml"/>
  <Override PartName="/ppt/tags/tag17.xml" ContentType="application/vnd.openxmlformats-officedocument.presentationml.tags+xml"/>
  <Override PartName="/ppt/notesSlides/notesSlide8.xml" ContentType="application/vnd.openxmlformats-officedocument.presentationml.notesSlide+xml"/>
  <Override PartName="/ppt/tags/tag18.xml" ContentType="application/vnd.openxmlformats-officedocument.presentationml.tags+xml"/>
  <Override PartName="/ppt/notesSlides/notesSlide9.xml" ContentType="application/vnd.openxmlformats-officedocument.presentationml.notesSlide+xml"/>
  <Override PartName="/ppt/tags/tag19.xml" ContentType="application/vnd.openxmlformats-officedocument.presentationml.tags+xml"/>
  <Override PartName="/ppt/notesSlides/notesSlide10.xml" ContentType="application/vnd.openxmlformats-officedocument.presentationml.notesSlide+xml"/>
  <Override PartName="/ppt/tags/tag20.xml" ContentType="application/vnd.openxmlformats-officedocument.presentationml.tags+xml"/>
  <Override PartName="/ppt/notesSlides/notesSlide11.xml" ContentType="application/vnd.openxmlformats-officedocument.presentationml.notesSlide+xml"/>
  <Override PartName="/ppt/tags/tag21.xml" ContentType="application/vnd.openxmlformats-officedocument.presentationml.tags+xml"/>
  <Override PartName="/ppt/notesSlides/notesSlide12.xml" ContentType="application/vnd.openxmlformats-officedocument.presentationml.notesSlide+xml"/>
  <Override PartName="/ppt/tags/tag22.xml" ContentType="application/vnd.openxmlformats-officedocument.presentationml.tags+xml"/>
  <Override PartName="/ppt/notesSlides/notesSlide13.xml" ContentType="application/vnd.openxmlformats-officedocument.presentationml.notesSlide+xml"/>
  <Override PartName="/ppt/tags/tag23.xml" ContentType="application/vnd.openxmlformats-officedocument.presentationml.tags+xml"/>
  <Override PartName="/ppt/notesSlides/notesSlide14.xml" ContentType="application/vnd.openxmlformats-officedocument.presentationml.notesSlide+xml"/>
  <Override PartName="/ppt/tags/tag24.xml" ContentType="application/vnd.openxmlformats-officedocument.presentationml.tags+xml"/>
  <Override PartName="/ppt/notesSlides/notesSlide15.xml" ContentType="application/vnd.openxmlformats-officedocument.presentationml.notesSlide+xml"/>
  <Override PartName="/ppt/tags/tag25.xml" ContentType="application/vnd.openxmlformats-officedocument.presentationml.tags+xml"/>
  <Override PartName="/ppt/notesSlides/notesSlide16.xml" ContentType="application/vnd.openxmlformats-officedocument.presentationml.notesSlide+xml"/>
  <Override PartName="/ppt/tags/tag26.xml" ContentType="application/vnd.openxmlformats-officedocument.presentationml.tags+xml"/>
  <Override PartName="/ppt/notesSlides/notesSlide17.xml" ContentType="application/vnd.openxmlformats-officedocument.presentationml.notesSlide+xml"/>
  <Override PartName="/ppt/tags/tag27.xml" ContentType="application/vnd.openxmlformats-officedocument.presentationml.tags+xml"/>
  <Override PartName="/ppt/notesSlides/notesSlide18.xml" ContentType="application/vnd.openxmlformats-officedocument.presentationml.notesSlide+xml"/>
  <Override PartName="/ppt/tags/tag28.xml" ContentType="application/vnd.openxmlformats-officedocument.presentationml.tags+xml"/>
  <Override PartName="/ppt/notesSlides/notesSlide19.xml" ContentType="application/vnd.openxmlformats-officedocument.presentationml.notesSlide+xml"/>
  <Override PartName="/ppt/tags/tag29.xml" ContentType="application/vnd.openxmlformats-officedocument.presentationml.tags+xml"/>
  <Override PartName="/ppt/notesSlides/notesSlide20.xml" ContentType="application/vnd.openxmlformats-officedocument.presentationml.notesSlide+xml"/>
  <Override PartName="/ppt/tags/tag30.xml" ContentType="application/vnd.openxmlformats-officedocument.presentationml.tags+xml"/>
  <Override PartName="/ppt/notesSlides/notesSlide21.xml" ContentType="application/vnd.openxmlformats-officedocument.presentationml.notesSlide+xml"/>
  <Override PartName="/ppt/tags/tag31.xml" ContentType="application/vnd.openxmlformats-officedocument.presentationml.tags+xml"/>
  <Override PartName="/ppt/notesSlides/notesSlide22.xml" ContentType="application/vnd.openxmlformats-officedocument.presentationml.notesSlide+xml"/>
  <Override PartName="/ppt/tags/tag32.xml" ContentType="application/vnd.openxmlformats-officedocument.presentationml.tags+xml"/>
  <Override PartName="/ppt/notesSlides/notesSlide23.xml" ContentType="application/vnd.openxmlformats-officedocument.presentationml.notesSlide+xml"/>
  <Override PartName="/ppt/tags/tag33.xml" ContentType="application/vnd.openxmlformats-officedocument.presentationml.tags+xml"/>
  <Override PartName="/ppt/notesSlides/notesSlide24.xml" ContentType="application/vnd.openxmlformats-officedocument.presentationml.notesSlide+xml"/>
  <Override PartName="/ppt/tags/tag34.xml" ContentType="application/vnd.openxmlformats-officedocument.presentationml.tags+xml"/>
  <Override PartName="/ppt/notesSlides/notesSlide25.xml" ContentType="application/vnd.openxmlformats-officedocument.presentationml.notesSlide+xml"/>
  <Override PartName="/ppt/tags/tag35.xml" ContentType="application/vnd.openxmlformats-officedocument.presentationml.tags+xml"/>
  <Override PartName="/ppt/notesSlides/notesSlide26.xml" ContentType="application/vnd.openxmlformats-officedocument.presentationml.notesSlide+xml"/>
  <Override PartName="/ppt/tags/tag36.xml" ContentType="application/vnd.openxmlformats-officedocument.presentationml.tags+xml"/>
  <Override PartName="/ppt/notesSlides/notesSlide27.xml" ContentType="application/vnd.openxmlformats-officedocument.presentationml.notesSlide+xml"/>
  <Override PartName="/ppt/tags/tag37.xml" ContentType="application/vnd.openxmlformats-officedocument.presentationml.tags+xml"/>
  <Override PartName="/ppt/notesSlides/notesSlide28.xml" ContentType="application/vnd.openxmlformats-officedocument.presentationml.notesSlide+xml"/>
  <Override PartName="/ppt/tags/tag38.xml" ContentType="application/vnd.openxmlformats-officedocument.presentationml.tags+xml"/>
  <Override PartName="/ppt/notesSlides/notesSlide29.xml" ContentType="application/vnd.openxmlformats-officedocument.presentationml.notesSlide+xml"/>
  <Override PartName="/ppt/tags/tag39.xml" ContentType="application/vnd.openxmlformats-officedocument.presentationml.tags+xml"/>
  <Override PartName="/ppt/notesSlides/notesSlide30.xml" ContentType="application/vnd.openxmlformats-officedocument.presentationml.notesSlide+xml"/>
  <Override PartName="/ppt/tags/tag40.xml" ContentType="application/vnd.openxmlformats-officedocument.presentationml.tags+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1" r:id="rId5"/>
    <p:sldMasterId id="2147483661" r:id="rId6"/>
  </p:sldMasterIdLst>
  <p:notesMasterIdLst>
    <p:notesMasterId r:id="rId38"/>
  </p:notesMasterIdLst>
  <p:handoutMasterIdLst>
    <p:handoutMasterId r:id="rId39"/>
  </p:handoutMasterIdLst>
  <p:sldIdLst>
    <p:sldId id="343" r:id="rId7"/>
    <p:sldId id="469" r:id="rId8"/>
    <p:sldId id="931" r:id="rId9"/>
    <p:sldId id="938" r:id="rId10"/>
    <p:sldId id="942" r:id="rId11"/>
    <p:sldId id="935" r:id="rId12"/>
    <p:sldId id="841" r:id="rId13"/>
    <p:sldId id="904" r:id="rId14"/>
    <p:sldId id="930" r:id="rId15"/>
    <p:sldId id="926" r:id="rId16"/>
    <p:sldId id="908" r:id="rId17"/>
    <p:sldId id="925" r:id="rId18"/>
    <p:sldId id="478" r:id="rId19"/>
    <p:sldId id="920" r:id="rId20"/>
    <p:sldId id="919" r:id="rId21"/>
    <p:sldId id="480" r:id="rId22"/>
    <p:sldId id="913" r:id="rId23"/>
    <p:sldId id="947" r:id="rId24"/>
    <p:sldId id="948" r:id="rId25"/>
    <p:sldId id="949" r:id="rId26"/>
    <p:sldId id="928" r:id="rId27"/>
    <p:sldId id="907" r:id="rId28"/>
    <p:sldId id="932" r:id="rId29"/>
    <p:sldId id="937" r:id="rId30"/>
    <p:sldId id="946" r:id="rId31"/>
    <p:sldId id="943" r:id="rId32"/>
    <p:sldId id="922" r:id="rId33"/>
    <p:sldId id="944" r:id="rId34"/>
    <p:sldId id="256" r:id="rId35"/>
    <p:sldId id="945" r:id="rId36"/>
    <p:sldId id="939" r:id="rId37"/>
  </p:sldIdLst>
  <p:sldSz cx="12192000" cy="6858000"/>
  <p:notesSz cx="6858000" cy="9296400"/>
  <p:custDataLst>
    <p:tags r:id="rId40"/>
  </p:custDataLst>
  <p:defaultTextStyle>
    <a:defPPr>
      <a:defRPr lang="en-US"/>
    </a:defPPr>
    <a:lvl1pPr algn="l" rtl="0" fontAlgn="base">
      <a:spcBef>
        <a:spcPct val="50000"/>
      </a:spcBef>
      <a:spcAft>
        <a:spcPct val="0"/>
      </a:spcAft>
      <a:buChar char="•"/>
      <a:defRPr sz="2400" kern="1200">
        <a:solidFill>
          <a:schemeClr val="tx1"/>
        </a:solidFill>
        <a:latin typeface="Arial" charset="0"/>
        <a:ea typeface="+mn-ea"/>
        <a:cs typeface="+mn-cs"/>
      </a:defRPr>
    </a:lvl1pPr>
    <a:lvl2pPr marL="457200" algn="l" rtl="0" fontAlgn="base">
      <a:spcBef>
        <a:spcPct val="50000"/>
      </a:spcBef>
      <a:spcAft>
        <a:spcPct val="0"/>
      </a:spcAft>
      <a:buChar char="•"/>
      <a:defRPr sz="2400" kern="1200">
        <a:solidFill>
          <a:schemeClr val="tx1"/>
        </a:solidFill>
        <a:latin typeface="Arial" charset="0"/>
        <a:ea typeface="+mn-ea"/>
        <a:cs typeface="+mn-cs"/>
      </a:defRPr>
    </a:lvl2pPr>
    <a:lvl3pPr marL="914400" algn="l" rtl="0" fontAlgn="base">
      <a:spcBef>
        <a:spcPct val="50000"/>
      </a:spcBef>
      <a:spcAft>
        <a:spcPct val="0"/>
      </a:spcAft>
      <a:buChar char="•"/>
      <a:defRPr sz="2400" kern="1200">
        <a:solidFill>
          <a:schemeClr val="tx1"/>
        </a:solidFill>
        <a:latin typeface="Arial" charset="0"/>
        <a:ea typeface="+mn-ea"/>
        <a:cs typeface="+mn-cs"/>
      </a:defRPr>
    </a:lvl3pPr>
    <a:lvl4pPr marL="1371600" algn="l" rtl="0" fontAlgn="base">
      <a:spcBef>
        <a:spcPct val="50000"/>
      </a:spcBef>
      <a:spcAft>
        <a:spcPct val="0"/>
      </a:spcAft>
      <a:buChar char="•"/>
      <a:defRPr sz="2400" kern="1200">
        <a:solidFill>
          <a:schemeClr val="tx1"/>
        </a:solidFill>
        <a:latin typeface="Arial" charset="0"/>
        <a:ea typeface="+mn-ea"/>
        <a:cs typeface="+mn-cs"/>
      </a:defRPr>
    </a:lvl4pPr>
    <a:lvl5pPr marL="1828800" algn="l" rtl="0" fontAlgn="base">
      <a:spcBef>
        <a:spcPct val="50000"/>
      </a:spcBef>
      <a:spcAft>
        <a:spcPct val="0"/>
      </a:spcAft>
      <a:buChar char="•"/>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p:defaultTextStyle>
  <p:extLst>
    <p:ext uri="{521415D9-36F7-43E2-AB2F-B90AF26B5E84}">
      <p14:sectionLst xmlns:p14="http://schemas.microsoft.com/office/powerpoint/2010/main">
        <p14:section name="Default Section" id="{0D0E1773-2C58-4A1C-9F4D-09A126D9EB70}">
          <p14:sldIdLst>
            <p14:sldId id="343"/>
            <p14:sldId id="469"/>
            <p14:sldId id="931"/>
            <p14:sldId id="938"/>
            <p14:sldId id="942"/>
            <p14:sldId id="935"/>
            <p14:sldId id="841"/>
            <p14:sldId id="904"/>
            <p14:sldId id="930"/>
            <p14:sldId id="926"/>
            <p14:sldId id="908"/>
            <p14:sldId id="925"/>
            <p14:sldId id="478"/>
            <p14:sldId id="920"/>
            <p14:sldId id="919"/>
            <p14:sldId id="480"/>
            <p14:sldId id="913"/>
            <p14:sldId id="947"/>
            <p14:sldId id="948"/>
            <p14:sldId id="949"/>
            <p14:sldId id="928"/>
            <p14:sldId id="907"/>
            <p14:sldId id="932"/>
            <p14:sldId id="937"/>
            <p14:sldId id="946"/>
            <p14:sldId id="943"/>
            <p14:sldId id="922"/>
            <p14:sldId id="944"/>
            <p14:sldId id="256"/>
            <p14:sldId id="945"/>
            <p14:sldId id="939"/>
          </p14:sldIdLst>
        </p14:section>
      </p14:sectionLst>
    </p:ext>
    <p:ext uri="{EFAFB233-063F-42B5-8137-9DF3F51BA10A}">
      <p15:sldGuideLst xmlns:p15="http://schemas.microsoft.com/office/powerpoint/2012/main">
        <p15:guide id="1" orient="horz" pos="536" userDrawn="1">
          <p15:clr>
            <a:srgbClr val="A4A3A4"/>
          </p15:clr>
        </p15:guide>
        <p15:guide id="2" pos="452" userDrawn="1">
          <p15:clr>
            <a:srgbClr val="A4A3A4"/>
          </p15:clr>
        </p15:guide>
      </p15:sldGuideLst>
    </p:ext>
    <p:ext uri="{2D200454-40CA-4A62-9FC3-DE9A4176ACB9}">
      <p15:notesGuideLst xmlns:p15="http://schemas.microsoft.com/office/powerpoint/2012/main">
        <p15:guide id="1" orient="horz" pos="2928">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2F2F2"/>
    <a:srgbClr val="31E6EF"/>
    <a:srgbClr val="1AEAD6"/>
    <a:srgbClr val="32EEB4"/>
    <a:srgbClr val="24BE1C"/>
    <a:srgbClr val="2AB2E2"/>
    <a:srgbClr val="2C6D7C"/>
    <a:srgbClr val="1D2F68"/>
    <a:srgbClr val="CC00CC"/>
    <a:srgbClr val="FF33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005" autoAdjust="0"/>
    <p:restoredTop sz="84988" autoAdjust="0"/>
  </p:normalViewPr>
  <p:slideViewPr>
    <p:cSldViewPr snapToGrid="0">
      <p:cViewPr varScale="1">
        <p:scale>
          <a:sx n="94" d="100"/>
          <a:sy n="94" d="100"/>
        </p:scale>
        <p:origin x="1404" y="84"/>
      </p:cViewPr>
      <p:guideLst>
        <p:guide orient="horz" pos="536"/>
        <p:guide pos="452"/>
      </p:guideLst>
    </p:cSldViewPr>
  </p:slideViewPr>
  <p:outlineViewPr>
    <p:cViewPr>
      <p:scale>
        <a:sx n="33" d="100"/>
        <a:sy n="33" d="100"/>
      </p:scale>
      <p:origin x="0" y="0"/>
    </p:cViewPr>
  </p:outlineViewPr>
  <p:notesTextViewPr>
    <p:cViewPr>
      <p:scale>
        <a:sx n="3" d="2"/>
        <a:sy n="3" d="2"/>
      </p:scale>
      <p:origin x="0" y="0"/>
    </p:cViewPr>
  </p:notesTextViewPr>
  <p:sorterViewPr>
    <p:cViewPr>
      <p:scale>
        <a:sx n="66" d="100"/>
        <a:sy n="66" d="100"/>
      </p:scale>
      <p:origin x="0" y="-318"/>
    </p:cViewPr>
  </p:sorterViewPr>
  <p:notesViewPr>
    <p:cSldViewPr snapToGrid="0">
      <p:cViewPr varScale="1">
        <p:scale>
          <a:sx n="63" d="100"/>
          <a:sy n="63" d="100"/>
        </p:scale>
        <p:origin x="3168" y="48"/>
      </p:cViewPr>
      <p:guideLst>
        <p:guide orient="horz" pos="2928"/>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handoutMaster" Target="handoutMasters/handoutMaster1.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viewProps" Target="viewProps.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41"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tags" Target="tags/tag1.xml"/><Relationship Id="rId5"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tableStyles" Target="tableStyles.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theme" Target="theme/theme1.xml"/><Relationship Id="rId8" Type="http://schemas.openxmlformats.org/officeDocument/2006/relationships/slide" Target="slides/slide2.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r>
              <a:rPr lang="en-US"/>
              <a:t>GA</a:t>
            </a:r>
            <a:r>
              <a:rPr lang="en-US" baseline="0"/>
              <a:t> Accidents per 100K hours</a:t>
            </a:r>
            <a:endParaRPr lang="en-US"/>
          </a:p>
        </c:rich>
      </c:tx>
      <c:overlay val="0"/>
      <c:spPr>
        <a:noFill/>
        <a:ln>
          <a:noFill/>
        </a:ln>
        <a:effectLst/>
      </c:spPr>
      <c:txPr>
        <a:bodyPr rot="0" spcFirstLastPara="1" vertOverflow="ellipsis" vert="horz" wrap="square" anchor="ctr" anchorCtr="1"/>
        <a:lstStyle/>
        <a:p>
          <a:pPr>
            <a:defRPr sz="1600"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endParaRPr lang="en-US"/>
        </a:p>
      </c:txPr>
    </c:title>
    <c:autoTitleDeleted val="0"/>
    <c:plotArea>
      <c:layout/>
      <c:lineChart>
        <c:grouping val="standard"/>
        <c:varyColors val="0"/>
        <c:ser>
          <c:idx val="0"/>
          <c:order val="0"/>
          <c:tx>
            <c:strRef>
              <c:f>Sheet1!$B$5</c:f>
              <c:strCache>
                <c:ptCount val="1"/>
              </c:strCache>
            </c:strRef>
          </c:tx>
          <c:spPr>
            <a:ln w="34925" cap="rnd">
              <a:solidFill>
                <a:schemeClr val="accent1"/>
              </a:solidFill>
              <a:round/>
            </a:ln>
            <a:effectLst>
              <a:outerShdw blurRad="57150" dist="19050" dir="5400000" algn="ctr" rotWithShape="0">
                <a:srgbClr val="000000">
                  <a:alpha val="63000"/>
                </a:srgbClr>
              </a:outerShdw>
            </a:effectLst>
          </c:spPr>
          <c:marker>
            <c:symbol val="none"/>
          </c:marker>
          <c:cat>
            <c:numRef>
              <c:f>Sheet1!$A$6:$A$18</c:f>
              <c:numCache>
                <c:formatCode>General</c:formatCode>
                <c:ptCount val="13"/>
                <c:pt idx="0">
                  <c:v>1960</c:v>
                </c:pt>
                <c:pt idx="2">
                  <c:v>1970</c:v>
                </c:pt>
                <c:pt idx="4">
                  <c:v>1980</c:v>
                </c:pt>
                <c:pt idx="6">
                  <c:v>1990</c:v>
                </c:pt>
                <c:pt idx="8">
                  <c:v>2000</c:v>
                </c:pt>
                <c:pt idx="10">
                  <c:v>2010</c:v>
                </c:pt>
                <c:pt idx="12">
                  <c:v>2020</c:v>
                </c:pt>
              </c:numCache>
            </c:numRef>
          </c:cat>
          <c:val>
            <c:numRef>
              <c:f>Sheet1!$B$6:$B$18</c:f>
              <c:numCache>
                <c:formatCode>General</c:formatCode>
                <c:ptCount val="13"/>
                <c:pt idx="0">
                  <c:v>37</c:v>
                </c:pt>
                <c:pt idx="1">
                  <c:v>35</c:v>
                </c:pt>
                <c:pt idx="2">
                  <c:v>25</c:v>
                </c:pt>
                <c:pt idx="3">
                  <c:v>14</c:v>
                </c:pt>
                <c:pt idx="4">
                  <c:v>8</c:v>
                </c:pt>
                <c:pt idx="5">
                  <c:v>10</c:v>
                </c:pt>
                <c:pt idx="6">
                  <c:v>7</c:v>
                </c:pt>
                <c:pt idx="7">
                  <c:v>7</c:v>
                </c:pt>
                <c:pt idx="8">
                  <c:v>7</c:v>
                </c:pt>
                <c:pt idx="9">
                  <c:v>8</c:v>
                </c:pt>
                <c:pt idx="10">
                  <c:v>7</c:v>
                </c:pt>
                <c:pt idx="11">
                  <c:v>7</c:v>
                </c:pt>
                <c:pt idx="12">
                  <c:v>7</c:v>
                </c:pt>
              </c:numCache>
            </c:numRef>
          </c:val>
          <c:smooth val="0"/>
          <c:extLst>
            <c:ext xmlns:c16="http://schemas.microsoft.com/office/drawing/2014/chart" uri="{C3380CC4-5D6E-409C-BE32-E72D297353CC}">
              <c16:uniqueId val="{00000000-88AD-470A-963D-1ECE92501F0D}"/>
            </c:ext>
          </c:extLst>
        </c:ser>
        <c:dLbls>
          <c:showLegendKey val="0"/>
          <c:showVal val="0"/>
          <c:showCatName val="0"/>
          <c:showSerName val="0"/>
          <c:showPercent val="0"/>
          <c:showBubbleSize val="0"/>
        </c:dLbls>
        <c:smooth val="0"/>
        <c:axId val="452107200"/>
        <c:axId val="452108184"/>
      </c:lineChart>
      <c:catAx>
        <c:axId val="452107200"/>
        <c:scaling>
          <c:orientation val="minMax"/>
        </c:scaling>
        <c:delete val="0"/>
        <c:axPos val="b"/>
        <c:numFmt formatCode="General" sourceLinked="1"/>
        <c:majorTickMark val="none"/>
        <c:minorTickMark val="none"/>
        <c:tickLblPos val="nextTo"/>
        <c:spPr>
          <a:noFill/>
          <a:ln w="9525" cap="flat" cmpd="sng" algn="ctr">
            <a:solidFill>
              <a:schemeClr val="lt1">
                <a:lumMod val="95000"/>
                <a:alpha val="10000"/>
              </a:schemeClr>
            </a:solidFill>
            <a:round/>
          </a:ln>
          <a:effectLst/>
        </c:spPr>
        <c:txPr>
          <a:bodyPr rot="-60000000" spcFirstLastPara="1" vertOverflow="ellipsis" vert="horz" wrap="square" anchor="ctr" anchorCtr="1"/>
          <a:lstStyle/>
          <a:p>
            <a:pPr>
              <a:defRPr sz="900" b="0" i="0" u="none" strike="noStrike" kern="1200" baseline="0">
                <a:solidFill>
                  <a:schemeClr val="lt1">
                    <a:lumMod val="85000"/>
                  </a:schemeClr>
                </a:solidFill>
                <a:latin typeface="+mn-lt"/>
                <a:ea typeface="+mn-ea"/>
                <a:cs typeface="+mn-cs"/>
              </a:defRPr>
            </a:pPr>
            <a:endParaRPr lang="en-US"/>
          </a:p>
        </c:txPr>
        <c:crossAx val="452108184"/>
        <c:crosses val="autoZero"/>
        <c:auto val="1"/>
        <c:lblAlgn val="ctr"/>
        <c:lblOffset val="100"/>
        <c:noMultiLvlLbl val="0"/>
      </c:catAx>
      <c:valAx>
        <c:axId val="452108184"/>
        <c:scaling>
          <c:orientation val="minMax"/>
        </c:scaling>
        <c:delete val="0"/>
        <c:axPos val="l"/>
        <c:majorGridlines>
          <c:spPr>
            <a:ln w="9525" cap="flat" cmpd="sng" algn="ctr">
              <a:solidFill>
                <a:schemeClr val="lt1">
                  <a:lumMod val="95000"/>
                  <a:alpha val="10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lt1">
                    <a:lumMod val="85000"/>
                  </a:schemeClr>
                </a:solidFill>
                <a:latin typeface="+mn-lt"/>
                <a:ea typeface="+mn-ea"/>
                <a:cs typeface="+mn-cs"/>
              </a:defRPr>
            </a:pPr>
            <a:endParaRPr lang="en-US"/>
          </a:p>
        </c:txPr>
        <c:crossAx val="452107200"/>
        <c:crosses val="autoZero"/>
        <c:crossBetween val="between"/>
      </c:valAx>
      <c:spPr>
        <a:noFill/>
        <a:ln>
          <a:noFill/>
        </a:ln>
        <a:effectLst/>
      </c:spPr>
    </c:plotArea>
    <c:plotVisOnly val="1"/>
    <c:dispBlanksAs val="gap"/>
    <c:showDLblsOverMax val="0"/>
  </c:chart>
  <c: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33">
  <cs:axisTitle>
    <cs:lnRef idx="0"/>
    <cs:fillRef idx="0"/>
    <cs:effectRef idx="0"/>
    <cs:fontRef idx="minor">
      <a:schemeClr val="lt1">
        <a:lumMod val="85000"/>
      </a:schemeClr>
    </cs:fontRef>
    <cs:defRPr sz="900" b="1" kern="1200" cap="all"/>
  </cs:axisTitle>
  <cs:categoryAxis>
    <cs:lnRef idx="0"/>
    <cs:fillRef idx="0"/>
    <cs:effectRef idx="0"/>
    <cs:fontRef idx="minor">
      <a:schemeClr val="lt1">
        <a:lumMod val="85000"/>
      </a:schemeClr>
    </cs:fontRef>
    <cs:spPr>
      <a:ln w="9525" cap="flat" cmpd="sng" algn="ctr">
        <a:solidFill>
          <a:schemeClr val="lt1">
            <a:lumMod val="95000"/>
            <a:alpha val="10000"/>
          </a:schemeClr>
        </a:solidFill>
        <a:round/>
      </a:ln>
    </cs:spPr>
    <cs:defRPr sz="900"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000" kern="1200"/>
  </cs:chartArea>
  <cs:dataLabel>
    <cs:lnRef idx="0"/>
    <cs:fillRef idx="0"/>
    <cs:effectRef idx="0"/>
    <cs:fontRef idx="minor">
      <a:schemeClr val="lt1">
        <a:lumMod val="85000"/>
      </a:schemeClr>
    </cs:fontRef>
    <cs:defRPr sz="900" kern="1200"/>
  </cs:dataLabel>
  <cs:dataLabelCallout>
    <cs:lnRef idx="0"/>
    <cs:fillRef idx="0"/>
    <cs:effectRef idx="0"/>
    <cs:fontRef idx="minor">
      <a:schemeClr val="dk1">
        <a:lumMod val="65000"/>
        <a:lumOff val="35000"/>
      </a:schemeClr>
    </cs:fontRef>
    <cs:spPr>
      <a:solidFill>
        <a:schemeClr val="lt1"/>
      </a:solidFill>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900" kern="1200"/>
  </cs:dataTable>
  <cs:downBar>
    <cs:lnRef idx="0"/>
    <cs:fillRef idx="0"/>
    <cs:effectRef idx="0"/>
    <cs:fontRef idx="minor">
      <a:schemeClr val="tx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tx1"/>
    </cs:fontRef>
    <cs:spPr>
      <a:ln w="9525">
        <a:solidFill>
          <a:schemeClr val="lt1">
            <a:lumMod val="95000"/>
            <a:alpha val="54000"/>
          </a:schemeClr>
        </a:solidFill>
        <a:prstDash val="dash"/>
      </a:ln>
    </cs:spPr>
  </cs:dropLine>
  <cs:errorBar>
    <cs:lnRef idx="0"/>
    <cs:fillRef idx="0"/>
    <cs:effectRef idx="0"/>
    <cs:fontRef idx="minor">
      <a:schemeClr val="tx1"/>
    </cs:fontRef>
    <cs:spPr>
      <a:ln w="9525" cap="flat" cmpd="sng" algn="ctr">
        <a:solidFill>
          <a:schemeClr val="lt1">
            <a:lumMod val="9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lt1">
            <a:lumMod val="95000"/>
            <a:alpha val="10000"/>
          </a:schemeClr>
        </a:solidFill>
        <a:round/>
      </a:ln>
    </cs:spPr>
  </cs:gridlineMajor>
  <cs:gridlineMinor>
    <cs:lnRef idx="0"/>
    <cs:fillRef idx="0"/>
    <cs:effectRef idx="0"/>
    <cs:fontRef idx="minor">
      <a:schemeClr val="tx1"/>
    </cs:fontRef>
    <cs:spPr>
      <a:ln>
        <a:solidFill>
          <a:schemeClr val="lt1">
            <a:lumMod val="95000"/>
            <a:alpha val="5000"/>
          </a:schemeClr>
        </a:solidFill>
      </a:ln>
    </cs:spPr>
  </cs:gridlineMinor>
  <cs:hiLoLine>
    <cs:lnRef idx="0"/>
    <cs:fillRef idx="0"/>
    <cs:effectRef idx="0"/>
    <cs:fontRef idx="minor">
      <a:schemeClr val="tx1"/>
    </cs:fontRef>
    <cs:spPr>
      <a:ln w="9525">
        <a:solidFill>
          <a:schemeClr val="lt1">
            <a:lumMod val="95000"/>
            <a:alpha val="54000"/>
          </a:schemeClr>
        </a:solidFill>
        <a:prstDash val="dash"/>
      </a:ln>
    </cs:spPr>
  </cs:hiLoLine>
  <cs:leaderLine>
    <cs:lnRef idx="0"/>
    <cs:fillRef idx="0"/>
    <cs:effectRef idx="0"/>
    <cs:fontRef idx="minor">
      <a:schemeClr val="tx1"/>
    </cs:fontRef>
    <cs:spPr>
      <a:ln w="9525">
        <a:solidFill>
          <a:schemeClr val="lt1">
            <a:lumMod val="95000"/>
            <a:alpha val="54000"/>
          </a:schemeClr>
        </a:solidFill>
      </a:ln>
    </cs:spPr>
  </cs:leaderLine>
  <cs:legend>
    <cs:lnRef idx="0"/>
    <cs:fillRef idx="0"/>
    <cs:effectRef idx="0"/>
    <cs:fontRef idx="minor">
      <a:schemeClr val="lt1">
        <a:lumMod val="85000"/>
      </a:schemeClr>
    </cs:fontRef>
    <cs:defRPr sz="900" kern="1200"/>
  </cs:legend>
  <cs:plotArea>
    <cs:lnRef idx="0"/>
    <cs:fillRef idx="0"/>
    <cs:effectRef idx="0"/>
    <cs:fontRef idx="minor">
      <a:schemeClr val="tx1"/>
    </cs:fontRef>
  </cs:plotArea>
  <cs:plotArea3D>
    <cs:lnRef idx="0"/>
    <cs:fillRef idx="0"/>
    <cs:effectRef idx="0"/>
    <cs:fontRef idx="minor">
      <a:schemeClr val="tx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900"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1600"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tx1"/>
    </cs:fontRef>
    <cs:spPr>
      <a:ln w="19050" cap="rnd">
        <a:solidFill>
          <a:schemeClr val="phClr"/>
        </a:solidFill>
      </a:ln>
    </cs:spPr>
  </cs:trendline>
  <cs:trendlineLabel>
    <cs:lnRef idx="0"/>
    <cs:fillRef idx="0"/>
    <cs:effectRef idx="0"/>
    <cs:fontRef idx="minor">
      <a:schemeClr val="lt1">
        <a:lumMod val="85000"/>
      </a:schemeClr>
    </cs:fontRef>
    <cs:defRPr sz="900" kern="1200"/>
  </cs:trendlineLabel>
  <cs:upBar>
    <cs:lnRef idx="0"/>
    <cs:fillRef idx="0"/>
    <cs:effectRef idx="0"/>
    <cs:fontRef idx="minor">
      <a:schemeClr val="tx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900" kern="1200"/>
  </cs:valueAxis>
  <cs:wall>
    <cs:lnRef idx="0"/>
    <cs:fillRef idx="0"/>
    <cs:effectRef idx="0"/>
    <cs:fontRef idx="minor">
      <a:schemeClr val="tx1"/>
    </cs:fontRef>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578" name="Rectangle 2"/>
          <p:cNvSpPr>
            <a:spLocks noGrp="1" noChangeArrowheads="1"/>
          </p:cNvSpPr>
          <p:nvPr>
            <p:ph type="hdr" sz="quarter"/>
          </p:nvPr>
        </p:nvSpPr>
        <p:spPr bwMode="auto">
          <a:xfrm>
            <a:off x="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4579" name="Rectangle 3"/>
          <p:cNvSpPr>
            <a:spLocks noGrp="1" noChangeArrowheads="1"/>
          </p:cNvSpPr>
          <p:nvPr>
            <p:ph type="dt" sz="quarter" idx="1"/>
          </p:nvPr>
        </p:nvSpPr>
        <p:spPr bwMode="auto">
          <a:xfrm>
            <a:off x="388620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algn="r" defTabSz="911225">
              <a:spcBef>
                <a:spcPct val="0"/>
              </a:spcBef>
              <a:buFontTx/>
              <a:buNone/>
              <a:defRPr sz="1200">
                <a:latin typeface="Times New Roman" pitchFamily="18" charset="0"/>
              </a:defRPr>
            </a:lvl1pPr>
          </a:lstStyle>
          <a:p>
            <a:endParaRPr lang="en-US"/>
          </a:p>
        </p:txBody>
      </p:sp>
      <p:sp>
        <p:nvSpPr>
          <p:cNvPr id="24580" name="Rectangle 4"/>
          <p:cNvSpPr>
            <a:spLocks noGrp="1" noChangeArrowheads="1"/>
          </p:cNvSpPr>
          <p:nvPr>
            <p:ph type="ftr" sz="quarter" idx="2"/>
          </p:nvPr>
        </p:nvSpPr>
        <p:spPr bwMode="auto">
          <a:xfrm>
            <a:off x="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4581" name="Rectangle 5"/>
          <p:cNvSpPr>
            <a:spLocks noGrp="1" noChangeArrowheads="1"/>
          </p:cNvSpPr>
          <p:nvPr>
            <p:ph type="sldNum" sz="quarter" idx="3"/>
          </p:nvPr>
        </p:nvSpPr>
        <p:spPr bwMode="auto">
          <a:xfrm>
            <a:off x="388620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algn="r" defTabSz="911225">
              <a:spcBef>
                <a:spcPct val="0"/>
              </a:spcBef>
              <a:buFontTx/>
              <a:buNone/>
              <a:defRPr sz="1200">
                <a:latin typeface="Times New Roman" pitchFamily="18" charset="0"/>
              </a:defRPr>
            </a:lvl1pPr>
          </a:lstStyle>
          <a:p>
            <a:fld id="{87C48A99-3596-4E58-ABE8-9D998A9384AB}" type="slidenum">
              <a:rPr lang="en-US"/>
              <a:pPr/>
              <a:t>‹#›</a:t>
            </a:fld>
            <a:endParaRPr lang="en-US"/>
          </a:p>
        </p:txBody>
      </p:sp>
    </p:spTree>
    <p:extLst>
      <p:ext uri="{BB962C8B-B14F-4D97-AF65-F5344CB8AC3E}">
        <p14:creationId xmlns:p14="http://schemas.microsoft.com/office/powerpoint/2010/main" val="230956033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hdr" sz="quarter"/>
          </p:nvPr>
        </p:nvSpPr>
        <p:spPr bwMode="auto">
          <a:xfrm>
            <a:off x="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1507" name="Rectangle 3"/>
          <p:cNvSpPr>
            <a:spLocks noGrp="1" noChangeArrowheads="1"/>
          </p:cNvSpPr>
          <p:nvPr>
            <p:ph type="dt" idx="1"/>
          </p:nvPr>
        </p:nvSpPr>
        <p:spPr bwMode="auto">
          <a:xfrm>
            <a:off x="388620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algn="r" defTabSz="911225">
              <a:spcBef>
                <a:spcPct val="0"/>
              </a:spcBef>
              <a:buFontTx/>
              <a:buNone/>
              <a:defRPr sz="1200">
                <a:latin typeface="Times New Roman" pitchFamily="18" charset="0"/>
              </a:defRPr>
            </a:lvl1pPr>
          </a:lstStyle>
          <a:p>
            <a:endParaRPr lang="en-US"/>
          </a:p>
        </p:txBody>
      </p:sp>
      <p:sp>
        <p:nvSpPr>
          <p:cNvPr id="21508" name="Rectangle 4"/>
          <p:cNvSpPr>
            <a:spLocks noGrp="1" noRot="1" noChangeAspect="1" noChangeArrowheads="1" noTextEdit="1"/>
          </p:cNvSpPr>
          <p:nvPr>
            <p:ph type="sldImg" idx="2"/>
          </p:nvPr>
        </p:nvSpPr>
        <p:spPr bwMode="auto">
          <a:xfrm>
            <a:off x="331788" y="696913"/>
            <a:ext cx="6197600" cy="348615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1509" name="Rectangle 5"/>
          <p:cNvSpPr>
            <a:spLocks noGrp="1" noChangeArrowheads="1"/>
          </p:cNvSpPr>
          <p:nvPr>
            <p:ph type="body" sz="quarter" idx="3"/>
          </p:nvPr>
        </p:nvSpPr>
        <p:spPr bwMode="auto">
          <a:xfrm>
            <a:off x="914400" y="4416425"/>
            <a:ext cx="5029200" cy="4183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510" name="Rectangle 6"/>
          <p:cNvSpPr>
            <a:spLocks noGrp="1" noChangeArrowheads="1"/>
          </p:cNvSpPr>
          <p:nvPr>
            <p:ph type="ftr" sz="quarter" idx="4"/>
          </p:nvPr>
        </p:nvSpPr>
        <p:spPr bwMode="auto">
          <a:xfrm>
            <a:off x="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1511" name="Rectangle 7"/>
          <p:cNvSpPr>
            <a:spLocks noGrp="1" noChangeArrowheads="1"/>
          </p:cNvSpPr>
          <p:nvPr>
            <p:ph type="sldNum" sz="quarter" idx="5"/>
          </p:nvPr>
        </p:nvSpPr>
        <p:spPr bwMode="auto">
          <a:xfrm>
            <a:off x="388620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algn="r" defTabSz="911225">
              <a:spcBef>
                <a:spcPct val="0"/>
              </a:spcBef>
              <a:buFontTx/>
              <a:buNone/>
              <a:defRPr sz="1200">
                <a:latin typeface="Times New Roman" pitchFamily="18" charset="0"/>
              </a:defRPr>
            </a:lvl1pPr>
          </a:lstStyle>
          <a:p>
            <a:fld id="{55D68406-F15C-4303-97CE-0E3EE59880C4}" type="slidenum">
              <a:rPr lang="en-US"/>
              <a:pPr/>
              <a:t>‹#›</a:t>
            </a:fld>
            <a:endParaRPr lang="en-US"/>
          </a:p>
        </p:txBody>
      </p:sp>
    </p:spTree>
    <p:extLst>
      <p:ext uri="{BB962C8B-B14F-4D97-AF65-F5344CB8AC3E}">
        <p14:creationId xmlns:p14="http://schemas.microsoft.com/office/powerpoint/2010/main" val="344006773"/>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18" charset="0"/>
        <a:ea typeface="+mn-ea"/>
        <a:cs typeface="+mn-cs"/>
      </a:defRPr>
    </a:lvl1pPr>
    <a:lvl2pPr marL="457200" algn="l" rtl="0" fontAlgn="base">
      <a:spcBef>
        <a:spcPct val="30000"/>
      </a:spcBef>
      <a:spcAft>
        <a:spcPct val="0"/>
      </a:spcAft>
      <a:defRPr sz="1200" kern="1200">
        <a:solidFill>
          <a:schemeClr val="tx1"/>
        </a:solidFill>
        <a:latin typeface="Times New Roman" pitchFamily="18" charset="0"/>
        <a:ea typeface="+mn-ea"/>
        <a:cs typeface="+mn-cs"/>
      </a:defRPr>
    </a:lvl2pPr>
    <a:lvl3pPr marL="914400" algn="l" rtl="0" fontAlgn="base">
      <a:spcBef>
        <a:spcPct val="30000"/>
      </a:spcBef>
      <a:spcAft>
        <a:spcPct val="0"/>
      </a:spcAft>
      <a:defRPr sz="1200" kern="1200">
        <a:solidFill>
          <a:schemeClr val="tx1"/>
        </a:solidFill>
        <a:latin typeface="Times New Roman" pitchFamily="18" charset="0"/>
        <a:ea typeface="+mn-ea"/>
        <a:cs typeface="+mn-cs"/>
      </a:defRPr>
    </a:lvl3pPr>
    <a:lvl4pPr marL="1371600" algn="l" rtl="0" fontAlgn="base">
      <a:spcBef>
        <a:spcPct val="30000"/>
      </a:spcBef>
      <a:spcAft>
        <a:spcPct val="0"/>
      </a:spcAft>
      <a:defRPr sz="1200" kern="1200">
        <a:solidFill>
          <a:schemeClr val="tx1"/>
        </a:solidFill>
        <a:latin typeface="Times New Roman" pitchFamily="18" charset="0"/>
        <a:ea typeface="+mn-ea"/>
        <a:cs typeface="+mn-cs"/>
      </a:defRPr>
    </a:lvl4pPr>
    <a:lvl5pPr marL="1828800" algn="l" rtl="0" fontAlgn="base">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31338345-9CBA-4181-BEB7-82A779821C66}" type="slidenum">
              <a:rPr lang="en-US"/>
              <a:pPr/>
              <a:t>1</a:t>
            </a:fld>
            <a:endParaRPr lang="en-US" dirty="0"/>
          </a:p>
        </p:txBody>
      </p:sp>
      <p:sp>
        <p:nvSpPr>
          <p:cNvPr id="33794" name="Rectangle 2"/>
          <p:cNvSpPr>
            <a:spLocks noGrp="1" noRot="1" noChangeAspect="1" noChangeArrowheads="1" noTextEdit="1"/>
          </p:cNvSpPr>
          <p:nvPr>
            <p:ph type="sldImg"/>
          </p:nvPr>
        </p:nvSpPr>
        <p:spPr>
          <a:xfrm>
            <a:off x="331788" y="696913"/>
            <a:ext cx="6197600" cy="3486150"/>
          </a:xfrm>
          <a:ln/>
        </p:spPr>
      </p:sp>
      <p:sp>
        <p:nvSpPr>
          <p:cNvPr id="33795" name="Rectangle 3"/>
          <p:cNvSpPr>
            <a:spLocks noGrp="1" noChangeArrowheads="1"/>
          </p:cNvSpPr>
          <p:nvPr>
            <p:ph type="body" idx="1"/>
          </p:nvPr>
        </p:nvSpPr>
        <p:spPr/>
        <p:txBody>
          <a:bodyPr/>
          <a:lstStyle/>
          <a:p>
            <a:pPr eaLnBrk="1" hangingPunct="1"/>
            <a:r>
              <a:rPr lang="en-US" sz="1200" b="1" kern="1200" dirty="0">
                <a:solidFill>
                  <a:schemeClr val="tx1"/>
                </a:solidFill>
                <a:effectLst/>
                <a:latin typeface="Times New Roman" pitchFamily="18" charset="0"/>
                <a:ea typeface="+mn-ea"/>
                <a:cs typeface="+mn-cs"/>
              </a:rPr>
              <a:t>2024/09-10-319(I)PP  </a:t>
            </a:r>
            <a:r>
              <a:rPr lang="en-US" dirty="0">
                <a:latin typeface="Arial" panose="020B0604020202020204" pitchFamily="34" charset="0"/>
                <a:ea typeface="ＭＳ Ｐゴシック" pitchFamily="34" charset="-128"/>
                <a:cs typeface="Arial" panose="020B0604020202020204" pitchFamily="34" charset="0"/>
              </a:rPr>
              <a:t>Original Authors:</a:t>
            </a:r>
            <a:r>
              <a:rPr lang="en-US" baseline="0" dirty="0">
                <a:latin typeface="Arial" panose="020B0604020202020204" pitchFamily="34" charset="0"/>
                <a:ea typeface="ＭＳ Ｐゴシック" pitchFamily="34" charset="-128"/>
                <a:cs typeface="Arial" panose="020B0604020202020204" pitchFamily="34" charset="0"/>
              </a:rPr>
              <a:t> AU CASA &amp; </a:t>
            </a:r>
            <a:r>
              <a:rPr lang="en-US" dirty="0">
                <a:latin typeface="Arial" panose="020B0604020202020204" pitchFamily="34" charset="0"/>
                <a:ea typeface="ＭＳ Ｐゴシック" pitchFamily="34" charset="-128"/>
                <a:cs typeface="Arial" panose="020B0604020202020204" pitchFamily="34" charset="0"/>
              </a:rPr>
              <a:t>John </a:t>
            </a:r>
            <a:r>
              <a:rPr lang="de-DE" dirty="0">
                <a:latin typeface="Arial" panose="020B0604020202020204" pitchFamily="34" charset="0"/>
                <a:ea typeface="ＭＳ Ｐゴシック" pitchFamily="34" charset="-128"/>
                <a:cs typeface="Arial" panose="020B0604020202020204" pitchFamily="34" charset="0"/>
              </a:rPr>
              <a:t>Steuernagle;</a:t>
            </a:r>
            <a:r>
              <a:rPr lang="de-DE" baseline="0" dirty="0">
                <a:latin typeface="Arial" panose="020B0604020202020204" pitchFamily="34" charset="0"/>
                <a:ea typeface="ＭＳ Ｐゴシック" pitchFamily="34" charset="-128"/>
                <a:cs typeface="Arial" panose="020B0604020202020204" pitchFamily="34" charset="0"/>
              </a:rPr>
              <a:t> </a:t>
            </a:r>
            <a:r>
              <a:rPr lang="de-DE" dirty="0">
                <a:latin typeface="Times New Roman" pitchFamily="18" charset="0"/>
                <a:ea typeface="ＭＳ Ｐゴシック" pitchFamily="34" charset="-128"/>
              </a:rPr>
              <a:t>March 2025;</a:t>
            </a:r>
            <a:r>
              <a:rPr lang="de-DE" baseline="0" dirty="0">
                <a:latin typeface="Times New Roman" pitchFamily="18" charset="0"/>
                <a:ea typeface="ＭＳ Ｐゴシック" pitchFamily="34" charset="-128"/>
              </a:rPr>
              <a:t> </a:t>
            </a:r>
            <a:r>
              <a:rPr lang="en-US" dirty="0">
                <a:latin typeface="Times New Roman" pitchFamily="18" charset="0"/>
                <a:ea typeface="ＭＳ Ｐゴシック" pitchFamily="34" charset="-128"/>
              </a:rPr>
              <a:t> POC John Steuernagle National FAASTeam Operations Program Manager, Office 562-264-5484</a:t>
            </a:r>
            <a:endParaRPr lang="en-US" b="1" dirty="0">
              <a:latin typeface="Times New Roman" pitchFamily="18" charset="0"/>
              <a:ea typeface="ＭＳ Ｐゴシック" pitchFamily="34" charset="-128"/>
            </a:endParaRPr>
          </a:p>
          <a:p>
            <a:pPr eaLnBrk="1" hangingPunct="1"/>
            <a:endParaRPr lang="en-US" b="1" dirty="0">
              <a:latin typeface="Times New Roman" pitchFamily="18" charset="0"/>
              <a:ea typeface="ＭＳ Ｐゴシック" pitchFamily="34" charset="-128"/>
            </a:endParaRPr>
          </a:p>
          <a:p>
            <a:pPr eaLnBrk="1" hangingPunct="1"/>
            <a:r>
              <a:rPr lang="en-US" b="1" dirty="0">
                <a:latin typeface="Times New Roman" pitchFamily="18" charset="0"/>
                <a:ea typeface="ＭＳ Ｐゴシック" pitchFamily="34" charset="-128"/>
              </a:rPr>
              <a:t>Presentation Note:  </a:t>
            </a:r>
            <a:r>
              <a:rPr lang="en-US" i="1" dirty="0">
                <a:latin typeface="Times New Roman" pitchFamily="18" charset="0"/>
                <a:ea typeface="ＭＳ Ｐゴシック" pitchFamily="34" charset="-128"/>
              </a:rPr>
              <a:t>This is the title slide </a:t>
            </a:r>
            <a:r>
              <a:rPr lang="en-US" b="0" i="1" dirty="0">
                <a:latin typeface="Times New Roman" pitchFamily="18" charset="0"/>
                <a:ea typeface="ＭＳ Ｐゴシック" pitchFamily="34" charset="-128"/>
              </a:rPr>
              <a:t>for </a:t>
            </a:r>
            <a:r>
              <a:rPr lang="en-US" b="1" i="1" dirty="0">
                <a:latin typeface="Times New Roman" pitchFamily="18" charset="0"/>
                <a:ea typeface="ＭＳ Ｐゴシック" pitchFamily="34" charset="-128"/>
              </a:rPr>
              <a:t>Human Factors and Wings.</a:t>
            </a:r>
          </a:p>
          <a:p>
            <a:pPr eaLnBrk="1" hangingPunct="1"/>
            <a:endParaRPr lang="en-US" dirty="0">
              <a:latin typeface="Times New Roman" pitchFamily="18" charset="0"/>
              <a:ea typeface="ＭＳ Ｐゴシック" pitchFamily="34" charset="-128"/>
            </a:endParaRPr>
          </a:p>
          <a:p>
            <a:pPr eaLnBrk="1" hangingPunct="1"/>
            <a:endParaRPr lang="en-US" dirty="0">
              <a:latin typeface="Times New Roman" pitchFamily="18" charset="0"/>
              <a:ea typeface="ＭＳ Ｐゴシック" pitchFamily="34" charset="-128"/>
            </a:endParaRPr>
          </a:p>
          <a:p>
            <a:pPr marL="171450" indent="-171450" eaLnBrk="1" hangingPunct="1">
              <a:buFont typeface="Arial" panose="020B0604020202020204" pitchFamily="34" charset="0"/>
              <a:buChar char="•"/>
            </a:pPr>
            <a:r>
              <a:rPr lang="en-US" b="1" i="0" dirty="0">
                <a:latin typeface="Times New Roman" pitchFamily="18" charset="0"/>
                <a:ea typeface="ＭＳ Ｐゴシック" pitchFamily="34" charset="-128"/>
              </a:rPr>
              <a:t>Script</a:t>
            </a:r>
            <a:r>
              <a:rPr lang="en-US" b="1" i="0" baseline="0" dirty="0">
                <a:latin typeface="Times New Roman" pitchFamily="18" charset="0"/>
                <a:ea typeface="ＭＳ Ｐゴシック" pitchFamily="34" charset="-128"/>
              </a:rPr>
              <a:t> -  </a:t>
            </a:r>
            <a:r>
              <a:rPr lang="en-US" i="0" dirty="0">
                <a:latin typeface="Times New Roman" pitchFamily="18" charset="0"/>
                <a:ea typeface="ＭＳ Ｐゴシック" pitchFamily="34" charset="-128"/>
              </a:rPr>
              <a:t>We have included a script of suggested dialog with most slides.  The</a:t>
            </a:r>
            <a:r>
              <a:rPr lang="en-US" i="0" baseline="0" dirty="0">
                <a:latin typeface="Times New Roman" pitchFamily="18" charset="0"/>
                <a:ea typeface="ＭＳ Ｐゴシック" pitchFamily="34" charset="-128"/>
              </a:rPr>
              <a:t> script will always appear in a </a:t>
            </a:r>
            <a:r>
              <a:rPr lang="en-US" b="1" i="0" baseline="0" dirty="0">
                <a:latin typeface="Times New Roman" pitchFamily="18" charset="0"/>
                <a:ea typeface="ＭＳ Ｐゴシック" pitchFamily="34" charset="-128"/>
              </a:rPr>
              <a:t>non-italic font</a:t>
            </a:r>
            <a:r>
              <a:rPr lang="en-US" i="0" baseline="0" dirty="0">
                <a:latin typeface="Times New Roman" pitchFamily="18" charset="0"/>
                <a:ea typeface="ＭＳ Ｐゴシック" pitchFamily="34" charset="-128"/>
              </a:rPr>
              <a:t>. </a:t>
            </a:r>
            <a:r>
              <a:rPr lang="en-US" i="0" dirty="0">
                <a:latin typeface="Times New Roman" pitchFamily="18" charset="0"/>
                <a:ea typeface="ＭＳ Ｐゴシック" pitchFamily="34" charset="-128"/>
              </a:rPr>
              <a:t> Presenters may read the script or modify it to suit their own presentation style.  See template slides 5 and 6  for examples of a slides with script.</a:t>
            </a:r>
          </a:p>
          <a:p>
            <a:pPr eaLnBrk="1" hangingPunct="1"/>
            <a:endParaRPr lang="en-US" dirty="0">
              <a:latin typeface="Times New Roman" pitchFamily="18" charset="0"/>
              <a:ea typeface="ＭＳ Ｐゴシック" pitchFamily="34" charset="-128"/>
            </a:endParaRPr>
          </a:p>
          <a:p>
            <a:pPr marL="171450" indent="-171450" eaLnBrk="1" hangingPunct="1">
              <a:buFont typeface="Arial" panose="020B0604020202020204" pitchFamily="34" charset="0"/>
              <a:buChar char="•"/>
            </a:pPr>
            <a:r>
              <a:rPr lang="en-US" b="1" i="0" dirty="0">
                <a:latin typeface="Times New Roman" pitchFamily="18" charset="0"/>
                <a:ea typeface="ＭＳ Ｐゴシック" pitchFamily="34" charset="-128"/>
              </a:rPr>
              <a:t>Presentation Instructions - </a:t>
            </a:r>
            <a:r>
              <a:rPr lang="en-US" i="1" dirty="0">
                <a:latin typeface="Times New Roman" pitchFamily="18" charset="0"/>
                <a:ea typeface="ＭＳ Ｐゴシック" pitchFamily="34" charset="-128"/>
              </a:rPr>
              <a:t>(stage direction and  presentation suggestions) will be preceded by a  </a:t>
            </a:r>
            <a:r>
              <a:rPr lang="en-US" b="1" dirty="0">
                <a:latin typeface="Times New Roman" pitchFamily="18" charset="0"/>
                <a:ea typeface="ＭＳ Ｐゴシック" pitchFamily="34" charset="-128"/>
              </a:rPr>
              <a:t>Bold header:</a:t>
            </a:r>
            <a:r>
              <a:rPr lang="en-US" b="1" baseline="0" dirty="0">
                <a:latin typeface="Times New Roman" pitchFamily="18" charset="0"/>
                <a:ea typeface="ＭＳ Ｐゴシック" pitchFamily="34" charset="-128"/>
              </a:rPr>
              <a:t> </a:t>
            </a:r>
            <a:r>
              <a:rPr lang="en-US" i="1" dirty="0">
                <a:latin typeface="Times New Roman" pitchFamily="18" charset="0"/>
                <a:ea typeface="ＭＳ Ｐゴシック" pitchFamily="34" charset="-128"/>
              </a:rPr>
              <a:t>the instructions themselves will be in </a:t>
            </a:r>
            <a:r>
              <a:rPr lang="en-US" b="1" i="1" dirty="0">
                <a:latin typeface="Times New Roman" pitchFamily="18" charset="0"/>
                <a:ea typeface="ＭＳ Ｐゴシック" pitchFamily="34" charset="-128"/>
              </a:rPr>
              <a:t>Italic fonts</a:t>
            </a:r>
            <a:r>
              <a:rPr lang="en-US" i="1" dirty="0">
                <a:latin typeface="Times New Roman" pitchFamily="18" charset="0"/>
                <a:ea typeface="ＭＳ Ｐゴシック" pitchFamily="34" charset="-128"/>
              </a:rPr>
              <a:t>.  See slides 2,</a:t>
            </a:r>
            <a:r>
              <a:rPr lang="en-US" i="1" baseline="0" dirty="0">
                <a:latin typeface="Times New Roman" pitchFamily="18" charset="0"/>
                <a:ea typeface="ＭＳ Ｐゴシック" pitchFamily="34" charset="-128"/>
              </a:rPr>
              <a:t> 3, and 4 for examples of slides with Presentation Instructions only.</a:t>
            </a:r>
            <a:endParaRPr lang="en-US" i="1" dirty="0">
              <a:latin typeface="Times New Roman" pitchFamily="18" charset="0"/>
              <a:ea typeface="ＭＳ Ｐゴシック" pitchFamily="34" charset="-128"/>
            </a:endParaRPr>
          </a:p>
          <a:p>
            <a:pPr eaLnBrk="1" hangingPunct="1"/>
            <a:endParaRPr lang="en-US" i="1" dirty="0">
              <a:latin typeface="Times New Roman" pitchFamily="18" charset="0"/>
              <a:ea typeface="ＭＳ Ｐゴシック" pitchFamily="34" charset="-128"/>
            </a:endParaRPr>
          </a:p>
          <a:p>
            <a:pPr marL="171450" indent="-171450" eaLnBrk="1" hangingPunct="1">
              <a:buFont typeface="Arial" panose="020B0604020202020204" pitchFamily="34" charset="0"/>
              <a:buChar char="•"/>
            </a:pPr>
            <a:r>
              <a:rPr lang="en-US" b="1" i="0" dirty="0">
                <a:latin typeface="Times New Roman" pitchFamily="18" charset="0"/>
                <a:ea typeface="ＭＳ Ｐゴシック" pitchFamily="34" charset="-128"/>
              </a:rPr>
              <a:t>Program control instructions</a:t>
            </a:r>
            <a:r>
              <a:rPr lang="en-US" b="1" i="0" baseline="0" dirty="0">
                <a:latin typeface="Times New Roman" pitchFamily="18" charset="0"/>
                <a:ea typeface="ＭＳ Ｐゴシック" pitchFamily="34" charset="-128"/>
              </a:rPr>
              <a:t> -</a:t>
            </a:r>
            <a:r>
              <a:rPr lang="en-US" b="1" i="0" dirty="0">
                <a:latin typeface="Times New Roman" pitchFamily="18" charset="0"/>
                <a:ea typeface="ＭＳ Ｐゴシック" pitchFamily="34" charset="-128"/>
              </a:rPr>
              <a:t> </a:t>
            </a:r>
            <a:r>
              <a:rPr lang="en-US" i="1" dirty="0">
                <a:latin typeface="Times New Roman" pitchFamily="18" charset="0"/>
                <a:ea typeface="ＭＳ Ｐゴシック" pitchFamily="34" charset="-128"/>
              </a:rPr>
              <a:t>will be in bold fonts and look like this:  </a:t>
            </a:r>
            <a:r>
              <a:rPr lang="en-US" b="1" dirty="0">
                <a:latin typeface="Times New Roman" pitchFamily="18" charset="0"/>
                <a:ea typeface="ＭＳ Ｐゴシック" pitchFamily="34" charset="-128"/>
              </a:rPr>
              <a:t>(Click) </a:t>
            </a:r>
            <a:r>
              <a:rPr lang="en-US" i="1" dirty="0">
                <a:latin typeface="Times New Roman" pitchFamily="18" charset="0"/>
                <a:ea typeface="ＭＳ Ｐゴシック" pitchFamily="34" charset="-128"/>
              </a:rPr>
              <a:t>for building information within a slide;  or this:  </a:t>
            </a:r>
            <a:r>
              <a:rPr lang="en-US" b="1" dirty="0">
                <a:latin typeface="Times New Roman" pitchFamily="18" charset="0"/>
                <a:ea typeface="ＭＳ Ｐゴシック" pitchFamily="34" charset="-128"/>
              </a:rPr>
              <a:t>(Next Slide) </a:t>
            </a:r>
            <a:r>
              <a:rPr lang="en-US" i="1" dirty="0">
                <a:latin typeface="Times New Roman" pitchFamily="18" charset="0"/>
                <a:ea typeface="ＭＳ Ｐゴシック" pitchFamily="34" charset="-128"/>
              </a:rPr>
              <a:t>for slide advance.</a:t>
            </a:r>
          </a:p>
          <a:p>
            <a:pPr marL="171450" indent="-171450" eaLnBrk="1" hangingPunct="1">
              <a:buFont typeface="Arial" panose="020B0604020202020204" pitchFamily="34" charset="0"/>
              <a:buChar char="•"/>
            </a:pPr>
            <a:endParaRPr lang="en-US" b="1" i="1" dirty="0">
              <a:latin typeface="Times New Roman" pitchFamily="18" charset="0"/>
              <a:ea typeface="ＭＳ Ｐゴシック" pitchFamily="34" charset="-128"/>
            </a:endParaRPr>
          </a:p>
          <a:p>
            <a:pPr marL="171450" indent="-171450" eaLnBrk="1" hangingPunct="1">
              <a:buFont typeface="Arial" panose="020B0604020202020204" pitchFamily="34" charset="0"/>
              <a:buChar char="•"/>
            </a:pPr>
            <a:r>
              <a:rPr lang="en-US" b="1" i="0" dirty="0">
                <a:latin typeface="Times New Roman" pitchFamily="18" charset="0"/>
                <a:ea typeface="ＭＳ Ｐゴシック" pitchFamily="34" charset="-128"/>
              </a:rPr>
              <a:t>Background</a:t>
            </a:r>
            <a:r>
              <a:rPr lang="en-US" b="1" i="0" baseline="0" dirty="0">
                <a:latin typeface="Times New Roman" pitchFamily="18" charset="0"/>
                <a:ea typeface="ＭＳ Ｐゴシック" pitchFamily="34" charset="-128"/>
              </a:rPr>
              <a:t> information - </a:t>
            </a:r>
            <a:r>
              <a:rPr lang="en-US" i="1" dirty="0">
                <a:latin typeface="Times New Roman" pitchFamily="18" charset="0"/>
                <a:ea typeface="ＭＳ Ｐゴシック" pitchFamily="34" charset="-128"/>
              </a:rPr>
              <a:t>Some slides may contain background information that supports the concepts presented in the program.  </a:t>
            </a:r>
            <a:br>
              <a:rPr lang="en-US" i="1" dirty="0">
                <a:latin typeface="Times New Roman" pitchFamily="18" charset="0"/>
                <a:ea typeface="ＭＳ Ｐゴシック" pitchFamily="34" charset="-128"/>
              </a:rPr>
            </a:br>
            <a:r>
              <a:rPr lang="en-US" i="1" dirty="0">
                <a:latin typeface="Times New Roman" pitchFamily="18" charset="0"/>
                <a:ea typeface="ＭＳ Ｐゴシック" pitchFamily="34" charset="-128"/>
              </a:rPr>
              <a:t>Background information will always appear last and will be preceded by a bold  </a:t>
            </a:r>
            <a:r>
              <a:rPr lang="en-US" b="1" dirty="0">
                <a:latin typeface="Times New Roman" pitchFamily="18" charset="0"/>
                <a:ea typeface="ＭＳ Ｐゴシック" pitchFamily="34" charset="-128"/>
              </a:rPr>
              <a:t>Background: </a:t>
            </a:r>
            <a:r>
              <a:rPr lang="en-US" i="1" dirty="0">
                <a:latin typeface="Times New Roman" pitchFamily="18" charset="0"/>
                <a:ea typeface="ＭＳ Ｐゴシック" pitchFamily="34" charset="-128"/>
              </a:rPr>
              <a:t>identification.</a:t>
            </a:r>
          </a:p>
          <a:p>
            <a:pPr eaLnBrk="1" hangingPunct="1"/>
            <a:endParaRPr lang="en-US" dirty="0">
              <a:latin typeface="Times New Roman" pitchFamily="18" charset="0"/>
              <a:ea typeface="ＭＳ Ｐゴシック" pitchFamily="34" charset="-128"/>
            </a:endParaRPr>
          </a:p>
          <a:p>
            <a:pPr eaLnBrk="1" hangingPunct="1"/>
            <a:r>
              <a:rPr lang="en-US" i="1" dirty="0">
                <a:latin typeface="Times New Roman" pitchFamily="18" charset="0"/>
                <a:ea typeface="ＭＳ Ｐゴシック" pitchFamily="34" charset="-128"/>
              </a:rPr>
              <a:t>The production team hope you and your audience will enjoy the show.   Break a leg!  </a:t>
            </a:r>
          </a:p>
          <a:p>
            <a:pPr eaLnBrk="1" hangingPunct="1"/>
            <a:endParaRPr lang="en-US" b="1" dirty="0">
              <a:latin typeface="Arial" panose="020B0604020202020204" pitchFamily="34" charset="0"/>
              <a:ea typeface="ＭＳ Ｐゴシック" pitchFamily="34" charset="-128"/>
              <a:cs typeface="Arial" panose="020B0604020202020204" pitchFamily="34" charset="0"/>
            </a:endParaRPr>
          </a:p>
          <a:p>
            <a:pPr eaLnBrk="1" hangingPunct="1"/>
            <a:endParaRPr lang="en-US" b="1" dirty="0">
              <a:latin typeface="Times New Roman" pitchFamily="18" charset="0"/>
              <a:ea typeface="ＭＳ Ｐゴシック" pitchFamily="34" charset="-128"/>
            </a:endParaRPr>
          </a:p>
          <a:p>
            <a:pPr eaLnBrk="1" hangingPunct="1"/>
            <a:r>
              <a:rPr lang="en-US" b="1" dirty="0">
                <a:latin typeface="Times New Roman" pitchFamily="18" charset="0"/>
                <a:ea typeface="ＭＳ Ｐゴシック" pitchFamily="34" charset="-128"/>
              </a:rPr>
              <a:t>(Next Slide) </a:t>
            </a:r>
          </a:p>
        </p:txBody>
      </p:sp>
    </p:spTree>
    <p:extLst>
      <p:ext uri="{BB962C8B-B14F-4D97-AF65-F5344CB8AC3E}">
        <p14:creationId xmlns:p14="http://schemas.microsoft.com/office/powerpoint/2010/main" val="28900023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Times New Roman" pitchFamily="18" charset="0"/>
                <a:ea typeface="ＭＳ Ｐゴシック" pitchFamily="34" charset="-128"/>
              </a:rPr>
              <a:t>Presentation Note: </a:t>
            </a:r>
            <a:r>
              <a:rPr lang="en-US" i="1" dirty="0">
                <a:latin typeface="Times New Roman" pitchFamily="18" charset="0"/>
                <a:ea typeface="ＭＳ Ｐゴシック" pitchFamily="34" charset="-128"/>
              </a:rPr>
              <a:t>Here’s where you can discuss venue logistics, acknowledge sponsors, and deliver other information you want your audience to know in the beginning.  </a:t>
            </a:r>
          </a:p>
          <a:p>
            <a:endParaRPr lang="en-US" i="1" dirty="0">
              <a:latin typeface="Times New Roman" pitchFamily="18" charset="0"/>
              <a:ea typeface="ＭＳ Ｐゴシック" pitchFamily="34" charset="-128"/>
            </a:endParaRPr>
          </a:p>
          <a:p>
            <a:r>
              <a:rPr lang="en-US" i="1" dirty="0">
                <a:latin typeface="Times New Roman" pitchFamily="18" charset="0"/>
                <a:ea typeface="ＭＳ Ｐゴシック" pitchFamily="34" charset="-128"/>
              </a:rPr>
              <a:t>You can add slides after this one to fit your situation. </a:t>
            </a:r>
          </a:p>
          <a:p>
            <a:endParaRPr lang="en-US" b="1" i="1" dirty="0">
              <a:latin typeface="Times New Roman" pitchFamily="18" charset="0"/>
              <a:ea typeface="ＭＳ Ｐゴシック" pitchFamily="34" charset="-128"/>
            </a:endParaRPr>
          </a:p>
          <a:p>
            <a:r>
              <a:rPr lang="en-US" b="1" dirty="0">
                <a:latin typeface="Times New Roman" pitchFamily="18" charset="0"/>
                <a:ea typeface="ＭＳ Ｐゴシック" pitchFamily="34" charset="-128"/>
              </a:rPr>
              <a:t>(Next Slide) </a:t>
            </a:r>
            <a:endParaRPr lang="en-US" i="1" dirty="0">
              <a:latin typeface="Times New Roman" pitchFamily="18" charset="0"/>
              <a:ea typeface="ＭＳ Ｐゴシック" pitchFamily="34" charset="-128"/>
            </a:endParaRPr>
          </a:p>
        </p:txBody>
      </p:sp>
      <p:sp>
        <p:nvSpPr>
          <p:cNvPr id="4" name="Slide Number Placeholder 3"/>
          <p:cNvSpPr>
            <a:spLocks noGrp="1"/>
          </p:cNvSpPr>
          <p:nvPr>
            <p:ph type="sldNum" sz="quarter" idx="10"/>
          </p:nvPr>
        </p:nvSpPr>
        <p:spPr/>
        <p:txBody>
          <a:bodyPr/>
          <a:lstStyle/>
          <a:p>
            <a:fld id="{55D68406-F15C-4303-97CE-0E3EE59880C4}" type="slidenum">
              <a:rPr lang="en-US" smtClean="0"/>
              <a:pPr/>
              <a:t>2</a:t>
            </a:fld>
            <a:endParaRPr lang="en-US"/>
          </a:p>
        </p:txBody>
      </p:sp>
    </p:spTree>
    <p:extLst>
      <p:ext uri="{BB962C8B-B14F-4D97-AF65-F5344CB8AC3E}">
        <p14:creationId xmlns:p14="http://schemas.microsoft.com/office/powerpoint/2010/main" val="42245339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We’ve come a long way in GA Safety,</a:t>
            </a:r>
            <a:r>
              <a:rPr lang="en-US" baseline="0" dirty="0"/>
              <a:t> </a:t>
            </a:r>
            <a:r>
              <a:rPr lang="en-US" dirty="0"/>
              <a:t>and we should celebrate our part in attaining and maintaining the lowest GA accident rates ever.</a:t>
            </a:r>
            <a:r>
              <a:rPr lang="en-US" baseline="0" dirty="0"/>
              <a:t> But, </a:t>
            </a:r>
            <a:r>
              <a:rPr lang="en-US" dirty="0"/>
              <a:t>as we </a:t>
            </a:r>
            <a:r>
              <a:rPr lang="en-US" sz="1200" kern="1200" dirty="0">
                <a:solidFill>
                  <a:schemeClr val="tx1"/>
                </a:solidFill>
                <a:latin typeface="Times New Roman" pitchFamily="18" charset="0"/>
                <a:ea typeface="+mn-ea"/>
                <a:cs typeface="+mn-cs"/>
              </a:rPr>
              <a:t>said</a:t>
            </a:r>
            <a:r>
              <a:rPr lang="en-US" dirty="0"/>
              <a:t> before, we’ll have to explore some new ground if we’re going to drive the GA Accident Rate lower.  </a:t>
            </a:r>
          </a:p>
          <a:p>
            <a:endParaRPr lang="en-US" b="1" dirty="0"/>
          </a:p>
          <a:p>
            <a:r>
              <a:rPr lang="en-US" b="1" dirty="0"/>
              <a:t>(Next</a:t>
            </a:r>
            <a:r>
              <a:rPr lang="en-US" b="1" baseline="0" dirty="0"/>
              <a:t> Slide)</a:t>
            </a:r>
            <a:endParaRPr lang="en-US" b="1"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3</a:t>
            </a:fld>
            <a:endParaRPr lang="en-US"/>
          </a:p>
        </p:txBody>
      </p:sp>
    </p:spTree>
    <p:extLst>
      <p:ext uri="{BB962C8B-B14F-4D97-AF65-F5344CB8AC3E}">
        <p14:creationId xmlns:p14="http://schemas.microsoft.com/office/powerpoint/2010/main" val="5938235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Human Factors study and human factors-informed product and process design are producing better informed pilots and more capable aircraft; a combination that yields solid safety results.</a:t>
            </a:r>
          </a:p>
          <a:p>
            <a:pPr marL="0" indent="0">
              <a:buFont typeface="Arial" panose="020B0604020202020204" pitchFamily="34" charset="0"/>
              <a:buNone/>
            </a:pPr>
            <a:endParaRPr lang="en-US" b="1" baseline="0" dirty="0"/>
          </a:p>
          <a:p>
            <a:pPr marL="0" indent="0">
              <a:buFont typeface="Arial" panose="020B0604020202020204" pitchFamily="34" charset="0"/>
              <a:buNone/>
            </a:pPr>
            <a:r>
              <a:rPr lang="en-US" b="1" baseline="0" dirty="0"/>
              <a:t>(Next Slide)</a:t>
            </a:r>
          </a:p>
        </p:txBody>
      </p:sp>
      <p:sp>
        <p:nvSpPr>
          <p:cNvPr id="4" name="Slide Number Placeholder 3"/>
          <p:cNvSpPr>
            <a:spLocks noGrp="1"/>
          </p:cNvSpPr>
          <p:nvPr>
            <p:ph type="sldNum" sz="quarter" idx="10"/>
          </p:nvPr>
        </p:nvSpPr>
        <p:spPr/>
        <p:txBody>
          <a:bodyPr/>
          <a:lstStyle/>
          <a:p>
            <a:fld id="{55D68406-F15C-4303-97CE-0E3EE59880C4}" type="slidenum">
              <a:rPr lang="en-US" smtClean="0"/>
              <a:pPr/>
              <a:t>4</a:t>
            </a:fld>
            <a:endParaRPr lang="en-US"/>
          </a:p>
        </p:txBody>
      </p:sp>
    </p:spTree>
    <p:extLst>
      <p:ext uri="{BB962C8B-B14F-4D97-AF65-F5344CB8AC3E}">
        <p14:creationId xmlns:p14="http://schemas.microsoft.com/office/powerpoint/2010/main" val="39320049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term “human factors” refers to the wide range of issues affecting how people perform tasks in their work and leisure environments.</a:t>
            </a:r>
            <a:r>
              <a:rPr lang="en-US" baseline="0" dirty="0"/>
              <a:t>  Human factors study applies knowledge of the human body and mind to better understand human capabilities and limitations.  This allows us to better design tasks, systems, and technology in order to optimize the relationship between human operators and the environments within which they work.</a:t>
            </a:r>
          </a:p>
          <a:p>
            <a:endParaRPr lang="en-US" baseline="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a:t>(Next Slide)</a:t>
            </a:r>
            <a:endParaRPr lang="en-US"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5</a:t>
            </a:fld>
            <a:endParaRPr lang="en-US"/>
          </a:p>
        </p:txBody>
      </p:sp>
    </p:spTree>
    <p:extLst>
      <p:ext uri="{BB962C8B-B14F-4D97-AF65-F5344CB8AC3E}">
        <p14:creationId xmlns:p14="http://schemas.microsoft.com/office/powerpoint/2010/main" val="38486175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Arial" panose="020B0604020202020204" pitchFamily="34" charset="0"/>
                <a:cs typeface="Arial" panose="020B0604020202020204" pitchFamily="34" charset="0"/>
              </a:rPr>
              <a:t>You may be wondering, what has Human Factors have to do with </a:t>
            </a:r>
            <a:r>
              <a:rPr lang="en-US" b="1" i="1" dirty="0">
                <a:latin typeface="Arial" panose="020B0604020202020204" pitchFamily="34" charset="0"/>
                <a:cs typeface="Arial" panose="020B0604020202020204" pitchFamily="34" charset="0"/>
              </a:rPr>
              <a:t>WINGS</a:t>
            </a:r>
            <a:r>
              <a:rPr lang="en-US" b="0" i="0" dirty="0">
                <a:latin typeface="Arial" panose="020B0604020202020204" pitchFamily="34" charset="0"/>
                <a:cs typeface="Arial" panose="020B0604020202020204" pitchFamily="34" charset="0"/>
              </a:rPr>
              <a:t>?  Plenty.  Leveraging our understanding of human factors improves our performance, communication, teamwork, situational awareness, and decision making.  Threat and error management recognizes and accommodates human factors strengths and weaknesses.  And, understanding how humans process information informs aircraft and systems design and automation.  </a:t>
            </a:r>
            <a:r>
              <a:rPr lang="en-US" b="1" i="0" dirty="0">
                <a:latin typeface="Arial" panose="020B0604020202020204" pitchFamily="34" charset="0"/>
                <a:cs typeface="Arial" panose="020B0604020202020204" pitchFamily="34" charset="0"/>
              </a:rPr>
              <a:t>(Click)</a:t>
            </a:r>
          </a:p>
          <a:p>
            <a:endParaRPr lang="en-US" b="1" i="0" dirty="0">
              <a:latin typeface="Arial" panose="020B0604020202020204" pitchFamily="34" charset="0"/>
              <a:cs typeface="Arial" panose="020B0604020202020204" pitchFamily="34" charset="0"/>
            </a:endParaRPr>
          </a:p>
          <a:p>
            <a:r>
              <a:rPr lang="en-US" b="0" i="0" dirty="0">
                <a:latin typeface="Arial" panose="020B0604020202020204" pitchFamily="34" charset="0"/>
                <a:cs typeface="Arial" panose="020B0604020202020204" pitchFamily="34" charset="0"/>
              </a:rPr>
              <a:t>A robust safety culture supports human endeavors in all of these areas which, some folks will recognize as the modules in our Human Factors for Pilots online course series.</a:t>
            </a:r>
          </a:p>
          <a:p>
            <a:endParaRPr lang="en-US" b="0" i="0" dirty="0">
              <a:latin typeface="Arial" panose="020B0604020202020204" pitchFamily="34" charset="0"/>
              <a:cs typeface="Arial" panose="020B0604020202020204" pitchFamily="34" charset="0"/>
            </a:endParaRPr>
          </a:p>
          <a:p>
            <a:r>
              <a:rPr lang="en-US" b="1" i="0" dirty="0">
                <a:latin typeface="Arial" panose="020B0604020202020204" pitchFamily="34" charset="0"/>
                <a:cs typeface="Arial" panose="020B0604020202020204" pitchFamily="34" charset="0"/>
              </a:rPr>
              <a:t>(Next Slide)</a:t>
            </a:r>
            <a:endParaRPr lang="en-US" b="1"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55D68406-F15C-4303-97CE-0E3EE59880C4}" type="slidenum">
              <a:rPr lang="en-US" smtClean="0"/>
              <a:pPr/>
              <a:t>6</a:t>
            </a:fld>
            <a:endParaRPr lang="en-US"/>
          </a:p>
        </p:txBody>
      </p:sp>
    </p:spTree>
    <p:extLst>
      <p:ext uri="{BB962C8B-B14F-4D97-AF65-F5344CB8AC3E}">
        <p14:creationId xmlns:p14="http://schemas.microsoft.com/office/powerpoint/2010/main" val="22278327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beliefs, attitudes, norms and values that people within an organization share are described as </a:t>
            </a:r>
            <a:r>
              <a:rPr lang="en-US" b="1" i="1" dirty="0"/>
              <a:t>Organizational Culture. </a:t>
            </a:r>
            <a:r>
              <a:rPr lang="en-US" b="1" i="0" dirty="0"/>
              <a:t>(Click)</a:t>
            </a:r>
          </a:p>
          <a:p>
            <a:endParaRPr lang="en-US" b="1" i="0" dirty="0"/>
          </a:p>
          <a:p>
            <a:r>
              <a:rPr lang="en-US" b="0" i="0" dirty="0"/>
              <a:t>You might describe culture as, “</a:t>
            </a:r>
            <a:r>
              <a:rPr lang="en-US" b="1" i="1" dirty="0"/>
              <a:t>the way we do things around here.</a:t>
            </a:r>
          </a:p>
          <a:p>
            <a:endParaRPr lang="en-US" b="1" i="1" dirty="0"/>
          </a:p>
          <a:p>
            <a:r>
              <a:rPr lang="en-US" b="0" i="0" dirty="0"/>
              <a:t>Safety culture is an essential part of organizational culture.  It affects the way the organization manages safety and therefore, the ultimate effectiveness of its safety management system.</a:t>
            </a:r>
          </a:p>
          <a:p>
            <a:endParaRPr lang="en-US" b="0" i="0" dirty="0"/>
          </a:p>
          <a:p>
            <a:r>
              <a:rPr lang="en-US" b="0" i="0" dirty="0"/>
              <a:t>Culture has a profound influence on individual pilots too but sometimes they don’t see it that way.</a:t>
            </a:r>
          </a:p>
          <a:p>
            <a:endParaRPr lang="en-US" b="0" i="0" dirty="0"/>
          </a:p>
          <a:p>
            <a:r>
              <a:rPr lang="en-US" b="1" i="0" dirty="0"/>
              <a:t>(Next Slide)</a:t>
            </a:r>
          </a:p>
        </p:txBody>
      </p:sp>
      <p:sp>
        <p:nvSpPr>
          <p:cNvPr id="4" name="Slide Number Placeholder 3"/>
          <p:cNvSpPr>
            <a:spLocks noGrp="1"/>
          </p:cNvSpPr>
          <p:nvPr>
            <p:ph type="sldNum" sz="quarter" idx="5"/>
          </p:nvPr>
        </p:nvSpPr>
        <p:spPr/>
        <p:txBody>
          <a:bodyPr/>
          <a:lstStyle/>
          <a:p>
            <a:fld id="{55D68406-F15C-4303-97CE-0E3EE59880C4}" type="slidenum">
              <a:rPr lang="en-US" smtClean="0"/>
              <a:pPr/>
              <a:t>7</a:t>
            </a:fld>
            <a:endParaRPr lang="en-US"/>
          </a:p>
        </p:txBody>
      </p:sp>
    </p:spTree>
    <p:extLst>
      <p:ext uri="{BB962C8B-B14F-4D97-AF65-F5344CB8AC3E}">
        <p14:creationId xmlns:p14="http://schemas.microsoft.com/office/powerpoint/2010/main" val="10416482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While we might not think we’re part of an aviation organization the fact is, </a:t>
            </a:r>
            <a:r>
              <a:rPr lang="en-US" b="1" i="1" dirty="0"/>
              <a:t>we are all subject to cultural influences.  </a:t>
            </a:r>
            <a:r>
              <a:rPr lang="en-US" b="0" i="0" dirty="0"/>
              <a:t>We share values and beliefs with our Flight Instructors, fellow pilots, and aviation mentors.  Likewise, we’re influenced by the values and beliefs of our family, work colleagues, and friends.  All of these influence “the way we do things around here”.  Hopefully, those influences argue for a positive and robust safety culture.</a:t>
            </a:r>
          </a:p>
          <a:p>
            <a:endParaRPr lang="en-US" b="0" i="0" dirty="0"/>
          </a:p>
          <a:p>
            <a:r>
              <a:rPr lang="en-US" b="1" i="0" dirty="0"/>
              <a:t>(Next Slide)</a:t>
            </a:r>
            <a:endParaRPr lang="en-US" b="1"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8</a:t>
            </a:fld>
            <a:endParaRPr lang="en-US"/>
          </a:p>
        </p:txBody>
      </p:sp>
    </p:spTree>
    <p:extLst>
      <p:ext uri="{BB962C8B-B14F-4D97-AF65-F5344CB8AC3E}">
        <p14:creationId xmlns:p14="http://schemas.microsoft.com/office/powerpoint/2010/main" val="39231125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Simply put:  “A great safety culture is when people continue to work (and fly) safely and do the right things – even when no one is watching.”</a:t>
            </a:r>
          </a:p>
          <a:p>
            <a:endParaRPr lang="en-US" dirty="0"/>
          </a:p>
          <a:p>
            <a:r>
              <a:rPr lang="en-US" b="1" dirty="0"/>
              <a:t>(Next Slide)</a:t>
            </a:r>
          </a:p>
        </p:txBody>
      </p:sp>
      <p:sp>
        <p:nvSpPr>
          <p:cNvPr id="4" name="Slide Number Placeholder 3"/>
          <p:cNvSpPr>
            <a:spLocks noGrp="1"/>
          </p:cNvSpPr>
          <p:nvPr>
            <p:ph type="sldNum" sz="quarter" idx="5"/>
          </p:nvPr>
        </p:nvSpPr>
        <p:spPr/>
        <p:txBody>
          <a:bodyPr/>
          <a:lstStyle/>
          <a:p>
            <a:fld id="{55D68406-F15C-4303-97CE-0E3EE59880C4}" type="slidenum">
              <a:rPr lang="en-US" smtClean="0"/>
              <a:pPr/>
              <a:t>9</a:t>
            </a:fld>
            <a:endParaRPr lang="en-US"/>
          </a:p>
        </p:txBody>
      </p:sp>
    </p:spTree>
    <p:extLst>
      <p:ext uri="{BB962C8B-B14F-4D97-AF65-F5344CB8AC3E}">
        <p14:creationId xmlns:p14="http://schemas.microsoft.com/office/powerpoint/2010/main" val="31280893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t>A positive safety culture is the foundation on which The FAA </a:t>
            </a:r>
            <a:r>
              <a:rPr lang="en-US" b="1" i="1" dirty="0"/>
              <a:t>WINGS </a:t>
            </a:r>
            <a:r>
              <a:rPr lang="en-US" b="0" i="0" dirty="0"/>
              <a:t>Pilot Proficiency Program is built. </a:t>
            </a:r>
            <a:r>
              <a:rPr lang="en-US" b="1" i="0" dirty="0"/>
              <a:t>(Click) </a:t>
            </a:r>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i="1" dirty="0"/>
              <a:t>WINGS </a:t>
            </a:r>
            <a:r>
              <a:rPr lang="en-US" b="0" i="0" dirty="0"/>
              <a:t>pilots train to proficiency. </a:t>
            </a:r>
            <a:r>
              <a:rPr lang="en-US" b="1" i="0" dirty="0"/>
              <a:t>(Click) </a:t>
            </a:r>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i="0" dirty="0"/>
              <a:t>They practice Safety Risk Management, </a:t>
            </a:r>
            <a:r>
              <a:rPr lang="en-US" b="1" i="0" dirty="0"/>
              <a:t>(Click) </a:t>
            </a:r>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i="0" dirty="0"/>
              <a:t>and adhere to Best Operational Practices. </a:t>
            </a:r>
            <a:r>
              <a:rPr lang="en-US" b="1" i="0" dirty="0"/>
              <a:t>(Click) </a:t>
            </a:r>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i="0" dirty="0"/>
              <a:t>They improve their operational safety and efficiency through study of Lessons Learned, </a:t>
            </a:r>
            <a:r>
              <a:rPr lang="en-US" b="1" i="0" dirty="0"/>
              <a:t>(Click) </a:t>
            </a:r>
          </a:p>
          <a:p>
            <a:r>
              <a:rPr lang="en-US" b="0" i="0" dirty="0"/>
              <a:t>and they “walk the talk” promoting safety through their words and actions.</a:t>
            </a:r>
          </a:p>
          <a:p>
            <a:endParaRPr lang="en-US" b="0" i="0" dirty="0"/>
          </a:p>
          <a:p>
            <a:r>
              <a:rPr lang="en-US" b="0" i="0" dirty="0"/>
              <a:t>Let’s consider a year’s worth of </a:t>
            </a:r>
            <a:r>
              <a:rPr lang="en-US" b="1" i="1" dirty="0"/>
              <a:t>WINGS</a:t>
            </a:r>
            <a:r>
              <a:rPr lang="en-US" b="0" i="0" dirty="0"/>
              <a:t> Proficiency Training.</a:t>
            </a:r>
          </a:p>
          <a:p>
            <a:endParaRPr lang="en-US" b="0" i="0" dirty="0"/>
          </a:p>
          <a:p>
            <a:r>
              <a:rPr lang="en-US" b="1" i="0" dirty="0"/>
              <a:t>(Next Slide)</a:t>
            </a:r>
            <a:endParaRPr lang="en-US" b="1" i="1"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10</a:t>
            </a:fld>
            <a:endParaRPr lang="en-US"/>
          </a:p>
        </p:txBody>
      </p:sp>
    </p:spTree>
    <p:extLst>
      <p:ext uri="{BB962C8B-B14F-4D97-AF65-F5344CB8AC3E}">
        <p14:creationId xmlns:p14="http://schemas.microsoft.com/office/powerpoint/2010/main" val="5341450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FAASafety.gov hosts more than 1300 online courses more than 600 of which qualify for </a:t>
            </a:r>
            <a:r>
              <a:rPr lang="en-US" b="1" i="1" dirty="0"/>
              <a:t>WINGS</a:t>
            </a:r>
            <a:r>
              <a:rPr lang="en-US" dirty="0"/>
              <a:t> credit.  More than 150,000 online WINGS Courses are completed each year.* </a:t>
            </a:r>
          </a:p>
          <a:p>
            <a:endParaRPr lang="en-US" dirty="0"/>
          </a:p>
          <a:p>
            <a:r>
              <a:rPr lang="en-US" dirty="0"/>
              <a:t>* </a:t>
            </a:r>
            <a:r>
              <a:rPr lang="en-US" i="1" dirty="0"/>
              <a:t>FY 2024 Data</a:t>
            </a:r>
          </a:p>
          <a:p>
            <a:endParaRPr lang="en-US" dirty="0"/>
          </a:p>
          <a:p>
            <a:r>
              <a:rPr lang="en-US" b="1" dirty="0"/>
              <a:t>(Next Slide)</a:t>
            </a:r>
          </a:p>
        </p:txBody>
      </p:sp>
      <p:sp>
        <p:nvSpPr>
          <p:cNvPr id="4" name="Slide Number Placeholder 3"/>
          <p:cNvSpPr>
            <a:spLocks noGrp="1"/>
          </p:cNvSpPr>
          <p:nvPr>
            <p:ph type="sldNum" sz="quarter" idx="5"/>
          </p:nvPr>
        </p:nvSpPr>
        <p:spPr/>
        <p:txBody>
          <a:bodyPr/>
          <a:lstStyle/>
          <a:p>
            <a:fld id="{55D68406-F15C-4303-97CE-0E3EE59880C4}" type="slidenum">
              <a:rPr lang="en-US" smtClean="0"/>
              <a:pPr/>
              <a:t>11</a:t>
            </a:fld>
            <a:endParaRPr lang="en-US"/>
          </a:p>
        </p:txBody>
      </p:sp>
    </p:spTree>
    <p:extLst>
      <p:ext uri="{BB962C8B-B14F-4D97-AF65-F5344CB8AC3E}">
        <p14:creationId xmlns:p14="http://schemas.microsoft.com/office/powerpoint/2010/main" val="149931048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one year, the FAASTeam sponsored 3183 Seminars and 813 Webinars where critical safety information was presented to 439,000 Attendees.*</a:t>
            </a:r>
          </a:p>
          <a:p>
            <a:endParaRPr lang="en-US" dirty="0"/>
          </a:p>
          <a:p>
            <a:r>
              <a:rPr lang="en-US" dirty="0"/>
              <a:t>* </a:t>
            </a:r>
            <a:r>
              <a:rPr lang="en-US" i="1" dirty="0"/>
              <a:t>FY 2024 Data</a:t>
            </a:r>
          </a:p>
          <a:p>
            <a:endParaRPr lang="en-US" dirty="0"/>
          </a:p>
          <a:p>
            <a:r>
              <a:rPr lang="en-US" b="1" dirty="0"/>
              <a:t>(Next Slide)</a:t>
            </a:r>
          </a:p>
        </p:txBody>
      </p:sp>
      <p:sp>
        <p:nvSpPr>
          <p:cNvPr id="4" name="Slide Number Placeholder 3"/>
          <p:cNvSpPr>
            <a:spLocks noGrp="1"/>
          </p:cNvSpPr>
          <p:nvPr>
            <p:ph type="sldNum" sz="quarter" idx="5"/>
          </p:nvPr>
        </p:nvSpPr>
        <p:spPr/>
        <p:txBody>
          <a:bodyPr/>
          <a:lstStyle/>
          <a:p>
            <a:fld id="{55D68406-F15C-4303-97CE-0E3EE59880C4}" type="slidenum">
              <a:rPr lang="en-US" smtClean="0"/>
              <a:pPr/>
              <a:t>12</a:t>
            </a:fld>
            <a:endParaRPr lang="en-US"/>
          </a:p>
        </p:txBody>
      </p:sp>
    </p:spTree>
    <p:extLst>
      <p:ext uri="{BB962C8B-B14F-4D97-AF65-F5344CB8AC3E}">
        <p14:creationId xmlns:p14="http://schemas.microsoft.com/office/powerpoint/2010/main" val="154814954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More than 27,000 Standard Flight Activities are completed each year.*  Each </a:t>
            </a:r>
            <a:r>
              <a:rPr lang="en-US" b="1" i="1" dirty="0"/>
              <a:t>WINGS </a:t>
            </a:r>
            <a:r>
              <a:rPr lang="en-US" b="0" i="0" dirty="0"/>
              <a:t>activity supports our collective safety culture and leverages our human factors strengths while compensating for our weaknesses.  Here’s how that’s done.  </a:t>
            </a:r>
            <a:endParaRPr lang="en-US" dirty="0"/>
          </a:p>
          <a:p>
            <a:endParaRPr lang="en-US" dirty="0"/>
          </a:p>
          <a:p>
            <a:r>
              <a:rPr lang="en-US" dirty="0"/>
              <a:t>* </a:t>
            </a:r>
            <a:r>
              <a:rPr lang="en-US" i="1" dirty="0"/>
              <a:t>FY 2024 Data</a:t>
            </a:r>
          </a:p>
          <a:p>
            <a:endParaRPr lang="en-US" dirty="0"/>
          </a:p>
          <a:p>
            <a:r>
              <a:rPr lang="en-US" b="1" dirty="0"/>
              <a:t>(Next Slide)</a:t>
            </a:r>
            <a:r>
              <a:rPr lang="en-US" dirty="0"/>
              <a:t> </a:t>
            </a:r>
          </a:p>
          <a:p>
            <a:endParaRPr lang="en-US" dirty="0"/>
          </a:p>
          <a:p>
            <a:endParaRPr lang="en-US"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13</a:t>
            </a:fld>
            <a:endParaRPr lang="en-US"/>
          </a:p>
        </p:txBody>
      </p:sp>
    </p:spTree>
    <p:extLst>
      <p:ext uri="{BB962C8B-B14F-4D97-AF65-F5344CB8AC3E}">
        <p14:creationId xmlns:p14="http://schemas.microsoft.com/office/powerpoint/2010/main" val="51593441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i="1" dirty="0"/>
              <a:t>WINGS</a:t>
            </a:r>
            <a:r>
              <a:rPr lang="en-US" dirty="0"/>
              <a:t> Proficiency instruction recognizes human performance capabilities and limitations. </a:t>
            </a:r>
            <a:r>
              <a:rPr lang="en-US" b="1" i="1" dirty="0"/>
              <a:t>WINGS </a:t>
            </a:r>
            <a:r>
              <a:rPr lang="en-US" b="0" i="0" dirty="0"/>
              <a:t>Pilots and Flight instructors know that their health and well being have a direct impact on pilot proficiency.  The strive for optimum stress levels.  Not so much as to feel overwhelmed or so little as to invite complacency and distraction.  They also attend to hydration and nutrition.  They acknowledge the benefits of exercise and the necessity of adequate rest and recuperation. </a:t>
            </a:r>
          </a:p>
          <a:p>
            <a:endParaRPr lang="en-US" b="0" i="0" dirty="0"/>
          </a:p>
          <a:p>
            <a:r>
              <a:rPr lang="en-US" b="1" i="0" dirty="0"/>
              <a:t>(Next Slide)</a:t>
            </a:r>
            <a:endParaRPr lang="en-US" b="1"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14</a:t>
            </a:fld>
            <a:endParaRPr lang="en-US"/>
          </a:p>
        </p:txBody>
      </p:sp>
    </p:spTree>
    <p:extLst>
      <p:ext uri="{BB962C8B-B14F-4D97-AF65-F5344CB8AC3E}">
        <p14:creationId xmlns:p14="http://schemas.microsoft.com/office/powerpoint/2010/main" val="143747522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Effective communication is essential to safe, efficient operations. </a:t>
            </a:r>
            <a:r>
              <a:rPr lang="en-US" b="1" i="1" dirty="0"/>
              <a:t>WINGS</a:t>
            </a:r>
            <a:r>
              <a:rPr lang="en-US" b="0" i="0" dirty="0"/>
              <a:t> instruction provides ample opportunity for pilots to practice critical communication skills.</a:t>
            </a:r>
          </a:p>
          <a:p>
            <a:endParaRPr lang="en-US" b="0" i="0" dirty="0"/>
          </a:p>
          <a:p>
            <a:r>
              <a:rPr lang="en-US" b="1" i="0" dirty="0"/>
              <a:t>(Next Slide)</a:t>
            </a:r>
            <a:endParaRPr lang="en-US" b="1"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15</a:t>
            </a:fld>
            <a:endParaRPr lang="en-US"/>
          </a:p>
        </p:txBody>
      </p:sp>
    </p:spTree>
    <p:extLst>
      <p:ext uri="{BB962C8B-B14F-4D97-AF65-F5344CB8AC3E}">
        <p14:creationId xmlns:p14="http://schemas.microsoft.com/office/powerpoint/2010/main" val="143556076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i="1" dirty="0"/>
              <a:t>WINGS</a:t>
            </a:r>
            <a:r>
              <a:rPr lang="en-US" b="0" i="0" dirty="0"/>
              <a:t> instructors stress single-pilot and crew resource management.  They show pilots how to leverage all the considerable resources available to ensure safe flight operations. </a:t>
            </a:r>
            <a:r>
              <a:rPr lang="en-US" b="1" i="1" dirty="0"/>
              <a:t>WINGS</a:t>
            </a:r>
            <a:r>
              <a:rPr lang="en-US" b="0" i="0" dirty="0"/>
              <a:t> pilots learn how to be effective team members and how to captain a team.</a:t>
            </a:r>
          </a:p>
          <a:p>
            <a:endParaRPr lang="en-US" b="0" i="0" dirty="0"/>
          </a:p>
          <a:p>
            <a:r>
              <a:rPr lang="en-US" b="1" i="0" dirty="0"/>
              <a:t>(Next Slide)</a:t>
            </a:r>
            <a:endParaRPr lang="en-US" b="1"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16</a:t>
            </a:fld>
            <a:endParaRPr lang="en-US"/>
          </a:p>
        </p:txBody>
      </p:sp>
    </p:spTree>
    <p:extLst>
      <p:ext uri="{BB962C8B-B14F-4D97-AF65-F5344CB8AC3E}">
        <p14:creationId xmlns:p14="http://schemas.microsoft.com/office/powerpoint/2010/main" val="373670503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Each </a:t>
            </a:r>
            <a:r>
              <a:rPr lang="en-US" b="1" i="1" dirty="0"/>
              <a:t>WINGS</a:t>
            </a:r>
            <a:r>
              <a:rPr lang="en-US" b="0" i="0" dirty="0"/>
              <a:t> flight provides situational awareness challenges and opportunities for improvement. </a:t>
            </a:r>
            <a:r>
              <a:rPr lang="en-US" b="1" i="1" dirty="0"/>
              <a:t>WINGS</a:t>
            </a:r>
            <a:r>
              <a:rPr lang="en-US" b="0" i="0" dirty="0"/>
              <a:t> instructional scenarios require pilots to be well informed and oriented with respect to weather and terrain, aircraft and aircraft systems, and fuel state.  </a:t>
            </a:r>
          </a:p>
          <a:p>
            <a:endParaRPr lang="en-US" b="0" i="0" dirty="0"/>
          </a:p>
          <a:p>
            <a:r>
              <a:rPr lang="en-US" b="1" i="0" dirty="0"/>
              <a:t>(Next Slide)</a:t>
            </a:r>
            <a:endParaRPr lang="en-US" b="1"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17</a:t>
            </a:fld>
            <a:endParaRPr lang="en-US"/>
          </a:p>
        </p:txBody>
      </p:sp>
    </p:spTree>
    <p:extLst>
      <p:ext uri="{BB962C8B-B14F-4D97-AF65-F5344CB8AC3E}">
        <p14:creationId xmlns:p14="http://schemas.microsoft.com/office/powerpoint/2010/main" val="31155710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48C7A3-0E10-7137-BF49-FDA7A4D87C8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F38FCBE-0EAD-48FA-9FB5-9233D79DD3A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D267AD6-F611-8173-00FC-9AA453BBA9AE}"/>
              </a:ext>
            </a:extLst>
          </p:cNvPr>
          <p:cNvSpPr>
            <a:spLocks noGrp="1"/>
          </p:cNvSpPr>
          <p:nvPr>
            <p:ph type="body" idx="1"/>
          </p:nvPr>
        </p:nvSpPr>
        <p:spPr/>
        <p:txBody>
          <a:bodyPr/>
          <a:lstStyle/>
          <a:p>
            <a:r>
              <a:rPr lang="en-US" sz="1200" b="1" i="1" dirty="0">
                <a:solidFill>
                  <a:schemeClr val="bg1"/>
                </a:solidFill>
                <a:latin typeface="+mn-lt"/>
              </a:rPr>
              <a:t>WINGS </a:t>
            </a:r>
            <a:r>
              <a:rPr lang="en-US" sz="1200" b="0" i="0" dirty="0">
                <a:solidFill>
                  <a:schemeClr val="bg1"/>
                </a:solidFill>
                <a:latin typeface="+mn-lt"/>
              </a:rPr>
              <a:t>Instructors and Pilots practice safety risk management by </a:t>
            </a:r>
            <a:r>
              <a:rPr lang="en-US" sz="1200" b="1" i="0" dirty="0">
                <a:solidFill>
                  <a:schemeClr val="bg1"/>
                </a:solidFill>
                <a:latin typeface="+mn-lt"/>
              </a:rPr>
              <a:t>(Click)</a:t>
            </a:r>
            <a:r>
              <a:rPr lang="en-US" sz="1200" b="0" i="0" dirty="0">
                <a:solidFill>
                  <a:schemeClr val="bg1"/>
                </a:solidFill>
                <a:latin typeface="+mn-lt"/>
              </a:rPr>
              <a:t> </a:t>
            </a:r>
          </a:p>
          <a:p>
            <a:endParaRPr lang="en-US" sz="1200" b="0" i="0" dirty="0">
              <a:solidFill>
                <a:schemeClr val="bg1"/>
              </a:solidFill>
              <a:latin typeface="+mn-lt"/>
            </a:endParaRPr>
          </a:p>
          <a:p>
            <a:r>
              <a:rPr lang="en-US" sz="1200" b="0" i="0" dirty="0">
                <a:solidFill>
                  <a:schemeClr val="bg1"/>
                </a:solidFill>
                <a:latin typeface="+mn-lt"/>
              </a:rPr>
              <a:t>Identifying Hazards – conditions, objects, or circumstances that could cause or contribute to an unwanted event, </a:t>
            </a:r>
            <a:r>
              <a:rPr lang="en-US" sz="1200" b="1" i="0" dirty="0">
                <a:solidFill>
                  <a:schemeClr val="bg1"/>
                </a:solidFill>
                <a:latin typeface="+mn-lt"/>
              </a:rPr>
              <a:t>(Click)</a:t>
            </a:r>
            <a:r>
              <a:rPr lang="en-US" sz="1200" b="0" i="0" dirty="0">
                <a:solidFill>
                  <a:schemeClr val="bg1"/>
                </a:solidFill>
                <a:latin typeface="+mn-lt"/>
              </a:rPr>
              <a:t> </a:t>
            </a:r>
          </a:p>
          <a:p>
            <a:endParaRPr lang="en-US" sz="1200" b="0" i="0" dirty="0">
              <a:solidFill>
                <a:schemeClr val="bg1"/>
              </a:solidFill>
              <a:latin typeface="+mn-lt"/>
            </a:endParaRPr>
          </a:p>
          <a:p>
            <a:r>
              <a:rPr lang="en-US" sz="1200" b="0" i="0" dirty="0">
                <a:solidFill>
                  <a:schemeClr val="bg1"/>
                </a:solidFill>
                <a:latin typeface="+mn-lt"/>
              </a:rPr>
              <a:t>Determining the risk that hazards will negatively impact flight operations, </a:t>
            </a:r>
            <a:r>
              <a:rPr lang="en-US" sz="1200" b="1" i="0" dirty="0">
                <a:solidFill>
                  <a:schemeClr val="bg1"/>
                </a:solidFill>
                <a:latin typeface="+mn-lt"/>
              </a:rPr>
              <a:t>(Click)</a:t>
            </a:r>
            <a:r>
              <a:rPr lang="en-US" sz="1200" b="0" i="0" dirty="0">
                <a:solidFill>
                  <a:schemeClr val="bg1"/>
                </a:solidFill>
                <a:latin typeface="+mn-lt"/>
              </a:rPr>
              <a:t> </a:t>
            </a:r>
          </a:p>
          <a:p>
            <a:endParaRPr lang="en-US" sz="1200" b="0" i="0" dirty="0">
              <a:solidFill>
                <a:schemeClr val="bg1"/>
              </a:solidFill>
              <a:latin typeface="+mn-lt"/>
            </a:endParaRPr>
          </a:p>
          <a:p>
            <a:r>
              <a:rPr lang="en-US" sz="1200" b="0" i="0" dirty="0">
                <a:solidFill>
                  <a:schemeClr val="bg1"/>
                </a:solidFill>
                <a:latin typeface="+mn-lt"/>
              </a:rPr>
              <a:t>And assessing the severity of consequences if they do.  We also employ a dynamic risk management process known as Threat and Error Management.</a:t>
            </a:r>
          </a:p>
          <a:p>
            <a:endParaRPr lang="en-US" sz="1200" b="0" i="0" dirty="0">
              <a:solidFill>
                <a:schemeClr val="bg1"/>
              </a:solidFill>
              <a:latin typeface="+mn-lt"/>
            </a:endParaRPr>
          </a:p>
          <a:p>
            <a:r>
              <a:rPr lang="en-US" b="1" dirty="0"/>
              <a:t>(Next Slide)</a:t>
            </a:r>
          </a:p>
        </p:txBody>
      </p:sp>
      <p:sp>
        <p:nvSpPr>
          <p:cNvPr id="4" name="Slide Number Placeholder 3">
            <a:extLst>
              <a:ext uri="{FF2B5EF4-FFF2-40B4-BE49-F238E27FC236}">
                <a16:creationId xmlns:a16="http://schemas.microsoft.com/office/drawing/2014/main" id="{EF9F353D-D76F-A23B-3C3E-1734DC5CEC9A}"/>
              </a:ext>
            </a:extLst>
          </p:cNvPr>
          <p:cNvSpPr>
            <a:spLocks noGrp="1"/>
          </p:cNvSpPr>
          <p:nvPr>
            <p:ph type="sldNum" sz="quarter" idx="5"/>
          </p:nvPr>
        </p:nvSpPr>
        <p:spPr/>
        <p:txBody>
          <a:bodyPr/>
          <a:lstStyle/>
          <a:p>
            <a:fld id="{55D68406-F15C-4303-97CE-0E3EE59880C4}" type="slidenum">
              <a:rPr lang="en-US" smtClean="0"/>
              <a:pPr/>
              <a:t>18</a:t>
            </a:fld>
            <a:endParaRPr lang="en-US"/>
          </a:p>
        </p:txBody>
      </p:sp>
    </p:spTree>
    <p:extLst>
      <p:ext uri="{BB962C8B-B14F-4D97-AF65-F5344CB8AC3E}">
        <p14:creationId xmlns:p14="http://schemas.microsoft.com/office/powerpoint/2010/main" val="46863400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DB9D04-3A2D-1B5A-F09C-A193050A89F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2572A0D-6C77-08E1-C9D4-2F790DC841B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D9273BE-09B4-8DCC-B46D-119E40A21C76}"/>
              </a:ext>
            </a:extLst>
          </p:cNvPr>
          <p:cNvSpPr>
            <a:spLocks noGrp="1"/>
          </p:cNvSpPr>
          <p:nvPr>
            <p:ph type="body" idx="1"/>
          </p:nvPr>
        </p:nvSpPr>
        <p:spPr/>
        <p:txBody>
          <a:bodyPr/>
          <a:lstStyle/>
          <a:p>
            <a:r>
              <a:rPr lang="en-US" dirty="0"/>
              <a:t> All </a:t>
            </a:r>
            <a:r>
              <a:rPr lang="en-US" sz="1200" b="1" i="1" dirty="0">
                <a:solidFill>
                  <a:schemeClr val="bg1"/>
                </a:solidFill>
                <a:latin typeface="+mn-lt"/>
              </a:rPr>
              <a:t>WINGS</a:t>
            </a:r>
            <a:r>
              <a:rPr lang="en-US" sz="1200" b="0" i="0" dirty="0">
                <a:solidFill>
                  <a:schemeClr val="bg1"/>
                </a:solidFill>
                <a:latin typeface="+mn-lt"/>
              </a:rPr>
              <a:t> training is subject to risk analysis and Threat &amp; Error Management is one Risk Management methodology that is taught. </a:t>
            </a:r>
          </a:p>
          <a:p>
            <a:endParaRPr lang="en-US" dirty="0"/>
          </a:p>
          <a:p>
            <a:r>
              <a:rPr lang="en-US" dirty="0"/>
              <a:t>Threat and error management is a safety management approach to flying that detects, recognizes, and manages threats </a:t>
            </a:r>
            <a:r>
              <a:rPr lang="en-US" b="1" dirty="0"/>
              <a:t>(Click)</a:t>
            </a:r>
            <a:r>
              <a:rPr lang="en-US" dirty="0"/>
              <a:t> </a:t>
            </a:r>
            <a:br>
              <a:rPr lang="en-US" dirty="0"/>
            </a:br>
            <a:endParaRPr lang="en-US" dirty="0"/>
          </a:p>
          <a:p>
            <a:r>
              <a:rPr lang="en-US" dirty="0"/>
              <a:t>– such as adverse weather, terrain or aircraft equipment malfunctions.</a:t>
            </a:r>
            <a:r>
              <a:rPr lang="en-US" b="1" dirty="0"/>
              <a:t> (Click)</a:t>
            </a:r>
            <a:r>
              <a:rPr lang="en-US" dirty="0"/>
              <a:t> </a:t>
            </a:r>
          </a:p>
          <a:p>
            <a:endParaRPr lang="en-US" dirty="0"/>
          </a:p>
          <a:p>
            <a:r>
              <a:rPr lang="en-US" dirty="0"/>
              <a:t>and Errors – such as unclear communications between pilots and crew or pilots and controllers or improper aircraft configuration. </a:t>
            </a:r>
            <a:r>
              <a:rPr lang="en-US" b="1" dirty="0"/>
              <a:t>(Click)</a:t>
            </a:r>
            <a:r>
              <a:rPr lang="en-US" dirty="0"/>
              <a:t> </a:t>
            </a:r>
          </a:p>
          <a:p>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t>If not properly managed, threats and errors can lead to Undesired Aircraft States such as loss of control. </a:t>
            </a:r>
            <a:r>
              <a:rPr lang="en-US" sz="1200" b="0" i="0" dirty="0">
                <a:solidFill>
                  <a:schemeClr val="bg1"/>
                </a:solidFill>
                <a:latin typeface="+mn-lt"/>
              </a:rPr>
              <a:t>TEM teaches pilots how to recognize threats, such as adverse weather conditions, and errors – think miscommunication or aircraft misconfiguration.  Once threats and errors are recognized they can be managed, thus preventing their progression to Undesired Aircraft States.  Threat &amp; Error Management teaches pilots how to recognize and deal with small problems before they become big ones.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b="0" i="0" dirty="0">
              <a:solidFill>
                <a:schemeClr val="bg1"/>
              </a:solidFill>
              <a:latin typeface="+mn-lt"/>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b="1" i="0" dirty="0">
                <a:solidFill>
                  <a:schemeClr val="bg1"/>
                </a:solidFill>
                <a:latin typeface="+mn-lt"/>
              </a:rPr>
              <a:t>(Next Slide)</a:t>
            </a:r>
            <a:endParaRPr lang="en-US" sz="1200" b="1" dirty="0">
              <a:solidFill>
                <a:schemeClr val="bg1"/>
              </a:solidFill>
              <a:latin typeface="+mn-lt"/>
            </a:endParaRPr>
          </a:p>
        </p:txBody>
      </p:sp>
      <p:sp>
        <p:nvSpPr>
          <p:cNvPr id="4" name="Slide Number Placeholder 3">
            <a:extLst>
              <a:ext uri="{FF2B5EF4-FFF2-40B4-BE49-F238E27FC236}">
                <a16:creationId xmlns:a16="http://schemas.microsoft.com/office/drawing/2014/main" id="{F52E6222-22F5-C2EF-FE8E-04E8E79A4450}"/>
              </a:ext>
            </a:extLst>
          </p:cNvPr>
          <p:cNvSpPr>
            <a:spLocks noGrp="1"/>
          </p:cNvSpPr>
          <p:nvPr>
            <p:ph type="sldNum" sz="quarter" idx="5"/>
          </p:nvPr>
        </p:nvSpPr>
        <p:spPr/>
        <p:txBody>
          <a:bodyPr/>
          <a:lstStyle/>
          <a:p>
            <a:fld id="{55D68406-F15C-4303-97CE-0E3EE59880C4}" type="slidenum">
              <a:rPr lang="en-US" smtClean="0"/>
              <a:pPr/>
              <a:t>19</a:t>
            </a:fld>
            <a:endParaRPr lang="en-US"/>
          </a:p>
        </p:txBody>
      </p:sp>
    </p:spTree>
    <p:extLst>
      <p:ext uri="{BB962C8B-B14F-4D97-AF65-F5344CB8AC3E}">
        <p14:creationId xmlns:p14="http://schemas.microsoft.com/office/powerpoint/2010/main" val="146739235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Decision Making is defined as “the act of choosing between alternatives under conditions of uncertainty.” then Aeronautical Decision Making can be defined as “the act of choosing between alternatives under conditions of uncertainty while maintaining control in a dynamic and often hostile environment.  Here are some takeaways from WINGS Decision-making training:  </a:t>
            </a:r>
            <a:r>
              <a:rPr lang="en-US" b="1" dirty="0"/>
              <a:t>(Click)</a:t>
            </a:r>
          </a:p>
          <a:p>
            <a:endParaRPr lang="en-US" b="1"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dirty="0"/>
              <a:t>You can’t improvise good decisions. Practice in structured decision-making is essential to positive results. </a:t>
            </a:r>
            <a:r>
              <a:rPr lang="en-US" b="1" dirty="0"/>
              <a:t>(Click)</a:t>
            </a:r>
          </a:p>
          <a:p>
            <a:endParaRPr lang="en-US" b="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dirty="0"/>
              <a:t>Use decision making aids such as mnemonics and Flight Risk Assessment Tools to structure your decision-making process. </a:t>
            </a:r>
            <a:r>
              <a:rPr lang="en-US" b="1" dirty="0"/>
              <a:t>(Click)</a:t>
            </a:r>
          </a:p>
          <a:p>
            <a:endParaRPr lang="en-US" b="0" dirty="0"/>
          </a:p>
          <a:p>
            <a:r>
              <a:rPr lang="en-US" b="0" dirty="0"/>
              <a:t>Maintain reserve mental capacity.  We perform at our best when we are moderately stressed and challenged.  But if too many things are happening too quickly it’s time to shed some load.  In some cases, this could lead to landing short of the destination.  </a:t>
            </a:r>
            <a:r>
              <a:rPr lang="en-US" b="1" dirty="0"/>
              <a:t>(Click)</a:t>
            </a:r>
            <a:endParaRPr lang="en-US" b="0" dirty="0"/>
          </a:p>
          <a:p>
            <a:endParaRPr lang="en-US" b="0" dirty="0"/>
          </a:p>
          <a:p>
            <a:r>
              <a:rPr lang="en-US" b="0" dirty="0"/>
              <a:t>Successful pilots are always aware of their physical and mental state, aircraft and systems disposition, flight progress, and fuel state.  That situational awareness or “</a:t>
            </a:r>
            <a:r>
              <a:rPr lang="en-US" b="0" i="1" dirty="0"/>
              <a:t>Big Picture”, </a:t>
            </a:r>
            <a:r>
              <a:rPr lang="en-US" b="0" i="0" dirty="0"/>
              <a:t>is the foundation upon which good decisions are made.</a:t>
            </a:r>
            <a:endParaRPr lang="en-US" b="0" dirty="0"/>
          </a:p>
          <a:p>
            <a:endParaRPr lang="en-US" b="0" dirty="0"/>
          </a:p>
          <a:p>
            <a:r>
              <a:rPr lang="en-US" b="1" i="1" dirty="0"/>
              <a:t>WINGS</a:t>
            </a:r>
            <a:r>
              <a:rPr lang="en-US" b="0" i="0" dirty="0"/>
              <a:t> training scenarios provide ample opportunity for pilots to exercise their decision-making skills.  </a:t>
            </a:r>
            <a:endParaRPr lang="en-US" b="1" i="1"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20</a:t>
            </a:fld>
            <a:endParaRPr lang="en-US"/>
          </a:p>
        </p:txBody>
      </p:sp>
    </p:spTree>
    <p:extLst>
      <p:ext uri="{BB962C8B-B14F-4D97-AF65-F5344CB8AC3E}">
        <p14:creationId xmlns:p14="http://schemas.microsoft.com/office/powerpoint/2010/main" val="103647430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t>As you might expect, </a:t>
            </a:r>
            <a:r>
              <a:rPr lang="en-US" b="1" dirty="0"/>
              <a:t>(Click)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b="1" i="1" dirty="0">
              <a:solidFill>
                <a:schemeClr val="bg1"/>
              </a:solidFill>
              <a:latin typeface="+mn-lt"/>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b="1" i="1" dirty="0">
                <a:solidFill>
                  <a:schemeClr val="bg1"/>
                </a:solidFill>
                <a:latin typeface="+mn-lt"/>
              </a:rPr>
              <a:t>WINGS</a:t>
            </a:r>
            <a:r>
              <a:rPr lang="en-US" sz="1200" b="0" i="0" dirty="0">
                <a:solidFill>
                  <a:schemeClr val="bg1"/>
                </a:solidFill>
                <a:latin typeface="+mn-lt"/>
              </a:rPr>
              <a:t> instruction leverages what we know about human memory and information processing to compensate for biases and errors. </a:t>
            </a:r>
            <a:r>
              <a:rPr lang="en-US" b="1" dirty="0"/>
              <a:t>(Click)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b="0" i="0" dirty="0">
              <a:solidFill>
                <a:schemeClr val="bg1"/>
              </a:solidFill>
              <a:latin typeface="+mn-lt"/>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b="0" i="0" dirty="0">
                <a:solidFill>
                  <a:schemeClr val="bg1"/>
                </a:solidFill>
                <a:latin typeface="+mn-lt"/>
              </a:rPr>
              <a:t>We have extensive experience with deadly aviation illusions that, with proper awareness and training, can be effectively dealt with in flight. </a:t>
            </a:r>
            <a:r>
              <a:rPr lang="en-US" b="1" dirty="0"/>
              <a:t>(Click)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b="0" i="0" dirty="0">
              <a:solidFill>
                <a:schemeClr val="bg1"/>
              </a:solidFill>
              <a:latin typeface="+mn-lt"/>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b="0" i="0" dirty="0">
                <a:solidFill>
                  <a:schemeClr val="bg1"/>
                </a:solidFill>
                <a:latin typeface="+mn-lt"/>
              </a:rPr>
              <a:t>And scientific studies of the Human Startle Response have informed </a:t>
            </a:r>
            <a:r>
              <a:rPr lang="en-US" sz="1200" b="1" i="1" dirty="0">
                <a:solidFill>
                  <a:schemeClr val="bg1"/>
                </a:solidFill>
                <a:latin typeface="+mn-lt"/>
              </a:rPr>
              <a:t>WINGS</a:t>
            </a:r>
            <a:r>
              <a:rPr lang="en-US" sz="1200" b="0" i="0" dirty="0">
                <a:solidFill>
                  <a:schemeClr val="bg1"/>
                </a:solidFill>
                <a:latin typeface="+mn-lt"/>
              </a:rPr>
              <a:t> training curricula that teach us how to cope with or avoid unsafe responses to startle and surprise.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b="0" i="0" dirty="0">
              <a:solidFill>
                <a:schemeClr val="bg1"/>
              </a:solidFill>
              <a:latin typeface="+mn-lt"/>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b="1" i="0" dirty="0">
                <a:solidFill>
                  <a:schemeClr val="bg1"/>
                </a:solidFill>
                <a:latin typeface="+mn-lt"/>
              </a:rPr>
              <a:t>(Next Slide)</a:t>
            </a:r>
            <a:endParaRPr lang="en-US" sz="1200" b="1" i="1" dirty="0">
              <a:solidFill>
                <a:schemeClr val="bg1"/>
              </a:solidFill>
              <a:latin typeface="+mn-lt"/>
            </a:endParaRPr>
          </a:p>
        </p:txBody>
      </p:sp>
      <p:sp>
        <p:nvSpPr>
          <p:cNvPr id="4" name="Slide Number Placeholder 3"/>
          <p:cNvSpPr>
            <a:spLocks noGrp="1"/>
          </p:cNvSpPr>
          <p:nvPr>
            <p:ph type="sldNum" sz="quarter" idx="5"/>
          </p:nvPr>
        </p:nvSpPr>
        <p:spPr/>
        <p:txBody>
          <a:bodyPr/>
          <a:lstStyle/>
          <a:p>
            <a:fld id="{55D68406-F15C-4303-97CE-0E3EE59880C4}" type="slidenum">
              <a:rPr lang="en-US" smtClean="0"/>
              <a:pPr/>
              <a:t>21</a:t>
            </a:fld>
            <a:endParaRPr lang="en-US"/>
          </a:p>
        </p:txBody>
      </p:sp>
    </p:spTree>
    <p:extLst>
      <p:ext uri="{BB962C8B-B14F-4D97-AF65-F5344CB8AC3E}">
        <p14:creationId xmlns:p14="http://schemas.microsoft.com/office/powerpoint/2010/main" val="48391601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finally, </a:t>
            </a:r>
            <a:r>
              <a:rPr lang="en-US" sz="1200" b="1" i="1" dirty="0">
                <a:solidFill>
                  <a:schemeClr val="bg1"/>
                </a:solidFill>
                <a:latin typeface="+mn-lt"/>
              </a:rPr>
              <a:t>WINGS</a:t>
            </a:r>
            <a:r>
              <a:rPr lang="en-US" sz="1200" b="0" i="0" dirty="0">
                <a:solidFill>
                  <a:schemeClr val="bg1"/>
                </a:solidFill>
                <a:latin typeface="+mn-lt"/>
              </a:rPr>
              <a:t> training recognizes that pilots can become overly reliant on modern aircraft automated systems, thus diminishing their hand flying skill.  </a:t>
            </a:r>
          </a:p>
          <a:p>
            <a:endParaRPr lang="en-US" sz="1200" b="0" i="0" dirty="0">
              <a:solidFill>
                <a:schemeClr val="bg1"/>
              </a:solidFill>
              <a:latin typeface="+mn-lt"/>
            </a:endParaRPr>
          </a:p>
          <a:p>
            <a:r>
              <a:rPr lang="en-US" sz="1200" b="0" i="0" dirty="0">
                <a:solidFill>
                  <a:schemeClr val="bg1"/>
                </a:solidFill>
                <a:latin typeface="+mn-lt"/>
              </a:rPr>
              <a:t>We also know that effective management of automated systems is reducing the time available to visually scan for traffic and other threats to safety.  Human factors knowledge and research informs </a:t>
            </a:r>
            <a:r>
              <a:rPr lang="en-US" sz="1200" b="1" i="1" dirty="0">
                <a:solidFill>
                  <a:schemeClr val="bg1"/>
                </a:solidFill>
                <a:latin typeface="+mn-lt"/>
              </a:rPr>
              <a:t>WINGS</a:t>
            </a:r>
            <a:r>
              <a:rPr lang="en-US" sz="1200" b="0" i="0" dirty="0">
                <a:solidFill>
                  <a:schemeClr val="bg1"/>
                </a:solidFill>
                <a:latin typeface="+mn-lt"/>
              </a:rPr>
              <a:t> training curricula that balance automation with hand flying and failure mode operation to maintain high levels of pilot skill and to avoid confusion when automation directs the aircraft to do something that was not expected.</a:t>
            </a:r>
          </a:p>
          <a:p>
            <a:endParaRPr lang="en-US" sz="1200" b="0" i="0" dirty="0">
              <a:solidFill>
                <a:schemeClr val="bg1"/>
              </a:solidFill>
              <a:latin typeface="+mn-lt"/>
            </a:endParaRPr>
          </a:p>
          <a:p>
            <a:r>
              <a:rPr lang="en-US" sz="1200" b="1" i="0" dirty="0">
                <a:solidFill>
                  <a:schemeClr val="bg1"/>
                </a:solidFill>
                <a:latin typeface="+mn-lt"/>
              </a:rPr>
              <a:t>(Next Slide)</a:t>
            </a:r>
            <a:endParaRPr lang="en-US" b="1"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22</a:t>
            </a:fld>
            <a:endParaRPr lang="en-US"/>
          </a:p>
        </p:txBody>
      </p:sp>
    </p:spTree>
    <p:extLst>
      <p:ext uri="{BB962C8B-B14F-4D97-AF65-F5344CB8AC3E}">
        <p14:creationId xmlns:p14="http://schemas.microsoft.com/office/powerpoint/2010/main" val="316185502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i="1" baseline="0" dirty="0"/>
          </a:p>
          <a:p>
            <a:r>
              <a:rPr lang="en-US" b="0" i="0" baseline="0" dirty="0"/>
              <a:t>Our </a:t>
            </a:r>
            <a:r>
              <a:rPr lang="en-US" dirty="0"/>
              <a:t>collective</a:t>
            </a:r>
            <a:r>
              <a:rPr lang="en-US" baseline="0" dirty="0"/>
              <a:t> and individual safety programs are based on these foundational elements:  </a:t>
            </a:r>
            <a:r>
              <a:rPr lang="en-US" b="1" baseline="0" dirty="0"/>
              <a:t>(Click)</a:t>
            </a:r>
            <a:r>
              <a:rPr lang="en-US" baseline="0" dirty="0"/>
              <a:t>	</a:t>
            </a:r>
          </a:p>
          <a:p>
            <a:endParaRPr lang="en-US" baseline="0" dirty="0"/>
          </a:p>
          <a:p>
            <a:pPr marL="171450" indent="-171450">
              <a:buFont typeface="Arial" panose="020B0604020202020204" pitchFamily="34" charset="0"/>
              <a:buChar char="•"/>
            </a:pPr>
            <a:r>
              <a:rPr lang="en-US" baseline="0" dirty="0"/>
              <a:t>Safety Risk Management – hazard identification and risk mitigation,  </a:t>
            </a:r>
          </a:p>
          <a:p>
            <a:pPr marL="628650" lvl="1" indent="-171450">
              <a:buFont typeface="Arial" panose="020B0604020202020204" pitchFamily="34" charset="0"/>
              <a:buChar char="•"/>
            </a:pPr>
            <a:r>
              <a:rPr lang="en-US" b="0" baseline="0" dirty="0"/>
              <a:t>We defined hazards, risks, and risk assessment </a:t>
            </a:r>
            <a:r>
              <a:rPr lang="en-US" b="1" baseline="0" dirty="0"/>
              <a:t>(Click)</a:t>
            </a:r>
          </a:p>
          <a:p>
            <a:pPr marL="457200" lvl="1" indent="0">
              <a:buFont typeface="Arial" panose="020B0604020202020204" pitchFamily="34" charset="0"/>
              <a:buNone/>
            </a:pPr>
            <a:endParaRPr lang="en-US" baseline="0" dirty="0"/>
          </a:p>
          <a:p>
            <a:pPr marL="171450" indent="-171450">
              <a:buFont typeface="Arial" panose="020B0604020202020204" pitchFamily="34" charset="0"/>
              <a:buChar char="•"/>
            </a:pPr>
            <a:r>
              <a:rPr lang="en-US" baseline="0" dirty="0"/>
              <a:t>Pilot Proficiency – the skills to do the job, </a:t>
            </a:r>
          </a:p>
          <a:p>
            <a:pPr marL="628650" lvl="1" indent="-171450">
              <a:buFont typeface="Arial" panose="020B0604020202020204" pitchFamily="34" charset="0"/>
              <a:buChar char="•"/>
            </a:pPr>
            <a:r>
              <a:rPr lang="en-US" b="0" baseline="0" dirty="0"/>
              <a:t>We discussed the necessity of continuing proficiency education for pilots in the context of FAA’s </a:t>
            </a:r>
            <a:r>
              <a:rPr lang="en-US" b="1" i="1" baseline="0" dirty="0"/>
              <a:t>WINGS </a:t>
            </a:r>
            <a:r>
              <a:rPr lang="en-US" b="0" i="0" baseline="0" dirty="0"/>
              <a:t>Pilot Proficiency Program </a:t>
            </a:r>
            <a:r>
              <a:rPr lang="en-US" b="1" baseline="0" dirty="0"/>
              <a:t>(Click)</a:t>
            </a:r>
          </a:p>
          <a:p>
            <a:pPr marL="457200" lvl="1" indent="0">
              <a:buFont typeface="Arial" panose="020B0604020202020204" pitchFamily="34" charset="0"/>
              <a:buNone/>
            </a:pPr>
            <a:endParaRPr lang="en-US" baseline="0" dirty="0"/>
          </a:p>
          <a:p>
            <a:pPr marL="171450" indent="-171450">
              <a:buFont typeface="Arial" panose="020B0604020202020204" pitchFamily="34" charset="0"/>
              <a:buChar char="•"/>
            </a:pPr>
            <a:r>
              <a:rPr lang="en-US" baseline="0" dirty="0"/>
              <a:t>and we discussed the benefits and challenges presented by emerging Aviation Technologies.</a:t>
            </a:r>
          </a:p>
          <a:p>
            <a:pPr marL="0" indent="0">
              <a:buFont typeface="Arial" panose="020B0604020202020204" pitchFamily="34" charset="0"/>
              <a:buNone/>
            </a:pPr>
            <a:endParaRPr lang="en-US" baseline="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a:latin typeface="Times New Roman" pitchFamily="18" charset="0"/>
                <a:ea typeface="ＭＳ Ｐゴシック" pitchFamily="34" charset="-128"/>
              </a:rPr>
              <a:t>(Next Slide) </a:t>
            </a:r>
            <a:endParaRPr lang="en-US" i="1" dirty="0">
              <a:latin typeface="Times New Roman" pitchFamily="18" charset="0"/>
              <a:ea typeface="ＭＳ Ｐゴシック" pitchFamily="34" charset="-128"/>
            </a:endParaRPr>
          </a:p>
        </p:txBody>
      </p:sp>
      <p:sp>
        <p:nvSpPr>
          <p:cNvPr id="4" name="Slide Number Placeholder 3"/>
          <p:cNvSpPr>
            <a:spLocks noGrp="1"/>
          </p:cNvSpPr>
          <p:nvPr>
            <p:ph type="sldNum" sz="quarter" idx="10"/>
          </p:nvPr>
        </p:nvSpPr>
        <p:spPr/>
        <p:txBody>
          <a:bodyPr/>
          <a:lstStyle/>
          <a:p>
            <a:fld id="{55D68406-F15C-4303-97CE-0E3EE59880C4}" type="slidenum">
              <a:rPr lang="en-US" smtClean="0"/>
              <a:pPr/>
              <a:t>23</a:t>
            </a:fld>
            <a:endParaRPr lang="en-US" dirty="0"/>
          </a:p>
        </p:txBody>
      </p:sp>
    </p:spTree>
    <p:extLst>
      <p:ext uri="{BB962C8B-B14F-4D97-AF65-F5344CB8AC3E}">
        <p14:creationId xmlns:p14="http://schemas.microsoft.com/office/powerpoint/2010/main" val="5678167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Understanding human factors facilitates</a:t>
            </a:r>
            <a:r>
              <a:rPr lang="en-US" baseline="0" dirty="0"/>
              <a:t> communication.  We are better able to craft messages and better able to understand them.</a:t>
            </a:r>
          </a:p>
          <a:p>
            <a:r>
              <a:rPr lang="en-US" baseline="0" dirty="0"/>
              <a:t>Decision making is much improved when human factors are considered.</a:t>
            </a:r>
          </a:p>
          <a:p>
            <a:r>
              <a:rPr lang="en-US" baseline="0" dirty="0"/>
              <a:t>Understanding how we function under stress and managing our responses to stressful situations makes it much more likely we’ll survive a crisis.</a:t>
            </a:r>
          </a:p>
          <a:p>
            <a:r>
              <a:rPr lang="en-US" baseline="0" dirty="0"/>
              <a:t>Human Factors-aware Flight Instructors can craft more effective instructional experiences for students.</a:t>
            </a:r>
          </a:p>
          <a:p>
            <a:r>
              <a:rPr lang="en-US" baseline="0" dirty="0"/>
              <a:t>And students who are versed in HF are better able to absorb and retain information.  </a:t>
            </a:r>
            <a:r>
              <a:rPr lang="en-US" b="1" baseline="0" dirty="0"/>
              <a:t>(Click)</a:t>
            </a:r>
          </a:p>
          <a:p>
            <a:endParaRPr lang="en-US" b="1" baseline="0" dirty="0"/>
          </a:p>
          <a:p>
            <a:r>
              <a:rPr lang="en-US" b="0" baseline="0" dirty="0"/>
              <a:t>That all adds up to safer, more efficient flight operations.</a:t>
            </a:r>
          </a:p>
          <a:p>
            <a:endParaRPr lang="en-US" baseline="0" dirty="0"/>
          </a:p>
          <a:p>
            <a:r>
              <a:rPr lang="en-US" b="1" baseline="0" dirty="0"/>
              <a:t>(Next Slide)</a:t>
            </a:r>
            <a:endParaRPr lang="en-US" dirty="0"/>
          </a:p>
        </p:txBody>
      </p:sp>
      <p:sp>
        <p:nvSpPr>
          <p:cNvPr id="4" name="Slide Number Placeholder 3"/>
          <p:cNvSpPr>
            <a:spLocks noGrp="1"/>
          </p:cNvSpPr>
          <p:nvPr>
            <p:ph type="sldNum" sz="quarter" idx="5"/>
          </p:nvPr>
        </p:nvSpPr>
        <p:spPr/>
        <p:txBody>
          <a:bodyPr/>
          <a:lstStyle/>
          <a:p>
            <a:pPr marL="0" marR="0" lvl="0" indent="0" algn="r" defTabSz="911225" rtl="0" eaLnBrk="1" fontAlgn="base" latinLnBrk="0" hangingPunct="1">
              <a:lnSpc>
                <a:spcPct val="100000"/>
              </a:lnSpc>
              <a:spcBef>
                <a:spcPct val="0"/>
              </a:spcBef>
              <a:spcAft>
                <a:spcPct val="0"/>
              </a:spcAft>
              <a:buClrTx/>
              <a:buSzTx/>
              <a:buFontTx/>
              <a:buNone/>
              <a:tabLst/>
              <a:defRPr/>
            </a:pPr>
            <a:fld id="{55D68406-F15C-4303-97CE-0E3EE59880C4}" type="slidenum">
              <a:rPr kumimoji="0" lang="en-US" sz="1200" b="0" i="0" u="none" strike="noStrike" kern="1200" cap="none" spc="0" normalizeH="0" baseline="0" noProof="0" smtClean="0">
                <a:ln>
                  <a:noFill/>
                </a:ln>
                <a:solidFill>
                  <a:srgbClr val="000000"/>
                </a:solidFill>
                <a:effectLst/>
                <a:uLnTx/>
                <a:uFillTx/>
                <a:latin typeface="Times New Roman" pitchFamily="18" charset="0"/>
                <a:ea typeface="+mn-ea"/>
                <a:cs typeface="+mn-cs"/>
              </a:rPr>
              <a:pPr marL="0" marR="0" lvl="0" indent="0" algn="r" defTabSz="911225" rtl="0" eaLnBrk="1" fontAlgn="base" latinLnBrk="0" hangingPunct="1">
                <a:lnSpc>
                  <a:spcPct val="100000"/>
                </a:lnSpc>
                <a:spcBef>
                  <a:spcPct val="0"/>
                </a:spcBef>
                <a:spcAft>
                  <a:spcPct val="0"/>
                </a:spcAft>
                <a:buClrTx/>
                <a:buSzTx/>
                <a:buFontTx/>
                <a:buNone/>
                <a:tabLst/>
                <a:defRPr/>
              </a:pPr>
              <a:t>24</a:t>
            </a:fld>
            <a:endParaRPr kumimoji="0" lang="en-US" sz="12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Tree>
    <p:extLst>
      <p:ext uri="{BB962C8B-B14F-4D97-AF65-F5344CB8AC3E}">
        <p14:creationId xmlns:p14="http://schemas.microsoft.com/office/powerpoint/2010/main" val="347155295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Safety Management Systems are a</a:t>
            </a:r>
            <a:r>
              <a:rPr lang="en-US" baseline="0" dirty="0"/>
              <a:t> set of policies and processes that can increase the safety and efficiency of any flight operation.  And FAA is bringing SMS to General Aviation.  You may have heard of SMS but thought it was only for large organizations but actually SMS can be scaled to fit any operation large or small.</a:t>
            </a:r>
          </a:p>
          <a:p>
            <a:endParaRPr lang="en-US" baseline="0" dirty="0"/>
          </a:p>
          <a:p>
            <a:r>
              <a:rPr lang="en-US" baseline="0" dirty="0"/>
              <a:t>There are 4 major components to a Safety Management System </a:t>
            </a:r>
            <a:r>
              <a:rPr lang="en-US" b="1" baseline="0" dirty="0"/>
              <a:t>(Click)</a:t>
            </a:r>
          </a:p>
          <a:p>
            <a:endParaRPr lang="en-US" b="1" baseline="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baseline="0" dirty="0"/>
              <a:t>Safety Policy – a documented commitment to safety that runs from the head of an organization to its newest member. </a:t>
            </a:r>
            <a:r>
              <a:rPr lang="en-US" b="1" baseline="0" dirty="0"/>
              <a:t>(Click)</a:t>
            </a:r>
          </a:p>
          <a:p>
            <a:endParaRPr lang="en-US" b="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dirty="0"/>
              <a:t>Safety Risk Management – a process that identifies</a:t>
            </a:r>
            <a:r>
              <a:rPr lang="en-US" b="0" baseline="0" dirty="0"/>
              <a:t> hazards within an operation, determines to what extent an identified hazard may impact flight safety, and controls the risk of occurrence to an acceptable level. </a:t>
            </a:r>
            <a:r>
              <a:rPr lang="en-US" b="1" baseline="0" dirty="0"/>
              <a:t>(Click)</a:t>
            </a:r>
          </a:p>
          <a:p>
            <a:endParaRPr lang="en-US" b="0" baseline="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baseline="0" dirty="0"/>
              <a:t>Safety Assurance – By collecting and analyzing information derived from safety performance data Safety Assurance ensures the performance and effectiveness of Safety Risk Controls. </a:t>
            </a:r>
            <a:r>
              <a:rPr lang="en-US" b="1" baseline="0" dirty="0"/>
              <a:t>(Click)</a:t>
            </a:r>
          </a:p>
          <a:p>
            <a:endParaRPr lang="en-US" b="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dirty="0"/>
              <a:t>Safety</a:t>
            </a:r>
            <a:r>
              <a:rPr lang="en-US" b="0" baseline="0" dirty="0"/>
              <a:t> Promotion communicates safety information and commitment throughout the organization. </a:t>
            </a:r>
            <a:r>
              <a:rPr lang="en-US" b="1" baseline="0" dirty="0"/>
              <a:t>(Click)</a:t>
            </a:r>
          </a:p>
          <a:p>
            <a:endParaRPr lang="en-US" b="0" dirty="0"/>
          </a:p>
          <a:p>
            <a:r>
              <a:rPr lang="en-US" b="0" dirty="0"/>
              <a:t>You can find more information about Safety Management Systems at the URL on the Screen.</a:t>
            </a:r>
          </a:p>
          <a:p>
            <a:endParaRPr lang="en-US" b="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a:t>(End)</a:t>
            </a:r>
          </a:p>
          <a:p>
            <a:endParaRPr lang="en-US" b="0"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25</a:t>
            </a:fld>
            <a:endParaRPr lang="en-US" dirty="0"/>
          </a:p>
        </p:txBody>
      </p:sp>
    </p:spTree>
    <p:extLst>
      <p:ext uri="{BB962C8B-B14F-4D97-AF65-F5344CB8AC3E}">
        <p14:creationId xmlns:p14="http://schemas.microsoft.com/office/powerpoint/2010/main" val="200781172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Times New Roman" pitchFamily="18" charset="0"/>
                <a:ea typeface="ＭＳ Ｐゴシック" pitchFamily="34" charset="-128"/>
              </a:rPr>
              <a:t>Presentation Note:   </a:t>
            </a:r>
            <a:r>
              <a:rPr lang="en-US" i="1" dirty="0">
                <a:latin typeface="Times New Roman" pitchFamily="18" charset="0"/>
                <a:ea typeface="ＭＳ Ｐゴシック" pitchFamily="34" charset="-128"/>
              </a:rPr>
              <a:t>You may wish to provide your contact information and main FSDO phone number here. </a:t>
            </a:r>
            <a:r>
              <a:rPr lang="en-US" sz="1200" i="1" kern="1200" dirty="0">
                <a:solidFill>
                  <a:schemeClr val="tx1"/>
                </a:solidFill>
                <a:effectLst/>
                <a:latin typeface="Times New Roman" pitchFamily="18" charset="0"/>
                <a:ea typeface="+mn-ea"/>
                <a:cs typeface="+mn-cs"/>
              </a:rPr>
              <a:t>You can also add </a:t>
            </a:r>
            <a:r>
              <a:rPr lang="en-US" sz="1200" b="1" i="1" kern="1200" dirty="0">
                <a:solidFill>
                  <a:schemeClr val="tx1"/>
                </a:solidFill>
                <a:effectLst/>
                <a:latin typeface="Times New Roman" pitchFamily="18" charset="0"/>
                <a:ea typeface="+mn-ea"/>
                <a:cs typeface="+mn-cs"/>
              </a:rPr>
              <a:t>WINGSPro</a:t>
            </a:r>
            <a:r>
              <a:rPr lang="en-US" sz="1200" kern="1200" dirty="0">
                <a:solidFill>
                  <a:schemeClr val="tx1"/>
                </a:solidFill>
                <a:effectLst/>
                <a:latin typeface="Times New Roman" pitchFamily="18" charset="0"/>
                <a:ea typeface="+mn-ea"/>
                <a:cs typeface="+mn-cs"/>
              </a:rPr>
              <a:t> contact information.</a:t>
            </a:r>
            <a:r>
              <a:rPr lang="en-US" sz="1200" b="1" kern="1200" dirty="0">
                <a:solidFill>
                  <a:schemeClr val="tx1"/>
                </a:solidFill>
                <a:effectLst/>
                <a:latin typeface="Times New Roman" pitchFamily="18" charset="0"/>
                <a:ea typeface="+mn-ea"/>
                <a:cs typeface="+mn-cs"/>
              </a:rPr>
              <a:t> </a:t>
            </a:r>
          </a:p>
          <a:p>
            <a:endParaRPr lang="en-US" sz="1200" b="1" i="1" kern="1200" dirty="0">
              <a:solidFill>
                <a:schemeClr val="tx1"/>
              </a:solidFill>
              <a:effectLst/>
              <a:latin typeface="Times New Roman" pitchFamily="18" charset="0"/>
              <a:ea typeface="+mn-ea"/>
              <a:cs typeface="+mn-cs"/>
            </a:endParaRPr>
          </a:p>
          <a:p>
            <a:r>
              <a:rPr lang="en-US" i="1" dirty="0">
                <a:latin typeface="Times New Roman" pitchFamily="18" charset="0"/>
                <a:ea typeface="ＭＳ Ｐゴシック" pitchFamily="34" charset="-128"/>
              </a:rPr>
              <a:t>Modify with your information or leave blank.   </a:t>
            </a:r>
          </a:p>
          <a:p>
            <a:endParaRPr lang="en-US" b="1" i="1" dirty="0">
              <a:latin typeface="Times New Roman" pitchFamily="18" charset="0"/>
              <a:ea typeface="ＭＳ Ｐゴシック" pitchFamily="34" charset="-128"/>
            </a:endParaRPr>
          </a:p>
          <a:p>
            <a:endParaRPr lang="en-US" b="1" i="1" dirty="0">
              <a:latin typeface="Times New Roman" pitchFamily="18" charset="0"/>
              <a:ea typeface="ＭＳ Ｐゴシック" pitchFamily="34" charset="-128"/>
            </a:endParaRPr>
          </a:p>
          <a:p>
            <a:r>
              <a:rPr lang="en-US" b="1" dirty="0">
                <a:latin typeface="Times New Roman" pitchFamily="18" charset="0"/>
                <a:ea typeface="ＭＳ Ｐゴシック" pitchFamily="34" charset="-128"/>
              </a:rPr>
              <a:t>(Next Slide)</a:t>
            </a:r>
          </a:p>
          <a:p>
            <a:endParaRPr lang="en-US"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26</a:t>
            </a:fld>
            <a:endParaRPr lang="en-US"/>
          </a:p>
        </p:txBody>
      </p:sp>
    </p:spTree>
    <p:extLst>
      <p:ext uri="{BB962C8B-B14F-4D97-AF65-F5344CB8AC3E}">
        <p14:creationId xmlns:p14="http://schemas.microsoft.com/office/powerpoint/2010/main" val="304942360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FAA Safety Briefing magazine, available in print or online, publishes 6 times each year.  It’s another important safety information conduit another The magazine is available in print or online versions.  The magazine also has a robust social media safety presence.  Navigate to the URL or scan the QR code on the screen to read the latest issue. </a:t>
            </a:r>
          </a:p>
          <a:p>
            <a:endParaRPr lang="en-US" dirty="0"/>
          </a:p>
          <a:p>
            <a:r>
              <a:rPr lang="en-US" b="1" dirty="0"/>
              <a:t>(Next Slide)</a:t>
            </a:r>
          </a:p>
        </p:txBody>
      </p:sp>
      <p:sp>
        <p:nvSpPr>
          <p:cNvPr id="4" name="Slide Number Placeholder 3"/>
          <p:cNvSpPr>
            <a:spLocks noGrp="1"/>
          </p:cNvSpPr>
          <p:nvPr>
            <p:ph type="sldNum" sz="quarter" idx="5"/>
          </p:nvPr>
        </p:nvSpPr>
        <p:spPr/>
        <p:txBody>
          <a:bodyPr/>
          <a:lstStyle/>
          <a:p>
            <a:fld id="{55D68406-F15C-4303-97CE-0E3EE59880C4}" type="slidenum">
              <a:rPr lang="en-US" smtClean="0"/>
              <a:pPr/>
              <a:t>27</a:t>
            </a:fld>
            <a:endParaRPr lang="en-US"/>
          </a:p>
        </p:txBody>
      </p:sp>
    </p:spTree>
    <p:extLst>
      <p:ext uri="{BB962C8B-B14F-4D97-AF65-F5344CB8AC3E}">
        <p14:creationId xmlns:p14="http://schemas.microsoft.com/office/powerpoint/2010/main" val="126559826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pitchFamily="18" charset="0"/>
              </a:rPr>
              <a:t>There’s nothing like the feeling you get when you know you’re</a:t>
            </a:r>
            <a:r>
              <a:rPr lang="en-US" baseline="0" dirty="0">
                <a:latin typeface="Times New Roman" pitchFamily="18" charset="0"/>
              </a:rPr>
              <a:t> playing your A game and in order to do that you need a good coach  </a:t>
            </a:r>
            <a:r>
              <a:rPr lang="en-US" b="1" baseline="0" dirty="0">
                <a:latin typeface="Times New Roman" pitchFamily="18" charset="0"/>
              </a:rPr>
              <a:t>(Click)</a:t>
            </a:r>
            <a:r>
              <a:rPr lang="en-US" b="1" dirty="0">
                <a:latin typeface="Times New Roman" pitchFamily="18" charset="0"/>
              </a:rPr>
              <a:t> </a:t>
            </a:r>
          </a:p>
          <a:p>
            <a:endParaRPr lang="en-US" b="1" dirty="0">
              <a:latin typeface="Times New Roman" pitchFamily="18" charset="0"/>
            </a:endParaRPr>
          </a:p>
          <a:p>
            <a:r>
              <a:rPr lang="en-US" b="0" dirty="0">
                <a:latin typeface="Times New Roman" pitchFamily="18" charset="0"/>
              </a:rPr>
              <a:t>Proficient Pilots </a:t>
            </a:r>
            <a:r>
              <a:rPr lang="en-US" b="0" baseline="0" dirty="0">
                <a:latin typeface="Times New Roman" pitchFamily="18" charset="0"/>
              </a:rPr>
              <a:t>fly regularly with CFIs who will challenge them to review what they know, explore new horizons, and to always do their best.  Of course, they must dedicate time and money to their proficiency program but it’s well worth it for the peace of mind that comes with confidence.  </a:t>
            </a:r>
            <a:r>
              <a:rPr lang="en-US" b="1" baseline="0" dirty="0">
                <a:latin typeface="Times New Roman" pitchFamily="18" charset="0"/>
              </a:rPr>
              <a:t>(Click)</a:t>
            </a:r>
            <a:r>
              <a:rPr lang="en-US" b="1" dirty="0">
                <a:latin typeface="Times New Roman" pitchFamily="18" charset="0"/>
              </a:rPr>
              <a:t> </a:t>
            </a:r>
          </a:p>
          <a:p>
            <a:endParaRPr lang="en-US" b="1" dirty="0">
              <a:latin typeface="Times New Roman" pitchFamily="18" charset="0"/>
            </a:endParaRPr>
          </a:p>
          <a:p>
            <a:r>
              <a:rPr lang="en-US" b="0" dirty="0">
                <a:latin typeface="Times New Roman" pitchFamily="18" charset="0"/>
              </a:rPr>
              <a:t>Vince Lombardi, the famous football coach said,</a:t>
            </a:r>
            <a:r>
              <a:rPr lang="en-US" b="0" baseline="0" dirty="0">
                <a:latin typeface="Times New Roman" pitchFamily="18" charset="0"/>
              </a:rPr>
              <a:t> “Practice does not make perfect.  Only perfect practice makes perfect.”  For pilots that means</a:t>
            </a:r>
            <a:br>
              <a:rPr lang="en-US" b="0" baseline="0" dirty="0">
                <a:latin typeface="Times New Roman" pitchFamily="18" charset="0"/>
              </a:rPr>
            </a:br>
            <a:r>
              <a:rPr lang="en-US" b="0" baseline="0" dirty="0">
                <a:latin typeface="Times New Roman" pitchFamily="18" charset="0"/>
              </a:rPr>
              <a:t>flying with precision.  On course, on altitude, on speed all the time. </a:t>
            </a:r>
            <a:r>
              <a:rPr lang="en-US" b="1" baseline="0" dirty="0">
                <a:latin typeface="Times New Roman" pitchFamily="18" charset="0"/>
              </a:rPr>
              <a:t>(Click)</a:t>
            </a:r>
            <a:r>
              <a:rPr lang="en-US" b="1" dirty="0">
                <a:latin typeface="Times New Roman" pitchFamily="18" charset="0"/>
              </a:rPr>
              <a:t> </a:t>
            </a:r>
            <a:endParaRPr lang="en-US" b="0" baseline="0" dirty="0">
              <a:latin typeface="Times New Roman" pitchFamily="18" charset="0"/>
            </a:endParaRPr>
          </a:p>
          <a:p>
            <a:endParaRPr lang="en-US" dirty="0">
              <a:latin typeface="Times New Roman" pitchFamily="18" charset="0"/>
            </a:endParaRPr>
          </a:p>
          <a:p>
            <a:r>
              <a:rPr lang="en-US" dirty="0">
                <a:latin typeface="Times New Roman" pitchFamily="18" charset="0"/>
              </a:rPr>
              <a:t>Encourage your flight</a:t>
            </a:r>
            <a:r>
              <a:rPr lang="en-US" baseline="0" dirty="0">
                <a:latin typeface="Times New Roman" pitchFamily="18" charset="0"/>
              </a:rPr>
              <a:t> training clients </a:t>
            </a:r>
            <a:r>
              <a:rPr lang="en-US" dirty="0">
                <a:latin typeface="Times New Roman" pitchFamily="18" charset="0"/>
              </a:rPr>
              <a:t>to document their achievements in the Wings Proficiency Program.  It’s a great way to stay on top of their game</a:t>
            </a:r>
            <a:r>
              <a:rPr lang="en-US" baseline="0" dirty="0">
                <a:latin typeface="Times New Roman" pitchFamily="18" charset="0"/>
              </a:rPr>
              <a:t> and keep </a:t>
            </a:r>
            <a:r>
              <a:rPr lang="en-US" dirty="0">
                <a:latin typeface="Times New Roman" pitchFamily="18" charset="0"/>
              </a:rPr>
              <a:t>their</a:t>
            </a:r>
            <a:r>
              <a:rPr lang="en-US" baseline="0" dirty="0">
                <a:latin typeface="Times New Roman" pitchFamily="18" charset="0"/>
              </a:rPr>
              <a:t> flight review current.</a:t>
            </a:r>
          </a:p>
          <a:p>
            <a:endParaRPr lang="en-US" baseline="0" dirty="0">
              <a:latin typeface="Times New Roman" pitchFamily="18" charset="0"/>
            </a:endParaRPr>
          </a:p>
          <a:p>
            <a:r>
              <a:rPr lang="en-US" altLang="en-US" b="1" dirty="0">
                <a:latin typeface="Times New Roman" pitchFamily="18" charset="0"/>
                <a:ea typeface="ＭＳ Ｐゴシック" pitchFamily="34" charset="-128"/>
              </a:rPr>
              <a:t>(Next</a:t>
            </a:r>
            <a:r>
              <a:rPr lang="en-US" altLang="en-US" b="1" baseline="0" dirty="0">
                <a:latin typeface="Times New Roman" pitchFamily="18" charset="0"/>
                <a:ea typeface="ＭＳ Ｐゴシック" pitchFamily="34" charset="-128"/>
              </a:rPr>
              <a:t> Slide</a:t>
            </a:r>
            <a:r>
              <a:rPr lang="en-US" altLang="en-US" b="1" dirty="0">
                <a:latin typeface="Times New Roman" pitchFamily="18" charset="0"/>
                <a:ea typeface="ＭＳ Ｐゴシック" pitchFamily="34" charset="-128"/>
              </a:rPr>
              <a:t>) </a:t>
            </a:r>
            <a:endParaRPr lang="en-US" dirty="0">
              <a:latin typeface="Times New Roman" pitchFamily="18" charset="0"/>
            </a:endParaRPr>
          </a:p>
          <a:p>
            <a:endParaRPr lang="en-US"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28</a:t>
            </a:fld>
            <a:endParaRPr lang="en-US"/>
          </a:p>
        </p:txBody>
      </p:sp>
    </p:spTree>
    <p:extLst>
      <p:ext uri="{BB962C8B-B14F-4D97-AF65-F5344CB8AC3E}">
        <p14:creationId xmlns:p14="http://schemas.microsoft.com/office/powerpoint/2010/main" val="100234222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b="0" i="0" dirty="0"/>
              <a:t>Every</a:t>
            </a:r>
            <a:r>
              <a:rPr lang="en-US" b="0" i="0" baseline="0" dirty="0"/>
              <a:t> time you complete a </a:t>
            </a:r>
            <a:r>
              <a:rPr lang="en-US" b="1" i="1" baseline="0" dirty="0"/>
              <a:t>WINGS </a:t>
            </a:r>
            <a:r>
              <a:rPr lang="en-US" b="0" i="0" baseline="0" dirty="0"/>
              <a:t>Phase, you’re eligible to win cash in the </a:t>
            </a:r>
            <a:r>
              <a:rPr lang="en-US" b="1" i="1" baseline="0" dirty="0"/>
              <a:t>WINGS </a:t>
            </a:r>
            <a:r>
              <a:rPr lang="en-US" b="0" i="0" baseline="0" dirty="0"/>
              <a:t>Sweepstakes. </a:t>
            </a:r>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t>The sweepstakes is generously funded by the WINGS Industry Network.  https://wingsindustry.com to learn more and enter the sweepstakes.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t>Just navigate to http://www.</a:t>
            </a:r>
            <a:r>
              <a:rPr lang="en-US" baseline="0" dirty="0"/>
              <a:t>mywingsinitiative.org or scan the QR code for details.  By the way, Instructors can also enter the sweepstakes. </a:t>
            </a:r>
          </a:p>
          <a:p>
            <a:pPr marL="0" marR="0" lvl="0" indent="0" algn="l" defTabSz="914400" rtl="0" eaLnBrk="1" fontAlgn="base" latinLnBrk="0" hangingPunct="1">
              <a:lnSpc>
                <a:spcPct val="100000"/>
              </a:lnSpc>
              <a:spcBef>
                <a:spcPct val="30000"/>
              </a:spcBef>
              <a:spcAft>
                <a:spcPct val="0"/>
              </a:spcAft>
              <a:buClrTx/>
              <a:buSzTx/>
              <a:buFontTx/>
              <a:buNone/>
              <a:tabLst/>
              <a:defRPr/>
            </a:pPr>
            <a:r>
              <a:rPr lang="en-US" baseline="0" dirty="0"/>
              <a:t> </a:t>
            </a:r>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a:t>(Next Slide)</a:t>
            </a:r>
            <a:endParaRPr lang="en-US" dirty="0"/>
          </a:p>
          <a:p>
            <a:endParaRPr lang="en-US"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29</a:t>
            </a:fld>
            <a:endParaRPr lang="en-US" dirty="0"/>
          </a:p>
        </p:txBody>
      </p:sp>
    </p:spTree>
    <p:extLst>
      <p:ext uri="{BB962C8B-B14F-4D97-AF65-F5344CB8AC3E}">
        <p14:creationId xmlns:p14="http://schemas.microsoft.com/office/powerpoint/2010/main" val="387433354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Your</a:t>
            </a:r>
            <a:r>
              <a:rPr lang="en-US" baseline="0" dirty="0"/>
              <a:t> presence here shows that you are vital members of our General Aviation Safety Community.  The high standards you keep and the examples you set are a great credit to you and to GA.</a:t>
            </a:r>
          </a:p>
          <a:p>
            <a:endParaRPr lang="en-US" baseline="0" dirty="0"/>
          </a:p>
          <a:p>
            <a:r>
              <a:rPr lang="en-US" baseline="0" dirty="0"/>
              <a:t>Thank you for attending.</a:t>
            </a:r>
          </a:p>
          <a:p>
            <a:endParaRPr lang="en-US" baseline="0" dirty="0"/>
          </a:p>
          <a:p>
            <a:r>
              <a:rPr lang="en-US" b="1" baseline="0" dirty="0"/>
              <a:t>(Next Slide)</a:t>
            </a:r>
          </a:p>
        </p:txBody>
      </p:sp>
      <p:sp>
        <p:nvSpPr>
          <p:cNvPr id="4" name="Slide Number Placeholder 3"/>
          <p:cNvSpPr>
            <a:spLocks noGrp="1"/>
          </p:cNvSpPr>
          <p:nvPr>
            <p:ph type="sldNum" sz="quarter" idx="5"/>
          </p:nvPr>
        </p:nvSpPr>
        <p:spPr/>
        <p:txBody>
          <a:bodyPr/>
          <a:lstStyle/>
          <a:p>
            <a:fld id="{55D68406-F15C-4303-97CE-0E3EE59880C4}" type="slidenum">
              <a:rPr lang="en-US" smtClean="0"/>
              <a:pPr/>
              <a:t>30</a:t>
            </a:fld>
            <a:endParaRPr lang="en-US"/>
          </a:p>
        </p:txBody>
      </p:sp>
    </p:spTree>
    <p:extLst>
      <p:ext uri="{BB962C8B-B14F-4D97-AF65-F5344CB8AC3E}">
        <p14:creationId xmlns:p14="http://schemas.microsoft.com/office/powerpoint/2010/main" val="7604891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31338345-9CBA-4181-BEB7-82A779821C66}" type="slidenum">
              <a:rPr lang="en-US"/>
              <a:pPr/>
              <a:t>31</a:t>
            </a:fld>
            <a:endParaRPr lang="en-US" dirty="0"/>
          </a:p>
        </p:txBody>
      </p:sp>
      <p:sp>
        <p:nvSpPr>
          <p:cNvPr id="33794" name="Rectangle 2"/>
          <p:cNvSpPr>
            <a:spLocks noGrp="1" noRot="1" noChangeAspect="1" noChangeArrowheads="1" noTextEdit="1"/>
          </p:cNvSpPr>
          <p:nvPr>
            <p:ph type="sldImg"/>
          </p:nvPr>
        </p:nvSpPr>
        <p:spPr>
          <a:xfrm>
            <a:off x="331788" y="696913"/>
            <a:ext cx="6197600" cy="3486150"/>
          </a:xfrm>
          <a:ln/>
        </p:spPr>
      </p:sp>
      <p:sp>
        <p:nvSpPr>
          <p:cNvPr id="33795" name="Rectangle 3"/>
          <p:cNvSpPr>
            <a:spLocks noGrp="1" noChangeArrowheads="1"/>
          </p:cNvSpPr>
          <p:nvPr>
            <p:ph type="body" idx="1"/>
          </p:nvPr>
        </p:nvSpPr>
        <p:spPr/>
        <p:txBody>
          <a:bodyPr/>
          <a:lstStyle/>
          <a:p>
            <a:pPr eaLnBrk="1" hangingPunct="1"/>
            <a:r>
              <a:rPr lang="en-US" b="1" dirty="0">
                <a:latin typeface="Times New Roman" pitchFamily="18" charset="0"/>
                <a:ea typeface="ＭＳ Ｐゴシック" pitchFamily="34" charset="-128"/>
              </a:rPr>
              <a:t>(The End) </a:t>
            </a:r>
          </a:p>
          <a:p>
            <a:pPr eaLnBrk="1" hangingPunct="1"/>
            <a:endParaRPr lang="en-US" b="1" i="1" dirty="0">
              <a:latin typeface="Times New Roman" pitchFamily="18" charset="0"/>
              <a:ea typeface="ＭＳ Ｐゴシック" pitchFamily="34" charset="-128"/>
            </a:endParaRPr>
          </a:p>
          <a:p>
            <a:pPr eaLnBrk="1" hangingPunct="1"/>
            <a:endParaRPr lang="en-US" i="1" dirty="0">
              <a:latin typeface="Times New Roman" pitchFamily="18" charset="0"/>
              <a:ea typeface="ＭＳ Ｐゴシック" pitchFamily="34" charset="-128"/>
            </a:endParaRPr>
          </a:p>
        </p:txBody>
      </p:sp>
    </p:spTree>
    <p:extLst>
      <p:ext uri="{BB962C8B-B14F-4D97-AF65-F5344CB8AC3E}">
        <p14:creationId xmlns:p14="http://schemas.microsoft.com/office/powerpoint/2010/main" val="265411966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Master" Target="../slideMasters/slideMaster1.xml"/><Relationship Id="rId1" Type="http://schemas.openxmlformats.org/officeDocument/2006/relationships/tags" Target="../tags/tag3.xml"/><Relationship Id="rId4" Type="http://schemas.openxmlformats.org/officeDocument/2006/relationships/image" Target="../media/image1.wmf"/></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7.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9.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10" name="Picture 2" descr="C:\Users\afs805pc\Documents\Templates\FAAST-line.png"/>
          <p:cNvPicPr>
            <a:picLocks noChangeAspect="1" noChangeArrowheads="1"/>
          </p:cNvPicPr>
          <p:nvPr userDrawn="1"/>
        </p:nvPicPr>
        <p:blipFill rotWithShape="1">
          <a:blip r:embed="rId3" cstate="screen">
            <a:extLst>
              <a:ext uri="{28A0092B-C50C-407E-A947-70E740481C1C}">
                <a14:useLocalDpi xmlns:a14="http://schemas.microsoft.com/office/drawing/2010/main"/>
              </a:ext>
            </a:extLst>
          </a:blip>
          <a:srcRect/>
          <a:stretch/>
        </p:blipFill>
        <p:spPr bwMode="auto">
          <a:xfrm>
            <a:off x="-42751" y="6512171"/>
            <a:ext cx="12234750" cy="347388"/>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C:\Users\afs805pc\Documents\Templates\FAAST-line.png"/>
          <p:cNvPicPr>
            <a:picLocks noChangeAspect="1" noChangeArrowheads="1"/>
          </p:cNvPicPr>
          <p:nvPr userDrawn="1"/>
        </p:nvPicPr>
        <p:blipFill rotWithShape="1">
          <a:blip r:embed="rId3" cstate="screen">
            <a:extLst>
              <a:ext uri="{28A0092B-C50C-407E-A947-70E740481C1C}">
                <a14:useLocalDpi xmlns:a14="http://schemas.microsoft.com/office/drawing/2010/main"/>
              </a:ext>
            </a:extLst>
          </a:blip>
          <a:srcRect/>
          <a:stretch/>
        </p:blipFill>
        <p:spPr bwMode="auto">
          <a:xfrm rot="10800000">
            <a:off x="-2" y="7286"/>
            <a:ext cx="12192001" cy="347388"/>
          </a:xfrm>
          <a:prstGeom prst="rect">
            <a:avLst/>
          </a:prstGeom>
          <a:noFill/>
          <a:extLst>
            <a:ext uri="{909E8E84-426E-40DD-AFC4-6F175D3DCCD1}">
              <a14:hiddenFill xmlns:a14="http://schemas.microsoft.com/office/drawing/2010/main">
                <a:solidFill>
                  <a:srgbClr val="FFFFFF"/>
                </a:solidFill>
              </a14:hiddenFill>
            </a:ext>
          </a:extLst>
        </p:spPr>
      </p:pic>
      <p:sp>
        <p:nvSpPr>
          <p:cNvPr id="63490" name="Rectangle 1026"/>
          <p:cNvSpPr>
            <a:spLocks noGrp="1" noChangeArrowheads="1"/>
          </p:cNvSpPr>
          <p:nvPr>
            <p:ph type="ctrTitle" hasCustomPrompt="1"/>
          </p:nvPr>
        </p:nvSpPr>
        <p:spPr>
          <a:xfrm>
            <a:off x="303301" y="354380"/>
            <a:ext cx="6734808" cy="1395412"/>
          </a:xfrm>
        </p:spPr>
        <p:txBody>
          <a:bodyPr anchor="t"/>
          <a:lstStyle>
            <a:lvl1pPr>
              <a:defRPr sz="3600"/>
            </a:lvl1pPr>
          </a:lstStyle>
          <a:p>
            <a:pPr lvl="0"/>
            <a:r>
              <a:rPr lang="en-US" noProof="0" dirty="0"/>
              <a:t>The National FAA Safety Team Presents</a:t>
            </a:r>
          </a:p>
        </p:txBody>
      </p:sp>
      <p:sp>
        <p:nvSpPr>
          <p:cNvPr id="63491" name="Rectangle 1027"/>
          <p:cNvSpPr>
            <a:spLocks noGrp="1" noChangeArrowheads="1"/>
          </p:cNvSpPr>
          <p:nvPr>
            <p:ph type="subTitle" idx="1" hasCustomPrompt="1"/>
          </p:nvPr>
        </p:nvSpPr>
        <p:spPr>
          <a:xfrm>
            <a:off x="307536" y="1795830"/>
            <a:ext cx="5477369" cy="1067092"/>
          </a:xfrm>
        </p:spPr>
        <p:txBody>
          <a:bodyPr/>
          <a:lstStyle>
            <a:lvl1pPr marL="0" indent="0">
              <a:buFontTx/>
              <a:buNone/>
              <a:defRPr sz="3200" i="1" baseline="0">
                <a:solidFill>
                  <a:schemeClr val="bg2"/>
                </a:solidFill>
              </a:defRPr>
            </a:lvl1pPr>
          </a:lstStyle>
          <a:p>
            <a:pPr lvl="0"/>
            <a:r>
              <a:rPr lang="en-US" noProof="0" dirty="0"/>
              <a:t>Topic of the month – April</a:t>
            </a:r>
            <a:br>
              <a:rPr lang="en-US" noProof="0" dirty="0"/>
            </a:br>
            <a:r>
              <a:rPr lang="en-US" noProof="0" dirty="0"/>
              <a:t>Human Factors and WINGS</a:t>
            </a:r>
          </a:p>
        </p:txBody>
      </p:sp>
      <p:grpSp>
        <p:nvGrpSpPr>
          <p:cNvPr id="2" name="Group 1"/>
          <p:cNvGrpSpPr/>
          <p:nvPr userDrawn="1"/>
        </p:nvGrpSpPr>
        <p:grpSpPr>
          <a:xfrm>
            <a:off x="8482693" y="482824"/>
            <a:ext cx="3243730" cy="954330"/>
            <a:chOff x="8482693" y="482824"/>
            <a:chExt cx="3243730" cy="954330"/>
          </a:xfrm>
        </p:grpSpPr>
        <p:sp>
          <p:nvSpPr>
            <p:cNvPr id="13" name="Text Box 1071"/>
            <p:cNvSpPr txBox="1">
              <a:spLocks noChangeArrowheads="1"/>
            </p:cNvSpPr>
            <p:nvPr userDrawn="1"/>
          </p:nvSpPr>
          <p:spPr bwMode="ltGray">
            <a:xfrm>
              <a:off x="9763578" y="678373"/>
              <a:ext cx="1962845" cy="563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800" b="1" dirty="0">
                  <a:solidFill>
                    <a:srgbClr val="002060"/>
                  </a:solidFill>
                </a:rPr>
                <a:t>Federal Aviation</a:t>
              </a:r>
            </a:p>
            <a:p>
              <a:pPr>
                <a:lnSpc>
                  <a:spcPct val="85000"/>
                </a:lnSpc>
                <a:spcBef>
                  <a:spcPct val="0"/>
                </a:spcBef>
                <a:buFontTx/>
                <a:buNone/>
              </a:pPr>
              <a:r>
                <a:rPr lang="en-US" sz="1800" b="1" dirty="0">
                  <a:solidFill>
                    <a:srgbClr val="002060"/>
                  </a:solidFill>
                </a:rPr>
                <a:t>Administration</a:t>
              </a:r>
            </a:p>
          </p:txBody>
        </p:sp>
        <p:pic>
          <p:nvPicPr>
            <p:cNvPr id="14" name="Picture 1079"/>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8482693" y="482824"/>
              <a:ext cx="1023772" cy="954330"/>
            </a:xfrm>
            <a:prstGeom prst="rect">
              <a:avLst/>
            </a:prstGeom>
            <a:noFill/>
            <a:extLst>
              <a:ext uri="{909E8E84-426E-40DD-AFC4-6F175D3DCCD1}">
                <a14:hiddenFill xmlns:a14="http://schemas.microsoft.com/office/drawing/2010/main">
                  <a:solidFill>
                    <a:srgbClr val="FFFFFF"/>
                  </a:solidFill>
                </a14:hiddenFill>
              </a:ext>
            </a:extLst>
          </p:spPr>
        </p:pic>
      </p:grpSp>
      <p:sp>
        <p:nvSpPr>
          <p:cNvPr id="15" name="Rectangle 1026"/>
          <p:cNvSpPr txBox="1">
            <a:spLocks noChangeArrowheads="1"/>
          </p:cNvSpPr>
          <p:nvPr userDrawn="1"/>
        </p:nvSpPr>
        <p:spPr bwMode="auto">
          <a:xfrm>
            <a:off x="303301" y="5577263"/>
            <a:ext cx="6676928" cy="9349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a:lstStyle>
          <a:p>
            <a:pPr>
              <a:buNone/>
            </a:pPr>
            <a:r>
              <a:rPr lang="en-US" sz="1800" dirty="0"/>
              <a:t>Produced</a:t>
            </a:r>
            <a:r>
              <a:rPr lang="en-US" sz="1800" baseline="0" dirty="0"/>
              <a:t> by: </a:t>
            </a:r>
            <a:br>
              <a:rPr lang="en-US" sz="1800" baseline="0" dirty="0"/>
            </a:br>
            <a:r>
              <a:rPr lang="en-US" sz="1800" i="0" baseline="0" dirty="0"/>
              <a:t>The National FAA Safety Team (FAASTeam)</a:t>
            </a:r>
          </a:p>
          <a:p>
            <a:pPr>
              <a:buNone/>
            </a:pPr>
            <a:endParaRPr lang="en-US" sz="1800" i="0" baseline="0" dirty="0"/>
          </a:p>
        </p:txBody>
      </p:sp>
    </p:spTree>
    <p:custDataLst>
      <p:tags r:id="rId1"/>
    </p:custData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9"/>
          <p:cNvSpPr>
            <a:spLocks noGrp="1" noChangeArrowheads="1"/>
          </p:cNvSpPr>
          <p:nvPr>
            <p:ph type="dt" sz="half" idx="2"/>
          </p:nvPr>
        </p:nvSpPr>
        <p:spPr bwMode="auto">
          <a:xfrm>
            <a:off x="679284" y="6248400"/>
            <a:ext cx="23164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8" name="Rectangle 10"/>
          <p:cNvSpPr>
            <a:spLocks noGrp="1" noChangeArrowheads="1"/>
          </p:cNvSpPr>
          <p:nvPr>
            <p:ph type="ftr" sz="quarter" idx="3"/>
          </p:nvPr>
        </p:nvSpPr>
        <p:spPr bwMode="auto">
          <a:xfrm>
            <a:off x="3085808"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Tree>
    <p:custDataLst>
      <p:tags r:id="rId1"/>
    </p:custDataLst>
    <p:extLst>
      <p:ext uri="{BB962C8B-B14F-4D97-AF65-F5344CB8AC3E}">
        <p14:creationId xmlns:p14="http://schemas.microsoft.com/office/powerpoint/2010/main" val="29082553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60400" y="1508126"/>
            <a:ext cx="5264151"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27751" y="1508126"/>
            <a:ext cx="5266267"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Tree>
    <p:custDataLst>
      <p:tags r:id="rId1"/>
    </p:custDataLst>
    <p:extLst>
      <p:ext uri="{BB962C8B-B14F-4D97-AF65-F5344CB8AC3E}">
        <p14:creationId xmlns:p14="http://schemas.microsoft.com/office/powerpoint/2010/main" val="31410093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Tree>
    <p:custDataLst>
      <p:tags r:id="rId1"/>
    </p:custDataLst>
    <p:extLst>
      <p:ext uri="{BB962C8B-B14F-4D97-AF65-F5344CB8AC3E}">
        <p14:creationId xmlns:p14="http://schemas.microsoft.com/office/powerpoint/2010/main" val="24066315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Tree>
    <p:custDataLst>
      <p:tags r:id="rId1"/>
    </p:custDataLst>
    <p:extLst>
      <p:ext uri="{BB962C8B-B14F-4D97-AF65-F5344CB8AC3E}">
        <p14:creationId xmlns:p14="http://schemas.microsoft.com/office/powerpoint/2010/main" val="9393718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Tree>
    <p:extLst>
      <p:ext uri="{BB962C8B-B14F-4D97-AF65-F5344CB8AC3E}">
        <p14:creationId xmlns:p14="http://schemas.microsoft.com/office/powerpoint/2010/main" val="29799863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B71DE8-1059-5BD8-D338-74242582825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9CB6C42-7F8B-8978-36E1-D4B2E53D691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83567CB-2369-27BE-169E-C407F7D9E24A}"/>
              </a:ext>
            </a:extLst>
          </p:cNvPr>
          <p:cNvSpPr>
            <a:spLocks noGrp="1"/>
          </p:cNvSpPr>
          <p:nvPr>
            <p:ph type="dt" sz="half" idx="10"/>
          </p:nvPr>
        </p:nvSpPr>
        <p:spPr/>
        <p:txBody>
          <a:bodyPr/>
          <a:lstStyle/>
          <a:p>
            <a:fld id="{E1D134BD-4DC6-41B3-97C3-BD08F45B0EB5}" type="datetimeFigureOut">
              <a:rPr lang="en-US" smtClean="0"/>
              <a:t>4/14/2026</a:t>
            </a:fld>
            <a:endParaRPr lang="en-US"/>
          </a:p>
        </p:txBody>
      </p:sp>
      <p:sp>
        <p:nvSpPr>
          <p:cNvPr id="5" name="Footer Placeholder 4">
            <a:extLst>
              <a:ext uri="{FF2B5EF4-FFF2-40B4-BE49-F238E27FC236}">
                <a16:creationId xmlns:a16="http://schemas.microsoft.com/office/drawing/2014/main" id="{2BC19601-B066-8BB9-51EE-6E9B3866CF4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4F21328-B658-A31B-7BFF-6B984B142B97}"/>
              </a:ext>
            </a:extLst>
          </p:cNvPr>
          <p:cNvSpPr>
            <a:spLocks noGrp="1"/>
          </p:cNvSpPr>
          <p:nvPr>
            <p:ph type="sldNum" sz="quarter" idx="12"/>
          </p:nvPr>
        </p:nvSpPr>
        <p:spPr/>
        <p:txBody>
          <a:bodyPr/>
          <a:lstStyle/>
          <a:p>
            <a:fld id="{DBB443AB-40B9-4948-BB93-E424BA302C2A}" type="slidenum">
              <a:rPr lang="en-US" smtClean="0"/>
              <a:t>‹#›</a:t>
            </a:fld>
            <a:endParaRPr lang="en-US"/>
          </a:p>
        </p:txBody>
      </p:sp>
    </p:spTree>
    <p:extLst>
      <p:ext uri="{BB962C8B-B14F-4D97-AF65-F5344CB8AC3E}">
        <p14:creationId xmlns:p14="http://schemas.microsoft.com/office/powerpoint/2010/main" val="23372827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9518A8-ABAF-7D1F-0BDA-0D4E486E840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76DA250-9C45-8050-43A9-C840CF8D63F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B6922B1-CBB2-DEB0-8D6B-7F62ED67B8FA}"/>
              </a:ext>
            </a:extLst>
          </p:cNvPr>
          <p:cNvSpPr>
            <a:spLocks noGrp="1"/>
          </p:cNvSpPr>
          <p:nvPr>
            <p:ph type="dt" sz="half" idx="10"/>
          </p:nvPr>
        </p:nvSpPr>
        <p:spPr/>
        <p:txBody>
          <a:bodyPr/>
          <a:lstStyle/>
          <a:p>
            <a:fld id="{E1D134BD-4DC6-41B3-97C3-BD08F45B0EB5}" type="datetimeFigureOut">
              <a:rPr lang="en-US" smtClean="0"/>
              <a:t>4/14/2026</a:t>
            </a:fld>
            <a:endParaRPr lang="en-US"/>
          </a:p>
        </p:txBody>
      </p:sp>
      <p:sp>
        <p:nvSpPr>
          <p:cNvPr id="5" name="Footer Placeholder 4">
            <a:extLst>
              <a:ext uri="{FF2B5EF4-FFF2-40B4-BE49-F238E27FC236}">
                <a16:creationId xmlns:a16="http://schemas.microsoft.com/office/drawing/2014/main" id="{FABDD836-9345-C2A4-4B27-F99C20D0440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9F83590-110B-17FA-4C9B-7EFF7C5CD7AA}"/>
              </a:ext>
            </a:extLst>
          </p:cNvPr>
          <p:cNvSpPr>
            <a:spLocks noGrp="1"/>
          </p:cNvSpPr>
          <p:nvPr>
            <p:ph type="sldNum" sz="quarter" idx="12"/>
          </p:nvPr>
        </p:nvSpPr>
        <p:spPr/>
        <p:txBody>
          <a:bodyPr/>
          <a:lstStyle/>
          <a:p>
            <a:fld id="{DBB443AB-40B9-4948-BB93-E424BA302C2A}" type="slidenum">
              <a:rPr lang="en-US" smtClean="0"/>
              <a:t>‹#›</a:t>
            </a:fld>
            <a:endParaRPr lang="en-US"/>
          </a:p>
        </p:txBody>
      </p:sp>
    </p:spTree>
    <p:extLst>
      <p:ext uri="{BB962C8B-B14F-4D97-AF65-F5344CB8AC3E}">
        <p14:creationId xmlns:p14="http://schemas.microsoft.com/office/powerpoint/2010/main" val="9255775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637452-8B3B-77C1-41C5-37BD1157E35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99A760F-1892-A992-9482-E1B1BA617D72}"/>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8C53D15-B8BF-DDB9-5E27-707A816C8307}"/>
              </a:ext>
            </a:extLst>
          </p:cNvPr>
          <p:cNvSpPr>
            <a:spLocks noGrp="1"/>
          </p:cNvSpPr>
          <p:nvPr>
            <p:ph type="dt" sz="half" idx="10"/>
          </p:nvPr>
        </p:nvSpPr>
        <p:spPr/>
        <p:txBody>
          <a:bodyPr/>
          <a:lstStyle/>
          <a:p>
            <a:fld id="{E1D134BD-4DC6-41B3-97C3-BD08F45B0EB5}" type="datetimeFigureOut">
              <a:rPr lang="en-US" smtClean="0"/>
              <a:t>4/14/2026</a:t>
            </a:fld>
            <a:endParaRPr lang="en-US"/>
          </a:p>
        </p:txBody>
      </p:sp>
      <p:sp>
        <p:nvSpPr>
          <p:cNvPr id="5" name="Footer Placeholder 4">
            <a:extLst>
              <a:ext uri="{FF2B5EF4-FFF2-40B4-BE49-F238E27FC236}">
                <a16:creationId xmlns:a16="http://schemas.microsoft.com/office/drawing/2014/main" id="{42C4243F-6075-A08D-B531-6C560A19C27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1EABEEF-80F3-D44B-4254-49107EB64D3A}"/>
              </a:ext>
            </a:extLst>
          </p:cNvPr>
          <p:cNvSpPr>
            <a:spLocks noGrp="1"/>
          </p:cNvSpPr>
          <p:nvPr>
            <p:ph type="sldNum" sz="quarter" idx="12"/>
          </p:nvPr>
        </p:nvSpPr>
        <p:spPr/>
        <p:txBody>
          <a:bodyPr/>
          <a:lstStyle/>
          <a:p>
            <a:fld id="{DBB443AB-40B9-4948-BB93-E424BA302C2A}" type="slidenum">
              <a:rPr lang="en-US" smtClean="0"/>
              <a:t>‹#›</a:t>
            </a:fld>
            <a:endParaRPr lang="en-US"/>
          </a:p>
        </p:txBody>
      </p:sp>
    </p:spTree>
    <p:extLst>
      <p:ext uri="{BB962C8B-B14F-4D97-AF65-F5344CB8AC3E}">
        <p14:creationId xmlns:p14="http://schemas.microsoft.com/office/powerpoint/2010/main" val="2820141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43FB19-2801-395C-7DFE-5CDC085A991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1329C92-552A-4FD5-9C77-5C10A7B7938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5CE4A14-DC32-C263-ADBD-04F9688ED8F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64ED5BA-2D9F-D0C4-1EBF-804684BA71A0}"/>
              </a:ext>
            </a:extLst>
          </p:cNvPr>
          <p:cNvSpPr>
            <a:spLocks noGrp="1"/>
          </p:cNvSpPr>
          <p:nvPr>
            <p:ph type="dt" sz="half" idx="10"/>
          </p:nvPr>
        </p:nvSpPr>
        <p:spPr/>
        <p:txBody>
          <a:bodyPr/>
          <a:lstStyle/>
          <a:p>
            <a:fld id="{E1D134BD-4DC6-41B3-97C3-BD08F45B0EB5}" type="datetimeFigureOut">
              <a:rPr lang="en-US" smtClean="0"/>
              <a:t>4/14/2026</a:t>
            </a:fld>
            <a:endParaRPr lang="en-US"/>
          </a:p>
        </p:txBody>
      </p:sp>
      <p:sp>
        <p:nvSpPr>
          <p:cNvPr id="6" name="Footer Placeholder 5">
            <a:extLst>
              <a:ext uri="{FF2B5EF4-FFF2-40B4-BE49-F238E27FC236}">
                <a16:creationId xmlns:a16="http://schemas.microsoft.com/office/drawing/2014/main" id="{E53B9284-BA40-6CF7-F635-9153CD98A72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ABF6668-4FB4-1738-F400-007E4DD8D791}"/>
              </a:ext>
            </a:extLst>
          </p:cNvPr>
          <p:cNvSpPr>
            <a:spLocks noGrp="1"/>
          </p:cNvSpPr>
          <p:nvPr>
            <p:ph type="sldNum" sz="quarter" idx="12"/>
          </p:nvPr>
        </p:nvSpPr>
        <p:spPr/>
        <p:txBody>
          <a:bodyPr/>
          <a:lstStyle/>
          <a:p>
            <a:fld id="{DBB443AB-40B9-4948-BB93-E424BA302C2A}" type="slidenum">
              <a:rPr lang="en-US" smtClean="0"/>
              <a:t>‹#›</a:t>
            </a:fld>
            <a:endParaRPr lang="en-US"/>
          </a:p>
        </p:txBody>
      </p:sp>
    </p:spTree>
    <p:extLst>
      <p:ext uri="{BB962C8B-B14F-4D97-AF65-F5344CB8AC3E}">
        <p14:creationId xmlns:p14="http://schemas.microsoft.com/office/powerpoint/2010/main" val="42418969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8D5233-B479-5328-70CB-76BF4BE5574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2FF78EA-D51A-5FE6-8CF0-2DB69060FB3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4822E72-CBFE-72BB-1DC8-07472EFE15E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EF59269-E9D2-08CE-D14A-46656798738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284D710-03FC-6E9F-F7DF-BB8B8645233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86B0CF5-D8A0-FCEC-9E8C-30D9F21D73E2}"/>
              </a:ext>
            </a:extLst>
          </p:cNvPr>
          <p:cNvSpPr>
            <a:spLocks noGrp="1"/>
          </p:cNvSpPr>
          <p:nvPr>
            <p:ph type="dt" sz="half" idx="10"/>
          </p:nvPr>
        </p:nvSpPr>
        <p:spPr/>
        <p:txBody>
          <a:bodyPr/>
          <a:lstStyle/>
          <a:p>
            <a:fld id="{E1D134BD-4DC6-41B3-97C3-BD08F45B0EB5}" type="datetimeFigureOut">
              <a:rPr lang="en-US" smtClean="0"/>
              <a:t>4/14/2026</a:t>
            </a:fld>
            <a:endParaRPr lang="en-US"/>
          </a:p>
        </p:txBody>
      </p:sp>
      <p:sp>
        <p:nvSpPr>
          <p:cNvPr id="8" name="Footer Placeholder 7">
            <a:extLst>
              <a:ext uri="{FF2B5EF4-FFF2-40B4-BE49-F238E27FC236}">
                <a16:creationId xmlns:a16="http://schemas.microsoft.com/office/drawing/2014/main" id="{E8AAD5DB-9140-6D9B-0E47-161ED9B7194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DD0D454-B139-66A1-2246-E777A58F5F0A}"/>
              </a:ext>
            </a:extLst>
          </p:cNvPr>
          <p:cNvSpPr>
            <a:spLocks noGrp="1"/>
          </p:cNvSpPr>
          <p:nvPr>
            <p:ph type="sldNum" sz="quarter" idx="12"/>
          </p:nvPr>
        </p:nvSpPr>
        <p:spPr/>
        <p:txBody>
          <a:bodyPr/>
          <a:lstStyle/>
          <a:p>
            <a:fld id="{DBB443AB-40B9-4948-BB93-E424BA302C2A}" type="slidenum">
              <a:rPr lang="en-US" smtClean="0"/>
              <a:t>‹#›</a:t>
            </a:fld>
            <a:endParaRPr lang="en-US"/>
          </a:p>
        </p:txBody>
      </p:sp>
    </p:spTree>
    <p:extLst>
      <p:ext uri="{BB962C8B-B14F-4D97-AF65-F5344CB8AC3E}">
        <p14:creationId xmlns:p14="http://schemas.microsoft.com/office/powerpoint/2010/main" val="38733584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0B864E-E76A-1755-7CDD-F3997EDBD10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E710528-3E88-C2FB-AE32-BDDDDFDDE4B9}"/>
              </a:ext>
            </a:extLst>
          </p:cNvPr>
          <p:cNvSpPr>
            <a:spLocks noGrp="1"/>
          </p:cNvSpPr>
          <p:nvPr>
            <p:ph type="dt" sz="half" idx="10"/>
          </p:nvPr>
        </p:nvSpPr>
        <p:spPr/>
        <p:txBody>
          <a:bodyPr/>
          <a:lstStyle/>
          <a:p>
            <a:fld id="{E1D134BD-4DC6-41B3-97C3-BD08F45B0EB5}" type="datetimeFigureOut">
              <a:rPr lang="en-US" smtClean="0"/>
              <a:t>4/14/2026</a:t>
            </a:fld>
            <a:endParaRPr lang="en-US"/>
          </a:p>
        </p:txBody>
      </p:sp>
      <p:sp>
        <p:nvSpPr>
          <p:cNvPr id="4" name="Footer Placeholder 3">
            <a:extLst>
              <a:ext uri="{FF2B5EF4-FFF2-40B4-BE49-F238E27FC236}">
                <a16:creationId xmlns:a16="http://schemas.microsoft.com/office/drawing/2014/main" id="{A77D167B-073B-4956-D6E2-9716873B5A2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9F26FE2-64B2-8B46-6F13-4E901F0FC70C}"/>
              </a:ext>
            </a:extLst>
          </p:cNvPr>
          <p:cNvSpPr>
            <a:spLocks noGrp="1"/>
          </p:cNvSpPr>
          <p:nvPr>
            <p:ph type="sldNum" sz="quarter" idx="12"/>
          </p:nvPr>
        </p:nvSpPr>
        <p:spPr/>
        <p:txBody>
          <a:bodyPr/>
          <a:lstStyle/>
          <a:p>
            <a:fld id="{DBB443AB-40B9-4948-BB93-E424BA302C2A}" type="slidenum">
              <a:rPr lang="en-US" smtClean="0"/>
              <a:t>‹#›</a:t>
            </a:fld>
            <a:endParaRPr lang="en-US"/>
          </a:p>
        </p:txBody>
      </p:sp>
    </p:spTree>
    <p:extLst>
      <p:ext uri="{BB962C8B-B14F-4D97-AF65-F5344CB8AC3E}">
        <p14:creationId xmlns:p14="http://schemas.microsoft.com/office/powerpoint/2010/main" val="53936717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9196FA-32B9-06E5-A671-031AB8356CD4}"/>
              </a:ext>
            </a:extLst>
          </p:cNvPr>
          <p:cNvSpPr>
            <a:spLocks noGrp="1"/>
          </p:cNvSpPr>
          <p:nvPr>
            <p:ph type="dt" sz="half" idx="10"/>
          </p:nvPr>
        </p:nvSpPr>
        <p:spPr/>
        <p:txBody>
          <a:bodyPr/>
          <a:lstStyle/>
          <a:p>
            <a:fld id="{E1D134BD-4DC6-41B3-97C3-BD08F45B0EB5}" type="datetimeFigureOut">
              <a:rPr lang="en-US" smtClean="0"/>
              <a:t>4/14/2026</a:t>
            </a:fld>
            <a:endParaRPr lang="en-US"/>
          </a:p>
        </p:txBody>
      </p:sp>
      <p:sp>
        <p:nvSpPr>
          <p:cNvPr id="3" name="Footer Placeholder 2">
            <a:extLst>
              <a:ext uri="{FF2B5EF4-FFF2-40B4-BE49-F238E27FC236}">
                <a16:creationId xmlns:a16="http://schemas.microsoft.com/office/drawing/2014/main" id="{0C198346-BE1C-C7F8-DD70-D4388EF2777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A792D82-6D5F-4C6C-90E6-0242AEE2A64C}"/>
              </a:ext>
            </a:extLst>
          </p:cNvPr>
          <p:cNvSpPr>
            <a:spLocks noGrp="1"/>
          </p:cNvSpPr>
          <p:nvPr>
            <p:ph type="sldNum" sz="quarter" idx="12"/>
          </p:nvPr>
        </p:nvSpPr>
        <p:spPr/>
        <p:txBody>
          <a:bodyPr/>
          <a:lstStyle/>
          <a:p>
            <a:fld id="{DBB443AB-40B9-4948-BB93-E424BA302C2A}" type="slidenum">
              <a:rPr lang="en-US" smtClean="0"/>
              <a:t>‹#›</a:t>
            </a:fld>
            <a:endParaRPr lang="en-US"/>
          </a:p>
        </p:txBody>
      </p:sp>
    </p:spTree>
    <p:custDataLst>
      <p:tags r:id="rId1"/>
    </p:custDataLst>
    <p:extLst>
      <p:ext uri="{BB962C8B-B14F-4D97-AF65-F5344CB8AC3E}">
        <p14:creationId xmlns:p14="http://schemas.microsoft.com/office/powerpoint/2010/main" val="6956177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727641-0657-8E60-D6E8-EC192696D20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1CFAD27-6939-92B7-C6F2-F9AB56AB782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8ACA10D-5448-7DB6-E9C1-A7DA1BC05EF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11F5411-C378-155C-8840-8BFE46B5C820}"/>
              </a:ext>
            </a:extLst>
          </p:cNvPr>
          <p:cNvSpPr>
            <a:spLocks noGrp="1"/>
          </p:cNvSpPr>
          <p:nvPr>
            <p:ph type="dt" sz="half" idx="10"/>
          </p:nvPr>
        </p:nvSpPr>
        <p:spPr/>
        <p:txBody>
          <a:bodyPr/>
          <a:lstStyle/>
          <a:p>
            <a:fld id="{E1D134BD-4DC6-41B3-97C3-BD08F45B0EB5}" type="datetimeFigureOut">
              <a:rPr lang="en-US" smtClean="0"/>
              <a:t>4/14/2026</a:t>
            </a:fld>
            <a:endParaRPr lang="en-US"/>
          </a:p>
        </p:txBody>
      </p:sp>
      <p:sp>
        <p:nvSpPr>
          <p:cNvPr id="6" name="Footer Placeholder 5">
            <a:extLst>
              <a:ext uri="{FF2B5EF4-FFF2-40B4-BE49-F238E27FC236}">
                <a16:creationId xmlns:a16="http://schemas.microsoft.com/office/drawing/2014/main" id="{2ADDCCCC-2C41-31E9-AE18-5F674F12629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F1CC5B6-FC89-AA8A-0CE4-F14B1498B1F8}"/>
              </a:ext>
            </a:extLst>
          </p:cNvPr>
          <p:cNvSpPr>
            <a:spLocks noGrp="1"/>
          </p:cNvSpPr>
          <p:nvPr>
            <p:ph type="sldNum" sz="quarter" idx="12"/>
          </p:nvPr>
        </p:nvSpPr>
        <p:spPr/>
        <p:txBody>
          <a:bodyPr/>
          <a:lstStyle/>
          <a:p>
            <a:fld id="{DBB443AB-40B9-4948-BB93-E424BA302C2A}" type="slidenum">
              <a:rPr lang="en-US" smtClean="0"/>
              <a:t>‹#›</a:t>
            </a:fld>
            <a:endParaRPr lang="en-US"/>
          </a:p>
        </p:txBody>
      </p:sp>
    </p:spTree>
    <p:extLst>
      <p:ext uri="{BB962C8B-B14F-4D97-AF65-F5344CB8AC3E}">
        <p14:creationId xmlns:p14="http://schemas.microsoft.com/office/powerpoint/2010/main" val="352541228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56E7AD-906A-8316-5FB5-DEDF4A4DCFF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A369C9F-12E7-E866-236D-9BFAD2A881C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BED5DE1-F2C4-736F-0C2D-C8DDFDBDB00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ACE2BD8-7D4C-DC85-8544-9B2207597753}"/>
              </a:ext>
            </a:extLst>
          </p:cNvPr>
          <p:cNvSpPr>
            <a:spLocks noGrp="1"/>
          </p:cNvSpPr>
          <p:nvPr>
            <p:ph type="dt" sz="half" idx="10"/>
          </p:nvPr>
        </p:nvSpPr>
        <p:spPr/>
        <p:txBody>
          <a:bodyPr/>
          <a:lstStyle/>
          <a:p>
            <a:fld id="{E1D134BD-4DC6-41B3-97C3-BD08F45B0EB5}" type="datetimeFigureOut">
              <a:rPr lang="en-US" smtClean="0"/>
              <a:t>4/14/2026</a:t>
            </a:fld>
            <a:endParaRPr lang="en-US"/>
          </a:p>
        </p:txBody>
      </p:sp>
      <p:sp>
        <p:nvSpPr>
          <p:cNvPr id="6" name="Footer Placeholder 5">
            <a:extLst>
              <a:ext uri="{FF2B5EF4-FFF2-40B4-BE49-F238E27FC236}">
                <a16:creationId xmlns:a16="http://schemas.microsoft.com/office/drawing/2014/main" id="{6604820E-B76B-A9C1-ED86-68307123ABC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23F11C5-89DA-E942-DDBB-193E51524D7B}"/>
              </a:ext>
            </a:extLst>
          </p:cNvPr>
          <p:cNvSpPr>
            <a:spLocks noGrp="1"/>
          </p:cNvSpPr>
          <p:nvPr>
            <p:ph type="sldNum" sz="quarter" idx="12"/>
          </p:nvPr>
        </p:nvSpPr>
        <p:spPr/>
        <p:txBody>
          <a:bodyPr/>
          <a:lstStyle/>
          <a:p>
            <a:fld id="{DBB443AB-40B9-4948-BB93-E424BA302C2A}" type="slidenum">
              <a:rPr lang="en-US" smtClean="0"/>
              <a:t>‹#›</a:t>
            </a:fld>
            <a:endParaRPr lang="en-US"/>
          </a:p>
        </p:txBody>
      </p:sp>
    </p:spTree>
    <p:extLst>
      <p:ext uri="{BB962C8B-B14F-4D97-AF65-F5344CB8AC3E}">
        <p14:creationId xmlns:p14="http://schemas.microsoft.com/office/powerpoint/2010/main" val="390017382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D21F6C-CF8E-1202-21FC-371C1C093CF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0F2917E-13F4-9AB5-3C08-E111A931F5D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A90FA27-44C0-03D0-060B-B3C6A93A1DD3}"/>
              </a:ext>
            </a:extLst>
          </p:cNvPr>
          <p:cNvSpPr>
            <a:spLocks noGrp="1"/>
          </p:cNvSpPr>
          <p:nvPr>
            <p:ph type="dt" sz="half" idx="10"/>
          </p:nvPr>
        </p:nvSpPr>
        <p:spPr/>
        <p:txBody>
          <a:bodyPr/>
          <a:lstStyle/>
          <a:p>
            <a:fld id="{E1D134BD-4DC6-41B3-97C3-BD08F45B0EB5}" type="datetimeFigureOut">
              <a:rPr lang="en-US" smtClean="0"/>
              <a:t>4/14/2026</a:t>
            </a:fld>
            <a:endParaRPr lang="en-US"/>
          </a:p>
        </p:txBody>
      </p:sp>
      <p:sp>
        <p:nvSpPr>
          <p:cNvPr id="5" name="Footer Placeholder 4">
            <a:extLst>
              <a:ext uri="{FF2B5EF4-FFF2-40B4-BE49-F238E27FC236}">
                <a16:creationId xmlns:a16="http://schemas.microsoft.com/office/drawing/2014/main" id="{CF08AC8E-7329-E1C0-27DB-CFE21A98F59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AF088CD-3171-AAA0-C052-C62194A269A8}"/>
              </a:ext>
            </a:extLst>
          </p:cNvPr>
          <p:cNvSpPr>
            <a:spLocks noGrp="1"/>
          </p:cNvSpPr>
          <p:nvPr>
            <p:ph type="sldNum" sz="quarter" idx="12"/>
          </p:nvPr>
        </p:nvSpPr>
        <p:spPr/>
        <p:txBody>
          <a:bodyPr/>
          <a:lstStyle/>
          <a:p>
            <a:fld id="{DBB443AB-40B9-4948-BB93-E424BA302C2A}" type="slidenum">
              <a:rPr lang="en-US" smtClean="0"/>
              <a:t>‹#›</a:t>
            </a:fld>
            <a:endParaRPr lang="en-US"/>
          </a:p>
        </p:txBody>
      </p:sp>
    </p:spTree>
    <p:extLst>
      <p:ext uri="{BB962C8B-B14F-4D97-AF65-F5344CB8AC3E}">
        <p14:creationId xmlns:p14="http://schemas.microsoft.com/office/powerpoint/2010/main" val="77727326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09B4C1A-13C1-6785-4C89-27358BE8319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380D474-FB87-5AA6-1E83-B8A9DB6F8AE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9B91423-BCDC-D59B-9D9A-73C63AA22DD9}"/>
              </a:ext>
            </a:extLst>
          </p:cNvPr>
          <p:cNvSpPr>
            <a:spLocks noGrp="1"/>
          </p:cNvSpPr>
          <p:nvPr>
            <p:ph type="dt" sz="half" idx="10"/>
          </p:nvPr>
        </p:nvSpPr>
        <p:spPr/>
        <p:txBody>
          <a:bodyPr/>
          <a:lstStyle/>
          <a:p>
            <a:fld id="{E1D134BD-4DC6-41B3-97C3-BD08F45B0EB5}" type="datetimeFigureOut">
              <a:rPr lang="en-US" smtClean="0"/>
              <a:t>4/14/2026</a:t>
            </a:fld>
            <a:endParaRPr lang="en-US"/>
          </a:p>
        </p:txBody>
      </p:sp>
      <p:sp>
        <p:nvSpPr>
          <p:cNvPr id="5" name="Footer Placeholder 4">
            <a:extLst>
              <a:ext uri="{FF2B5EF4-FFF2-40B4-BE49-F238E27FC236}">
                <a16:creationId xmlns:a16="http://schemas.microsoft.com/office/drawing/2014/main" id="{0DFA630B-C857-2F85-78CD-51077945974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6A5CADB-3008-9FA6-D415-896349C7A3F0}"/>
              </a:ext>
            </a:extLst>
          </p:cNvPr>
          <p:cNvSpPr>
            <a:spLocks noGrp="1"/>
          </p:cNvSpPr>
          <p:nvPr>
            <p:ph type="sldNum" sz="quarter" idx="12"/>
          </p:nvPr>
        </p:nvSpPr>
        <p:spPr/>
        <p:txBody>
          <a:bodyPr/>
          <a:lstStyle/>
          <a:p>
            <a:fld id="{DBB443AB-40B9-4948-BB93-E424BA302C2A}" type="slidenum">
              <a:rPr lang="en-US" smtClean="0"/>
              <a:t>‹#›</a:t>
            </a:fld>
            <a:endParaRPr lang="en-US"/>
          </a:p>
        </p:txBody>
      </p:sp>
    </p:spTree>
    <p:extLst>
      <p:ext uri="{BB962C8B-B14F-4D97-AF65-F5344CB8AC3E}">
        <p14:creationId xmlns:p14="http://schemas.microsoft.com/office/powerpoint/2010/main" val="39537208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ags" Target="../tags/tag2.xml"/><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3.png"/><Relationship Id="rId5" Type="http://schemas.openxmlformats.org/officeDocument/2006/relationships/slideLayout" Target="../slideLayouts/slideLayout5.xml"/><Relationship Id="rId10"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image" Target="../media/image1.w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4.xml"/><Relationship Id="rId13" Type="http://schemas.openxmlformats.org/officeDocument/2006/relationships/tags" Target="../tags/tag8.xml"/><Relationship Id="rId3" Type="http://schemas.openxmlformats.org/officeDocument/2006/relationships/slideLayout" Target="../slideLayouts/slideLayout9.xml"/><Relationship Id="rId7" Type="http://schemas.openxmlformats.org/officeDocument/2006/relationships/slideLayout" Target="../slideLayouts/slideLayout13.xml"/><Relationship Id="rId12" Type="http://schemas.openxmlformats.org/officeDocument/2006/relationships/theme" Target="../theme/theme2.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slideLayout" Target="../slideLayouts/slideLayout12.xml"/><Relationship Id="rId11" Type="http://schemas.openxmlformats.org/officeDocument/2006/relationships/slideLayout" Target="../slideLayouts/slideLayout17.xml"/><Relationship Id="rId5" Type="http://schemas.openxmlformats.org/officeDocument/2006/relationships/slideLayout" Target="../slideLayouts/slideLayout11.xml"/><Relationship Id="rId10" Type="http://schemas.openxmlformats.org/officeDocument/2006/relationships/slideLayout" Target="../slideLayouts/slideLayout16.xml"/><Relationship Id="rId4" Type="http://schemas.openxmlformats.org/officeDocument/2006/relationships/slideLayout" Target="../slideLayouts/slideLayout10.xml"/><Relationship Id="rId9"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6332" name="Rectangle 12"/>
          <p:cNvSpPr>
            <a:spLocks noChangeArrowheads="1"/>
          </p:cNvSpPr>
          <p:nvPr/>
        </p:nvSpPr>
        <p:spPr bwMode="auto">
          <a:xfrm>
            <a:off x="0" y="6035676"/>
            <a:ext cx="12192000" cy="815975"/>
          </a:xfrm>
          <a:prstGeom prst="rect">
            <a:avLst/>
          </a:prstGeom>
          <a:solidFill>
            <a:srgbClr val="1D2F68"/>
          </a:solidFill>
          <a:ln w="9525">
            <a:solidFill>
              <a:srgbClr val="1D2F6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2400" dirty="0"/>
          </a:p>
        </p:txBody>
      </p:sp>
      <p:sp>
        <p:nvSpPr>
          <p:cNvPr id="56327" name="Rectangle 7"/>
          <p:cNvSpPr>
            <a:spLocks noGrp="1" noChangeArrowheads="1"/>
          </p:cNvSpPr>
          <p:nvPr>
            <p:ph type="title"/>
          </p:nvPr>
        </p:nvSpPr>
        <p:spPr bwMode="auto">
          <a:xfrm>
            <a:off x="571500" y="344488"/>
            <a:ext cx="11296651"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t>Select to edit master title</a:t>
            </a:r>
          </a:p>
        </p:txBody>
      </p:sp>
      <p:sp>
        <p:nvSpPr>
          <p:cNvPr id="56328" name="Rectangle 8"/>
          <p:cNvSpPr>
            <a:spLocks noGrp="1" noChangeArrowheads="1"/>
          </p:cNvSpPr>
          <p:nvPr>
            <p:ph type="body" idx="1"/>
          </p:nvPr>
        </p:nvSpPr>
        <p:spPr bwMode="auto">
          <a:xfrm>
            <a:off x="660401" y="1508126"/>
            <a:ext cx="10733617"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a:t>Select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6329" name="Rectangle 9"/>
          <p:cNvSpPr>
            <a:spLocks noGrp="1" noChangeArrowheads="1"/>
          </p:cNvSpPr>
          <p:nvPr>
            <p:ph type="dt" sz="half" idx="2"/>
          </p:nvPr>
        </p:nvSpPr>
        <p:spPr bwMode="auto">
          <a:xfrm>
            <a:off x="679284" y="6248400"/>
            <a:ext cx="23164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56330" name="Rectangle 10"/>
          <p:cNvSpPr>
            <a:spLocks noGrp="1" noChangeArrowheads="1"/>
          </p:cNvSpPr>
          <p:nvPr>
            <p:ph type="ftr" sz="quarter" idx="3"/>
          </p:nvPr>
        </p:nvSpPr>
        <p:spPr bwMode="auto">
          <a:xfrm>
            <a:off x="3085808"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grpSp>
        <p:nvGrpSpPr>
          <p:cNvPr id="56345" name="Group 25"/>
          <p:cNvGrpSpPr>
            <a:grpSpLocks/>
          </p:cNvGrpSpPr>
          <p:nvPr/>
        </p:nvGrpSpPr>
        <p:grpSpPr bwMode="auto">
          <a:xfrm>
            <a:off x="7325785" y="6126158"/>
            <a:ext cx="2154767" cy="660400"/>
            <a:chOff x="3653" y="3859"/>
            <a:chExt cx="1018" cy="416"/>
          </a:xfrm>
        </p:grpSpPr>
        <p:pic>
          <p:nvPicPr>
            <p:cNvPr id="56346" name="Picture 26"/>
            <p:cNvPicPr>
              <a:picLocks noChangeAspect="1" noChangeArrowheads="1"/>
            </p:cNvPicPr>
            <p:nvPr userDrawn="1"/>
          </p:nvPicPr>
          <p:blipFill>
            <a:blip r:embed="rId9" cstate="print">
              <a:extLst>
                <a:ext uri="{28A0092B-C50C-407E-A947-70E740481C1C}">
                  <a14:useLocalDpi xmlns:a14="http://schemas.microsoft.com/office/drawing/2010/main" val="0"/>
                </a:ext>
              </a:extLst>
            </a:blip>
            <a:stretch>
              <a:fillRect/>
            </a:stretch>
          </p:blipFill>
          <p:spPr bwMode="auto">
            <a:xfrm>
              <a:off x="3653" y="3859"/>
              <a:ext cx="334" cy="416"/>
            </a:xfrm>
            <a:prstGeom prst="rect">
              <a:avLst/>
            </a:prstGeom>
            <a:noFill/>
            <a:extLst>
              <a:ext uri="{909E8E84-426E-40DD-AFC4-6F175D3DCCD1}">
                <a14:hiddenFill xmlns:a14="http://schemas.microsoft.com/office/drawing/2010/main">
                  <a:solidFill>
                    <a:srgbClr val="FFFFFF"/>
                  </a:solidFill>
                </a14:hiddenFill>
              </a:ext>
            </a:extLst>
          </p:spPr>
        </p:pic>
        <p:sp>
          <p:nvSpPr>
            <p:cNvPr id="56347" name="Text Box 27"/>
            <p:cNvSpPr txBox="1">
              <a:spLocks noChangeArrowheads="1"/>
            </p:cNvSpPr>
            <p:nvPr userDrawn="1"/>
          </p:nvSpPr>
          <p:spPr bwMode="auto">
            <a:xfrm>
              <a:off x="4023" y="3947"/>
              <a:ext cx="648" cy="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200" b="1" dirty="0">
                  <a:solidFill>
                    <a:schemeClr val="bg1"/>
                  </a:solidFill>
                </a:rPr>
                <a:t>Federal Aviation</a:t>
              </a:r>
            </a:p>
            <a:p>
              <a:pPr>
                <a:lnSpc>
                  <a:spcPct val="85000"/>
                </a:lnSpc>
                <a:spcBef>
                  <a:spcPct val="0"/>
                </a:spcBef>
                <a:buFontTx/>
                <a:buNone/>
              </a:pPr>
              <a:r>
                <a:rPr lang="en-US" sz="1200" b="1" dirty="0">
                  <a:solidFill>
                    <a:schemeClr val="bg1"/>
                  </a:solidFill>
                </a:rPr>
                <a:t>Administration</a:t>
              </a:r>
            </a:p>
          </p:txBody>
        </p:sp>
      </p:grpSp>
      <p:sp>
        <p:nvSpPr>
          <p:cNvPr id="56349" name="Text Box 29" hidden="1"/>
          <p:cNvSpPr txBox="1">
            <a:spLocks noChangeArrowheads="1"/>
          </p:cNvSpPr>
          <p:nvPr/>
        </p:nvSpPr>
        <p:spPr bwMode="auto">
          <a:xfrm>
            <a:off x="599018" y="6205539"/>
            <a:ext cx="6379633"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b="1" dirty="0">
                <a:solidFill>
                  <a:srgbClr val="C0C0C0"/>
                </a:solidFill>
              </a:rPr>
              <a:t>&lt;Presentation Title – Change on Master Slide&gt;</a:t>
            </a:r>
            <a:endParaRPr lang="en-US" sz="1200" dirty="0">
              <a:solidFill>
                <a:srgbClr val="C0C0C0"/>
              </a:solidFill>
            </a:endParaRPr>
          </a:p>
        </p:txBody>
      </p:sp>
      <p:sp>
        <p:nvSpPr>
          <p:cNvPr id="56350" name="Text Box 30" hidden="1"/>
          <p:cNvSpPr txBox="1">
            <a:spLocks noChangeArrowheads="1"/>
          </p:cNvSpPr>
          <p:nvPr/>
        </p:nvSpPr>
        <p:spPr bwMode="auto">
          <a:xfrm>
            <a:off x="588433" y="6384925"/>
            <a:ext cx="4986867"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dirty="0">
                <a:solidFill>
                  <a:srgbClr val="C0C0C0"/>
                </a:solidFill>
              </a:rPr>
              <a:t>&lt;Date of Presentation – Change on Master Slide&gt;</a:t>
            </a:r>
          </a:p>
        </p:txBody>
      </p:sp>
      <p:pic>
        <p:nvPicPr>
          <p:cNvPr id="13" name="Picture 5" descr="C:\Documents and Settings\Charles\Application Data\Microsoft\Media Catalog\FAAST_PPT_BtmGrphc.bmp"/>
          <p:cNvPicPr>
            <a:picLocks noChangeArrowheads="1"/>
          </p:cNvPicPr>
          <p:nvPr/>
        </p:nvPicPr>
        <p:blipFill rotWithShape="1">
          <a:blip r:embed="rId10" cstate="screen">
            <a:extLst>
              <a:ext uri="{28A0092B-C50C-407E-A947-70E740481C1C}">
                <a14:useLocalDpi xmlns:a14="http://schemas.microsoft.com/office/drawing/2010/main"/>
              </a:ext>
            </a:extLst>
          </a:blip>
          <a:srcRect/>
          <a:stretch/>
        </p:blipFill>
        <p:spPr bwMode="auto">
          <a:xfrm>
            <a:off x="1" y="5760721"/>
            <a:ext cx="12192000" cy="303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5" descr="C:\Documents and Settings\Charles\Application Data\Microsoft\Media Catalog\FAAST_PPT_BtmGrphc.bmp"/>
          <p:cNvPicPr>
            <a:picLocks noChangeArrowheads="1"/>
          </p:cNvPicPr>
          <p:nvPr/>
        </p:nvPicPr>
        <p:blipFill rotWithShape="1">
          <a:blip r:embed="rId11" cstate="screen">
            <a:extLst>
              <a:ext uri="{28A0092B-C50C-407E-A947-70E740481C1C}">
                <a14:useLocalDpi xmlns:a14="http://schemas.microsoft.com/office/drawing/2010/main"/>
              </a:ext>
            </a:extLst>
          </a:blip>
          <a:srcRect/>
          <a:stretch/>
        </p:blipFill>
        <p:spPr bwMode="auto">
          <a:xfrm flipH="1" flipV="1">
            <a:off x="-1" y="0"/>
            <a:ext cx="12192000" cy="303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8"/>
    </p:custDataLst>
  </p:cSld>
  <p:clrMap bg1="lt1" tx1="dk1" bg2="lt2" tx2="dk2" accent1="accent1" accent2="accent2" accent3="accent3" accent4="accent4" accent5="accent5" accent6="accent6" hlink="hlink" folHlink="folHlink"/>
  <p:sldLayoutIdLst>
    <p:sldLayoutId id="2147483652" r:id="rId1"/>
    <p:sldLayoutId id="2147483653" r:id="rId2"/>
    <p:sldLayoutId id="2147483655" r:id="rId3"/>
    <p:sldLayoutId id="2147483657" r:id="rId4"/>
    <p:sldLayoutId id="2147483658" r:id="rId5"/>
    <p:sldLayoutId id="2147483660" r:id="rId6"/>
  </p:sldLayoutIdLst>
  <p:hf hdr="0" ftr="0" dt="0"/>
  <p:txStyles>
    <p:title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p:titleStyle>
    <p:body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188CD5D-7564-6E5D-4664-3DB6F733ADB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6B3710B-909B-1F92-3CA3-B51ECCBB44E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11E5734-F282-4DFA-854D-49F031407B4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1D134BD-4DC6-41B3-97C3-BD08F45B0EB5}" type="datetimeFigureOut">
              <a:rPr lang="en-US" smtClean="0"/>
              <a:t>4/14/2026</a:t>
            </a:fld>
            <a:endParaRPr lang="en-US"/>
          </a:p>
        </p:txBody>
      </p:sp>
      <p:sp>
        <p:nvSpPr>
          <p:cNvPr id="5" name="Footer Placeholder 4">
            <a:extLst>
              <a:ext uri="{FF2B5EF4-FFF2-40B4-BE49-F238E27FC236}">
                <a16:creationId xmlns:a16="http://schemas.microsoft.com/office/drawing/2014/main" id="{77A491E5-89BC-40FF-82C1-FA6E450267B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00EBFE14-F85A-1811-AC18-10E9FBDA23A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BB443AB-40B9-4948-BB93-E424BA302C2A}" type="slidenum">
              <a:rPr lang="en-US" smtClean="0"/>
              <a:t>‹#›</a:t>
            </a:fld>
            <a:endParaRPr lang="en-US"/>
          </a:p>
        </p:txBody>
      </p:sp>
    </p:spTree>
    <p:custDataLst>
      <p:tags r:id="rId13"/>
    </p:custDataLst>
    <p:extLst>
      <p:ext uri="{BB962C8B-B14F-4D97-AF65-F5344CB8AC3E}">
        <p14:creationId xmlns:p14="http://schemas.microsoft.com/office/powerpoint/2010/main" val="2621340870"/>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10.xml"/><Relationship Id="rId5" Type="http://schemas.openxmlformats.org/officeDocument/2006/relationships/image" Target="../media/image6.pn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11.xml"/><Relationship Id="rId5" Type="http://schemas.openxmlformats.org/officeDocument/2006/relationships/image" Target="../media/image8.png"/><Relationship Id="rId4" Type="http://schemas.openxmlformats.org/officeDocument/2006/relationships/image" Target="../media/image7.jpe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3.xml"/><Relationship Id="rId1" Type="http://schemas.openxmlformats.org/officeDocument/2006/relationships/tags" Target="../tags/tag12.xml"/><Relationship Id="rId6" Type="http://schemas.openxmlformats.org/officeDocument/2006/relationships/chart" Target="../charts/chart1.xml"/><Relationship Id="rId5" Type="http://schemas.openxmlformats.org/officeDocument/2006/relationships/image" Target="../media/image10.jpeg"/><Relationship Id="rId4" Type="http://schemas.openxmlformats.org/officeDocument/2006/relationships/image" Target="../media/image9.jpe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13.xml"/><Relationship Id="rId5" Type="http://schemas.openxmlformats.org/officeDocument/2006/relationships/image" Target="../media/image5.png"/><Relationship Id="rId4" Type="http://schemas.openxmlformats.org/officeDocument/2006/relationships/image" Target="../media/image11.jpe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3.xml"/><Relationship Id="rId1" Type="http://schemas.openxmlformats.org/officeDocument/2006/relationships/tags" Target="../tags/tag14.xml"/><Relationship Id="rId4" Type="http://schemas.openxmlformats.org/officeDocument/2006/relationships/image" Target="../media/image12.jp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3.xml"/><Relationship Id="rId1" Type="http://schemas.openxmlformats.org/officeDocument/2006/relationships/tags" Target="../tags/tag15.xml"/><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3.xml"/><Relationship Id="rId1" Type="http://schemas.openxmlformats.org/officeDocument/2006/relationships/tags" Target="../tags/tag16.xml"/><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3.xml"/><Relationship Id="rId1" Type="http://schemas.openxmlformats.org/officeDocument/2006/relationships/tags" Target="../tags/tag17.xml"/><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3.xml"/><Relationship Id="rId1" Type="http://schemas.openxmlformats.org/officeDocument/2006/relationships/tags" Target="../tags/tag18.xml"/><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3.xml"/><Relationship Id="rId1" Type="http://schemas.openxmlformats.org/officeDocument/2006/relationships/tags" Target="../tags/tag19.xml"/><Relationship Id="rId4" Type="http://schemas.openxmlformats.org/officeDocument/2006/relationships/image" Target="../media/image17.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3.xml"/><Relationship Id="rId1" Type="http://schemas.openxmlformats.org/officeDocument/2006/relationships/tags" Target="../tags/tag20.xml"/><Relationship Id="rId4" Type="http://schemas.openxmlformats.org/officeDocument/2006/relationships/image" Target="../media/image18.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3.xml"/><Relationship Id="rId1" Type="http://schemas.openxmlformats.org/officeDocument/2006/relationships/tags" Target="../tags/tag21.xml"/><Relationship Id="rId4" Type="http://schemas.openxmlformats.org/officeDocument/2006/relationships/image" Target="../media/image19.png"/></Relationships>
</file>

<file path=ppt/slides/_rels/slide13.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notesSlide" Target="../notesSlides/notesSlide13.xml"/><Relationship Id="rId7" Type="http://schemas.openxmlformats.org/officeDocument/2006/relationships/image" Target="../media/image23.png"/><Relationship Id="rId2" Type="http://schemas.openxmlformats.org/officeDocument/2006/relationships/slideLayout" Target="../slideLayouts/slideLayout13.xml"/><Relationship Id="rId1" Type="http://schemas.openxmlformats.org/officeDocument/2006/relationships/tags" Target="../tags/tag2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 Id="rId9" Type="http://schemas.openxmlformats.org/officeDocument/2006/relationships/image" Target="../media/image25.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3.xml"/><Relationship Id="rId1" Type="http://schemas.openxmlformats.org/officeDocument/2006/relationships/tags" Target="../tags/tag23.xml"/><Relationship Id="rId5" Type="http://schemas.openxmlformats.org/officeDocument/2006/relationships/image" Target="../media/image27.jpeg"/><Relationship Id="rId4" Type="http://schemas.openxmlformats.org/officeDocument/2006/relationships/image" Target="../media/image26.jpe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7" Type="http://schemas.openxmlformats.org/officeDocument/2006/relationships/image" Target="../media/image27.jpeg"/><Relationship Id="rId2" Type="http://schemas.openxmlformats.org/officeDocument/2006/relationships/slideLayout" Target="../slideLayouts/slideLayout13.xml"/><Relationship Id="rId1" Type="http://schemas.openxmlformats.org/officeDocument/2006/relationships/tags" Target="../tags/tag24.xml"/><Relationship Id="rId6" Type="http://schemas.openxmlformats.org/officeDocument/2006/relationships/image" Target="../media/image30.jpeg"/><Relationship Id="rId5" Type="http://schemas.openxmlformats.org/officeDocument/2006/relationships/image" Target="../media/image29.jpeg"/><Relationship Id="rId4" Type="http://schemas.openxmlformats.org/officeDocument/2006/relationships/image" Target="../media/image28.jpe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3.xml"/><Relationship Id="rId1" Type="http://schemas.openxmlformats.org/officeDocument/2006/relationships/tags" Target="../tags/tag25.xml"/><Relationship Id="rId6" Type="http://schemas.openxmlformats.org/officeDocument/2006/relationships/hyperlink" Target="https://creativecommons.org/licenses/by-sa/3.0/" TargetMode="External"/><Relationship Id="rId5" Type="http://schemas.openxmlformats.org/officeDocument/2006/relationships/hyperlink" Target="https://courses.lumenlearning.com/boundless-ushistory/chapter/social-effects-of-the-war/" TargetMode="External"/><Relationship Id="rId4" Type="http://schemas.openxmlformats.org/officeDocument/2006/relationships/image" Target="../media/image31.jpe"/></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3.xml"/><Relationship Id="rId1" Type="http://schemas.openxmlformats.org/officeDocument/2006/relationships/tags" Target="../tags/tag26.xml"/><Relationship Id="rId6" Type="http://schemas.openxmlformats.org/officeDocument/2006/relationships/hyperlink" Target="https://creativecommons.org/licenses/by-sa/3.0/" TargetMode="External"/><Relationship Id="rId5" Type="http://schemas.openxmlformats.org/officeDocument/2006/relationships/hyperlink" Target="https://en.wikipedia.org/wiki/Flying_trapeze" TargetMode="External"/><Relationship Id="rId4" Type="http://schemas.openxmlformats.org/officeDocument/2006/relationships/image" Target="../media/image32.jp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3.xml"/><Relationship Id="rId1" Type="http://schemas.openxmlformats.org/officeDocument/2006/relationships/tags" Target="../tags/tag27.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3.xml"/><Relationship Id="rId1" Type="http://schemas.openxmlformats.org/officeDocument/2006/relationships/tags" Target="../tags/tag28.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13.xml"/><Relationship Id="rId1" Type="http://schemas.openxmlformats.org/officeDocument/2006/relationships/tags" Target="../tags/tag29.xml"/><Relationship Id="rId4" Type="http://schemas.openxmlformats.org/officeDocument/2006/relationships/image" Target="../media/image36.jpe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13.xml"/><Relationship Id="rId1" Type="http://schemas.openxmlformats.org/officeDocument/2006/relationships/tags" Target="../tags/tag30.xml"/><Relationship Id="rId4" Type="http://schemas.openxmlformats.org/officeDocument/2006/relationships/image" Target="../media/image5.pn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13.xml"/><Relationship Id="rId1" Type="http://schemas.openxmlformats.org/officeDocument/2006/relationships/tags" Target="../tags/tag31.xml"/><Relationship Id="rId4" Type="http://schemas.openxmlformats.org/officeDocument/2006/relationships/image" Target="../media/image37.pn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xml"/><Relationship Id="rId1" Type="http://schemas.openxmlformats.org/officeDocument/2006/relationships/tags" Target="../tags/tag32.xml"/><Relationship Id="rId4" Type="http://schemas.openxmlformats.org/officeDocument/2006/relationships/image" Target="../media/image38.jpe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13.xml"/><Relationship Id="rId1" Type="http://schemas.openxmlformats.org/officeDocument/2006/relationships/tags" Target="../tags/tag33.xml"/><Relationship Id="rId4" Type="http://schemas.openxmlformats.org/officeDocument/2006/relationships/image" Target="../media/image39.jpe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7" Type="http://schemas.openxmlformats.org/officeDocument/2006/relationships/image" Target="../media/image42.jpeg"/><Relationship Id="rId2" Type="http://schemas.openxmlformats.org/officeDocument/2006/relationships/slideLayout" Target="../slideLayouts/slideLayout8.xml"/><Relationship Id="rId1" Type="http://schemas.openxmlformats.org/officeDocument/2006/relationships/tags" Target="../tags/tag34.xml"/><Relationship Id="rId6" Type="http://schemas.openxmlformats.org/officeDocument/2006/relationships/image" Target="../media/image41.png"/><Relationship Id="rId5" Type="http://schemas.openxmlformats.org/officeDocument/2006/relationships/hyperlink" Target="https://www.faa.gov/about/initiatives/" TargetMode="External"/><Relationship Id="rId4" Type="http://schemas.openxmlformats.org/officeDocument/2006/relationships/image" Target="../media/image40.pn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13.xml"/><Relationship Id="rId1" Type="http://schemas.openxmlformats.org/officeDocument/2006/relationships/tags" Target="../tags/tag35.xml"/><Relationship Id="rId4" Type="http://schemas.openxmlformats.org/officeDocument/2006/relationships/image" Target="../media/image43.jpe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7" Type="http://schemas.openxmlformats.org/officeDocument/2006/relationships/image" Target="../media/image46.jpeg"/><Relationship Id="rId2" Type="http://schemas.openxmlformats.org/officeDocument/2006/relationships/slideLayout" Target="../slideLayouts/slideLayout13.xml"/><Relationship Id="rId1" Type="http://schemas.openxmlformats.org/officeDocument/2006/relationships/tags" Target="../tags/tag36.xml"/><Relationship Id="rId6" Type="http://schemas.openxmlformats.org/officeDocument/2006/relationships/image" Target="../media/image45.jpeg"/><Relationship Id="rId5" Type="http://schemas.openxmlformats.org/officeDocument/2006/relationships/hyperlink" Target="https://www.faa.gov/newsroom/faa-safety-briefing-magazine" TargetMode="External"/><Relationship Id="rId4" Type="http://schemas.openxmlformats.org/officeDocument/2006/relationships/image" Target="../media/image44.pn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13.xml"/><Relationship Id="rId1" Type="http://schemas.openxmlformats.org/officeDocument/2006/relationships/tags" Target="../tags/tag37.xml"/><Relationship Id="rId5" Type="http://schemas.openxmlformats.org/officeDocument/2006/relationships/image" Target="../media/image47.png"/><Relationship Id="rId4" Type="http://schemas.openxmlformats.org/officeDocument/2006/relationships/image" Target="../media/image13.pn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7.xml"/><Relationship Id="rId1" Type="http://schemas.openxmlformats.org/officeDocument/2006/relationships/tags" Target="../tags/tag38.xml"/><Relationship Id="rId4" Type="http://schemas.openxmlformats.org/officeDocument/2006/relationships/image" Target="../media/image48.pn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13.xml"/><Relationship Id="rId1" Type="http://schemas.openxmlformats.org/officeDocument/2006/relationships/tags" Target="../tags/tag39.xml"/><Relationship Id="rId6" Type="http://schemas.openxmlformats.org/officeDocument/2006/relationships/image" Target="../media/image51.jpeg"/><Relationship Id="rId5" Type="http://schemas.openxmlformats.org/officeDocument/2006/relationships/image" Target="../media/image50.png"/><Relationship Id="rId4" Type="http://schemas.openxmlformats.org/officeDocument/2006/relationships/image" Target="../media/image49.png"/></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1.xml"/><Relationship Id="rId1" Type="http://schemas.openxmlformats.org/officeDocument/2006/relationships/tags" Target="../tags/tag40.xml"/><Relationship Id="rId5" Type="http://schemas.openxmlformats.org/officeDocument/2006/relationships/image" Target="../media/image6.png"/><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11"/>
          <p:cNvSpPr txBox="1">
            <a:spLocks noChangeArrowheads="1"/>
          </p:cNvSpPr>
          <p:nvPr/>
        </p:nvSpPr>
        <p:spPr bwMode="auto">
          <a:xfrm>
            <a:off x="415273" y="377936"/>
            <a:ext cx="4940269" cy="1395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a:lstStyle>
          <a:p>
            <a:pPr>
              <a:buNone/>
            </a:pPr>
            <a:r>
              <a:rPr lang="en-US" sz="3600" kern="0" dirty="0"/>
              <a:t>The National FAA Safety Team Presents</a:t>
            </a:r>
          </a:p>
        </p:txBody>
      </p:sp>
      <p:sp>
        <p:nvSpPr>
          <p:cNvPr id="10" name="Rectangle 12"/>
          <p:cNvSpPr>
            <a:spLocks noGrp="1" noChangeArrowheads="1"/>
          </p:cNvSpPr>
          <p:nvPr>
            <p:ph type="subTitle" idx="1"/>
          </p:nvPr>
        </p:nvSpPr>
        <p:spPr>
          <a:xfrm>
            <a:off x="415273" y="1625521"/>
            <a:ext cx="7011439" cy="1108799"/>
          </a:xfrm>
        </p:spPr>
        <p:txBody>
          <a:bodyPr/>
          <a:lstStyle/>
          <a:p>
            <a:r>
              <a:rPr lang="en-US" i="0" dirty="0"/>
              <a:t>Topic of the Month – March</a:t>
            </a:r>
            <a:br>
              <a:rPr lang="en-US" i="0" dirty="0"/>
            </a:br>
            <a:r>
              <a:rPr lang="en-US" i="0" dirty="0"/>
              <a:t>Human Factors and </a:t>
            </a:r>
            <a:r>
              <a:rPr lang="en-US" i="1" dirty="0"/>
              <a:t>WINGS</a:t>
            </a:r>
            <a:endParaRPr lang="en-US" dirty="0"/>
          </a:p>
        </p:txBody>
      </p:sp>
      <p:pic>
        <p:nvPicPr>
          <p:cNvPr id="5" name="Picture 4">
            <a:extLst>
              <a:ext uri="{FF2B5EF4-FFF2-40B4-BE49-F238E27FC236}">
                <a16:creationId xmlns:a16="http://schemas.microsoft.com/office/drawing/2014/main" id="{6FAF5E15-41CB-8B78-5D09-5482CA68F918}"/>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l="18153" r="14221" b="6716"/>
          <a:stretch/>
        </p:blipFill>
        <p:spPr>
          <a:xfrm>
            <a:off x="7744599" y="1773348"/>
            <a:ext cx="4413631" cy="4055953"/>
          </a:xfrm>
          <a:prstGeom prst="rect">
            <a:avLst/>
          </a:prstGeom>
        </p:spPr>
      </p:pic>
      <p:pic>
        <p:nvPicPr>
          <p:cNvPr id="8" name="Picture 7" descr="Calendar">
            <a:extLst>
              <a:ext uri="{FF2B5EF4-FFF2-40B4-BE49-F238E27FC236}">
                <a16:creationId xmlns:a16="http://schemas.microsoft.com/office/drawing/2014/main" id="{073FDB84-94CB-CB2A-37B2-275EF1AD785D}"/>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3580250" y="2821147"/>
            <a:ext cx="3284482" cy="2605068"/>
          </a:xfrm>
          <a:prstGeom prst="rect">
            <a:avLst/>
          </a:prstGeom>
        </p:spPr>
      </p:pic>
    </p:spTree>
    <p:custDataLst>
      <p:tags r:id="rId1"/>
    </p:custDataLst>
    <p:extLst>
      <p:ext uri="{BB962C8B-B14F-4D97-AF65-F5344CB8AC3E}">
        <p14:creationId xmlns:p14="http://schemas.microsoft.com/office/powerpoint/2010/main" val="2152059645"/>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Welcome</a:t>
            </a:r>
          </a:p>
        </p:txBody>
      </p:sp>
      <p:sp>
        <p:nvSpPr>
          <p:cNvPr id="4" name="Content Placeholder 2"/>
          <p:cNvSpPr>
            <a:spLocks noGrp="1"/>
          </p:cNvSpPr>
          <p:nvPr>
            <p:ph idx="1"/>
          </p:nvPr>
        </p:nvSpPr>
        <p:spPr>
          <a:xfrm>
            <a:off x="571500" y="1174493"/>
            <a:ext cx="10733617" cy="4391025"/>
          </a:xfrm>
        </p:spPr>
        <p:txBody>
          <a:bodyPr/>
          <a:lstStyle/>
          <a:p>
            <a:r>
              <a:rPr lang="en-US" dirty="0">
                <a:ea typeface="ＭＳ Ｐゴシック" pitchFamily="34" charset="-128"/>
              </a:rPr>
              <a:t>Exits</a:t>
            </a:r>
          </a:p>
          <a:p>
            <a:r>
              <a:rPr lang="en-US" dirty="0">
                <a:ea typeface="ＭＳ Ｐゴシック" pitchFamily="34" charset="-128"/>
              </a:rPr>
              <a:t>Restrooms</a:t>
            </a:r>
          </a:p>
          <a:p>
            <a:r>
              <a:rPr lang="en-US" dirty="0">
                <a:ea typeface="ＭＳ Ｐゴシック" pitchFamily="34" charset="-128"/>
              </a:rPr>
              <a:t>Emergency Evacuation</a:t>
            </a:r>
          </a:p>
          <a:p>
            <a:r>
              <a:rPr lang="en-US" dirty="0">
                <a:ea typeface="ＭＳ Ｐゴシック" pitchFamily="34" charset="-128"/>
              </a:rPr>
              <a:t>Breaks</a:t>
            </a:r>
          </a:p>
          <a:p>
            <a:r>
              <a:rPr lang="en-US" dirty="0">
                <a:ea typeface="ＭＳ Ｐゴシック" pitchFamily="34" charset="-128"/>
              </a:rPr>
              <a:t>Phones &amp; pagers to silent or off </a:t>
            </a:r>
          </a:p>
          <a:p>
            <a:r>
              <a:rPr lang="en-US" dirty="0">
                <a:ea typeface="ＭＳ Ｐゴシック" pitchFamily="34" charset="-128"/>
              </a:rPr>
              <a:t>Sponsor Acknowledgment</a:t>
            </a:r>
          </a:p>
          <a:p>
            <a:r>
              <a:rPr lang="en-US" dirty="0">
                <a:ea typeface="ＭＳ Ｐゴシック" pitchFamily="34" charset="-128"/>
              </a:rPr>
              <a:t>Other information</a:t>
            </a:r>
          </a:p>
          <a:p>
            <a:endParaRPr lang="en-US" dirty="0">
              <a:ea typeface="ＭＳ Ｐゴシック" pitchFamily="34" charset="-128"/>
            </a:endParaRPr>
          </a:p>
          <a:p>
            <a:endParaRPr lang="en-US" dirty="0">
              <a:ea typeface="ＭＳ Ｐゴシック" pitchFamily="34" charset="-128"/>
            </a:endParaRPr>
          </a:p>
        </p:txBody>
      </p:sp>
      <p:grpSp>
        <p:nvGrpSpPr>
          <p:cNvPr id="5" name="Group 4"/>
          <p:cNvGrpSpPr/>
          <p:nvPr/>
        </p:nvGrpSpPr>
        <p:grpSpPr>
          <a:xfrm>
            <a:off x="7102930" y="1508126"/>
            <a:ext cx="4765222" cy="4036218"/>
            <a:chOff x="6837353" y="2158410"/>
            <a:chExt cx="5177733" cy="4191780"/>
          </a:xfrm>
        </p:grpSpPr>
        <p:pic>
          <p:nvPicPr>
            <p:cNvPr id="6" name="DA40435A-344D-4FC2-9E65-482510AA9235" descr="2D5DBBC8-94E1-4F4B-B5EF-F45345C9D166@fios-router"/>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6837353" y="2158410"/>
              <a:ext cx="5177733" cy="419178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235401" y="3187336"/>
              <a:ext cx="763260" cy="643039"/>
            </a:xfrm>
            <a:prstGeom prst="rect">
              <a:avLst/>
            </a:prstGeom>
          </p:spPr>
        </p:pic>
      </p:grpSp>
    </p:spTree>
    <p:custDataLst>
      <p:tags r:id="rId1"/>
    </p:custDataLst>
    <p:extLst>
      <p:ext uri="{BB962C8B-B14F-4D97-AF65-F5344CB8AC3E}">
        <p14:creationId xmlns:p14="http://schemas.microsoft.com/office/powerpoint/2010/main" val="9528622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2CECEB9-1BF4-D89E-6812-974F12269E37}"/>
              </a:ext>
            </a:extLst>
          </p:cNvPr>
          <p:cNvSpPr/>
          <p:nvPr/>
        </p:nvSpPr>
        <p:spPr>
          <a:xfrm>
            <a:off x="0" y="0"/>
            <a:ext cx="12192000" cy="6858000"/>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pic>
        <p:nvPicPr>
          <p:cNvPr id="2" name="Picture 1" descr="The Piper Cub: Tribute to a Legend – TheAvGeeks.com">
            <a:extLst>
              <a:ext uri="{FF2B5EF4-FFF2-40B4-BE49-F238E27FC236}">
                <a16:creationId xmlns:a16="http://schemas.microsoft.com/office/drawing/2014/main" id="{A8AC42AF-13A3-FF81-361C-540179F0D61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82785" y="1088151"/>
            <a:ext cx="3705077" cy="2477770"/>
          </a:xfrm>
          <a:prstGeom prst="rect">
            <a:avLst/>
          </a:prstGeom>
          <a:ln>
            <a:noFill/>
          </a:ln>
          <a:effectLst>
            <a:outerShdw blurRad="292100" dist="139700" dir="2700000" algn="tl" rotWithShape="0">
              <a:srgbClr val="333333">
                <a:alpha val="65000"/>
              </a:srgbClr>
            </a:outerShdw>
          </a:effectLst>
        </p:spPr>
      </p:pic>
      <p:pic>
        <p:nvPicPr>
          <p:cNvPr id="3" name="Picture 2" descr="Cirrus SF50 Vision jet grounded : FLYER">
            <a:extLst>
              <a:ext uri="{FF2B5EF4-FFF2-40B4-BE49-F238E27FC236}">
                <a16:creationId xmlns:a16="http://schemas.microsoft.com/office/drawing/2014/main" id="{AF59A073-08DA-0425-8C6F-5C7F1EB95DEB}"/>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152044" y="3069829"/>
            <a:ext cx="3857171" cy="2700020"/>
          </a:xfrm>
          <a:prstGeom prst="rect">
            <a:avLst/>
          </a:prstGeom>
          <a:ln>
            <a:noFill/>
          </a:ln>
          <a:effectLst>
            <a:outerShdw blurRad="292100" dist="139700" dir="2700000" algn="tl" rotWithShape="0">
              <a:srgbClr val="333333">
                <a:alpha val="65000"/>
              </a:srgbClr>
            </a:outerShdw>
          </a:effectLst>
        </p:spPr>
      </p:pic>
      <p:graphicFrame>
        <p:nvGraphicFramePr>
          <p:cNvPr id="4" name="Chart 3">
            <a:extLst>
              <a:ext uri="{FF2B5EF4-FFF2-40B4-BE49-F238E27FC236}">
                <a16:creationId xmlns:a16="http://schemas.microsoft.com/office/drawing/2014/main" id="{C8DD26F1-1EAD-8E47-20B4-D1879E95E55C}"/>
              </a:ext>
            </a:extLst>
          </p:cNvPr>
          <p:cNvGraphicFramePr>
            <a:graphicFrameLocks/>
          </p:cNvGraphicFramePr>
          <p:nvPr/>
        </p:nvGraphicFramePr>
        <p:xfrm>
          <a:off x="3483438" y="2133600"/>
          <a:ext cx="4730750" cy="2486025"/>
        </p:xfrm>
        <a:graphic>
          <a:graphicData uri="http://schemas.openxmlformats.org/drawingml/2006/chart">
            <c:chart xmlns:c="http://schemas.openxmlformats.org/drawingml/2006/chart" xmlns:r="http://schemas.openxmlformats.org/officeDocument/2006/relationships" r:id="rId6"/>
          </a:graphicData>
        </a:graphic>
      </p:graphicFrame>
      <p:sp>
        <p:nvSpPr>
          <p:cNvPr id="5" name="Rectangle 2">
            <a:extLst>
              <a:ext uri="{FF2B5EF4-FFF2-40B4-BE49-F238E27FC236}">
                <a16:creationId xmlns:a16="http://schemas.microsoft.com/office/drawing/2014/main" id="{0F6AC192-03E5-23CE-C8DE-CEA956D89CB6}"/>
              </a:ext>
            </a:extLst>
          </p:cNvPr>
          <p:cNvSpPr txBox="1">
            <a:spLocks noChangeArrowheads="1"/>
          </p:cNvSpPr>
          <p:nvPr/>
        </p:nvSpPr>
        <p:spPr bwMode="auto">
          <a:xfrm>
            <a:off x="571500" y="344488"/>
            <a:ext cx="11296651"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a:lstStyle>
          <a:p>
            <a:pPr>
              <a:buNone/>
            </a:pPr>
            <a:r>
              <a:rPr lang="en-US" altLang="en-US" kern="0" dirty="0">
                <a:solidFill>
                  <a:srgbClr val="32F2F2"/>
                </a:solidFill>
                <a:latin typeface="Arial" panose="020B0604020202020204" pitchFamily="34" charset="0"/>
                <a:cs typeface="Arial" panose="020B0604020202020204" pitchFamily="34" charset="0"/>
              </a:rPr>
              <a:t>We’ve come a long way….</a:t>
            </a:r>
          </a:p>
        </p:txBody>
      </p:sp>
    </p:spTree>
    <p:custDataLst>
      <p:tags r:id="rId1"/>
    </p:custDataLst>
    <p:extLst>
      <p:ext uri="{BB962C8B-B14F-4D97-AF65-F5344CB8AC3E}">
        <p14:creationId xmlns:p14="http://schemas.microsoft.com/office/powerpoint/2010/main" val="499473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4" cstate="screen">
            <a:extLst>
              <a:ext uri="{28A0092B-C50C-407E-A947-70E740481C1C}">
                <a14:useLocalDpi xmlns:a14="http://schemas.microsoft.com/office/drawing/2010/main"/>
              </a:ext>
            </a:extLst>
          </a:blip>
          <a:stretch>
            <a:fillRect/>
          </a:stretch>
        </p:blipFill>
        <p:spPr>
          <a:xfrm>
            <a:off x="-214966" y="-53658"/>
            <a:ext cx="12406966" cy="6965315"/>
          </a:xfrm>
          <a:effectLst>
            <a:glow rad="101600">
              <a:schemeClr val="accent2">
                <a:satMod val="175000"/>
                <a:alpha val="40000"/>
              </a:schemeClr>
            </a:glow>
            <a:innerShdw blurRad="63500" dist="50800" dir="2700000">
              <a:prstClr val="black">
                <a:alpha val="50000"/>
              </a:prstClr>
            </a:innerShdw>
          </a:effectLst>
          <a:scene3d>
            <a:camera prst="orthographicFront"/>
            <a:lightRig rig="threePt" dir="t"/>
          </a:scene3d>
          <a:sp3d extrusionH="76200" contourW="12700">
            <a:bevelT w="165100" prst="coolSlant"/>
            <a:extrusionClr>
              <a:srgbClr val="FFC000"/>
            </a:extrusionClr>
            <a:contourClr>
              <a:srgbClr val="FFC000"/>
            </a:contourClr>
          </a:sp3d>
        </p:spPr>
      </p:pic>
      <p:sp>
        <p:nvSpPr>
          <p:cNvPr id="6" name="TextBox 5"/>
          <p:cNvSpPr txBox="1"/>
          <p:nvPr/>
        </p:nvSpPr>
        <p:spPr bwMode="auto">
          <a:xfrm>
            <a:off x="1417105" y="1124260"/>
            <a:ext cx="9357789" cy="2123658"/>
          </a:xfrm>
          <a:prstGeom prst="rect">
            <a:avLst/>
          </a:prstGeom>
          <a:noFill/>
          <a:ln>
            <a:noFill/>
          </a:ln>
          <a:effectLst>
            <a:glow rad="228600">
              <a:srgbClr val="FC9204">
                <a:alpha val="40000"/>
              </a:srgbClr>
            </a:glow>
            <a:outerShdw dist="35921" dir="2700000" algn="ctr" rotWithShape="0">
              <a:schemeClr val="bg2"/>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rtlCol="0">
            <a:spAutoFit/>
          </a:bodyPr>
          <a:lstStyle/>
          <a:p>
            <a:pPr algn="ctr">
              <a:buFontTx/>
              <a:buNone/>
            </a:pPr>
            <a:r>
              <a:rPr lang="en-US" sz="6600" b="1" dirty="0">
                <a:solidFill>
                  <a:srgbClr val="FFC000"/>
                </a:solidFill>
              </a:rPr>
              <a:t>Human Factors</a:t>
            </a:r>
            <a:br>
              <a:rPr lang="en-US" sz="6600" b="1" dirty="0">
                <a:solidFill>
                  <a:srgbClr val="FFC000"/>
                </a:solidFill>
              </a:rPr>
            </a:br>
            <a:r>
              <a:rPr lang="en-US" sz="6600" b="1" dirty="0">
                <a:solidFill>
                  <a:srgbClr val="FFC000"/>
                </a:solidFill>
              </a:rPr>
              <a:t>The Final Frontier</a:t>
            </a:r>
          </a:p>
        </p:txBody>
      </p:sp>
      <p:pic>
        <p:nvPicPr>
          <p:cNvPr id="3" name="Picture 2">
            <a:extLst>
              <a:ext uri="{FF2B5EF4-FFF2-40B4-BE49-F238E27FC236}">
                <a16:creationId xmlns:a16="http://schemas.microsoft.com/office/drawing/2014/main" id="{6C3BD555-AC57-501C-EA2B-54ADCADD8FAD}"/>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l="18153" r="14221" b="5260"/>
          <a:stretch/>
        </p:blipFill>
        <p:spPr>
          <a:xfrm>
            <a:off x="9118600" y="3418091"/>
            <a:ext cx="3073400" cy="2868410"/>
          </a:xfrm>
          <a:prstGeom prst="rect">
            <a:avLst/>
          </a:prstGeom>
        </p:spPr>
      </p:pic>
    </p:spTree>
    <p:custDataLst>
      <p:tags r:id="rId1"/>
    </p:custDataLst>
    <p:extLst>
      <p:ext uri="{BB962C8B-B14F-4D97-AF65-F5344CB8AC3E}">
        <p14:creationId xmlns:p14="http://schemas.microsoft.com/office/powerpoint/2010/main" val="6966248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1750" fill="hold"/>
                                        <p:tgtEl>
                                          <p:spTgt spid="6"/>
                                        </p:tgtEl>
                                        <p:attrNameLst>
                                          <p:attrName>ppt_x</p:attrName>
                                        </p:attrNameLst>
                                      </p:cBhvr>
                                      <p:tavLst>
                                        <p:tav tm="0">
                                          <p:val>
                                            <p:strVal val="#ppt_x"/>
                                          </p:val>
                                        </p:tav>
                                        <p:tav tm="100000">
                                          <p:val>
                                            <p:strVal val="#ppt_x"/>
                                          </p:val>
                                        </p:tav>
                                      </p:tavLst>
                                    </p:anim>
                                    <p:anim calcmode="lin" valueType="num">
                                      <p:cBhvr additive="base">
                                        <p:cTn id="8" dur="1750" fill="hold"/>
                                        <p:tgtEl>
                                          <p:spTgt spid="6"/>
                                        </p:tgtEl>
                                        <p:attrNameLst>
                                          <p:attrName>ppt_y</p:attrName>
                                        </p:attrNameLst>
                                      </p:cBhvr>
                                      <p:tavLst>
                                        <p:tav tm="0">
                                          <p:val>
                                            <p:strVal val="1+#ppt_h/2"/>
                                          </p:val>
                                        </p:tav>
                                        <p:tav tm="100000">
                                          <p:val>
                                            <p:strVal val="#ppt_y"/>
                                          </p:val>
                                        </p:tav>
                                      </p:tavLst>
                                    </p:anim>
                                  </p:childTnLst>
                                </p:cTn>
                              </p:par>
                              <p:par>
                                <p:cTn id="9" presetID="10" presetClass="entr" presetSubtype="0" fill="hold" nodeType="withEffect">
                                  <p:stCondLst>
                                    <p:cond delay="100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849E89-B877-AF8C-2CCD-1A191E276992}"/>
              </a:ext>
            </a:extLst>
          </p:cNvPr>
          <p:cNvSpPr txBox="1">
            <a:spLocks/>
          </p:cNvSpPr>
          <p:nvPr/>
        </p:nvSpPr>
        <p:spPr>
          <a:xfrm>
            <a:off x="571500" y="344488"/>
            <a:ext cx="11296651" cy="6096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fontAlgn="auto">
              <a:spcAft>
                <a:spcPts val="0"/>
              </a:spcAft>
            </a:pPr>
            <a:r>
              <a:rPr lang="en-US" b="1" dirty="0">
                <a:solidFill>
                  <a:srgbClr val="31E6EF"/>
                </a:solidFill>
              </a:rPr>
              <a:t>Human Factors</a:t>
            </a:r>
          </a:p>
        </p:txBody>
      </p:sp>
      <p:sp>
        <p:nvSpPr>
          <p:cNvPr id="3" name="Content Placeholder 2">
            <a:extLst>
              <a:ext uri="{FF2B5EF4-FFF2-40B4-BE49-F238E27FC236}">
                <a16:creationId xmlns:a16="http://schemas.microsoft.com/office/drawing/2014/main" id="{F802D23B-9511-E9B7-C47F-5F68C7D6401C}"/>
              </a:ext>
            </a:extLst>
          </p:cNvPr>
          <p:cNvSpPr txBox="1">
            <a:spLocks/>
          </p:cNvSpPr>
          <p:nvPr/>
        </p:nvSpPr>
        <p:spPr>
          <a:xfrm>
            <a:off x="533041" y="1553805"/>
            <a:ext cx="5277209" cy="439102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spcAft>
                <a:spcPts val="0"/>
              </a:spcAft>
            </a:pPr>
            <a:r>
              <a:rPr lang="en-US" b="1" dirty="0">
                <a:solidFill>
                  <a:schemeClr val="bg1"/>
                </a:solidFill>
              </a:rPr>
              <a:t>Human Factors study applies knowledge of the human body and mind in order to understand human capabilities and limitations.</a:t>
            </a:r>
          </a:p>
          <a:p>
            <a:pPr fontAlgn="auto">
              <a:spcAft>
                <a:spcPts val="0"/>
              </a:spcAft>
            </a:pPr>
            <a:r>
              <a:rPr lang="en-US" b="1" dirty="0">
                <a:solidFill>
                  <a:schemeClr val="bg1"/>
                </a:solidFill>
              </a:rPr>
              <a:t>HF knowledge informs human task specifications and complementary system and technology design.</a:t>
            </a:r>
          </a:p>
        </p:txBody>
      </p:sp>
      <p:pic>
        <p:nvPicPr>
          <p:cNvPr id="4" name="Picture 3" descr="Mind-Body Connections: How the Physical Body Is Affected ...">
            <a:extLst>
              <a:ext uri="{FF2B5EF4-FFF2-40B4-BE49-F238E27FC236}">
                <a16:creationId xmlns:a16="http://schemas.microsoft.com/office/drawing/2014/main" id="{875E20D0-80D3-71D5-5D75-836EFD46755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381751" y="571500"/>
            <a:ext cx="5486400" cy="5486400"/>
          </a:xfrm>
          <a:prstGeom prst="rect">
            <a:avLst/>
          </a:prstGeom>
        </p:spPr>
      </p:pic>
    </p:spTree>
    <p:custDataLst>
      <p:tags r:id="rId1"/>
    </p:custDataLst>
    <p:extLst>
      <p:ext uri="{BB962C8B-B14F-4D97-AF65-F5344CB8AC3E}">
        <p14:creationId xmlns:p14="http://schemas.microsoft.com/office/powerpoint/2010/main" val="17823138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0F8D83-2D34-BCBE-636E-CCF8FFED6D5A}"/>
              </a:ext>
            </a:extLst>
          </p:cNvPr>
          <p:cNvSpPr txBox="1">
            <a:spLocks/>
          </p:cNvSpPr>
          <p:nvPr/>
        </p:nvSpPr>
        <p:spPr>
          <a:xfrm>
            <a:off x="838200" y="448721"/>
            <a:ext cx="4707671" cy="1225650"/>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fontAlgn="auto">
              <a:spcAft>
                <a:spcPts val="600"/>
              </a:spcAft>
            </a:pPr>
            <a:r>
              <a:rPr lang="en-US" sz="3500" b="1" kern="1200" dirty="0">
                <a:solidFill>
                  <a:srgbClr val="32F2F2"/>
                </a:solidFill>
                <a:latin typeface="+mj-lt"/>
                <a:ea typeface="+mj-ea"/>
                <a:cs typeface="+mj-cs"/>
              </a:rPr>
              <a:t>What does that have to do with </a:t>
            </a:r>
            <a:r>
              <a:rPr lang="en-US" sz="3500" b="1" i="1" kern="1200" dirty="0">
                <a:solidFill>
                  <a:srgbClr val="32F2F2"/>
                </a:solidFill>
                <a:latin typeface="+mj-lt"/>
                <a:ea typeface="+mj-ea"/>
                <a:cs typeface="+mj-cs"/>
              </a:rPr>
              <a:t>WINGS</a:t>
            </a:r>
            <a:r>
              <a:rPr lang="en-US" sz="3500" b="1" kern="1200" dirty="0">
                <a:solidFill>
                  <a:srgbClr val="32F2F2"/>
                </a:solidFill>
                <a:latin typeface="+mj-lt"/>
                <a:ea typeface="+mj-ea"/>
                <a:cs typeface="+mj-cs"/>
              </a:rPr>
              <a:t>?</a:t>
            </a:r>
          </a:p>
        </p:txBody>
      </p:sp>
      <p:sp>
        <p:nvSpPr>
          <p:cNvPr id="4" name="Content Placeholder 2">
            <a:extLst>
              <a:ext uri="{FF2B5EF4-FFF2-40B4-BE49-F238E27FC236}">
                <a16:creationId xmlns:a16="http://schemas.microsoft.com/office/drawing/2014/main" id="{E29F3400-7B36-C3BB-FDB3-1FAB1970B4F1}"/>
              </a:ext>
            </a:extLst>
          </p:cNvPr>
          <p:cNvSpPr txBox="1">
            <a:spLocks/>
          </p:cNvSpPr>
          <p:nvPr/>
        </p:nvSpPr>
        <p:spPr>
          <a:xfrm>
            <a:off x="897769" y="1909192"/>
            <a:ext cx="4586513" cy="364771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spcAft>
                <a:spcPts val="0"/>
              </a:spcAft>
            </a:pPr>
            <a:r>
              <a:rPr lang="en-US" sz="2000" b="1" dirty="0">
                <a:solidFill>
                  <a:srgbClr val="32F2F2"/>
                </a:solidFill>
              </a:rPr>
              <a:t>Safety Culture</a:t>
            </a:r>
          </a:p>
          <a:p>
            <a:pPr fontAlgn="auto">
              <a:spcAft>
                <a:spcPts val="0"/>
              </a:spcAft>
            </a:pPr>
            <a:r>
              <a:rPr lang="en-US" sz="2000" b="1" dirty="0">
                <a:solidFill>
                  <a:schemeClr val="bg1"/>
                </a:solidFill>
              </a:rPr>
              <a:t>Human Performance</a:t>
            </a:r>
          </a:p>
          <a:p>
            <a:pPr fontAlgn="auto">
              <a:spcAft>
                <a:spcPts val="0"/>
              </a:spcAft>
            </a:pPr>
            <a:r>
              <a:rPr lang="en-US" sz="2000" b="1" dirty="0">
                <a:solidFill>
                  <a:schemeClr val="bg1"/>
                </a:solidFill>
              </a:rPr>
              <a:t>Communication</a:t>
            </a:r>
          </a:p>
          <a:p>
            <a:pPr fontAlgn="auto">
              <a:spcAft>
                <a:spcPts val="0"/>
              </a:spcAft>
            </a:pPr>
            <a:r>
              <a:rPr lang="en-US" sz="2000" b="1" dirty="0">
                <a:solidFill>
                  <a:schemeClr val="bg1"/>
                </a:solidFill>
              </a:rPr>
              <a:t>Teamwork</a:t>
            </a:r>
          </a:p>
          <a:p>
            <a:pPr fontAlgn="auto">
              <a:spcAft>
                <a:spcPts val="0"/>
              </a:spcAft>
            </a:pPr>
            <a:r>
              <a:rPr lang="en-US" sz="2000" b="1" dirty="0">
                <a:solidFill>
                  <a:schemeClr val="bg1"/>
                </a:solidFill>
              </a:rPr>
              <a:t>Situational Awareness</a:t>
            </a:r>
          </a:p>
          <a:p>
            <a:pPr fontAlgn="auto">
              <a:spcAft>
                <a:spcPts val="0"/>
              </a:spcAft>
            </a:pPr>
            <a:r>
              <a:rPr lang="en-US" sz="2000" b="1" dirty="0">
                <a:solidFill>
                  <a:schemeClr val="bg1"/>
                </a:solidFill>
              </a:rPr>
              <a:t>Decision Making</a:t>
            </a:r>
          </a:p>
          <a:p>
            <a:pPr fontAlgn="auto">
              <a:spcAft>
                <a:spcPts val="0"/>
              </a:spcAft>
            </a:pPr>
            <a:r>
              <a:rPr lang="en-US" sz="2000" b="1" dirty="0">
                <a:solidFill>
                  <a:schemeClr val="bg1"/>
                </a:solidFill>
              </a:rPr>
              <a:t>Threat &amp; Error Management</a:t>
            </a:r>
          </a:p>
          <a:p>
            <a:pPr fontAlgn="auto">
              <a:spcAft>
                <a:spcPts val="0"/>
              </a:spcAft>
            </a:pPr>
            <a:r>
              <a:rPr lang="en-US" sz="2000" b="1" dirty="0">
                <a:solidFill>
                  <a:schemeClr val="bg1"/>
                </a:solidFill>
              </a:rPr>
              <a:t>Human Information Processing</a:t>
            </a:r>
          </a:p>
          <a:p>
            <a:pPr fontAlgn="auto">
              <a:spcAft>
                <a:spcPts val="0"/>
              </a:spcAft>
            </a:pPr>
            <a:r>
              <a:rPr lang="en-US" sz="2000" b="1" dirty="0">
                <a:solidFill>
                  <a:schemeClr val="bg1"/>
                </a:solidFill>
              </a:rPr>
              <a:t>Design and Automation</a:t>
            </a:r>
          </a:p>
        </p:txBody>
      </p:sp>
      <p:pic>
        <p:nvPicPr>
          <p:cNvPr id="6" name="Picture 5" descr="Calendar">
            <a:extLst>
              <a:ext uri="{FF2B5EF4-FFF2-40B4-BE49-F238E27FC236}">
                <a16:creationId xmlns:a16="http://schemas.microsoft.com/office/drawing/2014/main" id="{707A6EBE-D255-574B-C45B-E247201E32DA}"/>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5789082" y="0"/>
            <a:ext cx="6582551" cy="6561317"/>
          </a:xfrm>
          <a:prstGeom prst="rect">
            <a:avLst/>
          </a:prstGeom>
        </p:spPr>
      </p:pic>
    </p:spTree>
    <p:custDataLst>
      <p:tags r:id="rId1"/>
    </p:custDataLst>
    <p:extLst>
      <p:ext uri="{BB962C8B-B14F-4D97-AF65-F5344CB8AC3E}">
        <p14:creationId xmlns:p14="http://schemas.microsoft.com/office/powerpoint/2010/main" val="30506865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7F4A02C-F7F1-74BB-A31B-29E7F3994D30}"/>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l="7867" t="13918" r="53770" b="16392"/>
          <a:stretch/>
        </p:blipFill>
        <p:spPr>
          <a:xfrm>
            <a:off x="722487" y="1460500"/>
            <a:ext cx="4821284" cy="3136900"/>
          </a:xfrm>
          <a:prstGeom prst="rect">
            <a:avLst/>
          </a:prstGeom>
        </p:spPr>
      </p:pic>
      <p:sp>
        <p:nvSpPr>
          <p:cNvPr id="4" name="Title 1">
            <a:extLst>
              <a:ext uri="{FF2B5EF4-FFF2-40B4-BE49-F238E27FC236}">
                <a16:creationId xmlns:a16="http://schemas.microsoft.com/office/drawing/2014/main" id="{A7E122CC-B5F7-A830-5116-8E59EF4D2BEC}"/>
              </a:ext>
            </a:extLst>
          </p:cNvPr>
          <p:cNvSpPr txBox="1">
            <a:spLocks/>
          </p:cNvSpPr>
          <p:nvPr/>
        </p:nvSpPr>
        <p:spPr>
          <a:xfrm>
            <a:off x="571500" y="344488"/>
            <a:ext cx="11296651" cy="6096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fontAlgn="auto">
              <a:spcAft>
                <a:spcPts val="0"/>
              </a:spcAft>
            </a:pPr>
            <a:r>
              <a:rPr lang="en-US" b="1" dirty="0">
                <a:solidFill>
                  <a:srgbClr val="06CAD4"/>
                </a:solidFill>
                <a:latin typeface="Arial" panose="020B0604020202020204" pitchFamily="34" charset="0"/>
                <a:ea typeface="ＭＳ Ｐゴシック" pitchFamily="34" charset="-128"/>
                <a:cs typeface="Arial" panose="020B0604020202020204" pitchFamily="34" charset="0"/>
              </a:rPr>
              <a:t>Culture</a:t>
            </a:r>
            <a:r>
              <a:rPr lang="en-US" dirty="0">
                <a:ea typeface="ＭＳ Ｐゴシック" pitchFamily="34" charset="-128"/>
              </a:rPr>
              <a:t>	</a:t>
            </a:r>
          </a:p>
        </p:txBody>
      </p:sp>
      <p:sp>
        <p:nvSpPr>
          <p:cNvPr id="5" name="TextBox 4">
            <a:extLst>
              <a:ext uri="{FF2B5EF4-FFF2-40B4-BE49-F238E27FC236}">
                <a16:creationId xmlns:a16="http://schemas.microsoft.com/office/drawing/2014/main" id="{A330C118-1C81-75CE-0FEE-9CF7E66C27C7}"/>
              </a:ext>
            </a:extLst>
          </p:cNvPr>
          <p:cNvSpPr txBox="1"/>
          <p:nvPr/>
        </p:nvSpPr>
        <p:spPr>
          <a:xfrm>
            <a:off x="722487" y="5267211"/>
            <a:ext cx="7360356" cy="584775"/>
          </a:xfrm>
          <a:prstGeom prst="rect">
            <a:avLst/>
          </a:prstGeom>
          <a:noFill/>
        </p:spPr>
        <p:txBody>
          <a:bodyPr wrap="square" rtlCol="0">
            <a:spAutoFit/>
          </a:bodyPr>
          <a:lstStyle/>
          <a:p>
            <a:pPr>
              <a:buNone/>
            </a:pPr>
            <a:r>
              <a:rPr lang="en-US" sz="3200" b="1" i="1" dirty="0">
                <a:solidFill>
                  <a:srgbClr val="06CAD4"/>
                </a:solidFill>
              </a:rPr>
              <a:t>“the way we do things around here.”</a:t>
            </a:r>
          </a:p>
        </p:txBody>
      </p:sp>
      <p:sp>
        <p:nvSpPr>
          <p:cNvPr id="2" name="TextBox 1">
            <a:extLst>
              <a:ext uri="{FF2B5EF4-FFF2-40B4-BE49-F238E27FC236}">
                <a16:creationId xmlns:a16="http://schemas.microsoft.com/office/drawing/2014/main" id="{B808B9AA-1F81-69E6-F5D3-8713BAE49425}"/>
              </a:ext>
            </a:extLst>
          </p:cNvPr>
          <p:cNvSpPr txBox="1"/>
          <p:nvPr/>
        </p:nvSpPr>
        <p:spPr>
          <a:xfrm>
            <a:off x="6096000" y="1111605"/>
            <a:ext cx="5461000" cy="3785652"/>
          </a:xfrm>
          <a:prstGeom prst="rect">
            <a:avLst/>
          </a:prstGeom>
          <a:noFill/>
        </p:spPr>
        <p:txBody>
          <a:bodyPr wrap="square" rtlCol="0">
            <a:spAutoFit/>
          </a:bodyPr>
          <a:lstStyle/>
          <a:p>
            <a:r>
              <a:rPr lang="en-US" dirty="0">
                <a:solidFill>
                  <a:schemeClr val="bg1"/>
                </a:solidFill>
              </a:rPr>
              <a:t>  a set of shared attitudes, values, goals, and practices that Characterizes an institution or organization</a:t>
            </a:r>
          </a:p>
          <a:p>
            <a:r>
              <a:rPr lang="en-US" dirty="0">
                <a:solidFill>
                  <a:schemeClr val="bg1"/>
                </a:solidFill>
              </a:rPr>
              <a:t>  the set of values, conventions or social practices associated with a particular field, activity, or societal characteristic </a:t>
            </a:r>
          </a:p>
          <a:p>
            <a:r>
              <a:rPr lang="en-US" dirty="0">
                <a:solidFill>
                  <a:schemeClr val="bg1"/>
                </a:solidFill>
              </a:rPr>
              <a:t>  shared beliefs, attitudes, norms and values</a:t>
            </a:r>
          </a:p>
        </p:txBody>
      </p:sp>
    </p:spTree>
    <p:custDataLst>
      <p:tags r:id="rId1"/>
    </p:custDataLst>
    <p:extLst>
      <p:ext uri="{BB962C8B-B14F-4D97-AF65-F5344CB8AC3E}">
        <p14:creationId xmlns:p14="http://schemas.microsoft.com/office/powerpoint/2010/main" val="21104873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97CBA0C-93EB-9F56-4DE3-2E3147812B15}"/>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l="2162" t="4343" r="52082" b="5311"/>
          <a:stretch/>
        </p:blipFill>
        <p:spPr>
          <a:xfrm>
            <a:off x="344774" y="944380"/>
            <a:ext cx="5006716" cy="4676931"/>
          </a:xfrm>
          <a:prstGeom prst="rect">
            <a:avLst/>
          </a:prstGeom>
        </p:spPr>
      </p:pic>
      <p:sp>
        <p:nvSpPr>
          <p:cNvPr id="2" name="Content Placeholder 2">
            <a:extLst>
              <a:ext uri="{FF2B5EF4-FFF2-40B4-BE49-F238E27FC236}">
                <a16:creationId xmlns:a16="http://schemas.microsoft.com/office/drawing/2014/main" id="{4E907A2D-5B93-3BDE-F859-C5275CD323AA}"/>
              </a:ext>
            </a:extLst>
          </p:cNvPr>
          <p:cNvSpPr txBox="1">
            <a:spLocks/>
          </p:cNvSpPr>
          <p:nvPr/>
        </p:nvSpPr>
        <p:spPr>
          <a:xfrm>
            <a:off x="6401633" y="944381"/>
            <a:ext cx="5006717" cy="34477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spcAft>
                <a:spcPts val="0"/>
              </a:spcAft>
              <a:buNone/>
            </a:pPr>
            <a:r>
              <a:rPr lang="en-US" sz="4000" b="1" dirty="0">
                <a:solidFill>
                  <a:srgbClr val="06CAD4"/>
                </a:solidFill>
                <a:latin typeface="Arial" panose="020B0604020202020204" pitchFamily="34" charset="0"/>
                <a:cs typeface="Arial" panose="020B0604020202020204" pitchFamily="34" charset="0"/>
              </a:rPr>
              <a:t>But I’m just one pilot…</a:t>
            </a:r>
          </a:p>
          <a:p>
            <a:pPr marL="0" indent="0" fontAlgn="auto">
              <a:spcAft>
                <a:spcPts val="0"/>
              </a:spcAft>
              <a:buNone/>
            </a:pPr>
            <a:r>
              <a:rPr lang="en-US" b="1" dirty="0">
                <a:solidFill>
                  <a:schemeClr val="bg2"/>
                </a:solidFill>
                <a:latin typeface="Arial" panose="020B0604020202020204" pitchFamily="34" charset="0"/>
                <a:cs typeface="Arial" panose="020B0604020202020204" pitchFamily="34" charset="0"/>
              </a:rPr>
              <a:t>   </a:t>
            </a:r>
            <a:r>
              <a:rPr lang="en-US" sz="2800" b="1" dirty="0">
                <a:solidFill>
                  <a:schemeClr val="bg1"/>
                </a:solidFill>
                <a:latin typeface="Arial" panose="020B0604020202020204" pitchFamily="34" charset="0"/>
                <a:cs typeface="Arial" panose="020B0604020202020204" pitchFamily="34" charset="0"/>
              </a:rPr>
              <a:t>I don’t fly for an airline or     belong to a club.</a:t>
            </a:r>
            <a:br>
              <a:rPr lang="en-US" sz="2800" b="1" dirty="0">
                <a:latin typeface="Arial" panose="020B0604020202020204" pitchFamily="34" charset="0"/>
                <a:cs typeface="Arial" panose="020B0604020202020204" pitchFamily="34" charset="0"/>
              </a:rPr>
            </a:br>
            <a:endParaRPr lang="en-US" b="1" dirty="0">
              <a:latin typeface="Arial" panose="020B0604020202020204" pitchFamily="34" charset="0"/>
              <a:cs typeface="Arial" panose="020B0604020202020204" pitchFamily="34" charset="0"/>
            </a:endParaRPr>
          </a:p>
          <a:p>
            <a:pPr marL="0" indent="0" fontAlgn="auto">
              <a:spcAft>
                <a:spcPts val="0"/>
              </a:spcAft>
              <a:buNone/>
            </a:pPr>
            <a:r>
              <a:rPr lang="en-US" sz="2800" b="1" dirty="0">
                <a:latin typeface="Arial" panose="020B0604020202020204" pitchFamily="34" charset="0"/>
                <a:cs typeface="Arial" panose="020B0604020202020204" pitchFamily="34" charset="0"/>
              </a:rPr>
              <a:t>   </a:t>
            </a:r>
            <a:r>
              <a:rPr lang="en-US" sz="2800" b="1" dirty="0">
                <a:solidFill>
                  <a:schemeClr val="bg1"/>
                </a:solidFill>
                <a:latin typeface="Arial" panose="020B0604020202020204" pitchFamily="34" charset="0"/>
                <a:cs typeface="Arial" panose="020B0604020202020204" pitchFamily="34" charset="0"/>
              </a:rPr>
              <a:t>I don’t have a culture that influences my decisions.</a:t>
            </a:r>
          </a:p>
        </p:txBody>
      </p:sp>
    </p:spTree>
    <p:custDataLst>
      <p:tags r:id="rId1"/>
    </p:custDataLst>
    <p:extLst>
      <p:ext uri="{BB962C8B-B14F-4D97-AF65-F5344CB8AC3E}">
        <p14:creationId xmlns:p14="http://schemas.microsoft.com/office/powerpoint/2010/main" val="37943764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D1ECB9B-5361-F1B0-F560-E5E31657BBFA}"/>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l="3595" r="2993" b="-1"/>
          <a:stretch/>
        </p:blipFill>
        <p:spPr>
          <a:xfrm>
            <a:off x="3239146" y="10"/>
            <a:ext cx="8952852" cy="6857990"/>
          </a:xfrm>
          <a:prstGeom prst="rect">
            <a:avLst/>
          </a:prstGeom>
        </p:spPr>
      </p:pic>
      <p:sp>
        <p:nvSpPr>
          <p:cNvPr id="4" name="Content Placeholder 2">
            <a:extLst>
              <a:ext uri="{FF2B5EF4-FFF2-40B4-BE49-F238E27FC236}">
                <a16:creationId xmlns:a16="http://schemas.microsoft.com/office/drawing/2014/main" id="{C1BDF51A-A6BE-F0BF-8803-689C73368DFC}"/>
              </a:ext>
            </a:extLst>
          </p:cNvPr>
          <p:cNvSpPr txBox="1">
            <a:spLocks/>
          </p:cNvSpPr>
          <p:nvPr/>
        </p:nvSpPr>
        <p:spPr>
          <a:xfrm>
            <a:off x="326757" y="1557619"/>
            <a:ext cx="2912389" cy="374276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spcAft>
                <a:spcPts val="0"/>
              </a:spcAft>
              <a:buNone/>
            </a:pPr>
            <a:r>
              <a:rPr lang="en-US" sz="2400" b="1" i="1" dirty="0">
                <a:solidFill>
                  <a:srgbClr val="32F2F2"/>
                </a:solidFill>
              </a:rPr>
              <a:t>“A great safety culture is when people continue to work safely and do the right things… even when no one is watching.”</a:t>
            </a:r>
            <a:br>
              <a:rPr lang="en-US" sz="2400" b="1" i="1" dirty="0"/>
            </a:br>
            <a:br>
              <a:rPr lang="en-US" sz="2400" b="1" i="1" dirty="0"/>
            </a:br>
            <a:r>
              <a:rPr lang="en-US" sz="2400" i="1" dirty="0">
                <a:solidFill>
                  <a:srgbClr val="1AEAD6"/>
                </a:solidFill>
              </a:rPr>
              <a:t>Anonymous</a:t>
            </a:r>
          </a:p>
        </p:txBody>
      </p:sp>
    </p:spTree>
    <p:custDataLst>
      <p:tags r:id="rId1"/>
    </p:custDataLst>
    <p:extLst>
      <p:ext uri="{BB962C8B-B14F-4D97-AF65-F5344CB8AC3E}">
        <p14:creationId xmlns:p14="http://schemas.microsoft.com/office/powerpoint/2010/main" val="17692124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AA72BD9-2C5A-4EDC-931F-5AA08EACA0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3" descr="A person driving a car with luggage&#10;&#10;AI-generated content may be incorrect.">
            <a:extLst>
              <a:ext uri="{FF2B5EF4-FFF2-40B4-BE49-F238E27FC236}">
                <a16:creationId xmlns:a16="http://schemas.microsoft.com/office/drawing/2014/main" id="{E96F2651-20DF-6F6A-6191-DD0EEEC68F4D}"/>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r="23576" b="9091"/>
          <a:stretch/>
        </p:blipFill>
        <p:spPr bwMode="auto">
          <a:xfrm>
            <a:off x="3522468" y="10"/>
            <a:ext cx="8669532" cy="685799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Rectangle 11">
            <a:extLst>
              <a:ext uri="{FF2B5EF4-FFF2-40B4-BE49-F238E27FC236}">
                <a16:creationId xmlns:a16="http://schemas.microsoft.com/office/drawing/2014/main" id="{DD3981AC-7B61-4947-BCF3-F7AA7FA385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9756601" cy="6858000"/>
          </a:xfrm>
          <a:prstGeom prst="rect">
            <a:avLst/>
          </a:prstGeom>
          <a:gradFill>
            <a:gsLst>
              <a:gs pos="58000">
                <a:schemeClr val="tx1"/>
              </a:gs>
              <a:gs pos="35000">
                <a:schemeClr val="tx1">
                  <a:alpha val="78000"/>
                </a:schemeClr>
              </a:gs>
              <a:gs pos="19000">
                <a:schemeClr val="tx1">
                  <a:alpha val="38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C4253A7E-1CC3-425E-622B-4CA64AE8D154}"/>
              </a:ext>
            </a:extLst>
          </p:cNvPr>
          <p:cNvSpPr txBox="1">
            <a:spLocks/>
          </p:cNvSpPr>
          <p:nvPr/>
        </p:nvSpPr>
        <p:spPr>
          <a:xfrm>
            <a:off x="371094" y="1161288"/>
            <a:ext cx="3438144" cy="1124712"/>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fontAlgn="auto">
              <a:spcAft>
                <a:spcPts val="600"/>
              </a:spcAft>
            </a:pPr>
            <a:r>
              <a:rPr lang="en-US" sz="2800" b="1" i="1" dirty="0">
                <a:solidFill>
                  <a:srgbClr val="1AEAD6"/>
                </a:solidFill>
              </a:rPr>
              <a:t>WINGS</a:t>
            </a:r>
            <a:r>
              <a:rPr lang="en-US" sz="2800" i="1" dirty="0">
                <a:solidFill>
                  <a:srgbClr val="1AEAD6"/>
                </a:solidFill>
              </a:rPr>
              <a:t> </a:t>
            </a:r>
            <a:r>
              <a:rPr lang="en-US" sz="2800" b="1" dirty="0">
                <a:solidFill>
                  <a:srgbClr val="1AEAD6"/>
                </a:solidFill>
              </a:rPr>
              <a:t>Safety Culture</a:t>
            </a:r>
          </a:p>
        </p:txBody>
      </p:sp>
      <p:sp>
        <p:nvSpPr>
          <p:cNvPr id="14" name="Rectangle 13">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559"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6" name="Rectangle 15">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244" y="2443480"/>
            <a:ext cx="3300984" cy="9144"/>
          </a:xfrm>
          <a:prstGeom prst="rect">
            <a:avLst/>
          </a:prstGeom>
          <a:solidFill>
            <a:schemeClr val="tx1"/>
          </a:solidFill>
          <a:ln w="31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C219A6CA-405B-7164-CEB0-68A2C3122B86}"/>
              </a:ext>
            </a:extLst>
          </p:cNvPr>
          <p:cNvSpPr txBox="1"/>
          <p:nvPr/>
        </p:nvSpPr>
        <p:spPr>
          <a:xfrm>
            <a:off x="371093" y="2718054"/>
            <a:ext cx="3685091" cy="3207258"/>
          </a:xfrm>
          <a:prstGeom prst="rect">
            <a:avLst/>
          </a:prstGeom>
        </p:spPr>
        <p:txBody>
          <a:bodyPr vert="horz" lIns="91440" tIns="45720" rIns="91440" bIns="45720" rtlCol="0" anchor="t">
            <a:normAutofit/>
          </a:bodyPr>
          <a:lstStyle/>
          <a:p>
            <a:pPr marL="285750" indent="-285750">
              <a:lnSpc>
                <a:spcPct val="90000"/>
              </a:lnSpc>
              <a:buFont typeface="Wingdings" panose="05000000000000000000" pitchFamily="2" charset="2"/>
              <a:buChar char="ü"/>
            </a:pPr>
            <a:r>
              <a:rPr lang="en-US" b="1" dirty="0">
                <a:solidFill>
                  <a:schemeClr val="bg1"/>
                </a:solidFill>
                <a:latin typeface="+mn-lt"/>
              </a:rPr>
              <a:t>Train to Proficiency</a:t>
            </a:r>
          </a:p>
          <a:p>
            <a:pPr marL="285750" indent="-285750">
              <a:lnSpc>
                <a:spcPct val="90000"/>
              </a:lnSpc>
              <a:buFont typeface="Wingdings" panose="05000000000000000000" pitchFamily="2" charset="2"/>
              <a:buChar char="ü"/>
            </a:pPr>
            <a:r>
              <a:rPr lang="en-US" b="1" dirty="0">
                <a:solidFill>
                  <a:schemeClr val="bg1"/>
                </a:solidFill>
                <a:latin typeface="+mn-lt"/>
              </a:rPr>
              <a:t>Safety Risk Management</a:t>
            </a:r>
          </a:p>
          <a:p>
            <a:pPr marL="285750" indent="-285750">
              <a:lnSpc>
                <a:spcPct val="90000"/>
              </a:lnSpc>
              <a:buFont typeface="Wingdings" panose="05000000000000000000" pitchFamily="2" charset="2"/>
              <a:buChar char="ü"/>
            </a:pPr>
            <a:r>
              <a:rPr lang="en-US" b="1" dirty="0">
                <a:solidFill>
                  <a:schemeClr val="bg1"/>
                </a:solidFill>
                <a:latin typeface="+mn-lt"/>
              </a:rPr>
              <a:t>Best Operational Practices</a:t>
            </a:r>
            <a:endParaRPr lang="en-US" b="1" dirty="0">
              <a:solidFill>
                <a:schemeClr val="bg1"/>
              </a:solidFill>
              <a:latin typeface="+mn-lt"/>
              <a:sym typeface="Wingdings" panose="05000000000000000000" pitchFamily="2" charset="2"/>
            </a:endParaRPr>
          </a:p>
          <a:p>
            <a:pPr marL="285750" indent="-285750">
              <a:lnSpc>
                <a:spcPct val="90000"/>
              </a:lnSpc>
              <a:buFont typeface="Wingdings" panose="05000000000000000000" pitchFamily="2" charset="2"/>
              <a:buChar char="ü"/>
            </a:pPr>
            <a:r>
              <a:rPr lang="en-US" b="1" dirty="0">
                <a:solidFill>
                  <a:schemeClr val="bg1"/>
                </a:solidFill>
                <a:latin typeface="+mn-lt"/>
              </a:rPr>
              <a:t>Lessons Learned</a:t>
            </a:r>
          </a:p>
          <a:p>
            <a:pPr marL="285750" indent="-285750">
              <a:lnSpc>
                <a:spcPct val="90000"/>
              </a:lnSpc>
              <a:buFont typeface="Wingdings" panose="05000000000000000000" pitchFamily="2" charset="2"/>
              <a:buChar char="ü"/>
            </a:pPr>
            <a:r>
              <a:rPr lang="en-US" b="1" dirty="0">
                <a:solidFill>
                  <a:schemeClr val="bg1"/>
                </a:solidFill>
                <a:latin typeface="+mn-lt"/>
              </a:rPr>
              <a:t>Safety Promotion</a:t>
            </a:r>
            <a:endParaRPr lang="en-US" dirty="0">
              <a:solidFill>
                <a:schemeClr val="bg1"/>
              </a:solidFill>
              <a:latin typeface="+mn-lt"/>
            </a:endParaRPr>
          </a:p>
        </p:txBody>
      </p:sp>
    </p:spTree>
    <p:custDataLst>
      <p:tags r:id="rId1"/>
    </p:custDataLst>
    <p:extLst>
      <p:ext uri="{BB962C8B-B14F-4D97-AF65-F5344CB8AC3E}">
        <p14:creationId xmlns:p14="http://schemas.microsoft.com/office/powerpoint/2010/main" val="35007765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3D53E59-91C4-0517-645B-7C21BFE37D3E}"/>
              </a:ext>
            </a:extLst>
          </p:cNvPr>
          <p:cNvSpPr txBox="1">
            <a:spLocks/>
          </p:cNvSpPr>
          <p:nvPr/>
        </p:nvSpPr>
        <p:spPr>
          <a:xfrm>
            <a:off x="409575" y="344488"/>
            <a:ext cx="11296651" cy="6096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fontAlgn="auto">
              <a:spcAft>
                <a:spcPts val="0"/>
              </a:spcAft>
            </a:pPr>
            <a:r>
              <a:rPr lang="en-US" b="1" i="1" dirty="0">
                <a:solidFill>
                  <a:srgbClr val="31E6EF"/>
                </a:solidFill>
              </a:rPr>
              <a:t>WINGS </a:t>
            </a:r>
            <a:r>
              <a:rPr lang="en-US" b="1" dirty="0">
                <a:solidFill>
                  <a:srgbClr val="31E6EF"/>
                </a:solidFill>
              </a:rPr>
              <a:t>Knowledge Activities</a:t>
            </a:r>
            <a:endParaRPr lang="en-US" b="1" i="1" dirty="0">
              <a:solidFill>
                <a:srgbClr val="31E6EF"/>
              </a:solidFill>
            </a:endParaRPr>
          </a:p>
        </p:txBody>
      </p:sp>
      <p:pic>
        <p:nvPicPr>
          <p:cNvPr id="5" name="Picture 4">
            <a:extLst>
              <a:ext uri="{FF2B5EF4-FFF2-40B4-BE49-F238E27FC236}">
                <a16:creationId xmlns:a16="http://schemas.microsoft.com/office/drawing/2014/main" id="{7A5218F8-ADBC-0C46-BCA8-F6A49F91C4E4}"/>
              </a:ext>
            </a:extLst>
          </p:cNvPr>
          <p:cNvPicPr>
            <a:picLocks noChangeAspect="1"/>
          </p:cNvPicPr>
          <p:nvPr/>
        </p:nvPicPr>
        <p:blipFill>
          <a:blip r:embed="rId4"/>
          <a:stretch>
            <a:fillRect/>
          </a:stretch>
        </p:blipFill>
        <p:spPr>
          <a:xfrm>
            <a:off x="1504564" y="1111601"/>
            <a:ext cx="9182871" cy="5588886"/>
          </a:xfrm>
          <a:prstGeom prst="rect">
            <a:avLst/>
          </a:prstGeom>
        </p:spPr>
      </p:pic>
    </p:spTree>
    <p:custDataLst>
      <p:tags r:id="rId1"/>
    </p:custDataLst>
    <p:extLst>
      <p:ext uri="{BB962C8B-B14F-4D97-AF65-F5344CB8AC3E}">
        <p14:creationId xmlns:p14="http://schemas.microsoft.com/office/powerpoint/2010/main" val="36497857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3D53E59-91C4-0517-645B-7C21BFE37D3E}"/>
              </a:ext>
            </a:extLst>
          </p:cNvPr>
          <p:cNvSpPr txBox="1">
            <a:spLocks/>
          </p:cNvSpPr>
          <p:nvPr/>
        </p:nvSpPr>
        <p:spPr>
          <a:xfrm>
            <a:off x="409575" y="344488"/>
            <a:ext cx="11296651" cy="6096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fontAlgn="auto">
              <a:spcAft>
                <a:spcPts val="0"/>
              </a:spcAft>
            </a:pPr>
            <a:r>
              <a:rPr lang="en-US" b="1" i="1" dirty="0">
                <a:solidFill>
                  <a:srgbClr val="31E6EF"/>
                </a:solidFill>
              </a:rPr>
              <a:t>WINGS </a:t>
            </a:r>
            <a:r>
              <a:rPr lang="en-US" b="1" dirty="0">
                <a:solidFill>
                  <a:srgbClr val="31E6EF"/>
                </a:solidFill>
              </a:rPr>
              <a:t>Knowledge Activities</a:t>
            </a:r>
            <a:endParaRPr lang="en-US" b="1" i="1" dirty="0">
              <a:solidFill>
                <a:srgbClr val="31E6EF"/>
              </a:solidFill>
            </a:endParaRPr>
          </a:p>
        </p:txBody>
      </p:sp>
      <p:pic>
        <p:nvPicPr>
          <p:cNvPr id="3" name="Picture 2">
            <a:extLst>
              <a:ext uri="{FF2B5EF4-FFF2-40B4-BE49-F238E27FC236}">
                <a16:creationId xmlns:a16="http://schemas.microsoft.com/office/drawing/2014/main" id="{486D0A76-BC3B-5BBB-0B3A-D6E37159B266}"/>
              </a:ext>
            </a:extLst>
          </p:cNvPr>
          <p:cNvPicPr>
            <a:picLocks noChangeAspect="1"/>
          </p:cNvPicPr>
          <p:nvPr/>
        </p:nvPicPr>
        <p:blipFill>
          <a:blip r:embed="rId4"/>
          <a:stretch>
            <a:fillRect/>
          </a:stretch>
        </p:blipFill>
        <p:spPr>
          <a:xfrm>
            <a:off x="1410536" y="1206500"/>
            <a:ext cx="9294728" cy="5156200"/>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11114671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3D53E59-91C4-0517-645B-7C21BFE37D3E}"/>
              </a:ext>
            </a:extLst>
          </p:cNvPr>
          <p:cNvSpPr txBox="1">
            <a:spLocks/>
          </p:cNvSpPr>
          <p:nvPr/>
        </p:nvSpPr>
        <p:spPr>
          <a:xfrm>
            <a:off x="409575" y="344488"/>
            <a:ext cx="11296651" cy="6096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fontAlgn="auto">
              <a:spcAft>
                <a:spcPts val="0"/>
              </a:spcAft>
            </a:pPr>
            <a:r>
              <a:rPr lang="en-US" b="1" i="1" dirty="0">
                <a:solidFill>
                  <a:srgbClr val="31E6EF"/>
                </a:solidFill>
              </a:rPr>
              <a:t>WINGS </a:t>
            </a:r>
            <a:r>
              <a:rPr lang="en-US" b="1" dirty="0">
                <a:solidFill>
                  <a:srgbClr val="31E6EF"/>
                </a:solidFill>
              </a:rPr>
              <a:t>Flight Activities</a:t>
            </a:r>
            <a:endParaRPr lang="en-US" b="1" i="1" dirty="0">
              <a:solidFill>
                <a:srgbClr val="31E6EF"/>
              </a:solidFill>
            </a:endParaRPr>
          </a:p>
        </p:txBody>
      </p:sp>
      <p:pic>
        <p:nvPicPr>
          <p:cNvPr id="6" name="Picture 5">
            <a:extLst>
              <a:ext uri="{FF2B5EF4-FFF2-40B4-BE49-F238E27FC236}">
                <a16:creationId xmlns:a16="http://schemas.microsoft.com/office/drawing/2014/main" id="{C6946FD0-73A7-A568-BB42-C9E4FDF279DD}"/>
              </a:ext>
            </a:extLst>
          </p:cNvPr>
          <p:cNvPicPr>
            <a:picLocks noChangeAspect="1"/>
          </p:cNvPicPr>
          <p:nvPr/>
        </p:nvPicPr>
        <p:blipFill>
          <a:blip r:embed="rId4"/>
          <a:stretch>
            <a:fillRect/>
          </a:stretch>
        </p:blipFill>
        <p:spPr>
          <a:xfrm>
            <a:off x="556439" y="1770989"/>
            <a:ext cx="11145805" cy="609601"/>
          </a:xfrm>
          <a:prstGeom prst="rect">
            <a:avLst/>
          </a:prstGeom>
        </p:spPr>
      </p:pic>
      <p:pic>
        <p:nvPicPr>
          <p:cNvPr id="8" name="Picture 7">
            <a:extLst>
              <a:ext uri="{FF2B5EF4-FFF2-40B4-BE49-F238E27FC236}">
                <a16:creationId xmlns:a16="http://schemas.microsoft.com/office/drawing/2014/main" id="{1865453F-DD77-697C-17DA-4B62EED5BF18}"/>
              </a:ext>
            </a:extLst>
          </p:cNvPr>
          <p:cNvPicPr>
            <a:picLocks noChangeAspect="1"/>
          </p:cNvPicPr>
          <p:nvPr/>
        </p:nvPicPr>
        <p:blipFill>
          <a:blip r:embed="rId5"/>
          <a:stretch>
            <a:fillRect/>
          </a:stretch>
        </p:blipFill>
        <p:spPr>
          <a:xfrm>
            <a:off x="556439" y="1298576"/>
            <a:ext cx="11136279" cy="428685"/>
          </a:xfrm>
          <a:prstGeom prst="rect">
            <a:avLst/>
          </a:prstGeom>
        </p:spPr>
      </p:pic>
      <p:pic>
        <p:nvPicPr>
          <p:cNvPr id="12" name="Picture 11">
            <a:extLst>
              <a:ext uri="{FF2B5EF4-FFF2-40B4-BE49-F238E27FC236}">
                <a16:creationId xmlns:a16="http://schemas.microsoft.com/office/drawing/2014/main" id="{7B961CA9-DA90-EB3E-94CF-8638A830AEEE}"/>
              </a:ext>
            </a:extLst>
          </p:cNvPr>
          <p:cNvPicPr>
            <a:picLocks noChangeAspect="1"/>
          </p:cNvPicPr>
          <p:nvPr/>
        </p:nvPicPr>
        <p:blipFill>
          <a:blip r:embed="rId6"/>
          <a:stretch>
            <a:fillRect/>
          </a:stretch>
        </p:blipFill>
        <p:spPr>
          <a:xfrm>
            <a:off x="575491" y="2420118"/>
            <a:ext cx="11126753" cy="419158"/>
          </a:xfrm>
          <a:prstGeom prst="rect">
            <a:avLst/>
          </a:prstGeom>
        </p:spPr>
      </p:pic>
      <p:pic>
        <p:nvPicPr>
          <p:cNvPr id="14" name="Picture 13">
            <a:extLst>
              <a:ext uri="{FF2B5EF4-FFF2-40B4-BE49-F238E27FC236}">
                <a16:creationId xmlns:a16="http://schemas.microsoft.com/office/drawing/2014/main" id="{B006A048-6561-92C8-3F43-53E4AB48A1C1}"/>
              </a:ext>
            </a:extLst>
          </p:cNvPr>
          <p:cNvPicPr>
            <a:picLocks noChangeAspect="1"/>
          </p:cNvPicPr>
          <p:nvPr/>
        </p:nvPicPr>
        <p:blipFill>
          <a:blip r:embed="rId7"/>
          <a:stretch>
            <a:fillRect/>
          </a:stretch>
        </p:blipFill>
        <p:spPr>
          <a:xfrm>
            <a:off x="568346" y="2905761"/>
            <a:ext cx="11145805" cy="876422"/>
          </a:xfrm>
          <a:prstGeom prst="rect">
            <a:avLst/>
          </a:prstGeom>
        </p:spPr>
      </p:pic>
      <p:pic>
        <p:nvPicPr>
          <p:cNvPr id="16" name="Picture 15">
            <a:extLst>
              <a:ext uri="{FF2B5EF4-FFF2-40B4-BE49-F238E27FC236}">
                <a16:creationId xmlns:a16="http://schemas.microsoft.com/office/drawing/2014/main" id="{A3F89EB3-D321-CCF5-C615-0B25C7622EB4}"/>
              </a:ext>
            </a:extLst>
          </p:cNvPr>
          <p:cNvPicPr>
            <a:picLocks noChangeAspect="1"/>
          </p:cNvPicPr>
          <p:nvPr/>
        </p:nvPicPr>
        <p:blipFill>
          <a:blip r:embed="rId8"/>
          <a:stretch>
            <a:fillRect/>
          </a:stretch>
        </p:blipFill>
        <p:spPr>
          <a:xfrm>
            <a:off x="575491" y="3859849"/>
            <a:ext cx="11145805" cy="1571844"/>
          </a:xfrm>
          <a:prstGeom prst="rect">
            <a:avLst/>
          </a:prstGeom>
        </p:spPr>
      </p:pic>
      <p:pic>
        <p:nvPicPr>
          <p:cNvPr id="2" name="Picture 1">
            <a:extLst>
              <a:ext uri="{FF2B5EF4-FFF2-40B4-BE49-F238E27FC236}">
                <a16:creationId xmlns:a16="http://schemas.microsoft.com/office/drawing/2014/main" id="{683C1DA7-CDD8-CE45-7E09-22C873EB9D12}"/>
              </a:ext>
            </a:extLst>
          </p:cNvPr>
          <p:cNvPicPr>
            <a:picLocks noChangeAspect="1"/>
          </p:cNvPicPr>
          <p:nvPr/>
        </p:nvPicPr>
        <p:blipFill>
          <a:blip r:embed="rId9" cstate="screen">
            <a:extLst>
              <a:ext uri="{28A0092B-C50C-407E-A947-70E740481C1C}">
                <a14:useLocalDpi xmlns:a14="http://schemas.microsoft.com/office/drawing/2010/main"/>
              </a:ext>
            </a:extLst>
          </a:blip>
          <a:srcRect/>
          <a:stretch/>
        </p:blipFill>
        <p:spPr>
          <a:xfrm>
            <a:off x="556439" y="5516699"/>
            <a:ext cx="11164857" cy="825940"/>
          </a:xfrm>
          <a:prstGeom prst="rect">
            <a:avLst/>
          </a:prstGeom>
        </p:spPr>
      </p:pic>
    </p:spTree>
    <p:custDataLst>
      <p:tags r:id="rId1"/>
    </p:custDataLst>
    <p:extLst>
      <p:ext uri="{BB962C8B-B14F-4D97-AF65-F5344CB8AC3E}">
        <p14:creationId xmlns:p14="http://schemas.microsoft.com/office/powerpoint/2010/main" val="34578431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35FA909-3F24-448C-A8BC-7CF77F62F8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9263983-6AA4-2C5A-333B-9F939C5529AE}"/>
              </a:ext>
            </a:extLst>
          </p:cNvPr>
          <p:cNvSpPr txBox="1">
            <a:spLocks/>
          </p:cNvSpPr>
          <p:nvPr/>
        </p:nvSpPr>
        <p:spPr>
          <a:xfrm>
            <a:off x="838200" y="1641752"/>
            <a:ext cx="6140449" cy="1323439"/>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fontAlgn="auto">
              <a:spcAft>
                <a:spcPts val="600"/>
              </a:spcAft>
            </a:pPr>
            <a:r>
              <a:rPr lang="en-US" sz="4000" b="1" dirty="0">
                <a:solidFill>
                  <a:srgbClr val="1AEAD6"/>
                </a:solidFill>
              </a:rPr>
              <a:t>Human Performance</a:t>
            </a:r>
          </a:p>
        </p:txBody>
      </p:sp>
      <p:pic>
        <p:nvPicPr>
          <p:cNvPr id="3" name="Picture 2" descr="A person climbing a rock&#10;&#10;AI-generated content may be incorrect.">
            <a:extLst>
              <a:ext uri="{FF2B5EF4-FFF2-40B4-BE49-F238E27FC236}">
                <a16:creationId xmlns:a16="http://schemas.microsoft.com/office/drawing/2014/main" id="{239FD089-1FEA-7525-0E7B-36627D6A3CDA}"/>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7668829" y="-1"/>
            <a:ext cx="4543953" cy="6858002"/>
          </a:xfrm>
          <a:custGeom>
            <a:avLst/>
            <a:gdLst/>
            <a:ahLst/>
            <a:cxnLst/>
            <a:rect l="l" t="t" r="r" b="b"/>
            <a:pathLst>
              <a:path w="4543953" h="6858002">
                <a:moveTo>
                  <a:pt x="248638" y="6438981"/>
                </a:moveTo>
                <a:cubicBezTo>
                  <a:pt x="258140" y="6444077"/>
                  <a:pt x="265617" y="6451650"/>
                  <a:pt x="268569" y="6463841"/>
                </a:cubicBezTo>
                <a:lnTo>
                  <a:pt x="268572" y="6463849"/>
                </a:lnTo>
                <a:lnTo>
                  <a:pt x="279556" y="6508052"/>
                </a:lnTo>
                <a:lnTo>
                  <a:pt x="282367" y="6513012"/>
                </a:lnTo>
                <a:lnTo>
                  <a:pt x="284834" y="6521804"/>
                </a:lnTo>
                <a:lnTo>
                  <a:pt x="301172" y="6546195"/>
                </a:lnTo>
                <a:lnTo>
                  <a:pt x="301172" y="6546194"/>
                </a:lnTo>
                <a:lnTo>
                  <a:pt x="282367" y="6513012"/>
                </a:lnTo>
                <a:lnTo>
                  <a:pt x="268572" y="6463849"/>
                </a:lnTo>
                <a:lnTo>
                  <a:pt x="268569" y="6463840"/>
                </a:lnTo>
                <a:close/>
                <a:moveTo>
                  <a:pt x="332842" y="2836172"/>
                </a:moveTo>
                <a:lnTo>
                  <a:pt x="332842" y="2836173"/>
                </a:lnTo>
                <a:cubicBezTo>
                  <a:pt x="336914" y="2839983"/>
                  <a:pt x="340200" y="2844317"/>
                  <a:pt x="341533" y="2848794"/>
                </a:cubicBezTo>
                <a:cubicBezTo>
                  <a:pt x="348200" y="2870416"/>
                  <a:pt x="356392" y="2892181"/>
                  <a:pt x="361441" y="2914328"/>
                </a:cubicBezTo>
                <a:lnTo>
                  <a:pt x="366072" y="2947863"/>
                </a:lnTo>
                <a:lnTo>
                  <a:pt x="362488" y="2982148"/>
                </a:lnTo>
                <a:cubicBezTo>
                  <a:pt x="354392" y="3014153"/>
                  <a:pt x="350582" y="3045777"/>
                  <a:pt x="350796" y="3077401"/>
                </a:cubicBezTo>
                <a:lnTo>
                  <a:pt x="350796" y="3077402"/>
                </a:lnTo>
                <a:lnTo>
                  <a:pt x="350796" y="3077402"/>
                </a:lnTo>
                <a:cubicBezTo>
                  <a:pt x="351010" y="3109026"/>
                  <a:pt x="355249" y="3140650"/>
                  <a:pt x="363250" y="3172655"/>
                </a:cubicBezTo>
                <a:cubicBezTo>
                  <a:pt x="389159" y="3276481"/>
                  <a:pt x="416591" y="3380306"/>
                  <a:pt x="410877" y="3489468"/>
                </a:cubicBezTo>
                <a:cubicBezTo>
                  <a:pt x="409925" y="3507564"/>
                  <a:pt x="421546" y="3529091"/>
                  <a:pt x="432976" y="3544714"/>
                </a:cubicBezTo>
                <a:cubicBezTo>
                  <a:pt x="438406" y="3552191"/>
                  <a:pt x="442585" y="3557716"/>
                  <a:pt x="445520" y="3562321"/>
                </a:cubicBezTo>
                <a:lnTo>
                  <a:pt x="450598" y="3574408"/>
                </a:lnTo>
                <a:lnTo>
                  <a:pt x="448246" y="3587174"/>
                </a:lnTo>
                <a:cubicBezTo>
                  <a:pt x="446228" y="3592232"/>
                  <a:pt x="442978" y="3598435"/>
                  <a:pt x="438500" y="3606817"/>
                </a:cubicBezTo>
                <a:cubicBezTo>
                  <a:pt x="434118" y="3614819"/>
                  <a:pt x="431452" y="3624725"/>
                  <a:pt x="424974" y="3630632"/>
                </a:cubicBezTo>
                <a:cubicBezTo>
                  <a:pt x="408496" y="3645682"/>
                  <a:pt x="402257" y="3662494"/>
                  <a:pt x="400733" y="3680163"/>
                </a:cubicBezTo>
                <a:lnTo>
                  <a:pt x="400733" y="3680164"/>
                </a:lnTo>
                <a:lnTo>
                  <a:pt x="400733" y="3680164"/>
                </a:lnTo>
                <a:lnTo>
                  <a:pt x="404781" y="3734838"/>
                </a:lnTo>
                <a:lnTo>
                  <a:pt x="404399" y="3754652"/>
                </a:lnTo>
                <a:cubicBezTo>
                  <a:pt x="398399" y="3767130"/>
                  <a:pt x="396447" y="3778655"/>
                  <a:pt x="398042" y="3789776"/>
                </a:cubicBezTo>
                <a:lnTo>
                  <a:pt x="398042" y="3789776"/>
                </a:lnTo>
                <a:lnTo>
                  <a:pt x="398042" y="3789777"/>
                </a:lnTo>
                <a:cubicBezTo>
                  <a:pt x="399638" y="3800897"/>
                  <a:pt x="404781" y="3811614"/>
                  <a:pt x="412973" y="3822473"/>
                </a:cubicBezTo>
                <a:lnTo>
                  <a:pt x="427308" y="3852620"/>
                </a:lnTo>
                <a:lnTo>
                  <a:pt x="426528" y="3868764"/>
                </a:lnTo>
                <a:cubicBezTo>
                  <a:pt x="425070" y="3874229"/>
                  <a:pt x="422307" y="3879766"/>
                  <a:pt x="417925" y="3885338"/>
                </a:cubicBezTo>
                <a:cubicBezTo>
                  <a:pt x="398494" y="3910104"/>
                  <a:pt x="388302" y="3935727"/>
                  <a:pt x="386040" y="3962159"/>
                </a:cubicBezTo>
                <a:lnTo>
                  <a:pt x="386040" y="3962160"/>
                </a:lnTo>
                <a:lnTo>
                  <a:pt x="386040" y="3962160"/>
                </a:lnTo>
                <a:cubicBezTo>
                  <a:pt x="383778" y="3988593"/>
                  <a:pt x="389446" y="4015835"/>
                  <a:pt x="401733" y="4043840"/>
                </a:cubicBezTo>
                <a:lnTo>
                  <a:pt x="416855" y="4103826"/>
                </a:lnTo>
                <a:lnTo>
                  <a:pt x="414887" y="4134256"/>
                </a:lnTo>
                <a:cubicBezTo>
                  <a:pt x="413045" y="4144498"/>
                  <a:pt x="409973" y="4154857"/>
                  <a:pt x="405543" y="4165383"/>
                </a:cubicBezTo>
                <a:cubicBezTo>
                  <a:pt x="402114" y="4173480"/>
                  <a:pt x="401543" y="4182767"/>
                  <a:pt x="401638" y="4192387"/>
                </a:cubicBezTo>
                <a:lnTo>
                  <a:pt x="401638" y="4192388"/>
                </a:lnTo>
                <a:lnTo>
                  <a:pt x="401638" y="4192388"/>
                </a:lnTo>
                <a:lnTo>
                  <a:pt x="401733" y="4221391"/>
                </a:lnTo>
                <a:lnTo>
                  <a:pt x="396017" y="4253014"/>
                </a:lnTo>
                <a:cubicBezTo>
                  <a:pt x="383824" y="4277401"/>
                  <a:pt x="368204" y="4300070"/>
                  <a:pt x="356201" y="4324645"/>
                </a:cubicBezTo>
                <a:cubicBezTo>
                  <a:pt x="350487" y="4336457"/>
                  <a:pt x="347439" y="4350554"/>
                  <a:pt x="347247" y="4363890"/>
                </a:cubicBezTo>
                <a:lnTo>
                  <a:pt x="347247" y="4363891"/>
                </a:lnTo>
                <a:lnTo>
                  <a:pt x="347247" y="4363891"/>
                </a:lnTo>
                <a:cubicBezTo>
                  <a:pt x="346295" y="4403326"/>
                  <a:pt x="346295" y="4442762"/>
                  <a:pt x="348009" y="4482005"/>
                </a:cubicBezTo>
                <a:cubicBezTo>
                  <a:pt x="350677" y="4546777"/>
                  <a:pt x="351249" y="4612501"/>
                  <a:pt x="408019" y="4659175"/>
                </a:cubicBezTo>
                <a:cubicBezTo>
                  <a:pt x="412591" y="4662987"/>
                  <a:pt x="415259" y="4671177"/>
                  <a:pt x="416021" y="4677656"/>
                </a:cubicBezTo>
                <a:cubicBezTo>
                  <a:pt x="419640" y="4707565"/>
                  <a:pt x="420022" y="4738236"/>
                  <a:pt x="425928" y="4767765"/>
                </a:cubicBezTo>
                <a:lnTo>
                  <a:pt x="427237" y="4800483"/>
                </a:lnTo>
                <a:lnTo>
                  <a:pt x="412401" y="4828916"/>
                </a:lnTo>
                <a:cubicBezTo>
                  <a:pt x="395828" y="4846490"/>
                  <a:pt x="384397" y="4866958"/>
                  <a:pt x="382691" y="4889275"/>
                </a:cubicBezTo>
                <a:lnTo>
                  <a:pt x="382691" y="4889275"/>
                </a:lnTo>
                <a:lnTo>
                  <a:pt x="382691" y="4889276"/>
                </a:lnTo>
                <a:cubicBezTo>
                  <a:pt x="382122" y="4896714"/>
                  <a:pt x="382634" y="4904358"/>
                  <a:pt x="384396" y="4912169"/>
                </a:cubicBezTo>
                <a:lnTo>
                  <a:pt x="385799" y="4933805"/>
                </a:lnTo>
                <a:lnTo>
                  <a:pt x="381039" y="4952673"/>
                </a:lnTo>
                <a:cubicBezTo>
                  <a:pt x="376253" y="4964604"/>
                  <a:pt x="368680" y="4975511"/>
                  <a:pt x="360964" y="4987037"/>
                </a:cubicBezTo>
                <a:cubicBezTo>
                  <a:pt x="349725" y="5003801"/>
                  <a:pt x="335627" y="5022852"/>
                  <a:pt x="334485" y="5041521"/>
                </a:cubicBezTo>
                <a:cubicBezTo>
                  <a:pt x="332628" y="5073241"/>
                  <a:pt x="310088" y="5101639"/>
                  <a:pt x="308337" y="5133224"/>
                </a:cubicBezTo>
                <a:lnTo>
                  <a:pt x="308337" y="5133225"/>
                </a:lnTo>
                <a:lnTo>
                  <a:pt x="308337" y="5133225"/>
                </a:lnTo>
                <a:lnTo>
                  <a:pt x="315052" y="5166114"/>
                </a:lnTo>
                <a:lnTo>
                  <a:pt x="314362" y="5172090"/>
                </a:lnTo>
                <a:cubicBezTo>
                  <a:pt x="313481" y="5174400"/>
                  <a:pt x="312290" y="5176876"/>
                  <a:pt x="311814" y="5179067"/>
                </a:cubicBezTo>
                <a:lnTo>
                  <a:pt x="311814" y="5179068"/>
                </a:lnTo>
                <a:lnTo>
                  <a:pt x="311814" y="5179068"/>
                </a:lnTo>
                <a:cubicBezTo>
                  <a:pt x="304574" y="5214122"/>
                  <a:pt x="311624" y="5247079"/>
                  <a:pt x="335437" y="5272797"/>
                </a:cubicBezTo>
                <a:cubicBezTo>
                  <a:pt x="350964" y="5289657"/>
                  <a:pt x="359489" y="5307422"/>
                  <a:pt x="362870" y="5326163"/>
                </a:cubicBezTo>
                <a:lnTo>
                  <a:pt x="364317" y="5355014"/>
                </a:lnTo>
                <a:lnTo>
                  <a:pt x="359440" y="5385384"/>
                </a:lnTo>
                <a:cubicBezTo>
                  <a:pt x="356201" y="5398721"/>
                  <a:pt x="353915" y="5412057"/>
                  <a:pt x="351249" y="5425582"/>
                </a:cubicBezTo>
                <a:cubicBezTo>
                  <a:pt x="347439" y="5443870"/>
                  <a:pt x="343437" y="5462351"/>
                  <a:pt x="339627" y="5480637"/>
                </a:cubicBezTo>
                <a:cubicBezTo>
                  <a:pt x="337722" y="5489497"/>
                  <a:pt x="335151" y="5498832"/>
                  <a:pt x="335103" y="5507667"/>
                </a:cubicBezTo>
                <a:lnTo>
                  <a:pt x="335103" y="5507668"/>
                </a:lnTo>
                <a:lnTo>
                  <a:pt x="335103" y="5507668"/>
                </a:lnTo>
                <a:cubicBezTo>
                  <a:pt x="335056" y="5516503"/>
                  <a:pt x="337532" y="5524837"/>
                  <a:pt x="345723" y="5531694"/>
                </a:cubicBezTo>
                <a:lnTo>
                  <a:pt x="355869" y="5547578"/>
                </a:lnTo>
                <a:lnTo>
                  <a:pt x="346295" y="5562746"/>
                </a:lnTo>
                <a:cubicBezTo>
                  <a:pt x="303622" y="5600467"/>
                  <a:pt x="276951" y="5646189"/>
                  <a:pt x="275047" y="5704483"/>
                </a:cubicBezTo>
                <a:cubicBezTo>
                  <a:pt x="274665" y="5716485"/>
                  <a:pt x="271999" y="5728678"/>
                  <a:pt x="269141" y="5740488"/>
                </a:cubicBezTo>
                <a:cubicBezTo>
                  <a:pt x="267426" y="5747728"/>
                  <a:pt x="265520" y="5756493"/>
                  <a:pt x="260376" y="5760873"/>
                </a:cubicBezTo>
                <a:cubicBezTo>
                  <a:pt x="221133" y="5794974"/>
                  <a:pt x="193890" y="5837457"/>
                  <a:pt x="171981" y="5883751"/>
                </a:cubicBezTo>
                <a:cubicBezTo>
                  <a:pt x="164171" y="5900323"/>
                  <a:pt x="156361" y="5918042"/>
                  <a:pt x="154075" y="5935949"/>
                </a:cubicBezTo>
                <a:lnTo>
                  <a:pt x="154075" y="5935950"/>
                </a:lnTo>
                <a:lnTo>
                  <a:pt x="154075" y="5935950"/>
                </a:lnTo>
                <a:cubicBezTo>
                  <a:pt x="151789" y="5954618"/>
                  <a:pt x="155599" y="5974241"/>
                  <a:pt x="157695" y="5993292"/>
                </a:cubicBezTo>
                <a:cubicBezTo>
                  <a:pt x="158837" y="6004532"/>
                  <a:pt x="158647" y="6017486"/>
                  <a:pt x="164171" y="6026441"/>
                </a:cubicBezTo>
                <a:cubicBezTo>
                  <a:pt x="181508" y="6054826"/>
                  <a:pt x="200176" y="6082259"/>
                  <a:pt x="220371" y="6108739"/>
                </a:cubicBezTo>
                <a:lnTo>
                  <a:pt x="234064" y="6133315"/>
                </a:lnTo>
                <a:lnTo>
                  <a:pt x="230364" y="6143190"/>
                </a:lnTo>
                <a:cubicBezTo>
                  <a:pt x="227813" y="6146732"/>
                  <a:pt x="223895" y="6150697"/>
                  <a:pt x="218465" y="6155602"/>
                </a:cubicBezTo>
                <a:cubicBezTo>
                  <a:pt x="196176" y="6175797"/>
                  <a:pt x="184556" y="6200944"/>
                  <a:pt x="179794" y="6228756"/>
                </a:cubicBezTo>
                <a:cubicBezTo>
                  <a:pt x="172363" y="6272764"/>
                  <a:pt x="166077" y="6317151"/>
                  <a:pt x="162457" y="6361539"/>
                </a:cubicBezTo>
                <a:lnTo>
                  <a:pt x="162457" y="6361540"/>
                </a:lnTo>
                <a:lnTo>
                  <a:pt x="162457" y="6361540"/>
                </a:lnTo>
                <a:lnTo>
                  <a:pt x="162684" y="6365557"/>
                </a:lnTo>
                <a:lnTo>
                  <a:pt x="163946" y="6387910"/>
                </a:lnTo>
                <a:lnTo>
                  <a:pt x="166047" y="6392243"/>
                </a:lnTo>
                <a:lnTo>
                  <a:pt x="173364" y="6407333"/>
                </a:lnTo>
                <a:lnTo>
                  <a:pt x="173364" y="6407332"/>
                </a:lnTo>
                <a:lnTo>
                  <a:pt x="166047" y="6392243"/>
                </a:lnTo>
                <a:lnTo>
                  <a:pt x="163946" y="6387910"/>
                </a:lnTo>
                <a:lnTo>
                  <a:pt x="162684" y="6365557"/>
                </a:lnTo>
                <a:lnTo>
                  <a:pt x="162457" y="6361540"/>
                </a:lnTo>
                <a:lnTo>
                  <a:pt x="179794" y="6228757"/>
                </a:lnTo>
                <a:cubicBezTo>
                  <a:pt x="184556" y="6200945"/>
                  <a:pt x="196176" y="6175798"/>
                  <a:pt x="218465" y="6155603"/>
                </a:cubicBezTo>
                <a:cubicBezTo>
                  <a:pt x="229325" y="6145793"/>
                  <a:pt x="234135" y="6139745"/>
                  <a:pt x="234064" y="6133315"/>
                </a:cubicBezTo>
                <a:lnTo>
                  <a:pt x="234064" y="6133315"/>
                </a:lnTo>
                <a:lnTo>
                  <a:pt x="234064" y="6133314"/>
                </a:lnTo>
                <a:cubicBezTo>
                  <a:pt x="233993" y="6126884"/>
                  <a:pt x="229039" y="6120074"/>
                  <a:pt x="220371" y="6108738"/>
                </a:cubicBezTo>
                <a:cubicBezTo>
                  <a:pt x="200176" y="6082258"/>
                  <a:pt x="181508" y="6054825"/>
                  <a:pt x="164171" y="6026440"/>
                </a:cubicBezTo>
                <a:cubicBezTo>
                  <a:pt x="158647" y="6017485"/>
                  <a:pt x="158837" y="6004531"/>
                  <a:pt x="157695" y="5993291"/>
                </a:cubicBezTo>
                <a:cubicBezTo>
                  <a:pt x="156647" y="5983766"/>
                  <a:pt x="155171" y="5974097"/>
                  <a:pt x="154242" y="5964477"/>
                </a:cubicBezTo>
                <a:lnTo>
                  <a:pt x="154075" y="5935950"/>
                </a:lnTo>
                <a:lnTo>
                  <a:pt x="160957" y="5909351"/>
                </a:lnTo>
                <a:cubicBezTo>
                  <a:pt x="164171" y="5900611"/>
                  <a:pt x="168076" y="5892038"/>
                  <a:pt x="171981" y="5883752"/>
                </a:cubicBezTo>
                <a:cubicBezTo>
                  <a:pt x="193890" y="5837458"/>
                  <a:pt x="221133" y="5794975"/>
                  <a:pt x="260376" y="5760874"/>
                </a:cubicBezTo>
                <a:cubicBezTo>
                  <a:pt x="265520" y="5756494"/>
                  <a:pt x="267426" y="5747729"/>
                  <a:pt x="269141" y="5740489"/>
                </a:cubicBezTo>
                <a:cubicBezTo>
                  <a:pt x="271999" y="5728679"/>
                  <a:pt x="274665" y="5716486"/>
                  <a:pt x="275047" y="5704484"/>
                </a:cubicBezTo>
                <a:cubicBezTo>
                  <a:pt x="276951" y="5646190"/>
                  <a:pt x="303622" y="5600468"/>
                  <a:pt x="346295" y="5562747"/>
                </a:cubicBezTo>
                <a:cubicBezTo>
                  <a:pt x="352392" y="5557318"/>
                  <a:pt x="355774" y="5552508"/>
                  <a:pt x="355869" y="5547579"/>
                </a:cubicBezTo>
                <a:lnTo>
                  <a:pt x="355869" y="5547578"/>
                </a:lnTo>
                <a:lnTo>
                  <a:pt x="355869" y="5547578"/>
                </a:lnTo>
                <a:cubicBezTo>
                  <a:pt x="355964" y="5542649"/>
                  <a:pt x="352773" y="5537600"/>
                  <a:pt x="345723" y="5531693"/>
                </a:cubicBezTo>
                <a:cubicBezTo>
                  <a:pt x="341628" y="5528265"/>
                  <a:pt x="338961" y="5524467"/>
                  <a:pt x="337324" y="5520422"/>
                </a:cubicBezTo>
                <a:lnTo>
                  <a:pt x="335103" y="5507668"/>
                </a:lnTo>
                <a:lnTo>
                  <a:pt x="339627" y="5480638"/>
                </a:lnTo>
                <a:cubicBezTo>
                  <a:pt x="343437" y="5462352"/>
                  <a:pt x="347439" y="5443871"/>
                  <a:pt x="351249" y="5425583"/>
                </a:cubicBezTo>
                <a:cubicBezTo>
                  <a:pt x="353915" y="5412058"/>
                  <a:pt x="356201" y="5398722"/>
                  <a:pt x="359440" y="5385385"/>
                </a:cubicBezTo>
                <a:cubicBezTo>
                  <a:pt x="361965" y="5375003"/>
                  <a:pt x="363668" y="5364883"/>
                  <a:pt x="364317" y="5355015"/>
                </a:cubicBezTo>
                <a:lnTo>
                  <a:pt x="364317" y="5355014"/>
                </a:lnTo>
                <a:lnTo>
                  <a:pt x="364317" y="5355014"/>
                </a:lnTo>
                <a:cubicBezTo>
                  <a:pt x="366264" y="5325412"/>
                  <a:pt x="358727" y="5298086"/>
                  <a:pt x="335437" y="5272796"/>
                </a:cubicBezTo>
                <a:cubicBezTo>
                  <a:pt x="323531" y="5259937"/>
                  <a:pt x="315815" y="5245269"/>
                  <a:pt x="311981" y="5229433"/>
                </a:cubicBezTo>
                <a:lnTo>
                  <a:pt x="311814" y="5179068"/>
                </a:lnTo>
                <a:lnTo>
                  <a:pt x="314362" y="5172091"/>
                </a:lnTo>
                <a:cubicBezTo>
                  <a:pt x="315243" y="5169781"/>
                  <a:pt x="315814" y="5167638"/>
                  <a:pt x="315052" y="5166114"/>
                </a:cubicBezTo>
                <a:lnTo>
                  <a:pt x="315052" y="5166114"/>
                </a:lnTo>
                <a:lnTo>
                  <a:pt x="315052" y="5166113"/>
                </a:lnTo>
                <a:lnTo>
                  <a:pt x="308337" y="5133225"/>
                </a:lnTo>
                <a:lnTo>
                  <a:pt x="315482" y="5102461"/>
                </a:lnTo>
                <a:cubicBezTo>
                  <a:pt x="322817" y="5082339"/>
                  <a:pt x="333247" y="5062669"/>
                  <a:pt x="334485" y="5041522"/>
                </a:cubicBezTo>
                <a:cubicBezTo>
                  <a:pt x="335627" y="5022853"/>
                  <a:pt x="349725" y="5003802"/>
                  <a:pt x="360964" y="4987038"/>
                </a:cubicBezTo>
                <a:cubicBezTo>
                  <a:pt x="372538" y="4969748"/>
                  <a:pt x="383790" y="4953853"/>
                  <a:pt x="385799" y="4933805"/>
                </a:cubicBezTo>
                <a:lnTo>
                  <a:pt x="385799" y="4933805"/>
                </a:lnTo>
                <a:lnTo>
                  <a:pt x="385799" y="4933805"/>
                </a:lnTo>
                <a:cubicBezTo>
                  <a:pt x="386468" y="4927122"/>
                  <a:pt x="386111" y="4919979"/>
                  <a:pt x="384396" y="4912168"/>
                </a:cubicBezTo>
                <a:lnTo>
                  <a:pt x="382691" y="4889275"/>
                </a:lnTo>
                <a:lnTo>
                  <a:pt x="387469" y="4867614"/>
                </a:lnTo>
                <a:cubicBezTo>
                  <a:pt x="392589" y="4853636"/>
                  <a:pt x="401352" y="4840633"/>
                  <a:pt x="412401" y="4828917"/>
                </a:cubicBezTo>
                <a:cubicBezTo>
                  <a:pt x="420784" y="4819964"/>
                  <a:pt x="425356" y="4810581"/>
                  <a:pt x="427237" y="4800484"/>
                </a:cubicBezTo>
                <a:lnTo>
                  <a:pt x="427237" y="4800483"/>
                </a:lnTo>
                <a:lnTo>
                  <a:pt x="427237" y="4800483"/>
                </a:lnTo>
                <a:cubicBezTo>
                  <a:pt x="429119" y="4790386"/>
                  <a:pt x="428309" y="4779575"/>
                  <a:pt x="425928" y="4767764"/>
                </a:cubicBezTo>
                <a:cubicBezTo>
                  <a:pt x="420022" y="4738235"/>
                  <a:pt x="419640" y="4707564"/>
                  <a:pt x="416021" y="4677655"/>
                </a:cubicBezTo>
                <a:cubicBezTo>
                  <a:pt x="415259" y="4671176"/>
                  <a:pt x="412591" y="4662986"/>
                  <a:pt x="408019" y="4659174"/>
                </a:cubicBezTo>
                <a:cubicBezTo>
                  <a:pt x="351249" y="4612500"/>
                  <a:pt x="350677" y="4546776"/>
                  <a:pt x="348009" y="4482004"/>
                </a:cubicBezTo>
                <a:lnTo>
                  <a:pt x="347247" y="4363891"/>
                </a:lnTo>
                <a:lnTo>
                  <a:pt x="356201" y="4324646"/>
                </a:lnTo>
                <a:cubicBezTo>
                  <a:pt x="368204" y="4300071"/>
                  <a:pt x="383824" y="4277402"/>
                  <a:pt x="396017" y="4253015"/>
                </a:cubicBezTo>
                <a:cubicBezTo>
                  <a:pt x="400781" y="4243873"/>
                  <a:pt x="400971" y="4232061"/>
                  <a:pt x="401733" y="4221392"/>
                </a:cubicBezTo>
                <a:lnTo>
                  <a:pt x="401733" y="4221391"/>
                </a:lnTo>
                <a:lnTo>
                  <a:pt x="401733" y="4221391"/>
                </a:lnTo>
                <a:lnTo>
                  <a:pt x="401638" y="4192388"/>
                </a:lnTo>
                <a:lnTo>
                  <a:pt x="405543" y="4165384"/>
                </a:lnTo>
                <a:cubicBezTo>
                  <a:pt x="414402" y="4144333"/>
                  <a:pt x="417831" y="4123948"/>
                  <a:pt x="416855" y="4103826"/>
                </a:cubicBezTo>
                <a:lnTo>
                  <a:pt x="416855" y="4103826"/>
                </a:lnTo>
                <a:lnTo>
                  <a:pt x="416855" y="4103825"/>
                </a:lnTo>
                <a:cubicBezTo>
                  <a:pt x="415879" y="4083702"/>
                  <a:pt x="410497" y="4063842"/>
                  <a:pt x="401733" y="4043839"/>
                </a:cubicBezTo>
                <a:cubicBezTo>
                  <a:pt x="395590" y="4029837"/>
                  <a:pt x="391101" y="4016025"/>
                  <a:pt x="388431" y="4002410"/>
                </a:cubicBezTo>
                <a:lnTo>
                  <a:pt x="386040" y="3962160"/>
                </a:lnTo>
                <a:lnTo>
                  <a:pt x="395544" y="3923125"/>
                </a:lnTo>
                <a:cubicBezTo>
                  <a:pt x="400804" y="3910319"/>
                  <a:pt x="408210" y="3897722"/>
                  <a:pt x="417925" y="3885339"/>
                </a:cubicBezTo>
                <a:cubicBezTo>
                  <a:pt x="426689" y="3874195"/>
                  <a:pt x="428975" y="3863193"/>
                  <a:pt x="427308" y="3852620"/>
                </a:cubicBezTo>
                <a:lnTo>
                  <a:pt x="427308" y="3852620"/>
                </a:lnTo>
                <a:lnTo>
                  <a:pt x="427308" y="3852619"/>
                </a:lnTo>
                <a:cubicBezTo>
                  <a:pt x="425642" y="3842046"/>
                  <a:pt x="420022" y="3831902"/>
                  <a:pt x="412973" y="3822472"/>
                </a:cubicBezTo>
                <a:lnTo>
                  <a:pt x="398042" y="3789776"/>
                </a:lnTo>
                <a:lnTo>
                  <a:pt x="404399" y="3754653"/>
                </a:lnTo>
                <a:cubicBezTo>
                  <a:pt x="407067" y="3749126"/>
                  <a:pt x="405733" y="3741316"/>
                  <a:pt x="404781" y="3734838"/>
                </a:cubicBezTo>
                <a:lnTo>
                  <a:pt x="404781" y="3734838"/>
                </a:lnTo>
                <a:lnTo>
                  <a:pt x="404781" y="3734837"/>
                </a:lnTo>
                <a:lnTo>
                  <a:pt x="400733" y="3680164"/>
                </a:lnTo>
                <a:lnTo>
                  <a:pt x="407246" y="3654416"/>
                </a:lnTo>
                <a:cubicBezTo>
                  <a:pt x="411056" y="3646123"/>
                  <a:pt x="416735" y="3638158"/>
                  <a:pt x="424974" y="3630633"/>
                </a:cubicBezTo>
                <a:cubicBezTo>
                  <a:pt x="431452" y="3624726"/>
                  <a:pt x="434118" y="3614820"/>
                  <a:pt x="438500" y="3606818"/>
                </a:cubicBezTo>
                <a:cubicBezTo>
                  <a:pt x="447455" y="3590054"/>
                  <a:pt x="451503" y="3582005"/>
                  <a:pt x="450598" y="3574409"/>
                </a:cubicBezTo>
                <a:lnTo>
                  <a:pt x="450598" y="3574408"/>
                </a:lnTo>
                <a:lnTo>
                  <a:pt x="450598" y="3574408"/>
                </a:lnTo>
                <a:cubicBezTo>
                  <a:pt x="449693" y="3566811"/>
                  <a:pt x="443835" y="3559668"/>
                  <a:pt x="432976" y="3544713"/>
                </a:cubicBezTo>
                <a:cubicBezTo>
                  <a:pt x="421546" y="3529090"/>
                  <a:pt x="409925" y="3507563"/>
                  <a:pt x="410877" y="3489467"/>
                </a:cubicBezTo>
                <a:cubicBezTo>
                  <a:pt x="416591" y="3380305"/>
                  <a:pt x="389159" y="3276480"/>
                  <a:pt x="363250" y="3172654"/>
                </a:cubicBezTo>
                <a:lnTo>
                  <a:pt x="350796" y="3077402"/>
                </a:lnTo>
                <a:lnTo>
                  <a:pt x="362488" y="2982149"/>
                </a:lnTo>
                <a:cubicBezTo>
                  <a:pt x="365441" y="2970576"/>
                  <a:pt x="366442" y="2959157"/>
                  <a:pt x="366072" y="2947863"/>
                </a:cubicBezTo>
                <a:lnTo>
                  <a:pt x="366072" y="2947863"/>
                </a:lnTo>
                <a:lnTo>
                  <a:pt x="366072" y="2947862"/>
                </a:lnTo>
                <a:cubicBezTo>
                  <a:pt x="364965" y="2913982"/>
                  <a:pt x="351534" y="2881226"/>
                  <a:pt x="341533" y="2848793"/>
                </a:cubicBezTo>
                <a:close/>
                <a:moveTo>
                  <a:pt x="817328" y="1508458"/>
                </a:moveTo>
                <a:lnTo>
                  <a:pt x="845421" y="1596213"/>
                </a:lnTo>
                <a:cubicBezTo>
                  <a:pt x="847898" y="1604978"/>
                  <a:pt x="846373" y="1615836"/>
                  <a:pt x="843517" y="1624980"/>
                </a:cubicBezTo>
                <a:cubicBezTo>
                  <a:pt x="833801" y="1656223"/>
                  <a:pt x="809415" y="1676036"/>
                  <a:pt x="786935" y="1697753"/>
                </a:cubicBezTo>
                <a:cubicBezTo>
                  <a:pt x="777029" y="1707279"/>
                  <a:pt x="769981" y="1720423"/>
                  <a:pt x="764267" y="1733188"/>
                </a:cubicBezTo>
                <a:cubicBezTo>
                  <a:pt x="749595" y="1766335"/>
                  <a:pt x="736452" y="1800246"/>
                  <a:pt x="722546" y="1833775"/>
                </a:cubicBezTo>
                <a:cubicBezTo>
                  <a:pt x="721212" y="1837013"/>
                  <a:pt x="717783" y="1839679"/>
                  <a:pt x="714925" y="1842158"/>
                </a:cubicBezTo>
                <a:cubicBezTo>
                  <a:pt x="684824" y="1866922"/>
                  <a:pt x="654535" y="1891497"/>
                  <a:pt x="624434" y="1916454"/>
                </a:cubicBezTo>
                <a:cubicBezTo>
                  <a:pt x="618720" y="1921216"/>
                  <a:pt x="614528" y="1928076"/>
                  <a:pt x="609004" y="1933219"/>
                </a:cubicBezTo>
                <a:cubicBezTo>
                  <a:pt x="601384" y="1940459"/>
                  <a:pt x="594143" y="1949603"/>
                  <a:pt x="584999" y="1953413"/>
                </a:cubicBezTo>
                <a:cubicBezTo>
                  <a:pt x="556234" y="1965224"/>
                  <a:pt x="543850" y="1987894"/>
                  <a:pt x="538516" y="2016469"/>
                </a:cubicBezTo>
                <a:cubicBezTo>
                  <a:pt x="533563" y="2042570"/>
                  <a:pt x="529371" y="2068669"/>
                  <a:pt x="523657" y="2094578"/>
                </a:cubicBezTo>
                <a:cubicBezTo>
                  <a:pt x="516799" y="2126201"/>
                  <a:pt x="509369" y="2157636"/>
                  <a:pt x="500986" y="2188879"/>
                </a:cubicBezTo>
                <a:cubicBezTo>
                  <a:pt x="497366" y="2202404"/>
                  <a:pt x="493176" y="2216692"/>
                  <a:pt x="485746" y="2228314"/>
                </a:cubicBezTo>
                <a:cubicBezTo>
                  <a:pt x="465171" y="2260890"/>
                  <a:pt x="451265" y="2295753"/>
                  <a:pt x="456789" y="2334044"/>
                </a:cubicBezTo>
                <a:cubicBezTo>
                  <a:pt x="461171" y="2364715"/>
                  <a:pt x="449931" y="2390434"/>
                  <a:pt x="432404" y="2409485"/>
                </a:cubicBezTo>
                <a:cubicBezTo>
                  <a:pt x="416497" y="2426822"/>
                  <a:pt x="410353" y="2444777"/>
                  <a:pt x="409472" y="2463017"/>
                </a:cubicBezTo>
                <a:lnTo>
                  <a:pt x="409472" y="2463018"/>
                </a:lnTo>
                <a:lnTo>
                  <a:pt x="409472" y="2463018"/>
                </a:lnTo>
                <a:cubicBezTo>
                  <a:pt x="408591" y="2481259"/>
                  <a:pt x="412972" y="2499786"/>
                  <a:pt x="418115" y="2518265"/>
                </a:cubicBezTo>
                <a:lnTo>
                  <a:pt x="421759" y="2545007"/>
                </a:lnTo>
                <a:lnTo>
                  <a:pt x="417545" y="2571034"/>
                </a:lnTo>
                <a:cubicBezTo>
                  <a:pt x="405543" y="2612945"/>
                  <a:pt x="372966" y="2640950"/>
                  <a:pt x="344391" y="2668001"/>
                </a:cubicBezTo>
                <a:cubicBezTo>
                  <a:pt x="320006" y="2691054"/>
                  <a:pt x="306290" y="2716963"/>
                  <a:pt x="296001" y="2745348"/>
                </a:cubicBezTo>
                <a:lnTo>
                  <a:pt x="296001" y="2745352"/>
                </a:lnTo>
                <a:lnTo>
                  <a:pt x="289670" y="2770758"/>
                </a:lnTo>
                <a:lnTo>
                  <a:pt x="290080" y="2778006"/>
                </a:lnTo>
                <a:lnTo>
                  <a:pt x="289301" y="2782305"/>
                </a:lnTo>
                <a:lnTo>
                  <a:pt x="290501" y="2785440"/>
                </a:lnTo>
                <a:lnTo>
                  <a:pt x="290929" y="2793023"/>
                </a:lnTo>
                <a:lnTo>
                  <a:pt x="300579" y="2811780"/>
                </a:lnTo>
                <a:lnTo>
                  <a:pt x="300582" y="2811787"/>
                </a:lnTo>
                <a:lnTo>
                  <a:pt x="300583" y="2811787"/>
                </a:lnTo>
                <a:lnTo>
                  <a:pt x="300579" y="2811780"/>
                </a:lnTo>
                <a:lnTo>
                  <a:pt x="290501" y="2785440"/>
                </a:lnTo>
                <a:lnTo>
                  <a:pt x="290080" y="2778006"/>
                </a:lnTo>
                <a:lnTo>
                  <a:pt x="296001" y="2745352"/>
                </a:lnTo>
                <a:lnTo>
                  <a:pt x="296001" y="2745349"/>
                </a:lnTo>
                <a:cubicBezTo>
                  <a:pt x="306290" y="2716964"/>
                  <a:pt x="320006" y="2691055"/>
                  <a:pt x="344391" y="2668002"/>
                </a:cubicBezTo>
                <a:cubicBezTo>
                  <a:pt x="372966" y="2640951"/>
                  <a:pt x="405543" y="2612946"/>
                  <a:pt x="417545" y="2571035"/>
                </a:cubicBezTo>
                <a:cubicBezTo>
                  <a:pt x="420117" y="2561986"/>
                  <a:pt x="421593" y="2553556"/>
                  <a:pt x="421760" y="2545007"/>
                </a:cubicBezTo>
                <a:lnTo>
                  <a:pt x="421759" y="2545007"/>
                </a:lnTo>
                <a:lnTo>
                  <a:pt x="421760" y="2545006"/>
                </a:lnTo>
                <a:cubicBezTo>
                  <a:pt x="421926" y="2536457"/>
                  <a:pt x="420783" y="2527790"/>
                  <a:pt x="418115" y="2518264"/>
                </a:cubicBezTo>
                <a:cubicBezTo>
                  <a:pt x="415544" y="2509025"/>
                  <a:pt x="413163" y="2499773"/>
                  <a:pt x="411535" y="2490551"/>
                </a:cubicBezTo>
                <a:lnTo>
                  <a:pt x="409472" y="2463018"/>
                </a:lnTo>
                <a:lnTo>
                  <a:pt x="415303" y="2435913"/>
                </a:lnTo>
                <a:cubicBezTo>
                  <a:pt x="418938" y="2426977"/>
                  <a:pt x="424451" y="2418154"/>
                  <a:pt x="432404" y="2409486"/>
                </a:cubicBezTo>
                <a:cubicBezTo>
                  <a:pt x="449931" y="2390435"/>
                  <a:pt x="461171" y="2364716"/>
                  <a:pt x="456789" y="2334045"/>
                </a:cubicBezTo>
                <a:cubicBezTo>
                  <a:pt x="451265" y="2295754"/>
                  <a:pt x="465171" y="2260891"/>
                  <a:pt x="485746" y="2228315"/>
                </a:cubicBezTo>
                <a:cubicBezTo>
                  <a:pt x="493176" y="2216693"/>
                  <a:pt x="497366" y="2202405"/>
                  <a:pt x="500986" y="2188880"/>
                </a:cubicBezTo>
                <a:cubicBezTo>
                  <a:pt x="509369" y="2157637"/>
                  <a:pt x="516799" y="2126202"/>
                  <a:pt x="523657" y="2094579"/>
                </a:cubicBezTo>
                <a:cubicBezTo>
                  <a:pt x="529371" y="2068670"/>
                  <a:pt x="533563" y="2042571"/>
                  <a:pt x="538516" y="2016470"/>
                </a:cubicBezTo>
                <a:cubicBezTo>
                  <a:pt x="543850" y="1987895"/>
                  <a:pt x="556234" y="1965225"/>
                  <a:pt x="584999" y="1953414"/>
                </a:cubicBezTo>
                <a:cubicBezTo>
                  <a:pt x="594143" y="1949604"/>
                  <a:pt x="601384" y="1940460"/>
                  <a:pt x="609004" y="1933220"/>
                </a:cubicBezTo>
                <a:cubicBezTo>
                  <a:pt x="614528" y="1928077"/>
                  <a:pt x="618720" y="1921217"/>
                  <a:pt x="624434" y="1916455"/>
                </a:cubicBezTo>
                <a:cubicBezTo>
                  <a:pt x="654535" y="1891498"/>
                  <a:pt x="684824" y="1866923"/>
                  <a:pt x="714925" y="1842159"/>
                </a:cubicBezTo>
                <a:cubicBezTo>
                  <a:pt x="717783" y="1839680"/>
                  <a:pt x="721212" y="1837014"/>
                  <a:pt x="722546" y="1833776"/>
                </a:cubicBezTo>
                <a:cubicBezTo>
                  <a:pt x="736452" y="1800247"/>
                  <a:pt x="749596" y="1766336"/>
                  <a:pt x="764267" y="1733189"/>
                </a:cubicBezTo>
                <a:cubicBezTo>
                  <a:pt x="769981" y="1720424"/>
                  <a:pt x="777029" y="1707280"/>
                  <a:pt x="786936" y="1697754"/>
                </a:cubicBezTo>
                <a:cubicBezTo>
                  <a:pt x="809416" y="1676037"/>
                  <a:pt x="833801" y="1656224"/>
                  <a:pt x="843517" y="1624981"/>
                </a:cubicBezTo>
                <a:cubicBezTo>
                  <a:pt x="846374" y="1615837"/>
                  <a:pt x="847899" y="1604979"/>
                  <a:pt x="845422" y="1596214"/>
                </a:cubicBezTo>
                <a:close/>
                <a:moveTo>
                  <a:pt x="792926" y="1453958"/>
                </a:moveTo>
                <a:lnTo>
                  <a:pt x="798723" y="1459073"/>
                </a:lnTo>
                <a:lnTo>
                  <a:pt x="807941" y="1481572"/>
                </a:lnTo>
                <a:lnTo>
                  <a:pt x="798724" y="1459074"/>
                </a:lnTo>
                <a:lnTo>
                  <a:pt x="798723" y="1459073"/>
                </a:lnTo>
                <a:lnTo>
                  <a:pt x="798723" y="1459073"/>
                </a:lnTo>
                <a:close/>
                <a:moveTo>
                  <a:pt x="779530" y="1268758"/>
                </a:moveTo>
                <a:lnTo>
                  <a:pt x="774363" y="1286069"/>
                </a:lnTo>
                <a:cubicBezTo>
                  <a:pt x="759789" y="1306930"/>
                  <a:pt x="753550" y="1328552"/>
                  <a:pt x="752025" y="1350627"/>
                </a:cubicBezTo>
                <a:lnTo>
                  <a:pt x="757620" y="1413840"/>
                </a:lnTo>
                <a:lnTo>
                  <a:pt x="752026" y="1350628"/>
                </a:lnTo>
                <a:cubicBezTo>
                  <a:pt x="753550" y="1328553"/>
                  <a:pt x="759790" y="1306930"/>
                  <a:pt x="774363" y="1286070"/>
                </a:cubicBezTo>
                <a:cubicBezTo>
                  <a:pt x="777506" y="1281689"/>
                  <a:pt x="779078" y="1275402"/>
                  <a:pt x="779530" y="1268758"/>
                </a:cubicBezTo>
                <a:close/>
                <a:moveTo>
                  <a:pt x="837801" y="773035"/>
                </a:moveTo>
                <a:lnTo>
                  <a:pt x="829801" y="854379"/>
                </a:lnTo>
                <a:cubicBezTo>
                  <a:pt x="827515" y="878956"/>
                  <a:pt x="826753" y="903722"/>
                  <a:pt x="798747" y="915343"/>
                </a:cubicBezTo>
                <a:cubicBezTo>
                  <a:pt x="794365" y="917059"/>
                  <a:pt x="791127" y="922773"/>
                  <a:pt x="788269" y="927155"/>
                </a:cubicBezTo>
                <a:cubicBezTo>
                  <a:pt x="744261" y="994785"/>
                  <a:pt x="745405" y="1030980"/>
                  <a:pt x="791889" y="1097087"/>
                </a:cubicBezTo>
                <a:cubicBezTo>
                  <a:pt x="796651" y="1103945"/>
                  <a:pt x="800081" y="1118613"/>
                  <a:pt x="796271" y="1123185"/>
                </a:cubicBezTo>
                <a:cubicBezTo>
                  <a:pt x="780459" y="1142617"/>
                  <a:pt x="773411" y="1162954"/>
                  <a:pt x="771553" y="1184029"/>
                </a:cubicBezTo>
                <a:cubicBezTo>
                  <a:pt x="773411" y="1162954"/>
                  <a:pt x="780460" y="1142618"/>
                  <a:pt x="796272" y="1123186"/>
                </a:cubicBezTo>
                <a:cubicBezTo>
                  <a:pt x="800082" y="1118614"/>
                  <a:pt x="796652" y="1103946"/>
                  <a:pt x="791890" y="1097088"/>
                </a:cubicBezTo>
                <a:cubicBezTo>
                  <a:pt x="745406" y="1030981"/>
                  <a:pt x="744262" y="994786"/>
                  <a:pt x="788270" y="927156"/>
                </a:cubicBezTo>
                <a:cubicBezTo>
                  <a:pt x="791128" y="922774"/>
                  <a:pt x="794366" y="917060"/>
                  <a:pt x="798748" y="915344"/>
                </a:cubicBezTo>
                <a:cubicBezTo>
                  <a:pt x="826753" y="903723"/>
                  <a:pt x="827515" y="878957"/>
                  <a:pt x="829801" y="854380"/>
                </a:cubicBezTo>
                <a:cubicBezTo>
                  <a:pt x="832277" y="827330"/>
                  <a:pt x="835515" y="800277"/>
                  <a:pt x="837801" y="773036"/>
                </a:cubicBezTo>
                <a:close/>
                <a:moveTo>
                  <a:pt x="782400" y="517851"/>
                </a:moveTo>
                <a:lnTo>
                  <a:pt x="791317" y="556047"/>
                </a:lnTo>
                <a:cubicBezTo>
                  <a:pt x="793413" y="564048"/>
                  <a:pt x="798937" y="572622"/>
                  <a:pt x="797795" y="580050"/>
                </a:cubicBezTo>
                <a:cubicBezTo>
                  <a:pt x="794461" y="601578"/>
                  <a:pt x="796890" y="622201"/>
                  <a:pt x="801176" y="642537"/>
                </a:cubicBezTo>
                <a:lnTo>
                  <a:pt x="813700" y="694928"/>
                </a:lnTo>
                <a:lnTo>
                  <a:pt x="801177" y="642538"/>
                </a:lnTo>
                <a:cubicBezTo>
                  <a:pt x="796891" y="622201"/>
                  <a:pt x="794462" y="601579"/>
                  <a:pt x="797796" y="580051"/>
                </a:cubicBezTo>
                <a:cubicBezTo>
                  <a:pt x="798938" y="572623"/>
                  <a:pt x="793414" y="564049"/>
                  <a:pt x="791318" y="556048"/>
                </a:cubicBezTo>
                <a:close/>
                <a:moveTo>
                  <a:pt x="769105" y="298169"/>
                </a:moveTo>
                <a:lnTo>
                  <a:pt x="783887" y="313533"/>
                </a:lnTo>
                <a:lnTo>
                  <a:pt x="786245" y="324058"/>
                </a:lnTo>
                <a:cubicBezTo>
                  <a:pt x="786031" y="328964"/>
                  <a:pt x="785126" y="334584"/>
                  <a:pt x="784459" y="338870"/>
                </a:cubicBezTo>
                <a:cubicBezTo>
                  <a:pt x="781601" y="357921"/>
                  <a:pt x="774363" y="376781"/>
                  <a:pt x="774553" y="395640"/>
                </a:cubicBezTo>
                <a:lnTo>
                  <a:pt x="778363" y="367328"/>
                </a:lnTo>
                <a:cubicBezTo>
                  <a:pt x="780506" y="357874"/>
                  <a:pt x="783031" y="348396"/>
                  <a:pt x="784460" y="338871"/>
                </a:cubicBezTo>
                <a:cubicBezTo>
                  <a:pt x="785794" y="330299"/>
                  <a:pt x="788080" y="316390"/>
                  <a:pt x="783888" y="313534"/>
                </a:cubicBezTo>
                <a:lnTo>
                  <a:pt x="783887" y="313533"/>
                </a:lnTo>
                <a:lnTo>
                  <a:pt x="783887" y="313533"/>
                </a:lnTo>
                <a:close/>
                <a:moveTo>
                  <a:pt x="761560" y="281568"/>
                </a:moveTo>
                <a:lnTo>
                  <a:pt x="766454" y="295415"/>
                </a:lnTo>
                <a:lnTo>
                  <a:pt x="766455" y="295415"/>
                </a:lnTo>
                <a:close/>
                <a:moveTo>
                  <a:pt x="774880" y="24486"/>
                </a:moveTo>
                <a:lnTo>
                  <a:pt x="777142" y="74129"/>
                </a:lnTo>
                <a:cubicBezTo>
                  <a:pt x="775758" y="100174"/>
                  <a:pt x="771253" y="125876"/>
                  <a:pt x="767023" y="151569"/>
                </a:cubicBezTo>
                <a:lnTo>
                  <a:pt x="766824" y="153388"/>
                </a:lnTo>
                <a:lnTo>
                  <a:pt x="763010" y="177271"/>
                </a:lnTo>
                <a:lnTo>
                  <a:pt x="758551" y="228944"/>
                </a:lnTo>
                <a:lnTo>
                  <a:pt x="758551" y="228948"/>
                </a:lnTo>
                <a:lnTo>
                  <a:pt x="758551" y="228949"/>
                </a:lnTo>
                <a:lnTo>
                  <a:pt x="758551" y="228944"/>
                </a:lnTo>
                <a:lnTo>
                  <a:pt x="766824" y="153388"/>
                </a:lnTo>
                <a:lnTo>
                  <a:pt x="771220" y="125861"/>
                </a:lnTo>
                <a:cubicBezTo>
                  <a:pt x="773910" y="108703"/>
                  <a:pt x="776220" y="91492"/>
                  <a:pt x="777143" y="74129"/>
                </a:cubicBezTo>
                <a:close/>
                <a:moveTo>
                  <a:pt x="313353" y="0"/>
                </a:moveTo>
                <a:lnTo>
                  <a:pt x="777461" y="0"/>
                </a:lnTo>
                <a:lnTo>
                  <a:pt x="774743" y="21486"/>
                </a:lnTo>
                <a:lnTo>
                  <a:pt x="777461" y="1"/>
                </a:lnTo>
                <a:lnTo>
                  <a:pt x="4543953" y="2"/>
                </a:lnTo>
                <a:lnTo>
                  <a:pt x="4543953" y="6858002"/>
                </a:lnTo>
                <a:lnTo>
                  <a:pt x="284400" y="6858002"/>
                </a:lnTo>
                <a:lnTo>
                  <a:pt x="284400" y="6858001"/>
                </a:lnTo>
                <a:lnTo>
                  <a:pt x="284400" y="6858001"/>
                </a:lnTo>
                <a:lnTo>
                  <a:pt x="278237" y="6812064"/>
                </a:lnTo>
                <a:lnTo>
                  <a:pt x="283011" y="6776800"/>
                </a:lnTo>
                <a:cubicBezTo>
                  <a:pt x="286107" y="6765164"/>
                  <a:pt x="290857" y="6753698"/>
                  <a:pt x="297715" y="6742553"/>
                </a:cubicBezTo>
                <a:cubicBezTo>
                  <a:pt x="306003" y="6729219"/>
                  <a:pt x="311147" y="6716169"/>
                  <a:pt x="311551" y="6702977"/>
                </a:cubicBezTo>
                <a:lnTo>
                  <a:pt x="311551" y="6702976"/>
                </a:lnTo>
                <a:lnTo>
                  <a:pt x="311551" y="6702976"/>
                </a:lnTo>
                <a:cubicBezTo>
                  <a:pt x="311956" y="6689783"/>
                  <a:pt x="307622" y="6676448"/>
                  <a:pt x="296953" y="6662541"/>
                </a:cubicBezTo>
                <a:cubicBezTo>
                  <a:pt x="293286" y="6657825"/>
                  <a:pt x="290989" y="6651967"/>
                  <a:pt x="289870" y="6645552"/>
                </a:cubicBezTo>
                <a:lnTo>
                  <a:pt x="289858" y="6625225"/>
                </a:lnTo>
                <a:lnTo>
                  <a:pt x="306480" y="6588626"/>
                </a:lnTo>
                <a:cubicBezTo>
                  <a:pt x="312576" y="6582147"/>
                  <a:pt x="318672" y="6575479"/>
                  <a:pt x="328959" y="6564621"/>
                </a:cubicBezTo>
                <a:lnTo>
                  <a:pt x="328959" y="6564620"/>
                </a:lnTo>
                <a:lnTo>
                  <a:pt x="306480" y="6588625"/>
                </a:lnTo>
                <a:cubicBezTo>
                  <a:pt x="298003" y="6597578"/>
                  <a:pt x="291954" y="6611342"/>
                  <a:pt x="289858" y="6625224"/>
                </a:cubicBezTo>
                <a:lnTo>
                  <a:pt x="289858" y="6625225"/>
                </a:lnTo>
                <a:lnTo>
                  <a:pt x="289858" y="6625225"/>
                </a:lnTo>
                <a:cubicBezTo>
                  <a:pt x="287762" y="6639108"/>
                  <a:pt x="289619" y="6653111"/>
                  <a:pt x="296953" y="6662542"/>
                </a:cubicBezTo>
                <a:cubicBezTo>
                  <a:pt x="302288" y="6669496"/>
                  <a:pt x="306038" y="6676306"/>
                  <a:pt x="308405" y="6683027"/>
                </a:cubicBezTo>
                <a:lnTo>
                  <a:pt x="311551" y="6702976"/>
                </a:lnTo>
                <a:lnTo>
                  <a:pt x="297715" y="6742552"/>
                </a:lnTo>
                <a:cubicBezTo>
                  <a:pt x="283999" y="6764841"/>
                  <a:pt x="278713" y="6788417"/>
                  <a:pt x="278237" y="6812063"/>
                </a:cubicBezTo>
                <a:lnTo>
                  <a:pt x="278237" y="6812064"/>
                </a:lnTo>
                <a:lnTo>
                  <a:pt x="278237" y="6812064"/>
                </a:lnTo>
                <a:lnTo>
                  <a:pt x="284400" y="6858001"/>
                </a:lnTo>
                <a:lnTo>
                  <a:pt x="112147" y="6858001"/>
                </a:lnTo>
                <a:lnTo>
                  <a:pt x="102447" y="6815516"/>
                </a:lnTo>
                <a:cubicBezTo>
                  <a:pt x="96923" y="6793035"/>
                  <a:pt x="87016" y="6771319"/>
                  <a:pt x="83396" y="6748458"/>
                </a:cubicBezTo>
                <a:cubicBezTo>
                  <a:pt x="74824" y="6694164"/>
                  <a:pt x="68728" y="6639488"/>
                  <a:pt x="61870" y="6584812"/>
                </a:cubicBezTo>
                <a:cubicBezTo>
                  <a:pt x="54821" y="6528424"/>
                  <a:pt x="47391" y="6472225"/>
                  <a:pt x="41105" y="6415833"/>
                </a:cubicBezTo>
                <a:cubicBezTo>
                  <a:pt x="37865" y="6384972"/>
                  <a:pt x="37295" y="6353919"/>
                  <a:pt x="34247" y="6323058"/>
                </a:cubicBezTo>
                <a:cubicBezTo>
                  <a:pt x="31579" y="6296005"/>
                  <a:pt x="26626" y="6269144"/>
                  <a:pt x="23386" y="6242093"/>
                </a:cubicBezTo>
                <a:cubicBezTo>
                  <a:pt x="20720" y="6218660"/>
                  <a:pt x="19196" y="6195037"/>
                  <a:pt x="16528" y="6171605"/>
                </a:cubicBezTo>
                <a:cubicBezTo>
                  <a:pt x="12148" y="6134075"/>
                  <a:pt x="7194" y="6096736"/>
                  <a:pt x="2622" y="6059397"/>
                </a:cubicBezTo>
                <a:lnTo>
                  <a:pt x="0" y="6041769"/>
                </a:lnTo>
                <a:lnTo>
                  <a:pt x="0" y="6000937"/>
                </a:lnTo>
                <a:lnTo>
                  <a:pt x="3670" y="5957595"/>
                </a:lnTo>
                <a:lnTo>
                  <a:pt x="0" y="5912511"/>
                </a:lnTo>
                <a:lnTo>
                  <a:pt x="0" y="5886401"/>
                </a:lnTo>
                <a:lnTo>
                  <a:pt x="1098" y="5864318"/>
                </a:lnTo>
                <a:cubicBezTo>
                  <a:pt x="7576" y="5839361"/>
                  <a:pt x="16720" y="5815169"/>
                  <a:pt x="24720" y="5790592"/>
                </a:cubicBezTo>
                <a:cubicBezTo>
                  <a:pt x="25672" y="5787924"/>
                  <a:pt x="25864" y="5784686"/>
                  <a:pt x="26434" y="5781830"/>
                </a:cubicBezTo>
                <a:cubicBezTo>
                  <a:pt x="29675" y="5765635"/>
                  <a:pt x="32913" y="5749634"/>
                  <a:pt x="35771" y="5733440"/>
                </a:cubicBezTo>
                <a:cubicBezTo>
                  <a:pt x="37295" y="5724678"/>
                  <a:pt x="37485" y="5715723"/>
                  <a:pt x="38819" y="5706959"/>
                </a:cubicBezTo>
                <a:cubicBezTo>
                  <a:pt x="44153" y="5673050"/>
                  <a:pt x="35199" y="5635711"/>
                  <a:pt x="58250" y="5606372"/>
                </a:cubicBezTo>
                <a:cubicBezTo>
                  <a:pt x="73110" y="5587321"/>
                  <a:pt x="69680" y="5568842"/>
                  <a:pt x="67394" y="5548460"/>
                </a:cubicBezTo>
                <a:cubicBezTo>
                  <a:pt x="65680" y="5533027"/>
                  <a:pt x="66252" y="5517215"/>
                  <a:pt x="66060" y="5501594"/>
                </a:cubicBezTo>
                <a:cubicBezTo>
                  <a:pt x="65490" y="5474161"/>
                  <a:pt x="65298" y="5446728"/>
                  <a:pt x="64346" y="5419295"/>
                </a:cubicBezTo>
                <a:cubicBezTo>
                  <a:pt x="63966" y="5410531"/>
                  <a:pt x="59202" y="5401579"/>
                  <a:pt x="59964" y="5393005"/>
                </a:cubicBezTo>
                <a:cubicBezTo>
                  <a:pt x="63584" y="5353379"/>
                  <a:pt x="69300" y="5313754"/>
                  <a:pt x="72538" y="5274129"/>
                </a:cubicBezTo>
                <a:cubicBezTo>
                  <a:pt x="74442" y="5251650"/>
                  <a:pt x="70824" y="5228597"/>
                  <a:pt x="73490" y="5206308"/>
                </a:cubicBezTo>
                <a:cubicBezTo>
                  <a:pt x="76538" y="5180591"/>
                  <a:pt x="84348" y="5155445"/>
                  <a:pt x="89113" y="5129916"/>
                </a:cubicBezTo>
                <a:cubicBezTo>
                  <a:pt x="90445" y="5122867"/>
                  <a:pt x="88731" y="5115057"/>
                  <a:pt x="88351" y="5107627"/>
                </a:cubicBezTo>
                <a:cubicBezTo>
                  <a:pt x="87968" y="5099245"/>
                  <a:pt x="87206" y="5091052"/>
                  <a:pt x="87016" y="5082670"/>
                </a:cubicBezTo>
                <a:cubicBezTo>
                  <a:pt x="86634" y="5057141"/>
                  <a:pt x="87206" y="5031614"/>
                  <a:pt x="85872" y="5006086"/>
                </a:cubicBezTo>
                <a:cubicBezTo>
                  <a:pt x="85110" y="4990465"/>
                  <a:pt x="77300" y="4974082"/>
                  <a:pt x="80158" y="4959602"/>
                </a:cubicBezTo>
                <a:cubicBezTo>
                  <a:pt x="85682" y="4930075"/>
                  <a:pt x="73300" y="4900546"/>
                  <a:pt x="83586" y="4871019"/>
                </a:cubicBezTo>
                <a:cubicBezTo>
                  <a:pt x="86634" y="4861873"/>
                  <a:pt x="79014" y="4849300"/>
                  <a:pt x="78634" y="4838250"/>
                </a:cubicBezTo>
                <a:cubicBezTo>
                  <a:pt x="77682" y="4810627"/>
                  <a:pt x="77872" y="4783004"/>
                  <a:pt x="78062" y="4755381"/>
                </a:cubicBezTo>
                <a:cubicBezTo>
                  <a:pt x="78252" y="4730614"/>
                  <a:pt x="75586" y="4704895"/>
                  <a:pt x="80920" y="4681083"/>
                </a:cubicBezTo>
                <a:cubicBezTo>
                  <a:pt x="86634" y="4656126"/>
                  <a:pt x="85872" y="4633647"/>
                  <a:pt x="79396" y="4609452"/>
                </a:cubicBezTo>
                <a:cubicBezTo>
                  <a:pt x="75014" y="4592878"/>
                  <a:pt x="74442" y="4575351"/>
                  <a:pt x="73110" y="4558207"/>
                </a:cubicBezTo>
                <a:cubicBezTo>
                  <a:pt x="71586" y="4539728"/>
                  <a:pt x="75586" y="4519343"/>
                  <a:pt x="69300" y="4502579"/>
                </a:cubicBezTo>
                <a:cubicBezTo>
                  <a:pt x="50629" y="4452665"/>
                  <a:pt x="46629" y="4401419"/>
                  <a:pt x="46629" y="4349222"/>
                </a:cubicBezTo>
                <a:cubicBezTo>
                  <a:pt x="46629" y="4339695"/>
                  <a:pt x="49295" y="4329979"/>
                  <a:pt x="52153" y="4320837"/>
                </a:cubicBezTo>
                <a:cubicBezTo>
                  <a:pt x="69300" y="4267493"/>
                  <a:pt x="67776" y="4213961"/>
                  <a:pt x="57297" y="4159667"/>
                </a:cubicBezTo>
                <a:cubicBezTo>
                  <a:pt x="55011" y="4148427"/>
                  <a:pt x="54629" y="4135854"/>
                  <a:pt x="56915" y="4124614"/>
                </a:cubicBezTo>
                <a:cubicBezTo>
                  <a:pt x="63584" y="4092989"/>
                  <a:pt x="74634" y="4062318"/>
                  <a:pt x="79396" y="4030503"/>
                </a:cubicBezTo>
                <a:cubicBezTo>
                  <a:pt x="87206" y="3977925"/>
                  <a:pt x="60918" y="3932394"/>
                  <a:pt x="43771" y="3885338"/>
                </a:cubicBezTo>
                <a:cubicBezTo>
                  <a:pt x="31627" y="3851761"/>
                  <a:pt x="8016" y="3821935"/>
                  <a:pt x="426" y="3786777"/>
                </a:cubicBezTo>
                <a:lnTo>
                  <a:pt x="0" y="3773897"/>
                </a:lnTo>
                <a:lnTo>
                  <a:pt x="0" y="3393882"/>
                </a:lnTo>
                <a:lnTo>
                  <a:pt x="11838" y="3359516"/>
                </a:lnTo>
                <a:cubicBezTo>
                  <a:pt x="14434" y="3346205"/>
                  <a:pt x="14910" y="3332774"/>
                  <a:pt x="12910" y="3318771"/>
                </a:cubicBezTo>
                <a:cubicBezTo>
                  <a:pt x="12243" y="3314104"/>
                  <a:pt x="9909" y="3308770"/>
                  <a:pt x="6718" y="3304079"/>
                </a:cubicBezTo>
                <a:lnTo>
                  <a:pt x="0" y="3297657"/>
                </a:lnTo>
                <a:lnTo>
                  <a:pt x="0" y="3207867"/>
                </a:lnTo>
                <a:lnTo>
                  <a:pt x="15553" y="3186771"/>
                </a:lnTo>
                <a:cubicBezTo>
                  <a:pt x="28483" y="3162329"/>
                  <a:pt x="30484" y="3134647"/>
                  <a:pt x="36341" y="3107500"/>
                </a:cubicBezTo>
                <a:cubicBezTo>
                  <a:pt x="41105" y="3085403"/>
                  <a:pt x="41295" y="3064827"/>
                  <a:pt x="38057" y="3042728"/>
                </a:cubicBezTo>
                <a:cubicBezTo>
                  <a:pt x="30817" y="2994722"/>
                  <a:pt x="41105" y="2948047"/>
                  <a:pt x="54249" y="2901943"/>
                </a:cubicBezTo>
                <a:cubicBezTo>
                  <a:pt x="63012" y="2871462"/>
                  <a:pt x="68346" y="2840219"/>
                  <a:pt x="77300" y="2809930"/>
                </a:cubicBezTo>
                <a:cubicBezTo>
                  <a:pt x="84158" y="2787259"/>
                  <a:pt x="92351" y="2764590"/>
                  <a:pt x="103399" y="2743826"/>
                </a:cubicBezTo>
                <a:cubicBezTo>
                  <a:pt x="119594" y="2713723"/>
                  <a:pt x="143978" y="2687436"/>
                  <a:pt x="137500" y="2649143"/>
                </a:cubicBezTo>
                <a:cubicBezTo>
                  <a:pt x="131786" y="2615421"/>
                  <a:pt x="143786" y="2584942"/>
                  <a:pt x="155217" y="2554079"/>
                </a:cubicBezTo>
                <a:cubicBezTo>
                  <a:pt x="163599" y="2531409"/>
                  <a:pt x="172173" y="2508742"/>
                  <a:pt x="177507" y="2485307"/>
                </a:cubicBezTo>
                <a:cubicBezTo>
                  <a:pt x="183794" y="2457492"/>
                  <a:pt x="181126" y="2426059"/>
                  <a:pt x="192748" y="2401292"/>
                </a:cubicBezTo>
                <a:cubicBezTo>
                  <a:pt x="204940" y="2375383"/>
                  <a:pt x="196748" y="2353859"/>
                  <a:pt x="193318" y="2330806"/>
                </a:cubicBezTo>
                <a:cubicBezTo>
                  <a:pt x="187984" y="2294039"/>
                  <a:pt x="178077" y="2257459"/>
                  <a:pt x="190652" y="2220312"/>
                </a:cubicBezTo>
                <a:cubicBezTo>
                  <a:pt x="205892" y="2175163"/>
                  <a:pt x="222275" y="2130393"/>
                  <a:pt x="236753" y="2085054"/>
                </a:cubicBezTo>
                <a:cubicBezTo>
                  <a:pt x="242280" y="2067525"/>
                  <a:pt x="244566" y="2048668"/>
                  <a:pt x="247042" y="2030378"/>
                </a:cubicBezTo>
                <a:cubicBezTo>
                  <a:pt x="249138" y="2013043"/>
                  <a:pt x="243804" y="1992279"/>
                  <a:pt x="251804" y="1978940"/>
                </a:cubicBezTo>
                <a:cubicBezTo>
                  <a:pt x="272379" y="1944649"/>
                  <a:pt x="282475" y="1909408"/>
                  <a:pt x="282475" y="1869780"/>
                </a:cubicBezTo>
                <a:cubicBezTo>
                  <a:pt x="282475" y="1854920"/>
                  <a:pt x="291049" y="1840441"/>
                  <a:pt x="292573" y="1825393"/>
                </a:cubicBezTo>
                <a:cubicBezTo>
                  <a:pt x="294477" y="1804816"/>
                  <a:pt x="299622" y="1781194"/>
                  <a:pt x="292381" y="1763287"/>
                </a:cubicBezTo>
                <a:cubicBezTo>
                  <a:pt x="275237" y="1721185"/>
                  <a:pt x="289525" y="1687086"/>
                  <a:pt x="306480" y="1650317"/>
                </a:cubicBezTo>
                <a:cubicBezTo>
                  <a:pt x="323244" y="1614120"/>
                  <a:pt x="336579" y="1576019"/>
                  <a:pt x="347629" y="1537537"/>
                </a:cubicBezTo>
                <a:cubicBezTo>
                  <a:pt x="351629" y="1523059"/>
                  <a:pt x="344961" y="1505724"/>
                  <a:pt x="343629" y="1489720"/>
                </a:cubicBezTo>
                <a:cubicBezTo>
                  <a:pt x="343247" y="1484004"/>
                  <a:pt x="342675" y="1477717"/>
                  <a:pt x="344581" y="1472575"/>
                </a:cubicBezTo>
                <a:cubicBezTo>
                  <a:pt x="362870" y="1422854"/>
                  <a:pt x="376776" y="1372368"/>
                  <a:pt x="367252" y="1318456"/>
                </a:cubicBezTo>
                <a:cubicBezTo>
                  <a:pt x="366298" y="1313504"/>
                  <a:pt x="368394" y="1307978"/>
                  <a:pt x="369728" y="1303024"/>
                </a:cubicBezTo>
                <a:cubicBezTo>
                  <a:pt x="376586" y="1278829"/>
                  <a:pt x="387444" y="1255206"/>
                  <a:pt x="389921" y="1230633"/>
                </a:cubicBezTo>
                <a:cubicBezTo>
                  <a:pt x="396017" y="1170051"/>
                  <a:pt x="398495" y="1109091"/>
                  <a:pt x="402495" y="1048125"/>
                </a:cubicBezTo>
                <a:cubicBezTo>
                  <a:pt x="402685" y="1044315"/>
                  <a:pt x="402685" y="1040315"/>
                  <a:pt x="404019" y="1036887"/>
                </a:cubicBezTo>
                <a:cubicBezTo>
                  <a:pt x="412211" y="1014406"/>
                  <a:pt x="409543" y="994785"/>
                  <a:pt x="393923" y="975733"/>
                </a:cubicBezTo>
                <a:cubicBezTo>
                  <a:pt x="387064" y="967350"/>
                  <a:pt x="383444" y="955920"/>
                  <a:pt x="379634" y="945444"/>
                </a:cubicBezTo>
                <a:cubicBezTo>
                  <a:pt x="373918" y="930011"/>
                  <a:pt x="368394" y="914200"/>
                  <a:pt x="364774" y="898198"/>
                </a:cubicBezTo>
                <a:cubicBezTo>
                  <a:pt x="361346" y="882384"/>
                  <a:pt x="356583" y="865430"/>
                  <a:pt x="359250" y="850189"/>
                </a:cubicBezTo>
                <a:cubicBezTo>
                  <a:pt x="364012" y="822756"/>
                  <a:pt x="374680" y="796655"/>
                  <a:pt x="381730" y="769605"/>
                </a:cubicBezTo>
                <a:cubicBezTo>
                  <a:pt x="384206" y="760270"/>
                  <a:pt x="383824" y="749982"/>
                  <a:pt x="384016" y="740268"/>
                </a:cubicBezTo>
                <a:cubicBezTo>
                  <a:pt x="384586" y="717977"/>
                  <a:pt x="379062" y="695116"/>
                  <a:pt x="394875" y="674923"/>
                </a:cubicBezTo>
                <a:cubicBezTo>
                  <a:pt x="409733" y="656255"/>
                  <a:pt x="405353" y="637392"/>
                  <a:pt x="394113" y="617772"/>
                </a:cubicBezTo>
                <a:cubicBezTo>
                  <a:pt x="386110" y="603673"/>
                  <a:pt x="379824" y="587672"/>
                  <a:pt x="376776" y="571860"/>
                </a:cubicBezTo>
                <a:cubicBezTo>
                  <a:pt x="372586" y="550141"/>
                  <a:pt x="370870" y="528615"/>
                  <a:pt x="373348" y="505182"/>
                </a:cubicBezTo>
                <a:cubicBezTo>
                  <a:pt x="375062" y="488607"/>
                  <a:pt x="375824" y="475081"/>
                  <a:pt x="385920" y="462126"/>
                </a:cubicBezTo>
                <a:cubicBezTo>
                  <a:pt x="387444" y="460032"/>
                  <a:pt x="387826" y="456222"/>
                  <a:pt x="387634" y="453364"/>
                </a:cubicBezTo>
                <a:cubicBezTo>
                  <a:pt x="384396" y="415835"/>
                  <a:pt x="386110" y="378686"/>
                  <a:pt x="388399" y="340774"/>
                </a:cubicBezTo>
                <a:cubicBezTo>
                  <a:pt x="391445" y="292579"/>
                  <a:pt x="382492" y="241901"/>
                  <a:pt x="350487" y="200182"/>
                </a:cubicBezTo>
                <a:cubicBezTo>
                  <a:pt x="345723" y="194085"/>
                  <a:pt x="343629" y="184941"/>
                  <a:pt x="342485" y="176939"/>
                </a:cubicBezTo>
                <a:cubicBezTo>
                  <a:pt x="337533" y="139219"/>
                  <a:pt x="334103" y="101308"/>
                  <a:pt x="328579" y="63587"/>
                </a:cubicBezTo>
                <a:cubicBezTo>
                  <a:pt x="325530" y="43012"/>
                  <a:pt x="322862" y="21486"/>
                  <a:pt x="314480" y="2817"/>
                </a:cubicBezTo>
                <a:close/>
              </a:path>
            </a:pathLst>
          </a:custGeom>
          <a:effectLst>
            <a:outerShdw blurRad="381000" dist="152400" dir="10800000" algn="r" rotWithShape="0">
              <a:prstClr val="black">
                <a:alpha val="10000"/>
              </a:prstClr>
            </a:outerShdw>
          </a:effectLst>
        </p:spPr>
      </p:pic>
      <p:grpSp>
        <p:nvGrpSpPr>
          <p:cNvPr id="11" name="Group 10">
            <a:extLst>
              <a:ext uri="{FF2B5EF4-FFF2-40B4-BE49-F238E27FC236}">
                <a16:creationId xmlns:a16="http://schemas.microsoft.com/office/drawing/2014/main" id="{8B60959F-9B69-4520-A16E-EA6BECC747D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620000" y="-1"/>
            <a:ext cx="874716" cy="6858001"/>
            <a:chOff x="7620000" y="-1"/>
            <a:chExt cx="874716" cy="6858001"/>
          </a:xfrm>
        </p:grpSpPr>
        <p:sp>
          <p:nvSpPr>
            <p:cNvPr id="12" name="Freeform: Shape 11">
              <a:extLst>
                <a:ext uri="{FF2B5EF4-FFF2-40B4-BE49-F238E27FC236}">
                  <a16:creationId xmlns:a16="http://schemas.microsoft.com/office/drawing/2014/main" id="{18D5A6E8-CD1B-4796-ABD1-A6F27F6C0E1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4628357"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3" name="Freeform: Shape 12">
              <a:extLst>
                <a:ext uri="{FF2B5EF4-FFF2-40B4-BE49-F238E27FC236}">
                  <a16:creationId xmlns:a16="http://schemas.microsoft.com/office/drawing/2014/main" id="{D7E12F56-F4EE-4535-8677-C11996E241B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4628357"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blipFill dpi="0" rotWithShape="1">
              <a:blip r:embed="rId5">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5" name="TextBox 4">
            <a:extLst>
              <a:ext uri="{FF2B5EF4-FFF2-40B4-BE49-F238E27FC236}">
                <a16:creationId xmlns:a16="http://schemas.microsoft.com/office/drawing/2014/main" id="{4EEAA8B1-9223-B5CB-5EDA-83C462CA3B97}"/>
              </a:ext>
            </a:extLst>
          </p:cNvPr>
          <p:cNvSpPr txBox="1"/>
          <p:nvPr/>
        </p:nvSpPr>
        <p:spPr>
          <a:xfrm>
            <a:off x="838200" y="2854300"/>
            <a:ext cx="6140449" cy="2862288"/>
          </a:xfrm>
          <a:prstGeom prst="rect">
            <a:avLst/>
          </a:prstGeom>
        </p:spPr>
        <p:txBody>
          <a:bodyPr vert="horz" lIns="91440" tIns="45720" rIns="91440" bIns="45720" rtlCol="0">
            <a:normAutofit lnSpcReduction="10000"/>
          </a:bodyPr>
          <a:lstStyle/>
          <a:p>
            <a:pPr marL="457200" indent="-342900">
              <a:lnSpc>
                <a:spcPct val="90000"/>
              </a:lnSpc>
              <a:buFont typeface="Wingdings" panose="05000000000000000000" pitchFamily="2" charset="2"/>
              <a:buChar char="ü"/>
            </a:pPr>
            <a:r>
              <a:rPr lang="en-US" b="1" dirty="0">
                <a:solidFill>
                  <a:schemeClr val="bg1">
                    <a:alpha val="80000"/>
                  </a:schemeClr>
                </a:solidFill>
                <a:latin typeface="+mn-lt"/>
                <a:sym typeface="Wingdings" panose="05000000000000000000" pitchFamily="2" charset="2"/>
              </a:rPr>
              <a:t>Capabilities &amp; limitations</a:t>
            </a:r>
          </a:p>
          <a:p>
            <a:pPr marL="457200" indent="-342900">
              <a:lnSpc>
                <a:spcPct val="90000"/>
              </a:lnSpc>
              <a:buFont typeface="Wingdings" panose="05000000000000000000" pitchFamily="2" charset="2"/>
              <a:buChar char="ü"/>
            </a:pPr>
            <a:r>
              <a:rPr lang="en-US" b="1" dirty="0">
                <a:solidFill>
                  <a:schemeClr val="bg1">
                    <a:alpha val="80000"/>
                  </a:schemeClr>
                </a:solidFill>
                <a:latin typeface="+mn-lt"/>
                <a:sym typeface="Wingdings" panose="05000000000000000000" pitchFamily="2" charset="2"/>
              </a:rPr>
              <a:t>Health &amp; well being</a:t>
            </a:r>
          </a:p>
          <a:p>
            <a:pPr marL="457200" indent="-342900">
              <a:lnSpc>
                <a:spcPct val="90000"/>
              </a:lnSpc>
              <a:buFont typeface="Wingdings" panose="05000000000000000000" pitchFamily="2" charset="2"/>
              <a:buChar char="ü"/>
            </a:pPr>
            <a:r>
              <a:rPr lang="en-US" b="1" dirty="0">
                <a:solidFill>
                  <a:schemeClr val="bg1">
                    <a:alpha val="80000"/>
                  </a:schemeClr>
                </a:solidFill>
                <a:latin typeface="+mn-lt"/>
                <a:sym typeface="Wingdings" panose="05000000000000000000" pitchFamily="2" charset="2"/>
              </a:rPr>
              <a:t>Stress management</a:t>
            </a:r>
          </a:p>
          <a:p>
            <a:pPr marL="457200" indent="-342900">
              <a:lnSpc>
                <a:spcPct val="90000"/>
              </a:lnSpc>
              <a:buFont typeface="Wingdings" panose="05000000000000000000" pitchFamily="2" charset="2"/>
              <a:buChar char="ü"/>
            </a:pPr>
            <a:r>
              <a:rPr lang="en-US" b="1" dirty="0">
                <a:solidFill>
                  <a:schemeClr val="bg1">
                    <a:alpha val="80000"/>
                  </a:schemeClr>
                </a:solidFill>
                <a:latin typeface="+mn-lt"/>
                <a:sym typeface="Wingdings" panose="05000000000000000000" pitchFamily="2" charset="2"/>
              </a:rPr>
              <a:t>Hydration &amp; nutrition</a:t>
            </a:r>
          </a:p>
          <a:p>
            <a:pPr marL="457200" indent="-342900">
              <a:lnSpc>
                <a:spcPct val="90000"/>
              </a:lnSpc>
              <a:buFont typeface="Wingdings" panose="05000000000000000000" pitchFamily="2" charset="2"/>
              <a:buChar char="ü"/>
            </a:pPr>
            <a:r>
              <a:rPr lang="en-US" b="1" dirty="0">
                <a:solidFill>
                  <a:schemeClr val="bg1">
                    <a:alpha val="80000"/>
                  </a:schemeClr>
                </a:solidFill>
                <a:latin typeface="+mn-lt"/>
                <a:sym typeface="Wingdings" panose="05000000000000000000" pitchFamily="2" charset="2"/>
              </a:rPr>
              <a:t>Exercise</a:t>
            </a:r>
          </a:p>
          <a:p>
            <a:pPr marL="457200" indent="-342900">
              <a:lnSpc>
                <a:spcPct val="90000"/>
              </a:lnSpc>
              <a:buFont typeface="Wingdings" panose="05000000000000000000" pitchFamily="2" charset="2"/>
              <a:buChar char="ü"/>
            </a:pPr>
            <a:r>
              <a:rPr lang="en-US" b="1" dirty="0">
                <a:solidFill>
                  <a:schemeClr val="bg1">
                    <a:alpha val="80000"/>
                  </a:schemeClr>
                </a:solidFill>
                <a:latin typeface="+mn-lt"/>
                <a:sym typeface="Wingdings" panose="05000000000000000000" pitchFamily="2" charset="2"/>
              </a:rPr>
              <a:t>Rest &amp; recuperation </a:t>
            </a:r>
            <a:endParaRPr lang="en-US" b="1" dirty="0">
              <a:solidFill>
                <a:schemeClr val="bg1">
                  <a:alpha val="80000"/>
                </a:schemeClr>
              </a:solidFill>
              <a:latin typeface="+mn-lt"/>
            </a:endParaRPr>
          </a:p>
        </p:txBody>
      </p:sp>
    </p:spTree>
    <p:custDataLst>
      <p:tags r:id="rId1"/>
    </p:custDataLst>
    <p:extLst>
      <p:ext uri="{BB962C8B-B14F-4D97-AF65-F5344CB8AC3E}">
        <p14:creationId xmlns:p14="http://schemas.microsoft.com/office/powerpoint/2010/main" val="35247741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60" name="Rectangle 1059">
            <a:extLst>
              <a:ext uri="{FF2B5EF4-FFF2-40B4-BE49-F238E27FC236}">
                <a16:creationId xmlns:a16="http://schemas.microsoft.com/office/drawing/2014/main" id="{114C78B5-EC6B-4A39-8860-7051008674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682A47E8-4C0B-A248-FF19-A04A276C1B2F}"/>
              </a:ext>
            </a:extLst>
          </p:cNvPr>
          <p:cNvSpPr txBox="1">
            <a:spLocks/>
          </p:cNvSpPr>
          <p:nvPr/>
        </p:nvSpPr>
        <p:spPr>
          <a:xfrm>
            <a:off x="838200" y="4669978"/>
            <a:ext cx="4391024" cy="1173700"/>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fontAlgn="auto">
              <a:spcAft>
                <a:spcPts val="600"/>
              </a:spcAft>
            </a:pPr>
            <a:r>
              <a:rPr lang="en-US" sz="4000" b="1" kern="1200" dirty="0">
                <a:solidFill>
                  <a:srgbClr val="32F2F2"/>
                </a:solidFill>
                <a:latin typeface="+mj-lt"/>
                <a:ea typeface="+mj-ea"/>
                <a:cs typeface="+mj-cs"/>
              </a:rPr>
              <a:t>Communication</a:t>
            </a:r>
          </a:p>
        </p:txBody>
      </p:sp>
      <p:pic>
        <p:nvPicPr>
          <p:cNvPr id="7" name="Picture 6" descr="A group of people standing next to a large red object in the snow&#10;&#10;AI-generated content may be incorrect.">
            <a:extLst>
              <a:ext uri="{FF2B5EF4-FFF2-40B4-BE49-F238E27FC236}">
                <a16:creationId xmlns:a16="http://schemas.microsoft.com/office/drawing/2014/main" id="{58E61978-5280-42D8-4F12-70FF105F28B6}"/>
              </a:ext>
            </a:extLst>
          </p:cNvPr>
          <p:cNvPicPr>
            <a:picLocks noChangeAspect="1"/>
          </p:cNvPicPr>
          <p:nvPr/>
        </p:nvPicPr>
        <p:blipFill>
          <a:blip r:embed="rId4" cstate="screen">
            <a:extLst>
              <a:ext uri="{28A0092B-C50C-407E-A947-70E740481C1C}">
                <a14:useLocalDpi xmlns:a14="http://schemas.microsoft.com/office/drawing/2010/main"/>
              </a:ext>
            </a:extLst>
          </a:blip>
          <a:srcRect b="-2"/>
          <a:stretch/>
        </p:blipFill>
        <p:spPr>
          <a:xfrm>
            <a:off x="20" y="10"/>
            <a:ext cx="4000480" cy="3904882"/>
          </a:xfrm>
          <a:custGeom>
            <a:avLst/>
            <a:gdLst/>
            <a:ahLst/>
            <a:cxnLst/>
            <a:rect l="l" t="t" r="r" b="b"/>
            <a:pathLst>
              <a:path w="4000500" h="3413410">
                <a:moveTo>
                  <a:pt x="0" y="0"/>
                </a:moveTo>
                <a:lnTo>
                  <a:pt x="4000500" y="0"/>
                </a:lnTo>
                <a:lnTo>
                  <a:pt x="4000500" y="3330603"/>
                </a:lnTo>
                <a:lnTo>
                  <a:pt x="416174" y="3413410"/>
                </a:lnTo>
                <a:lnTo>
                  <a:pt x="0" y="3408169"/>
                </a:lnTo>
                <a:close/>
              </a:path>
            </a:pathLst>
          </a:custGeom>
        </p:spPr>
      </p:pic>
      <p:pic>
        <p:nvPicPr>
          <p:cNvPr id="6" name="Picture 5" descr="A person wearing a helmet and goggles&#10;&#10;AI-generated content may be incorrect.">
            <a:extLst>
              <a:ext uri="{FF2B5EF4-FFF2-40B4-BE49-F238E27FC236}">
                <a16:creationId xmlns:a16="http://schemas.microsoft.com/office/drawing/2014/main" id="{9DD7D235-819E-5E5B-D3E3-FC40560FCBBE}"/>
              </a:ext>
            </a:extLst>
          </p:cNvPr>
          <p:cNvPicPr>
            <a:picLocks noChangeAspect="1"/>
          </p:cNvPicPr>
          <p:nvPr/>
        </p:nvPicPr>
        <p:blipFill>
          <a:blip r:embed="rId5" cstate="screen">
            <a:extLst>
              <a:ext uri="{28A0092B-C50C-407E-A947-70E740481C1C}">
                <a14:useLocalDpi xmlns:a14="http://schemas.microsoft.com/office/drawing/2010/main"/>
              </a:ext>
            </a:extLst>
          </a:blip>
          <a:srcRect r="-4" b="-4"/>
          <a:stretch/>
        </p:blipFill>
        <p:spPr>
          <a:xfrm>
            <a:off x="4191002" y="10"/>
            <a:ext cx="3809998" cy="3904881"/>
          </a:xfrm>
          <a:custGeom>
            <a:avLst/>
            <a:gdLst/>
            <a:ahLst/>
            <a:cxnLst/>
            <a:rect l="l" t="t" r="r" b="b"/>
            <a:pathLst>
              <a:path w="3809998" h="3361533">
                <a:moveTo>
                  <a:pt x="0" y="0"/>
                </a:moveTo>
                <a:lnTo>
                  <a:pt x="3809998" y="0"/>
                </a:lnTo>
                <a:lnTo>
                  <a:pt x="3809998" y="3353206"/>
                </a:lnTo>
                <a:lnTo>
                  <a:pt x="1781628" y="3181423"/>
                </a:lnTo>
                <a:lnTo>
                  <a:pt x="0" y="3361533"/>
                </a:lnTo>
                <a:close/>
              </a:path>
            </a:pathLst>
          </a:custGeom>
        </p:spPr>
      </p:pic>
      <p:pic>
        <p:nvPicPr>
          <p:cNvPr id="1026" name="Picture 2">
            <a:extLst>
              <a:ext uri="{FF2B5EF4-FFF2-40B4-BE49-F238E27FC236}">
                <a16:creationId xmlns:a16="http://schemas.microsoft.com/office/drawing/2014/main" id="{3215A162-724E-A9CC-5012-75D0B27407F3}"/>
              </a:ext>
            </a:extLst>
          </p:cNvPr>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b="-3"/>
          <a:stretch/>
        </p:blipFill>
        <p:spPr bwMode="auto">
          <a:xfrm>
            <a:off x="8191500" y="-1"/>
            <a:ext cx="4000500" cy="4008409"/>
          </a:xfrm>
          <a:custGeom>
            <a:avLst/>
            <a:gdLst/>
            <a:ahLst/>
            <a:cxnLst/>
            <a:rect l="l" t="t" r="r" b="b"/>
            <a:pathLst>
              <a:path w="4000500" h="3403026">
                <a:moveTo>
                  <a:pt x="0" y="0"/>
                </a:moveTo>
                <a:lnTo>
                  <a:pt x="4000500" y="0"/>
                </a:lnTo>
                <a:lnTo>
                  <a:pt x="4000500" y="3403026"/>
                </a:lnTo>
                <a:lnTo>
                  <a:pt x="9072" y="3370108"/>
                </a:lnTo>
                <a:lnTo>
                  <a:pt x="0" y="3369340"/>
                </a:lnTo>
                <a:close/>
              </a:path>
            </a:pathLst>
          </a:custGeom>
          <a:extLst>
            <a:ext uri="{909E8E84-426E-40DD-AFC4-6F175D3DCCD1}">
              <a14:hiddenFill xmlns:a14="http://schemas.microsoft.com/office/drawing/2010/main">
                <a:solidFill>
                  <a:srgbClr val="FFFFFF"/>
                </a:solidFill>
              </a14:hiddenFill>
            </a:ext>
          </a:extLst>
        </p:spPr>
      </p:pic>
      <p:grpSp>
        <p:nvGrpSpPr>
          <p:cNvPr id="1062" name="Group 1061">
            <a:extLst>
              <a:ext uri="{FF2B5EF4-FFF2-40B4-BE49-F238E27FC236}">
                <a16:creationId xmlns:a16="http://schemas.microsoft.com/office/drawing/2014/main" id="{A50943B0-FDF7-4C2C-B784-9208C945A8C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528992"/>
            <a:ext cx="12192000" cy="757168"/>
            <a:chOff x="0" y="2959818"/>
            <a:chExt cx="12192000" cy="757168"/>
          </a:xfrm>
        </p:grpSpPr>
        <p:sp>
          <p:nvSpPr>
            <p:cNvPr id="1063" name="Freeform: Shape 1062">
              <a:extLst>
                <a:ext uri="{FF2B5EF4-FFF2-40B4-BE49-F238E27FC236}">
                  <a16:creationId xmlns:a16="http://schemas.microsoft.com/office/drawing/2014/main" id="{64021FAB-FA86-49DE-8FC9-585A1729B7F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959818"/>
              <a:ext cx="12192000" cy="757168"/>
            </a:xfrm>
            <a:custGeom>
              <a:avLst/>
              <a:gdLst>
                <a:gd name="connsiteX0" fmla="*/ 0 w 12192000"/>
                <a:gd name="connsiteY0" fmla="*/ 0 h 757168"/>
                <a:gd name="connsiteX1" fmla="*/ 41653 w 12192000"/>
                <a:gd name="connsiteY1" fmla="*/ 6945 h 757168"/>
                <a:gd name="connsiteX2" fmla="*/ 81317 w 12192000"/>
                <a:gd name="connsiteY2" fmla="*/ 15509 h 757168"/>
                <a:gd name="connsiteX3" fmla="*/ 114150 w 12192000"/>
                <a:gd name="connsiteY3" fmla="*/ 28105 h 757168"/>
                <a:gd name="connsiteX4" fmla="*/ 214865 w 12192000"/>
                <a:gd name="connsiteY4" fmla="*/ 58374 h 757168"/>
                <a:gd name="connsiteX5" fmla="*/ 299237 w 12192000"/>
                <a:gd name="connsiteY5" fmla="*/ 63560 h 757168"/>
                <a:gd name="connsiteX6" fmla="*/ 415570 w 12192000"/>
                <a:gd name="connsiteY6" fmla="*/ 83774 h 757168"/>
                <a:gd name="connsiteX7" fmla="*/ 633210 w 12192000"/>
                <a:gd name="connsiteY7" fmla="*/ 109108 h 757168"/>
                <a:gd name="connsiteX8" fmla="*/ 677567 w 12192000"/>
                <a:gd name="connsiteY8" fmla="*/ 119446 h 757168"/>
                <a:gd name="connsiteX9" fmla="*/ 946429 w 12192000"/>
                <a:gd name="connsiteY9" fmla="*/ 171502 h 757168"/>
                <a:gd name="connsiteX10" fmla="*/ 1163367 w 12192000"/>
                <a:gd name="connsiteY10" fmla="*/ 182106 h 757168"/>
                <a:gd name="connsiteX11" fmla="*/ 1180337 w 12192000"/>
                <a:gd name="connsiteY11" fmla="*/ 181279 h 757168"/>
                <a:gd name="connsiteX12" fmla="*/ 1263939 w 12192000"/>
                <a:gd name="connsiteY12" fmla="*/ 173070 h 757168"/>
                <a:gd name="connsiteX13" fmla="*/ 1392213 w 12192000"/>
                <a:gd name="connsiteY13" fmla="*/ 183225 h 757168"/>
                <a:gd name="connsiteX14" fmla="*/ 1479752 w 12192000"/>
                <a:gd name="connsiteY14" fmla="*/ 205174 h 757168"/>
                <a:gd name="connsiteX15" fmla="*/ 1589813 w 12192000"/>
                <a:gd name="connsiteY15" fmla="*/ 211706 h 757168"/>
                <a:gd name="connsiteX16" fmla="*/ 1716264 w 12192000"/>
                <a:gd name="connsiteY16" fmla="*/ 207459 h 757168"/>
                <a:gd name="connsiteX17" fmla="*/ 1772900 w 12192000"/>
                <a:gd name="connsiteY17" fmla="*/ 208137 h 757168"/>
                <a:gd name="connsiteX18" fmla="*/ 1929319 w 12192000"/>
                <a:gd name="connsiteY18" fmla="*/ 193822 h 757168"/>
                <a:gd name="connsiteX19" fmla="*/ 2021514 w 12192000"/>
                <a:gd name="connsiteY19" fmla="*/ 204186 h 757168"/>
                <a:gd name="connsiteX20" fmla="*/ 2111753 w 12192000"/>
                <a:gd name="connsiteY20" fmla="*/ 223797 h 757168"/>
                <a:gd name="connsiteX21" fmla="*/ 2169356 w 12192000"/>
                <a:gd name="connsiteY21" fmla="*/ 241125 h 757168"/>
                <a:gd name="connsiteX22" fmla="*/ 2286638 w 12192000"/>
                <a:gd name="connsiteY22" fmla="*/ 257382 h 757168"/>
                <a:gd name="connsiteX23" fmla="*/ 2308368 w 12192000"/>
                <a:gd name="connsiteY23" fmla="*/ 256995 h 757168"/>
                <a:gd name="connsiteX24" fmla="*/ 2660621 w 12192000"/>
                <a:gd name="connsiteY24" fmla="*/ 262863 h 757168"/>
                <a:gd name="connsiteX25" fmla="*/ 2801134 w 12192000"/>
                <a:gd name="connsiteY25" fmla="*/ 250006 h 757168"/>
                <a:gd name="connsiteX26" fmla="*/ 2830994 w 12192000"/>
                <a:gd name="connsiteY26" fmla="*/ 249091 h 757168"/>
                <a:gd name="connsiteX27" fmla="*/ 3129084 w 12192000"/>
                <a:gd name="connsiteY27" fmla="*/ 242009 h 757168"/>
                <a:gd name="connsiteX28" fmla="*/ 3162162 w 12192000"/>
                <a:gd name="connsiteY28" fmla="*/ 242789 h 757168"/>
                <a:gd name="connsiteX29" fmla="*/ 3254072 w 12192000"/>
                <a:gd name="connsiteY29" fmla="*/ 251612 h 757168"/>
                <a:gd name="connsiteX30" fmla="*/ 3473491 w 12192000"/>
                <a:gd name="connsiteY30" fmla="*/ 221903 h 757168"/>
                <a:gd name="connsiteX31" fmla="*/ 3691860 w 12192000"/>
                <a:gd name="connsiteY31" fmla="*/ 219228 h 757168"/>
                <a:gd name="connsiteX32" fmla="*/ 3811494 w 12192000"/>
                <a:gd name="connsiteY32" fmla="*/ 225691 h 757168"/>
                <a:gd name="connsiteX33" fmla="*/ 3897533 w 12192000"/>
                <a:gd name="connsiteY33" fmla="*/ 220087 h 757168"/>
                <a:gd name="connsiteX34" fmla="*/ 4109430 w 12192000"/>
                <a:gd name="connsiteY34" fmla="*/ 200477 h 757168"/>
                <a:gd name="connsiteX35" fmla="*/ 4208772 w 12192000"/>
                <a:gd name="connsiteY35" fmla="*/ 200914 h 757168"/>
                <a:gd name="connsiteX36" fmla="*/ 4314641 w 12192000"/>
                <a:gd name="connsiteY36" fmla="*/ 196159 h 757168"/>
                <a:gd name="connsiteX37" fmla="*/ 4577622 w 12192000"/>
                <a:gd name="connsiteY37" fmla="*/ 163774 h 757168"/>
                <a:gd name="connsiteX38" fmla="*/ 4790345 w 12192000"/>
                <a:gd name="connsiteY38" fmla="*/ 177592 h 757168"/>
                <a:gd name="connsiteX39" fmla="*/ 4926164 w 12192000"/>
                <a:gd name="connsiteY39" fmla="*/ 184139 h 757168"/>
                <a:gd name="connsiteX40" fmla="*/ 5088812 w 12192000"/>
                <a:gd name="connsiteY40" fmla="*/ 177401 h 757168"/>
                <a:gd name="connsiteX41" fmla="*/ 5222466 w 12192000"/>
                <a:gd name="connsiteY41" fmla="*/ 162082 h 757168"/>
                <a:gd name="connsiteX42" fmla="*/ 5406528 w 12192000"/>
                <a:gd name="connsiteY42" fmla="*/ 153987 h 757168"/>
                <a:gd name="connsiteX43" fmla="*/ 5590716 w 12192000"/>
                <a:gd name="connsiteY43" fmla="*/ 129490 h 757168"/>
                <a:gd name="connsiteX44" fmla="*/ 5719429 w 12192000"/>
                <a:gd name="connsiteY44" fmla="*/ 110099 h 757168"/>
                <a:gd name="connsiteX45" fmla="*/ 5897895 w 12192000"/>
                <a:gd name="connsiteY45" fmla="*/ 96368 h 757168"/>
                <a:gd name="connsiteX46" fmla="*/ 6169957 w 12192000"/>
                <a:gd name="connsiteY46" fmla="*/ 94411 h 757168"/>
                <a:gd name="connsiteX47" fmla="*/ 6294827 w 12192000"/>
                <a:gd name="connsiteY47" fmla="*/ 99236 h 757168"/>
                <a:gd name="connsiteX48" fmla="*/ 6494261 w 12192000"/>
                <a:gd name="connsiteY48" fmla="*/ 71724 h 757168"/>
                <a:gd name="connsiteX49" fmla="*/ 6579627 w 12192000"/>
                <a:gd name="connsiteY49" fmla="*/ 57883 h 757168"/>
                <a:gd name="connsiteX50" fmla="*/ 6654800 w 12192000"/>
                <a:gd name="connsiteY50" fmla="*/ 77086 h 757168"/>
                <a:gd name="connsiteX51" fmla="*/ 6703059 w 12192000"/>
                <a:gd name="connsiteY51" fmla="*/ 97166 h 757168"/>
                <a:gd name="connsiteX52" fmla="*/ 6859445 w 12192000"/>
                <a:gd name="connsiteY52" fmla="*/ 90481 h 757168"/>
                <a:gd name="connsiteX53" fmla="*/ 7025414 w 12192000"/>
                <a:gd name="connsiteY53" fmla="*/ 83536 h 757168"/>
                <a:gd name="connsiteX54" fmla="*/ 7144137 w 12192000"/>
                <a:gd name="connsiteY54" fmla="*/ 79264 h 757168"/>
                <a:gd name="connsiteX55" fmla="*/ 7291235 w 12192000"/>
                <a:gd name="connsiteY55" fmla="*/ 95367 h 757168"/>
                <a:gd name="connsiteX56" fmla="*/ 7407395 w 12192000"/>
                <a:gd name="connsiteY56" fmla="*/ 104888 h 757168"/>
                <a:gd name="connsiteX57" fmla="*/ 7500837 w 12192000"/>
                <a:gd name="connsiteY57" fmla="*/ 119515 h 757168"/>
                <a:gd name="connsiteX58" fmla="*/ 7533567 w 12192000"/>
                <a:gd name="connsiteY58" fmla="*/ 126955 h 757168"/>
                <a:gd name="connsiteX59" fmla="*/ 7792910 w 12192000"/>
                <a:gd name="connsiteY59" fmla="*/ 185188 h 757168"/>
                <a:gd name="connsiteX60" fmla="*/ 8070699 w 12192000"/>
                <a:gd name="connsiteY60" fmla="*/ 235423 h 757168"/>
                <a:gd name="connsiteX61" fmla="*/ 8253177 w 12192000"/>
                <a:gd name="connsiteY61" fmla="*/ 222473 h 757168"/>
                <a:gd name="connsiteX62" fmla="*/ 8320683 w 12192000"/>
                <a:gd name="connsiteY62" fmla="*/ 226393 h 757168"/>
                <a:gd name="connsiteX63" fmla="*/ 8631438 w 12192000"/>
                <a:gd name="connsiteY63" fmla="*/ 237528 h 757168"/>
                <a:gd name="connsiteX64" fmla="*/ 8686410 w 12192000"/>
                <a:gd name="connsiteY64" fmla="*/ 234877 h 757168"/>
                <a:gd name="connsiteX65" fmla="*/ 8980658 w 12192000"/>
                <a:gd name="connsiteY65" fmla="*/ 273001 h 757168"/>
                <a:gd name="connsiteX66" fmla="*/ 9087625 w 12192000"/>
                <a:gd name="connsiteY66" fmla="*/ 282423 h 757168"/>
                <a:gd name="connsiteX67" fmla="*/ 9186017 w 12192000"/>
                <a:gd name="connsiteY67" fmla="*/ 293875 h 757168"/>
                <a:gd name="connsiteX68" fmla="*/ 9323931 w 12192000"/>
                <a:gd name="connsiteY68" fmla="*/ 302628 h 757168"/>
                <a:gd name="connsiteX69" fmla="*/ 9467213 w 12192000"/>
                <a:gd name="connsiteY69" fmla="*/ 307275 h 757168"/>
                <a:gd name="connsiteX70" fmla="*/ 9626826 w 12192000"/>
                <a:gd name="connsiteY70" fmla="*/ 316213 h 757168"/>
                <a:gd name="connsiteX71" fmla="*/ 9689696 w 12192000"/>
                <a:gd name="connsiteY71" fmla="*/ 324467 h 757168"/>
                <a:gd name="connsiteX72" fmla="*/ 9860526 w 12192000"/>
                <a:gd name="connsiteY72" fmla="*/ 329986 h 757168"/>
                <a:gd name="connsiteX73" fmla="*/ 9949775 w 12192000"/>
                <a:gd name="connsiteY73" fmla="*/ 340386 h 757168"/>
                <a:gd name="connsiteX74" fmla="*/ 10097252 w 12192000"/>
                <a:gd name="connsiteY74" fmla="*/ 349262 h 757168"/>
                <a:gd name="connsiteX75" fmla="*/ 10145261 w 12192000"/>
                <a:gd name="connsiteY75" fmla="*/ 353113 h 757168"/>
                <a:gd name="connsiteX76" fmla="*/ 10188159 w 12192000"/>
                <a:gd name="connsiteY76" fmla="*/ 356124 h 757168"/>
                <a:gd name="connsiteX77" fmla="*/ 10336144 w 12192000"/>
                <a:gd name="connsiteY77" fmla="*/ 348235 h 757168"/>
                <a:gd name="connsiteX78" fmla="*/ 10466847 w 12192000"/>
                <a:gd name="connsiteY78" fmla="*/ 354131 h 757168"/>
                <a:gd name="connsiteX79" fmla="*/ 10696514 w 12192000"/>
                <a:gd name="connsiteY79" fmla="*/ 353575 h 757168"/>
                <a:gd name="connsiteX80" fmla="*/ 10746932 w 12192000"/>
                <a:gd name="connsiteY80" fmla="*/ 360606 h 757168"/>
                <a:gd name="connsiteX81" fmla="*/ 10905388 w 12192000"/>
                <a:gd name="connsiteY81" fmla="*/ 370627 h 757168"/>
                <a:gd name="connsiteX82" fmla="*/ 10995602 w 12192000"/>
                <a:gd name="connsiteY82" fmla="*/ 376691 h 757168"/>
                <a:gd name="connsiteX83" fmla="*/ 11107647 w 12192000"/>
                <a:gd name="connsiteY83" fmla="*/ 373405 h 757168"/>
                <a:gd name="connsiteX84" fmla="*/ 11302440 w 12192000"/>
                <a:gd name="connsiteY84" fmla="*/ 364156 h 757168"/>
                <a:gd name="connsiteX85" fmla="*/ 11353613 w 12192000"/>
                <a:gd name="connsiteY85" fmla="*/ 363785 h 757168"/>
                <a:gd name="connsiteX86" fmla="*/ 11447323 w 12192000"/>
                <a:gd name="connsiteY86" fmla="*/ 359346 h 757168"/>
                <a:gd name="connsiteX87" fmla="*/ 11464292 w 12192000"/>
                <a:gd name="connsiteY87" fmla="*/ 358519 h 757168"/>
                <a:gd name="connsiteX88" fmla="*/ 11607560 w 12192000"/>
                <a:gd name="connsiteY88" fmla="*/ 342370 h 757168"/>
                <a:gd name="connsiteX89" fmla="*/ 11681426 w 12192000"/>
                <a:gd name="connsiteY89" fmla="*/ 344335 h 757168"/>
                <a:gd name="connsiteX90" fmla="*/ 11893565 w 12192000"/>
                <a:gd name="connsiteY90" fmla="*/ 355261 h 757168"/>
                <a:gd name="connsiteX91" fmla="*/ 11983290 w 12192000"/>
                <a:gd name="connsiteY91" fmla="*/ 363588 h 757168"/>
                <a:gd name="connsiteX92" fmla="*/ 12192000 w 12192000"/>
                <a:gd name="connsiteY92" fmla="*/ 388018 h 757168"/>
                <a:gd name="connsiteX93" fmla="*/ 12192000 w 12192000"/>
                <a:gd name="connsiteY93" fmla="*/ 577115 h 757168"/>
                <a:gd name="connsiteX94" fmla="*/ 12157329 w 12192000"/>
                <a:gd name="connsiteY94" fmla="*/ 588862 h 757168"/>
                <a:gd name="connsiteX95" fmla="*/ 12066948 w 12192000"/>
                <a:gd name="connsiteY95" fmla="*/ 586034 h 757168"/>
                <a:gd name="connsiteX96" fmla="*/ 11911344 w 12192000"/>
                <a:gd name="connsiteY96" fmla="*/ 521599 h 757168"/>
                <a:gd name="connsiteX97" fmla="*/ 11847823 w 12192000"/>
                <a:gd name="connsiteY97" fmla="*/ 511785 h 757168"/>
                <a:gd name="connsiteX98" fmla="*/ 11737547 w 12192000"/>
                <a:gd name="connsiteY98" fmla="*/ 502380 h 757168"/>
                <a:gd name="connsiteX99" fmla="*/ 11636052 w 12192000"/>
                <a:gd name="connsiteY99" fmla="*/ 514993 h 757168"/>
                <a:gd name="connsiteX100" fmla="*/ 11394706 w 12192000"/>
                <a:gd name="connsiteY100" fmla="*/ 590867 h 757168"/>
                <a:gd name="connsiteX101" fmla="*/ 11354978 w 12192000"/>
                <a:gd name="connsiteY101" fmla="*/ 597561 h 757168"/>
                <a:gd name="connsiteX102" fmla="*/ 11285306 w 12192000"/>
                <a:gd name="connsiteY102" fmla="*/ 599825 h 757168"/>
                <a:gd name="connsiteX103" fmla="*/ 11008528 w 12192000"/>
                <a:gd name="connsiteY103" fmla="*/ 656670 h 757168"/>
                <a:gd name="connsiteX104" fmla="*/ 10948735 w 12192000"/>
                <a:gd name="connsiteY104" fmla="*/ 652964 h 757168"/>
                <a:gd name="connsiteX105" fmla="*/ 10850698 w 12192000"/>
                <a:gd name="connsiteY105" fmla="*/ 641721 h 757168"/>
                <a:gd name="connsiteX106" fmla="*/ 10744026 w 12192000"/>
                <a:gd name="connsiteY106" fmla="*/ 647769 h 757168"/>
                <a:gd name="connsiteX107" fmla="*/ 10666160 w 12192000"/>
                <a:gd name="connsiteY107" fmla="*/ 651891 h 757168"/>
                <a:gd name="connsiteX108" fmla="*/ 10450521 w 12192000"/>
                <a:gd name="connsiteY108" fmla="*/ 616552 h 757168"/>
                <a:gd name="connsiteX109" fmla="*/ 10271192 w 12192000"/>
                <a:gd name="connsiteY109" fmla="*/ 583498 h 757168"/>
                <a:gd name="connsiteX110" fmla="*/ 10246067 w 12192000"/>
                <a:gd name="connsiteY110" fmla="*/ 585423 h 757168"/>
                <a:gd name="connsiteX111" fmla="*/ 10005027 w 12192000"/>
                <a:gd name="connsiteY111" fmla="*/ 592252 h 757168"/>
                <a:gd name="connsiteX112" fmla="*/ 9898681 w 12192000"/>
                <a:gd name="connsiteY112" fmla="*/ 613195 h 757168"/>
                <a:gd name="connsiteX113" fmla="*/ 9753225 w 12192000"/>
                <a:gd name="connsiteY113" fmla="*/ 629038 h 757168"/>
                <a:gd name="connsiteX114" fmla="*/ 9591376 w 12192000"/>
                <a:gd name="connsiteY114" fmla="*/ 648601 h 757168"/>
                <a:gd name="connsiteX115" fmla="*/ 9472860 w 12192000"/>
                <a:gd name="connsiteY115" fmla="*/ 655936 h 757168"/>
                <a:gd name="connsiteX116" fmla="*/ 9299788 w 12192000"/>
                <a:gd name="connsiteY116" fmla="*/ 636945 h 757168"/>
                <a:gd name="connsiteX117" fmla="*/ 9264605 w 12192000"/>
                <a:gd name="connsiteY117" fmla="*/ 627087 h 757168"/>
                <a:gd name="connsiteX118" fmla="*/ 8926435 w 12192000"/>
                <a:gd name="connsiteY118" fmla="*/ 549269 h 757168"/>
                <a:gd name="connsiteX119" fmla="*/ 8698934 w 12192000"/>
                <a:gd name="connsiteY119" fmla="*/ 536583 h 757168"/>
                <a:gd name="connsiteX120" fmla="*/ 8622862 w 12192000"/>
                <a:gd name="connsiteY120" fmla="*/ 541563 h 757168"/>
                <a:gd name="connsiteX121" fmla="*/ 8482784 w 12192000"/>
                <a:gd name="connsiteY121" fmla="*/ 574094 h 757168"/>
                <a:gd name="connsiteX122" fmla="*/ 8421565 w 12192000"/>
                <a:gd name="connsiteY122" fmla="*/ 576610 h 757168"/>
                <a:gd name="connsiteX123" fmla="*/ 8313469 w 12192000"/>
                <a:gd name="connsiteY123" fmla="*/ 574762 h 757168"/>
                <a:gd name="connsiteX124" fmla="*/ 8079520 w 12192000"/>
                <a:gd name="connsiteY124" fmla="*/ 558685 h 757168"/>
                <a:gd name="connsiteX125" fmla="*/ 7773327 w 12192000"/>
                <a:gd name="connsiteY125" fmla="*/ 558854 h 757168"/>
                <a:gd name="connsiteX126" fmla="*/ 7652477 w 12192000"/>
                <a:gd name="connsiteY126" fmla="*/ 547561 h 757168"/>
                <a:gd name="connsiteX127" fmla="*/ 7522274 w 12192000"/>
                <a:gd name="connsiteY127" fmla="*/ 532150 h 757168"/>
                <a:gd name="connsiteX128" fmla="*/ 7484080 w 12192000"/>
                <a:gd name="connsiteY128" fmla="*/ 530532 h 757168"/>
                <a:gd name="connsiteX129" fmla="*/ 7282277 w 12192000"/>
                <a:gd name="connsiteY129" fmla="*/ 540177 h 757168"/>
                <a:gd name="connsiteX130" fmla="*/ 7235690 w 12192000"/>
                <a:gd name="connsiteY130" fmla="*/ 551282 h 757168"/>
                <a:gd name="connsiteX131" fmla="*/ 7116339 w 12192000"/>
                <a:gd name="connsiteY131" fmla="*/ 539494 h 757168"/>
                <a:gd name="connsiteX132" fmla="*/ 7011067 w 12192000"/>
                <a:gd name="connsiteY132" fmla="*/ 511848 h 757168"/>
                <a:gd name="connsiteX133" fmla="*/ 6403234 w 12192000"/>
                <a:gd name="connsiteY133" fmla="*/ 432296 h 757168"/>
                <a:gd name="connsiteX134" fmla="*/ 6036273 w 12192000"/>
                <a:gd name="connsiteY134" fmla="*/ 412301 h 757168"/>
                <a:gd name="connsiteX135" fmla="*/ 5780467 w 12192000"/>
                <a:gd name="connsiteY135" fmla="*/ 377910 h 757168"/>
                <a:gd name="connsiteX136" fmla="*/ 5739051 w 12192000"/>
                <a:gd name="connsiteY136" fmla="*/ 353609 h 757168"/>
                <a:gd name="connsiteX137" fmla="*/ 5583566 w 12192000"/>
                <a:gd name="connsiteY137" fmla="*/ 321995 h 757168"/>
                <a:gd name="connsiteX138" fmla="*/ 5432030 w 12192000"/>
                <a:gd name="connsiteY138" fmla="*/ 362512 h 757168"/>
                <a:gd name="connsiteX139" fmla="*/ 5241398 w 12192000"/>
                <a:gd name="connsiteY139" fmla="*/ 425781 h 757168"/>
                <a:gd name="connsiteX140" fmla="*/ 5139710 w 12192000"/>
                <a:gd name="connsiteY140" fmla="*/ 421022 h 757168"/>
                <a:gd name="connsiteX141" fmla="*/ 4929402 w 12192000"/>
                <a:gd name="connsiteY141" fmla="*/ 424310 h 757168"/>
                <a:gd name="connsiteX142" fmla="*/ 4782793 w 12192000"/>
                <a:gd name="connsiteY142" fmla="*/ 441046 h 757168"/>
                <a:gd name="connsiteX143" fmla="*/ 4577594 w 12192000"/>
                <a:gd name="connsiteY143" fmla="*/ 459290 h 757168"/>
                <a:gd name="connsiteX144" fmla="*/ 4500826 w 12192000"/>
                <a:gd name="connsiteY144" fmla="*/ 470529 h 757168"/>
                <a:gd name="connsiteX145" fmla="*/ 4317973 w 12192000"/>
                <a:gd name="connsiteY145" fmla="*/ 483649 h 757168"/>
                <a:gd name="connsiteX146" fmla="*/ 4166722 w 12192000"/>
                <a:gd name="connsiteY146" fmla="*/ 490602 h 757168"/>
                <a:gd name="connsiteX147" fmla="*/ 4042814 w 12192000"/>
                <a:gd name="connsiteY147" fmla="*/ 530660 h 757168"/>
                <a:gd name="connsiteX148" fmla="*/ 4002653 w 12192000"/>
                <a:gd name="connsiteY148" fmla="*/ 552594 h 757168"/>
                <a:gd name="connsiteX149" fmla="*/ 3969549 w 12192000"/>
                <a:gd name="connsiteY149" fmla="*/ 566312 h 757168"/>
                <a:gd name="connsiteX150" fmla="*/ 3821685 w 12192000"/>
                <a:gd name="connsiteY150" fmla="*/ 649183 h 757168"/>
                <a:gd name="connsiteX151" fmla="*/ 3805138 w 12192000"/>
                <a:gd name="connsiteY151" fmla="*/ 655947 h 757168"/>
                <a:gd name="connsiteX152" fmla="*/ 3609177 w 12192000"/>
                <a:gd name="connsiteY152" fmla="*/ 687459 h 757168"/>
                <a:gd name="connsiteX153" fmla="*/ 3539727 w 12192000"/>
                <a:gd name="connsiteY153" fmla="*/ 706521 h 757168"/>
                <a:gd name="connsiteX154" fmla="*/ 3396572 w 12192000"/>
                <a:gd name="connsiteY154" fmla="*/ 755681 h 757168"/>
                <a:gd name="connsiteX155" fmla="*/ 3341054 w 12192000"/>
                <a:gd name="connsiteY155" fmla="*/ 754679 h 757168"/>
                <a:gd name="connsiteX156" fmla="*/ 3138775 w 12192000"/>
                <a:gd name="connsiteY156" fmla="*/ 710120 h 757168"/>
                <a:gd name="connsiteX157" fmla="*/ 3037283 w 12192000"/>
                <a:gd name="connsiteY157" fmla="*/ 666453 h 757168"/>
                <a:gd name="connsiteX158" fmla="*/ 3002117 w 12192000"/>
                <a:gd name="connsiteY158" fmla="*/ 649347 h 757168"/>
                <a:gd name="connsiteX159" fmla="*/ 2747294 w 12192000"/>
                <a:gd name="connsiteY159" fmla="*/ 652400 h 757168"/>
                <a:gd name="connsiteX160" fmla="*/ 2676273 w 12192000"/>
                <a:gd name="connsiteY160" fmla="*/ 652304 h 757168"/>
                <a:gd name="connsiteX161" fmla="*/ 2432360 w 12192000"/>
                <a:gd name="connsiteY161" fmla="*/ 657836 h 757168"/>
                <a:gd name="connsiteX162" fmla="*/ 2382311 w 12192000"/>
                <a:gd name="connsiteY162" fmla="*/ 650824 h 757168"/>
                <a:gd name="connsiteX163" fmla="*/ 2055134 w 12192000"/>
                <a:gd name="connsiteY163" fmla="*/ 630053 h 757168"/>
                <a:gd name="connsiteX164" fmla="*/ 2031829 w 12192000"/>
                <a:gd name="connsiteY164" fmla="*/ 639324 h 757168"/>
                <a:gd name="connsiteX165" fmla="*/ 1912764 w 12192000"/>
                <a:gd name="connsiteY165" fmla="*/ 664183 h 757168"/>
                <a:gd name="connsiteX166" fmla="*/ 1755637 w 12192000"/>
                <a:gd name="connsiteY166" fmla="*/ 663960 h 757168"/>
                <a:gd name="connsiteX167" fmla="*/ 1727159 w 12192000"/>
                <a:gd name="connsiteY167" fmla="*/ 659605 h 757168"/>
                <a:gd name="connsiteX168" fmla="*/ 1622470 w 12192000"/>
                <a:gd name="connsiteY168" fmla="*/ 634850 h 757168"/>
                <a:gd name="connsiteX169" fmla="*/ 1385955 w 12192000"/>
                <a:gd name="connsiteY169" fmla="*/ 604522 h 757168"/>
                <a:gd name="connsiteX170" fmla="*/ 1340055 w 12192000"/>
                <a:gd name="connsiteY170" fmla="*/ 595629 h 757168"/>
                <a:gd name="connsiteX171" fmla="*/ 1257271 w 12192000"/>
                <a:gd name="connsiteY171" fmla="*/ 581180 h 757168"/>
                <a:gd name="connsiteX172" fmla="*/ 1031914 w 12192000"/>
                <a:gd name="connsiteY172" fmla="*/ 562692 h 757168"/>
                <a:gd name="connsiteX173" fmla="*/ 922031 w 12192000"/>
                <a:gd name="connsiteY173" fmla="*/ 566853 h 757168"/>
                <a:gd name="connsiteX174" fmla="*/ 873250 w 12192000"/>
                <a:gd name="connsiteY174" fmla="*/ 563724 h 757168"/>
                <a:gd name="connsiteX175" fmla="*/ 711627 w 12192000"/>
                <a:gd name="connsiteY175" fmla="*/ 529880 h 757168"/>
                <a:gd name="connsiteX176" fmla="*/ 311112 w 12192000"/>
                <a:gd name="connsiteY176" fmla="*/ 525106 h 757168"/>
                <a:gd name="connsiteX177" fmla="*/ 184145 w 12192000"/>
                <a:gd name="connsiteY177" fmla="*/ 532188 h 757168"/>
                <a:gd name="connsiteX178" fmla="*/ 116886 w 12192000"/>
                <a:gd name="connsiteY178" fmla="*/ 530572 h 757168"/>
                <a:gd name="connsiteX179" fmla="*/ 23941 w 12192000"/>
                <a:gd name="connsiteY179" fmla="*/ 506433 h 757168"/>
                <a:gd name="connsiteX180" fmla="*/ 0 w 12192000"/>
                <a:gd name="connsiteY180" fmla="*/ 502149 h 757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Lst>
              <a:rect l="l" t="t" r="r" b="b"/>
              <a:pathLst>
                <a:path w="12192000" h="757168">
                  <a:moveTo>
                    <a:pt x="0" y="0"/>
                  </a:moveTo>
                  <a:lnTo>
                    <a:pt x="41653" y="6945"/>
                  </a:lnTo>
                  <a:cubicBezTo>
                    <a:pt x="55151" y="9178"/>
                    <a:pt x="68996" y="11810"/>
                    <a:pt x="81317" y="15509"/>
                  </a:cubicBezTo>
                  <a:cubicBezTo>
                    <a:pt x="92911" y="18978"/>
                    <a:pt x="102562" y="24446"/>
                    <a:pt x="114150" y="28105"/>
                  </a:cubicBezTo>
                  <a:cubicBezTo>
                    <a:pt x="145644" y="37958"/>
                    <a:pt x="177914" y="47281"/>
                    <a:pt x="214865" y="58374"/>
                  </a:cubicBezTo>
                  <a:cubicBezTo>
                    <a:pt x="236680" y="42349"/>
                    <a:pt x="264438" y="53534"/>
                    <a:pt x="299237" y="63560"/>
                  </a:cubicBezTo>
                  <a:cubicBezTo>
                    <a:pt x="334763" y="73816"/>
                    <a:pt x="376093" y="78654"/>
                    <a:pt x="415570" y="83774"/>
                  </a:cubicBezTo>
                  <a:cubicBezTo>
                    <a:pt x="487949" y="93100"/>
                    <a:pt x="560804" y="100354"/>
                    <a:pt x="633210" y="109108"/>
                  </a:cubicBezTo>
                  <a:cubicBezTo>
                    <a:pt x="648566" y="111058"/>
                    <a:pt x="666073" y="114072"/>
                    <a:pt x="677567" y="119446"/>
                  </a:cubicBezTo>
                  <a:cubicBezTo>
                    <a:pt x="756262" y="155621"/>
                    <a:pt x="853422" y="169678"/>
                    <a:pt x="946429" y="171502"/>
                  </a:cubicBezTo>
                  <a:cubicBezTo>
                    <a:pt x="1019582" y="173044"/>
                    <a:pt x="1091239" y="175083"/>
                    <a:pt x="1163367" y="182106"/>
                  </a:cubicBezTo>
                  <a:cubicBezTo>
                    <a:pt x="1168863" y="182586"/>
                    <a:pt x="1176224" y="182589"/>
                    <a:pt x="1180337" y="181279"/>
                  </a:cubicBezTo>
                  <a:cubicBezTo>
                    <a:pt x="1205822" y="172503"/>
                    <a:pt x="1231920" y="173109"/>
                    <a:pt x="1263939" y="173070"/>
                  </a:cubicBezTo>
                  <a:cubicBezTo>
                    <a:pt x="1309211" y="172961"/>
                    <a:pt x="1350592" y="176848"/>
                    <a:pt x="1392213" y="183225"/>
                  </a:cubicBezTo>
                  <a:cubicBezTo>
                    <a:pt x="1422516" y="187866"/>
                    <a:pt x="1453010" y="195759"/>
                    <a:pt x="1479752" y="205174"/>
                  </a:cubicBezTo>
                  <a:cubicBezTo>
                    <a:pt x="1516962" y="218381"/>
                    <a:pt x="1553071" y="224660"/>
                    <a:pt x="1589813" y="211706"/>
                  </a:cubicBezTo>
                  <a:cubicBezTo>
                    <a:pt x="1629541" y="197953"/>
                    <a:pt x="1673292" y="205778"/>
                    <a:pt x="1716264" y="207459"/>
                  </a:cubicBezTo>
                  <a:cubicBezTo>
                    <a:pt x="1734988" y="208248"/>
                    <a:pt x="1754789" y="209668"/>
                    <a:pt x="1772900" y="208137"/>
                  </a:cubicBezTo>
                  <a:cubicBezTo>
                    <a:pt x="1825381" y="203828"/>
                    <a:pt x="1876222" y="195808"/>
                    <a:pt x="1929319" y="193822"/>
                  </a:cubicBezTo>
                  <a:cubicBezTo>
                    <a:pt x="1958819" y="192698"/>
                    <a:pt x="1991232" y="199166"/>
                    <a:pt x="2021514" y="204186"/>
                  </a:cubicBezTo>
                  <a:cubicBezTo>
                    <a:pt x="2052154" y="209417"/>
                    <a:pt x="2082323" y="216530"/>
                    <a:pt x="2111753" y="223797"/>
                  </a:cubicBezTo>
                  <a:cubicBezTo>
                    <a:pt x="2131736" y="228659"/>
                    <a:pt x="2153567" y="233429"/>
                    <a:pt x="2169356" y="241125"/>
                  </a:cubicBezTo>
                  <a:cubicBezTo>
                    <a:pt x="2205243" y="258649"/>
                    <a:pt x="2242901" y="263295"/>
                    <a:pt x="2286638" y="257382"/>
                  </a:cubicBezTo>
                  <a:cubicBezTo>
                    <a:pt x="2293313" y="256396"/>
                    <a:pt x="2301018" y="256799"/>
                    <a:pt x="2308368" y="256995"/>
                  </a:cubicBezTo>
                  <a:cubicBezTo>
                    <a:pt x="2426026" y="259155"/>
                    <a:pt x="2543593" y="262834"/>
                    <a:pt x="2660621" y="262863"/>
                  </a:cubicBezTo>
                  <a:cubicBezTo>
                    <a:pt x="2708088" y="262871"/>
                    <a:pt x="2754165" y="254412"/>
                    <a:pt x="2801134" y="250006"/>
                  </a:cubicBezTo>
                  <a:cubicBezTo>
                    <a:pt x="2810748" y="249174"/>
                    <a:pt x="2821504" y="247638"/>
                    <a:pt x="2830994" y="249091"/>
                  </a:cubicBezTo>
                  <a:cubicBezTo>
                    <a:pt x="2934354" y="264045"/>
                    <a:pt x="3032340" y="255254"/>
                    <a:pt x="3129084" y="242009"/>
                  </a:cubicBezTo>
                  <a:cubicBezTo>
                    <a:pt x="3139090" y="240625"/>
                    <a:pt x="3151170" y="241831"/>
                    <a:pt x="3162162" y="242789"/>
                  </a:cubicBezTo>
                  <a:cubicBezTo>
                    <a:pt x="3192925" y="245736"/>
                    <a:pt x="3225969" y="254145"/>
                    <a:pt x="3254072" y="251612"/>
                  </a:cubicBezTo>
                  <a:cubicBezTo>
                    <a:pt x="3328782" y="244461"/>
                    <a:pt x="3402881" y="234992"/>
                    <a:pt x="3473491" y="221903"/>
                  </a:cubicBezTo>
                  <a:cubicBezTo>
                    <a:pt x="3545212" y="208683"/>
                    <a:pt x="3611651" y="197856"/>
                    <a:pt x="3691860" y="219228"/>
                  </a:cubicBezTo>
                  <a:cubicBezTo>
                    <a:pt x="3725977" y="228268"/>
                    <a:pt x="3771754" y="225515"/>
                    <a:pt x="3811494" y="225691"/>
                  </a:cubicBezTo>
                  <a:cubicBezTo>
                    <a:pt x="3840564" y="225687"/>
                    <a:pt x="3868906" y="218586"/>
                    <a:pt x="3897533" y="220087"/>
                  </a:cubicBezTo>
                  <a:cubicBezTo>
                    <a:pt x="3973874" y="224087"/>
                    <a:pt x="4042293" y="217563"/>
                    <a:pt x="4109430" y="200477"/>
                  </a:cubicBezTo>
                  <a:cubicBezTo>
                    <a:pt x="4135544" y="193834"/>
                    <a:pt x="4175268" y="201258"/>
                    <a:pt x="4208772" y="200914"/>
                  </a:cubicBezTo>
                  <a:cubicBezTo>
                    <a:pt x="4244136" y="200288"/>
                    <a:pt x="4280583" y="199908"/>
                    <a:pt x="4314641" y="196159"/>
                  </a:cubicBezTo>
                  <a:cubicBezTo>
                    <a:pt x="4402743" y="186278"/>
                    <a:pt x="4489848" y="174436"/>
                    <a:pt x="4577622" y="163774"/>
                  </a:cubicBezTo>
                  <a:cubicBezTo>
                    <a:pt x="4649843" y="154967"/>
                    <a:pt x="4719794" y="168553"/>
                    <a:pt x="4790345" y="177592"/>
                  </a:cubicBezTo>
                  <a:cubicBezTo>
                    <a:pt x="4834576" y="183345"/>
                    <a:pt x="4875614" y="193701"/>
                    <a:pt x="4926164" y="184139"/>
                  </a:cubicBezTo>
                  <a:cubicBezTo>
                    <a:pt x="4974485" y="175032"/>
                    <a:pt x="5034899" y="180870"/>
                    <a:pt x="5088812" y="177401"/>
                  </a:cubicBezTo>
                  <a:cubicBezTo>
                    <a:pt x="5134238" y="174439"/>
                    <a:pt x="5178353" y="168165"/>
                    <a:pt x="5222466" y="162082"/>
                  </a:cubicBezTo>
                  <a:cubicBezTo>
                    <a:pt x="5282519" y="153783"/>
                    <a:pt x="5341864" y="144876"/>
                    <a:pt x="5406528" y="153987"/>
                  </a:cubicBezTo>
                  <a:cubicBezTo>
                    <a:pt x="5479960" y="164323"/>
                    <a:pt x="5531876" y="142624"/>
                    <a:pt x="5590716" y="129490"/>
                  </a:cubicBezTo>
                  <a:cubicBezTo>
                    <a:pt x="5631296" y="120553"/>
                    <a:pt x="5675395" y="114659"/>
                    <a:pt x="5719429" y="110099"/>
                  </a:cubicBezTo>
                  <a:cubicBezTo>
                    <a:pt x="5778247" y="104215"/>
                    <a:pt x="5838715" y="102042"/>
                    <a:pt x="5897895" y="96368"/>
                  </a:cubicBezTo>
                  <a:cubicBezTo>
                    <a:pt x="5987399" y="87895"/>
                    <a:pt x="6077855" y="82333"/>
                    <a:pt x="6169957" y="94411"/>
                  </a:cubicBezTo>
                  <a:cubicBezTo>
                    <a:pt x="6212360" y="99875"/>
                    <a:pt x="6252010" y="101763"/>
                    <a:pt x="6294827" y="99236"/>
                  </a:cubicBezTo>
                  <a:cubicBezTo>
                    <a:pt x="6364965" y="95091"/>
                    <a:pt x="6436581" y="97891"/>
                    <a:pt x="6494261" y="71724"/>
                  </a:cubicBezTo>
                  <a:cubicBezTo>
                    <a:pt x="6514615" y="62488"/>
                    <a:pt x="6550354" y="61691"/>
                    <a:pt x="6579627" y="57883"/>
                  </a:cubicBezTo>
                  <a:cubicBezTo>
                    <a:pt x="6613354" y="53353"/>
                    <a:pt x="6637770" y="57878"/>
                    <a:pt x="6654800" y="77086"/>
                  </a:cubicBezTo>
                  <a:cubicBezTo>
                    <a:pt x="6662444" y="85688"/>
                    <a:pt x="6685147" y="94892"/>
                    <a:pt x="6703059" y="97166"/>
                  </a:cubicBezTo>
                  <a:cubicBezTo>
                    <a:pt x="6756799" y="103989"/>
                    <a:pt x="6806654" y="100687"/>
                    <a:pt x="6859445" y="90481"/>
                  </a:cubicBezTo>
                  <a:cubicBezTo>
                    <a:pt x="6908894" y="80861"/>
                    <a:pt x="6969747" y="85387"/>
                    <a:pt x="7025414" y="83536"/>
                  </a:cubicBezTo>
                  <a:cubicBezTo>
                    <a:pt x="7064862" y="82168"/>
                    <a:pt x="7104501" y="77186"/>
                    <a:pt x="7144137" y="79264"/>
                  </a:cubicBezTo>
                  <a:cubicBezTo>
                    <a:pt x="7193316" y="81841"/>
                    <a:pt x="7241809" y="90488"/>
                    <a:pt x="7291235" y="95367"/>
                  </a:cubicBezTo>
                  <a:cubicBezTo>
                    <a:pt x="7329668" y="99288"/>
                    <a:pt x="7368978" y="100585"/>
                    <a:pt x="7407395" y="104888"/>
                  </a:cubicBezTo>
                  <a:cubicBezTo>
                    <a:pt x="7438868" y="108256"/>
                    <a:pt x="7469832" y="114265"/>
                    <a:pt x="7500837" y="119515"/>
                  </a:cubicBezTo>
                  <a:cubicBezTo>
                    <a:pt x="7512146" y="121444"/>
                    <a:pt x="7523255" y="127178"/>
                    <a:pt x="7533567" y="126955"/>
                  </a:cubicBezTo>
                  <a:cubicBezTo>
                    <a:pt x="7636025" y="124121"/>
                    <a:pt x="7707510" y="164497"/>
                    <a:pt x="7792910" y="185188"/>
                  </a:cubicBezTo>
                  <a:cubicBezTo>
                    <a:pt x="7882663" y="207063"/>
                    <a:pt x="7969001" y="237914"/>
                    <a:pt x="8070699" y="235423"/>
                  </a:cubicBezTo>
                  <a:cubicBezTo>
                    <a:pt x="8132239" y="233879"/>
                    <a:pt x="8191903" y="225939"/>
                    <a:pt x="8253177" y="222473"/>
                  </a:cubicBezTo>
                  <a:cubicBezTo>
                    <a:pt x="8274949" y="221324"/>
                    <a:pt x="8299150" y="222976"/>
                    <a:pt x="8320683" y="226393"/>
                  </a:cubicBezTo>
                  <a:cubicBezTo>
                    <a:pt x="8424731" y="242340"/>
                    <a:pt x="8527777" y="249266"/>
                    <a:pt x="8631438" y="237528"/>
                  </a:cubicBezTo>
                  <a:cubicBezTo>
                    <a:pt x="8649201" y="235596"/>
                    <a:pt x="8668058" y="233915"/>
                    <a:pt x="8686410" y="234877"/>
                  </a:cubicBezTo>
                  <a:cubicBezTo>
                    <a:pt x="8786966" y="240146"/>
                    <a:pt x="8885480" y="249315"/>
                    <a:pt x="8980658" y="273001"/>
                  </a:cubicBezTo>
                  <a:cubicBezTo>
                    <a:pt x="9012626" y="280972"/>
                    <a:pt x="9052108" y="279035"/>
                    <a:pt x="9087625" y="282423"/>
                  </a:cubicBezTo>
                  <a:cubicBezTo>
                    <a:pt x="9120583" y="285484"/>
                    <a:pt x="9154319" y="287825"/>
                    <a:pt x="9186017" y="293875"/>
                  </a:cubicBezTo>
                  <a:cubicBezTo>
                    <a:pt x="9232288" y="302785"/>
                    <a:pt x="9275554" y="305815"/>
                    <a:pt x="9323931" y="302628"/>
                  </a:cubicBezTo>
                  <a:cubicBezTo>
                    <a:pt x="9370084" y="299705"/>
                    <a:pt x="9419491" y="304964"/>
                    <a:pt x="9467213" y="307275"/>
                  </a:cubicBezTo>
                  <a:cubicBezTo>
                    <a:pt x="9520438" y="309874"/>
                    <a:pt x="9573661" y="312473"/>
                    <a:pt x="9626826" y="316213"/>
                  </a:cubicBezTo>
                  <a:cubicBezTo>
                    <a:pt x="9648094" y="317708"/>
                    <a:pt x="9671915" y="326588"/>
                    <a:pt x="9689696" y="324467"/>
                  </a:cubicBezTo>
                  <a:cubicBezTo>
                    <a:pt x="9747117" y="317175"/>
                    <a:pt x="9803355" y="332523"/>
                    <a:pt x="9860526" y="329986"/>
                  </a:cubicBezTo>
                  <a:cubicBezTo>
                    <a:pt x="9888572" y="328594"/>
                    <a:pt x="9919723" y="338048"/>
                    <a:pt x="9949775" y="340386"/>
                  </a:cubicBezTo>
                  <a:cubicBezTo>
                    <a:pt x="9998886" y="344296"/>
                    <a:pt x="10048092" y="346302"/>
                    <a:pt x="10097252" y="349262"/>
                  </a:cubicBezTo>
                  <a:cubicBezTo>
                    <a:pt x="10113390" y="350297"/>
                    <a:pt x="10129133" y="351886"/>
                    <a:pt x="10145261" y="353113"/>
                  </a:cubicBezTo>
                  <a:cubicBezTo>
                    <a:pt x="10159555" y="354243"/>
                    <a:pt x="10174512" y="356743"/>
                    <a:pt x="10188159" y="356124"/>
                  </a:cubicBezTo>
                  <a:cubicBezTo>
                    <a:pt x="10237589" y="353944"/>
                    <a:pt x="10286441" y="348682"/>
                    <a:pt x="10336144" y="348235"/>
                  </a:cubicBezTo>
                  <a:cubicBezTo>
                    <a:pt x="10379222" y="347822"/>
                    <a:pt x="10423443" y="353764"/>
                    <a:pt x="10466847" y="354131"/>
                  </a:cubicBezTo>
                  <a:cubicBezTo>
                    <a:pt x="10543353" y="354898"/>
                    <a:pt x="10619988" y="353190"/>
                    <a:pt x="10696514" y="353575"/>
                  </a:cubicBezTo>
                  <a:cubicBezTo>
                    <a:pt x="10713071" y="353680"/>
                    <a:pt x="10730069" y="359342"/>
                    <a:pt x="10746932" y="360606"/>
                  </a:cubicBezTo>
                  <a:cubicBezTo>
                    <a:pt x="10799731" y="364326"/>
                    <a:pt x="10852569" y="367289"/>
                    <a:pt x="10905388" y="370627"/>
                  </a:cubicBezTo>
                  <a:cubicBezTo>
                    <a:pt x="10935470" y="372396"/>
                    <a:pt x="10965963" y="373421"/>
                    <a:pt x="10995602" y="376691"/>
                  </a:cubicBezTo>
                  <a:cubicBezTo>
                    <a:pt x="11034750" y="381032"/>
                    <a:pt x="11070168" y="386324"/>
                    <a:pt x="11107647" y="373405"/>
                  </a:cubicBezTo>
                  <a:cubicBezTo>
                    <a:pt x="11165372" y="353347"/>
                    <a:pt x="11236837" y="366060"/>
                    <a:pt x="11302440" y="364156"/>
                  </a:cubicBezTo>
                  <a:cubicBezTo>
                    <a:pt x="11319394" y="363708"/>
                    <a:pt x="11336655" y="364422"/>
                    <a:pt x="11353613" y="363785"/>
                  </a:cubicBezTo>
                  <a:cubicBezTo>
                    <a:pt x="11384961" y="362566"/>
                    <a:pt x="11415955" y="360947"/>
                    <a:pt x="11447323" y="359346"/>
                  </a:cubicBezTo>
                  <a:cubicBezTo>
                    <a:pt x="11452855" y="359066"/>
                    <a:pt x="11459104" y="359200"/>
                    <a:pt x="11464292" y="358519"/>
                  </a:cubicBezTo>
                  <a:cubicBezTo>
                    <a:pt x="11512058" y="353010"/>
                    <a:pt x="11559143" y="346321"/>
                    <a:pt x="11607560" y="342370"/>
                  </a:cubicBezTo>
                  <a:cubicBezTo>
                    <a:pt x="11631218" y="340368"/>
                    <a:pt x="11657295" y="341352"/>
                    <a:pt x="11681426" y="344335"/>
                  </a:cubicBezTo>
                  <a:cubicBezTo>
                    <a:pt x="11751997" y="352993"/>
                    <a:pt x="11821986" y="358760"/>
                    <a:pt x="11893565" y="355261"/>
                  </a:cubicBezTo>
                  <a:cubicBezTo>
                    <a:pt x="11921973" y="353889"/>
                    <a:pt x="11953288" y="360300"/>
                    <a:pt x="11983290" y="363588"/>
                  </a:cubicBezTo>
                  <a:lnTo>
                    <a:pt x="12192000" y="388018"/>
                  </a:lnTo>
                  <a:lnTo>
                    <a:pt x="12192000" y="577115"/>
                  </a:lnTo>
                  <a:lnTo>
                    <a:pt x="12157329" y="588862"/>
                  </a:lnTo>
                  <a:cubicBezTo>
                    <a:pt x="12118393" y="608572"/>
                    <a:pt x="12109715" y="605637"/>
                    <a:pt x="12066948" y="586034"/>
                  </a:cubicBezTo>
                  <a:cubicBezTo>
                    <a:pt x="12016991" y="563193"/>
                    <a:pt x="11965119" y="541779"/>
                    <a:pt x="11911344" y="521599"/>
                  </a:cubicBezTo>
                  <a:cubicBezTo>
                    <a:pt x="11894383" y="515178"/>
                    <a:pt x="11869417" y="514060"/>
                    <a:pt x="11847823" y="511785"/>
                  </a:cubicBezTo>
                  <a:cubicBezTo>
                    <a:pt x="11811233" y="507768"/>
                    <a:pt x="11773630" y="501982"/>
                    <a:pt x="11737547" y="502380"/>
                  </a:cubicBezTo>
                  <a:cubicBezTo>
                    <a:pt x="11702930" y="502855"/>
                    <a:pt x="11668388" y="508866"/>
                    <a:pt x="11636052" y="514993"/>
                  </a:cubicBezTo>
                  <a:cubicBezTo>
                    <a:pt x="11545722" y="532199"/>
                    <a:pt x="11462455" y="555118"/>
                    <a:pt x="11394706" y="590867"/>
                  </a:cubicBezTo>
                  <a:cubicBezTo>
                    <a:pt x="11385999" y="595562"/>
                    <a:pt x="11369016" y="596581"/>
                    <a:pt x="11354978" y="597561"/>
                  </a:cubicBezTo>
                  <a:cubicBezTo>
                    <a:pt x="11332076" y="599224"/>
                    <a:pt x="11308448" y="600655"/>
                    <a:pt x="11285306" y="599825"/>
                  </a:cubicBezTo>
                  <a:cubicBezTo>
                    <a:pt x="11172906" y="595841"/>
                    <a:pt x="11083430" y="617861"/>
                    <a:pt x="11008528" y="656670"/>
                  </a:cubicBezTo>
                  <a:cubicBezTo>
                    <a:pt x="10986971" y="667750"/>
                    <a:pt x="10970753" y="668236"/>
                    <a:pt x="10948735" y="652964"/>
                  </a:cubicBezTo>
                  <a:cubicBezTo>
                    <a:pt x="10923173" y="635218"/>
                    <a:pt x="10885031" y="639705"/>
                    <a:pt x="10850698" y="641721"/>
                  </a:cubicBezTo>
                  <a:cubicBezTo>
                    <a:pt x="10815269" y="643680"/>
                    <a:pt x="10779458" y="645811"/>
                    <a:pt x="10744026" y="647769"/>
                  </a:cubicBezTo>
                  <a:cubicBezTo>
                    <a:pt x="10717832" y="649066"/>
                    <a:pt x="10692021" y="650003"/>
                    <a:pt x="10666160" y="651891"/>
                  </a:cubicBezTo>
                  <a:cubicBezTo>
                    <a:pt x="10585627" y="657783"/>
                    <a:pt x="10513854" y="650969"/>
                    <a:pt x="10450521" y="616552"/>
                  </a:cubicBezTo>
                  <a:cubicBezTo>
                    <a:pt x="10402221" y="590175"/>
                    <a:pt x="10339099" y="579806"/>
                    <a:pt x="10271192" y="583498"/>
                  </a:cubicBezTo>
                  <a:cubicBezTo>
                    <a:pt x="10262701" y="584006"/>
                    <a:pt x="10251859" y="587254"/>
                    <a:pt x="10246067" y="585423"/>
                  </a:cubicBezTo>
                  <a:cubicBezTo>
                    <a:pt x="10158786" y="558528"/>
                    <a:pt x="10086634" y="594049"/>
                    <a:pt x="10005027" y="592252"/>
                  </a:cubicBezTo>
                  <a:cubicBezTo>
                    <a:pt x="9969004" y="591507"/>
                    <a:pt x="9931565" y="603664"/>
                    <a:pt x="9898681" y="613195"/>
                  </a:cubicBezTo>
                  <a:cubicBezTo>
                    <a:pt x="9853463" y="626281"/>
                    <a:pt x="9813049" y="639042"/>
                    <a:pt x="9753225" y="629038"/>
                  </a:cubicBezTo>
                  <a:cubicBezTo>
                    <a:pt x="9693404" y="618845"/>
                    <a:pt x="9637675" y="628898"/>
                    <a:pt x="9591376" y="648601"/>
                  </a:cubicBezTo>
                  <a:cubicBezTo>
                    <a:pt x="9556001" y="663537"/>
                    <a:pt x="9518120" y="663077"/>
                    <a:pt x="9472860" y="655936"/>
                  </a:cubicBezTo>
                  <a:cubicBezTo>
                    <a:pt x="9416283" y="647056"/>
                    <a:pt x="9357217" y="643578"/>
                    <a:pt x="9299788" y="636945"/>
                  </a:cubicBezTo>
                  <a:cubicBezTo>
                    <a:pt x="9287347" y="635531"/>
                    <a:pt x="9271710" y="632039"/>
                    <a:pt x="9264605" y="627087"/>
                  </a:cubicBezTo>
                  <a:cubicBezTo>
                    <a:pt x="9177661" y="565680"/>
                    <a:pt x="9051076" y="558473"/>
                    <a:pt x="8926435" y="549269"/>
                  </a:cubicBezTo>
                  <a:cubicBezTo>
                    <a:pt x="8850925" y="543595"/>
                    <a:pt x="8774954" y="539613"/>
                    <a:pt x="8698934" y="536583"/>
                  </a:cubicBezTo>
                  <a:cubicBezTo>
                    <a:pt x="8673232" y="535428"/>
                    <a:pt x="8645916" y="537050"/>
                    <a:pt x="8622862" y="541563"/>
                  </a:cubicBezTo>
                  <a:cubicBezTo>
                    <a:pt x="8574890" y="551069"/>
                    <a:pt x="8530403" y="564380"/>
                    <a:pt x="8482784" y="574094"/>
                  </a:cubicBezTo>
                  <a:cubicBezTo>
                    <a:pt x="8464923" y="577929"/>
                    <a:pt x="8442157" y="576927"/>
                    <a:pt x="8421565" y="576610"/>
                  </a:cubicBezTo>
                  <a:cubicBezTo>
                    <a:pt x="8385152" y="576229"/>
                    <a:pt x="8345023" y="569546"/>
                    <a:pt x="8313469" y="574762"/>
                  </a:cubicBezTo>
                  <a:cubicBezTo>
                    <a:pt x="8231431" y="588203"/>
                    <a:pt x="8155671" y="580227"/>
                    <a:pt x="8079520" y="558685"/>
                  </a:cubicBezTo>
                  <a:cubicBezTo>
                    <a:pt x="7972906" y="528487"/>
                    <a:pt x="7870782" y="525043"/>
                    <a:pt x="7773327" y="558854"/>
                  </a:cubicBezTo>
                  <a:cubicBezTo>
                    <a:pt x="7729470" y="574107"/>
                    <a:pt x="7688069" y="563543"/>
                    <a:pt x="7652477" y="547561"/>
                  </a:cubicBezTo>
                  <a:cubicBezTo>
                    <a:pt x="7611494" y="529005"/>
                    <a:pt x="7570974" y="522685"/>
                    <a:pt x="7522274" y="532150"/>
                  </a:cubicBezTo>
                  <a:cubicBezTo>
                    <a:pt x="7511488" y="534257"/>
                    <a:pt x="7496511" y="532136"/>
                    <a:pt x="7484080" y="530532"/>
                  </a:cubicBezTo>
                  <a:cubicBezTo>
                    <a:pt x="7413133" y="522044"/>
                    <a:pt x="7341987" y="510303"/>
                    <a:pt x="7282277" y="540177"/>
                  </a:cubicBezTo>
                  <a:cubicBezTo>
                    <a:pt x="7270558" y="546051"/>
                    <a:pt x="7251336" y="547713"/>
                    <a:pt x="7235690" y="551282"/>
                  </a:cubicBezTo>
                  <a:cubicBezTo>
                    <a:pt x="7170161" y="565782"/>
                    <a:pt x="7172820" y="564203"/>
                    <a:pt x="7116339" y="539494"/>
                  </a:cubicBezTo>
                  <a:cubicBezTo>
                    <a:pt x="7086841" y="526502"/>
                    <a:pt x="7045980" y="512724"/>
                    <a:pt x="7011067" y="511848"/>
                  </a:cubicBezTo>
                  <a:cubicBezTo>
                    <a:pt x="6800473" y="506533"/>
                    <a:pt x="6601893" y="468653"/>
                    <a:pt x="6403234" y="432296"/>
                  </a:cubicBezTo>
                  <a:cubicBezTo>
                    <a:pt x="6280760" y="409851"/>
                    <a:pt x="6160432" y="402592"/>
                    <a:pt x="6036273" y="412301"/>
                  </a:cubicBezTo>
                  <a:cubicBezTo>
                    <a:pt x="5946471" y="419425"/>
                    <a:pt x="5863077" y="395593"/>
                    <a:pt x="5780467" y="377910"/>
                  </a:cubicBezTo>
                  <a:cubicBezTo>
                    <a:pt x="5763357" y="374343"/>
                    <a:pt x="5747757" y="363033"/>
                    <a:pt x="5739051" y="353609"/>
                  </a:cubicBezTo>
                  <a:cubicBezTo>
                    <a:pt x="5707675" y="320294"/>
                    <a:pt x="5653252" y="312483"/>
                    <a:pt x="5583566" y="321995"/>
                  </a:cubicBezTo>
                  <a:cubicBezTo>
                    <a:pt x="5528347" y="329404"/>
                    <a:pt x="5477716" y="340486"/>
                    <a:pt x="5432030" y="362512"/>
                  </a:cubicBezTo>
                  <a:cubicBezTo>
                    <a:pt x="5378421" y="388318"/>
                    <a:pt x="5322767" y="418026"/>
                    <a:pt x="5241398" y="425781"/>
                  </a:cubicBezTo>
                  <a:cubicBezTo>
                    <a:pt x="5206262" y="429089"/>
                    <a:pt x="5176131" y="428273"/>
                    <a:pt x="5139710" y="421022"/>
                  </a:cubicBezTo>
                  <a:cubicBezTo>
                    <a:pt x="5069048" y="407018"/>
                    <a:pt x="4997864" y="396037"/>
                    <a:pt x="4929402" y="424310"/>
                  </a:cubicBezTo>
                  <a:cubicBezTo>
                    <a:pt x="4891785" y="439890"/>
                    <a:pt x="4841650" y="448519"/>
                    <a:pt x="4782793" y="441046"/>
                  </a:cubicBezTo>
                  <a:cubicBezTo>
                    <a:pt x="4709316" y="431663"/>
                    <a:pt x="4641426" y="442031"/>
                    <a:pt x="4577594" y="459290"/>
                  </a:cubicBezTo>
                  <a:cubicBezTo>
                    <a:pt x="4554816" y="465538"/>
                    <a:pt x="4527069" y="468279"/>
                    <a:pt x="4500826" y="470529"/>
                  </a:cubicBezTo>
                  <a:cubicBezTo>
                    <a:pt x="4440199" y="475746"/>
                    <a:pt x="4379252" y="479993"/>
                    <a:pt x="4317973" y="483649"/>
                  </a:cubicBezTo>
                  <a:cubicBezTo>
                    <a:pt x="4267762" y="486741"/>
                    <a:pt x="4217264" y="488292"/>
                    <a:pt x="4166722" y="490602"/>
                  </a:cubicBezTo>
                  <a:cubicBezTo>
                    <a:pt x="4111394" y="493045"/>
                    <a:pt x="4067073" y="503124"/>
                    <a:pt x="4042814" y="530660"/>
                  </a:cubicBezTo>
                  <a:cubicBezTo>
                    <a:pt x="4034996" y="539407"/>
                    <a:pt x="4017001" y="545715"/>
                    <a:pt x="4002653" y="552594"/>
                  </a:cubicBezTo>
                  <a:cubicBezTo>
                    <a:pt x="3992459" y="557592"/>
                    <a:pt x="3979023" y="561086"/>
                    <a:pt x="3969549" y="566312"/>
                  </a:cubicBezTo>
                  <a:cubicBezTo>
                    <a:pt x="3919896" y="593854"/>
                    <a:pt x="3870968" y="621622"/>
                    <a:pt x="3821685" y="649183"/>
                  </a:cubicBezTo>
                  <a:cubicBezTo>
                    <a:pt x="3816761" y="651788"/>
                    <a:pt x="3811445" y="654943"/>
                    <a:pt x="3805138" y="655947"/>
                  </a:cubicBezTo>
                  <a:cubicBezTo>
                    <a:pt x="3739817" y="666451"/>
                    <a:pt x="3673801" y="676154"/>
                    <a:pt x="3609177" y="687459"/>
                  </a:cubicBezTo>
                  <a:cubicBezTo>
                    <a:pt x="3584288" y="691878"/>
                    <a:pt x="3558597" y="697589"/>
                    <a:pt x="3539727" y="706521"/>
                  </a:cubicBezTo>
                  <a:cubicBezTo>
                    <a:pt x="3496714" y="726780"/>
                    <a:pt x="3457268" y="749132"/>
                    <a:pt x="3396572" y="755681"/>
                  </a:cubicBezTo>
                  <a:cubicBezTo>
                    <a:pt x="3378807" y="757611"/>
                    <a:pt x="3357809" y="758036"/>
                    <a:pt x="3341054" y="754679"/>
                  </a:cubicBezTo>
                  <a:cubicBezTo>
                    <a:pt x="3272962" y="740809"/>
                    <a:pt x="3206471" y="724541"/>
                    <a:pt x="3138775" y="710120"/>
                  </a:cubicBezTo>
                  <a:cubicBezTo>
                    <a:pt x="3095820" y="701191"/>
                    <a:pt x="3056969" y="691141"/>
                    <a:pt x="3037283" y="666453"/>
                  </a:cubicBezTo>
                  <a:cubicBezTo>
                    <a:pt x="3031764" y="659487"/>
                    <a:pt x="3015626" y="651391"/>
                    <a:pt x="3002117" y="649347"/>
                  </a:cubicBezTo>
                  <a:cubicBezTo>
                    <a:pt x="2915220" y="636209"/>
                    <a:pt x="2829194" y="627503"/>
                    <a:pt x="2747294" y="652400"/>
                  </a:cubicBezTo>
                  <a:cubicBezTo>
                    <a:pt x="2730084" y="657794"/>
                    <a:pt x="2698519" y="656140"/>
                    <a:pt x="2676273" y="652304"/>
                  </a:cubicBezTo>
                  <a:cubicBezTo>
                    <a:pt x="2590546" y="637890"/>
                    <a:pt x="2508883" y="630176"/>
                    <a:pt x="2432360" y="657836"/>
                  </a:cubicBezTo>
                  <a:cubicBezTo>
                    <a:pt x="2423352" y="661179"/>
                    <a:pt x="2395274" y="656272"/>
                    <a:pt x="2382311" y="650824"/>
                  </a:cubicBezTo>
                  <a:cubicBezTo>
                    <a:pt x="2257393" y="597728"/>
                    <a:pt x="2187724" y="592930"/>
                    <a:pt x="2055134" y="630053"/>
                  </a:cubicBezTo>
                  <a:cubicBezTo>
                    <a:pt x="2046542" y="632464"/>
                    <a:pt x="2035364" y="635121"/>
                    <a:pt x="2031829" y="639324"/>
                  </a:cubicBezTo>
                  <a:cubicBezTo>
                    <a:pt x="2007977" y="666120"/>
                    <a:pt x="1960229" y="664380"/>
                    <a:pt x="1912764" y="664183"/>
                  </a:cubicBezTo>
                  <a:cubicBezTo>
                    <a:pt x="1860521" y="663924"/>
                    <a:pt x="1808236" y="664426"/>
                    <a:pt x="1755637" y="663960"/>
                  </a:cubicBezTo>
                  <a:cubicBezTo>
                    <a:pt x="1746439" y="663859"/>
                    <a:pt x="1736243" y="661799"/>
                    <a:pt x="1727159" y="659605"/>
                  </a:cubicBezTo>
                  <a:cubicBezTo>
                    <a:pt x="1692256" y="651480"/>
                    <a:pt x="1658604" y="640559"/>
                    <a:pt x="1622470" y="634850"/>
                  </a:cubicBezTo>
                  <a:cubicBezTo>
                    <a:pt x="1544362" y="622552"/>
                    <a:pt x="1469248" y="602210"/>
                    <a:pt x="1385955" y="604522"/>
                  </a:cubicBezTo>
                  <a:cubicBezTo>
                    <a:pt x="1371585" y="604913"/>
                    <a:pt x="1355357" y="598530"/>
                    <a:pt x="1340055" y="595629"/>
                  </a:cubicBezTo>
                  <a:cubicBezTo>
                    <a:pt x="1312351" y="590552"/>
                    <a:pt x="1285460" y="583993"/>
                    <a:pt x="1257271" y="581180"/>
                  </a:cubicBezTo>
                  <a:cubicBezTo>
                    <a:pt x="1182583" y="573830"/>
                    <a:pt x="1107142" y="566824"/>
                    <a:pt x="1031914" y="562692"/>
                  </a:cubicBezTo>
                  <a:cubicBezTo>
                    <a:pt x="995593" y="560597"/>
                    <a:pt x="958880" y="565923"/>
                    <a:pt x="922031" y="566853"/>
                  </a:cubicBezTo>
                  <a:cubicBezTo>
                    <a:pt x="905446" y="567320"/>
                    <a:pt x="878533" y="568199"/>
                    <a:pt x="873250" y="563724"/>
                  </a:cubicBezTo>
                  <a:cubicBezTo>
                    <a:pt x="832343" y="529722"/>
                    <a:pt x="772202" y="532674"/>
                    <a:pt x="711627" y="529880"/>
                  </a:cubicBezTo>
                  <a:cubicBezTo>
                    <a:pt x="577999" y="523641"/>
                    <a:pt x="447408" y="543696"/>
                    <a:pt x="311112" y="525106"/>
                  </a:cubicBezTo>
                  <a:cubicBezTo>
                    <a:pt x="271645" y="519795"/>
                    <a:pt x="226936" y="530235"/>
                    <a:pt x="184145" y="532188"/>
                  </a:cubicBezTo>
                  <a:cubicBezTo>
                    <a:pt x="162015" y="533128"/>
                    <a:pt x="137665" y="534333"/>
                    <a:pt x="116886" y="530572"/>
                  </a:cubicBezTo>
                  <a:cubicBezTo>
                    <a:pt x="84810" y="524693"/>
                    <a:pt x="54011" y="515448"/>
                    <a:pt x="23941" y="506433"/>
                  </a:cubicBezTo>
                  <a:lnTo>
                    <a:pt x="0" y="502149"/>
                  </a:lnTo>
                  <a:close/>
                </a:path>
              </a:pathLst>
            </a:custGeom>
            <a:solidFill>
              <a:srgbClr val="FFFFFF"/>
            </a:solidFill>
            <a:ln w="12700" cap="flat" cmpd="sng" algn="ctr">
              <a:noFill/>
              <a:prstDash val="solid"/>
              <a:miter lim="800000"/>
            </a:ln>
            <a:effectLst>
              <a:outerShdw blurRad="381000" dist="1524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64" name="Freeform: Shape 1063">
              <a:extLst>
                <a:ext uri="{FF2B5EF4-FFF2-40B4-BE49-F238E27FC236}">
                  <a16:creationId xmlns:a16="http://schemas.microsoft.com/office/drawing/2014/main" id="{7B58B526-A432-4EB5-AA70-2BB897257A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959818"/>
              <a:ext cx="12192000" cy="757168"/>
            </a:xfrm>
            <a:custGeom>
              <a:avLst/>
              <a:gdLst>
                <a:gd name="connsiteX0" fmla="*/ 0 w 12192000"/>
                <a:gd name="connsiteY0" fmla="*/ 0 h 757168"/>
                <a:gd name="connsiteX1" fmla="*/ 41653 w 12192000"/>
                <a:gd name="connsiteY1" fmla="*/ 6945 h 757168"/>
                <a:gd name="connsiteX2" fmla="*/ 81317 w 12192000"/>
                <a:gd name="connsiteY2" fmla="*/ 15509 h 757168"/>
                <a:gd name="connsiteX3" fmla="*/ 114150 w 12192000"/>
                <a:gd name="connsiteY3" fmla="*/ 28105 h 757168"/>
                <a:gd name="connsiteX4" fmla="*/ 214865 w 12192000"/>
                <a:gd name="connsiteY4" fmla="*/ 58374 h 757168"/>
                <a:gd name="connsiteX5" fmla="*/ 299237 w 12192000"/>
                <a:gd name="connsiteY5" fmla="*/ 63560 h 757168"/>
                <a:gd name="connsiteX6" fmla="*/ 415570 w 12192000"/>
                <a:gd name="connsiteY6" fmla="*/ 83774 h 757168"/>
                <a:gd name="connsiteX7" fmla="*/ 633210 w 12192000"/>
                <a:gd name="connsiteY7" fmla="*/ 109108 h 757168"/>
                <a:gd name="connsiteX8" fmla="*/ 677567 w 12192000"/>
                <a:gd name="connsiteY8" fmla="*/ 119446 h 757168"/>
                <a:gd name="connsiteX9" fmla="*/ 946429 w 12192000"/>
                <a:gd name="connsiteY9" fmla="*/ 171502 h 757168"/>
                <a:gd name="connsiteX10" fmla="*/ 1163367 w 12192000"/>
                <a:gd name="connsiteY10" fmla="*/ 182106 h 757168"/>
                <a:gd name="connsiteX11" fmla="*/ 1180337 w 12192000"/>
                <a:gd name="connsiteY11" fmla="*/ 181279 h 757168"/>
                <a:gd name="connsiteX12" fmla="*/ 1263939 w 12192000"/>
                <a:gd name="connsiteY12" fmla="*/ 173070 h 757168"/>
                <a:gd name="connsiteX13" fmla="*/ 1392213 w 12192000"/>
                <a:gd name="connsiteY13" fmla="*/ 183225 h 757168"/>
                <a:gd name="connsiteX14" fmla="*/ 1479752 w 12192000"/>
                <a:gd name="connsiteY14" fmla="*/ 205174 h 757168"/>
                <a:gd name="connsiteX15" fmla="*/ 1589813 w 12192000"/>
                <a:gd name="connsiteY15" fmla="*/ 211706 h 757168"/>
                <a:gd name="connsiteX16" fmla="*/ 1716264 w 12192000"/>
                <a:gd name="connsiteY16" fmla="*/ 207459 h 757168"/>
                <a:gd name="connsiteX17" fmla="*/ 1772900 w 12192000"/>
                <a:gd name="connsiteY17" fmla="*/ 208137 h 757168"/>
                <a:gd name="connsiteX18" fmla="*/ 1929319 w 12192000"/>
                <a:gd name="connsiteY18" fmla="*/ 193822 h 757168"/>
                <a:gd name="connsiteX19" fmla="*/ 2021514 w 12192000"/>
                <a:gd name="connsiteY19" fmla="*/ 204186 h 757168"/>
                <a:gd name="connsiteX20" fmla="*/ 2111753 w 12192000"/>
                <a:gd name="connsiteY20" fmla="*/ 223797 h 757168"/>
                <a:gd name="connsiteX21" fmla="*/ 2169356 w 12192000"/>
                <a:gd name="connsiteY21" fmla="*/ 241125 h 757168"/>
                <a:gd name="connsiteX22" fmla="*/ 2286638 w 12192000"/>
                <a:gd name="connsiteY22" fmla="*/ 257382 h 757168"/>
                <a:gd name="connsiteX23" fmla="*/ 2308368 w 12192000"/>
                <a:gd name="connsiteY23" fmla="*/ 256995 h 757168"/>
                <a:gd name="connsiteX24" fmla="*/ 2660621 w 12192000"/>
                <a:gd name="connsiteY24" fmla="*/ 262863 h 757168"/>
                <a:gd name="connsiteX25" fmla="*/ 2801134 w 12192000"/>
                <a:gd name="connsiteY25" fmla="*/ 250006 h 757168"/>
                <a:gd name="connsiteX26" fmla="*/ 2830994 w 12192000"/>
                <a:gd name="connsiteY26" fmla="*/ 249091 h 757168"/>
                <a:gd name="connsiteX27" fmla="*/ 3129084 w 12192000"/>
                <a:gd name="connsiteY27" fmla="*/ 242009 h 757168"/>
                <a:gd name="connsiteX28" fmla="*/ 3162162 w 12192000"/>
                <a:gd name="connsiteY28" fmla="*/ 242789 h 757168"/>
                <a:gd name="connsiteX29" fmla="*/ 3254072 w 12192000"/>
                <a:gd name="connsiteY29" fmla="*/ 251612 h 757168"/>
                <a:gd name="connsiteX30" fmla="*/ 3473491 w 12192000"/>
                <a:gd name="connsiteY30" fmla="*/ 221903 h 757168"/>
                <a:gd name="connsiteX31" fmla="*/ 3691860 w 12192000"/>
                <a:gd name="connsiteY31" fmla="*/ 219228 h 757168"/>
                <a:gd name="connsiteX32" fmla="*/ 3811494 w 12192000"/>
                <a:gd name="connsiteY32" fmla="*/ 225691 h 757168"/>
                <a:gd name="connsiteX33" fmla="*/ 3897533 w 12192000"/>
                <a:gd name="connsiteY33" fmla="*/ 220087 h 757168"/>
                <a:gd name="connsiteX34" fmla="*/ 4109430 w 12192000"/>
                <a:gd name="connsiteY34" fmla="*/ 200477 h 757168"/>
                <a:gd name="connsiteX35" fmla="*/ 4208772 w 12192000"/>
                <a:gd name="connsiteY35" fmla="*/ 200914 h 757168"/>
                <a:gd name="connsiteX36" fmla="*/ 4314641 w 12192000"/>
                <a:gd name="connsiteY36" fmla="*/ 196159 h 757168"/>
                <a:gd name="connsiteX37" fmla="*/ 4577622 w 12192000"/>
                <a:gd name="connsiteY37" fmla="*/ 163774 h 757168"/>
                <a:gd name="connsiteX38" fmla="*/ 4790345 w 12192000"/>
                <a:gd name="connsiteY38" fmla="*/ 177592 h 757168"/>
                <a:gd name="connsiteX39" fmla="*/ 4926164 w 12192000"/>
                <a:gd name="connsiteY39" fmla="*/ 184139 h 757168"/>
                <a:gd name="connsiteX40" fmla="*/ 5088812 w 12192000"/>
                <a:gd name="connsiteY40" fmla="*/ 177401 h 757168"/>
                <a:gd name="connsiteX41" fmla="*/ 5222466 w 12192000"/>
                <a:gd name="connsiteY41" fmla="*/ 162082 h 757168"/>
                <a:gd name="connsiteX42" fmla="*/ 5406528 w 12192000"/>
                <a:gd name="connsiteY42" fmla="*/ 153987 h 757168"/>
                <a:gd name="connsiteX43" fmla="*/ 5590716 w 12192000"/>
                <a:gd name="connsiteY43" fmla="*/ 129490 h 757168"/>
                <a:gd name="connsiteX44" fmla="*/ 5719429 w 12192000"/>
                <a:gd name="connsiteY44" fmla="*/ 110099 h 757168"/>
                <a:gd name="connsiteX45" fmla="*/ 5897895 w 12192000"/>
                <a:gd name="connsiteY45" fmla="*/ 96368 h 757168"/>
                <a:gd name="connsiteX46" fmla="*/ 6169957 w 12192000"/>
                <a:gd name="connsiteY46" fmla="*/ 94411 h 757168"/>
                <a:gd name="connsiteX47" fmla="*/ 6294827 w 12192000"/>
                <a:gd name="connsiteY47" fmla="*/ 99236 h 757168"/>
                <a:gd name="connsiteX48" fmla="*/ 6494261 w 12192000"/>
                <a:gd name="connsiteY48" fmla="*/ 71724 h 757168"/>
                <a:gd name="connsiteX49" fmla="*/ 6579627 w 12192000"/>
                <a:gd name="connsiteY49" fmla="*/ 57883 h 757168"/>
                <a:gd name="connsiteX50" fmla="*/ 6654800 w 12192000"/>
                <a:gd name="connsiteY50" fmla="*/ 77086 h 757168"/>
                <a:gd name="connsiteX51" fmla="*/ 6703059 w 12192000"/>
                <a:gd name="connsiteY51" fmla="*/ 97166 h 757168"/>
                <a:gd name="connsiteX52" fmla="*/ 6859445 w 12192000"/>
                <a:gd name="connsiteY52" fmla="*/ 90481 h 757168"/>
                <a:gd name="connsiteX53" fmla="*/ 7025414 w 12192000"/>
                <a:gd name="connsiteY53" fmla="*/ 83536 h 757168"/>
                <a:gd name="connsiteX54" fmla="*/ 7144137 w 12192000"/>
                <a:gd name="connsiteY54" fmla="*/ 79264 h 757168"/>
                <a:gd name="connsiteX55" fmla="*/ 7291235 w 12192000"/>
                <a:gd name="connsiteY55" fmla="*/ 95367 h 757168"/>
                <a:gd name="connsiteX56" fmla="*/ 7407395 w 12192000"/>
                <a:gd name="connsiteY56" fmla="*/ 104888 h 757168"/>
                <a:gd name="connsiteX57" fmla="*/ 7500837 w 12192000"/>
                <a:gd name="connsiteY57" fmla="*/ 119515 h 757168"/>
                <a:gd name="connsiteX58" fmla="*/ 7533567 w 12192000"/>
                <a:gd name="connsiteY58" fmla="*/ 126955 h 757168"/>
                <a:gd name="connsiteX59" fmla="*/ 7792910 w 12192000"/>
                <a:gd name="connsiteY59" fmla="*/ 185188 h 757168"/>
                <a:gd name="connsiteX60" fmla="*/ 8070699 w 12192000"/>
                <a:gd name="connsiteY60" fmla="*/ 235423 h 757168"/>
                <a:gd name="connsiteX61" fmla="*/ 8253177 w 12192000"/>
                <a:gd name="connsiteY61" fmla="*/ 222473 h 757168"/>
                <a:gd name="connsiteX62" fmla="*/ 8320683 w 12192000"/>
                <a:gd name="connsiteY62" fmla="*/ 226393 h 757168"/>
                <a:gd name="connsiteX63" fmla="*/ 8631438 w 12192000"/>
                <a:gd name="connsiteY63" fmla="*/ 237528 h 757168"/>
                <a:gd name="connsiteX64" fmla="*/ 8686410 w 12192000"/>
                <a:gd name="connsiteY64" fmla="*/ 234877 h 757168"/>
                <a:gd name="connsiteX65" fmla="*/ 8980658 w 12192000"/>
                <a:gd name="connsiteY65" fmla="*/ 273001 h 757168"/>
                <a:gd name="connsiteX66" fmla="*/ 9087625 w 12192000"/>
                <a:gd name="connsiteY66" fmla="*/ 282423 h 757168"/>
                <a:gd name="connsiteX67" fmla="*/ 9186017 w 12192000"/>
                <a:gd name="connsiteY67" fmla="*/ 293875 h 757168"/>
                <a:gd name="connsiteX68" fmla="*/ 9323931 w 12192000"/>
                <a:gd name="connsiteY68" fmla="*/ 302628 h 757168"/>
                <a:gd name="connsiteX69" fmla="*/ 9467213 w 12192000"/>
                <a:gd name="connsiteY69" fmla="*/ 307275 h 757168"/>
                <a:gd name="connsiteX70" fmla="*/ 9626826 w 12192000"/>
                <a:gd name="connsiteY70" fmla="*/ 316213 h 757168"/>
                <a:gd name="connsiteX71" fmla="*/ 9689696 w 12192000"/>
                <a:gd name="connsiteY71" fmla="*/ 324467 h 757168"/>
                <a:gd name="connsiteX72" fmla="*/ 9860526 w 12192000"/>
                <a:gd name="connsiteY72" fmla="*/ 329986 h 757168"/>
                <a:gd name="connsiteX73" fmla="*/ 9949775 w 12192000"/>
                <a:gd name="connsiteY73" fmla="*/ 340386 h 757168"/>
                <a:gd name="connsiteX74" fmla="*/ 10097252 w 12192000"/>
                <a:gd name="connsiteY74" fmla="*/ 349262 h 757168"/>
                <a:gd name="connsiteX75" fmla="*/ 10145261 w 12192000"/>
                <a:gd name="connsiteY75" fmla="*/ 353113 h 757168"/>
                <a:gd name="connsiteX76" fmla="*/ 10188159 w 12192000"/>
                <a:gd name="connsiteY76" fmla="*/ 356124 h 757168"/>
                <a:gd name="connsiteX77" fmla="*/ 10336144 w 12192000"/>
                <a:gd name="connsiteY77" fmla="*/ 348235 h 757168"/>
                <a:gd name="connsiteX78" fmla="*/ 10466847 w 12192000"/>
                <a:gd name="connsiteY78" fmla="*/ 354131 h 757168"/>
                <a:gd name="connsiteX79" fmla="*/ 10696514 w 12192000"/>
                <a:gd name="connsiteY79" fmla="*/ 353575 h 757168"/>
                <a:gd name="connsiteX80" fmla="*/ 10746932 w 12192000"/>
                <a:gd name="connsiteY80" fmla="*/ 360606 h 757168"/>
                <a:gd name="connsiteX81" fmla="*/ 10905388 w 12192000"/>
                <a:gd name="connsiteY81" fmla="*/ 370627 h 757168"/>
                <a:gd name="connsiteX82" fmla="*/ 10995602 w 12192000"/>
                <a:gd name="connsiteY82" fmla="*/ 376691 h 757168"/>
                <a:gd name="connsiteX83" fmla="*/ 11107647 w 12192000"/>
                <a:gd name="connsiteY83" fmla="*/ 373405 h 757168"/>
                <a:gd name="connsiteX84" fmla="*/ 11302440 w 12192000"/>
                <a:gd name="connsiteY84" fmla="*/ 364156 h 757168"/>
                <a:gd name="connsiteX85" fmla="*/ 11353613 w 12192000"/>
                <a:gd name="connsiteY85" fmla="*/ 363785 h 757168"/>
                <a:gd name="connsiteX86" fmla="*/ 11447323 w 12192000"/>
                <a:gd name="connsiteY86" fmla="*/ 359346 h 757168"/>
                <a:gd name="connsiteX87" fmla="*/ 11464292 w 12192000"/>
                <a:gd name="connsiteY87" fmla="*/ 358519 h 757168"/>
                <a:gd name="connsiteX88" fmla="*/ 11607560 w 12192000"/>
                <a:gd name="connsiteY88" fmla="*/ 342370 h 757168"/>
                <a:gd name="connsiteX89" fmla="*/ 11681426 w 12192000"/>
                <a:gd name="connsiteY89" fmla="*/ 344335 h 757168"/>
                <a:gd name="connsiteX90" fmla="*/ 11893565 w 12192000"/>
                <a:gd name="connsiteY90" fmla="*/ 355261 h 757168"/>
                <a:gd name="connsiteX91" fmla="*/ 11983290 w 12192000"/>
                <a:gd name="connsiteY91" fmla="*/ 363588 h 757168"/>
                <a:gd name="connsiteX92" fmla="*/ 12192000 w 12192000"/>
                <a:gd name="connsiteY92" fmla="*/ 388018 h 757168"/>
                <a:gd name="connsiteX93" fmla="*/ 12192000 w 12192000"/>
                <a:gd name="connsiteY93" fmla="*/ 577115 h 757168"/>
                <a:gd name="connsiteX94" fmla="*/ 12157329 w 12192000"/>
                <a:gd name="connsiteY94" fmla="*/ 588862 h 757168"/>
                <a:gd name="connsiteX95" fmla="*/ 12066948 w 12192000"/>
                <a:gd name="connsiteY95" fmla="*/ 586034 h 757168"/>
                <a:gd name="connsiteX96" fmla="*/ 11911344 w 12192000"/>
                <a:gd name="connsiteY96" fmla="*/ 521599 h 757168"/>
                <a:gd name="connsiteX97" fmla="*/ 11847823 w 12192000"/>
                <a:gd name="connsiteY97" fmla="*/ 511785 h 757168"/>
                <a:gd name="connsiteX98" fmla="*/ 11737547 w 12192000"/>
                <a:gd name="connsiteY98" fmla="*/ 502380 h 757168"/>
                <a:gd name="connsiteX99" fmla="*/ 11636052 w 12192000"/>
                <a:gd name="connsiteY99" fmla="*/ 514993 h 757168"/>
                <a:gd name="connsiteX100" fmla="*/ 11394706 w 12192000"/>
                <a:gd name="connsiteY100" fmla="*/ 590867 h 757168"/>
                <a:gd name="connsiteX101" fmla="*/ 11354978 w 12192000"/>
                <a:gd name="connsiteY101" fmla="*/ 597561 h 757168"/>
                <a:gd name="connsiteX102" fmla="*/ 11285306 w 12192000"/>
                <a:gd name="connsiteY102" fmla="*/ 599825 h 757168"/>
                <a:gd name="connsiteX103" fmla="*/ 11008528 w 12192000"/>
                <a:gd name="connsiteY103" fmla="*/ 656670 h 757168"/>
                <a:gd name="connsiteX104" fmla="*/ 10948735 w 12192000"/>
                <a:gd name="connsiteY104" fmla="*/ 652964 h 757168"/>
                <a:gd name="connsiteX105" fmla="*/ 10850698 w 12192000"/>
                <a:gd name="connsiteY105" fmla="*/ 641721 h 757168"/>
                <a:gd name="connsiteX106" fmla="*/ 10744026 w 12192000"/>
                <a:gd name="connsiteY106" fmla="*/ 647769 h 757168"/>
                <a:gd name="connsiteX107" fmla="*/ 10666160 w 12192000"/>
                <a:gd name="connsiteY107" fmla="*/ 651891 h 757168"/>
                <a:gd name="connsiteX108" fmla="*/ 10450521 w 12192000"/>
                <a:gd name="connsiteY108" fmla="*/ 616552 h 757168"/>
                <a:gd name="connsiteX109" fmla="*/ 10271192 w 12192000"/>
                <a:gd name="connsiteY109" fmla="*/ 583498 h 757168"/>
                <a:gd name="connsiteX110" fmla="*/ 10246067 w 12192000"/>
                <a:gd name="connsiteY110" fmla="*/ 585423 h 757168"/>
                <a:gd name="connsiteX111" fmla="*/ 10005027 w 12192000"/>
                <a:gd name="connsiteY111" fmla="*/ 592252 h 757168"/>
                <a:gd name="connsiteX112" fmla="*/ 9898681 w 12192000"/>
                <a:gd name="connsiteY112" fmla="*/ 613195 h 757168"/>
                <a:gd name="connsiteX113" fmla="*/ 9753225 w 12192000"/>
                <a:gd name="connsiteY113" fmla="*/ 629038 h 757168"/>
                <a:gd name="connsiteX114" fmla="*/ 9591376 w 12192000"/>
                <a:gd name="connsiteY114" fmla="*/ 648601 h 757168"/>
                <a:gd name="connsiteX115" fmla="*/ 9472860 w 12192000"/>
                <a:gd name="connsiteY115" fmla="*/ 655936 h 757168"/>
                <a:gd name="connsiteX116" fmla="*/ 9299788 w 12192000"/>
                <a:gd name="connsiteY116" fmla="*/ 636945 h 757168"/>
                <a:gd name="connsiteX117" fmla="*/ 9264605 w 12192000"/>
                <a:gd name="connsiteY117" fmla="*/ 627087 h 757168"/>
                <a:gd name="connsiteX118" fmla="*/ 8926435 w 12192000"/>
                <a:gd name="connsiteY118" fmla="*/ 549269 h 757168"/>
                <a:gd name="connsiteX119" fmla="*/ 8698934 w 12192000"/>
                <a:gd name="connsiteY119" fmla="*/ 536583 h 757168"/>
                <a:gd name="connsiteX120" fmla="*/ 8622862 w 12192000"/>
                <a:gd name="connsiteY120" fmla="*/ 541563 h 757168"/>
                <a:gd name="connsiteX121" fmla="*/ 8482784 w 12192000"/>
                <a:gd name="connsiteY121" fmla="*/ 574094 h 757168"/>
                <a:gd name="connsiteX122" fmla="*/ 8421565 w 12192000"/>
                <a:gd name="connsiteY122" fmla="*/ 576610 h 757168"/>
                <a:gd name="connsiteX123" fmla="*/ 8313469 w 12192000"/>
                <a:gd name="connsiteY123" fmla="*/ 574762 h 757168"/>
                <a:gd name="connsiteX124" fmla="*/ 8079520 w 12192000"/>
                <a:gd name="connsiteY124" fmla="*/ 558685 h 757168"/>
                <a:gd name="connsiteX125" fmla="*/ 7773327 w 12192000"/>
                <a:gd name="connsiteY125" fmla="*/ 558854 h 757168"/>
                <a:gd name="connsiteX126" fmla="*/ 7652477 w 12192000"/>
                <a:gd name="connsiteY126" fmla="*/ 547561 h 757168"/>
                <a:gd name="connsiteX127" fmla="*/ 7522274 w 12192000"/>
                <a:gd name="connsiteY127" fmla="*/ 532150 h 757168"/>
                <a:gd name="connsiteX128" fmla="*/ 7484080 w 12192000"/>
                <a:gd name="connsiteY128" fmla="*/ 530532 h 757168"/>
                <a:gd name="connsiteX129" fmla="*/ 7282277 w 12192000"/>
                <a:gd name="connsiteY129" fmla="*/ 540177 h 757168"/>
                <a:gd name="connsiteX130" fmla="*/ 7235690 w 12192000"/>
                <a:gd name="connsiteY130" fmla="*/ 551282 h 757168"/>
                <a:gd name="connsiteX131" fmla="*/ 7116339 w 12192000"/>
                <a:gd name="connsiteY131" fmla="*/ 539494 h 757168"/>
                <a:gd name="connsiteX132" fmla="*/ 7011067 w 12192000"/>
                <a:gd name="connsiteY132" fmla="*/ 511848 h 757168"/>
                <a:gd name="connsiteX133" fmla="*/ 6403234 w 12192000"/>
                <a:gd name="connsiteY133" fmla="*/ 432296 h 757168"/>
                <a:gd name="connsiteX134" fmla="*/ 6036273 w 12192000"/>
                <a:gd name="connsiteY134" fmla="*/ 412301 h 757168"/>
                <a:gd name="connsiteX135" fmla="*/ 5780467 w 12192000"/>
                <a:gd name="connsiteY135" fmla="*/ 377910 h 757168"/>
                <a:gd name="connsiteX136" fmla="*/ 5739051 w 12192000"/>
                <a:gd name="connsiteY136" fmla="*/ 353609 h 757168"/>
                <a:gd name="connsiteX137" fmla="*/ 5583566 w 12192000"/>
                <a:gd name="connsiteY137" fmla="*/ 321995 h 757168"/>
                <a:gd name="connsiteX138" fmla="*/ 5432030 w 12192000"/>
                <a:gd name="connsiteY138" fmla="*/ 362512 h 757168"/>
                <a:gd name="connsiteX139" fmla="*/ 5241398 w 12192000"/>
                <a:gd name="connsiteY139" fmla="*/ 425781 h 757168"/>
                <a:gd name="connsiteX140" fmla="*/ 5139710 w 12192000"/>
                <a:gd name="connsiteY140" fmla="*/ 421022 h 757168"/>
                <a:gd name="connsiteX141" fmla="*/ 4929402 w 12192000"/>
                <a:gd name="connsiteY141" fmla="*/ 424310 h 757168"/>
                <a:gd name="connsiteX142" fmla="*/ 4782793 w 12192000"/>
                <a:gd name="connsiteY142" fmla="*/ 441046 h 757168"/>
                <a:gd name="connsiteX143" fmla="*/ 4577594 w 12192000"/>
                <a:gd name="connsiteY143" fmla="*/ 459290 h 757168"/>
                <a:gd name="connsiteX144" fmla="*/ 4500826 w 12192000"/>
                <a:gd name="connsiteY144" fmla="*/ 470529 h 757168"/>
                <a:gd name="connsiteX145" fmla="*/ 4317973 w 12192000"/>
                <a:gd name="connsiteY145" fmla="*/ 483649 h 757168"/>
                <a:gd name="connsiteX146" fmla="*/ 4166722 w 12192000"/>
                <a:gd name="connsiteY146" fmla="*/ 490602 h 757168"/>
                <a:gd name="connsiteX147" fmla="*/ 4042814 w 12192000"/>
                <a:gd name="connsiteY147" fmla="*/ 530660 h 757168"/>
                <a:gd name="connsiteX148" fmla="*/ 4002653 w 12192000"/>
                <a:gd name="connsiteY148" fmla="*/ 552594 h 757168"/>
                <a:gd name="connsiteX149" fmla="*/ 3969549 w 12192000"/>
                <a:gd name="connsiteY149" fmla="*/ 566312 h 757168"/>
                <a:gd name="connsiteX150" fmla="*/ 3821685 w 12192000"/>
                <a:gd name="connsiteY150" fmla="*/ 649183 h 757168"/>
                <a:gd name="connsiteX151" fmla="*/ 3805138 w 12192000"/>
                <a:gd name="connsiteY151" fmla="*/ 655947 h 757168"/>
                <a:gd name="connsiteX152" fmla="*/ 3609177 w 12192000"/>
                <a:gd name="connsiteY152" fmla="*/ 687459 h 757168"/>
                <a:gd name="connsiteX153" fmla="*/ 3539727 w 12192000"/>
                <a:gd name="connsiteY153" fmla="*/ 706521 h 757168"/>
                <a:gd name="connsiteX154" fmla="*/ 3396572 w 12192000"/>
                <a:gd name="connsiteY154" fmla="*/ 755681 h 757168"/>
                <a:gd name="connsiteX155" fmla="*/ 3341054 w 12192000"/>
                <a:gd name="connsiteY155" fmla="*/ 754679 h 757168"/>
                <a:gd name="connsiteX156" fmla="*/ 3138775 w 12192000"/>
                <a:gd name="connsiteY156" fmla="*/ 710120 h 757168"/>
                <a:gd name="connsiteX157" fmla="*/ 3037283 w 12192000"/>
                <a:gd name="connsiteY157" fmla="*/ 666453 h 757168"/>
                <a:gd name="connsiteX158" fmla="*/ 3002117 w 12192000"/>
                <a:gd name="connsiteY158" fmla="*/ 649347 h 757168"/>
                <a:gd name="connsiteX159" fmla="*/ 2747294 w 12192000"/>
                <a:gd name="connsiteY159" fmla="*/ 652400 h 757168"/>
                <a:gd name="connsiteX160" fmla="*/ 2676273 w 12192000"/>
                <a:gd name="connsiteY160" fmla="*/ 652304 h 757168"/>
                <a:gd name="connsiteX161" fmla="*/ 2432360 w 12192000"/>
                <a:gd name="connsiteY161" fmla="*/ 657836 h 757168"/>
                <a:gd name="connsiteX162" fmla="*/ 2382311 w 12192000"/>
                <a:gd name="connsiteY162" fmla="*/ 650824 h 757168"/>
                <a:gd name="connsiteX163" fmla="*/ 2055134 w 12192000"/>
                <a:gd name="connsiteY163" fmla="*/ 630053 h 757168"/>
                <a:gd name="connsiteX164" fmla="*/ 2031829 w 12192000"/>
                <a:gd name="connsiteY164" fmla="*/ 639324 h 757168"/>
                <a:gd name="connsiteX165" fmla="*/ 1912764 w 12192000"/>
                <a:gd name="connsiteY165" fmla="*/ 664183 h 757168"/>
                <a:gd name="connsiteX166" fmla="*/ 1755637 w 12192000"/>
                <a:gd name="connsiteY166" fmla="*/ 663960 h 757168"/>
                <a:gd name="connsiteX167" fmla="*/ 1727159 w 12192000"/>
                <a:gd name="connsiteY167" fmla="*/ 659605 h 757168"/>
                <a:gd name="connsiteX168" fmla="*/ 1622470 w 12192000"/>
                <a:gd name="connsiteY168" fmla="*/ 634850 h 757168"/>
                <a:gd name="connsiteX169" fmla="*/ 1385955 w 12192000"/>
                <a:gd name="connsiteY169" fmla="*/ 604522 h 757168"/>
                <a:gd name="connsiteX170" fmla="*/ 1340055 w 12192000"/>
                <a:gd name="connsiteY170" fmla="*/ 595629 h 757168"/>
                <a:gd name="connsiteX171" fmla="*/ 1257271 w 12192000"/>
                <a:gd name="connsiteY171" fmla="*/ 581180 h 757168"/>
                <a:gd name="connsiteX172" fmla="*/ 1031914 w 12192000"/>
                <a:gd name="connsiteY172" fmla="*/ 562692 h 757168"/>
                <a:gd name="connsiteX173" fmla="*/ 922031 w 12192000"/>
                <a:gd name="connsiteY173" fmla="*/ 566853 h 757168"/>
                <a:gd name="connsiteX174" fmla="*/ 873250 w 12192000"/>
                <a:gd name="connsiteY174" fmla="*/ 563724 h 757168"/>
                <a:gd name="connsiteX175" fmla="*/ 711627 w 12192000"/>
                <a:gd name="connsiteY175" fmla="*/ 529880 h 757168"/>
                <a:gd name="connsiteX176" fmla="*/ 311112 w 12192000"/>
                <a:gd name="connsiteY176" fmla="*/ 525106 h 757168"/>
                <a:gd name="connsiteX177" fmla="*/ 184145 w 12192000"/>
                <a:gd name="connsiteY177" fmla="*/ 532188 h 757168"/>
                <a:gd name="connsiteX178" fmla="*/ 116886 w 12192000"/>
                <a:gd name="connsiteY178" fmla="*/ 530572 h 757168"/>
                <a:gd name="connsiteX179" fmla="*/ 23941 w 12192000"/>
                <a:gd name="connsiteY179" fmla="*/ 506433 h 757168"/>
                <a:gd name="connsiteX180" fmla="*/ 0 w 12192000"/>
                <a:gd name="connsiteY180" fmla="*/ 502149 h 757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Lst>
              <a:rect l="l" t="t" r="r" b="b"/>
              <a:pathLst>
                <a:path w="12192000" h="757168">
                  <a:moveTo>
                    <a:pt x="0" y="0"/>
                  </a:moveTo>
                  <a:lnTo>
                    <a:pt x="41653" y="6945"/>
                  </a:lnTo>
                  <a:cubicBezTo>
                    <a:pt x="55151" y="9178"/>
                    <a:pt x="68996" y="11810"/>
                    <a:pt x="81317" y="15509"/>
                  </a:cubicBezTo>
                  <a:cubicBezTo>
                    <a:pt x="92911" y="18978"/>
                    <a:pt x="102562" y="24446"/>
                    <a:pt x="114150" y="28105"/>
                  </a:cubicBezTo>
                  <a:cubicBezTo>
                    <a:pt x="145644" y="37958"/>
                    <a:pt x="177914" y="47281"/>
                    <a:pt x="214865" y="58374"/>
                  </a:cubicBezTo>
                  <a:cubicBezTo>
                    <a:pt x="236680" y="42349"/>
                    <a:pt x="264438" y="53534"/>
                    <a:pt x="299237" y="63560"/>
                  </a:cubicBezTo>
                  <a:cubicBezTo>
                    <a:pt x="334763" y="73816"/>
                    <a:pt x="376093" y="78654"/>
                    <a:pt x="415570" y="83774"/>
                  </a:cubicBezTo>
                  <a:cubicBezTo>
                    <a:pt x="487949" y="93100"/>
                    <a:pt x="560804" y="100354"/>
                    <a:pt x="633210" y="109108"/>
                  </a:cubicBezTo>
                  <a:cubicBezTo>
                    <a:pt x="648566" y="111058"/>
                    <a:pt x="666073" y="114072"/>
                    <a:pt x="677567" y="119446"/>
                  </a:cubicBezTo>
                  <a:cubicBezTo>
                    <a:pt x="756262" y="155621"/>
                    <a:pt x="853422" y="169678"/>
                    <a:pt x="946429" y="171502"/>
                  </a:cubicBezTo>
                  <a:cubicBezTo>
                    <a:pt x="1019582" y="173044"/>
                    <a:pt x="1091239" y="175083"/>
                    <a:pt x="1163367" y="182106"/>
                  </a:cubicBezTo>
                  <a:cubicBezTo>
                    <a:pt x="1168863" y="182586"/>
                    <a:pt x="1176224" y="182589"/>
                    <a:pt x="1180337" y="181279"/>
                  </a:cubicBezTo>
                  <a:cubicBezTo>
                    <a:pt x="1205822" y="172503"/>
                    <a:pt x="1231920" y="173109"/>
                    <a:pt x="1263939" y="173070"/>
                  </a:cubicBezTo>
                  <a:cubicBezTo>
                    <a:pt x="1309211" y="172961"/>
                    <a:pt x="1350592" y="176848"/>
                    <a:pt x="1392213" y="183225"/>
                  </a:cubicBezTo>
                  <a:cubicBezTo>
                    <a:pt x="1422516" y="187866"/>
                    <a:pt x="1453010" y="195759"/>
                    <a:pt x="1479752" y="205174"/>
                  </a:cubicBezTo>
                  <a:cubicBezTo>
                    <a:pt x="1516962" y="218381"/>
                    <a:pt x="1553071" y="224660"/>
                    <a:pt x="1589813" y="211706"/>
                  </a:cubicBezTo>
                  <a:cubicBezTo>
                    <a:pt x="1629541" y="197953"/>
                    <a:pt x="1673292" y="205778"/>
                    <a:pt x="1716264" y="207459"/>
                  </a:cubicBezTo>
                  <a:cubicBezTo>
                    <a:pt x="1734988" y="208248"/>
                    <a:pt x="1754789" y="209668"/>
                    <a:pt x="1772900" y="208137"/>
                  </a:cubicBezTo>
                  <a:cubicBezTo>
                    <a:pt x="1825381" y="203828"/>
                    <a:pt x="1876222" y="195808"/>
                    <a:pt x="1929319" y="193822"/>
                  </a:cubicBezTo>
                  <a:cubicBezTo>
                    <a:pt x="1958819" y="192698"/>
                    <a:pt x="1991232" y="199166"/>
                    <a:pt x="2021514" y="204186"/>
                  </a:cubicBezTo>
                  <a:cubicBezTo>
                    <a:pt x="2052154" y="209417"/>
                    <a:pt x="2082323" y="216530"/>
                    <a:pt x="2111753" y="223797"/>
                  </a:cubicBezTo>
                  <a:cubicBezTo>
                    <a:pt x="2131736" y="228659"/>
                    <a:pt x="2153567" y="233429"/>
                    <a:pt x="2169356" y="241125"/>
                  </a:cubicBezTo>
                  <a:cubicBezTo>
                    <a:pt x="2205243" y="258649"/>
                    <a:pt x="2242901" y="263295"/>
                    <a:pt x="2286638" y="257382"/>
                  </a:cubicBezTo>
                  <a:cubicBezTo>
                    <a:pt x="2293313" y="256396"/>
                    <a:pt x="2301018" y="256799"/>
                    <a:pt x="2308368" y="256995"/>
                  </a:cubicBezTo>
                  <a:cubicBezTo>
                    <a:pt x="2426026" y="259155"/>
                    <a:pt x="2543593" y="262834"/>
                    <a:pt x="2660621" y="262863"/>
                  </a:cubicBezTo>
                  <a:cubicBezTo>
                    <a:pt x="2708088" y="262871"/>
                    <a:pt x="2754165" y="254412"/>
                    <a:pt x="2801134" y="250006"/>
                  </a:cubicBezTo>
                  <a:cubicBezTo>
                    <a:pt x="2810748" y="249174"/>
                    <a:pt x="2821504" y="247638"/>
                    <a:pt x="2830994" y="249091"/>
                  </a:cubicBezTo>
                  <a:cubicBezTo>
                    <a:pt x="2934354" y="264045"/>
                    <a:pt x="3032340" y="255254"/>
                    <a:pt x="3129084" y="242009"/>
                  </a:cubicBezTo>
                  <a:cubicBezTo>
                    <a:pt x="3139090" y="240625"/>
                    <a:pt x="3151170" y="241831"/>
                    <a:pt x="3162162" y="242789"/>
                  </a:cubicBezTo>
                  <a:cubicBezTo>
                    <a:pt x="3192925" y="245736"/>
                    <a:pt x="3225969" y="254145"/>
                    <a:pt x="3254072" y="251612"/>
                  </a:cubicBezTo>
                  <a:cubicBezTo>
                    <a:pt x="3328782" y="244461"/>
                    <a:pt x="3402881" y="234992"/>
                    <a:pt x="3473491" y="221903"/>
                  </a:cubicBezTo>
                  <a:cubicBezTo>
                    <a:pt x="3545212" y="208683"/>
                    <a:pt x="3611651" y="197856"/>
                    <a:pt x="3691860" y="219228"/>
                  </a:cubicBezTo>
                  <a:cubicBezTo>
                    <a:pt x="3725977" y="228268"/>
                    <a:pt x="3771754" y="225515"/>
                    <a:pt x="3811494" y="225691"/>
                  </a:cubicBezTo>
                  <a:cubicBezTo>
                    <a:pt x="3840564" y="225687"/>
                    <a:pt x="3868906" y="218586"/>
                    <a:pt x="3897533" y="220087"/>
                  </a:cubicBezTo>
                  <a:cubicBezTo>
                    <a:pt x="3973874" y="224087"/>
                    <a:pt x="4042293" y="217563"/>
                    <a:pt x="4109430" y="200477"/>
                  </a:cubicBezTo>
                  <a:cubicBezTo>
                    <a:pt x="4135544" y="193834"/>
                    <a:pt x="4175268" y="201258"/>
                    <a:pt x="4208772" y="200914"/>
                  </a:cubicBezTo>
                  <a:cubicBezTo>
                    <a:pt x="4244136" y="200288"/>
                    <a:pt x="4280583" y="199908"/>
                    <a:pt x="4314641" y="196159"/>
                  </a:cubicBezTo>
                  <a:cubicBezTo>
                    <a:pt x="4402743" y="186278"/>
                    <a:pt x="4489848" y="174436"/>
                    <a:pt x="4577622" y="163774"/>
                  </a:cubicBezTo>
                  <a:cubicBezTo>
                    <a:pt x="4649843" y="154967"/>
                    <a:pt x="4719794" y="168553"/>
                    <a:pt x="4790345" y="177592"/>
                  </a:cubicBezTo>
                  <a:cubicBezTo>
                    <a:pt x="4834576" y="183345"/>
                    <a:pt x="4875614" y="193701"/>
                    <a:pt x="4926164" y="184139"/>
                  </a:cubicBezTo>
                  <a:cubicBezTo>
                    <a:pt x="4974485" y="175032"/>
                    <a:pt x="5034899" y="180870"/>
                    <a:pt x="5088812" y="177401"/>
                  </a:cubicBezTo>
                  <a:cubicBezTo>
                    <a:pt x="5134238" y="174439"/>
                    <a:pt x="5178353" y="168165"/>
                    <a:pt x="5222466" y="162082"/>
                  </a:cubicBezTo>
                  <a:cubicBezTo>
                    <a:pt x="5282519" y="153783"/>
                    <a:pt x="5341864" y="144876"/>
                    <a:pt x="5406528" y="153987"/>
                  </a:cubicBezTo>
                  <a:cubicBezTo>
                    <a:pt x="5479960" y="164323"/>
                    <a:pt x="5531876" y="142624"/>
                    <a:pt x="5590716" y="129490"/>
                  </a:cubicBezTo>
                  <a:cubicBezTo>
                    <a:pt x="5631296" y="120553"/>
                    <a:pt x="5675395" y="114659"/>
                    <a:pt x="5719429" y="110099"/>
                  </a:cubicBezTo>
                  <a:cubicBezTo>
                    <a:pt x="5778247" y="104215"/>
                    <a:pt x="5838715" y="102042"/>
                    <a:pt x="5897895" y="96368"/>
                  </a:cubicBezTo>
                  <a:cubicBezTo>
                    <a:pt x="5987399" y="87895"/>
                    <a:pt x="6077855" y="82333"/>
                    <a:pt x="6169957" y="94411"/>
                  </a:cubicBezTo>
                  <a:cubicBezTo>
                    <a:pt x="6212360" y="99875"/>
                    <a:pt x="6252010" y="101763"/>
                    <a:pt x="6294827" y="99236"/>
                  </a:cubicBezTo>
                  <a:cubicBezTo>
                    <a:pt x="6364965" y="95091"/>
                    <a:pt x="6436581" y="97891"/>
                    <a:pt x="6494261" y="71724"/>
                  </a:cubicBezTo>
                  <a:cubicBezTo>
                    <a:pt x="6514615" y="62488"/>
                    <a:pt x="6550354" y="61691"/>
                    <a:pt x="6579627" y="57883"/>
                  </a:cubicBezTo>
                  <a:cubicBezTo>
                    <a:pt x="6613354" y="53353"/>
                    <a:pt x="6637770" y="57878"/>
                    <a:pt x="6654800" y="77086"/>
                  </a:cubicBezTo>
                  <a:cubicBezTo>
                    <a:pt x="6662444" y="85688"/>
                    <a:pt x="6685147" y="94892"/>
                    <a:pt x="6703059" y="97166"/>
                  </a:cubicBezTo>
                  <a:cubicBezTo>
                    <a:pt x="6756799" y="103989"/>
                    <a:pt x="6806654" y="100687"/>
                    <a:pt x="6859445" y="90481"/>
                  </a:cubicBezTo>
                  <a:cubicBezTo>
                    <a:pt x="6908894" y="80861"/>
                    <a:pt x="6969747" y="85387"/>
                    <a:pt x="7025414" y="83536"/>
                  </a:cubicBezTo>
                  <a:cubicBezTo>
                    <a:pt x="7064862" y="82168"/>
                    <a:pt x="7104501" y="77186"/>
                    <a:pt x="7144137" y="79264"/>
                  </a:cubicBezTo>
                  <a:cubicBezTo>
                    <a:pt x="7193316" y="81841"/>
                    <a:pt x="7241809" y="90488"/>
                    <a:pt x="7291235" y="95367"/>
                  </a:cubicBezTo>
                  <a:cubicBezTo>
                    <a:pt x="7329668" y="99288"/>
                    <a:pt x="7368978" y="100585"/>
                    <a:pt x="7407395" y="104888"/>
                  </a:cubicBezTo>
                  <a:cubicBezTo>
                    <a:pt x="7438868" y="108256"/>
                    <a:pt x="7469832" y="114265"/>
                    <a:pt x="7500837" y="119515"/>
                  </a:cubicBezTo>
                  <a:cubicBezTo>
                    <a:pt x="7512146" y="121444"/>
                    <a:pt x="7523255" y="127178"/>
                    <a:pt x="7533567" y="126955"/>
                  </a:cubicBezTo>
                  <a:cubicBezTo>
                    <a:pt x="7636025" y="124121"/>
                    <a:pt x="7707510" y="164497"/>
                    <a:pt x="7792910" y="185188"/>
                  </a:cubicBezTo>
                  <a:cubicBezTo>
                    <a:pt x="7882663" y="207063"/>
                    <a:pt x="7969001" y="237914"/>
                    <a:pt x="8070699" y="235423"/>
                  </a:cubicBezTo>
                  <a:cubicBezTo>
                    <a:pt x="8132239" y="233879"/>
                    <a:pt x="8191903" y="225939"/>
                    <a:pt x="8253177" y="222473"/>
                  </a:cubicBezTo>
                  <a:cubicBezTo>
                    <a:pt x="8274949" y="221324"/>
                    <a:pt x="8299150" y="222976"/>
                    <a:pt x="8320683" y="226393"/>
                  </a:cubicBezTo>
                  <a:cubicBezTo>
                    <a:pt x="8424731" y="242340"/>
                    <a:pt x="8527777" y="249266"/>
                    <a:pt x="8631438" y="237528"/>
                  </a:cubicBezTo>
                  <a:cubicBezTo>
                    <a:pt x="8649201" y="235596"/>
                    <a:pt x="8668058" y="233915"/>
                    <a:pt x="8686410" y="234877"/>
                  </a:cubicBezTo>
                  <a:cubicBezTo>
                    <a:pt x="8786966" y="240146"/>
                    <a:pt x="8885480" y="249315"/>
                    <a:pt x="8980658" y="273001"/>
                  </a:cubicBezTo>
                  <a:cubicBezTo>
                    <a:pt x="9012626" y="280972"/>
                    <a:pt x="9052108" y="279035"/>
                    <a:pt x="9087625" y="282423"/>
                  </a:cubicBezTo>
                  <a:cubicBezTo>
                    <a:pt x="9120583" y="285484"/>
                    <a:pt x="9154319" y="287825"/>
                    <a:pt x="9186017" y="293875"/>
                  </a:cubicBezTo>
                  <a:cubicBezTo>
                    <a:pt x="9232288" y="302785"/>
                    <a:pt x="9275554" y="305815"/>
                    <a:pt x="9323931" y="302628"/>
                  </a:cubicBezTo>
                  <a:cubicBezTo>
                    <a:pt x="9370084" y="299705"/>
                    <a:pt x="9419491" y="304964"/>
                    <a:pt x="9467213" y="307275"/>
                  </a:cubicBezTo>
                  <a:cubicBezTo>
                    <a:pt x="9520438" y="309874"/>
                    <a:pt x="9573661" y="312473"/>
                    <a:pt x="9626826" y="316213"/>
                  </a:cubicBezTo>
                  <a:cubicBezTo>
                    <a:pt x="9648094" y="317708"/>
                    <a:pt x="9671915" y="326588"/>
                    <a:pt x="9689696" y="324467"/>
                  </a:cubicBezTo>
                  <a:cubicBezTo>
                    <a:pt x="9747117" y="317175"/>
                    <a:pt x="9803355" y="332523"/>
                    <a:pt x="9860526" y="329986"/>
                  </a:cubicBezTo>
                  <a:cubicBezTo>
                    <a:pt x="9888572" y="328594"/>
                    <a:pt x="9919723" y="338048"/>
                    <a:pt x="9949775" y="340386"/>
                  </a:cubicBezTo>
                  <a:cubicBezTo>
                    <a:pt x="9998886" y="344296"/>
                    <a:pt x="10048092" y="346302"/>
                    <a:pt x="10097252" y="349262"/>
                  </a:cubicBezTo>
                  <a:cubicBezTo>
                    <a:pt x="10113390" y="350297"/>
                    <a:pt x="10129133" y="351886"/>
                    <a:pt x="10145261" y="353113"/>
                  </a:cubicBezTo>
                  <a:cubicBezTo>
                    <a:pt x="10159555" y="354243"/>
                    <a:pt x="10174512" y="356743"/>
                    <a:pt x="10188159" y="356124"/>
                  </a:cubicBezTo>
                  <a:cubicBezTo>
                    <a:pt x="10237589" y="353944"/>
                    <a:pt x="10286441" y="348682"/>
                    <a:pt x="10336144" y="348235"/>
                  </a:cubicBezTo>
                  <a:cubicBezTo>
                    <a:pt x="10379222" y="347822"/>
                    <a:pt x="10423443" y="353764"/>
                    <a:pt x="10466847" y="354131"/>
                  </a:cubicBezTo>
                  <a:cubicBezTo>
                    <a:pt x="10543353" y="354898"/>
                    <a:pt x="10619988" y="353190"/>
                    <a:pt x="10696514" y="353575"/>
                  </a:cubicBezTo>
                  <a:cubicBezTo>
                    <a:pt x="10713071" y="353680"/>
                    <a:pt x="10730069" y="359342"/>
                    <a:pt x="10746932" y="360606"/>
                  </a:cubicBezTo>
                  <a:cubicBezTo>
                    <a:pt x="10799731" y="364326"/>
                    <a:pt x="10852569" y="367289"/>
                    <a:pt x="10905388" y="370627"/>
                  </a:cubicBezTo>
                  <a:cubicBezTo>
                    <a:pt x="10935470" y="372396"/>
                    <a:pt x="10965963" y="373421"/>
                    <a:pt x="10995602" y="376691"/>
                  </a:cubicBezTo>
                  <a:cubicBezTo>
                    <a:pt x="11034750" y="381032"/>
                    <a:pt x="11070168" y="386324"/>
                    <a:pt x="11107647" y="373405"/>
                  </a:cubicBezTo>
                  <a:cubicBezTo>
                    <a:pt x="11165372" y="353347"/>
                    <a:pt x="11236837" y="366060"/>
                    <a:pt x="11302440" y="364156"/>
                  </a:cubicBezTo>
                  <a:cubicBezTo>
                    <a:pt x="11319394" y="363708"/>
                    <a:pt x="11336655" y="364422"/>
                    <a:pt x="11353613" y="363785"/>
                  </a:cubicBezTo>
                  <a:cubicBezTo>
                    <a:pt x="11384961" y="362566"/>
                    <a:pt x="11415955" y="360947"/>
                    <a:pt x="11447323" y="359346"/>
                  </a:cubicBezTo>
                  <a:cubicBezTo>
                    <a:pt x="11452855" y="359066"/>
                    <a:pt x="11459104" y="359200"/>
                    <a:pt x="11464292" y="358519"/>
                  </a:cubicBezTo>
                  <a:cubicBezTo>
                    <a:pt x="11512058" y="353010"/>
                    <a:pt x="11559143" y="346321"/>
                    <a:pt x="11607560" y="342370"/>
                  </a:cubicBezTo>
                  <a:cubicBezTo>
                    <a:pt x="11631218" y="340368"/>
                    <a:pt x="11657295" y="341352"/>
                    <a:pt x="11681426" y="344335"/>
                  </a:cubicBezTo>
                  <a:cubicBezTo>
                    <a:pt x="11751997" y="352993"/>
                    <a:pt x="11821986" y="358760"/>
                    <a:pt x="11893565" y="355261"/>
                  </a:cubicBezTo>
                  <a:cubicBezTo>
                    <a:pt x="11921973" y="353889"/>
                    <a:pt x="11953288" y="360300"/>
                    <a:pt x="11983290" y="363588"/>
                  </a:cubicBezTo>
                  <a:lnTo>
                    <a:pt x="12192000" y="388018"/>
                  </a:lnTo>
                  <a:lnTo>
                    <a:pt x="12192000" y="577115"/>
                  </a:lnTo>
                  <a:lnTo>
                    <a:pt x="12157329" y="588862"/>
                  </a:lnTo>
                  <a:cubicBezTo>
                    <a:pt x="12118393" y="608572"/>
                    <a:pt x="12109715" y="605637"/>
                    <a:pt x="12066948" y="586034"/>
                  </a:cubicBezTo>
                  <a:cubicBezTo>
                    <a:pt x="12016991" y="563193"/>
                    <a:pt x="11965119" y="541779"/>
                    <a:pt x="11911344" y="521599"/>
                  </a:cubicBezTo>
                  <a:cubicBezTo>
                    <a:pt x="11894383" y="515178"/>
                    <a:pt x="11869417" y="514060"/>
                    <a:pt x="11847823" y="511785"/>
                  </a:cubicBezTo>
                  <a:cubicBezTo>
                    <a:pt x="11811233" y="507768"/>
                    <a:pt x="11773630" y="501982"/>
                    <a:pt x="11737547" y="502380"/>
                  </a:cubicBezTo>
                  <a:cubicBezTo>
                    <a:pt x="11702930" y="502855"/>
                    <a:pt x="11668388" y="508866"/>
                    <a:pt x="11636052" y="514993"/>
                  </a:cubicBezTo>
                  <a:cubicBezTo>
                    <a:pt x="11545722" y="532199"/>
                    <a:pt x="11462455" y="555118"/>
                    <a:pt x="11394706" y="590867"/>
                  </a:cubicBezTo>
                  <a:cubicBezTo>
                    <a:pt x="11385999" y="595562"/>
                    <a:pt x="11369016" y="596581"/>
                    <a:pt x="11354978" y="597561"/>
                  </a:cubicBezTo>
                  <a:cubicBezTo>
                    <a:pt x="11332076" y="599224"/>
                    <a:pt x="11308448" y="600655"/>
                    <a:pt x="11285306" y="599825"/>
                  </a:cubicBezTo>
                  <a:cubicBezTo>
                    <a:pt x="11172906" y="595841"/>
                    <a:pt x="11083430" y="617861"/>
                    <a:pt x="11008528" y="656670"/>
                  </a:cubicBezTo>
                  <a:cubicBezTo>
                    <a:pt x="10986971" y="667750"/>
                    <a:pt x="10970753" y="668236"/>
                    <a:pt x="10948735" y="652964"/>
                  </a:cubicBezTo>
                  <a:cubicBezTo>
                    <a:pt x="10923173" y="635218"/>
                    <a:pt x="10885031" y="639705"/>
                    <a:pt x="10850698" y="641721"/>
                  </a:cubicBezTo>
                  <a:cubicBezTo>
                    <a:pt x="10815269" y="643680"/>
                    <a:pt x="10779458" y="645811"/>
                    <a:pt x="10744026" y="647769"/>
                  </a:cubicBezTo>
                  <a:cubicBezTo>
                    <a:pt x="10717832" y="649066"/>
                    <a:pt x="10692021" y="650003"/>
                    <a:pt x="10666160" y="651891"/>
                  </a:cubicBezTo>
                  <a:cubicBezTo>
                    <a:pt x="10585627" y="657783"/>
                    <a:pt x="10513854" y="650969"/>
                    <a:pt x="10450521" y="616552"/>
                  </a:cubicBezTo>
                  <a:cubicBezTo>
                    <a:pt x="10402221" y="590175"/>
                    <a:pt x="10339099" y="579806"/>
                    <a:pt x="10271192" y="583498"/>
                  </a:cubicBezTo>
                  <a:cubicBezTo>
                    <a:pt x="10262701" y="584006"/>
                    <a:pt x="10251859" y="587254"/>
                    <a:pt x="10246067" y="585423"/>
                  </a:cubicBezTo>
                  <a:cubicBezTo>
                    <a:pt x="10158786" y="558528"/>
                    <a:pt x="10086634" y="594049"/>
                    <a:pt x="10005027" y="592252"/>
                  </a:cubicBezTo>
                  <a:cubicBezTo>
                    <a:pt x="9969004" y="591507"/>
                    <a:pt x="9931565" y="603664"/>
                    <a:pt x="9898681" y="613195"/>
                  </a:cubicBezTo>
                  <a:cubicBezTo>
                    <a:pt x="9853463" y="626281"/>
                    <a:pt x="9813049" y="639042"/>
                    <a:pt x="9753225" y="629038"/>
                  </a:cubicBezTo>
                  <a:cubicBezTo>
                    <a:pt x="9693404" y="618845"/>
                    <a:pt x="9637675" y="628898"/>
                    <a:pt x="9591376" y="648601"/>
                  </a:cubicBezTo>
                  <a:cubicBezTo>
                    <a:pt x="9556001" y="663537"/>
                    <a:pt x="9518120" y="663077"/>
                    <a:pt x="9472860" y="655936"/>
                  </a:cubicBezTo>
                  <a:cubicBezTo>
                    <a:pt x="9416283" y="647056"/>
                    <a:pt x="9357217" y="643578"/>
                    <a:pt x="9299788" y="636945"/>
                  </a:cubicBezTo>
                  <a:cubicBezTo>
                    <a:pt x="9287347" y="635531"/>
                    <a:pt x="9271710" y="632039"/>
                    <a:pt x="9264605" y="627087"/>
                  </a:cubicBezTo>
                  <a:cubicBezTo>
                    <a:pt x="9177661" y="565680"/>
                    <a:pt x="9051076" y="558473"/>
                    <a:pt x="8926435" y="549269"/>
                  </a:cubicBezTo>
                  <a:cubicBezTo>
                    <a:pt x="8850925" y="543595"/>
                    <a:pt x="8774954" y="539613"/>
                    <a:pt x="8698934" y="536583"/>
                  </a:cubicBezTo>
                  <a:cubicBezTo>
                    <a:pt x="8673232" y="535428"/>
                    <a:pt x="8645916" y="537050"/>
                    <a:pt x="8622862" y="541563"/>
                  </a:cubicBezTo>
                  <a:cubicBezTo>
                    <a:pt x="8574890" y="551069"/>
                    <a:pt x="8530403" y="564380"/>
                    <a:pt x="8482784" y="574094"/>
                  </a:cubicBezTo>
                  <a:cubicBezTo>
                    <a:pt x="8464923" y="577929"/>
                    <a:pt x="8442157" y="576927"/>
                    <a:pt x="8421565" y="576610"/>
                  </a:cubicBezTo>
                  <a:cubicBezTo>
                    <a:pt x="8385152" y="576229"/>
                    <a:pt x="8345023" y="569546"/>
                    <a:pt x="8313469" y="574762"/>
                  </a:cubicBezTo>
                  <a:cubicBezTo>
                    <a:pt x="8231431" y="588203"/>
                    <a:pt x="8155671" y="580227"/>
                    <a:pt x="8079520" y="558685"/>
                  </a:cubicBezTo>
                  <a:cubicBezTo>
                    <a:pt x="7972906" y="528487"/>
                    <a:pt x="7870782" y="525043"/>
                    <a:pt x="7773327" y="558854"/>
                  </a:cubicBezTo>
                  <a:cubicBezTo>
                    <a:pt x="7729470" y="574107"/>
                    <a:pt x="7688069" y="563543"/>
                    <a:pt x="7652477" y="547561"/>
                  </a:cubicBezTo>
                  <a:cubicBezTo>
                    <a:pt x="7611494" y="529005"/>
                    <a:pt x="7570974" y="522685"/>
                    <a:pt x="7522274" y="532150"/>
                  </a:cubicBezTo>
                  <a:cubicBezTo>
                    <a:pt x="7511488" y="534257"/>
                    <a:pt x="7496511" y="532136"/>
                    <a:pt x="7484080" y="530532"/>
                  </a:cubicBezTo>
                  <a:cubicBezTo>
                    <a:pt x="7413133" y="522044"/>
                    <a:pt x="7341987" y="510303"/>
                    <a:pt x="7282277" y="540177"/>
                  </a:cubicBezTo>
                  <a:cubicBezTo>
                    <a:pt x="7270558" y="546051"/>
                    <a:pt x="7251336" y="547713"/>
                    <a:pt x="7235690" y="551282"/>
                  </a:cubicBezTo>
                  <a:cubicBezTo>
                    <a:pt x="7170161" y="565782"/>
                    <a:pt x="7172820" y="564203"/>
                    <a:pt x="7116339" y="539494"/>
                  </a:cubicBezTo>
                  <a:cubicBezTo>
                    <a:pt x="7086841" y="526502"/>
                    <a:pt x="7045980" y="512724"/>
                    <a:pt x="7011067" y="511848"/>
                  </a:cubicBezTo>
                  <a:cubicBezTo>
                    <a:pt x="6800473" y="506533"/>
                    <a:pt x="6601893" y="468653"/>
                    <a:pt x="6403234" y="432296"/>
                  </a:cubicBezTo>
                  <a:cubicBezTo>
                    <a:pt x="6280760" y="409851"/>
                    <a:pt x="6160432" y="402592"/>
                    <a:pt x="6036273" y="412301"/>
                  </a:cubicBezTo>
                  <a:cubicBezTo>
                    <a:pt x="5946471" y="419425"/>
                    <a:pt x="5863077" y="395593"/>
                    <a:pt x="5780467" y="377910"/>
                  </a:cubicBezTo>
                  <a:cubicBezTo>
                    <a:pt x="5763357" y="374343"/>
                    <a:pt x="5747757" y="363033"/>
                    <a:pt x="5739051" y="353609"/>
                  </a:cubicBezTo>
                  <a:cubicBezTo>
                    <a:pt x="5707675" y="320294"/>
                    <a:pt x="5653252" y="312483"/>
                    <a:pt x="5583566" y="321995"/>
                  </a:cubicBezTo>
                  <a:cubicBezTo>
                    <a:pt x="5528347" y="329404"/>
                    <a:pt x="5477716" y="340486"/>
                    <a:pt x="5432030" y="362512"/>
                  </a:cubicBezTo>
                  <a:cubicBezTo>
                    <a:pt x="5378421" y="388318"/>
                    <a:pt x="5322767" y="418026"/>
                    <a:pt x="5241398" y="425781"/>
                  </a:cubicBezTo>
                  <a:cubicBezTo>
                    <a:pt x="5206262" y="429089"/>
                    <a:pt x="5176131" y="428273"/>
                    <a:pt x="5139710" y="421022"/>
                  </a:cubicBezTo>
                  <a:cubicBezTo>
                    <a:pt x="5069048" y="407018"/>
                    <a:pt x="4997864" y="396037"/>
                    <a:pt x="4929402" y="424310"/>
                  </a:cubicBezTo>
                  <a:cubicBezTo>
                    <a:pt x="4891785" y="439890"/>
                    <a:pt x="4841650" y="448519"/>
                    <a:pt x="4782793" y="441046"/>
                  </a:cubicBezTo>
                  <a:cubicBezTo>
                    <a:pt x="4709316" y="431663"/>
                    <a:pt x="4641426" y="442031"/>
                    <a:pt x="4577594" y="459290"/>
                  </a:cubicBezTo>
                  <a:cubicBezTo>
                    <a:pt x="4554816" y="465538"/>
                    <a:pt x="4527069" y="468279"/>
                    <a:pt x="4500826" y="470529"/>
                  </a:cubicBezTo>
                  <a:cubicBezTo>
                    <a:pt x="4440199" y="475746"/>
                    <a:pt x="4379252" y="479993"/>
                    <a:pt x="4317973" y="483649"/>
                  </a:cubicBezTo>
                  <a:cubicBezTo>
                    <a:pt x="4267762" y="486741"/>
                    <a:pt x="4217264" y="488292"/>
                    <a:pt x="4166722" y="490602"/>
                  </a:cubicBezTo>
                  <a:cubicBezTo>
                    <a:pt x="4111394" y="493045"/>
                    <a:pt x="4067073" y="503124"/>
                    <a:pt x="4042814" y="530660"/>
                  </a:cubicBezTo>
                  <a:cubicBezTo>
                    <a:pt x="4034996" y="539407"/>
                    <a:pt x="4017001" y="545715"/>
                    <a:pt x="4002653" y="552594"/>
                  </a:cubicBezTo>
                  <a:cubicBezTo>
                    <a:pt x="3992459" y="557592"/>
                    <a:pt x="3979023" y="561086"/>
                    <a:pt x="3969549" y="566312"/>
                  </a:cubicBezTo>
                  <a:cubicBezTo>
                    <a:pt x="3919896" y="593854"/>
                    <a:pt x="3870968" y="621622"/>
                    <a:pt x="3821685" y="649183"/>
                  </a:cubicBezTo>
                  <a:cubicBezTo>
                    <a:pt x="3816761" y="651788"/>
                    <a:pt x="3811445" y="654943"/>
                    <a:pt x="3805138" y="655947"/>
                  </a:cubicBezTo>
                  <a:cubicBezTo>
                    <a:pt x="3739817" y="666451"/>
                    <a:pt x="3673801" y="676154"/>
                    <a:pt x="3609177" y="687459"/>
                  </a:cubicBezTo>
                  <a:cubicBezTo>
                    <a:pt x="3584288" y="691878"/>
                    <a:pt x="3558597" y="697589"/>
                    <a:pt x="3539727" y="706521"/>
                  </a:cubicBezTo>
                  <a:cubicBezTo>
                    <a:pt x="3496714" y="726780"/>
                    <a:pt x="3457268" y="749132"/>
                    <a:pt x="3396572" y="755681"/>
                  </a:cubicBezTo>
                  <a:cubicBezTo>
                    <a:pt x="3378807" y="757611"/>
                    <a:pt x="3357809" y="758036"/>
                    <a:pt x="3341054" y="754679"/>
                  </a:cubicBezTo>
                  <a:cubicBezTo>
                    <a:pt x="3272962" y="740809"/>
                    <a:pt x="3206471" y="724541"/>
                    <a:pt x="3138775" y="710120"/>
                  </a:cubicBezTo>
                  <a:cubicBezTo>
                    <a:pt x="3095820" y="701191"/>
                    <a:pt x="3056969" y="691141"/>
                    <a:pt x="3037283" y="666453"/>
                  </a:cubicBezTo>
                  <a:cubicBezTo>
                    <a:pt x="3031764" y="659487"/>
                    <a:pt x="3015626" y="651391"/>
                    <a:pt x="3002117" y="649347"/>
                  </a:cubicBezTo>
                  <a:cubicBezTo>
                    <a:pt x="2915220" y="636209"/>
                    <a:pt x="2829194" y="627503"/>
                    <a:pt x="2747294" y="652400"/>
                  </a:cubicBezTo>
                  <a:cubicBezTo>
                    <a:pt x="2730084" y="657794"/>
                    <a:pt x="2698519" y="656140"/>
                    <a:pt x="2676273" y="652304"/>
                  </a:cubicBezTo>
                  <a:cubicBezTo>
                    <a:pt x="2590546" y="637890"/>
                    <a:pt x="2508883" y="630176"/>
                    <a:pt x="2432360" y="657836"/>
                  </a:cubicBezTo>
                  <a:cubicBezTo>
                    <a:pt x="2423352" y="661179"/>
                    <a:pt x="2395274" y="656272"/>
                    <a:pt x="2382311" y="650824"/>
                  </a:cubicBezTo>
                  <a:cubicBezTo>
                    <a:pt x="2257393" y="597728"/>
                    <a:pt x="2187724" y="592930"/>
                    <a:pt x="2055134" y="630053"/>
                  </a:cubicBezTo>
                  <a:cubicBezTo>
                    <a:pt x="2046542" y="632464"/>
                    <a:pt x="2035364" y="635121"/>
                    <a:pt x="2031829" y="639324"/>
                  </a:cubicBezTo>
                  <a:cubicBezTo>
                    <a:pt x="2007977" y="666120"/>
                    <a:pt x="1960229" y="664380"/>
                    <a:pt x="1912764" y="664183"/>
                  </a:cubicBezTo>
                  <a:cubicBezTo>
                    <a:pt x="1860521" y="663924"/>
                    <a:pt x="1808236" y="664426"/>
                    <a:pt x="1755637" y="663960"/>
                  </a:cubicBezTo>
                  <a:cubicBezTo>
                    <a:pt x="1746439" y="663859"/>
                    <a:pt x="1736243" y="661799"/>
                    <a:pt x="1727159" y="659605"/>
                  </a:cubicBezTo>
                  <a:cubicBezTo>
                    <a:pt x="1692256" y="651480"/>
                    <a:pt x="1658604" y="640559"/>
                    <a:pt x="1622470" y="634850"/>
                  </a:cubicBezTo>
                  <a:cubicBezTo>
                    <a:pt x="1544362" y="622552"/>
                    <a:pt x="1469248" y="602210"/>
                    <a:pt x="1385955" y="604522"/>
                  </a:cubicBezTo>
                  <a:cubicBezTo>
                    <a:pt x="1371585" y="604913"/>
                    <a:pt x="1355357" y="598530"/>
                    <a:pt x="1340055" y="595629"/>
                  </a:cubicBezTo>
                  <a:cubicBezTo>
                    <a:pt x="1312351" y="590552"/>
                    <a:pt x="1285460" y="583993"/>
                    <a:pt x="1257271" y="581180"/>
                  </a:cubicBezTo>
                  <a:cubicBezTo>
                    <a:pt x="1182583" y="573830"/>
                    <a:pt x="1107142" y="566824"/>
                    <a:pt x="1031914" y="562692"/>
                  </a:cubicBezTo>
                  <a:cubicBezTo>
                    <a:pt x="995593" y="560597"/>
                    <a:pt x="958880" y="565923"/>
                    <a:pt x="922031" y="566853"/>
                  </a:cubicBezTo>
                  <a:cubicBezTo>
                    <a:pt x="905446" y="567320"/>
                    <a:pt x="878533" y="568199"/>
                    <a:pt x="873250" y="563724"/>
                  </a:cubicBezTo>
                  <a:cubicBezTo>
                    <a:pt x="832343" y="529722"/>
                    <a:pt x="772202" y="532674"/>
                    <a:pt x="711627" y="529880"/>
                  </a:cubicBezTo>
                  <a:cubicBezTo>
                    <a:pt x="577999" y="523641"/>
                    <a:pt x="447408" y="543696"/>
                    <a:pt x="311112" y="525106"/>
                  </a:cubicBezTo>
                  <a:cubicBezTo>
                    <a:pt x="271645" y="519795"/>
                    <a:pt x="226936" y="530235"/>
                    <a:pt x="184145" y="532188"/>
                  </a:cubicBezTo>
                  <a:cubicBezTo>
                    <a:pt x="162015" y="533128"/>
                    <a:pt x="137665" y="534333"/>
                    <a:pt x="116886" y="530572"/>
                  </a:cubicBezTo>
                  <a:cubicBezTo>
                    <a:pt x="84810" y="524693"/>
                    <a:pt x="54011" y="515448"/>
                    <a:pt x="23941" y="506433"/>
                  </a:cubicBezTo>
                  <a:lnTo>
                    <a:pt x="0" y="502149"/>
                  </a:lnTo>
                  <a:close/>
                </a:path>
              </a:pathLst>
            </a:custGeom>
            <a:blipFill>
              <a:blip r:embed="rId7">
                <a:alphaModFix amt="57000"/>
              </a:blip>
              <a:tile tx="0" ty="0" sx="100000" sy="100000" flip="none" algn="tl"/>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3" name="TextBox 2">
            <a:extLst>
              <a:ext uri="{FF2B5EF4-FFF2-40B4-BE49-F238E27FC236}">
                <a16:creationId xmlns:a16="http://schemas.microsoft.com/office/drawing/2014/main" id="{0EACEFFF-3C98-2FE3-FAE3-4136B1A9AA6A}"/>
              </a:ext>
            </a:extLst>
          </p:cNvPr>
          <p:cNvSpPr txBox="1"/>
          <p:nvPr/>
        </p:nvSpPr>
        <p:spPr>
          <a:xfrm>
            <a:off x="5661026" y="4179417"/>
            <a:ext cx="5692774" cy="1077411"/>
          </a:xfrm>
          <a:prstGeom prst="rect">
            <a:avLst/>
          </a:prstGeom>
        </p:spPr>
        <p:txBody>
          <a:bodyPr vert="horz" lIns="91440" tIns="45720" rIns="91440" bIns="45720" rtlCol="0">
            <a:noAutofit/>
          </a:bodyPr>
          <a:lstStyle/>
          <a:p>
            <a:pPr marL="114300">
              <a:lnSpc>
                <a:spcPct val="90000"/>
              </a:lnSpc>
              <a:buNone/>
            </a:pPr>
            <a:r>
              <a:rPr lang="en-US" sz="2000" b="1" dirty="0">
                <a:solidFill>
                  <a:schemeClr val="bg1">
                    <a:alpha val="80000"/>
                  </a:schemeClr>
                </a:solidFill>
                <a:latin typeface="+mn-lt"/>
                <a:sym typeface="Wingdings" panose="05000000000000000000" pitchFamily="2" charset="2"/>
              </a:rPr>
              <a:t>   </a:t>
            </a:r>
            <a:r>
              <a:rPr lang="en-US" sz="2000" b="1" dirty="0">
                <a:solidFill>
                  <a:schemeClr val="bg1">
                    <a:alpha val="80000"/>
                  </a:schemeClr>
                </a:solidFill>
                <a:latin typeface="+mn-lt"/>
              </a:rPr>
              <a:t>Active listening</a:t>
            </a:r>
          </a:p>
          <a:p>
            <a:pPr marL="114300">
              <a:lnSpc>
                <a:spcPct val="90000"/>
              </a:lnSpc>
              <a:buNone/>
            </a:pPr>
            <a:r>
              <a:rPr lang="en-US" sz="2000" b="1" dirty="0">
                <a:solidFill>
                  <a:schemeClr val="bg1">
                    <a:alpha val="80000"/>
                  </a:schemeClr>
                </a:solidFill>
                <a:sym typeface="Wingdings" panose="05000000000000000000" pitchFamily="2" charset="2"/>
              </a:rPr>
              <a:t>   </a:t>
            </a:r>
            <a:r>
              <a:rPr lang="en-US" sz="2000" b="1" dirty="0">
                <a:solidFill>
                  <a:schemeClr val="bg1">
                    <a:alpha val="80000"/>
                  </a:schemeClr>
                </a:solidFill>
                <a:latin typeface="+mn-lt"/>
              </a:rPr>
              <a:t>Readback/hear back</a:t>
            </a:r>
          </a:p>
          <a:p>
            <a:pPr marL="457200" indent="-342900">
              <a:lnSpc>
                <a:spcPct val="90000"/>
              </a:lnSpc>
              <a:buFont typeface="Wingdings" panose="05000000000000000000" pitchFamily="2" charset="2"/>
              <a:buChar char="ü"/>
            </a:pPr>
            <a:r>
              <a:rPr lang="en-US" sz="2000" b="1" dirty="0">
                <a:solidFill>
                  <a:schemeClr val="bg1">
                    <a:alpha val="80000"/>
                  </a:schemeClr>
                </a:solidFill>
                <a:latin typeface="+mn-lt"/>
              </a:rPr>
              <a:t>Clarification</a:t>
            </a:r>
          </a:p>
          <a:p>
            <a:pPr marL="457200" indent="-342900">
              <a:lnSpc>
                <a:spcPct val="90000"/>
              </a:lnSpc>
              <a:buFont typeface="Wingdings" panose="05000000000000000000" pitchFamily="2" charset="2"/>
              <a:buChar char="ü"/>
            </a:pPr>
            <a:r>
              <a:rPr lang="en-US" sz="2000" b="1" dirty="0">
                <a:solidFill>
                  <a:schemeClr val="bg1">
                    <a:alpha val="80000"/>
                  </a:schemeClr>
                </a:solidFill>
                <a:latin typeface="+mn-lt"/>
              </a:rPr>
              <a:t>Questioning</a:t>
            </a:r>
          </a:p>
          <a:p>
            <a:pPr marL="114300">
              <a:lnSpc>
                <a:spcPct val="90000"/>
              </a:lnSpc>
              <a:buNone/>
            </a:pPr>
            <a:r>
              <a:rPr lang="en-US" sz="2000" b="1" dirty="0">
                <a:solidFill>
                  <a:schemeClr val="bg1">
                    <a:alpha val="80000"/>
                  </a:schemeClr>
                </a:solidFill>
                <a:sym typeface="Wingdings" panose="05000000000000000000" pitchFamily="2" charset="2"/>
              </a:rPr>
              <a:t>   </a:t>
            </a:r>
            <a:r>
              <a:rPr lang="en-US" sz="2000" b="1" dirty="0">
                <a:solidFill>
                  <a:schemeClr val="bg1">
                    <a:alpha val="80000"/>
                  </a:schemeClr>
                </a:solidFill>
                <a:latin typeface="+mn-lt"/>
              </a:rPr>
              <a:t>Procedures</a:t>
            </a:r>
          </a:p>
          <a:p>
            <a:pPr marL="114300">
              <a:lnSpc>
                <a:spcPct val="90000"/>
              </a:lnSpc>
              <a:buNone/>
            </a:pPr>
            <a:r>
              <a:rPr lang="en-US" sz="2000" b="1" dirty="0">
                <a:solidFill>
                  <a:schemeClr val="bg1">
                    <a:alpha val="80000"/>
                  </a:schemeClr>
                </a:solidFill>
                <a:sym typeface="Wingdings" panose="05000000000000000000" pitchFamily="2" charset="2"/>
              </a:rPr>
              <a:t>   </a:t>
            </a:r>
            <a:r>
              <a:rPr lang="en-US" sz="2000" b="1" dirty="0">
                <a:solidFill>
                  <a:schemeClr val="bg1">
                    <a:alpha val="80000"/>
                  </a:schemeClr>
                </a:solidFill>
                <a:latin typeface="+mn-lt"/>
              </a:rPr>
              <a:t>Checklists</a:t>
            </a:r>
          </a:p>
        </p:txBody>
      </p:sp>
    </p:spTree>
    <p:custDataLst>
      <p:tags r:id="rId1"/>
    </p:custDataLst>
    <p:extLst>
      <p:ext uri="{BB962C8B-B14F-4D97-AF65-F5344CB8AC3E}">
        <p14:creationId xmlns:p14="http://schemas.microsoft.com/office/powerpoint/2010/main" val="17223561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 name="Title 1">
            <a:extLst>
              <a:ext uri="{FF2B5EF4-FFF2-40B4-BE49-F238E27FC236}">
                <a16:creationId xmlns:a16="http://schemas.microsoft.com/office/drawing/2014/main" id="{C58B75B0-9758-E5AF-E94B-624064261E8D}"/>
              </a:ext>
            </a:extLst>
          </p:cNvPr>
          <p:cNvSpPr txBox="1">
            <a:spLocks/>
          </p:cNvSpPr>
          <p:nvPr/>
        </p:nvSpPr>
        <p:spPr>
          <a:xfrm>
            <a:off x="838200" y="448721"/>
            <a:ext cx="4707671" cy="1225650"/>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fontAlgn="auto">
              <a:spcAft>
                <a:spcPts val="600"/>
              </a:spcAft>
            </a:pPr>
            <a:r>
              <a:rPr lang="en-US" sz="3800" b="1" kern="1200" dirty="0">
                <a:solidFill>
                  <a:srgbClr val="31E6EF"/>
                </a:solidFill>
                <a:latin typeface="+mj-lt"/>
                <a:ea typeface="+mj-ea"/>
                <a:cs typeface="+mj-cs"/>
              </a:rPr>
              <a:t>Teamwork</a:t>
            </a:r>
          </a:p>
        </p:txBody>
      </p:sp>
      <p:cxnSp>
        <p:nvCxnSpPr>
          <p:cNvPr id="22" name="Straight Connector 21">
            <a:extLst>
              <a:ext uri="{FF2B5EF4-FFF2-40B4-BE49-F238E27FC236}">
                <a16:creationId xmlns:a16="http://schemas.microsoft.com/office/drawing/2014/main" id="{EEA38897-7BA3-4408-8083-3235339C4A6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1873" y="1749756"/>
            <a:ext cx="4718304"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86907825-7897-F8C6-FB2B-29DAF5082009}"/>
              </a:ext>
            </a:extLst>
          </p:cNvPr>
          <p:cNvSpPr txBox="1"/>
          <p:nvPr/>
        </p:nvSpPr>
        <p:spPr>
          <a:xfrm>
            <a:off x="831873" y="2123092"/>
            <a:ext cx="5109331" cy="3647710"/>
          </a:xfrm>
          <a:prstGeom prst="rect">
            <a:avLst/>
          </a:prstGeom>
        </p:spPr>
        <p:txBody>
          <a:bodyPr vert="horz" lIns="91440" tIns="45720" rIns="91440" bIns="45720" rtlCol="0">
            <a:normAutofit/>
          </a:bodyPr>
          <a:lstStyle/>
          <a:p>
            <a:pPr marL="457200" indent="-342900">
              <a:lnSpc>
                <a:spcPct val="90000"/>
              </a:lnSpc>
              <a:buFont typeface="Wingdings" panose="05000000000000000000" pitchFamily="2" charset="2"/>
              <a:buChar char="ü"/>
            </a:pPr>
            <a:r>
              <a:rPr lang="en-US" b="1" dirty="0">
                <a:solidFill>
                  <a:schemeClr val="bg1"/>
                </a:solidFill>
                <a:latin typeface="+mn-lt"/>
              </a:rPr>
              <a:t>Single-pilot resource management </a:t>
            </a:r>
          </a:p>
          <a:p>
            <a:pPr marL="457200" indent="-342900">
              <a:lnSpc>
                <a:spcPct val="90000"/>
              </a:lnSpc>
              <a:buFont typeface="Wingdings" panose="05000000000000000000" pitchFamily="2" charset="2"/>
              <a:buChar char="ü"/>
            </a:pPr>
            <a:r>
              <a:rPr lang="en-US" b="1" dirty="0">
                <a:solidFill>
                  <a:schemeClr val="bg1"/>
                </a:solidFill>
                <a:latin typeface="+mn-lt"/>
              </a:rPr>
              <a:t>Crew resource management</a:t>
            </a:r>
            <a:r>
              <a:rPr lang="en-US" b="1" dirty="0">
                <a:solidFill>
                  <a:schemeClr val="bg1"/>
                </a:solidFill>
                <a:sym typeface="Wingdings" panose="05000000000000000000" pitchFamily="2" charset="2"/>
              </a:rPr>
              <a:t>  </a:t>
            </a:r>
          </a:p>
          <a:p>
            <a:pPr marL="457200" indent="-342900">
              <a:lnSpc>
                <a:spcPct val="90000"/>
              </a:lnSpc>
              <a:buFont typeface="Wingdings" panose="05000000000000000000" pitchFamily="2" charset="2"/>
              <a:buChar char="ü"/>
            </a:pPr>
            <a:r>
              <a:rPr lang="en-US" b="1" dirty="0">
                <a:solidFill>
                  <a:schemeClr val="bg1"/>
                </a:solidFill>
                <a:latin typeface="+mn-lt"/>
              </a:rPr>
              <a:t>Pilot / Controller communication</a:t>
            </a:r>
          </a:p>
          <a:p>
            <a:pPr marL="457200" indent="-342900">
              <a:lnSpc>
                <a:spcPct val="90000"/>
              </a:lnSpc>
              <a:buFont typeface="Wingdings" panose="05000000000000000000" pitchFamily="2" charset="2"/>
              <a:buChar char="ü"/>
            </a:pPr>
            <a:r>
              <a:rPr lang="en-US" b="1" dirty="0">
                <a:solidFill>
                  <a:schemeClr val="bg1"/>
                </a:solidFill>
                <a:latin typeface="+mn-lt"/>
              </a:rPr>
              <a:t>Pilot / Passenger, Maintenance, Ramp, Wx, flight planning &amp; CFI coordination.</a:t>
            </a:r>
          </a:p>
        </p:txBody>
      </p:sp>
      <p:cxnSp>
        <p:nvCxnSpPr>
          <p:cNvPr id="23" name="Straight Connector 22">
            <a:extLst>
              <a:ext uri="{FF2B5EF4-FFF2-40B4-BE49-F238E27FC236}">
                <a16:creationId xmlns:a16="http://schemas.microsoft.com/office/drawing/2014/main" id="{F11AD06B-AB20-4097-8606-5DA00DBACE8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4027" y="5707672"/>
            <a:ext cx="4713997"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7" name="Picture 6" descr="A group of men in front of an airplane">
            <a:extLst>
              <a:ext uri="{FF2B5EF4-FFF2-40B4-BE49-F238E27FC236}">
                <a16:creationId xmlns:a16="http://schemas.microsoft.com/office/drawing/2014/main" id="{03E46C34-9371-8C50-4F89-654789EBF935}"/>
              </a:ext>
            </a:extLst>
          </p:cNvPr>
          <p:cNvPicPr>
            <a:picLocks noChangeAspect="1"/>
          </p:cNvPicPr>
          <p:nvPr/>
        </p:nvPicPr>
        <p:blipFill>
          <a:blip r:embed="rId4">
            <a:extLst>
              <a:ext uri="{28A0092B-C50C-407E-A947-70E740481C1C}">
                <a14:useLocalDpi xmlns:a14="http://schemas.microsoft.com/office/drawing/2010/main"/>
              </a:ext>
              <a:ext uri="{837473B0-CC2E-450A-ABE3-18F120FF3D39}">
                <a1611:picAttrSrcUrl xmlns:a1611="http://schemas.microsoft.com/office/drawing/2016/11/main" r:id="rId5"/>
              </a:ext>
            </a:extLst>
          </a:blip>
          <a:stretch>
            <a:fillRect/>
          </a:stretch>
        </p:blipFill>
        <p:spPr>
          <a:xfrm>
            <a:off x="6525453" y="1204880"/>
            <a:ext cx="5666547" cy="4448239"/>
          </a:xfrm>
          <a:prstGeom prst="rect">
            <a:avLst/>
          </a:prstGeom>
        </p:spPr>
      </p:pic>
      <p:sp>
        <p:nvSpPr>
          <p:cNvPr id="8" name="TextBox 7">
            <a:extLst>
              <a:ext uri="{FF2B5EF4-FFF2-40B4-BE49-F238E27FC236}">
                <a16:creationId xmlns:a16="http://schemas.microsoft.com/office/drawing/2014/main" id="{1742F5B9-9D4D-D5A8-4D21-71FA76C5D9CB}"/>
              </a:ext>
            </a:extLst>
          </p:cNvPr>
          <p:cNvSpPr txBox="1"/>
          <p:nvPr/>
        </p:nvSpPr>
        <p:spPr>
          <a:xfrm>
            <a:off x="9594814" y="5453064"/>
            <a:ext cx="2597186" cy="200055"/>
          </a:xfrm>
          <a:prstGeom prst="rect">
            <a:avLst/>
          </a:prstGeom>
          <a:solidFill>
            <a:srgbClr val="000000"/>
          </a:solidFill>
        </p:spPr>
        <p:txBody>
          <a:bodyPr wrap="none" rtlCol="0">
            <a:spAutoFit/>
          </a:bodyPr>
          <a:lstStyle/>
          <a:p>
            <a:pPr algn="r"/>
            <a:r>
              <a:rPr lang="en-US" sz="700">
                <a:solidFill>
                  <a:srgbClr val="FFFFFF"/>
                </a:solidFill>
                <a:latin typeface="+mn-lt"/>
                <a:hlinkClick r:id="rId5" tooltip="https://courses.lumenlearning.com/boundless-ushistory/chapter/social-effects-of-the-war/">
                  <a:extLst>
                    <a:ext uri="{A12FA001-AC4F-418D-AE19-62706E023703}">
                      <ahyp:hlinkClr xmlns:ahyp="http://schemas.microsoft.com/office/drawing/2018/hyperlinkcolor" val="tx"/>
                    </a:ext>
                  </a:extLst>
                </a:hlinkClick>
              </a:rPr>
              <a:t>This Photo</a:t>
            </a:r>
            <a:r>
              <a:rPr lang="en-US" sz="700">
                <a:solidFill>
                  <a:srgbClr val="FFFFFF"/>
                </a:solidFill>
                <a:latin typeface="+mn-lt"/>
              </a:rPr>
              <a:t> by Unknown Author is licensed under </a:t>
            </a:r>
            <a:r>
              <a:rPr lang="en-US" sz="700">
                <a:solidFill>
                  <a:srgbClr val="FFFFFF"/>
                </a:solidFill>
                <a:latin typeface="+mn-lt"/>
                <a:hlinkClick r:id="rId6" tooltip="https://creativecommons.org/licenses/by-sa/3.0/">
                  <a:extLst>
                    <a:ext uri="{A12FA001-AC4F-418D-AE19-62706E023703}">
                      <ahyp:hlinkClr xmlns:ahyp="http://schemas.microsoft.com/office/drawing/2018/hyperlinkcolor" val="tx"/>
                    </a:ext>
                  </a:extLst>
                </a:hlinkClick>
              </a:rPr>
              <a:t>CC BY-SA</a:t>
            </a:r>
            <a:endParaRPr lang="en-US" sz="700">
              <a:solidFill>
                <a:srgbClr val="FFFFFF"/>
              </a:solidFill>
              <a:latin typeface="+mn-lt"/>
            </a:endParaRPr>
          </a:p>
        </p:txBody>
      </p:sp>
    </p:spTree>
    <p:custDataLst>
      <p:tags r:id="rId1"/>
    </p:custDataLst>
    <p:extLst>
      <p:ext uri="{BB962C8B-B14F-4D97-AF65-F5344CB8AC3E}">
        <p14:creationId xmlns:p14="http://schemas.microsoft.com/office/powerpoint/2010/main" val="390075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 name="Title 1">
            <a:extLst>
              <a:ext uri="{FF2B5EF4-FFF2-40B4-BE49-F238E27FC236}">
                <a16:creationId xmlns:a16="http://schemas.microsoft.com/office/drawing/2014/main" id="{C58B75B0-9758-E5AF-E94B-624064261E8D}"/>
              </a:ext>
            </a:extLst>
          </p:cNvPr>
          <p:cNvSpPr txBox="1">
            <a:spLocks/>
          </p:cNvSpPr>
          <p:nvPr/>
        </p:nvSpPr>
        <p:spPr>
          <a:xfrm>
            <a:off x="838199" y="448721"/>
            <a:ext cx="5257801" cy="1225650"/>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fontAlgn="auto">
              <a:spcAft>
                <a:spcPts val="600"/>
              </a:spcAft>
            </a:pPr>
            <a:r>
              <a:rPr lang="en-US" sz="3800" b="1" kern="1200" dirty="0">
                <a:solidFill>
                  <a:srgbClr val="31E6EF"/>
                </a:solidFill>
                <a:latin typeface="+mj-lt"/>
                <a:ea typeface="+mj-ea"/>
                <a:cs typeface="+mj-cs"/>
              </a:rPr>
              <a:t>Situational Awareness</a:t>
            </a:r>
          </a:p>
        </p:txBody>
      </p:sp>
      <p:cxnSp>
        <p:nvCxnSpPr>
          <p:cNvPr id="18" name="Straight Connector 17">
            <a:extLst>
              <a:ext uri="{FF2B5EF4-FFF2-40B4-BE49-F238E27FC236}">
                <a16:creationId xmlns:a16="http://schemas.microsoft.com/office/drawing/2014/main" id="{EEA38897-7BA3-4408-8083-3235339C4A6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1873" y="1749756"/>
            <a:ext cx="4718304"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FCD3F897-83D2-9BDD-16A4-40DE37787316}"/>
              </a:ext>
            </a:extLst>
          </p:cNvPr>
          <p:cNvSpPr txBox="1"/>
          <p:nvPr/>
        </p:nvSpPr>
        <p:spPr>
          <a:xfrm>
            <a:off x="897769" y="1909192"/>
            <a:ext cx="4586513" cy="3647710"/>
          </a:xfrm>
          <a:prstGeom prst="rect">
            <a:avLst/>
          </a:prstGeom>
        </p:spPr>
        <p:txBody>
          <a:bodyPr vert="horz" lIns="91440" tIns="45720" rIns="91440" bIns="45720" rtlCol="0">
            <a:normAutofit/>
          </a:bodyPr>
          <a:lstStyle/>
          <a:p>
            <a:pPr marL="457200" indent="-342900">
              <a:lnSpc>
                <a:spcPct val="90000"/>
              </a:lnSpc>
              <a:buFont typeface="Wingdings" panose="05000000000000000000" pitchFamily="2" charset="2"/>
              <a:buChar char="ü"/>
            </a:pPr>
            <a:r>
              <a:rPr lang="en-US" b="1" dirty="0">
                <a:solidFill>
                  <a:schemeClr val="bg1"/>
                </a:solidFill>
              </a:rPr>
              <a:t>Scenario-based instruction</a:t>
            </a:r>
            <a:endParaRPr lang="en-US" b="1" dirty="0">
              <a:solidFill>
                <a:schemeClr val="bg1"/>
              </a:solidFill>
              <a:latin typeface="+mn-lt"/>
            </a:endParaRPr>
          </a:p>
          <a:p>
            <a:pPr marL="914400" lvl="1" indent="-342900">
              <a:lnSpc>
                <a:spcPct val="90000"/>
              </a:lnSpc>
              <a:buFont typeface="Wingdings" panose="05000000000000000000" pitchFamily="2" charset="2"/>
              <a:buChar char="ü"/>
            </a:pPr>
            <a:r>
              <a:rPr lang="en-US" b="1" dirty="0">
                <a:solidFill>
                  <a:schemeClr val="bg1"/>
                </a:solidFill>
                <a:latin typeface="+mn-lt"/>
              </a:rPr>
              <a:t>Weather and terrain</a:t>
            </a:r>
          </a:p>
          <a:p>
            <a:pPr marL="914400" lvl="1" indent="-342900">
              <a:lnSpc>
                <a:spcPct val="90000"/>
              </a:lnSpc>
              <a:buFont typeface="Wingdings" panose="05000000000000000000" pitchFamily="2" charset="2"/>
              <a:buChar char="ü"/>
            </a:pPr>
            <a:r>
              <a:rPr lang="en-US" b="1" dirty="0">
                <a:solidFill>
                  <a:schemeClr val="bg1"/>
                </a:solidFill>
                <a:latin typeface="+mn-lt"/>
              </a:rPr>
              <a:t>Aircraft and systems</a:t>
            </a:r>
          </a:p>
          <a:p>
            <a:pPr marL="914400" lvl="1" indent="-342900">
              <a:lnSpc>
                <a:spcPct val="90000"/>
              </a:lnSpc>
              <a:buFont typeface="Wingdings" panose="05000000000000000000" pitchFamily="2" charset="2"/>
              <a:buChar char="ü"/>
            </a:pPr>
            <a:r>
              <a:rPr lang="en-US" b="1" dirty="0">
                <a:solidFill>
                  <a:schemeClr val="bg1"/>
                </a:solidFill>
                <a:latin typeface="+mn-lt"/>
              </a:rPr>
              <a:t>Fuel        </a:t>
            </a:r>
          </a:p>
        </p:txBody>
      </p:sp>
      <p:cxnSp>
        <p:nvCxnSpPr>
          <p:cNvPr id="20" name="Straight Connector 19">
            <a:extLst>
              <a:ext uri="{FF2B5EF4-FFF2-40B4-BE49-F238E27FC236}">
                <a16:creationId xmlns:a16="http://schemas.microsoft.com/office/drawing/2014/main" id="{F11AD06B-AB20-4097-8606-5DA00DBACE8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4027" y="5707672"/>
            <a:ext cx="4713997"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10" name="Picture 9" descr="A picture containing indoor, several&#10;&#10;AI-generated content may be incorrect.">
            <a:extLst>
              <a:ext uri="{FF2B5EF4-FFF2-40B4-BE49-F238E27FC236}">
                <a16:creationId xmlns:a16="http://schemas.microsoft.com/office/drawing/2014/main" id="{917D74B3-EA89-28FC-2FE8-77C365C03A19}"/>
              </a:ext>
            </a:extLst>
          </p:cNvPr>
          <p:cNvPicPr>
            <a:picLocks noChangeAspect="1"/>
          </p:cNvPicPr>
          <p:nvPr/>
        </p:nvPicPr>
        <p:blipFill>
          <a:blip r:embed="rId4">
            <a:extLst>
              <a:ext uri="{28A0092B-C50C-407E-A947-70E740481C1C}">
                <a14:useLocalDpi xmlns:a14="http://schemas.microsoft.com/office/drawing/2010/main"/>
              </a:ext>
              <a:ext uri="{837473B0-CC2E-450A-ABE3-18F120FF3D39}">
                <a1611:picAttrSrcUrl xmlns:a1611="http://schemas.microsoft.com/office/drawing/2016/11/main" r:id="rId5"/>
              </a:ext>
            </a:extLst>
          </a:blip>
          <a:stretch>
            <a:fillRect/>
          </a:stretch>
        </p:blipFill>
        <p:spPr>
          <a:xfrm>
            <a:off x="6525453" y="1502374"/>
            <a:ext cx="5666547" cy="3853251"/>
          </a:xfrm>
          <a:prstGeom prst="rect">
            <a:avLst/>
          </a:prstGeom>
        </p:spPr>
      </p:pic>
      <p:sp>
        <p:nvSpPr>
          <p:cNvPr id="11" name="TextBox 10">
            <a:extLst>
              <a:ext uri="{FF2B5EF4-FFF2-40B4-BE49-F238E27FC236}">
                <a16:creationId xmlns:a16="http://schemas.microsoft.com/office/drawing/2014/main" id="{D40E139C-5F77-42DD-38E6-E17542A992D3}"/>
              </a:ext>
            </a:extLst>
          </p:cNvPr>
          <p:cNvSpPr txBox="1"/>
          <p:nvPr/>
        </p:nvSpPr>
        <p:spPr>
          <a:xfrm>
            <a:off x="9594815" y="5155570"/>
            <a:ext cx="2597185" cy="200055"/>
          </a:xfrm>
          <a:prstGeom prst="rect">
            <a:avLst/>
          </a:prstGeom>
          <a:solidFill>
            <a:srgbClr val="000000"/>
          </a:solidFill>
        </p:spPr>
        <p:txBody>
          <a:bodyPr wrap="none" rtlCol="0">
            <a:spAutoFit/>
          </a:bodyPr>
          <a:lstStyle/>
          <a:p>
            <a:pPr algn="r"/>
            <a:r>
              <a:rPr lang="en-US" sz="700">
                <a:solidFill>
                  <a:srgbClr val="FFFFFF"/>
                </a:solidFill>
                <a:latin typeface="+mn-lt"/>
                <a:hlinkClick r:id="rId5" tooltip="https://en.wikipedia.org/wiki/Flying_trapeze">
                  <a:extLst>
                    <a:ext uri="{A12FA001-AC4F-418D-AE19-62706E023703}">
                      <ahyp:hlinkClr xmlns:ahyp="http://schemas.microsoft.com/office/drawing/2018/hyperlinkcolor" val="tx"/>
                    </a:ext>
                  </a:extLst>
                </a:hlinkClick>
              </a:rPr>
              <a:t>This Photo</a:t>
            </a:r>
            <a:r>
              <a:rPr lang="en-US" sz="700">
                <a:solidFill>
                  <a:srgbClr val="FFFFFF"/>
                </a:solidFill>
                <a:latin typeface="+mn-lt"/>
              </a:rPr>
              <a:t> by Unknown Author is licensed under </a:t>
            </a:r>
            <a:r>
              <a:rPr lang="en-US" sz="700">
                <a:solidFill>
                  <a:srgbClr val="FFFFFF"/>
                </a:solidFill>
                <a:latin typeface="+mn-lt"/>
                <a:hlinkClick r:id="rId6" tooltip="https://creativecommons.org/licenses/by-sa/3.0/">
                  <a:extLst>
                    <a:ext uri="{A12FA001-AC4F-418D-AE19-62706E023703}">
                      <ahyp:hlinkClr xmlns:ahyp="http://schemas.microsoft.com/office/drawing/2018/hyperlinkcolor" val="tx"/>
                    </a:ext>
                  </a:extLst>
                </a:hlinkClick>
              </a:rPr>
              <a:t>CC BY-SA</a:t>
            </a:r>
            <a:endParaRPr lang="en-US" sz="700">
              <a:solidFill>
                <a:srgbClr val="FFFFFF"/>
              </a:solidFill>
              <a:latin typeface="+mn-lt"/>
            </a:endParaRPr>
          </a:p>
        </p:txBody>
      </p:sp>
    </p:spTree>
    <p:custDataLst>
      <p:tags r:id="rId1"/>
    </p:custDataLst>
    <p:extLst>
      <p:ext uri="{BB962C8B-B14F-4D97-AF65-F5344CB8AC3E}">
        <p14:creationId xmlns:p14="http://schemas.microsoft.com/office/powerpoint/2010/main" val="18059075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A154EA6D-99D4-7593-F93E-5B7704C745FB}"/>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4EBDBE82-1116-B674-9C66-2BFBD8D456F7}"/>
              </a:ext>
            </a:extLst>
          </p:cNvPr>
          <p:cNvSpPr txBox="1"/>
          <p:nvPr/>
        </p:nvSpPr>
        <p:spPr>
          <a:xfrm>
            <a:off x="752211" y="1653710"/>
            <a:ext cx="4921758" cy="4859802"/>
          </a:xfrm>
          <a:prstGeom prst="rect">
            <a:avLst/>
          </a:prstGeom>
        </p:spPr>
        <p:txBody>
          <a:bodyPr vert="horz" lIns="91440" tIns="45720" rIns="91440" bIns="45720" rtlCol="0">
            <a:normAutofit fontScale="40000" lnSpcReduction="20000"/>
          </a:bodyPr>
          <a:lstStyle/>
          <a:p>
            <a:pPr marL="342900" indent="-342900">
              <a:lnSpc>
                <a:spcPct val="90000"/>
              </a:lnSpc>
              <a:buFont typeface="Wingdings" panose="05000000000000000000" pitchFamily="2" charset="2"/>
              <a:buChar char="ü"/>
            </a:pPr>
            <a:r>
              <a:rPr lang="en-US" sz="6000" b="1" dirty="0">
                <a:solidFill>
                  <a:srgbClr val="32F2F2"/>
                </a:solidFill>
                <a:latin typeface="+mn-lt"/>
              </a:rPr>
              <a:t>Hazard</a:t>
            </a:r>
            <a:r>
              <a:rPr lang="en-US" sz="6000" b="1" dirty="0">
                <a:solidFill>
                  <a:schemeClr val="bg1"/>
                </a:solidFill>
                <a:latin typeface="+mn-lt"/>
              </a:rPr>
              <a:t> </a:t>
            </a:r>
            <a:r>
              <a:rPr lang="en-US" sz="7000" b="1" dirty="0">
                <a:solidFill>
                  <a:schemeClr val="bg1"/>
                </a:solidFill>
                <a:latin typeface="+mn-lt"/>
              </a:rPr>
              <a:t>–</a:t>
            </a:r>
            <a:r>
              <a:rPr lang="en-US" sz="6000" b="1" dirty="0">
                <a:solidFill>
                  <a:schemeClr val="bg1"/>
                </a:solidFill>
                <a:latin typeface="+mn-lt"/>
              </a:rPr>
              <a:t> </a:t>
            </a:r>
            <a:r>
              <a:rPr lang="en-US" sz="6000" b="1" i="1" dirty="0">
                <a:solidFill>
                  <a:schemeClr val="bg1"/>
                </a:solidFill>
                <a:latin typeface="+mn-lt"/>
              </a:rPr>
              <a:t>a condition, object or circumstance that could cause or contribute to an unwanted event</a:t>
            </a:r>
            <a:br>
              <a:rPr lang="en-US" sz="4400" b="1" i="1" dirty="0">
                <a:solidFill>
                  <a:schemeClr val="bg1"/>
                </a:solidFill>
                <a:latin typeface="+mn-lt"/>
              </a:rPr>
            </a:br>
            <a:endParaRPr lang="en-US" sz="4400" b="1" dirty="0">
              <a:solidFill>
                <a:schemeClr val="bg1"/>
              </a:solidFill>
              <a:latin typeface="+mn-lt"/>
            </a:endParaRPr>
          </a:p>
          <a:p>
            <a:pPr>
              <a:lnSpc>
                <a:spcPct val="90000"/>
              </a:lnSpc>
              <a:buNone/>
            </a:pPr>
            <a:r>
              <a:rPr lang="en-US" sz="4400" b="1" dirty="0">
                <a:solidFill>
                  <a:schemeClr val="bg1"/>
                </a:solidFill>
                <a:latin typeface="+mn-lt"/>
              </a:rPr>
              <a:t> </a:t>
            </a:r>
            <a:r>
              <a:rPr lang="en-US" sz="5100" b="1" dirty="0">
                <a:solidFill>
                  <a:schemeClr val="bg1"/>
                </a:solidFill>
                <a:sym typeface="Wingdings" panose="05000000000000000000" pitchFamily="2" charset="2"/>
              </a:rPr>
              <a:t> </a:t>
            </a:r>
            <a:r>
              <a:rPr lang="en-US" sz="6000" b="1" dirty="0">
                <a:solidFill>
                  <a:srgbClr val="32F2F2"/>
                </a:solidFill>
                <a:sym typeface="Wingdings" panose="05000000000000000000" pitchFamily="2" charset="2"/>
              </a:rPr>
              <a:t>Risk – </a:t>
            </a:r>
            <a:r>
              <a:rPr lang="en-US" sz="6000" b="1" i="1" dirty="0">
                <a:solidFill>
                  <a:schemeClr val="bg1"/>
                </a:solidFill>
                <a:latin typeface="+mn-lt"/>
              </a:rPr>
              <a:t>the future influence</a:t>
            </a:r>
            <a:br>
              <a:rPr lang="en-US" sz="6000" b="1" i="1" dirty="0">
                <a:solidFill>
                  <a:schemeClr val="bg1"/>
                </a:solidFill>
                <a:latin typeface="+mn-lt"/>
              </a:rPr>
            </a:br>
            <a:r>
              <a:rPr lang="en-US" sz="6000" b="1" i="1" dirty="0">
                <a:solidFill>
                  <a:schemeClr val="bg1"/>
                </a:solidFill>
                <a:latin typeface="+mn-lt"/>
              </a:rPr>
              <a:t>    of hazards on safe operations</a:t>
            </a:r>
            <a:endParaRPr lang="en-US" sz="6000" b="1" dirty="0">
              <a:solidFill>
                <a:schemeClr val="bg1"/>
              </a:solidFill>
              <a:latin typeface="+mn-lt"/>
            </a:endParaRPr>
          </a:p>
          <a:p>
            <a:pPr lvl="1">
              <a:lnSpc>
                <a:spcPct val="90000"/>
              </a:lnSpc>
              <a:buNone/>
            </a:pPr>
            <a:endParaRPr lang="en-US" sz="4400" b="1" dirty="0">
              <a:solidFill>
                <a:srgbClr val="32F2F2"/>
              </a:solidFill>
              <a:latin typeface="+mn-lt"/>
            </a:endParaRPr>
          </a:p>
          <a:p>
            <a:pPr marL="342900" indent="-342900">
              <a:lnSpc>
                <a:spcPct val="90000"/>
              </a:lnSpc>
              <a:buFont typeface="Wingdings" panose="05000000000000000000" pitchFamily="2" charset="2"/>
              <a:buChar char="ü"/>
            </a:pPr>
            <a:r>
              <a:rPr lang="en-US" sz="6000" b="1" dirty="0">
                <a:solidFill>
                  <a:srgbClr val="32F2F2"/>
                </a:solidFill>
                <a:latin typeface="+mn-lt"/>
              </a:rPr>
              <a:t>Risk Assessment – </a:t>
            </a:r>
            <a:r>
              <a:rPr lang="en-US" sz="6000" b="1" i="1" dirty="0">
                <a:solidFill>
                  <a:srgbClr val="32F2F2"/>
                </a:solidFill>
                <a:latin typeface="+mn-lt"/>
              </a:rPr>
              <a:t>h</a:t>
            </a:r>
            <a:r>
              <a:rPr lang="en-US" sz="6000" b="1" i="1" dirty="0">
                <a:solidFill>
                  <a:schemeClr val="bg1"/>
                </a:solidFill>
                <a:latin typeface="+mn-lt"/>
              </a:rPr>
              <a:t>ow likely are identified hazards to impact flight operations and how severe will the consequences be if they do?</a:t>
            </a:r>
            <a:endParaRPr lang="en-US" sz="4200" b="1" dirty="0">
              <a:solidFill>
                <a:schemeClr val="bg1"/>
              </a:solidFill>
              <a:latin typeface="+mn-lt"/>
            </a:endParaRPr>
          </a:p>
          <a:p>
            <a:pPr>
              <a:lnSpc>
                <a:spcPct val="90000"/>
              </a:lnSpc>
              <a:buNone/>
            </a:pPr>
            <a:endParaRPr lang="en-US" sz="2000" b="1" dirty="0">
              <a:solidFill>
                <a:schemeClr val="bg1"/>
              </a:solidFill>
              <a:latin typeface="+mn-lt"/>
            </a:endParaRPr>
          </a:p>
        </p:txBody>
      </p:sp>
      <p:sp>
        <p:nvSpPr>
          <p:cNvPr id="4" name="Title 1">
            <a:extLst>
              <a:ext uri="{FF2B5EF4-FFF2-40B4-BE49-F238E27FC236}">
                <a16:creationId xmlns:a16="http://schemas.microsoft.com/office/drawing/2014/main" id="{08E43398-5CA8-5233-7373-FB1BFD51BD88}"/>
              </a:ext>
            </a:extLst>
          </p:cNvPr>
          <p:cNvSpPr txBox="1">
            <a:spLocks/>
          </p:cNvSpPr>
          <p:nvPr/>
        </p:nvSpPr>
        <p:spPr>
          <a:xfrm>
            <a:off x="409575" y="344488"/>
            <a:ext cx="11325225" cy="73625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fontAlgn="auto">
              <a:spcAft>
                <a:spcPts val="0"/>
              </a:spcAft>
            </a:pPr>
            <a:r>
              <a:rPr lang="en-US" b="1" dirty="0">
                <a:solidFill>
                  <a:srgbClr val="32F2F2"/>
                </a:solidFill>
              </a:rPr>
              <a:t>Safety Risk Management</a:t>
            </a:r>
          </a:p>
          <a:p>
            <a:pPr fontAlgn="auto">
              <a:spcAft>
                <a:spcPts val="0"/>
              </a:spcAft>
            </a:pPr>
            <a:endParaRPr lang="en-US" b="1" dirty="0">
              <a:solidFill>
                <a:srgbClr val="002060"/>
              </a:solidFill>
            </a:endParaRPr>
          </a:p>
        </p:txBody>
      </p:sp>
      <p:sp>
        <p:nvSpPr>
          <p:cNvPr id="10" name="TextBox 9">
            <a:extLst>
              <a:ext uri="{FF2B5EF4-FFF2-40B4-BE49-F238E27FC236}">
                <a16:creationId xmlns:a16="http://schemas.microsoft.com/office/drawing/2014/main" id="{C21E2444-9931-CF2E-1F80-83CDAF85A168}"/>
              </a:ext>
            </a:extLst>
          </p:cNvPr>
          <p:cNvSpPr txBox="1"/>
          <p:nvPr/>
        </p:nvSpPr>
        <p:spPr>
          <a:xfrm>
            <a:off x="8064500" y="2725823"/>
            <a:ext cx="2247900" cy="369332"/>
          </a:xfrm>
          <a:prstGeom prst="rect">
            <a:avLst/>
          </a:prstGeom>
          <a:noFill/>
        </p:spPr>
        <p:txBody>
          <a:bodyPr wrap="square" rtlCol="0">
            <a:spAutoFit/>
          </a:bodyPr>
          <a:lstStyle/>
          <a:p>
            <a:pPr>
              <a:buNone/>
            </a:pPr>
            <a:r>
              <a:rPr lang="en-US" sz="1800" b="1" dirty="0"/>
              <a:t>Error Management</a:t>
            </a:r>
          </a:p>
        </p:txBody>
      </p:sp>
      <p:sp>
        <p:nvSpPr>
          <p:cNvPr id="11" name="TextBox 10">
            <a:extLst>
              <a:ext uri="{FF2B5EF4-FFF2-40B4-BE49-F238E27FC236}">
                <a16:creationId xmlns:a16="http://schemas.microsoft.com/office/drawing/2014/main" id="{D9A40345-F4DB-1929-0256-D8A266AE687E}"/>
              </a:ext>
            </a:extLst>
          </p:cNvPr>
          <p:cNvSpPr txBox="1"/>
          <p:nvPr/>
        </p:nvSpPr>
        <p:spPr>
          <a:xfrm>
            <a:off x="8648700" y="2259746"/>
            <a:ext cx="2247900" cy="369332"/>
          </a:xfrm>
          <a:prstGeom prst="rect">
            <a:avLst/>
          </a:prstGeom>
          <a:noFill/>
        </p:spPr>
        <p:txBody>
          <a:bodyPr wrap="square" rtlCol="0">
            <a:spAutoFit/>
          </a:bodyPr>
          <a:lstStyle/>
          <a:p>
            <a:pPr>
              <a:buNone/>
            </a:pPr>
            <a:r>
              <a:rPr lang="en-US" sz="1800" b="1" dirty="0"/>
              <a:t>Errors</a:t>
            </a:r>
          </a:p>
        </p:txBody>
      </p:sp>
      <p:pic>
        <p:nvPicPr>
          <p:cNvPr id="2" name="Picture 1" descr="Public Domain Clip Art Image | Signs Hazard Warning | ID ...">
            <a:extLst>
              <a:ext uri="{FF2B5EF4-FFF2-40B4-BE49-F238E27FC236}">
                <a16:creationId xmlns:a16="http://schemas.microsoft.com/office/drawing/2014/main" id="{EE25F94B-4B46-1231-5C20-A7B4B5FA4A69}"/>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846374" y="409691"/>
            <a:ext cx="1852550" cy="1630167"/>
          </a:xfrm>
          <a:prstGeom prst="rect">
            <a:avLst/>
          </a:prstGeom>
        </p:spPr>
      </p:pic>
      <p:pic>
        <p:nvPicPr>
          <p:cNvPr id="5" name="Picture 4" descr="Counterparty risk | Navesink International">
            <a:extLst>
              <a:ext uri="{FF2B5EF4-FFF2-40B4-BE49-F238E27FC236}">
                <a16:creationId xmlns:a16="http://schemas.microsoft.com/office/drawing/2014/main" id="{07FD2DF5-2091-F8CD-DBCD-7EBE0DD3EC54}"/>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340319" y="2196217"/>
            <a:ext cx="2650128" cy="1987596"/>
          </a:xfrm>
          <a:prstGeom prst="rect">
            <a:avLst/>
          </a:prstGeom>
        </p:spPr>
      </p:pic>
      <p:pic>
        <p:nvPicPr>
          <p:cNvPr id="12" name="Picture 11">
            <a:extLst>
              <a:ext uri="{FF2B5EF4-FFF2-40B4-BE49-F238E27FC236}">
                <a16:creationId xmlns:a16="http://schemas.microsoft.com/office/drawing/2014/main" id="{BA4C00D6-000C-2096-4D76-A3A3A0946936}"/>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8026976" y="4201043"/>
            <a:ext cx="3491345" cy="1781979"/>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15152865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A0145B23-57C7-A285-5CAA-1B05CBE51CB9}"/>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4F534919-9A4B-E9E8-2013-086C3B660C0A}"/>
              </a:ext>
            </a:extLst>
          </p:cNvPr>
          <p:cNvSpPr txBox="1"/>
          <p:nvPr/>
        </p:nvSpPr>
        <p:spPr>
          <a:xfrm>
            <a:off x="698500" y="1659219"/>
            <a:ext cx="3915795" cy="3742762"/>
          </a:xfrm>
          <a:prstGeom prst="rect">
            <a:avLst/>
          </a:prstGeom>
        </p:spPr>
        <p:txBody>
          <a:bodyPr vert="horz" lIns="91440" tIns="45720" rIns="91440" bIns="45720" rtlCol="0">
            <a:normAutofit/>
          </a:bodyPr>
          <a:lstStyle/>
          <a:p>
            <a:pPr marL="342900" indent="-342900">
              <a:lnSpc>
                <a:spcPct val="90000"/>
              </a:lnSpc>
              <a:buFont typeface="Wingdings" panose="05000000000000000000" pitchFamily="2" charset="2"/>
              <a:buChar char="ü"/>
            </a:pPr>
            <a:r>
              <a:rPr lang="en-US" b="1" dirty="0">
                <a:solidFill>
                  <a:schemeClr val="bg1"/>
                </a:solidFill>
                <a:latin typeface="+mn-lt"/>
              </a:rPr>
              <a:t>A </a:t>
            </a:r>
            <a:r>
              <a:rPr lang="en-US" b="1" i="1" dirty="0">
                <a:solidFill>
                  <a:srgbClr val="32F2F2"/>
                </a:solidFill>
                <a:latin typeface="+mn-lt"/>
              </a:rPr>
              <a:t>Safety Management Approach</a:t>
            </a:r>
            <a:endParaRPr lang="en-US" b="1" dirty="0">
              <a:solidFill>
                <a:schemeClr val="bg1"/>
              </a:solidFill>
              <a:latin typeface="+mn-lt"/>
            </a:endParaRPr>
          </a:p>
          <a:p>
            <a:pPr lvl="1">
              <a:lnSpc>
                <a:spcPct val="90000"/>
              </a:lnSpc>
              <a:buNone/>
            </a:pPr>
            <a:r>
              <a:rPr lang="en-US" b="1" dirty="0">
                <a:solidFill>
                  <a:schemeClr val="bg1"/>
                </a:solidFill>
                <a:latin typeface="+mn-lt"/>
              </a:rPr>
              <a:t> </a:t>
            </a:r>
            <a:r>
              <a:rPr lang="en-US" b="1" dirty="0">
                <a:solidFill>
                  <a:schemeClr val="bg1"/>
                </a:solidFill>
                <a:sym typeface="Wingdings" panose="05000000000000000000" pitchFamily="2" charset="2"/>
              </a:rPr>
              <a:t> </a:t>
            </a:r>
            <a:r>
              <a:rPr lang="en-US" b="1" i="1" dirty="0">
                <a:solidFill>
                  <a:srgbClr val="32F2F2"/>
                </a:solidFill>
                <a:latin typeface="+mn-lt"/>
              </a:rPr>
              <a:t>Threats</a:t>
            </a:r>
            <a:endParaRPr lang="en-US" b="1" dirty="0">
              <a:solidFill>
                <a:schemeClr val="bg1"/>
              </a:solidFill>
              <a:latin typeface="+mn-lt"/>
            </a:endParaRPr>
          </a:p>
          <a:p>
            <a:pPr marL="800100" lvl="1" indent="-342900">
              <a:lnSpc>
                <a:spcPct val="90000"/>
              </a:lnSpc>
              <a:buFont typeface="Wingdings" panose="05000000000000000000" pitchFamily="2" charset="2"/>
              <a:buChar char="ü"/>
            </a:pPr>
            <a:r>
              <a:rPr lang="en-US" b="1" dirty="0">
                <a:solidFill>
                  <a:schemeClr val="bg1"/>
                </a:solidFill>
                <a:latin typeface="+mn-lt"/>
              </a:rPr>
              <a:t> </a:t>
            </a:r>
            <a:r>
              <a:rPr lang="en-US" b="1" i="1" dirty="0">
                <a:solidFill>
                  <a:srgbClr val="31E6EF"/>
                </a:solidFill>
                <a:latin typeface="+mn-lt"/>
              </a:rPr>
              <a:t>Errors</a:t>
            </a:r>
            <a:endParaRPr lang="en-US" b="1" dirty="0">
              <a:solidFill>
                <a:schemeClr val="bg1"/>
              </a:solidFill>
              <a:latin typeface="+mn-lt"/>
            </a:endParaRPr>
          </a:p>
          <a:p>
            <a:pPr marL="342900" indent="-342900">
              <a:lnSpc>
                <a:spcPct val="90000"/>
              </a:lnSpc>
              <a:buFont typeface="Wingdings" panose="05000000000000000000" pitchFamily="2" charset="2"/>
              <a:buChar char="ü"/>
            </a:pPr>
            <a:r>
              <a:rPr lang="en-US" b="1" dirty="0">
                <a:solidFill>
                  <a:schemeClr val="bg1"/>
                </a:solidFill>
                <a:latin typeface="+mn-lt"/>
              </a:rPr>
              <a:t>If not properly managed, threats and errors can lead to </a:t>
            </a:r>
            <a:r>
              <a:rPr lang="en-US" b="1" i="1" dirty="0">
                <a:solidFill>
                  <a:srgbClr val="32F2F2"/>
                </a:solidFill>
                <a:latin typeface="+mn-lt"/>
              </a:rPr>
              <a:t>Undesired Aircraft States</a:t>
            </a:r>
            <a:endParaRPr lang="en-US" b="1" dirty="0">
              <a:solidFill>
                <a:schemeClr val="bg1"/>
              </a:solidFill>
              <a:latin typeface="+mn-lt"/>
            </a:endParaRPr>
          </a:p>
          <a:p>
            <a:pPr>
              <a:lnSpc>
                <a:spcPct val="90000"/>
              </a:lnSpc>
              <a:buNone/>
            </a:pPr>
            <a:endParaRPr lang="en-US" sz="2000" b="1" dirty="0">
              <a:solidFill>
                <a:schemeClr val="bg1"/>
              </a:solidFill>
              <a:latin typeface="+mn-lt"/>
            </a:endParaRPr>
          </a:p>
        </p:txBody>
      </p:sp>
      <p:sp>
        <p:nvSpPr>
          <p:cNvPr id="4" name="Title 1">
            <a:extLst>
              <a:ext uri="{FF2B5EF4-FFF2-40B4-BE49-F238E27FC236}">
                <a16:creationId xmlns:a16="http://schemas.microsoft.com/office/drawing/2014/main" id="{F142E915-6DCE-DA61-4539-8E8E34B715B0}"/>
              </a:ext>
            </a:extLst>
          </p:cNvPr>
          <p:cNvSpPr txBox="1">
            <a:spLocks/>
          </p:cNvSpPr>
          <p:nvPr/>
        </p:nvSpPr>
        <p:spPr>
          <a:xfrm>
            <a:off x="409575" y="344488"/>
            <a:ext cx="11325225" cy="73625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fontAlgn="auto">
              <a:spcAft>
                <a:spcPts val="0"/>
              </a:spcAft>
            </a:pPr>
            <a:r>
              <a:rPr lang="en-US" b="1" dirty="0">
                <a:solidFill>
                  <a:srgbClr val="32F2F2"/>
                </a:solidFill>
              </a:rPr>
              <a:t>Threat &amp; Error Management</a:t>
            </a:r>
          </a:p>
          <a:p>
            <a:pPr fontAlgn="auto">
              <a:spcAft>
                <a:spcPts val="0"/>
              </a:spcAft>
            </a:pPr>
            <a:endParaRPr lang="en-US" b="1" dirty="0">
              <a:solidFill>
                <a:srgbClr val="002060"/>
              </a:solidFill>
            </a:endParaRPr>
          </a:p>
        </p:txBody>
      </p:sp>
      <p:sp>
        <p:nvSpPr>
          <p:cNvPr id="6" name="Isosceles Triangle 5">
            <a:extLst>
              <a:ext uri="{FF2B5EF4-FFF2-40B4-BE49-F238E27FC236}">
                <a16:creationId xmlns:a16="http://schemas.microsoft.com/office/drawing/2014/main" id="{E3DEABA5-96BA-599B-5081-53915AD014AA}"/>
              </a:ext>
            </a:extLst>
          </p:cNvPr>
          <p:cNvSpPr/>
          <p:nvPr/>
        </p:nvSpPr>
        <p:spPr>
          <a:xfrm rot="10800000">
            <a:off x="6883400" y="1536701"/>
            <a:ext cx="4610100" cy="4241800"/>
          </a:xfrm>
          <a:prstGeom prst="triangle">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F27891C4-CFFA-34B8-7B64-F7FDD850F8B4}"/>
              </a:ext>
            </a:extLst>
          </p:cNvPr>
          <p:cNvSpPr txBox="1"/>
          <p:nvPr/>
        </p:nvSpPr>
        <p:spPr>
          <a:xfrm>
            <a:off x="8394700" y="6003631"/>
            <a:ext cx="1600200" cy="461665"/>
          </a:xfrm>
          <a:prstGeom prst="rect">
            <a:avLst/>
          </a:prstGeom>
          <a:noFill/>
        </p:spPr>
        <p:txBody>
          <a:bodyPr wrap="square" rtlCol="0">
            <a:spAutoFit/>
          </a:bodyPr>
          <a:lstStyle/>
          <a:p>
            <a:pPr>
              <a:buNone/>
            </a:pPr>
            <a:r>
              <a:rPr lang="en-US" b="1" dirty="0">
                <a:solidFill>
                  <a:srgbClr val="32F2F2"/>
                </a:solidFill>
              </a:rPr>
              <a:t>End State</a:t>
            </a:r>
          </a:p>
        </p:txBody>
      </p:sp>
      <p:sp>
        <p:nvSpPr>
          <p:cNvPr id="8" name="TextBox 7">
            <a:extLst>
              <a:ext uri="{FF2B5EF4-FFF2-40B4-BE49-F238E27FC236}">
                <a16:creationId xmlns:a16="http://schemas.microsoft.com/office/drawing/2014/main" id="{13DA5A97-268A-FF74-9E63-6D5071A590FE}"/>
              </a:ext>
            </a:extLst>
          </p:cNvPr>
          <p:cNvSpPr txBox="1"/>
          <p:nvPr/>
        </p:nvSpPr>
        <p:spPr>
          <a:xfrm>
            <a:off x="8509000" y="922000"/>
            <a:ext cx="1371600" cy="461665"/>
          </a:xfrm>
          <a:prstGeom prst="rect">
            <a:avLst/>
          </a:prstGeom>
          <a:noFill/>
        </p:spPr>
        <p:txBody>
          <a:bodyPr wrap="square" rtlCol="0">
            <a:spAutoFit/>
          </a:bodyPr>
          <a:lstStyle/>
          <a:p>
            <a:pPr>
              <a:buNone/>
            </a:pPr>
            <a:r>
              <a:rPr lang="en-US" b="1" dirty="0">
                <a:solidFill>
                  <a:srgbClr val="31E6EF"/>
                </a:solidFill>
              </a:rPr>
              <a:t>Threats</a:t>
            </a:r>
          </a:p>
        </p:txBody>
      </p:sp>
      <p:sp>
        <p:nvSpPr>
          <p:cNvPr id="9" name="TextBox 8">
            <a:extLst>
              <a:ext uri="{FF2B5EF4-FFF2-40B4-BE49-F238E27FC236}">
                <a16:creationId xmlns:a16="http://schemas.microsoft.com/office/drawing/2014/main" id="{6C66BED3-9529-2415-338F-8A11F416091F}"/>
              </a:ext>
            </a:extLst>
          </p:cNvPr>
          <p:cNvSpPr txBox="1"/>
          <p:nvPr/>
        </p:nvSpPr>
        <p:spPr>
          <a:xfrm>
            <a:off x="7975600" y="1672196"/>
            <a:ext cx="2432050" cy="369332"/>
          </a:xfrm>
          <a:prstGeom prst="rect">
            <a:avLst/>
          </a:prstGeom>
          <a:noFill/>
        </p:spPr>
        <p:txBody>
          <a:bodyPr wrap="square" rtlCol="0">
            <a:spAutoFit/>
          </a:bodyPr>
          <a:lstStyle/>
          <a:p>
            <a:pPr>
              <a:buNone/>
            </a:pPr>
            <a:r>
              <a:rPr lang="en-US" sz="1800" b="1" dirty="0"/>
              <a:t>Threat Management</a:t>
            </a:r>
          </a:p>
        </p:txBody>
      </p:sp>
      <p:sp>
        <p:nvSpPr>
          <p:cNvPr id="10" name="TextBox 9">
            <a:extLst>
              <a:ext uri="{FF2B5EF4-FFF2-40B4-BE49-F238E27FC236}">
                <a16:creationId xmlns:a16="http://schemas.microsoft.com/office/drawing/2014/main" id="{835C0E40-C8B2-ACEB-C33F-4C15194BF6B9}"/>
              </a:ext>
            </a:extLst>
          </p:cNvPr>
          <p:cNvSpPr txBox="1"/>
          <p:nvPr/>
        </p:nvSpPr>
        <p:spPr>
          <a:xfrm>
            <a:off x="8064500" y="2725823"/>
            <a:ext cx="2247900" cy="369332"/>
          </a:xfrm>
          <a:prstGeom prst="rect">
            <a:avLst/>
          </a:prstGeom>
          <a:noFill/>
        </p:spPr>
        <p:txBody>
          <a:bodyPr wrap="square" rtlCol="0">
            <a:spAutoFit/>
          </a:bodyPr>
          <a:lstStyle/>
          <a:p>
            <a:pPr>
              <a:buNone/>
            </a:pPr>
            <a:r>
              <a:rPr lang="en-US" sz="1800" b="1" dirty="0"/>
              <a:t>Error Management</a:t>
            </a:r>
          </a:p>
        </p:txBody>
      </p:sp>
      <p:sp>
        <p:nvSpPr>
          <p:cNvPr id="11" name="TextBox 10">
            <a:extLst>
              <a:ext uri="{FF2B5EF4-FFF2-40B4-BE49-F238E27FC236}">
                <a16:creationId xmlns:a16="http://schemas.microsoft.com/office/drawing/2014/main" id="{48FA6234-2666-EB1E-45FA-287DA8247C3A}"/>
              </a:ext>
            </a:extLst>
          </p:cNvPr>
          <p:cNvSpPr txBox="1"/>
          <p:nvPr/>
        </p:nvSpPr>
        <p:spPr>
          <a:xfrm>
            <a:off x="8648700" y="2259746"/>
            <a:ext cx="2247900" cy="369332"/>
          </a:xfrm>
          <a:prstGeom prst="rect">
            <a:avLst/>
          </a:prstGeom>
          <a:noFill/>
        </p:spPr>
        <p:txBody>
          <a:bodyPr wrap="square" rtlCol="0">
            <a:spAutoFit/>
          </a:bodyPr>
          <a:lstStyle/>
          <a:p>
            <a:pPr>
              <a:buNone/>
            </a:pPr>
            <a:r>
              <a:rPr lang="en-US" sz="1800" b="1" dirty="0"/>
              <a:t>Errors</a:t>
            </a:r>
          </a:p>
        </p:txBody>
      </p:sp>
      <p:sp>
        <p:nvSpPr>
          <p:cNvPr id="13" name="TextBox 12">
            <a:extLst>
              <a:ext uri="{FF2B5EF4-FFF2-40B4-BE49-F238E27FC236}">
                <a16:creationId xmlns:a16="http://schemas.microsoft.com/office/drawing/2014/main" id="{99D72A7F-2555-72CB-2420-BE91E9490B8C}"/>
              </a:ext>
            </a:extLst>
          </p:cNvPr>
          <p:cNvSpPr txBox="1"/>
          <p:nvPr/>
        </p:nvSpPr>
        <p:spPr>
          <a:xfrm>
            <a:off x="8159750" y="3320164"/>
            <a:ext cx="2247900" cy="369332"/>
          </a:xfrm>
          <a:prstGeom prst="rect">
            <a:avLst/>
          </a:prstGeom>
          <a:noFill/>
        </p:spPr>
        <p:txBody>
          <a:bodyPr wrap="square" rtlCol="0">
            <a:spAutoFit/>
          </a:bodyPr>
          <a:lstStyle/>
          <a:p>
            <a:pPr>
              <a:buNone/>
            </a:pPr>
            <a:r>
              <a:rPr lang="en-US" sz="1800" b="1" dirty="0"/>
              <a:t>Undesired States</a:t>
            </a:r>
          </a:p>
        </p:txBody>
      </p:sp>
      <p:sp>
        <p:nvSpPr>
          <p:cNvPr id="15" name="Isosceles Triangle 14">
            <a:extLst>
              <a:ext uri="{FF2B5EF4-FFF2-40B4-BE49-F238E27FC236}">
                <a16:creationId xmlns:a16="http://schemas.microsoft.com/office/drawing/2014/main" id="{C7651F19-EC15-CA05-8907-12F6DC48DE0A}"/>
              </a:ext>
            </a:extLst>
          </p:cNvPr>
          <p:cNvSpPr/>
          <p:nvPr/>
        </p:nvSpPr>
        <p:spPr>
          <a:xfrm rot="10800000">
            <a:off x="8159750" y="3886200"/>
            <a:ext cx="2063750" cy="1911346"/>
          </a:xfrm>
          <a:prstGeom prst="triangle">
            <a:avLst/>
          </a:prstGeom>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9DB4EDB3-D114-5404-1DEB-8D99FE028147}"/>
              </a:ext>
            </a:extLst>
          </p:cNvPr>
          <p:cNvSpPr txBox="1"/>
          <p:nvPr/>
        </p:nvSpPr>
        <p:spPr>
          <a:xfrm>
            <a:off x="8293100" y="3928988"/>
            <a:ext cx="2247900" cy="584775"/>
          </a:xfrm>
          <a:prstGeom prst="rect">
            <a:avLst/>
          </a:prstGeom>
          <a:noFill/>
        </p:spPr>
        <p:txBody>
          <a:bodyPr wrap="square" rtlCol="0">
            <a:spAutoFit/>
          </a:bodyPr>
          <a:lstStyle/>
          <a:p>
            <a:pPr>
              <a:buNone/>
            </a:pPr>
            <a:r>
              <a:rPr lang="en-US" sz="1600" b="1" dirty="0"/>
              <a:t>Undesired State</a:t>
            </a:r>
            <a:br>
              <a:rPr lang="en-US" sz="1600" b="1" dirty="0"/>
            </a:br>
            <a:r>
              <a:rPr lang="en-US" sz="1600" b="1" dirty="0"/>
              <a:t>  Management</a:t>
            </a:r>
          </a:p>
        </p:txBody>
      </p:sp>
      <p:cxnSp>
        <p:nvCxnSpPr>
          <p:cNvPr id="17" name="Straight Connector 16">
            <a:extLst>
              <a:ext uri="{FF2B5EF4-FFF2-40B4-BE49-F238E27FC236}">
                <a16:creationId xmlns:a16="http://schemas.microsoft.com/office/drawing/2014/main" id="{400ED4AA-CC03-064B-A141-511E797610DB}"/>
              </a:ext>
            </a:extLst>
          </p:cNvPr>
          <p:cNvCxnSpPr>
            <a:cxnSpLocks/>
          </p:cNvCxnSpPr>
          <p:nvPr/>
        </p:nvCxnSpPr>
        <p:spPr>
          <a:xfrm>
            <a:off x="7277100" y="2199009"/>
            <a:ext cx="3835400"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9" name="Straight Connector 18">
            <a:extLst>
              <a:ext uri="{FF2B5EF4-FFF2-40B4-BE49-F238E27FC236}">
                <a16:creationId xmlns:a16="http://schemas.microsoft.com/office/drawing/2014/main" id="{2EBAC79B-9BE3-DE37-8B5B-065DABF9C78E}"/>
              </a:ext>
            </a:extLst>
          </p:cNvPr>
          <p:cNvCxnSpPr>
            <a:cxnSpLocks/>
          </p:cNvCxnSpPr>
          <p:nvPr/>
        </p:nvCxnSpPr>
        <p:spPr>
          <a:xfrm>
            <a:off x="7556500" y="2725823"/>
            <a:ext cx="3251200"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22" name="Straight Connector 21">
            <a:extLst>
              <a:ext uri="{FF2B5EF4-FFF2-40B4-BE49-F238E27FC236}">
                <a16:creationId xmlns:a16="http://schemas.microsoft.com/office/drawing/2014/main" id="{3BA38681-3855-2B41-ED5F-4FA85D55A019}"/>
              </a:ext>
            </a:extLst>
          </p:cNvPr>
          <p:cNvCxnSpPr>
            <a:cxnSpLocks/>
          </p:cNvCxnSpPr>
          <p:nvPr/>
        </p:nvCxnSpPr>
        <p:spPr>
          <a:xfrm>
            <a:off x="7823200" y="3210553"/>
            <a:ext cx="2717800" cy="0"/>
          </a:xfrm>
          <a:prstGeom prst="line">
            <a:avLst/>
          </a:prstGeom>
        </p:spPr>
        <p:style>
          <a:lnRef idx="2">
            <a:schemeClr val="accent1"/>
          </a:lnRef>
          <a:fillRef idx="0">
            <a:schemeClr val="accent1"/>
          </a:fillRef>
          <a:effectRef idx="1">
            <a:schemeClr val="accent1"/>
          </a:effectRef>
          <a:fontRef idx="minor">
            <a:schemeClr val="tx1"/>
          </a:fontRef>
        </p:style>
      </p:cxnSp>
    </p:spTree>
    <p:custDataLst>
      <p:tags r:id="rId1"/>
    </p:custDataLst>
    <p:extLst>
      <p:ext uri="{BB962C8B-B14F-4D97-AF65-F5344CB8AC3E}">
        <p14:creationId xmlns:p14="http://schemas.microsoft.com/office/powerpoint/2010/main" val="29992307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xEl>
                                              <p:pRg st="0" end="0"/>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0">
                                            <p:txEl>
                                              <p:pRg st="0" end="0"/>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3">
                                            <p:txEl>
                                              <p:pRg st="0" end="0"/>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81F35F-2052-57DE-A448-B9E5138DAFF3}"/>
              </a:ext>
            </a:extLst>
          </p:cNvPr>
          <p:cNvSpPr txBox="1">
            <a:spLocks/>
          </p:cNvSpPr>
          <p:nvPr/>
        </p:nvSpPr>
        <p:spPr>
          <a:xfrm>
            <a:off x="409575" y="344488"/>
            <a:ext cx="11325225" cy="73625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fontAlgn="auto">
              <a:spcAft>
                <a:spcPts val="0"/>
              </a:spcAft>
            </a:pPr>
            <a:r>
              <a:rPr lang="en-US" b="1" dirty="0">
                <a:solidFill>
                  <a:srgbClr val="32F2F2"/>
                </a:solidFill>
              </a:rPr>
              <a:t>Decision Making</a:t>
            </a:r>
          </a:p>
          <a:p>
            <a:pPr fontAlgn="auto">
              <a:spcAft>
                <a:spcPts val="0"/>
              </a:spcAft>
            </a:pPr>
            <a:endParaRPr lang="en-US" b="1" dirty="0">
              <a:solidFill>
                <a:srgbClr val="002060"/>
              </a:solidFill>
            </a:endParaRPr>
          </a:p>
        </p:txBody>
      </p:sp>
      <p:pic>
        <p:nvPicPr>
          <p:cNvPr id="2050" name="Picture 2">
            <a:extLst>
              <a:ext uri="{FF2B5EF4-FFF2-40B4-BE49-F238E27FC236}">
                <a16:creationId xmlns:a16="http://schemas.microsoft.com/office/drawing/2014/main" id="{60E38A1E-CD14-9DD6-0C74-2477F312F282}"/>
              </a:ext>
            </a:extLst>
          </p:cNvPr>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7598979" y="1828800"/>
            <a:ext cx="4004442" cy="3547241"/>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F51CBFB2-CB1C-F5E9-A1C4-04F9E16FB3BA}"/>
              </a:ext>
            </a:extLst>
          </p:cNvPr>
          <p:cNvSpPr txBox="1"/>
          <p:nvPr/>
        </p:nvSpPr>
        <p:spPr>
          <a:xfrm>
            <a:off x="409575" y="1500555"/>
            <a:ext cx="5877708" cy="5012957"/>
          </a:xfrm>
          <a:prstGeom prst="rect">
            <a:avLst/>
          </a:prstGeom>
        </p:spPr>
        <p:txBody>
          <a:bodyPr vert="horz" lIns="91440" tIns="45720" rIns="91440" bIns="45720" rtlCol="0">
            <a:noAutofit/>
          </a:bodyPr>
          <a:lstStyle/>
          <a:p>
            <a:pPr marL="457200" indent="-342900">
              <a:lnSpc>
                <a:spcPct val="90000"/>
              </a:lnSpc>
              <a:buFont typeface="Wingdings" panose="05000000000000000000" pitchFamily="2" charset="2"/>
              <a:buChar char="ü"/>
            </a:pPr>
            <a:r>
              <a:rPr lang="en-US" b="1" dirty="0">
                <a:solidFill>
                  <a:schemeClr val="bg1"/>
                </a:solidFill>
                <a:latin typeface="+mn-lt"/>
              </a:rPr>
              <a:t>You can’t improvise good decisions</a:t>
            </a:r>
          </a:p>
          <a:p>
            <a:pPr marL="914400" lvl="1" indent="-342900">
              <a:lnSpc>
                <a:spcPct val="90000"/>
              </a:lnSpc>
              <a:buFont typeface="Wingdings" panose="05000000000000000000" pitchFamily="2" charset="2"/>
              <a:buChar char="ü"/>
            </a:pPr>
            <a:r>
              <a:rPr lang="en-US" b="1" dirty="0">
                <a:solidFill>
                  <a:schemeClr val="bg1"/>
                </a:solidFill>
                <a:latin typeface="+mn-lt"/>
              </a:rPr>
              <a:t>Process and practice </a:t>
            </a:r>
          </a:p>
          <a:p>
            <a:pPr marL="457200" indent="-342900">
              <a:lnSpc>
                <a:spcPct val="90000"/>
              </a:lnSpc>
              <a:buFont typeface="Wingdings" panose="05000000000000000000" pitchFamily="2" charset="2"/>
              <a:buChar char="ü"/>
            </a:pPr>
            <a:r>
              <a:rPr lang="en-US" b="1" dirty="0">
                <a:solidFill>
                  <a:schemeClr val="bg1"/>
                </a:solidFill>
                <a:latin typeface="+mn-lt"/>
              </a:rPr>
              <a:t>Use decision-making aids</a:t>
            </a:r>
          </a:p>
          <a:p>
            <a:pPr marL="914400" lvl="1" indent="-342900">
              <a:lnSpc>
                <a:spcPct val="90000"/>
              </a:lnSpc>
              <a:buFont typeface="Wingdings" panose="05000000000000000000" pitchFamily="2" charset="2"/>
              <a:buChar char="ü"/>
            </a:pPr>
            <a:r>
              <a:rPr lang="en-US" b="1" dirty="0">
                <a:solidFill>
                  <a:schemeClr val="bg1"/>
                </a:solidFill>
                <a:latin typeface="+mn-lt"/>
              </a:rPr>
              <a:t>Mnemonics, FRATS</a:t>
            </a:r>
          </a:p>
          <a:p>
            <a:pPr marL="457200" indent="-342900">
              <a:lnSpc>
                <a:spcPct val="90000"/>
              </a:lnSpc>
              <a:buFont typeface="Wingdings" panose="05000000000000000000" pitchFamily="2" charset="2"/>
              <a:buChar char="ü"/>
            </a:pPr>
            <a:r>
              <a:rPr lang="en-US" b="1" dirty="0">
                <a:solidFill>
                  <a:schemeClr val="bg1"/>
                </a:solidFill>
                <a:latin typeface="+mn-lt"/>
              </a:rPr>
              <a:t>Maintain reserve mental capacity</a:t>
            </a:r>
          </a:p>
          <a:p>
            <a:pPr marL="914400" lvl="1" indent="-342900">
              <a:lnSpc>
                <a:spcPct val="90000"/>
              </a:lnSpc>
              <a:buFont typeface="Wingdings" panose="05000000000000000000" pitchFamily="2" charset="2"/>
              <a:buChar char="ü"/>
            </a:pPr>
            <a:r>
              <a:rPr lang="en-US" b="1" dirty="0">
                <a:solidFill>
                  <a:schemeClr val="bg1"/>
                </a:solidFill>
                <a:latin typeface="+mn-lt"/>
              </a:rPr>
              <a:t>Delegate or shed load when time is critical</a:t>
            </a:r>
          </a:p>
          <a:p>
            <a:pPr marL="457200" indent="-342900">
              <a:lnSpc>
                <a:spcPct val="90000"/>
              </a:lnSpc>
              <a:buFont typeface="Wingdings" panose="05000000000000000000" pitchFamily="2" charset="2"/>
              <a:buChar char="ü"/>
            </a:pPr>
            <a:r>
              <a:rPr lang="en-US" b="1" dirty="0">
                <a:solidFill>
                  <a:schemeClr val="bg1"/>
                </a:solidFill>
                <a:latin typeface="+mn-lt"/>
              </a:rPr>
              <a:t>Keep the </a:t>
            </a:r>
            <a:r>
              <a:rPr lang="en-US" b="1" i="1" dirty="0">
                <a:solidFill>
                  <a:schemeClr val="bg1"/>
                </a:solidFill>
                <a:latin typeface="+mn-lt"/>
              </a:rPr>
              <a:t>“Big Picture” </a:t>
            </a:r>
            <a:r>
              <a:rPr lang="en-US" b="1" dirty="0">
                <a:solidFill>
                  <a:schemeClr val="bg1"/>
                </a:solidFill>
                <a:latin typeface="+mn-lt"/>
              </a:rPr>
              <a:t>in mind</a:t>
            </a:r>
          </a:p>
          <a:p>
            <a:pPr marL="914400" lvl="1" indent="-342900">
              <a:lnSpc>
                <a:spcPct val="90000"/>
              </a:lnSpc>
              <a:buFont typeface="Wingdings" panose="05000000000000000000" pitchFamily="2" charset="2"/>
              <a:buChar char="ü"/>
            </a:pPr>
            <a:r>
              <a:rPr lang="en-US" b="1" dirty="0">
                <a:solidFill>
                  <a:schemeClr val="bg1"/>
                </a:solidFill>
                <a:latin typeface="+mn-lt"/>
              </a:rPr>
              <a:t>Maintain Situational Awareness</a:t>
            </a:r>
          </a:p>
        </p:txBody>
      </p:sp>
    </p:spTree>
    <p:custDataLst>
      <p:tags r:id="rId1"/>
    </p:custDataLst>
    <p:extLst>
      <p:ext uri="{BB962C8B-B14F-4D97-AF65-F5344CB8AC3E}">
        <p14:creationId xmlns:p14="http://schemas.microsoft.com/office/powerpoint/2010/main" val="39489991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 name="Title 1">
            <a:extLst>
              <a:ext uri="{FF2B5EF4-FFF2-40B4-BE49-F238E27FC236}">
                <a16:creationId xmlns:a16="http://schemas.microsoft.com/office/drawing/2014/main" id="{07B3B9BD-4891-F28B-198D-751E20AE108C}"/>
              </a:ext>
            </a:extLst>
          </p:cNvPr>
          <p:cNvSpPr txBox="1">
            <a:spLocks/>
          </p:cNvSpPr>
          <p:nvPr/>
        </p:nvSpPr>
        <p:spPr>
          <a:xfrm>
            <a:off x="838200" y="448721"/>
            <a:ext cx="4707671" cy="1225650"/>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fontAlgn="auto">
              <a:spcAft>
                <a:spcPts val="600"/>
              </a:spcAft>
            </a:pPr>
            <a:r>
              <a:rPr lang="en-US" sz="3800" b="1" kern="1200" dirty="0">
                <a:solidFill>
                  <a:srgbClr val="1AEAD6"/>
                </a:solidFill>
                <a:latin typeface="+mj-lt"/>
                <a:ea typeface="+mj-ea"/>
                <a:cs typeface="+mj-cs"/>
              </a:rPr>
              <a:t>Human Information Processing</a:t>
            </a:r>
          </a:p>
        </p:txBody>
      </p:sp>
      <p:cxnSp>
        <p:nvCxnSpPr>
          <p:cNvPr id="12" name="Straight Connector 11">
            <a:extLst>
              <a:ext uri="{FF2B5EF4-FFF2-40B4-BE49-F238E27FC236}">
                <a16:creationId xmlns:a16="http://schemas.microsoft.com/office/drawing/2014/main" id="{EEA38897-7BA3-4408-8083-3235339C4A6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1873" y="1749756"/>
            <a:ext cx="4718304"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354AA360-251A-BD4B-6730-52D58A453C6B}"/>
              </a:ext>
            </a:extLst>
          </p:cNvPr>
          <p:cNvSpPr txBox="1"/>
          <p:nvPr/>
        </p:nvSpPr>
        <p:spPr>
          <a:xfrm>
            <a:off x="834027" y="2263469"/>
            <a:ext cx="4648102" cy="2815206"/>
          </a:xfrm>
          <a:prstGeom prst="rect">
            <a:avLst/>
          </a:prstGeom>
        </p:spPr>
        <p:txBody>
          <a:bodyPr vert="horz" lIns="91440" tIns="45720" rIns="91440" bIns="45720" rtlCol="0">
            <a:normAutofit/>
          </a:bodyPr>
          <a:lstStyle/>
          <a:p>
            <a:pPr marL="457200" indent="-342900">
              <a:lnSpc>
                <a:spcPct val="90000"/>
              </a:lnSpc>
              <a:buFont typeface="Wingdings" panose="05000000000000000000" pitchFamily="2" charset="2"/>
              <a:buChar char="ü"/>
            </a:pPr>
            <a:r>
              <a:rPr lang="en-US" b="1" dirty="0">
                <a:solidFill>
                  <a:schemeClr val="bg1"/>
                </a:solidFill>
                <a:latin typeface="+mn-lt"/>
              </a:rPr>
              <a:t>Memory</a:t>
            </a:r>
          </a:p>
          <a:p>
            <a:pPr marL="457200" indent="-342900">
              <a:lnSpc>
                <a:spcPct val="90000"/>
              </a:lnSpc>
              <a:buFont typeface="Wingdings" panose="05000000000000000000" pitchFamily="2" charset="2"/>
              <a:buChar char="ü"/>
            </a:pPr>
            <a:r>
              <a:rPr lang="en-US" b="1" dirty="0">
                <a:solidFill>
                  <a:schemeClr val="bg1"/>
                </a:solidFill>
                <a:latin typeface="+mn-lt"/>
              </a:rPr>
              <a:t>Bias</a:t>
            </a:r>
          </a:p>
          <a:p>
            <a:pPr marL="457200" indent="-342900">
              <a:lnSpc>
                <a:spcPct val="90000"/>
              </a:lnSpc>
              <a:buFont typeface="Wingdings" panose="05000000000000000000" pitchFamily="2" charset="2"/>
              <a:buChar char="ü"/>
            </a:pPr>
            <a:r>
              <a:rPr lang="en-US" b="1" dirty="0">
                <a:solidFill>
                  <a:schemeClr val="bg1"/>
                </a:solidFill>
                <a:latin typeface="+mn-lt"/>
              </a:rPr>
              <a:t>Errors</a:t>
            </a:r>
          </a:p>
          <a:p>
            <a:pPr marL="457200" indent="-342900">
              <a:lnSpc>
                <a:spcPct val="90000"/>
              </a:lnSpc>
              <a:buFont typeface="Wingdings" panose="05000000000000000000" pitchFamily="2" charset="2"/>
              <a:buChar char="ü"/>
            </a:pPr>
            <a:r>
              <a:rPr lang="en-US" b="1" dirty="0">
                <a:solidFill>
                  <a:schemeClr val="bg1"/>
                </a:solidFill>
                <a:latin typeface="+mn-lt"/>
              </a:rPr>
              <a:t>Illusions</a:t>
            </a:r>
          </a:p>
          <a:p>
            <a:pPr marL="457200" indent="-342900">
              <a:lnSpc>
                <a:spcPct val="90000"/>
              </a:lnSpc>
              <a:buFont typeface="Wingdings" panose="05000000000000000000" pitchFamily="2" charset="2"/>
              <a:buChar char="ü"/>
            </a:pPr>
            <a:r>
              <a:rPr lang="en-US" b="1" dirty="0">
                <a:solidFill>
                  <a:schemeClr val="bg1"/>
                </a:solidFill>
                <a:latin typeface="+mn-lt"/>
              </a:rPr>
              <a:t>Startle Response</a:t>
            </a:r>
          </a:p>
        </p:txBody>
      </p:sp>
      <p:cxnSp>
        <p:nvCxnSpPr>
          <p:cNvPr id="14" name="Straight Connector 13">
            <a:extLst>
              <a:ext uri="{FF2B5EF4-FFF2-40B4-BE49-F238E27FC236}">
                <a16:creationId xmlns:a16="http://schemas.microsoft.com/office/drawing/2014/main" id="{F11AD06B-AB20-4097-8606-5DA00DBACE8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4027" y="5707672"/>
            <a:ext cx="4713997"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F967B383-1722-84E7-4EAE-46D6BE45555B}"/>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l="18153" r="14221"/>
          <a:stretch/>
        </p:blipFill>
        <p:spPr>
          <a:xfrm>
            <a:off x="8295752" y="1948970"/>
            <a:ext cx="3496200" cy="3444203"/>
          </a:xfrm>
          <a:prstGeom prst="rect">
            <a:avLst/>
          </a:prstGeom>
        </p:spPr>
      </p:pic>
    </p:spTree>
    <p:custDataLst>
      <p:tags r:id="rId1"/>
    </p:custDataLst>
    <p:extLst>
      <p:ext uri="{BB962C8B-B14F-4D97-AF65-F5344CB8AC3E}">
        <p14:creationId xmlns:p14="http://schemas.microsoft.com/office/powerpoint/2010/main" val="19586236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603ECBAA-609C-78A1-E586-AC03B6F61586}"/>
              </a:ext>
            </a:extLst>
          </p:cNvPr>
          <p:cNvSpPr txBox="1">
            <a:spLocks/>
          </p:cNvSpPr>
          <p:nvPr/>
        </p:nvSpPr>
        <p:spPr>
          <a:xfrm>
            <a:off x="561975" y="496888"/>
            <a:ext cx="11296651" cy="6096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fontAlgn="auto">
              <a:spcAft>
                <a:spcPts val="0"/>
              </a:spcAft>
            </a:pPr>
            <a:r>
              <a:rPr lang="en-US" b="1" dirty="0">
                <a:solidFill>
                  <a:srgbClr val="31E6EF"/>
                </a:solidFill>
              </a:rPr>
              <a:t>Design and Automation</a:t>
            </a:r>
          </a:p>
        </p:txBody>
      </p:sp>
      <p:pic>
        <p:nvPicPr>
          <p:cNvPr id="6" name="Picture 5">
            <a:extLst>
              <a:ext uri="{FF2B5EF4-FFF2-40B4-BE49-F238E27FC236}">
                <a16:creationId xmlns:a16="http://schemas.microsoft.com/office/drawing/2014/main" id="{57E828DB-862F-6519-2CFF-742AADA20676}"/>
              </a:ext>
            </a:extLst>
          </p:cNvPr>
          <p:cNvPicPr>
            <a:picLocks noChangeAspect="1"/>
          </p:cNvPicPr>
          <p:nvPr/>
        </p:nvPicPr>
        <p:blipFill>
          <a:blip r:embed="rId4" cstate="screen">
            <a:extLst>
              <a:ext uri="{28A0092B-C50C-407E-A947-70E740481C1C}">
                <a14:useLocalDpi xmlns:a14="http://schemas.microsoft.com/office/drawing/2010/main"/>
              </a:ext>
            </a:extLst>
          </a:blip>
          <a:srcRect l="3087" t="6156" r="6033" b="12582"/>
          <a:stretch/>
        </p:blipFill>
        <p:spPr>
          <a:xfrm>
            <a:off x="5932585" y="1842307"/>
            <a:ext cx="5926041" cy="3742762"/>
          </a:xfrm>
          <a:prstGeom prst="rect">
            <a:avLst/>
          </a:prstGeom>
        </p:spPr>
      </p:pic>
      <p:sp>
        <p:nvSpPr>
          <p:cNvPr id="7" name="TextBox 6">
            <a:extLst>
              <a:ext uri="{FF2B5EF4-FFF2-40B4-BE49-F238E27FC236}">
                <a16:creationId xmlns:a16="http://schemas.microsoft.com/office/drawing/2014/main" id="{6C3A9EF1-755A-FC99-1A74-BDDA55B6BA08}"/>
              </a:ext>
            </a:extLst>
          </p:cNvPr>
          <p:cNvSpPr txBox="1"/>
          <p:nvPr/>
        </p:nvSpPr>
        <p:spPr>
          <a:xfrm>
            <a:off x="561975" y="1883338"/>
            <a:ext cx="4760972" cy="3742762"/>
          </a:xfrm>
          <a:prstGeom prst="rect">
            <a:avLst/>
          </a:prstGeom>
        </p:spPr>
        <p:txBody>
          <a:bodyPr vert="horz" lIns="91440" tIns="45720" rIns="91440" bIns="45720" rtlCol="0">
            <a:normAutofit/>
          </a:bodyPr>
          <a:lstStyle/>
          <a:p>
            <a:pPr marL="342900" indent="-342900">
              <a:lnSpc>
                <a:spcPct val="90000"/>
              </a:lnSpc>
              <a:buFont typeface="Wingdings" panose="05000000000000000000" pitchFamily="2" charset="2"/>
              <a:buChar char="ü"/>
            </a:pPr>
            <a:r>
              <a:rPr lang="en-US" b="1" dirty="0">
                <a:solidFill>
                  <a:schemeClr val="bg1"/>
                </a:solidFill>
                <a:latin typeface="+mn-lt"/>
              </a:rPr>
              <a:t>Pilot/Aircraft interfaces</a:t>
            </a:r>
          </a:p>
          <a:p>
            <a:pPr marL="342900" indent="-342900">
              <a:lnSpc>
                <a:spcPct val="90000"/>
              </a:lnSpc>
              <a:buFont typeface="Wingdings" panose="05000000000000000000" pitchFamily="2" charset="2"/>
              <a:buChar char="ü"/>
            </a:pPr>
            <a:r>
              <a:rPr lang="en-US" b="1" dirty="0">
                <a:solidFill>
                  <a:schemeClr val="bg1"/>
                </a:solidFill>
                <a:latin typeface="+mn-lt"/>
              </a:rPr>
              <a:t>Ergonomic design</a:t>
            </a:r>
          </a:p>
          <a:p>
            <a:pPr>
              <a:lnSpc>
                <a:spcPct val="90000"/>
              </a:lnSpc>
              <a:buNone/>
            </a:pPr>
            <a:r>
              <a:rPr lang="en-US" b="1" dirty="0">
                <a:solidFill>
                  <a:schemeClr val="bg1"/>
                </a:solidFill>
                <a:latin typeface="+mn-lt"/>
                <a:sym typeface="Wingdings" panose="05000000000000000000" pitchFamily="2" charset="2"/>
              </a:rPr>
              <a:t>  </a:t>
            </a:r>
            <a:r>
              <a:rPr lang="en-US" b="1" dirty="0">
                <a:solidFill>
                  <a:schemeClr val="bg1"/>
                </a:solidFill>
                <a:latin typeface="+mn-lt"/>
              </a:rPr>
              <a:t>Overreliance on </a:t>
            </a:r>
            <a:r>
              <a:rPr lang="en-US" b="1" dirty="0">
                <a:solidFill>
                  <a:schemeClr val="bg1"/>
                </a:solidFill>
              </a:rPr>
              <a:t>automation</a:t>
            </a:r>
          </a:p>
          <a:p>
            <a:pPr marL="342900" indent="-342900">
              <a:lnSpc>
                <a:spcPct val="90000"/>
              </a:lnSpc>
              <a:buFont typeface="Wingdings" panose="05000000000000000000" pitchFamily="2" charset="2"/>
              <a:buChar char="ü"/>
            </a:pPr>
            <a:r>
              <a:rPr lang="en-US" b="1" dirty="0">
                <a:solidFill>
                  <a:schemeClr val="bg1"/>
                </a:solidFill>
                <a:latin typeface="+mn-lt"/>
              </a:rPr>
              <a:t>Hand-flying skill erosion</a:t>
            </a:r>
          </a:p>
          <a:p>
            <a:pPr marL="342900" indent="-342900">
              <a:lnSpc>
                <a:spcPct val="90000"/>
              </a:lnSpc>
              <a:buFont typeface="Wingdings" panose="05000000000000000000" pitchFamily="2" charset="2"/>
              <a:buChar char="ü"/>
            </a:pPr>
            <a:r>
              <a:rPr lang="en-US" b="1" dirty="0">
                <a:solidFill>
                  <a:schemeClr val="bg1"/>
                </a:solidFill>
                <a:latin typeface="+mn-lt"/>
              </a:rPr>
              <a:t>Automation surprise</a:t>
            </a:r>
          </a:p>
        </p:txBody>
      </p:sp>
    </p:spTree>
    <p:custDataLst>
      <p:tags r:id="rId1"/>
    </p:custDataLst>
    <p:extLst>
      <p:ext uri="{BB962C8B-B14F-4D97-AF65-F5344CB8AC3E}">
        <p14:creationId xmlns:p14="http://schemas.microsoft.com/office/powerpoint/2010/main" val="251649256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5D5C649-5150-4295-CA2C-D9B67CA086A2}"/>
              </a:ext>
            </a:extLst>
          </p:cNvPr>
          <p:cNvSpPr/>
          <p:nvPr/>
        </p:nvSpPr>
        <p:spPr bwMode="auto">
          <a:xfrm>
            <a:off x="0" y="-97597"/>
            <a:ext cx="12192000" cy="1174217"/>
          </a:xfrm>
          <a:prstGeom prst="rect">
            <a:avLst/>
          </a:prstGeom>
          <a:solidFill>
            <a:schemeClr val="tx1"/>
          </a:solidFill>
          <a:ln>
            <a:noFill/>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2" name="Title 1"/>
          <p:cNvSpPr>
            <a:spLocks noGrp="1"/>
          </p:cNvSpPr>
          <p:nvPr>
            <p:ph type="title"/>
          </p:nvPr>
        </p:nvSpPr>
        <p:spPr>
          <a:xfrm>
            <a:off x="409575" y="344488"/>
            <a:ext cx="11296651" cy="609600"/>
          </a:xfrm>
        </p:spPr>
        <p:txBody>
          <a:bodyPr/>
          <a:lstStyle/>
          <a:p>
            <a:r>
              <a:rPr lang="en-US" dirty="0">
                <a:solidFill>
                  <a:srgbClr val="32F2F2"/>
                </a:solidFill>
              </a:rPr>
              <a:t>Foundational Elements of Safety</a:t>
            </a:r>
          </a:p>
        </p:txBody>
      </p:sp>
      <p:sp>
        <p:nvSpPr>
          <p:cNvPr id="4" name="Content Placeholder 2"/>
          <p:cNvSpPr>
            <a:spLocks noGrp="1"/>
          </p:cNvSpPr>
          <p:nvPr>
            <p:ph idx="1"/>
          </p:nvPr>
        </p:nvSpPr>
        <p:spPr>
          <a:xfrm>
            <a:off x="346888" y="1576492"/>
            <a:ext cx="10733617" cy="4391025"/>
          </a:xfrm>
        </p:spPr>
        <p:txBody>
          <a:bodyPr/>
          <a:lstStyle/>
          <a:p>
            <a:pPr marL="0" indent="0">
              <a:buNone/>
            </a:pPr>
            <a:r>
              <a:rPr lang="en-US" dirty="0">
                <a:solidFill>
                  <a:schemeClr val="bg1"/>
                </a:solidFill>
                <a:sym typeface="Wingdings" panose="05000000000000000000" pitchFamily="2" charset="2"/>
              </a:rPr>
              <a:t> </a:t>
            </a:r>
            <a:r>
              <a:rPr lang="en-US" dirty="0">
                <a:solidFill>
                  <a:srgbClr val="32F2F2"/>
                </a:solidFill>
              </a:rPr>
              <a:t>Safety Risk Management</a:t>
            </a:r>
          </a:p>
          <a:p>
            <a:pPr lvl="1"/>
            <a:r>
              <a:rPr lang="en-US" dirty="0">
                <a:solidFill>
                  <a:schemeClr val="bg1"/>
                </a:solidFill>
              </a:rPr>
              <a:t>Hazard identification &amp; risk mitigation </a:t>
            </a:r>
          </a:p>
          <a:p>
            <a:pPr marL="0" indent="0">
              <a:buNone/>
            </a:pPr>
            <a:r>
              <a:rPr lang="en-US" dirty="0">
                <a:solidFill>
                  <a:schemeClr val="bg1"/>
                </a:solidFill>
                <a:sym typeface="Wingdings" panose="05000000000000000000" pitchFamily="2" charset="2"/>
              </a:rPr>
              <a:t> </a:t>
            </a:r>
            <a:r>
              <a:rPr lang="en-US" dirty="0">
                <a:solidFill>
                  <a:srgbClr val="32F2F2"/>
                </a:solidFill>
              </a:rPr>
              <a:t>Pilot Proficiency</a:t>
            </a:r>
          </a:p>
          <a:p>
            <a:pPr lvl="1"/>
            <a:r>
              <a:rPr lang="en-US" dirty="0">
                <a:solidFill>
                  <a:schemeClr val="bg1"/>
                </a:solidFill>
              </a:rPr>
              <a:t>The skills to do the job </a:t>
            </a:r>
          </a:p>
          <a:p>
            <a:pPr marL="0" indent="0">
              <a:buNone/>
            </a:pPr>
            <a:r>
              <a:rPr lang="en-US" dirty="0">
                <a:solidFill>
                  <a:schemeClr val="bg1"/>
                </a:solidFill>
                <a:sym typeface="Wingdings" panose="05000000000000000000" pitchFamily="2" charset="2"/>
              </a:rPr>
              <a:t> </a:t>
            </a:r>
            <a:r>
              <a:rPr lang="en-US" dirty="0">
                <a:solidFill>
                  <a:srgbClr val="32F2F2"/>
                </a:solidFill>
              </a:rPr>
              <a:t>Technology</a:t>
            </a:r>
          </a:p>
          <a:p>
            <a:pPr lvl="1"/>
            <a:r>
              <a:rPr lang="en-US" dirty="0">
                <a:solidFill>
                  <a:schemeClr val="bg1"/>
                </a:solidFill>
              </a:rPr>
              <a:t>Supporting safe decision making </a:t>
            </a:r>
            <a:br>
              <a:rPr lang="en-US" dirty="0">
                <a:solidFill>
                  <a:schemeClr val="bg1"/>
                </a:solidFill>
              </a:rPr>
            </a:br>
            <a:r>
              <a:rPr lang="en-US" dirty="0">
                <a:solidFill>
                  <a:schemeClr val="bg1"/>
                </a:solidFill>
              </a:rPr>
              <a:t>and aircraft operations</a:t>
            </a:r>
          </a:p>
        </p:txBody>
      </p:sp>
      <p:sp>
        <p:nvSpPr>
          <p:cNvPr id="5" name="Circular Arrow 4"/>
          <p:cNvSpPr/>
          <p:nvPr/>
        </p:nvSpPr>
        <p:spPr bwMode="auto">
          <a:xfrm rot="6780405">
            <a:off x="10094039" y="3157242"/>
            <a:ext cx="2005322" cy="1718355"/>
          </a:xfrm>
          <a:prstGeom prst="circularArrow">
            <a:avLst/>
          </a:prstGeom>
          <a:solidFill>
            <a:srgbClr val="00B0F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dirty="0">
              <a:ln>
                <a:noFill/>
              </a:ln>
              <a:solidFill>
                <a:schemeClr val="tx1"/>
              </a:solidFill>
              <a:effectLst/>
              <a:latin typeface="Arial" charset="0"/>
            </a:endParaRPr>
          </a:p>
        </p:txBody>
      </p:sp>
      <p:sp>
        <p:nvSpPr>
          <p:cNvPr id="6" name="Circular Arrow 5"/>
          <p:cNvSpPr/>
          <p:nvPr/>
        </p:nvSpPr>
        <p:spPr bwMode="auto">
          <a:xfrm rot="14404655">
            <a:off x="7192453" y="3286653"/>
            <a:ext cx="1846804" cy="1739990"/>
          </a:xfrm>
          <a:prstGeom prst="circularArrow">
            <a:avLst/>
          </a:prstGeom>
          <a:solidFill>
            <a:srgbClr val="C0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dirty="0">
              <a:ln>
                <a:noFill/>
              </a:ln>
              <a:solidFill>
                <a:schemeClr val="tx1"/>
              </a:solidFill>
              <a:effectLst/>
              <a:latin typeface="Arial" charset="0"/>
            </a:endParaRPr>
          </a:p>
        </p:txBody>
      </p:sp>
      <p:sp>
        <p:nvSpPr>
          <p:cNvPr id="7" name="Circular Arrow 6"/>
          <p:cNvSpPr/>
          <p:nvPr/>
        </p:nvSpPr>
        <p:spPr bwMode="auto">
          <a:xfrm rot="21446527">
            <a:off x="8480301" y="930827"/>
            <a:ext cx="1846804" cy="1739990"/>
          </a:xfrm>
          <a:prstGeom prst="circularArrow">
            <a:avLst/>
          </a:prstGeom>
          <a:solidFill>
            <a:srgbClr val="00B0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dirty="0">
              <a:ln>
                <a:noFill/>
              </a:ln>
              <a:solidFill>
                <a:schemeClr val="tx1"/>
              </a:solidFill>
              <a:effectLst/>
              <a:latin typeface="Arial" charset="0"/>
            </a:endParaRPr>
          </a:p>
        </p:txBody>
      </p:sp>
      <p:pic>
        <p:nvPicPr>
          <p:cNvPr id="9" name="Picture 8"/>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8021731" y="1821832"/>
            <a:ext cx="3058774" cy="3160315"/>
          </a:xfrm>
          <a:prstGeom prst="ellipse">
            <a:avLst/>
          </a:prstGeom>
          <a:ln>
            <a:noFill/>
          </a:ln>
          <a:effectLst>
            <a:softEdge rad="0"/>
          </a:effectLst>
        </p:spPr>
      </p:pic>
      <p:sp>
        <p:nvSpPr>
          <p:cNvPr id="10" name="Oval 9"/>
          <p:cNvSpPr/>
          <p:nvPr/>
        </p:nvSpPr>
        <p:spPr bwMode="auto">
          <a:xfrm>
            <a:off x="5440680" y="2436030"/>
            <a:ext cx="2157168" cy="2151210"/>
          </a:xfrm>
          <a:prstGeom prst="ellipse">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dirty="0">
              <a:ln>
                <a:noFill/>
              </a:ln>
              <a:solidFill>
                <a:schemeClr val="tx1"/>
              </a:solidFill>
              <a:effectLst/>
              <a:latin typeface="Arial" charset="0"/>
            </a:endParaRPr>
          </a:p>
        </p:txBody>
      </p:sp>
      <p:sp>
        <p:nvSpPr>
          <p:cNvPr id="11" name="Oval 10"/>
          <p:cNvSpPr/>
          <p:nvPr/>
        </p:nvSpPr>
        <p:spPr bwMode="auto">
          <a:xfrm>
            <a:off x="8115855" y="1844040"/>
            <a:ext cx="2583661" cy="2214457"/>
          </a:xfrm>
          <a:prstGeom prst="ellipse">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dirty="0">
              <a:ln>
                <a:noFill/>
              </a:ln>
              <a:solidFill>
                <a:schemeClr val="tx1"/>
              </a:solidFill>
              <a:effectLst/>
              <a:latin typeface="Arial" charset="0"/>
            </a:endParaRPr>
          </a:p>
        </p:txBody>
      </p:sp>
      <p:sp>
        <p:nvSpPr>
          <p:cNvPr id="13" name="Oval 12"/>
          <p:cNvSpPr/>
          <p:nvPr/>
        </p:nvSpPr>
        <p:spPr bwMode="auto">
          <a:xfrm>
            <a:off x="8458200" y="1699545"/>
            <a:ext cx="2241316" cy="2125597"/>
          </a:xfrm>
          <a:prstGeom prst="ellipse">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dirty="0">
              <a:ln>
                <a:noFill/>
              </a:ln>
              <a:solidFill>
                <a:schemeClr val="tx1"/>
              </a:solidFill>
              <a:effectLst/>
              <a:latin typeface="Arial" charset="0"/>
            </a:endParaRPr>
          </a:p>
        </p:txBody>
      </p:sp>
      <p:sp>
        <p:nvSpPr>
          <p:cNvPr id="3" name="Rectangle 2">
            <a:extLst>
              <a:ext uri="{FF2B5EF4-FFF2-40B4-BE49-F238E27FC236}">
                <a16:creationId xmlns:a16="http://schemas.microsoft.com/office/drawing/2014/main" id="{5774E5F6-366F-B165-A27D-C83ABB1CC1A0}"/>
              </a:ext>
            </a:extLst>
          </p:cNvPr>
          <p:cNvSpPr/>
          <p:nvPr/>
        </p:nvSpPr>
        <p:spPr bwMode="auto">
          <a:xfrm>
            <a:off x="0" y="5707147"/>
            <a:ext cx="12192000" cy="1174217"/>
          </a:xfrm>
          <a:prstGeom prst="rect">
            <a:avLst/>
          </a:prstGeom>
          <a:solidFill>
            <a:schemeClr val="tx1"/>
          </a:solidFill>
          <a:ln>
            <a:noFill/>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Tree>
    <p:custDataLst>
      <p:tags r:id="rId1"/>
    </p:custDataLst>
    <p:extLst>
      <p:ext uri="{BB962C8B-B14F-4D97-AF65-F5344CB8AC3E}">
        <p14:creationId xmlns:p14="http://schemas.microsoft.com/office/powerpoint/2010/main" val="6918333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
                                            <p:txEl>
                                              <p:pRg st="5" end="5"/>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P spid="5" grpId="0" animBg="1"/>
      <p:bldP spid="6" grpId="0" animBg="1"/>
      <p:bldP spid="7"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20D9B3-1C54-6B40-7AA6-66BD9DFCA77B}"/>
              </a:ext>
            </a:extLst>
          </p:cNvPr>
          <p:cNvSpPr txBox="1">
            <a:spLocks/>
          </p:cNvSpPr>
          <p:nvPr/>
        </p:nvSpPr>
        <p:spPr>
          <a:xfrm>
            <a:off x="571500" y="344488"/>
            <a:ext cx="11296651" cy="6096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1" i="0" u="none" strike="noStrike" kern="1200" cap="none" spc="0" normalizeH="0" baseline="0" noProof="0" dirty="0">
                <a:ln>
                  <a:noFill/>
                </a:ln>
                <a:solidFill>
                  <a:srgbClr val="32F2F2"/>
                </a:solidFill>
                <a:effectLst/>
                <a:uLnTx/>
                <a:uFillTx/>
                <a:latin typeface="Arial" panose="020B0604020202020204"/>
                <a:ea typeface="+mj-ea"/>
                <a:cs typeface="+mj-cs"/>
              </a:rPr>
              <a:t>Understanding Human Factors</a:t>
            </a:r>
          </a:p>
        </p:txBody>
      </p:sp>
      <p:sp>
        <p:nvSpPr>
          <p:cNvPr id="4" name="Content Placeholder 2">
            <a:extLst>
              <a:ext uri="{FF2B5EF4-FFF2-40B4-BE49-F238E27FC236}">
                <a16:creationId xmlns:a16="http://schemas.microsoft.com/office/drawing/2014/main" id="{9D5B9E11-EF55-C669-0B2C-D20640328F9E}"/>
              </a:ext>
            </a:extLst>
          </p:cNvPr>
          <p:cNvSpPr txBox="1">
            <a:spLocks/>
          </p:cNvSpPr>
          <p:nvPr/>
        </p:nvSpPr>
        <p:spPr>
          <a:xfrm>
            <a:off x="571500" y="1527566"/>
            <a:ext cx="10733617" cy="439102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white"/>
                </a:solidFill>
                <a:effectLst/>
                <a:uLnTx/>
                <a:uFillTx/>
                <a:latin typeface="Arial" panose="020B0604020202020204"/>
                <a:ea typeface="+mn-ea"/>
                <a:cs typeface="+mn-cs"/>
              </a:rPr>
              <a:t>Better communicators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white"/>
                </a:solidFill>
                <a:effectLst/>
                <a:uLnTx/>
                <a:uFillTx/>
                <a:latin typeface="Arial" panose="020B0604020202020204"/>
                <a:ea typeface="+mn-ea"/>
                <a:cs typeface="+mn-cs"/>
              </a:rPr>
              <a:t>Better decision makers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white"/>
                </a:solidFill>
                <a:effectLst/>
                <a:uLnTx/>
                <a:uFillTx/>
                <a:latin typeface="Arial" panose="020B0604020202020204"/>
                <a:ea typeface="+mn-ea"/>
                <a:cs typeface="+mn-cs"/>
              </a:rPr>
              <a:t>Better crisis managers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white"/>
                </a:solidFill>
                <a:effectLst/>
                <a:uLnTx/>
                <a:uFillTx/>
                <a:latin typeface="Arial" panose="020B0604020202020204"/>
                <a:ea typeface="+mn-ea"/>
                <a:cs typeface="+mn-cs"/>
              </a:rPr>
              <a:t>Better teachers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white"/>
                </a:solidFill>
                <a:effectLst/>
                <a:uLnTx/>
                <a:uFillTx/>
                <a:latin typeface="Arial" panose="020B0604020202020204"/>
                <a:ea typeface="+mn-ea"/>
                <a:cs typeface="+mn-cs"/>
              </a:rPr>
              <a:t>Better students</a:t>
            </a:r>
          </a:p>
        </p:txBody>
      </p:sp>
      <p:sp>
        <p:nvSpPr>
          <p:cNvPr id="5" name="TextBox 4">
            <a:extLst>
              <a:ext uri="{FF2B5EF4-FFF2-40B4-BE49-F238E27FC236}">
                <a16:creationId xmlns:a16="http://schemas.microsoft.com/office/drawing/2014/main" id="{75FF35B4-E2E9-2E33-0CC3-B03ECD3E263B}"/>
              </a:ext>
            </a:extLst>
          </p:cNvPr>
          <p:cNvSpPr txBox="1"/>
          <p:nvPr/>
        </p:nvSpPr>
        <p:spPr bwMode="auto">
          <a:xfrm rot="20461773">
            <a:off x="1599203" y="4444994"/>
            <a:ext cx="4585054" cy="9848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sz="4000" b="1" i="0" u="none" strike="noStrike" kern="1200" cap="none" spc="0" normalizeH="0" baseline="0" noProof="0" dirty="0">
                <a:ln>
                  <a:noFill/>
                </a:ln>
                <a:solidFill>
                  <a:srgbClr val="31E6EF"/>
                </a:solidFill>
                <a:effectLst/>
                <a:uLnTx/>
                <a:uFillTx/>
                <a:latin typeface="Arial" charset="0"/>
                <a:ea typeface="+mn-ea"/>
                <a:cs typeface="+mn-cs"/>
              </a:rPr>
              <a:t>Safer Operations!</a:t>
            </a:r>
          </a:p>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en-US" sz="1200" b="1" i="0" u="none" strike="noStrike" kern="1200" cap="none" spc="0" normalizeH="0" baseline="0" noProof="0" dirty="0">
              <a:ln>
                <a:noFill/>
              </a:ln>
              <a:solidFill>
                <a:srgbClr val="00B050"/>
              </a:solidFill>
              <a:effectLst/>
              <a:uLnTx/>
              <a:uFillTx/>
              <a:latin typeface="Arial" charset="0"/>
              <a:ea typeface="+mn-ea"/>
              <a:cs typeface="+mn-cs"/>
            </a:endParaRPr>
          </a:p>
        </p:txBody>
      </p:sp>
      <p:pic>
        <p:nvPicPr>
          <p:cNvPr id="3" name="Picture 2" descr="Mind-Body Connections: How the Physical Body Is Affected ...">
            <a:extLst>
              <a:ext uri="{FF2B5EF4-FFF2-40B4-BE49-F238E27FC236}">
                <a16:creationId xmlns:a16="http://schemas.microsoft.com/office/drawing/2014/main" id="{C61A96A4-B283-EAE5-AFA7-FE7D7A241F49}"/>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7683499" y="1464458"/>
            <a:ext cx="4184651" cy="4517242"/>
          </a:xfrm>
          <a:prstGeom prst="rect">
            <a:avLst/>
          </a:prstGeom>
        </p:spPr>
      </p:pic>
    </p:spTree>
    <p:custDataLst>
      <p:tags r:id="rId1"/>
    </p:custDataLst>
    <p:extLst>
      <p:ext uri="{BB962C8B-B14F-4D97-AF65-F5344CB8AC3E}">
        <p14:creationId xmlns:p14="http://schemas.microsoft.com/office/powerpoint/2010/main" val="1843396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54182" y="344488"/>
            <a:ext cx="11208327" cy="1299672"/>
          </a:xfrm>
        </p:spPr>
        <p:txBody>
          <a:bodyPr/>
          <a:lstStyle/>
          <a:p>
            <a:r>
              <a:rPr lang="en-US" b="1" dirty="0">
                <a:solidFill>
                  <a:srgbClr val="31E6EF"/>
                </a:solidFill>
              </a:rPr>
              <a:t>Safety Management Systems (SMS)</a:t>
            </a:r>
            <a:br>
              <a:rPr lang="en-US" b="1" dirty="0">
                <a:solidFill>
                  <a:srgbClr val="31E6EF"/>
                </a:solidFill>
              </a:rPr>
            </a:br>
            <a:r>
              <a:rPr lang="en-US" b="1" dirty="0">
                <a:solidFill>
                  <a:srgbClr val="31E6EF"/>
                </a:solidFill>
              </a:rPr>
              <a:t>Coming to General Aviation</a:t>
            </a:r>
          </a:p>
        </p:txBody>
      </p:sp>
      <p:pic>
        <p:nvPicPr>
          <p:cNvPr id="4" name="Content Placeholder 3"/>
          <p:cNvPicPr>
            <a:picLocks noGrp="1" noChangeAspect="1"/>
          </p:cNvPicPr>
          <p:nvPr>
            <p:ph idx="1"/>
          </p:nvPr>
        </p:nvPicPr>
        <p:blipFill rotWithShape="1">
          <a:blip r:embed="rId4" cstate="screen">
            <a:extLst>
              <a:ext uri="{28A0092B-C50C-407E-A947-70E740481C1C}">
                <a14:useLocalDpi xmlns:a14="http://schemas.microsoft.com/office/drawing/2010/main"/>
              </a:ext>
            </a:extLst>
          </a:blip>
          <a:srcRect/>
          <a:stretch/>
        </p:blipFill>
        <p:spPr>
          <a:xfrm>
            <a:off x="2423416" y="2101361"/>
            <a:ext cx="7585491" cy="2690447"/>
          </a:xfrm>
          <a:prstGeom prst="rect">
            <a:avLst/>
          </a:prstGeom>
        </p:spPr>
      </p:pic>
      <p:sp>
        <p:nvSpPr>
          <p:cNvPr id="5" name="Rectangle 4"/>
          <p:cNvSpPr/>
          <p:nvPr/>
        </p:nvSpPr>
        <p:spPr bwMode="auto">
          <a:xfrm>
            <a:off x="-3956538" y="1248508"/>
            <a:ext cx="2936630" cy="17057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6" name="Rectangle 5"/>
          <p:cNvSpPr/>
          <p:nvPr/>
        </p:nvSpPr>
        <p:spPr bwMode="auto">
          <a:xfrm>
            <a:off x="2588199" y="2110152"/>
            <a:ext cx="2532184" cy="1318848"/>
          </a:xfrm>
          <a:prstGeom prst="rect">
            <a:avLst/>
          </a:prstGeom>
          <a:solidFill>
            <a:schemeClr val="bg1"/>
          </a:solidFill>
          <a:ln>
            <a:noFill/>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7" name="Rectangle 6"/>
          <p:cNvSpPr/>
          <p:nvPr/>
        </p:nvSpPr>
        <p:spPr bwMode="auto">
          <a:xfrm>
            <a:off x="2423416" y="3337240"/>
            <a:ext cx="2711292" cy="1160585"/>
          </a:xfrm>
          <a:prstGeom prst="rect">
            <a:avLst/>
          </a:prstGeom>
          <a:solidFill>
            <a:schemeClr val="bg1"/>
          </a:solidFill>
          <a:ln>
            <a:noFill/>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8" name="Rectangle 7"/>
          <p:cNvSpPr/>
          <p:nvPr/>
        </p:nvSpPr>
        <p:spPr bwMode="auto">
          <a:xfrm>
            <a:off x="7297615" y="2101361"/>
            <a:ext cx="2497016" cy="1573824"/>
          </a:xfrm>
          <a:prstGeom prst="rect">
            <a:avLst/>
          </a:prstGeom>
          <a:solidFill>
            <a:schemeClr val="bg1"/>
          </a:solidFill>
          <a:ln>
            <a:noFill/>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9" name="Rectangle 8"/>
          <p:cNvSpPr/>
          <p:nvPr/>
        </p:nvSpPr>
        <p:spPr bwMode="auto">
          <a:xfrm>
            <a:off x="7297615" y="3675185"/>
            <a:ext cx="2470969" cy="1048478"/>
          </a:xfrm>
          <a:prstGeom prst="rect">
            <a:avLst/>
          </a:prstGeom>
          <a:solidFill>
            <a:schemeClr val="bg1"/>
          </a:solidFill>
          <a:ln>
            <a:noFill/>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10" name="TextBox 9"/>
          <p:cNvSpPr txBox="1"/>
          <p:nvPr/>
        </p:nvSpPr>
        <p:spPr bwMode="auto">
          <a:xfrm>
            <a:off x="211333" y="5120731"/>
            <a:ext cx="7526948"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FontTx/>
              <a:buNone/>
            </a:pPr>
            <a:r>
              <a:rPr lang="en-US" dirty="0">
                <a:solidFill>
                  <a:schemeClr val="bg1"/>
                </a:solidFill>
                <a:hlinkClick r:id="rId5">
                  <a:extLst>
                    <a:ext uri="{A12FA001-AC4F-418D-AE19-62706E023703}">
                      <ahyp:hlinkClr xmlns:ahyp="http://schemas.microsoft.com/office/drawing/2018/hyperlinkcolor" val="tx"/>
                    </a:ext>
                  </a:extLst>
                </a:hlinkClick>
              </a:rPr>
              <a:t>https://www.faa.gov/about/initiatives/</a:t>
            </a:r>
            <a:r>
              <a:rPr lang="en-US" dirty="0">
                <a:solidFill>
                  <a:schemeClr val="bg1"/>
                </a:solidFill>
              </a:rPr>
              <a:t>sms  </a:t>
            </a:r>
            <a:endParaRPr lang="en-US" sz="1200" b="1" dirty="0">
              <a:solidFill>
                <a:schemeClr val="bg1"/>
              </a:solidFill>
            </a:endParaRPr>
          </a:p>
        </p:txBody>
      </p:sp>
      <p:pic>
        <p:nvPicPr>
          <p:cNvPr id="12" name="Picture 11">
            <a:extLst>
              <a:ext uri="{FF2B5EF4-FFF2-40B4-BE49-F238E27FC236}">
                <a16:creationId xmlns:a16="http://schemas.microsoft.com/office/drawing/2014/main" id="{DDBAC8C9-B887-B928-EB25-91448B6180AC}"/>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0200068" y="4723663"/>
            <a:ext cx="1971746" cy="1971746"/>
          </a:xfrm>
          <a:prstGeom prst="rect">
            <a:avLst/>
          </a:prstGeom>
        </p:spPr>
      </p:pic>
      <p:pic>
        <p:nvPicPr>
          <p:cNvPr id="14" name="Picture 13" descr="Logo, company name&#10;&#10;Description automatically generated">
            <a:extLst>
              <a:ext uri="{FF2B5EF4-FFF2-40B4-BE49-F238E27FC236}">
                <a16:creationId xmlns:a16="http://schemas.microsoft.com/office/drawing/2014/main" id="{37C4B584-B8A1-F826-685A-625E9A8D701A}"/>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0924332" y="5451799"/>
            <a:ext cx="523218" cy="515474"/>
          </a:xfrm>
          <a:prstGeom prst="rect">
            <a:avLst/>
          </a:prstGeom>
        </p:spPr>
      </p:pic>
    </p:spTree>
    <p:custDataLst>
      <p:tags r:id="rId1"/>
    </p:custDataLst>
    <p:extLst>
      <p:ext uri="{BB962C8B-B14F-4D97-AF65-F5344CB8AC3E}">
        <p14:creationId xmlns:p14="http://schemas.microsoft.com/office/powerpoint/2010/main" val="5466006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B5B0058-AF13-4859-B429-4EDDE2A26F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E8DF89A-C34B-B455-1CB9-A1A2CBC05A29}"/>
              </a:ext>
            </a:extLst>
          </p:cNvPr>
          <p:cNvSpPr txBox="1">
            <a:spLocks/>
          </p:cNvSpPr>
          <p:nvPr/>
        </p:nvSpPr>
        <p:spPr>
          <a:xfrm>
            <a:off x="1302154" y="2576519"/>
            <a:ext cx="4577931" cy="852481"/>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fontAlgn="auto">
              <a:spcAft>
                <a:spcPts val="600"/>
              </a:spcAft>
            </a:pPr>
            <a:r>
              <a:rPr lang="en-US" sz="5000" b="1" dirty="0">
                <a:solidFill>
                  <a:srgbClr val="31E6EF"/>
                </a:solidFill>
              </a:rPr>
              <a:t>Questions?</a:t>
            </a:r>
          </a:p>
        </p:txBody>
      </p:sp>
      <p:pic>
        <p:nvPicPr>
          <p:cNvPr id="3" name="Picture 2" descr="Rodin_Thinker">
            <a:extLst>
              <a:ext uri="{FF2B5EF4-FFF2-40B4-BE49-F238E27FC236}">
                <a16:creationId xmlns:a16="http://schemas.microsoft.com/office/drawing/2014/main" id="{6F2C7949-A32B-8295-3A0A-DCBD916F1929}"/>
              </a:ext>
            </a:extLst>
          </p:cNvPr>
          <p:cNvPicPr>
            <a:picLocks noChangeAspect="1" noChangeArrowheads="1"/>
          </p:cNvPicPr>
          <p:nvPr/>
        </p:nvPicPr>
        <p:blipFill>
          <a:blip r:embed="rId4" cstate="screen">
            <a:alphaModFix/>
            <a:extLst>
              <a:ext uri="{28A0092B-C50C-407E-A947-70E740481C1C}">
                <a14:useLocalDpi xmlns:a14="http://schemas.microsoft.com/office/drawing/2010/main"/>
              </a:ext>
            </a:extLst>
          </a:blip>
          <a:srcRect/>
          <a:stretch/>
        </p:blipFill>
        <p:spPr bwMode="auto">
          <a:xfrm>
            <a:off x="7115177" y="115193"/>
            <a:ext cx="4950618" cy="6627614"/>
          </a:xfrm>
          <a:prstGeom prst="rect">
            <a:avLst/>
          </a:prstGeom>
          <a:extLst>
            <a:ext uri="{909E8E84-426E-40DD-AFC4-6F175D3DCCD1}">
              <a14:hiddenFill xmlns:a14="http://schemas.microsoft.com/office/drawing/2010/main">
                <a:solidFill>
                  <a:srgbClr val="FFFFFF"/>
                </a:solidFill>
              </a14:hiddenFill>
            </a:ext>
          </a:extLst>
        </p:spPr>
      </p:pic>
      <p:cxnSp>
        <p:nvCxnSpPr>
          <p:cNvPr id="10" name="Straight Connector 9">
            <a:extLst>
              <a:ext uri="{FF2B5EF4-FFF2-40B4-BE49-F238E27FC236}">
                <a16:creationId xmlns:a16="http://schemas.microsoft.com/office/drawing/2014/main" id="{AC65C03C-3F17-45DC-A1B9-35ACA43397D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15176" y="115193"/>
            <a:ext cx="0" cy="6627614"/>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A4A161CC-6DC5-4863-B213-94529D6E06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6206" y="115193"/>
            <a:ext cx="11939588" cy="6627614"/>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406323244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5" name="Title 1">
            <a:extLst>
              <a:ext uri="{FF2B5EF4-FFF2-40B4-BE49-F238E27FC236}">
                <a16:creationId xmlns:a16="http://schemas.microsoft.com/office/drawing/2014/main" id="{3CC78B02-7162-BD0D-DC19-24B73509A68D}"/>
              </a:ext>
            </a:extLst>
          </p:cNvPr>
          <p:cNvSpPr txBox="1">
            <a:spLocks/>
          </p:cNvSpPr>
          <p:nvPr/>
        </p:nvSpPr>
        <p:spPr>
          <a:xfrm>
            <a:off x="838200" y="448721"/>
            <a:ext cx="4707671" cy="1225650"/>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fontAlgn="auto">
              <a:spcAft>
                <a:spcPts val="600"/>
              </a:spcAft>
            </a:pPr>
            <a:r>
              <a:rPr lang="en-US" sz="3800" b="1" kern="1200">
                <a:solidFill>
                  <a:schemeClr val="bg1"/>
                </a:solidFill>
                <a:latin typeface="+mj-lt"/>
                <a:ea typeface="+mj-ea"/>
                <a:cs typeface="+mj-cs"/>
              </a:rPr>
              <a:t>FAA Safety Briefing</a:t>
            </a:r>
          </a:p>
        </p:txBody>
      </p:sp>
      <p:cxnSp>
        <p:nvCxnSpPr>
          <p:cNvPr id="13" name="Straight Connector 12">
            <a:extLst>
              <a:ext uri="{FF2B5EF4-FFF2-40B4-BE49-F238E27FC236}">
                <a16:creationId xmlns:a16="http://schemas.microsoft.com/office/drawing/2014/main" id="{EEA38897-7BA3-4408-8083-3235339C4A6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1873" y="1749756"/>
            <a:ext cx="4718304"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323F7964-2A5A-F608-8C6F-65DFCFF5CA9B}"/>
              </a:ext>
            </a:extLst>
          </p:cNvPr>
          <p:cNvSpPr txBox="1"/>
          <p:nvPr/>
        </p:nvSpPr>
        <p:spPr>
          <a:xfrm>
            <a:off x="897768" y="2152855"/>
            <a:ext cx="4586513" cy="3647710"/>
          </a:xfrm>
          <a:prstGeom prst="rect">
            <a:avLst/>
          </a:prstGeom>
        </p:spPr>
        <p:txBody>
          <a:bodyPr vert="horz" lIns="91440" tIns="45720" rIns="91440" bIns="45720" rtlCol="0">
            <a:normAutofit/>
          </a:bodyPr>
          <a:lstStyle/>
          <a:p>
            <a:pPr marL="457200" indent="-342900">
              <a:lnSpc>
                <a:spcPct val="90000"/>
              </a:lnSpc>
              <a:buFont typeface="Wingdings" panose="05000000000000000000" pitchFamily="2" charset="2"/>
              <a:buChar char="ü"/>
            </a:pPr>
            <a:r>
              <a:rPr lang="en-US" sz="2000" b="1" dirty="0">
                <a:solidFill>
                  <a:schemeClr val="bg1"/>
                </a:solidFill>
                <a:latin typeface="+mn-lt"/>
              </a:rPr>
              <a:t>Dedicated to GA Safety</a:t>
            </a:r>
          </a:p>
          <a:p>
            <a:pPr marL="457200" indent="-342900">
              <a:lnSpc>
                <a:spcPct val="90000"/>
              </a:lnSpc>
              <a:buFont typeface="Wingdings" panose="05000000000000000000" pitchFamily="2" charset="2"/>
              <a:buChar char="ü"/>
            </a:pPr>
            <a:r>
              <a:rPr lang="en-US" sz="2000" b="1" dirty="0">
                <a:solidFill>
                  <a:schemeClr val="bg1"/>
                </a:solidFill>
                <a:latin typeface="+mn-lt"/>
              </a:rPr>
              <a:t>6 – issues per year</a:t>
            </a:r>
            <a:r>
              <a:rPr lang="en-US" sz="2000" b="1" dirty="0">
                <a:solidFill>
                  <a:schemeClr val="bg1"/>
                </a:solidFill>
                <a:latin typeface="+mn-lt"/>
                <a:sym typeface="Wingdings" panose="05000000000000000000" pitchFamily="2" charset="2"/>
              </a:rPr>
              <a:t> </a:t>
            </a:r>
          </a:p>
          <a:p>
            <a:pPr marL="457200" indent="-342900">
              <a:lnSpc>
                <a:spcPct val="90000"/>
              </a:lnSpc>
              <a:buFont typeface="Wingdings" panose="05000000000000000000" pitchFamily="2" charset="2"/>
              <a:buChar char="ü"/>
            </a:pPr>
            <a:r>
              <a:rPr lang="en-US" sz="2000" b="1" dirty="0">
                <a:solidFill>
                  <a:schemeClr val="bg1"/>
                </a:solidFill>
                <a:latin typeface="+mn-lt"/>
              </a:rPr>
              <a:t>Print or online</a:t>
            </a:r>
          </a:p>
          <a:p>
            <a:pPr marL="457200" indent="-342900">
              <a:lnSpc>
                <a:spcPct val="90000"/>
              </a:lnSpc>
              <a:buFont typeface="Wingdings" panose="05000000000000000000" pitchFamily="2" charset="2"/>
              <a:buChar char="ü"/>
            </a:pPr>
            <a:r>
              <a:rPr lang="en-US" sz="2000" b="1" dirty="0">
                <a:solidFill>
                  <a:schemeClr val="bg1"/>
                </a:solidFill>
                <a:latin typeface="+mn-lt"/>
              </a:rPr>
              <a:t>Social media &amp; Face book presence</a:t>
            </a:r>
          </a:p>
          <a:p>
            <a:pPr indent="-228600">
              <a:lnSpc>
                <a:spcPct val="90000"/>
              </a:lnSpc>
              <a:buFont typeface="Arial" panose="020B0604020202020204" pitchFamily="34" charset="0"/>
              <a:buChar char="•"/>
            </a:pPr>
            <a:endParaRPr lang="en-US" sz="2000" b="1" dirty="0">
              <a:solidFill>
                <a:schemeClr val="bg1"/>
              </a:solidFill>
              <a:latin typeface="+mn-lt"/>
            </a:endParaRPr>
          </a:p>
        </p:txBody>
      </p:sp>
      <p:cxnSp>
        <p:nvCxnSpPr>
          <p:cNvPr id="15" name="Straight Connector 14">
            <a:extLst>
              <a:ext uri="{FF2B5EF4-FFF2-40B4-BE49-F238E27FC236}">
                <a16:creationId xmlns:a16="http://schemas.microsoft.com/office/drawing/2014/main" id="{F11AD06B-AB20-4097-8606-5DA00DBACE8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4027" y="5707672"/>
            <a:ext cx="4713997"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4" name="Picture 3" descr="A screenshot of a video game&#10;&#10;AI-generated content may be incorrect.">
            <a:extLst>
              <a:ext uri="{FF2B5EF4-FFF2-40B4-BE49-F238E27FC236}">
                <a16:creationId xmlns:a16="http://schemas.microsoft.com/office/drawing/2014/main" id="{7F8FA78B-B5B4-FA6A-4A49-2AF1D7FE385D}"/>
              </a:ext>
            </a:extLst>
          </p:cNvPr>
          <p:cNvPicPr>
            <a:picLocks noChangeAspect="1"/>
          </p:cNvPicPr>
          <p:nvPr/>
        </p:nvPicPr>
        <p:blipFill>
          <a:blip r:embed="rId4" cstate="screen">
            <a:extLst>
              <a:ext uri="{28A0092B-C50C-407E-A947-70E740481C1C}">
                <a14:useLocalDpi xmlns:a14="http://schemas.microsoft.com/office/drawing/2010/main"/>
              </a:ext>
            </a:extLst>
          </a:blip>
          <a:srcRect l="2725" t="1518" r="2799" b="2026"/>
          <a:stretch/>
        </p:blipFill>
        <p:spPr>
          <a:xfrm>
            <a:off x="6971988" y="0"/>
            <a:ext cx="5220012" cy="6858000"/>
          </a:xfrm>
          <a:prstGeom prst="rect">
            <a:avLst/>
          </a:prstGeom>
        </p:spPr>
      </p:pic>
      <p:sp>
        <p:nvSpPr>
          <p:cNvPr id="3" name="TextBox 2">
            <a:extLst>
              <a:ext uri="{FF2B5EF4-FFF2-40B4-BE49-F238E27FC236}">
                <a16:creationId xmlns:a16="http://schemas.microsoft.com/office/drawing/2014/main" id="{9CB12600-10AD-A898-2653-D7A661B3E576}"/>
              </a:ext>
            </a:extLst>
          </p:cNvPr>
          <p:cNvSpPr txBox="1"/>
          <p:nvPr/>
        </p:nvSpPr>
        <p:spPr>
          <a:xfrm>
            <a:off x="526615" y="4326061"/>
            <a:ext cx="6097978" cy="1384995"/>
          </a:xfrm>
          <a:prstGeom prst="rect">
            <a:avLst/>
          </a:prstGeom>
          <a:noFill/>
        </p:spPr>
        <p:txBody>
          <a:bodyPr wrap="square">
            <a:spAutoFit/>
          </a:bodyPr>
          <a:lstStyle/>
          <a:p>
            <a:pPr>
              <a:buNone/>
            </a:pPr>
            <a:r>
              <a:rPr lang="en-US" dirty="0">
                <a:solidFill>
                  <a:srgbClr val="31E6EF"/>
                </a:solidFill>
                <a:hlinkClick r:id="rId5">
                  <a:extLst>
                    <a:ext uri="{A12FA001-AC4F-418D-AE19-62706E023703}">
                      <ahyp:hlinkClr xmlns:ahyp="http://schemas.microsoft.com/office/drawing/2018/hyperlinkcolor" val="tx"/>
                    </a:ext>
                  </a:extLst>
                </a:hlinkClick>
              </a:rPr>
              <a:t>https://www.faa.gov/newsroom/faa-safety-briefing-magazine</a:t>
            </a:r>
            <a:endParaRPr lang="en-US" dirty="0">
              <a:solidFill>
                <a:srgbClr val="31E6EF"/>
              </a:solidFill>
            </a:endParaRPr>
          </a:p>
          <a:p>
            <a:pPr>
              <a:buNone/>
            </a:pPr>
            <a:endParaRPr lang="en-US" dirty="0">
              <a:solidFill>
                <a:srgbClr val="31E6EF"/>
              </a:solidFill>
            </a:endParaRPr>
          </a:p>
        </p:txBody>
      </p:sp>
      <p:pic>
        <p:nvPicPr>
          <p:cNvPr id="1026" name="Picture 2">
            <a:extLst>
              <a:ext uri="{FF2B5EF4-FFF2-40B4-BE49-F238E27FC236}">
                <a16:creationId xmlns:a16="http://schemas.microsoft.com/office/drawing/2014/main" id="{0E684F6D-CF9F-99F0-6234-4A9B65FDA317}"/>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4416451" y="4938497"/>
            <a:ext cx="1743293" cy="1724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descr="Logo, company name&#10;&#10;Description automatically generated">
            <a:extLst>
              <a:ext uri="{FF2B5EF4-FFF2-40B4-BE49-F238E27FC236}">
                <a16:creationId xmlns:a16="http://schemas.microsoft.com/office/drawing/2014/main" id="{C6570E27-62A5-1D13-4888-AE5E2BDB61F5}"/>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5131157" y="5601194"/>
            <a:ext cx="313880" cy="309234"/>
          </a:xfrm>
          <a:prstGeom prst="rect">
            <a:avLst/>
          </a:prstGeom>
        </p:spPr>
      </p:pic>
    </p:spTree>
    <p:custDataLst>
      <p:tags r:id="rId1"/>
    </p:custDataLst>
    <p:extLst>
      <p:ext uri="{BB962C8B-B14F-4D97-AF65-F5344CB8AC3E}">
        <p14:creationId xmlns:p14="http://schemas.microsoft.com/office/powerpoint/2010/main" val="261323955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2B1AFE-DEDE-B38D-C4B8-A89D8C4DEDE7}"/>
              </a:ext>
            </a:extLst>
          </p:cNvPr>
          <p:cNvSpPr txBox="1">
            <a:spLocks/>
          </p:cNvSpPr>
          <p:nvPr/>
        </p:nvSpPr>
        <p:spPr>
          <a:xfrm>
            <a:off x="571500" y="344488"/>
            <a:ext cx="11296651" cy="6096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fontAlgn="auto">
              <a:spcAft>
                <a:spcPts val="0"/>
              </a:spcAft>
            </a:pPr>
            <a:r>
              <a:rPr lang="en-US" b="1" dirty="0">
                <a:solidFill>
                  <a:srgbClr val="31E6EF"/>
                </a:solidFill>
              </a:rPr>
              <a:t>Proficiency and Peace of Mind</a:t>
            </a:r>
          </a:p>
        </p:txBody>
      </p:sp>
      <p:sp>
        <p:nvSpPr>
          <p:cNvPr id="4" name="TextBox 3">
            <a:extLst>
              <a:ext uri="{FF2B5EF4-FFF2-40B4-BE49-F238E27FC236}">
                <a16:creationId xmlns:a16="http://schemas.microsoft.com/office/drawing/2014/main" id="{964C8776-8E9B-DBE2-4426-754D0BE0ADCE}"/>
              </a:ext>
            </a:extLst>
          </p:cNvPr>
          <p:cNvSpPr txBox="1"/>
          <p:nvPr/>
        </p:nvSpPr>
        <p:spPr>
          <a:xfrm>
            <a:off x="838200" y="1822406"/>
            <a:ext cx="6096000" cy="2788456"/>
          </a:xfrm>
          <a:prstGeom prst="rect">
            <a:avLst/>
          </a:prstGeom>
          <a:noFill/>
        </p:spPr>
        <p:txBody>
          <a:bodyPr wrap="square">
            <a:spAutoFit/>
          </a:bodyPr>
          <a:lstStyle/>
          <a:p>
            <a:pPr lvl="1">
              <a:lnSpc>
                <a:spcPct val="90000"/>
              </a:lnSpc>
              <a:spcBef>
                <a:spcPct val="70000"/>
              </a:spcBef>
              <a:tabLst>
                <a:tab pos="631825" algn="l"/>
              </a:tabLst>
              <a:defRPr/>
            </a:pPr>
            <a:r>
              <a:rPr lang="en-US" kern="0" dirty="0">
                <a:solidFill>
                  <a:schemeClr val="bg1"/>
                </a:solidFill>
              </a:rPr>
              <a:t>Fly regularly with your CFI</a:t>
            </a:r>
          </a:p>
          <a:p>
            <a:pPr lvl="1">
              <a:lnSpc>
                <a:spcPct val="90000"/>
              </a:lnSpc>
              <a:spcBef>
                <a:spcPct val="70000"/>
              </a:spcBef>
              <a:tabLst>
                <a:tab pos="631825" algn="l"/>
              </a:tabLst>
              <a:defRPr/>
            </a:pPr>
            <a:r>
              <a:rPr lang="en-US" kern="0" dirty="0">
                <a:solidFill>
                  <a:schemeClr val="bg1"/>
                </a:solidFill>
              </a:rPr>
              <a:t>Perfect Practice</a:t>
            </a:r>
          </a:p>
          <a:p>
            <a:pPr lvl="1">
              <a:lnSpc>
                <a:spcPct val="90000"/>
              </a:lnSpc>
              <a:spcBef>
                <a:spcPct val="70000"/>
              </a:spcBef>
              <a:tabLst>
                <a:tab pos="631825" algn="l"/>
              </a:tabLst>
              <a:defRPr/>
            </a:pPr>
            <a:r>
              <a:rPr lang="en-US" kern="0" dirty="0">
                <a:solidFill>
                  <a:schemeClr val="bg1"/>
                </a:solidFill>
              </a:rPr>
              <a:t>Document in </a:t>
            </a:r>
            <a:r>
              <a:rPr lang="en-US" b="1" i="1" kern="0" dirty="0">
                <a:solidFill>
                  <a:schemeClr val="bg1"/>
                </a:solidFill>
              </a:rPr>
              <a:t>WINGS</a:t>
            </a:r>
          </a:p>
          <a:p>
            <a:pPr>
              <a:lnSpc>
                <a:spcPct val="90000"/>
              </a:lnSpc>
              <a:spcBef>
                <a:spcPct val="70000"/>
              </a:spcBef>
              <a:tabLst>
                <a:tab pos="631825" algn="l"/>
              </a:tabLst>
              <a:defRPr/>
            </a:pPr>
            <a:r>
              <a:rPr lang="en-US" kern="0" dirty="0"/>
              <a:t>Perfect Practice</a:t>
            </a:r>
          </a:p>
          <a:p>
            <a:pPr>
              <a:lnSpc>
                <a:spcPct val="90000"/>
              </a:lnSpc>
              <a:spcBef>
                <a:spcPct val="70000"/>
              </a:spcBef>
              <a:tabLst>
                <a:tab pos="631825" algn="l"/>
              </a:tabLst>
              <a:defRPr/>
            </a:pPr>
            <a:r>
              <a:rPr lang="en-US" kern="0" dirty="0"/>
              <a:t>Document in WINGS</a:t>
            </a:r>
          </a:p>
        </p:txBody>
      </p:sp>
      <p:pic>
        <p:nvPicPr>
          <p:cNvPr id="5" name="Picture 4" descr="Calendar">
            <a:extLst>
              <a:ext uri="{FF2B5EF4-FFF2-40B4-BE49-F238E27FC236}">
                <a16:creationId xmlns:a16="http://schemas.microsoft.com/office/drawing/2014/main" id="{254D188D-ACCE-1FE2-6B85-C2B9504AA8D8}"/>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6426200" y="635063"/>
            <a:ext cx="5945433" cy="5926254"/>
          </a:xfrm>
          <a:prstGeom prst="rect">
            <a:avLst/>
          </a:prstGeom>
        </p:spPr>
      </p:pic>
      <p:pic>
        <p:nvPicPr>
          <p:cNvPr id="6" name="Picture 9">
            <a:extLst>
              <a:ext uri="{FF2B5EF4-FFF2-40B4-BE49-F238E27FC236}">
                <a16:creationId xmlns:a16="http://schemas.microsoft.com/office/drawing/2014/main" id="{683F516F-BB15-02C2-A86C-FF36DDCE692F}"/>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a:xfrm>
            <a:off x="1462917" y="3823297"/>
            <a:ext cx="3582877" cy="269021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Tree>
    <p:custDataLst>
      <p:tags r:id="rId1"/>
    </p:custDataLst>
    <p:extLst>
      <p:ext uri="{BB962C8B-B14F-4D97-AF65-F5344CB8AC3E}">
        <p14:creationId xmlns:p14="http://schemas.microsoft.com/office/powerpoint/2010/main" val="67888354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5D23B6-C16C-46E5-2D7A-114C8F7BF416}"/>
              </a:ext>
            </a:extLst>
          </p:cNvPr>
          <p:cNvSpPr>
            <a:spLocks noGrp="1"/>
          </p:cNvSpPr>
          <p:nvPr>
            <p:ph type="ctrTitle"/>
          </p:nvPr>
        </p:nvSpPr>
        <p:spPr/>
        <p:txBody>
          <a:bodyPr/>
          <a:lstStyle/>
          <a:p>
            <a:endParaRPr lang="en-US" dirty="0"/>
          </a:p>
        </p:txBody>
      </p:sp>
      <p:sp>
        <p:nvSpPr>
          <p:cNvPr id="3" name="Subtitle 2">
            <a:extLst>
              <a:ext uri="{FF2B5EF4-FFF2-40B4-BE49-F238E27FC236}">
                <a16:creationId xmlns:a16="http://schemas.microsoft.com/office/drawing/2014/main" id="{39A9A951-0517-85BC-B2B8-466C9759E3CE}"/>
              </a:ext>
            </a:extLst>
          </p:cNvPr>
          <p:cNvSpPr>
            <a:spLocks noGrp="1"/>
          </p:cNvSpPr>
          <p:nvPr>
            <p:ph type="subTitle" idx="1"/>
          </p:nvPr>
        </p:nvSpPr>
        <p:spPr/>
        <p:txBody>
          <a:bodyPr/>
          <a:lstStyle/>
          <a:p>
            <a:endParaRPr lang="en-US"/>
          </a:p>
        </p:txBody>
      </p:sp>
      <p:pic>
        <p:nvPicPr>
          <p:cNvPr id="5" name="Picture 4" descr="WINGS Industry Network Information">
            <a:extLst>
              <a:ext uri="{FF2B5EF4-FFF2-40B4-BE49-F238E27FC236}">
                <a16:creationId xmlns:a16="http://schemas.microsoft.com/office/drawing/2014/main" id="{7A8E9D58-0C74-5FEE-F9C6-D7B69A44231C}"/>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79170" y="-297"/>
            <a:ext cx="12271169" cy="6902533"/>
          </a:xfrm>
          <a:prstGeom prst="rect">
            <a:avLst/>
          </a:prstGeom>
        </p:spPr>
      </p:pic>
    </p:spTree>
    <p:custDataLst>
      <p:tags r:id="rId1"/>
    </p:custDataLst>
    <p:extLst>
      <p:ext uri="{BB962C8B-B14F-4D97-AF65-F5344CB8AC3E}">
        <p14:creationId xmlns:p14="http://schemas.microsoft.com/office/powerpoint/2010/main" val="381180803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93672A72-819E-0D60-1380-BA82B67A757E}"/>
              </a:ext>
            </a:extLst>
          </p:cNvPr>
          <p:cNvSpPr txBox="1">
            <a:spLocks/>
          </p:cNvSpPr>
          <p:nvPr/>
        </p:nvSpPr>
        <p:spPr>
          <a:xfrm>
            <a:off x="571500" y="344488"/>
            <a:ext cx="11296651" cy="6096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fontAlgn="auto">
              <a:spcAft>
                <a:spcPts val="0"/>
              </a:spcAft>
            </a:pPr>
            <a:r>
              <a:rPr lang="en-US" b="1" dirty="0">
                <a:solidFill>
                  <a:srgbClr val="31E6EF"/>
                </a:solidFill>
              </a:rPr>
              <a:t>Thank you for attending</a:t>
            </a:r>
            <a:r>
              <a:rPr lang="en-US" dirty="0"/>
              <a:t>	</a:t>
            </a:r>
          </a:p>
        </p:txBody>
      </p:sp>
      <p:sp>
        <p:nvSpPr>
          <p:cNvPr id="5" name="Content Placeholder 2">
            <a:extLst>
              <a:ext uri="{FF2B5EF4-FFF2-40B4-BE49-F238E27FC236}">
                <a16:creationId xmlns:a16="http://schemas.microsoft.com/office/drawing/2014/main" id="{ABCB5135-99DB-8272-1571-47D250C6D7FB}"/>
              </a:ext>
            </a:extLst>
          </p:cNvPr>
          <p:cNvSpPr txBox="1">
            <a:spLocks/>
          </p:cNvSpPr>
          <p:nvPr/>
        </p:nvSpPr>
        <p:spPr>
          <a:xfrm>
            <a:off x="571500" y="1375611"/>
            <a:ext cx="8050213" cy="439102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spcAft>
                <a:spcPts val="0"/>
              </a:spcAft>
            </a:pPr>
            <a:r>
              <a:rPr lang="en-US" dirty="0">
                <a:solidFill>
                  <a:schemeClr val="bg1"/>
                </a:solidFill>
              </a:rPr>
              <a:t>You are vital members of our GA safety community</a:t>
            </a:r>
          </a:p>
        </p:txBody>
      </p:sp>
      <p:pic>
        <p:nvPicPr>
          <p:cNvPr id="6" name="Picture 2">
            <a:extLst>
              <a:ext uri="{FF2B5EF4-FFF2-40B4-BE49-F238E27FC236}">
                <a16:creationId xmlns:a16="http://schemas.microsoft.com/office/drawing/2014/main" id="{3EE45BB3-343B-1C5E-917F-1B2E0CE51BAD}"/>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7710054" y="3378601"/>
            <a:ext cx="3443498" cy="258434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7" name="Picture 3">
            <a:extLst>
              <a:ext uri="{FF2B5EF4-FFF2-40B4-BE49-F238E27FC236}">
                <a16:creationId xmlns:a16="http://schemas.microsoft.com/office/drawing/2014/main" id="{37109A3B-F14D-011B-D793-ED57E6EBB381}"/>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6096000" y="2106426"/>
            <a:ext cx="2851823" cy="214029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8" name="Picture 2">
            <a:extLst>
              <a:ext uri="{FF2B5EF4-FFF2-40B4-BE49-F238E27FC236}">
                <a16:creationId xmlns:a16="http://schemas.microsoft.com/office/drawing/2014/main" id="{C9722A3B-1AA6-4F25-5FCB-A52482285583}"/>
              </a:ext>
            </a:extLst>
          </p:cNvPr>
          <p:cNvPicPr>
            <a:picLocks noChangeAspect="1" noChangeArrowheads="1"/>
          </p:cNvPicPr>
          <p:nvPr/>
        </p:nvPicPr>
        <p:blipFill>
          <a:blip r:embed="rId6" cstate="print">
            <a:extLst>
              <a:ext uri="{28A0092B-C50C-407E-A947-70E740481C1C}">
                <a14:useLocalDpi xmlns:a14="http://schemas.microsoft.com/office/drawing/2010/main"/>
              </a:ext>
            </a:extLst>
          </a:blip>
          <a:srcRect/>
          <a:stretch>
            <a:fillRect/>
          </a:stretch>
        </p:blipFill>
        <p:spPr bwMode="auto">
          <a:xfrm>
            <a:off x="974419" y="3547753"/>
            <a:ext cx="4463995" cy="193463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Tree>
    <p:custDataLst>
      <p:tags r:id="rId1"/>
    </p:custDataLst>
    <p:extLst>
      <p:ext uri="{BB962C8B-B14F-4D97-AF65-F5344CB8AC3E}">
        <p14:creationId xmlns:p14="http://schemas.microsoft.com/office/powerpoint/2010/main" val="191450763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11"/>
          <p:cNvSpPr txBox="1">
            <a:spLocks noChangeArrowheads="1"/>
          </p:cNvSpPr>
          <p:nvPr/>
        </p:nvSpPr>
        <p:spPr bwMode="auto">
          <a:xfrm>
            <a:off x="415273" y="377936"/>
            <a:ext cx="4940269" cy="1395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a:lstStyle>
          <a:p>
            <a:pPr>
              <a:buNone/>
            </a:pPr>
            <a:r>
              <a:rPr lang="en-US" sz="3600" kern="0" dirty="0"/>
              <a:t>The National FAA Safety Team Presents</a:t>
            </a:r>
          </a:p>
        </p:txBody>
      </p:sp>
      <p:sp>
        <p:nvSpPr>
          <p:cNvPr id="10" name="Rectangle 12"/>
          <p:cNvSpPr>
            <a:spLocks noGrp="1" noChangeArrowheads="1"/>
          </p:cNvSpPr>
          <p:nvPr>
            <p:ph type="subTitle" idx="1"/>
          </p:nvPr>
        </p:nvSpPr>
        <p:spPr>
          <a:xfrm>
            <a:off x="415273" y="1625521"/>
            <a:ext cx="7011439" cy="1108799"/>
          </a:xfrm>
        </p:spPr>
        <p:txBody>
          <a:bodyPr/>
          <a:lstStyle/>
          <a:p>
            <a:r>
              <a:rPr lang="en-US" i="0" dirty="0"/>
              <a:t>Topic of the Month – March</a:t>
            </a:r>
            <a:br>
              <a:rPr lang="en-US" i="0" dirty="0"/>
            </a:br>
            <a:r>
              <a:rPr lang="en-US" i="0" dirty="0"/>
              <a:t>Human Factors and </a:t>
            </a:r>
            <a:r>
              <a:rPr lang="en-US" i="1" dirty="0"/>
              <a:t>WINGS</a:t>
            </a:r>
            <a:endParaRPr lang="en-US" dirty="0"/>
          </a:p>
        </p:txBody>
      </p:sp>
      <p:pic>
        <p:nvPicPr>
          <p:cNvPr id="5" name="Picture 4">
            <a:extLst>
              <a:ext uri="{FF2B5EF4-FFF2-40B4-BE49-F238E27FC236}">
                <a16:creationId xmlns:a16="http://schemas.microsoft.com/office/drawing/2014/main" id="{6FAF5E15-41CB-8B78-5D09-5482CA68F918}"/>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l="18153" r="14221" b="6716"/>
          <a:stretch/>
        </p:blipFill>
        <p:spPr>
          <a:xfrm>
            <a:off x="7744599" y="1773348"/>
            <a:ext cx="4413631" cy="4055953"/>
          </a:xfrm>
          <a:prstGeom prst="rect">
            <a:avLst/>
          </a:prstGeom>
        </p:spPr>
      </p:pic>
      <p:pic>
        <p:nvPicPr>
          <p:cNvPr id="8" name="Picture 7" descr="Calendar">
            <a:extLst>
              <a:ext uri="{FF2B5EF4-FFF2-40B4-BE49-F238E27FC236}">
                <a16:creationId xmlns:a16="http://schemas.microsoft.com/office/drawing/2014/main" id="{073FDB84-94CB-CB2A-37B2-275EF1AD785D}"/>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3580250" y="2821147"/>
            <a:ext cx="3284482" cy="2605068"/>
          </a:xfrm>
          <a:prstGeom prst="rect">
            <a:avLst/>
          </a:prstGeom>
        </p:spPr>
      </p:pic>
    </p:spTree>
    <p:custDataLst>
      <p:tags r:id="rId1"/>
    </p:custDataLst>
    <p:extLst>
      <p:ext uri="{BB962C8B-B14F-4D97-AF65-F5344CB8AC3E}">
        <p14:creationId xmlns:p14="http://schemas.microsoft.com/office/powerpoint/2010/main" val="809817736"/>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RTICULATE_DESIGN_ID_1_CUSTOM DESIGN" val="AUG34mZu"/>
  <p:tag name="ARTICULATE_DESIGN_ID_CUSTOM DESIGN" val="bGdxRXhF"/>
  <p:tag name="ARTICULATE_SLIDE_COUNT" val="31"/>
  <p:tag name="ARTICULATE_SLIDE_THUMBNAIL_REFRESH" val="1"/>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1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lnDef>
    <a:tx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a:spAutoFit/>
      </a:bodyPr>
      <a:lstStyle>
        <a:defPPr>
          <a:buFontTx/>
          <a:buNone/>
          <a:defRPr sz="1200" b="1" dirty="0">
            <a:solidFill>
              <a:srgbClr val="C0C0C0"/>
            </a:solidFill>
          </a:defRPr>
        </a:defPPr>
      </a:lstStyle>
    </a:tx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3.xml><?xml version="1.0" encoding="utf-8"?>
<ct:contentTypeSchema xmlns:ct="http://schemas.microsoft.com/office/2006/metadata/contentType" xmlns:ma="http://schemas.microsoft.com/office/2006/metadata/properties/metaAttributes" ct:_="" ma:_="" ma:contentTypeName="Document" ma:contentTypeID="0x0101005E467F6944268B4E94985C3A159EB571" ma:contentTypeVersion="6" ma:contentTypeDescription="Create a new document." ma:contentTypeScope="" ma:versionID="568fbfabf59039756e2bf37f9685c977">
  <xsd:schema xmlns:xsd="http://www.w3.org/2001/XMLSchema" xmlns:xs="http://www.w3.org/2001/XMLSchema" xmlns:p="http://schemas.microsoft.com/office/2006/metadata/properties" xmlns:ns2="04289566-cf42-4ce7-aa7c-2469c3d4502e" targetNamespace="http://schemas.microsoft.com/office/2006/metadata/properties" ma:root="true" ma:fieldsID="c5398071c8ee7a1c4caf8bf43f512672" ns2:_="">
    <xsd:import namespace="04289566-cf42-4ce7-aa7c-2469c3d4502e"/>
    <xsd:element name="properties">
      <xsd:complexType>
        <xsd:sequence>
          <xsd:element name="documentManagement">
            <xsd:complexType>
              <xsd:all>
                <xsd:element ref="ns2:_dlc_DocId" minOccurs="0"/>
                <xsd:element ref="ns2:_dlc_DocIdUrl" minOccurs="0"/>
                <xsd:element ref="ns2:_dlc_DocIdPersist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4289566-cf42-4ce7-aa7c-2469c3d4502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fals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p:properties xmlns:p="http://schemas.microsoft.com/office/2006/metadata/properties" xmlns:xsi="http://www.w3.org/2001/XMLSchema-instance" xmlns:pc="http://schemas.microsoft.com/office/infopath/2007/PartnerControls">
  <documentManagement>
    <_dlc_DocId xmlns="04289566-cf42-4ce7-aa7c-2469c3d4502e">5YDFD77UPU3F-311-5978</_dlc_DocId>
    <_dlc_DocIdUrl xmlns="04289566-cf42-4ce7-aa7c-2469c3d4502e">
      <Url>https://avssp.faa.gov/avs/afsfaast/FAASTeamReps/_layouts/15/DocIdRedir.aspx?ID=5YDFD77UPU3F-311-5978</Url>
      <Description>5YDFD77UPU3F-311-5978</Description>
    </_dlc_DocIdUrl>
    <_dlc_DocIdPersistId xmlns="04289566-cf42-4ce7-aa7c-2469c3d4502e" xsi:nil="true"/>
  </documentManagement>
</p:properties>
</file>

<file path=customXml/itemProps1.xml><?xml version="1.0" encoding="utf-8"?>
<ds:datastoreItem xmlns:ds="http://schemas.openxmlformats.org/officeDocument/2006/customXml" ds:itemID="{AB17F8C7-2AEB-4BC2-A828-B2E729EBBAC3}">
  <ds:schemaRefs>
    <ds:schemaRef ds:uri="http://schemas.microsoft.com/sharepoint/v3/contenttype/forms"/>
  </ds:schemaRefs>
</ds:datastoreItem>
</file>

<file path=customXml/itemProps2.xml><?xml version="1.0" encoding="utf-8"?>
<ds:datastoreItem xmlns:ds="http://schemas.openxmlformats.org/officeDocument/2006/customXml" ds:itemID="{7AE52D68-AF29-4463-AAE3-2AD4D0D7222E}">
  <ds:schemaRefs>
    <ds:schemaRef ds:uri="http://schemas.microsoft.com/sharepoint/events"/>
  </ds:schemaRefs>
</ds:datastoreItem>
</file>

<file path=customXml/itemProps3.xml><?xml version="1.0" encoding="utf-8"?>
<ds:datastoreItem xmlns:ds="http://schemas.openxmlformats.org/officeDocument/2006/customXml" ds:itemID="{90601EB7-DFB6-4DC8-B4B9-A036B924AC9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4289566-cf42-4ce7-aa7c-2469c3d4502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0B80675E-01F7-49AA-B61E-EE85CFCAD03B}">
  <ds:schemaRefs>
    <ds:schemaRef ds:uri="http://schemas.microsoft.com/office/2006/documentManagement/types"/>
    <ds:schemaRef ds:uri="http://purl.org/dc/elements/1.1/"/>
    <ds:schemaRef ds:uri="http://schemas.microsoft.com/office/infopath/2007/PartnerControls"/>
    <ds:schemaRef ds:uri="http://purl.org/dc/terms/"/>
    <ds:schemaRef ds:uri="04289566-cf42-4ce7-aa7c-2469c3d4502e"/>
    <ds:schemaRef ds:uri="http://schemas.microsoft.com/office/2006/metadata/properties"/>
    <ds:schemaRef ds:uri="http://purl.org/dc/dcmitype/"/>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
  <TotalTime>21062</TotalTime>
  <Words>3298</Words>
  <Application>Microsoft Office PowerPoint</Application>
  <PresentationFormat>Widescreen</PresentationFormat>
  <Paragraphs>373</Paragraphs>
  <Slides>31</Slides>
  <Notes>31</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31</vt:i4>
      </vt:variant>
    </vt:vector>
  </HeadingPairs>
  <TitlesOfParts>
    <vt:vector size="39" baseType="lpstr">
      <vt:lpstr>ＭＳ Ｐゴシック</vt:lpstr>
      <vt:lpstr>Arial</vt:lpstr>
      <vt:lpstr>Calibri</vt:lpstr>
      <vt:lpstr>Helvetica Neue Medium</vt:lpstr>
      <vt:lpstr>Times New Roman</vt:lpstr>
      <vt:lpstr>Wingdings</vt:lpstr>
      <vt:lpstr>1_Custom Design</vt:lpstr>
      <vt:lpstr>Custom Design</vt:lpstr>
      <vt:lpstr>PowerPoint Presentation</vt:lpstr>
      <vt:lpstr>Welcome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Foundational Elements of Safety</vt:lpstr>
      <vt:lpstr>PowerPoint Presentation</vt:lpstr>
      <vt:lpstr>Safety Management Systems (SMS) Coming to General Aviation</vt:lpstr>
      <vt:lpstr>PowerPoint Presentation</vt:lpstr>
      <vt:lpstr>PowerPoint Presentation</vt:lpstr>
      <vt:lpstr>PowerPoint Presentation</vt:lpstr>
      <vt:lpstr>PowerPoint Presentation</vt:lpstr>
      <vt:lpstr>PowerPoint Presentation</vt:lpstr>
      <vt:lpstr>PowerPoint Presentation</vt:lpstr>
    </vt:vector>
  </TitlesOfParts>
  <Company>FAA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MTONEY</dc:creator>
  <cp:lastModifiedBy>Micetic, Jonathan</cp:lastModifiedBy>
  <cp:revision>850</cp:revision>
  <dcterms:created xsi:type="dcterms:W3CDTF">2005-01-28T20:32:53Z</dcterms:created>
  <dcterms:modified xsi:type="dcterms:W3CDTF">2026-04-14T18:37:46Z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0x0101005E467F6944268B4E94985C3A159EB571</vt:lpwstr>
  </property>
  <property fmtid="{D5CDD505-2E9C-101B-9397-08002B2CF9AE}" pid="3" name="_dlc_DocIdItemGuid">
    <vt:lpwstr>e929b5a3-c0ce-42a4-ab76-3474bdfb0e6a</vt:lpwstr>
  </property>
  <property fmtid="{D5CDD505-2E9C-101B-9397-08002B2CF9AE}" pid="4" name="ArticulateGUID">
    <vt:lpwstr>5A4C87E4-F6AD-482F-8C22-82125F6970CC</vt:lpwstr>
  </property>
  <property fmtid="{D5CDD505-2E9C-101B-9397-08002B2CF9AE}" pid="5" name="ArticulatePath">
    <vt:lpwstr>Human Factors Intro and Safety Culture-PPT-Wide-Rev 2</vt:lpwstr>
  </property>
  <property fmtid="{D5CDD505-2E9C-101B-9397-08002B2CF9AE}" pid="6" name="URL">
    <vt:lpwstr/>
  </property>
</Properties>
</file>