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6"/>
  </p:notesMasterIdLst>
  <p:handoutMasterIdLst>
    <p:handoutMasterId r:id="rId27"/>
  </p:handoutMasterIdLst>
  <p:sldIdLst>
    <p:sldId id="273"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4" r:id="rId20"/>
    <p:sldId id="303" r:id="rId21"/>
    <p:sldId id="306" r:id="rId22"/>
    <p:sldId id="307" r:id="rId23"/>
    <p:sldId id="302" r:id="rId24"/>
    <p:sldId id="289" r:id="rId25"/>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0"/>
            <p14:sldId id="291"/>
            <p14:sldId id="292"/>
            <p14:sldId id="293"/>
            <p14:sldId id="294"/>
            <p14:sldId id="295"/>
            <p14:sldId id="296"/>
            <p14:sldId id="297"/>
            <p14:sldId id="298"/>
            <p14:sldId id="299"/>
            <p14:sldId id="300"/>
            <p14:sldId id="301"/>
            <p14:sldId id="304"/>
            <p14:sldId id="303"/>
            <p14:sldId id="306"/>
            <p14:sldId id="307"/>
            <p14:sldId id="302"/>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72241" autoAdjust="0"/>
  </p:normalViewPr>
  <p:slideViewPr>
    <p:cSldViewPr snapToGrid="0">
      <p:cViewPr>
        <p:scale>
          <a:sx n="80" d="100"/>
          <a:sy n="80" d="100"/>
        </p:scale>
        <p:origin x="-1938" y="-96"/>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(2015/12/11-079 (I) PP </a:t>
            </a:r>
            <a:r>
              <a:rPr lang="en-US" dirty="0" smtClean="0">
                <a:latin typeface="Times New Roman" pitchFamily="18" charset="0"/>
                <a:ea typeface="ＭＳ Ｐゴシック" pitchFamily="34" charset="-128"/>
              </a:rPr>
              <a:t>Original Author: AFS-850 JWS 11/23/2015;  POC (Kevin Clover), AFS-850 Operations Lead, Office 562-888-2020; revised by (Name) (MM/DD/YYYY)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Aircraft</a:t>
            </a:r>
            <a:r>
              <a:rPr lang="en-US" b="1" i="1" baseline="0" dirty="0" smtClean="0">
                <a:latin typeface="Times New Roman" pitchFamily="18" charset="0"/>
                <a:ea typeface="ＭＳ Ｐゴシック" pitchFamily="34" charset="-128"/>
              </a:rPr>
              <a:t> Performance </a:t>
            </a:r>
            <a:r>
              <a:rPr lang="en-US" b="1" i="1" baseline="0" smtClean="0">
                <a:latin typeface="Times New Roman" pitchFamily="18" charset="0"/>
                <a:ea typeface="ＭＳ Ｐゴシック" pitchFamily="34" charset="-128"/>
              </a:rPr>
              <a:t>and  Limitations</a:t>
            </a:r>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Here’s a sample baseline calculation sheet extracted from the Alaskan Off-Airport Operations Guide available at the URL below.</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To establish your baseline we suggest you load your aircraft with a typical mix of fuel, cargo, and passengers.  (We recommend that one of those passengers be your CFI.)  Calculate your test weight and note runway condition, elevation, density altitude, wind direction and speed.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Also note what rotation and climb speeds you intend to use and calculate 70% of the rotation speed.  We’ll explain why that’s important in the next slide.</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Next you’ll fly several takeoffs and landings noting your performance on each trial.  When you’re done you can average your performance figures and complete your baseline chart.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795524E-50D0-4274-8A75-CC9BB135E119}" type="slidenum">
              <a:rPr lang="en-US" sz="1200" smtClean="0">
                <a:latin typeface="Times New Roman" pitchFamily="18" charset="0"/>
              </a:rPr>
              <a:pPr eaLnBrk="1" hangingPunct="1"/>
              <a:t>10</a:t>
            </a:fld>
            <a:endParaRPr lang="en-US" sz="120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 are some rules of thumb when making takeoff calculations.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If you have a fixed pitch prop, add 15% to your calculated takeoff distance for each 1000 foot increase in density altitude up to 8000 feet. </a:t>
            </a:r>
            <a:r>
              <a:rPr lang="en-US" b="1" dirty="0" smtClean="0">
                <a:latin typeface="Times New Roman" pitchFamily="18" charset="0"/>
                <a:ea typeface="ＭＳ Ｐゴシック" pitchFamily="34" charset="-128"/>
              </a:rPr>
              <a:t>(Click)</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For constant speed props add 12% per 1000 feet of density altitude up to 6000 feet.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When planning takeoff from short unobstructed runways establish a landmark at 50% of your calculated takeoff distance.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When on the take off roll you should have 70% of your rotation speed at that point.  If you don’t – the safest thing is to abort the takeoff and reduce weight or wait for more favorable wind and temperature conditions.   In this example we’re assuming a rotation speed of 60 knots or MPH.  70% of 60 is 42.  The number you’ll want to see at the halfway point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If you must clear obstructions on takeoff you’ll need to have 70% of your rotation speed by the time you’ve travelled  30% of your available takeoff distance.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C3877F6-AEAA-4DC2-85DC-86812085211C}" type="slidenum">
              <a:rPr lang="en-US" sz="1200" smtClean="0">
                <a:latin typeface="Times New Roman" pitchFamily="18" charset="0"/>
              </a:rPr>
              <a:pPr eaLnBrk="1" hangingPunct="1"/>
              <a:t>11</a:t>
            </a:fld>
            <a:endParaRPr lang="en-US" sz="12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You’ll want to be stabilized on final approach with full flaps at 1.3 times the stalling speed in landing configuration.</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Don’t cut your final short.  Make it long enough to be stabile and go around if you’re unstable.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By the way – the photos on this and the previous slide are of an annual takeoff and landing competition held in Valdez, Alaska.  We strongly suggest you don’t try this at home without some quality instruction.</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8A1AED9-7515-4E6E-B1F0-554F980C43B6}" type="slidenum">
              <a:rPr lang="en-US" sz="1200" smtClean="0">
                <a:latin typeface="Times New Roman" pitchFamily="18" charset="0"/>
              </a:rPr>
              <a:pPr eaLnBrk="1" hangingPunct="1"/>
              <a:t>12</a:t>
            </a:fld>
            <a:endParaRPr lang="en-US" sz="1200"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Once again – the greatest variable is the pilot but if you document your baseline performance at mission weight and density altitude and fly regularly with a CFI, you’re well on your way to safer flying and fewer nasty surprises.</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E5D30A9-5897-4B85-B19E-829AF3AD45E6}" type="slidenum">
              <a:rPr lang="en-US" sz="1200" smtClean="0">
                <a:latin typeface="Times New Roman" pitchFamily="18" charset="0"/>
              </a:rPr>
              <a:pPr eaLnBrk="1" hangingPunct="1"/>
              <a:t>13</a:t>
            </a:fld>
            <a:endParaRPr 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let’s have a few words on aircraft limitations</a:t>
            </a:r>
            <a:r>
              <a:rPr lang="en-US" baseline="0" dirty="0" smtClean="0"/>
              <a:t> and where they come from.  </a:t>
            </a:r>
          </a:p>
          <a:p>
            <a:endParaRPr lang="en-US" baseline="0" dirty="0" smtClean="0"/>
          </a:p>
          <a:p>
            <a:r>
              <a:rPr lang="en-US" baseline="0" dirty="0" smtClean="0"/>
              <a:t>Limitations are derived from Physical Laws.  For example Certification testing involves, among other things, loading an airframe to the point of structural failure.  Max Gross Weight is determined in part with reference to that testing.  Vne is derived in part from flight testing where the onset of control flutter is experienced.  Violation of physical limitations often results in structural failure.</a:t>
            </a:r>
          </a:p>
          <a:p>
            <a:endParaRPr lang="en-US" baseline="0" dirty="0" smtClean="0"/>
          </a:p>
          <a:p>
            <a:r>
              <a:rPr lang="en-US" baseline="0" dirty="0" smtClean="0"/>
              <a:t>Regulatory limitations are based on physics too but they usually include a safety factor.</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42667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Here are some common limitations categories: </a:t>
            </a:r>
            <a:r>
              <a:rPr lang="en-US" b="1" dirty="0" smtClean="0"/>
              <a:t>(Click)</a:t>
            </a:r>
            <a:r>
              <a:rPr lang="en-US" b="1" baseline="0" dirty="0" smtClean="0"/>
              <a:t>  </a:t>
            </a:r>
          </a:p>
          <a:p>
            <a:endParaRPr lang="en-US" b="1" baseline="0" dirty="0" smtClean="0"/>
          </a:p>
          <a:p>
            <a:r>
              <a:rPr lang="en-US" b="0" baseline="0" dirty="0" smtClean="0"/>
              <a:t>Weight and Center of Gravity.  We’re used to seeing maximum gross weight limitations.  Some aircraft also have gross weight limitations for takeoff and landing.  The composition of the weight is important too.  It makes a difference whether the weight is comprised of passengers, cargo, or fuel.  Baggage areas often have weight limitations and many aircraft have a zero fuel weight limitation.  The calculated center of gravity location must fall within acceptable limits as well.    </a:t>
            </a:r>
          </a:p>
          <a:p>
            <a:endParaRPr lang="en-US" b="0" baseline="0" dirty="0" smtClean="0"/>
          </a:p>
          <a:p>
            <a:r>
              <a:rPr lang="en-US" b="0" baseline="0" dirty="0" smtClean="0"/>
              <a:t>I know what you’re thinking, “I’ve been a little over on occasion and nothing bad has happened.  Here’s the thing.  Manufacturers calculate airframe life limits based on operations at max gross weight.  Operating above that weight introduces additional stress and fatigue into the airframe and that will cause it to fail sooner than predicted.  How much sooner?  Hard to tell because you don’t know how often and for how long it was overloaded or whether it was overstressed in flight. </a:t>
            </a:r>
          </a:p>
          <a:p>
            <a:endParaRPr lang="en-US" b="0" baseline="0" dirty="0" smtClean="0"/>
          </a:p>
          <a:p>
            <a:r>
              <a:rPr lang="en-US" b="1" baseline="0" dirty="0" smtClean="0"/>
              <a:t>(Next Slide)</a:t>
            </a:r>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242667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We’re all familiar with speed limitations.  They too are based on flight physics and component strength.  And they’re dependent on design limits, aircraft configuration, and the flight environment. We’ve already mentioned Vne as an example of an aircraft design limitation.  </a:t>
            </a:r>
          </a:p>
          <a:p>
            <a:endParaRPr lang="en-US" b="0" baseline="0" dirty="0" smtClean="0"/>
          </a:p>
          <a:p>
            <a:r>
              <a:rPr lang="en-US" b="0" baseline="0" dirty="0" smtClean="0"/>
              <a:t>Vfe and Vle have to do with configuration of flaps and landing gear.  We all know that operating in the yellow arc of the airspeed indicator is reserved for smooth air but how turbulent can it be to operate within the arc?  The answer is – not very.  Certification standards require the airframe to withstand 50 foot per second vertical gusts.  But that’s at Va – design maneuvering speed.  At higher speeds a 25 foot per second gust is the limit and these are very common in light to moderate turbulence.  So the guideline here is, “if the air isn’t perfectly smooth don’t operate in the yellow arc.”  </a:t>
            </a:r>
          </a:p>
          <a:p>
            <a:endParaRPr lang="en-US" b="0" baseline="0" dirty="0" smtClean="0"/>
          </a:p>
          <a:p>
            <a:r>
              <a:rPr lang="en-US" b="1" baseline="0" dirty="0" smtClean="0"/>
              <a:t>(Next Slide)</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2426671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And </a:t>
            </a:r>
            <a:r>
              <a:rPr lang="en-US" b="0" baseline="0" dirty="0" smtClean="0"/>
              <a:t>limitations are established for aerodynamic loading for normal, utility, and aerobatic certification categories.  Some general aviation aircraft are certified in more than one category with weight and balance limitations associated with each category.  </a:t>
            </a:r>
          </a:p>
          <a:p>
            <a:endParaRPr lang="en-US" b="0" baseline="0" dirty="0" smtClean="0"/>
          </a:p>
          <a:p>
            <a:r>
              <a:rPr lang="en-US" b="0" baseline="0" dirty="0" smtClean="0"/>
              <a:t>Finally we leave you with this thought:  Many limitations are easy to exceed so pilots must be careful to operate their aircraft within it’s limitations all the time.  We owe it to ourselves and those who fly the aircraft after us for years into the future.</a:t>
            </a:r>
          </a:p>
          <a:p>
            <a:endParaRPr lang="en-US" b="0" dirty="0" smtClean="0"/>
          </a:p>
          <a:p>
            <a:r>
              <a:rPr lang="en-US" b="1" dirty="0" smtClean="0"/>
              <a:t>(Next</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242667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a:p>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1BE37F-FDD9-4794-9C46-E64A15DC2294}" type="slidenum">
              <a:rPr lang="en-US" sz="1200" smtClean="0">
                <a:latin typeface="Times New Roman" pitchFamily="18" charset="0"/>
              </a:rPr>
              <a:pPr eaLnBrk="1" hangingPunct="1"/>
              <a:t>18</a:t>
            </a:fld>
            <a:endParaRPr lang="en-US" sz="1200"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19</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File Number   </a:t>
            </a:r>
            <a:r>
              <a:rPr lang="en-US" dirty="0" smtClean="0">
                <a:latin typeface="Times New Roman" pitchFamily="18" charset="0"/>
                <a:ea typeface="ＭＳ Ｐゴシック" pitchFamily="34" charset="-128"/>
              </a:rPr>
              <a:t>Original Author: Name (Date); POC Kevin Clover, AFS-850 Operations Lead, Office 562-888-2020; revised by Name Date</a:t>
            </a: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Title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A7358A1-738F-44CA-9594-49EB6B50F82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Loss of Control Accidents and recommendations from a work group that studies loss of control.  We’ll talk about aircraft performance parameters and calculations.  We’ll also offer suggestions that will help you with aircraft performance prediction.   Aircraft limitations will be discussed and finally,  we’ll give you some tips and tricks that will help you to avoid performance-based accidents in any aircraft.</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E0BD27-E0FA-438E-A833-2D11A9839AFB}"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 are some findings of a recent study of Loss of Control accidents.  Most fatal GA Loss of Control accident investigations cite inadequacies in Aeronautical Decision Making and - a subset of ADM - Single-pilot Cockpit Resource Management skills.  Occasionally investigations have discovered causal factors resulting from unreasonable expectations of aircraft performance – especially when operating at the edges of the aircraft weight and balance envelope.  That’s why the Loss of Control Work Group suggests improvement in pilots’ understanding and calculation of aircraft performance.</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 (Next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BA0400E-9E64-40C3-BB1C-18814A366444}" type="slidenum">
              <a:rPr lang="en-US" sz="1200" smtClean="0">
                <a:latin typeface="Times New Roman" pitchFamily="18" charset="0"/>
              </a:rPr>
              <a:pPr eaLnBrk="1" hangingPunct="1"/>
              <a:t>4</a:t>
            </a:fld>
            <a:endParaRPr lang="en-US" sz="1200"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When we speak of aircraft performance we’re usually answering 3 basic questions:</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How much can I haul?</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How far can I go?</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How long will it take me?  </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It sounds simple but an exquisite set of interdependent variables must be considered in order to answer each of these questions.  Most of these variables have to do with aircraft performance but the most important variable does not.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CB22093-52D5-4AE7-82F3-3637BC83FF38}" type="slidenum">
              <a:rPr lang="en-US" sz="1200" smtClean="0">
                <a:latin typeface="Times New Roman" pitchFamily="18" charset="0"/>
              </a:rPr>
              <a:pPr eaLnBrk="1" hangingPunct="1"/>
              <a:t>5</a:t>
            </a:fld>
            <a:endParaRPr lang="en-US" sz="120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A good way to plan a flight is to decide how much weight you want to haul to what destination.  Start with crew and passengers.  Then add cargo.  If these items alone exceed your aircraft’s capability you’ll either have to make multiple trips or get a bigger aircraft.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Once you know how much you want to haul you can figure out how much fuel you can take and that – together with your weather information will tell you how far you can go.  If you have enough to get to the destination plus alternate plus reserve you’re golden.  If not – you’ll have to plan an en route fuel stop.</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59FB67A-4771-4ADB-B4E5-4A95BFB27844}" type="slidenum">
              <a:rPr lang="en-US" sz="1200" smtClean="0">
                <a:latin typeface="Times New Roman" pitchFamily="18" charset="0"/>
              </a:rPr>
              <a:pPr eaLnBrk="1" hangingPunct="1"/>
              <a:t>6</a:t>
            </a:fld>
            <a:endParaRPr lang="en-US" sz="1200"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But wait – there’s more.  You’ll also have to consider your departure &amp; arrival airports runway lengths, obstructions &amp; expected density altitude.  If the field is short and/or obstructed you may not be able to safely fly with a full load.  One more thing – Just because the book says the aircraft can do it doesn’t mean you can do it.  Pilot skill and experience count for a lot when you’re trying to duplicate POH performance figures.  So be conservative when you calculate your performance and consider adding a safety factor.  Some pilots add 50% to their takeoff and landing calculations for safety.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Now we can figure all of this out by consulting the POH right?  Maybe not.  There’s one more huge variable to consider and I bet you know what it is.</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F4CEBB-31B0-438A-B888-50857D55467C}" type="slidenum">
              <a:rPr lang="en-US" sz="1200" smtClean="0">
                <a:latin typeface="Times New Roman" pitchFamily="18" charset="0"/>
              </a:rPr>
              <a:pPr eaLnBrk="1" hangingPunct="1"/>
              <a:t>7</a:t>
            </a:fld>
            <a:endParaRPr lang="en-US" sz="12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So what’s the greatest variable in all this?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That’s right – the pilot.  Let’s face it.  The POH figures and all of our calculations don’t mean much if we can’t duplicate them in our flying.  That’s why it’s important to document your performance capability at least yearly with a CFI.  Fly at a typical mission weight and try to duplicate or simulate mission density altitudes.  That way you’ll know what you and your aircraft can do.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22F5473-CFF5-47BC-99A0-7FC1F3FE752F}" type="slidenum">
              <a:rPr lang="en-US" sz="1200" smtClean="0">
                <a:latin typeface="Times New Roman" pitchFamily="18" charset="0"/>
              </a:rPr>
              <a:pPr eaLnBrk="1" hangingPunct="1"/>
              <a:t>8</a:t>
            </a:fld>
            <a:endParaRPr lang="en-US" sz="1200"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order to know what performance you and your flying machine are capable of you’ll need to establish a baseline.  Think of your baseline as an omnibus reference that relates pilot and aircraft performance under a given set of environmental circumstances on a given day.</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Human factors such as fatigue and environmental factors such as higher density altitudes will result in performance below the baseline while proficiency training and lighter loading will likely result in above baseline performance.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key point to remember is that for any given flight you need to determine how you and your aircraft will perform. Your baseline is the foundation of that determination.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A5F14E3-6B8B-4A55-8BA8-66B6A09D8A60}" type="slidenum">
              <a:rPr lang="en-US" sz="1200" smtClean="0">
                <a:latin typeface="Times New Roman" pitchFamily="18" charset="0"/>
              </a:rPr>
              <a:pPr eaLnBrk="1" hangingPunct="1"/>
              <a:t>9</a:t>
            </a:fld>
            <a:endParaRPr lang="en-US" sz="12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270886" y="4829398"/>
            <a:ext cx="41343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AFS-850</a:t>
            </a:r>
          </a:p>
          <a:p>
            <a:pPr>
              <a:buNone/>
            </a:pPr>
            <a:r>
              <a:rPr lang="en-US" sz="2400" baseline="0" dirty="0" smtClean="0"/>
              <a:t>National FAA Safety Team</a:t>
            </a: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55127" y="3193947"/>
            <a:ext cx="4311588" cy="28594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faa.gov/go/flyalask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a:t>Topic of the Month</a:t>
            </a:r>
            <a:br>
              <a:rPr lang="en-US" sz="3600" dirty="0"/>
            </a:br>
            <a:r>
              <a:rPr lang="en-US" sz="3600" dirty="0" smtClean="0"/>
              <a:t>April</a:t>
            </a:r>
            <a:endParaRPr lang="en-US" sz="3600" dirty="0"/>
          </a:p>
        </p:txBody>
      </p:sp>
      <p:sp>
        <p:nvSpPr>
          <p:cNvPr id="32780" name="Rectangle 12"/>
          <p:cNvSpPr>
            <a:spLocks noGrp="1" noChangeArrowheads="1"/>
          </p:cNvSpPr>
          <p:nvPr>
            <p:ph type="subTitle" idx="1"/>
          </p:nvPr>
        </p:nvSpPr>
        <p:spPr>
          <a:xfrm>
            <a:off x="230651" y="1795830"/>
            <a:ext cx="4826258" cy="1067092"/>
          </a:xfrm>
        </p:spPr>
        <p:txBody>
          <a:bodyPr/>
          <a:lstStyle/>
          <a:p>
            <a:r>
              <a:rPr lang="en-US" dirty="0" smtClean="0"/>
              <a:t>Aircraft Performance  and Limitations</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rotWithShape="1">
          <a:blip r:embed="rId3"/>
          <a:srcRect l="-5996" r="8072"/>
          <a:stretch/>
        </p:blipFill>
        <p:spPr bwMode="auto">
          <a:xfrm>
            <a:off x="0" y="1379538"/>
            <a:ext cx="8593138" cy="3033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3315" name="Title 1"/>
          <p:cNvSpPr>
            <a:spLocks noGrp="1"/>
          </p:cNvSpPr>
          <p:nvPr>
            <p:ph type="title"/>
          </p:nvPr>
        </p:nvSpPr>
        <p:spPr/>
        <p:txBody>
          <a:bodyPr/>
          <a:lstStyle/>
          <a:p>
            <a:r>
              <a:rPr lang="en-US" dirty="0" smtClean="0">
                <a:ea typeface="ＭＳ Ｐゴシック" pitchFamily="34" charset="-128"/>
              </a:rPr>
              <a:t>What’s my baseline?</a:t>
            </a:r>
          </a:p>
        </p:txBody>
      </p:sp>
      <p:sp>
        <p:nvSpPr>
          <p:cNvPr id="13316"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841204-C00C-4E45-99B9-D597EB2170CF}" type="slidenum">
              <a:rPr lang="en-US" sz="1400" smtClean="0">
                <a:solidFill>
                  <a:schemeClr val="bg1"/>
                </a:solidFill>
                <a:latin typeface="Times New Roman" pitchFamily="18" charset="0"/>
              </a:rPr>
              <a:pPr eaLnBrk="1" hangingPunct="1"/>
              <a:t>10</a:t>
            </a:fld>
            <a:endParaRPr lang="en-US" sz="1400" dirty="0" smtClean="0">
              <a:solidFill>
                <a:schemeClr val="bg1"/>
              </a:solidFill>
              <a:latin typeface="Times New Roman" pitchFamily="18" charset="0"/>
            </a:endParaRPr>
          </a:p>
        </p:txBody>
      </p:sp>
      <p:sp>
        <p:nvSpPr>
          <p:cNvPr id="13317" name="Oval 1"/>
          <p:cNvSpPr>
            <a:spLocks noChangeArrowheads="1"/>
          </p:cNvSpPr>
          <p:nvPr/>
        </p:nvSpPr>
        <p:spPr bwMode="auto">
          <a:xfrm>
            <a:off x="2786063" y="3903663"/>
            <a:ext cx="1022350" cy="4095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sp>
        <p:nvSpPr>
          <p:cNvPr id="13318" name="Oval 2"/>
          <p:cNvSpPr>
            <a:spLocks noChangeArrowheads="1"/>
          </p:cNvSpPr>
          <p:nvPr/>
        </p:nvSpPr>
        <p:spPr bwMode="auto">
          <a:xfrm>
            <a:off x="-2678113" y="1689100"/>
            <a:ext cx="1354138" cy="7524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sp>
        <p:nvSpPr>
          <p:cNvPr id="13319" name="Rectangle 1"/>
          <p:cNvSpPr>
            <a:spLocks noChangeArrowheads="1"/>
          </p:cNvSpPr>
          <p:nvPr/>
        </p:nvSpPr>
        <p:spPr bwMode="auto">
          <a:xfrm>
            <a:off x="2451100" y="4711700"/>
            <a:ext cx="404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b="1" dirty="0">
                <a:hlinkClick r:id="rId4"/>
              </a:rPr>
              <a:t>http://faa.gov/go/flyalaska</a:t>
            </a:r>
            <a:r>
              <a:rPr lang="en-US" b="1" dirty="0"/>
              <a:t> </a:t>
            </a:r>
          </a:p>
        </p:txBody>
      </p:sp>
      <p:sp>
        <p:nvSpPr>
          <p:cNvPr id="13320" name="Rectangle 2"/>
          <p:cNvSpPr>
            <a:spLocks noChangeArrowheads="1"/>
          </p:cNvSpPr>
          <p:nvPr/>
        </p:nvSpPr>
        <p:spPr bwMode="auto">
          <a:xfrm>
            <a:off x="573088" y="3684588"/>
            <a:ext cx="22129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cxnSp>
        <p:nvCxnSpPr>
          <p:cNvPr id="6" name="Straight Connector 5"/>
          <p:cNvCxnSpPr>
            <a:cxnSpLocks noChangeShapeType="1"/>
          </p:cNvCxnSpPr>
          <p:nvPr/>
        </p:nvCxnSpPr>
        <p:spPr bwMode="auto">
          <a:xfrm>
            <a:off x="573088" y="3851275"/>
            <a:ext cx="2170112" cy="25400"/>
          </a:xfrm>
          <a:prstGeom prst="line">
            <a:avLst/>
          </a:prstGeom>
          <a:noFill/>
          <a:ln w="307975" algn="ctr">
            <a:solidFill>
              <a:srgbClr val="FFFF00">
                <a:alpha val="47842"/>
              </a:srgbClr>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6210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pitchFamily="34" charset="-128"/>
              </a:rPr>
              <a:t>Takeoff calculations</a:t>
            </a:r>
          </a:p>
        </p:txBody>
      </p:sp>
      <p:sp>
        <p:nvSpPr>
          <p:cNvPr id="46083" name="Content Placeholder 2"/>
          <p:cNvSpPr>
            <a:spLocks noGrp="1"/>
          </p:cNvSpPr>
          <p:nvPr>
            <p:ph idx="1"/>
          </p:nvPr>
        </p:nvSpPr>
        <p:spPr>
          <a:xfrm>
            <a:off x="468313" y="1203325"/>
            <a:ext cx="8331200" cy="4391025"/>
          </a:xfrm>
        </p:spPr>
        <p:txBody>
          <a:bodyPr/>
          <a:lstStyle/>
          <a:p>
            <a:r>
              <a:rPr lang="en-US" dirty="0" smtClean="0">
                <a:ea typeface="ＭＳ Ｐゴシック" pitchFamily="34" charset="-128"/>
              </a:rPr>
              <a:t>Density altitude</a:t>
            </a:r>
          </a:p>
          <a:p>
            <a:pPr lvl="1"/>
            <a:r>
              <a:rPr lang="en-US" dirty="0" smtClean="0">
                <a:ea typeface="ＭＳ Ｐゴシック" pitchFamily="34" charset="-128"/>
              </a:rPr>
              <a:t>Fixed pitch add 15% per 1000 feet DA to 8000 ft.</a:t>
            </a:r>
          </a:p>
          <a:p>
            <a:pPr lvl="1"/>
            <a:r>
              <a:rPr lang="en-US" dirty="0" smtClean="0">
                <a:ea typeface="ＭＳ Ｐゴシック" pitchFamily="34" charset="-128"/>
              </a:rPr>
              <a:t>Constant speed add 12% per 1000 feet DA to 6000 ft.</a:t>
            </a:r>
          </a:p>
          <a:p>
            <a:r>
              <a:rPr lang="en-US" dirty="0" smtClean="0">
                <a:ea typeface="ＭＳ Ｐゴシック" pitchFamily="34" charset="-128"/>
              </a:rPr>
              <a:t>50/70 Rule – no obstruction</a:t>
            </a:r>
          </a:p>
          <a:p>
            <a:pPr lvl="1"/>
            <a:r>
              <a:rPr lang="en-US" dirty="0" smtClean="0">
                <a:ea typeface="ＭＳ Ｐゴシック" pitchFamily="34" charset="-128"/>
              </a:rPr>
              <a:t>60 x .7 = 42</a:t>
            </a:r>
          </a:p>
          <a:p>
            <a:r>
              <a:rPr lang="en-US" dirty="0" smtClean="0">
                <a:ea typeface="ＭＳ Ｐゴシック" pitchFamily="34" charset="-128"/>
              </a:rPr>
              <a:t>30/70 Rule - obstruction</a:t>
            </a:r>
          </a:p>
        </p:txBody>
      </p:sp>
      <p:sp>
        <p:nvSpPr>
          <p:cNvPr id="1434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A57B165-AA7C-47FA-905C-3B4DBC58DD08}" type="slidenum">
              <a:rPr lang="en-US" sz="1400" smtClean="0">
                <a:solidFill>
                  <a:schemeClr val="bg1"/>
                </a:solidFill>
                <a:latin typeface="Times New Roman" pitchFamily="18" charset="0"/>
              </a:rPr>
              <a:pPr eaLnBrk="1" hangingPunct="1"/>
              <a:t>11</a:t>
            </a:fld>
            <a:endParaRPr lang="en-US" sz="1400" dirty="0" smtClean="0">
              <a:solidFill>
                <a:schemeClr val="bg1"/>
              </a:solidFill>
              <a:latin typeface="Times New Roman" pitchFamily="18" charset="0"/>
            </a:endParaRPr>
          </a:p>
        </p:txBody>
      </p:sp>
      <p:pic>
        <p:nvPicPr>
          <p:cNvPr id="6" name="Picture 5" descr="Valdez 2011 088"/>
          <p:cNvPicPr>
            <a:picLocks noChangeAspect="1" noChangeArrowheads="1"/>
          </p:cNvPicPr>
          <p:nvPr/>
        </p:nvPicPr>
        <p:blipFill>
          <a:blip r:embed="rId3" cstate="print">
            <a:extLst>
              <a:ext uri="{28A0092B-C50C-407E-A947-70E740481C1C}">
                <a14:useLocalDpi xmlns:a14="http://schemas.microsoft.com/office/drawing/2010/main" val="0"/>
              </a:ext>
            </a:extLst>
          </a:blip>
          <a:srcRect r="11256"/>
          <a:stretch>
            <a:fillRect/>
          </a:stretch>
        </p:blipFill>
        <p:spPr bwMode="auto">
          <a:xfrm>
            <a:off x="5404969" y="3259524"/>
            <a:ext cx="3438849" cy="258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86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ea typeface="ＭＳ Ｐゴシック" pitchFamily="34" charset="-128"/>
              </a:rPr>
              <a:t>Approach &amp; Landing	</a:t>
            </a:r>
          </a:p>
        </p:txBody>
      </p:sp>
      <p:sp>
        <p:nvSpPr>
          <p:cNvPr id="15363" name="Content Placeholder 2"/>
          <p:cNvSpPr>
            <a:spLocks noGrp="1"/>
          </p:cNvSpPr>
          <p:nvPr>
            <p:ph idx="1"/>
          </p:nvPr>
        </p:nvSpPr>
        <p:spPr>
          <a:xfrm>
            <a:off x="495300" y="987425"/>
            <a:ext cx="4511675" cy="4810125"/>
          </a:xfrm>
        </p:spPr>
        <p:txBody>
          <a:bodyPr/>
          <a:lstStyle/>
          <a:p>
            <a:r>
              <a:rPr lang="en-US" dirty="0" smtClean="0">
                <a:ea typeface="ＭＳ Ｐゴシック" pitchFamily="34" charset="-128"/>
              </a:rPr>
              <a:t>Stabilized short field final approach</a:t>
            </a:r>
          </a:p>
          <a:p>
            <a:pPr lvl="1"/>
            <a:r>
              <a:rPr lang="en-US" dirty="0" smtClean="0">
                <a:ea typeface="ＭＳ Ｐゴシック" pitchFamily="34" charset="-128"/>
              </a:rPr>
              <a:t>Full flaps</a:t>
            </a:r>
          </a:p>
          <a:p>
            <a:pPr lvl="1"/>
            <a:r>
              <a:rPr lang="en-US" dirty="0" smtClean="0">
                <a:ea typeface="ＭＳ Ｐゴシック" pitchFamily="34" charset="-128"/>
              </a:rPr>
              <a:t>1.3vso </a:t>
            </a:r>
          </a:p>
          <a:p>
            <a:r>
              <a:rPr lang="en-US" dirty="0" smtClean="0">
                <a:ea typeface="ＭＳ Ｐゴシック" pitchFamily="34" charset="-128"/>
              </a:rPr>
              <a:t>Don’t cut final short</a:t>
            </a:r>
          </a:p>
          <a:p>
            <a:r>
              <a:rPr lang="en-US" dirty="0" smtClean="0">
                <a:ea typeface="ＭＳ Ｐゴシック" pitchFamily="34" charset="-128"/>
              </a:rPr>
              <a:t>Go around if not stable</a:t>
            </a:r>
          </a:p>
        </p:txBody>
      </p:sp>
      <p:sp>
        <p:nvSpPr>
          <p:cNvPr id="1536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52F8266-E6EB-4D09-9BD5-A54E4083B4B2}" type="slidenum">
              <a:rPr lang="en-US" sz="1400" smtClean="0">
                <a:solidFill>
                  <a:schemeClr val="bg1"/>
                </a:solidFill>
                <a:latin typeface="Times New Roman" pitchFamily="18" charset="0"/>
              </a:rPr>
              <a:pPr eaLnBrk="1" hangingPunct="1"/>
              <a:t>12</a:t>
            </a:fld>
            <a:endParaRPr lang="en-US" sz="1400" dirty="0" smtClean="0">
              <a:solidFill>
                <a:schemeClr val="bg1"/>
              </a:solidFill>
              <a:latin typeface="Times New Roman" pitchFamily="18" charset="0"/>
            </a:endParaRPr>
          </a:p>
        </p:txBody>
      </p:sp>
      <p:pic>
        <p:nvPicPr>
          <p:cNvPr id="60421" name="Picture 5" descr="Valdez 2011 063"/>
          <p:cNvPicPr>
            <a:picLocks noChangeAspect="1" noChangeArrowheads="1"/>
          </p:cNvPicPr>
          <p:nvPr/>
        </p:nvPicPr>
        <p:blipFill>
          <a:blip r:embed="rId3" cstate="print">
            <a:extLst>
              <a:ext uri="{28A0092B-C50C-407E-A947-70E740481C1C}">
                <a14:useLocalDpi xmlns:a14="http://schemas.microsoft.com/office/drawing/2010/main" val="0"/>
              </a:ext>
            </a:extLst>
          </a:blip>
          <a:srcRect l="8318" r="10753" b="7661"/>
          <a:stretch>
            <a:fillRect/>
          </a:stretch>
        </p:blipFill>
        <p:spPr bwMode="auto">
          <a:xfrm>
            <a:off x="5159375" y="3019425"/>
            <a:ext cx="3883025" cy="2952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89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ＭＳ Ｐゴシック" pitchFamily="34" charset="-128"/>
              </a:rPr>
              <a:t>What’s the greatest variable?</a:t>
            </a:r>
          </a:p>
        </p:txBody>
      </p:sp>
      <p:sp>
        <p:nvSpPr>
          <p:cNvPr id="16387"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DF171AE-1212-4430-A6E8-FE206F1983C5}" type="slidenum">
              <a:rPr lang="en-US" sz="1400" smtClean="0">
                <a:solidFill>
                  <a:schemeClr val="bg1"/>
                </a:solidFill>
                <a:latin typeface="Times New Roman" pitchFamily="18" charset="0"/>
              </a:rPr>
              <a:pPr eaLnBrk="1" hangingPunct="1"/>
              <a:t>13</a:t>
            </a:fld>
            <a:endParaRPr lang="en-US" sz="1400" dirty="0" smtClean="0">
              <a:solidFill>
                <a:schemeClr val="bg1"/>
              </a:solidFill>
              <a:latin typeface="Times New Roman" pitchFamily="18" charset="0"/>
            </a:endParaRPr>
          </a:p>
        </p:txBody>
      </p:sp>
      <p:sp>
        <p:nvSpPr>
          <p:cNvPr id="16388" name="Content Placeholder 2"/>
          <p:cNvSpPr>
            <a:spLocks noGrp="1"/>
          </p:cNvSpPr>
          <p:nvPr>
            <p:ph idx="1"/>
          </p:nvPr>
        </p:nvSpPr>
        <p:spPr>
          <a:xfrm>
            <a:off x="495300" y="1044575"/>
            <a:ext cx="8050213" cy="4603750"/>
          </a:xfrm>
        </p:spPr>
        <p:txBody>
          <a:bodyPr/>
          <a:lstStyle/>
          <a:p>
            <a:r>
              <a:rPr lang="en-US" dirty="0" smtClean="0">
                <a:ea typeface="ＭＳ Ｐゴシック" pitchFamily="34" charset="-128"/>
              </a:rPr>
              <a:t>The Pilot</a:t>
            </a:r>
          </a:p>
          <a:p>
            <a:pPr lvl="1"/>
            <a:r>
              <a:rPr lang="en-US" dirty="0" smtClean="0">
                <a:ea typeface="ＭＳ Ｐゴシック" pitchFamily="34" charset="-128"/>
              </a:rPr>
              <a:t>Documented Performance</a:t>
            </a:r>
          </a:p>
          <a:p>
            <a:pPr lvl="2"/>
            <a:r>
              <a:rPr lang="en-US" dirty="0" smtClean="0">
                <a:ea typeface="ＭＳ Ｐゴシック" pitchFamily="34" charset="-128"/>
              </a:rPr>
              <a:t>Mission weight and density altitude</a:t>
            </a:r>
          </a:p>
          <a:p>
            <a:pPr lvl="2"/>
            <a:r>
              <a:rPr lang="en-US" dirty="0" smtClean="0">
                <a:ea typeface="ＭＳ Ｐゴシック" pitchFamily="34" charset="-128"/>
              </a:rPr>
              <a:t>Fly with a CFI</a:t>
            </a:r>
          </a:p>
          <a:p>
            <a:pPr lvl="1"/>
            <a:r>
              <a:rPr lang="en-US" dirty="0" smtClean="0">
                <a:ea typeface="ＭＳ Ｐゴシック" pitchFamily="34" charset="-128"/>
              </a:rPr>
              <a:t>I’M SAFE</a:t>
            </a:r>
          </a:p>
        </p:txBody>
      </p:sp>
      <p:pic>
        <p:nvPicPr>
          <p:cNvPr id="1638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404" y="3015240"/>
            <a:ext cx="4184650" cy="27892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br>
              <a:rPr lang="en-US" dirty="0" smtClean="0"/>
            </a:br>
            <a:r>
              <a:rPr lang="en-US" sz="3200" dirty="0" smtClean="0"/>
              <a:t>Where do they come from?</a:t>
            </a:r>
            <a:endParaRPr lang="en-US" sz="3200" dirty="0"/>
          </a:p>
        </p:txBody>
      </p:sp>
      <p:sp>
        <p:nvSpPr>
          <p:cNvPr id="3" name="Content Placeholder 2"/>
          <p:cNvSpPr>
            <a:spLocks noGrp="1"/>
          </p:cNvSpPr>
          <p:nvPr>
            <p:ph idx="1"/>
          </p:nvPr>
        </p:nvSpPr>
        <p:spPr>
          <a:xfrm>
            <a:off x="453737" y="1341870"/>
            <a:ext cx="8050213" cy="4391025"/>
          </a:xfrm>
        </p:spPr>
        <p:txBody>
          <a:bodyPr/>
          <a:lstStyle/>
          <a:p>
            <a:r>
              <a:rPr lang="en-US" dirty="0" smtClean="0"/>
              <a:t>Physics</a:t>
            </a:r>
          </a:p>
          <a:p>
            <a:pPr lvl="1"/>
            <a:r>
              <a:rPr lang="en-US" dirty="0" smtClean="0"/>
              <a:t>Max Gross Weight</a:t>
            </a:r>
          </a:p>
          <a:p>
            <a:pPr lvl="2"/>
            <a:r>
              <a:rPr lang="en-US" dirty="0" smtClean="0"/>
              <a:t>Static load testing</a:t>
            </a:r>
          </a:p>
          <a:p>
            <a:pPr lvl="1"/>
            <a:r>
              <a:rPr lang="en-US" dirty="0" smtClean="0"/>
              <a:t>Vne (Never Exceed Speed)</a:t>
            </a:r>
          </a:p>
          <a:p>
            <a:pPr lvl="2"/>
            <a:r>
              <a:rPr lang="en-US" dirty="0" smtClean="0"/>
              <a:t>Critical for structural integrity (Wings, Control surfaces, Empennage)</a:t>
            </a:r>
          </a:p>
          <a:p>
            <a:pPr lvl="1"/>
            <a:r>
              <a:rPr lang="en-US" dirty="0" smtClean="0"/>
              <a:t>Violations usually result in bent metal – or worse.</a:t>
            </a:r>
          </a:p>
          <a:p>
            <a:r>
              <a:rPr lang="en-US" dirty="0" smtClean="0"/>
              <a:t>Regulation</a:t>
            </a:r>
          </a:p>
          <a:p>
            <a:pPr lvl="1"/>
            <a:r>
              <a:rPr lang="en-US" dirty="0" smtClean="0"/>
              <a:t>Based on Physics but usually include a safety factor</a:t>
            </a:r>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spTree>
    <p:extLst>
      <p:ext uri="{BB962C8B-B14F-4D97-AF65-F5344CB8AC3E}">
        <p14:creationId xmlns:p14="http://schemas.microsoft.com/office/powerpoint/2010/main" val="2153865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a:xfrm>
            <a:off x="467591" y="1009361"/>
            <a:ext cx="8050213" cy="4391025"/>
          </a:xfrm>
        </p:spPr>
        <p:txBody>
          <a:bodyPr/>
          <a:lstStyle/>
          <a:p>
            <a:r>
              <a:rPr lang="en-US" dirty="0" smtClean="0"/>
              <a:t>Weight &amp; Center of Gravity (balance)</a:t>
            </a:r>
          </a:p>
          <a:p>
            <a:pPr lvl="1"/>
            <a:r>
              <a:rPr lang="en-US" dirty="0" smtClean="0"/>
              <a:t>Weight, load composition, and cg position relative to datum</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167" y="2422566"/>
            <a:ext cx="4227852" cy="3170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61" y="3087584"/>
            <a:ext cx="3033470" cy="23558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168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a:xfrm>
            <a:off x="467591" y="1009361"/>
            <a:ext cx="8050213" cy="4391025"/>
          </a:xfrm>
        </p:spPr>
        <p:txBody>
          <a:bodyPr/>
          <a:lstStyle/>
          <a:p>
            <a:r>
              <a:rPr lang="en-US" dirty="0" smtClean="0"/>
              <a:t>Speed</a:t>
            </a:r>
          </a:p>
          <a:p>
            <a:pPr lvl="1"/>
            <a:r>
              <a:rPr lang="en-US" dirty="0"/>
              <a:t>Aircraft design limits, configuration and flight environment </a:t>
            </a:r>
          </a:p>
          <a:p>
            <a:pPr lvl="2"/>
            <a:r>
              <a:rPr lang="en-US" dirty="0" smtClean="0"/>
              <a:t>Vne, Vfe, Vle, Va</a:t>
            </a:r>
          </a:p>
          <a:p>
            <a:endParaRPr lang="en-US" dirty="0" smtClean="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6" name="Picture 5" descr="RenoAirR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724" y="2933205"/>
            <a:ext cx="3709060" cy="2781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25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a:xfrm>
            <a:off x="467591" y="1009361"/>
            <a:ext cx="8050213" cy="4391025"/>
          </a:xfrm>
        </p:spPr>
        <p:txBody>
          <a:bodyPr/>
          <a:lstStyle/>
          <a:p>
            <a:r>
              <a:rPr lang="en-US" dirty="0" smtClean="0"/>
              <a:t>Aerodynamic Loading</a:t>
            </a:r>
          </a:p>
          <a:p>
            <a:pPr lvl="1"/>
            <a:r>
              <a:rPr lang="en-US" dirty="0" smtClean="0"/>
              <a:t>Gs </a:t>
            </a:r>
          </a:p>
          <a:p>
            <a:pPr lvl="2"/>
            <a:r>
              <a:rPr lang="en-US" dirty="0" smtClean="0"/>
              <a:t>Normal Category 	3.8 Positive	1.52 Negative</a:t>
            </a:r>
          </a:p>
          <a:p>
            <a:pPr lvl="2"/>
            <a:r>
              <a:rPr lang="en-US" dirty="0" smtClean="0"/>
              <a:t>Utility Category	4.4		1.76</a:t>
            </a:r>
          </a:p>
          <a:p>
            <a:pPr lvl="2"/>
            <a:r>
              <a:rPr lang="en-US" dirty="0" smtClean="0"/>
              <a:t>Aerobatic Category	6.0		3.00</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5" name="Picture 4" descr="extra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255" y="3123210"/>
            <a:ext cx="3250990" cy="2559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25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C6E9B4D-BB44-4941-830A-366D0FE99E6D}" type="slidenum">
              <a:rPr lang="en-US" sz="1400" smtClean="0">
                <a:solidFill>
                  <a:schemeClr val="bg1"/>
                </a:solidFill>
                <a:latin typeface="Times New Roman" pitchFamily="18" charset="0"/>
              </a:rPr>
              <a:pPr eaLnBrk="1" hangingPunct="1"/>
              <a:t>18</a:t>
            </a:fld>
            <a:endParaRPr lang="en-US" sz="1400" dirty="0" smtClean="0">
              <a:solidFill>
                <a:schemeClr val="bg1"/>
              </a:solidFill>
              <a:latin typeface="Times New Roman" pitchFamily="18" charset="0"/>
            </a:endParaRPr>
          </a:p>
        </p:txBody>
      </p:sp>
      <p:sp>
        <p:nvSpPr>
          <p:cNvPr id="17411" name="Rectangle 2"/>
          <p:cNvSpPr>
            <a:spLocks noGrp="1" noChangeArrowheads="1"/>
          </p:cNvSpPr>
          <p:nvPr>
            <p:ph type="title"/>
          </p:nvPr>
        </p:nvSpPr>
        <p:spPr/>
        <p:txBody>
          <a:bodyPr/>
          <a:lstStyle/>
          <a:p>
            <a:pPr eaLnBrk="1" hangingPunct="1"/>
            <a:r>
              <a:rPr lang="en-US" sz="3600" dirty="0" smtClean="0">
                <a:ea typeface="ＭＳ Ｐゴシック" pitchFamily="34" charset="-128"/>
              </a:rPr>
              <a:t>Questions?</a:t>
            </a:r>
          </a:p>
        </p:txBody>
      </p:sp>
      <p:pic>
        <p:nvPicPr>
          <p:cNvPr id="36868"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65098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56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Title</a:t>
            </a:r>
            <a:br>
              <a:rPr lang="en-US" sz="3600" dirty="0" smtClean="0"/>
            </a:br>
            <a:endParaRPr lang="en-US" sz="3600" dirty="0"/>
          </a:p>
        </p:txBody>
      </p:sp>
      <p:sp>
        <p:nvSpPr>
          <p:cNvPr id="32780" name="Rectangle 12"/>
          <p:cNvSpPr>
            <a:spLocks noGrp="1" noChangeArrowheads="1"/>
          </p:cNvSpPr>
          <p:nvPr>
            <p:ph type="subTitle" idx="1"/>
          </p:nvPr>
        </p:nvSpPr>
        <p:spPr/>
        <p:txBody>
          <a:bodyPr/>
          <a:lstStyle/>
          <a:p>
            <a:r>
              <a:rPr lang="en-US" dirty="0" smtClean="0"/>
              <a:t>Sub Title</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18558455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AC0D87-B637-4A2D-8D1E-1DCA440C2BAB}" type="slidenum">
              <a:rPr lang="en-US" sz="1400" smtClean="0">
                <a:solidFill>
                  <a:schemeClr val="bg1"/>
                </a:solidFill>
                <a:latin typeface="Times New Roman" pitchFamily="18" charset="0"/>
              </a:rPr>
              <a:pPr eaLnBrk="1" hangingPunct="1"/>
              <a:t>2</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4221374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174625" y="1508125"/>
            <a:ext cx="8737600" cy="4391025"/>
          </a:xfrm>
        </p:spPr>
        <p:txBody>
          <a:bodyPr/>
          <a:lstStyle/>
          <a:p>
            <a:r>
              <a:rPr lang="en-US" dirty="0" smtClean="0">
                <a:ea typeface="ＭＳ Ｐゴシック" pitchFamily="34" charset="-128"/>
              </a:rPr>
              <a:t>Loss of Control Work Group Recommendations</a:t>
            </a:r>
          </a:p>
          <a:p>
            <a:r>
              <a:rPr lang="en-US" dirty="0" smtClean="0">
                <a:ea typeface="ＭＳ Ｐゴシック" pitchFamily="34" charset="-128"/>
              </a:rPr>
              <a:t>Aircraft Performance Parameters</a:t>
            </a:r>
          </a:p>
          <a:p>
            <a:r>
              <a:rPr lang="en-US" dirty="0" smtClean="0">
                <a:ea typeface="ＭＳ Ｐゴシック" pitchFamily="34" charset="-128"/>
              </a:rPr>
              <a:t>Aircraft Limitations</a:t>
            </a:r>
          </a:p>
          <a:p>
            <a:r>
              <a:rPr lang="en-US" dirty="0" smtClean="0">
                <a:ea typeface="ＭＳ Ｐゴシック" pitchFamily="34" charset="-128"/>
              </a:rPr>
              <a:t>Tips and Tricks</a:t>
            </a:r>
          </a:p>
          <a:p>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980EBD4-0054-469E-8A53-811A8A2AD46C}" type="slidenum">
              <a:rPr lang="en-US" sz="1400" smtClean="0">
                <a:solidFill>
                  <a:schemeClr val="bg1"/>
                </a:solidFill>
                <a:latin typeface="Times New Roman" pitchFamily="18" charset="0"/>
              </a:rPr>
              <a:pPr eaLnBrk="1" hangingPunct="1"/>
              <a:t>3</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176072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34" charset="-128"/>
              </a:rPr>
              <a:t>LOC Workgroup Findings</a:t>
            </a:r>
          </a:p>
        </p:txBody>
      </p:sp>
      <p:sp>
        <p:nvSpPr>
          <p:cNvPr id="7171" name="Content Placeholder 2"/>
          <p:cNvSpPr>
            <a:spLocks noGrp="1"/>
          </p:cNvSpPr>
          <p:nvPr>
            <p:ph idx="1"/>
          </p:nvPr>
        </p:nvSpPr>
        <p:spPr>
          <a:xfrm>
            <a:off x="495300" y="1295400"/>
            <a:ext cx="8050213" cy="4603750"/>
          </a:xfrm>
        </p:spPr>
        <p:txBody>
          <a:bodyPr/>
          <a:lstStyle/>
          <a:p>
            <a:r>
              <a:rPr lang="en-US" dirty="0" smtClean="0">
                <a:ea typeface="ＭＳ Ｐゴシック" pitchFamily="34" charset="-128"/>
              </a:rPr>
              <a:t>Lack of Aeronautical Decision Making Skills</a:t>
            </a:r>
          </a:p>
          <a:p>
            <a:r>
              <a:rPr lang="en-US" dirty="0" smtClean="0">
                <a:ea typeface="ＭＳ Ｐゴシック" pitchFamily="34" charset="-128"/>
              </a:rPr>
              <a:t>Lack of single – pilot CRM skills</a:t>
            </a:r>
          </a:p>
          <a:p>
            <a:pPr lvl="1"/>
            <a:r>
              <a:rPr lang="en-US" dirty="0" smtClean="0">
                <a:ea typeface="ＭＳ Ｐゴシック" pitchFamily="34" charset="-128"/>
              </a:rPr>
              <a:t>Incorrect calculation or perception </a:t>
            </a:r>
            <a:br>
              <a:rPr lang="en-US" dirty="0" smtClean="0">
                <a:ea typeface="ＭＳ Ｐゴシック" pitchFamily="34" charset="-128"/>
              </a:rPr>
            </a:br>
            <a:r>
              <a:rPr lang="en-US" dirty="0" smtClean="0">
                <a:ea typeface="ＭＳ Ｐゴシック" pitchFamily="34" charset="-128"/>
              </a:rPr>
              <a:t>of aircraft performance</a:t>
            </a:r>
          </a:p>
          <a:p>
            <a:pPr lvl="1"/>
            <a:r>
              <a:rPr lang="en-US" dirty="0" smtClean="0">
                <a:solidFill>
                  <a:srgbClr val="FF0000"/>
                </a:solidFill>
                <a:ea typeface="ＭＳ Ｐゴシック" pitchFamily="34" charset="-128"/>
              </a:rPr>
              <a:t>Operations at edges of Weight &amp;</a:t>
            </a:r>
            <a:br>
              <a:rPr lang="en-US" dirty="0" smtClean="0">
                <a:solidFill>
                  <a:srgbClr val="FF0000"/>
                </a:solidFill>
                <a:ea typeface="ＭＳ Ｐゴシック" pitchFamily="34" charset="-128"/>
              </a:rPr>
            </a:br>
            <a:r>
              <a:rPr lang="en-US" dirty="0" smtClean="0">
                <a:solidFill>
                  <a:srgbClr val="FF0000"/>
                </a:solidFill>
                <a:ea typeface="ＭＳ Ｐゴシック" pitchFamily="34" charset="-128"/>
              </a:rPr>
              <a:t>Balance Envelope are especially</a:t>
            </a:r>
            <a:br>
              <a:rPr lang="en-US" dirty="0" smtClean="0">
                <a:solidFill>
                  <a:srgbClr val="FF0000"/>
                </a:solidFill>
                <a:ea typeface="ＭＳ Ｐゴシック" pitchFamily="34" charset="-128"/>
              </a:rPr>
            </a:br>
            <a:r>
              <a:rPr lang="en-US" dirty="0" smtClean="0">
                <a:solidFill>
                  <a:srgbClr val="FF0000"/>
                </a:solidFill>
                <a:ea typeface="ＭＳ Ｐゴシック" pitchFamily="34" charset="-128"/>
              </a:rPr>
              <a:t>dangerous!</a:t>
            </a:r>
          </a:p>
        </p:txBody>
      </p:sp>
      <p:sp>
        <p:nvSpPr>
          <p:cNvPr id="717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788332-E258-4A2D-9F13-62F5028439EF}" type="slidenum">
              <a:rPr lang="en-US" sz="1400" smtClean="0">
                <a:solidFill>
                  <a:schemeClr val="bg1"/>
                </a:solidFill>
                <a:latin typeface="Times New Roman" pitchFamily="18" charset="0"/>
              </a:rPr>
              <a:pPr eaLnBrk="1" hangingPunct="1"/>
              <a:t>4</a:t>
            </a:fld>
            <a:endParaRPr lang="en-US" sz="1400" dirty="0" smtClean="0">
              <a:solidFill>
                <a:schemeClr val="bg1"/>
              </a:solidFill>
              <a:latin typeface="Times New Roman" pitchFamily="18"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774" y="2362835"/>
            <a:ext cx="2561443" cy="33287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9864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3 Questions</a:t>
            </a:r>
          </a:p>
        </p:txBody>
      </p:sp>
      <p:sp>
        <p:nvSpPr>
          <p:cNvPr id="819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66CDE50-8AEA-4811-A030-96B458D9575E}" type="slidenum">
              <a:rPr lang="en-US" sz="1400" smtClean="0">
                <a:solidFill>
                  <a:schemeClr val="bg1"/>
                </a:solidFill>
                <a:latin typeface="Times New Roman" pitchFamily="18" charset="0"/>
              </a:rPr>
              <a:pPr eaLnBrk="1" hangingPunct="1"/>
              <a:t>5</a:t>
            </a:fld>
            <a:endParaRPr lang="en-US" sz="1400" dirty="0" smtClean="0">
              <a:solidFill>
                <a:schemeClr val="bg1"/>
              </a:solidFill>
              <a:latin typeface="Times New Roman" pitchFamily="18" charset="0"/>
            </a:endParaRPr>
          </a:p>
        </p:txBody>
      </p:sp>
      <p:sp>
        <p:nvSpPr>
          <p:cNvPr id="8196" name="Content Placeholder 2"/>
          <p:cNvSpPr>
            <a:spLocks noGrp="1"/>
          </p:cNvSpPr>
          <p:nvPr>
            <p:ph idx="1"/>
          </p:nvPr>
        </p:nvSpPr>
        <p:spPr>
          <a:xfrm>
            <a:off x="495300" y="1295400"/>
            <a:ext cx="8050213" cy="4603750"/>
          </a:xfrm>
        </p:spPr>
        <p:txBody>
          <a:bodyPr/>
          <a:lstStyle/>
          <a:p>
            <a:r>
              <a:rPr lang="en-US" dirty="0" smtClean="0">
                <a:ea typeface="ＭＳ Ｐゴシック" pitchFamily="34" charset="-128"/>
              </a:rPr>
              <a:t>How much can I haul?</a:t>
            </a:r>
          </a:p>
          <a:p>
            <a:r>
              <a:rPr lang="en-US" dirty="0" smtClean="0">
                <a:ea typeface="ＭＳ Ｐゴシック" pitchFamily="34" charset="-128"/>
              </a:rPr>
              <a:t>How far can I go?</a:t>
            </a:r>
          </a:p>
          <a:p>
            <a:r>
              <a:rPr lang="en-US" dirty="0" smtClean="0">
                <a:ea typeface="ＭＳ Ｐゴシック" pitchFamily="34" charset="-128"/>
              </a:rPr>
              <a:t>How long will it take me?</a:t>
            </a:r>
          </a:p>
          <a:p>
            <a:pPr lvl="1"/>
            <a:r>
              <a:rPr lang="en-US" dirty="0" smtClean="0">
                <a:ea typeface="ＭＳ Ｐゴシック" pitchFamily="34" charset="-128"/>
              </a:rPr>
              <a:t>How fast can I fly?</a:t>
            </a:r>
          </a:p>
        </p:txBody>
      </p:sp>
      <p:pic>
        <p:nvPicPr>
          <p:cNvPr id="8197" name="Picture 9" descr="C:\Users\awp204js\AppData\Local\Microsoft\Windows\Temporary Internet Files\Content.IE5\A7YUL64M\MC9004315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2692400"/>
            <a:ext cx="30464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419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ea typeface="ＭＳ Ｐゴシック" pitchFamily="34" charset="-128"/>
              </a:rPr>
              <a:t>Aircraft Performance</a:t>
            </a:r>
          </a:p>
        </p:txBody>
      </p:sp>
      <p:sp>
        <p:nvSpPr>
          <p:cNvPr id="9219"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D97B36E-CDB7-4D14-9188-06A3B293FF8E}" type="slidenum">
              <a:rPr lang="en-US" sz="1400" smtClean="0">
                <a:solidFill>
                  <a:schemeClr val="bg1"/>
                </a:solidFill>
                <a:latin typeface="Times New Roman" pitchFamily="18" charset="0"/>
              </a:rPr>
              <a:pPr eaLnBrk="1" hangingPunct="1"/>
              <a:t>6</a:t>
            </a:fld>
            <a:endParaRPr lang="en-US" sz="1400" dirty="0" smtClean="0">
              <a:solidFill>
                <a:schemeClr val="bg1"/>
              </a:solidFill>
              <a:latin typeface="Times New Roman" pitchFamily="18" charset="0"/>
            </a:endParaRPr>
          </a:p>
        </p:txBody>
      </p:sp>
      <p:sp>
        <p:nvSpPr>
          <p:cNvPr id="9220" name="Content Placeholder 2"/>
          <p:cNvSpPr>
            <a:spLocks noGrp="1"/>
          </p:cNvSpPr>
          <p:nvPr>
            <p:ph idx="1"/>
          </p:nvPr>
        </p:nvSpPr>
        <p:spPr>
          <a:xfrm>
            <a:off x="495300" y="1063625"/>
            <a:ext cx="8050213" cy="4603750"/>
          </a:xfrm>
        </p:spPr>
        <p:txBody>
          <a:bodyPr/>
          <a:lstStyle/>
          <a:p>
            <a:r>
              <a:rPr lang="en-US" dirty="0" smtClean="0">
                <a:ea typeface="ＭＳ Ｐゴシック" pitchFamily="34" charset="-128"/>
              </a:rPr>
              <a:t>Aircraft Weight &amp; Balance</a:t>
            </a:r>
          </a:p>
          <a:p>
            <a:pPr lvl="1"/>
            <a:r>
              <a:rPr lang="en-US" dirty="0" smtClean="0">
                <a:ea typeface="ＭＳ Ｐゴシック" pitchFamily="34" charset="-128"/>
              </a:rPr>
              <a:t>Pilot &amp; Passengers</a:t>
            </a:r>
          </a:p>
          <a:p>
            <a:pPr lvl="1"/>
            <a:r>
              <a:rPr lang="en-US" dirty="0" smtClean="0">
                <a:ea typeface="ＭＳ Ｐゴシック" pitchFamily="34" charset="-128"/>
              </a:rPr>
              <a:t>Cargo</a:t>
            </a:r>
          </a:p>
          <a:p>
            <a:pPr lvl="1"/>
            <a:r>
              <a:rPr lang="en-US" dirty="0" smtClean="0">
                <a:ea typeface="ＭＳ Ｐゴシック" pitchFamily="34" charset="-128"/>
              </a:rPr>
              <a:t>Fuel</a:t>
            </a: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4056" t="4239" r="3951" b="12935"/>
          <a:stretch>
            <a:fillRect/>
          </a:stretch>
        </p:blipFill>
        <p:spPr bwMode="auto">
          <a:xfrm>
            <a:off x="3420817" y="2537928"/>
            <a:ext cx="5583484" cy="3345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2149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ea typeface="ＭＳ Ｐゴシック" pitchFamily="34" charset="-128"/>
              </a:rPr>
              <a:t>Aircraft Performance</a:t>
            </a:r>
          </a:p>
        </p:txBody>
      </p:sp>
      <p:sp>
        <p:nvSpPr>
          <p:cNvPr id="10243"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377BCC9-EACF-4D6F-B6CF-5F8684EFE78A}" type="slidenum">
              <a:rPr lang="en-US" sz="1400" smtClean="0">
                <a:solidFill>
                  <a:schemeClr val="bg1"/>
                </a:solidFill>
                <a:latin typeface="Times New Roman" pitchFamily="18" charset="0"/>
              </a:rPr>
              <a:pPr eaLnBrk="1" hangingPunct="1"/>
              <a:t>7</a:t>
            </a:fld>
            <a:endParaRPr lang="en-US" sz="1400" dirty="0" smtClean="0">
              <a:solidFill>
                <a:schemeClr val="bg1"/>
              </a:solidFill>
              <a:latin typeface="Times New Roman" pitchFamily="18" charset="0"/>
            </a:endParaRPr>
          </a:p>
        </p:txBody>
      </p:sp>
      <p:sp>
        <p:nvSpPr>
          <p:cNvPr id="10244" name="Content Placeholder 2"/>
          <p:cNvSpPr>
            <a:spLocks noGrp="1"/>
          </p:cNvSpPr>
          <p:nvPr>
            <p:ph idx="1"/>
          </p:nvPr>
        </p:nvSpPr>
        <p:spPr>
          <a:xfrm>
            <a:off x="495300" y="1063625"/>
            <a:ext cx="8050213" cy="4668838"/>
          </a:xfrm>
        </p:spPr>
        <p:txBody>
          <a:bodyPr/>
          <a:lstStyle/>
          <a:p>
            <a:r>
              <a:rPr lang="en-US" dirty="0" smtClean="0">
                <a:ea typeface="ＭＳ Ｐゴシック" pitchFamily="34" charset="-128"/>
              </a:rPr>
              <a:t>Aircraft Weight &amp; Balance</a:t>
            </a:r>
          </a:p>
          <a:p>
            <a:pPr lvl="1"/>
            <a:r>
              <a:rPr lang="en-US" dirty="0" smtClean="0">
                <a:ea typeface="ＭＳ Ｐゴシック" pitchFamily="34" charset="-128"/>
              </a:rPr>
              <a:t>Pilot &amp; Passengers</a:t>
            </a:r>
          </a:p>
          <a:p>
            <a:pPr lvl="1"/>
            <a:r>
              <a:rPr lang="en-US" dirty="0" smtClean="0">
                <a:ea typeface="ＭＳ Ｐゴシック" pitchFamily="34" charset="-128"/>
              </a:rPr>
              <a:t>Cargo</a:t>
            </a:r>
          </a:p>
          <a:p>
            <a:pPr lvl="1"/>
            <a:r>
              <a:rPr lang="en-US" dirty="0" smtClean="0">
                <a:ea typeface="ＭＳ Ｐゴシック" pitchFamily="34" charset="-128"/>
              </a:rPr>
              <a:t>Fuel</a:t>
            </a:r>
          </a:p>
          <a:p>
            <a:r>
              <a:rPr lang="en-US" dirty="0" smtClean="0">
                <a:ea typeface="ＭＳ Ｐゴシック" pitchFamily="34" charset="-128"/>
              </a:rPr>
              <a:t>Route of flight</a:t>
            </a:r>
          </a:p>
          <a:p>
            <a:pPr lvl="1"/>
            <a:r>
              <a:rPr lang="en-US" dirty="0" smtClean="0">
                <a:ea typeface="ＭＳ Ｐゴシック" pitchFamily="34" charset="-128"/>
              </a:rPr>
              <a:t>Departure, En route,</a:t>
            </a:r>
            <a:br>
              <a:rPr lang="en-US" dirty="0" smtClean="0">
                <a:ea typeface="ＭＳ Ｐゴシック" pitchFamily="34" charset="-128"/>
              </a:rPr>
            </a:br>
            <a:r>
              <a:rPr lang="en-US" dirty="0" smtClean="0">
                <a:ea typeface="ＭＳ Ｐゴシック" pitchFamily="34" charset="-128"/>
              </a:rPr>
              <a:t>Destination &amp; Alternate Wx</a:t>
            </a:r>
          </a:p>
          <a:p>
            <a:pPr lvl="1"/>
            <a:r>
              <a:rPr lang="en-US" dirty="0" smtClean="0">
                <a:ea typeface="ＭＳ Ｐゴシック" pitchFamily="34" charset="-128"/>
              </a:rPr>
              <a:t>Departure &amp; Arrival Airports</a:t>
            </a:r>
          </a:p>
          <a:p>
            <a:pPr lvl="2"/>
            <a:r>
              <a:rPr lang="en-US" dirty="0" smtClean="0">
                <a:ea typeface="ＭＳ Ｐゴシック" pitchFamily="34" charset="-128"/>
              </a:rPr>
              <a:t>Runway lengths &amp; obstructions</a:t>
            </a:r>
          </a:p>
          <a:p>
            <a:pPr lvl="2"/>
            <a:r>
              <a:rPr lang="en-US" dirty="0" smtClean="0">
                <a:ea typeface="ＭＳ Ｐゴシック" pitchFamily="34" charset="-128"/>
              </a:rPr>
              <a:t>Density altitudes</a:t>
            </a:r>
          </a:p>
          <a:p>
            <a:pPr lvl="2"/>
            <a:r>
              <a:rPr lang="en-US" dirty="0" smtClean="0">
                <a:ea typeface="ＭＳ Ｐゴシック" pitchFamily="34" charset="-128"/>
              </a:rPr>
              <a:t>Add 50% for safety</a:t>
            </a:r>
          </a:p>
        </p:txBody>
      </p:sp>
      <p:grpSp>
        <p:nvGrpSpPr>
          <p:cNvPr id="3" name="Group 2"/>
          <p:cNvGrpSpPr/>
          <p:nvPr/>
        </p:nvGrpSpPr>
        <p:grpSpPr>
          <a:xfrm>
            <a:off x="5504035" y="3160114"/>
            <a:ext cx="3376729" cy="2536434"/>
            <a:chOff x="5504035" y="3283527"/>
            <a:chExt cx="3376729" cy="2536434"/>
          </a:xfrm>
        </p:grpSpPr>
        <p:pic>
          <p:nvPicPr>
            <p:cNvPr id="1126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240"/>
            <a:stretch/>
          </p:blipFill>
          <p:spPr bwMode="auto">
            <a:xfrm>
              <a:off x="5504035" y="3283527"/>
              <a:ext cx="3376729" cy="25364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10246" name="Straight Connector 2"/>
            <p:cNvCxnSpPr>
              <a:cxnSpLocks noChangeShapeType="1"/>
            </p:cNvCxnSpPr>
            <p:nvPr/>
          </p:nvCxnSpPr>
          <p:spPr bwMode="auto">
            <a:xfrm>
              <a:off x="5676405" y="3878263"/>
              <a:ext cx="857746" cy="334962"/>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10247" name="Straight Connector 10"/>
            <p:cNvCxnSpPr>
              <a:cxnSpLocks noChangeShapeType="1"/>
            </p:cNvCxnSpPr>
            <p:nvPr/>
          </p:nvCxnSpPr>
          <p:spPr bwMode="auto">
            <a:xfrm>
              <a:off x="6633369" y="4260850"/>
              <a:ext cx="509587" cy="334963"/>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30558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What’s the greatest variable?</a:t>
            </a:r>
          </a:p>
        </p:txBody>
      </p:sp>
      <p:sp>
        <p:nvSpPr>
          <p:cNvPr id="11267"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7EBB3B8-2C3D-4316-89B2-F82BF3267D77}" type="slidenum">
              <a:rPr lang="en-US" sz="1400" smtClean="0">
                <a:solidFill>
                  <a:schemeClr val="bg1"/>
                </a:solidFill>
                <a:latin typeface="Times New Roman" pitchFamily="18" charset="0"/>
              </a:rPr>
              <a:pPr eaLnBrk="1" hangingPunct="1"/>
              <a:t>8</a:t>
            </a:fld>
            <a:endParaRPr lang="en-US" sz="1400" dirty="0" smtClean="0">
              <a:solidFill>
                <a:schemeClr val="bg1"/>
              </a:solidFill>
              <a:latin typeface="Times New Roman" pitchFamily="18" charset="0"/>
            </a:endParaRPr>
          </a:p>
        </p:txBody>
      </p:sp>
      <p:sp>
        <p:nvSpPr>
          <p:cNvPr id="11268" name="Content Placeholder 2"/>
          <p:cNvSpPr>
            <a:spLocks noGrp="1"/>
          </p:cNvSpPr>
          <p:nvPr>
            <p:ph idx="1"/>
          </p:nvPr>
        </p:nvSpPr>
        <p:spPr>
          <a:xfrm>
            <a:off x="495300" y="1063625"/>
            <a:ext cx="8050213" cy="4603750"/>
          </a:xfrm>
        </p:spPr>
        <p:txBody>
          <a:bodyPr/>
          <a:lstStyle/>
          <a:p>
            <a:r>
              <a:rPr lang="en-US" dirty="0" smtClean="0">
                <a:ea typeface="ＭＳ Ｐゴシック" pitchFamily="34" charset="-128"/>
              </a:rPr>
              <a:t>The Pilot</a:t>
            </a:r>
          </a:p>
          <a:p>
            <a:pPr lvl="1"/>
            <a:r>
              <a:rPr lang="en-US" dirty="0" smtClean="0">
                <a:ea typeface="ＭＳ Ｐゴシック" pitchFamily="34" charset="-128"/>
              </a:rPr>
              <a:t>Documented Performance</a:t>
            </a:r>
          </a:p>
          <a:p>
            <a:pPr lvl="2"/>
            <a:r>
              <a:rPr lang="en-US" dirty="0" smtClean="0">
                <a:ea typeface="ＭＳ Ｐゴシック" pitchFamily="34" charset="-128"/>
              </a:rPr>
              <a:t>Mission weight and density altitude</a:t>
            </a:r>
          </a:p>
          <a:p>
            <a:pPr lvl="2"/>
            <a:r>
              <a:rPr lang="en-US" dirty="0" smtClean="0">
                <a:ea typeface="ＭＳ Ｐゴシック" pitchFamily="34" charset="-128"/>
              </a:rPr>
              <a:t>Fly with a CFI</a:t>
            </a:r>
          </a:p>
        </p:txBody>
      </p:sp>
      <p:pic>
        <p:nvPicPr>
          <p:cNvPr id="1229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746" y="2910176"/>
            <a:ext cx="4280436" cy="28554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20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ea typeface="ＭＳ Ｐゴシック" pitchFamily="34" charset="-128"/>
              </a:rPr>
              <a:t>What’s my baseline?</a:t>
            </a:r>
          </a:p>
        </p:txBody>
      </p:sp>
      <p:sp>
        <p:nvSpPr>
          <p:cNvPr id="12291"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A161106-E841-4874-B6D2-1315EFF8F71D}" type="slidenum">
              <a:rPr lang="en-US" sz="1400" smtClean="0">
                <a:solidFill>
                  <a:schemeClr val="bg1"/>
                </a:solidFill>
                <a:latin typeface="Times New Roman" pitchFamily="18" charset="0"/>
              </a:rPr>
              <a:pPr eaLnBrk="1" hangingPunct="1"/>
              <a:t>9</a:t>
            </a:fld>
            <a:endParaRPr lang="en-US" sz="1400" dirty="0" smtClean="0">
              <a:solidFill>
                <a:schemeClr val="bg1"/>
              </a:solidFill>
              <a:latin typeface="Times New Roman" pitchFamily="18" charset="0"/>
            </a:endParaRPr>
          </a:p>
        </p:txBody>
      </p:sp>
      <p:sp>
        <p:nvSpPr>
          <p:cNvPr id="12292" name="Content Placeholder 2"/>
          <p:cNvSpPr>
            <a:spLocks noGrp="1"/>
          </p:cNvSpPr>
          <p:nvPr>
            <p:ph idx="1"/>
          </p:nvPr>
        </p:nvSpPr>
        <p:spPr>
          <a:xfrm>
            <a:off x="577850" y="1247775"/>
            <a:ext cx="8050213" cy="4603750"/>
          </a:xfrm>
        </p:spPr>
        <p:txBody>
          <a:bodyPr/>
          <a:lstStyle/>
          <a:p>
            <a:r>
              <a:rPr lang="en-US" dirty="0" smtClean="0">
                <a:ea typeface="ＭＳ Ｐゴシック" pitchFamily="34" charset="-128"/>
              </a:rPr>
              <a:t>Pilot &amp; Aircraft Performance Reference</a:t>
            </a:r>
          </a:p>
          <a:p>
            <a:pPr lvl="1"/>
            <a:r>
              <a:rPr lang="en-US" dirty="0" smtClean="0">
                <a:ea typeface="ＭＳ Ｐゴシック" pitchFamily="34" charset="-128"/>
              </a:rPr>
              <a:t>Environmental Circumstances</a:t>
            </a:r>
          </a:p>
          <a:p>
            <a:pPr lvl="1"/>
            <a:r>
              <a:rPr lang="en-US" dirty="0" smtClean="0">
                <a:ea typeface="ＭＳ Ｐゴシック" pitchFamily="34" charset="-128"/>
              </a:rPr>
              <a:t>Pilot Performance</a:t>
            </a:r>
          </a:p>
          <a:p>
            <a:r>
              <a:rPr lang="en-US" dirty="0" smtClean="0">
                <a:ea typeface="ＭＳ Ｐゴシック" pitchFamily="34" charset="-128"/>
              </a:rPr>
              <a:t>Decreased Performance</a:t>
            </a:r>
          </a:p>
          <a:p>
            <a:r>
              <a:rPr lang="en-US" dirty="0" smtClean="0">
                <a:ea typeface="ＭＳ Ｐゴシック" pitchFamily="34" charset="-128"/>
              </a:rPr>
              <a:t>Increased Performance</a:t>
            </a:r>
          </a:p>
          <a:p>
            <a:endParaRPr lang="en-US" dirty="0" smtClean="0">
              <a:ea typeface="ＭＳ Ｐゴシック" pitchFamily="34" charset="-128"/>
            </a:endParaRPr>
          </a:p>
          <a:p>
            <a:endParaRPr lang="en-US" dirty="0" smtClean="0">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6655" y="2895601"/>
            <a:ext cx="3758958" cy="30219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245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5YDFD77UPU3F-113-312</_dlc_DocId>
    <_dlc_DocIdUrl xmlns="04289566-cf42-4ce7-aa7c-2469c3d4502e">
      <Url>https://avssp.faa.gov/avs/afsfaast/_layouts/15/DocIdRedir.aspx?ID=5YDFD77UPU3F-113-312</Url>
      <Description>5YDFD77UPU3F-113-312</Description>
    </_dlc_DocIdUrl>
    <Stage xmlns="ecb542af-4174-46c9-a9bc-633fc49e6e57">Approved</Stage>
    <Description0 xmlns="ecb542af-4174-46c9-a9bc-633fc49e6e57">Topic of the Month - April 2016 - Aircraft Performance &amp; Limitations - PPT</Description0>
    <Remarks xmlns="ecb542af-4174-46c9-a9bc-633fc49e6e57" xsi:nil="true"/>
    <CY_x0020_TOM xmlns="ecb542af-4174-46c9-a9bc-633fc49e6e57">CY16</CY_x0020_TOM>
    <Sub_x0020_Category xmlns="ecb542af-4174-46c9-a9bc-633fc49e6e57">GAJSC CY16</Sub_x0020_Category>
    <Document_x0020_Category xmlns="ecb542af-4174-46c9-a9bc-633fc49e6e57">Operations</Document_x0020_Category>
    <Reviewer xmlns="ecb542af-4174-46c9-a9bc-633fc49e6e57" xsi:nil="true"/>
    <Expiration_x0020_Date0 xmlns="ecb542af-4174-46c9-a9bc-633fc49e6e57">2015-12-14T05:00:00+00:00</Expiration_x0020_Date0>
    <Date_x0020_Released xmlns="ecb542af-4174-46c9-a9bc-633fc49e6e57">2015-12-14T05:00:00+00:00</Date_x0020_Releas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C6E431FB91B47418957410D02BD7CEC" ma:contentTypeVersion="18" ma:contentTypeDescription="Create a new document." ma:contentTypeScope="" ma:versionID="85ea07733d06451261064f6316588723">
  <xsd:schema xmlns:xsd="http://www.w3.org/2001/XMLSchema" xmlns:xs="http://www.w3.org/2001/XMLSchema" xmlns:p="http://schemas.microsoft.com/office/2006/metadata/properties" xmlns:ns2="04289566-cf42-4ce7-aa7c-2469c3d4502e" xmlns:ns3="ecb542af-4174-46c9-a9bc-633fc49e6e57" targetNamespace="http://schemas.microsoft.com/office/2006/metadata/properties" ma:root="true" ma:fieldsID="ed15e1b0693ec745d04f7abdea39cab0" ns2:_="" ns3:_="">
    <xsd:import namespace="04289566-cf42-4ce7-aa7c-2469c3d4502e"/>
    <xsd:import namespace="ecb542af-4174-46c9-a9bc-633fc49e6e57"/>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Document_x0020_Category"/>
                <xsd:element ref="ns3:Sub_x0020_Category"/>
                <xsd:element ref="ns3:Expiration_x0020_Date0" minOccurs="0"/>
                <xsd:element ref="ns3:Stage"/>
                <xsd:element ref="ns3:Reviewer" minOccurs="0"/>
                <xsd:element ref="ns3:Remarks" minOccurs="0"/>
                <xsd:element ref="ns3:Date_x0020_Released"/>
                <xsd:element ref="ns3:Tracking" minOccurs="0"/>
                <xsd:element ref="ns3:ActionType" minOccurs="0"/>
                <xsd:element ref="ns3:IndependentAction" minOccurs="0"/>
                <xsd:element ref="ns3:History" minOccurs="0"/>
                <xsd:element ref="ns3:History_x0020_Tracking" minOccurs="0"/>
                <xsd:element ref="ns3:Tracking_x0020_History" minOccurs="0"/>
                <xsd:element ref="ns3:CWDPOID" minOccurs="0"/>
                <xsd:element ref="ns3:CWDPOLGUID" minOccurs="0"/>
                <xsd:element ref="ns3:CWDPOSURL" minOccurs="0"/>
                <xsd:element ref="ns3:CY_x0020_TO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cb542af-4174-46c9-a9bc-633fc49e6e57" elementFormDefault="qualified">
    <xsd:import namespace="http://schemas.microsoft.com/office/2006/documentManagement/types"/>
    <xsd:import namespace="http://schemas.microsoft.com/office/infopath/2007/PartnerControls"/>
    <xsd:element name="Description0" ma:index="11" nillable="true" ma:displayName="Description" ma:description="The description you enter will be displayed on the &quot;FAA Approved Presentations&quot; site to assist the user in selecting an appropriate presentation." ma:internalName="Description0">
      <xsd:simpleType>
        <xsd:restriction base="dms:Note">
          <xsd:maxLength value="255"/>
        </xsd:restriction>
      </xsd:simpleType>
    </xsd:element>
    <xsd:element name="Document_x0020_Category" ma:index="12" ma:displayName="Category" ma:format="Dropdown" ma:internalName="Document_x0020_Category">
      <xsd:simpleType>
        <xsd:restriction base="dms:Choice">
          <xsd:enumeration value="Accident Investigation"/>
          <xsd:enumeration value="Airworthiness"/>
          <xsd:enumeration value="Airworthiness/Operations Special Emphasis"/>
          <xsd:enumeration value="Awards"/>
          <xsd:enumeration value="CFI Open Forum (CFIOF)"/>
          <xsd:enumeration value="CFI Special Emphasis"/>
          <xsd:enumeration value="FAASTeam Representatives"/>
          <xsd:enumeration value="Marketing"/>
          <xsd:enumeration value="Operations"/>
          <xsd:enumeration value="Runway Safety"/>
          <xsd:enumeration value="Safety Management System (SMS)"/>
          <xsd:enumeration value="Wings"/>
        </xsd:restriction>
      </xsd:simpleType>
    </xsd:element>
    <xsd:element name="Sub_x0020_Category" ma:index="13" ma:displayName="Sub Category" ma:format="Dropdown" ma:internalName="Sub_x0020_Category">
      <xsd:simpleType>
        <xsd:restriction base="dms:Choice">
          <xsd:enumeration value="Airmen"/>
          <xsd:enumeration value="Airspace"/>
          <xsd:enumeration value="Alterations and Repairs"/>
          <xsd:enumeration value="Avionics"/>
          <xsd:enumeration value="Charles Taylor Master Mechanic"/>
          <xsd:enumeration value="EMS"/>
          <xsd:enumeration value="Experimental"/>
          <xsd:enumeration value="FAR 91"/>
          <xsd:enumeration value="FAR 121"/>
          <xsd:enumeration value="FAR 135"/>
          <xsd:enumeration value="FPM"/>
          <xsd:enumeration value="FY11"/>
          <xsd:enumeration value="FY12"/>
          <xsd:enumeration value="FY13"/>
          <xsd:enumeration value="FY14"/>
          <xsd:enumeration value="FY15"/>
          <xsd:enumeration value="NextGen"/>
          <xsd:enumeration value="UAS"/>
          <xsd:enumeration value="FY16"/>
          <xsd:enumeration value="FY17"/>
          <xsd:enumeration value="GAJSC"/>
          <xsd:enumeration value="GAJSC CY13"/>
          <xsd:enumeration value="GAJSC CY14"/>
          <xsd:enumeration value="GAJSC CY15"/>
          <xsd:enumeration value="GAJSC CY16"/>
          <xsd:enumeration value="GAJSC CY17"/>
          <xsd:enumeration value="General"/>
          <xsd:enumeration value="Guidance"/>
          <xsd:enumeration value="Helicopter"/>
          <xsd:enumeration value="Human Factors"/>
          <xsd:enumeration value="Inspection"/>
          <xsd:enumeration value="Light Sport"/>
          <xsd:enumeration value="Loss of Control (LOC)"/>
          <xsd:enumeration value="Maintenance Records"/>
          <xsd:enumeration value="Manuals"/>
          <xsd:enumeration value="MEL"/>
          <xsd:enumeration value="Nondestructive Inspection"/>
          <xsd:enumeration value="Positive Safety Culture (PSC)"/>
          <xsd:enumeration value="Preventative Maintenance"/>
          <xsd:enumeration value="Regulations"/>
          <xsd:enumeration value="Repairman"/>
          <xsd:enumeration value="Repair Stations"/>
          <xsd:enumeration value="Representatives"/>
          <xsd:enumeration value="RIIEP"/>
          <xsd:enumeration value="System Safety"/>
          <xsd:enumeration value="Unapproved Parts"/>
          <xsd:enumeration value="Weather"/>
          <xsd:enumeration value="Wings"/>
          <xsd:enumeration value="Wright Brothers Master Pilot"/>
        </xsd:restriction>
      </xsd:simpleType>
    </xsd:element>
    <xsd:element name="Expiration_x0020_Date0" ma:index="14" nillable="true" ma:displayName="Submit Date" ma:default="[today]" ma:description="Select the date the item is submitted." ma:format="DateOnly" ma:internalName="Expiration_x0020_Date0">
      <xsd:simpleType>
        <xsd:restriction base="dms:DateTime"/>
      </xsd:simpleType>
    </xsd:element>
    <xsd:element name="Stage" ma:index="15" ma:displayName="Status Level" ma:description="Select the appropriate status for automatic email notification." ma:format="Dropdown" ma:internalName="Stage">
      <xsd:simpleType>
        <xsd:restriction base="dms:Choice">
          <xsd:enumeration value="Submitted"/>
          <xsd:enumeration value="NRC Rep Review"/>
          <xsd:enumeration value="Industry Review"/>
          <xsd:enumeration value="NRC Committee Review"/>
          <xsd:enumeration value="Management Board Review"/>
          <xsd:enumeration value="National Review"/>
          <xsd:enumeration value="AFS-8 Approved"/>
          <xsd:enumeration value="Approved"/>
          <xsd:enumeration value="Archived"/>
        </xsd:restriction>
      </xsd:simpleType>
    </xsd:element>
    <xsd:element name="Reviewer" ma:index="16" nillable="true" ma:displayName="Reviewer" ma:internalName="Reviewer">
      <xsd:simpleType>
        <xsd:restriction base="dms:Text">
          <xsd:maxLength value="255"/>
        </xsd:restriction>
      </xsd:simpleType>
    </xsd:element>
    <xsd:element name="Remarks" ma:index="17" nillable="true" ma:displayName="Remarks" ma:description="Include the author of the presentation." ma:internalName="Remarks">
      <xsd:simpleType>
        <xsd:restriction base="dms:Note">
          <xsd:maxLength value="255"/>
        </xsd:restriction>
      </xsd:simpleType>
    </xsd:element>
    <xsd:element name="Date_x0020_Released" ma:index="18" ma:displayName="Date of Approval" ma:description="Enter date approved by AFS-850." ma:format="DateOnly" ma:internalName="Date_x0020_Released">
      <xsd:simpleType>
        <xsd:restriction base="dms:DateTime"/>
      </xsd:simpleType>
    </xsd:element>
    <xsd:element name="Tracking" ma:index="19" nillable="true" ma:displayName="Tracking" ma:description="This field will auto fill with item tracking and access history.  DO NOT ENTER ANY DATA IN THIS FIELD." ma:internalName="Tracking" ma:readOnly="true">
      <xsd:simpleType>
        <xsd:restriction base="dms:Note">
          <xsd:maxLength value="255"/>
        </xsd:restriction>
      </xsd:simpleType>
    </xsd:element>
    <xsd:element name="ActionType" ma:index="20" nillable="true" ma:displayName="ActionType" ma:internalName="ActionType" ma:readOnly="true">
      <xsd:simpleType>
        <xsd:restriction base="dms:Text"/>
      </xsd:simpleType>
    </xsd:element>
    <xsd:element name="IndependentAction" ma:index="21" nillable="true" ma:displayName="IndependentAction" ma:internalName="IndependentAction" ma:readOnly="true">
      <xsd:simpleType>
        <xsd:restriction base="dms:Boolean"/>
      </xsd:simpleType>
    </xsd:element>
    <xsd:element name="History" ma:index="22" nillable="true" ma:displayName="History" ma:description="This field will auto fill with access and Email history.  DO NOT ENTER DATA INTO THIS FIELD." ma:internalName="History" ma:readOnly="true">
      <xsd:simpleType>
        <xsd:restriction base="dms:Note">
          <xsd:maxLength value="255"/>
        </xsd:restriction>
      </xsd:simpleType>
    </xsd:element>
    <xsd:element name="History_x0020_Tracking" ma:index="23" nillable="true" ma:displayName="History Tracking" ma:internalName="History_x0020_Tracking" ma:readOnly="true">
      <xsd:simpleType>
        <xsd:restriction base="dms:Note">
          <xsd:maxLength value="255"/>
        </xsd:restriction>
      </xsd:simpleType>
    </xsd:element>
    <xsd:element name="Tracking_x0020_History" ma:index="24" nillable="true" ma:displayName="Tracking History" ma:description="This field will auto fill with item access and Email Histroy.  DO NOT ENTER DATA INTO THIS FIELD." ma:internalName="Tracking_x0020_History" ma:readOnly="true">
      <xsd:simpleType>
        <xsd:restriction base="dms:Note">
          <xsd:maxLength value="255"/>
        </xsd:restriction>
      </xsd:simpleType>
    </xsd:element>
    <xsd:element name="CWDPOID" ma:index="25" nillable="true" ma:displayName="CWDPOID" ma:internalName="CWDPOID" ma:readOnly="true">
      <xsd:simpleType>
        <xsd:restriction base="dms:Number"/>
      </xsd:simpleType>
    </xsd:element>
    <xsd:element name="CWDPOLGUID" ma:index="26" nillable="true" ma:displayName="CWDPOLGUID" ma:internalName="CWDPOLGUID" ma:readOnly="true">
      <xsd:simpleType>
        <xsd:restriction base="dms:Text"/>
      </xsd:simpleType>
    </xsd:element>
    <xsd:element name="CWDPOSURL" ma:index="27" nillable="true" ma:displayName="CWDPOSURL" ma:internalName="CWDPOSURL" ma:readOnly="true">
      <xsd:simpleType>
        <xsd:restriction base="dms:Text"/>
      </xsd:simpleType>
    </xsd:element>
    <xsd:element name="CY_x0020_TOM" ma:index="28" nillable="true" ma:displayName="CY TOM" ma:description="ONLY USED FOR GAJSC TOPIC OF THE MONTH PRESENTATIONS.  ALL OTHER CATEGORES SHOULD LEAVE THIS BLANK." ma:format="Dropdown" ma:internalName="CY_x0020_TOM">
      <xsd:simpleType>
        <xsd:restriction base="dms:Choice">
          <xsd:enumeration value="N/A"/>
          <xsd:enumeration value="Guidance"/>
          <xsd:enumeration value="CY13"/>
          <xsd:enumeration value="CY14"/>
          <xsd:enumeration value="CY15"/>
          <xsd:enumeration value="CY16"/>
          <xsd:enumeration value="CY17"/>
          <xsd:enumeration value="CY18"/>
          <xsd:enumeration value="CY19"/>
          <xsd:enumeration value="CY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0675E-01F7-49AA-B61E-EE85CFCAD03B}">
  <ds:schemaRefs>
    <ds:schemaRef ds:uri="http://purl.org/dc/dcmitype/"/>
    <ds:schemaRef ds:uri="http://schemas.microsoft.com/office/infopath/2007/PartnerControls"/>
    <ds:schemaRef ds:uri="ecb542af-4174-46c9-a9bc-633fc49e6e57"/>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04289566-cf42-4ce7-aa7c-2469c3d4502e"/>
    <ds:schemaRef ds:uri="http://www.w3.org/XML/1998/namespace"/>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8529B100-4AFB-4746-B559-9DF7A67E0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ecb542af-4174-46c9-a9bc-633fc49e6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4209</TotalTime>
  <Words>2572</Words>
  <Application>Microsoft Office PowerPoint</Application>
  <PresentationFormat>On-screen Show (4:3)</PresentationFormat>
  <Paragraphs>292</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1_Custom Design</vt:lpstr>
      <vt:lpstr>2_Custom Design</vt:lpstr>
      <vt:lpstr>Topic of the Month April</vt:lpstr>
      <vt:lpstr>Welcome</vt:lpstr>
      <vt:lpstr>Overview </vt:lpstr>
      <vt:lpstr>LOC Workgroup Findings</vt:lpstr>
      <vt:lpstr>3 Questions</vt:lpstr>
      <vt:lpstr>Aircraft Performance</vt:lpstr>
      <vt:lpstr>Aircraft Performance</vt:lpstr>
      <vt:lpstr>What’s the greatest variable?</vt:lpstr>
      <vt:lpstr>What’s my baseline?</vt:lpstr>
      <vt:lpstr>What’s my baseline?</vt:lpstr>
      <vt:lpstr>Takeoff calculations</vt:lpstr>
      <vt:lpstr>Approach &amp; Landing </vt:lpstr>
      <vt:lpstr>What’s the greatest variable?</vt:lpstr>
      <vt:lpstr>Limitations : Where do they come from?</vt:lpstr>
      <vt:lpstr>Limitations </vt:lpstr>
      <vt:lpstr>Limitations </vt:lpstr>
      <vt:lpstr>Limitations </vt:lpstr>
      <vt:lpstr>Questions?</vt:lpstr>
      <vt:lpstr>Title </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 April 2016 - Aircraft Performance &amp; Limitations - PPT</dc:title>
  <dc:creator>MTONEY</dc:creator>
  <cp:lastModifiedBy>Buskirk, Tina B (FAA)</cp:lastModifiedBy>
  <cp:revision>238</cp:revision>
  <dcterms:created xsi:type="dcterms:W3CDTF">2005-01-28T20:32:53Z</dcterms:created>
  <dcterms:modified xsi:type="dcterms:W3CDTF">2015-12-28T13:34:18Z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0x010100DC6E431FB91B47418957410D02BD7CEC</vt:lpwstr>
  </property>
  <property fmtid="{D5CDD505-2E9C-101B-9397-08002B2CF9AE}" pid="3" name="_dlc_DocIdItemGuid">
    <vt:lpwstr>7d0320f5-df82-4630-bda8-227aa45c0bd0</vt:lpwstr>
  </property>
</Properties>
</file>