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27"/>
  </p:notesMasterIdLst>
  <p:handoutMasterIdLst>
    <p:handoutMasterId r:id="rId28"/>
  </p:handoutMasterIdLst>
  <p:sldIdLst>
    <p:sldId id="273" r:id="rId7"/>
    <p:sldId id="291" r:id="rId8"/>
    <p:sldId id="275" r:id="rId9"/>
    <p:sldId id="297" r:id="rId10"/>
    <p:sldId id="296" r:id="rId11"/>
    <p:sldId id="298" r:id="rId12"/>
    <p:sldId id="293" r:id="rId13"/>
    <p:sldId id="294" r:id="rId14"/>
    <p:sldId id="299" r:id="rId15"/>
    <p:sldId id="295" r:id="rId16"/>
    <p:sldId id="300" r:id="rId17"/>
    <p:sldId id="306" r:id="rId18"/>
    <p:sldId id="301" r:id="rId19"/>
    <p:sldId id="303" r:id="rId20"/>
    <p:sldId id="302" r:id="rId21"/>
    <p:sldId id="304" r:id="rId22"/>
    <p:sldId id="288" r:id="rId23"/>
    <p:sldId id="292" r:id="rId24"/>
    <p:sldId id="290" r:id="rId25"/>
    <p:sldId id="305" r:id="rId26"/>
  </p:sldIdLst>
  <p:sldSz cx="9144000" cy="6858000" type="screen4x3"/>
  <p:notesSz cx="68580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1"/>
            <p14:sldId id="275"/>
            <p14:sldId id="297"/>
            <p14:sldId id="296"/>
            <p14:sldId id="298"/>
            <p14:sldId id="293"/>
            <p14:sldId id="294"/>
            <p14:sldId id="299"/>
            <p14:sldId id="295"/>
            <p14:sldId id="300"/>
            <p14:sldId id="306"/>
            <p14:sldId id="301"/>
            <p14:sldId id="303"/>
            <p14:sldId id="302"/>
            <p14:sldId id="304"/>
            <p14:sldId id="288"/>
            <p14:sldId id="292"/>
            <p14:sldId id="290"/>
            <p14:sldId id="30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9" autoAdjust="0"/>
    <p:restoredTop sz="61822" autoAdjust="0"/>
  </p:normalViewPr>
  <p:slideViewPr>
    <p:cSldViewPr snapToGrid="0">
      <p:cViewPr>
        <p:scale>
          <a:sx n="69" d="100"/>
          <a:sy n="69" d="100"/>
        </p:scale>
        <p:origin x="-1709" y="-58"/>
      </p:cViewPr>
      <p:guideLst>
        <p:guide orient="horz" pos="536"/>
        <p:guide pos="339"/>
      </p:guideLst>
    </p:cSldViewPr>
  </p:slideViewPr>
  <p:outlineViewPr>
    <p:cViewPr>
      <p:scale>
        <a:sx n="33" d="100"/>
        <a:sy n="33" d="100"/>
      </p:scale>
      <p:origin x="0" y="0"/>
    </p:cViewPr>
  </p:outlineViewPr>
  <p:notesTextViewPr>
    <p:cViewPr>
      <p:scale>
        <a:sx n="100" d="100"/>
        <a:sy n="100" d="100"/>
      </p:scale>
      <p:origin x="0" y="322"/>
    </p:cViewPr>
  </p:notesTextViewPr>
  <p:sorterViewPr>
    <p:cViewPr>
      <p:scale>
        <a:sx n="66" d="100"/>
        <a:sy n="66" d="100"/>
      </p:scale>
      <p:origin x="0" y="0"/>
    </p:cViewPr>
  </p:sorterViewPr>
  <p:notesViewPr>
    <p:cSldViewPr snapToGrid="0">
      <p:cViewPr varScale="1">
        <p:scale>
          <a:sx n="58" d="100"/>
          <a:sy n="58" d="100"/>
        </p:scale>
        <p:origin x="-1674" y="-7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i="0" u="none" strike="noStrike" kern="1200" dirty="0" smtClean="0">
                <a:solidFill>
                  <a:schemeClr val="tx1"/>
                </a:solidFill>
                <a:effectLst/>
                <a:latin typeface="Times New Roman" pitchFamily="18" charset="0"/>
                <a:ea typeface="+mn-ea"/>
                <a:cs typeface="+mn-cs"/>
              </a:rPr>
              <a:t>2016/09/19-092 (I) PP </a:t>
            </a:r>
            <a:r>
              <a:rPr lang="en-US" dirty="0" smtClean="0">
                <a:latin typeface="Times New Roman" pitchFamily="18" charset="0"/>
                <a:ea typeface="ＭＳ Ｐゴシック" pitchFamily="34" charset="-128"/>
              </a:rPr>
              <a:t>Original </a:t>
            </a:r>
            <a:r>
              <a:rPr lang="en-US" dirty="0" smtClean="0">
                <a:latin typeface="Times New Roman" pitchFamily="18" charset="0"/>
                <a:ea typeface="ＭＳ Ｐゴシック" pitchFamily="34" charset="-128"/>
              </a:rPr>
              <a:t>Author: John Steuernagle</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09/14/2016;  POC Kevin </a:t>
            </a:r>
            <a:r>
              <a:rPr lang="en-US" dirty="0" smtClean="0">
                <a:latin typeface="Times New Roman" pitchFamily="18" charset="0"/>
                <a:ea typeface="ＭＳ Ｐゴシック" pitchFamily="34" charset="-128"/>
              </a:rPr>
              <a:t>Clover, AFS-850 </a:t>
            </a:r>
            <a:r>
              <a:rPr lang="en-US" dirty="0" smtClean="0">
                <a:latin typeface="Times New Roman" pitchFamily="18" charset="0"/>
                <a:ea typeface="ＭＳ Ｐゴシック" pitchFamily="34" charset="-128"/>
              </a:rPr>
              <a:t>Operations</a:t>
            </a:r>
            <a:r>
              <a:rPr lang="en-US" baseline="0" dirty="0" smtClean="0">
                <a:latin typeface="Times New Roman" pitchFamily="18" charset="0"/>
                <a:ea typeface="ＭＳ Ｐゴシック" pitchFamily="34" charset="-128"/>
              </a:rPr>
              <a:t> Lead</a:t>
            </a:r>
            <a:r>
              <a:rPr lang="en-US" dirty="0" smtClean="0">
                <a:latin typeface="Times New Roman" pitchFamily="18" charset="0"/>
                <a:ea typeface="ＭＳ Ｐゴシック" pitchFamily="34" charset="-128"/>
              </a:rPr>
              <a:t>, Office:</a:t>
            </a:r>
            <a:r>
              <a:rPr lang="en-US" baseline="0" dirty="0" smtClean="0">
                <a:latin typeface="Times New Roman" pitchFamily="18" charset="0"/>
                <a:ea typeface="ＭＳ Ｐゴシック" pitchFamily="34" charset="-128"/>
              </a:rPr>
              <a:t> 562-888-2020</a:t>
            </a:r>
            <a:r>
              <a:rPr lang="en-US" dirty="0" smtClean="0">
                <a:latin typeface="Times New Roman" pitchFamily="18" charset="0"/>
                <a:ea typeface="ＭＳ Ｐゴシック" pitchFamily="34" charset="-128"/>
              </a:rPr>
              <a:t>; revised by (Name) (MM/DD/YYYY)</a:t>
            </a:r>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Pilot Deviation Avoidance</a:t>
            </a:r>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Presentation notes  (stage direction and  presentation suggestions) will be preceded by a  </a:t>
            </a:r>
            <a:r>
              <a:rPr lang="en-US" b="1" dirty="0" smtClean="0">
                <a:latin typeface="Times New Roman" pitchFamily="18" charset="0"/>
                <a:ea typeface="ＭＳ Ｐゴシック" pitchFamily="34" charset="-128"/>
              </a:rPr>
              <a:t>Bold header: </a:t>
            </a:r>
            <a:r>
              <a:rPr lang="en-US" i="1" dirty="0" smtClean="0">
                <a:latin typeface="Times New Roman" pitchFamily="18" charset="0"/>
                <a:ea typeface="ＭＳ Ｐゴシック" pitchFamily="34" charset="-128"/>
              </a:rPr>
              <a:t>the notes themselves will be in Italic fonts.  </a:t>
            </a:r>
          </a:p>
          <a:p>
            <a:pPr eaLnBrk="1" hangingPunct="1"/>
            <a:endParaRPr lang="en-US" i="1" dirty="0" smtClean="0">
              <a:latin typeface="Times New Roman" pitchFamily="18" charset="0"/>
              <a:ea typeface="ＭＳ Ｐゴシック" pitchFamily="34" charset="-128"/>
            </a:endParaRPr>
          </a:p>
          <a:p>
            <a:pPr eaLnBrk="1" hangingPunct="1"/>
            <a:r>
              <a:rPr lang="en-US" b="1" i="1" dirty="0" smtClean="0">
                <a:latin typeface="Times New Roman" pitchFamily="18" charset="0"/>
                <a:ea typeface="ＭＳ Ｐゴシック" pitchFamily="34" charset="-128"/>
              </a:rPr>
              <a:t>Program control instructions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endParaRPr lang="en-US" b="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Some slides may contain background information that supports the concepts presented in the program.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We have included a script of suggested dialog with each slide.  Presenters may read the script or modify it to suit their own presentation style.</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ways – situational awareness is more challenging</a:t>
            </a:r>
            <a:r>
              <a:rPr lang="en-US" baseline="0" dirty="0" smtClean="0"/>
              <a:t> to maintain on the ground – especially at night.  Here’s an interesting photograph from Honolulu International Airport in Hawaii.  It looks as if the hold lines have been painted incorrectly but it’s the result of an increased Runway Safety Area dimension at an airport that was designed before the current runway safety area standards were adopted.  We’re trained to clear the runway expeditiously after landing and we’re used to seeing hold lines that will allow us to do that.  Imagine what you would do if you hadn’t planned your taxi route, noted the unusual proximity of runways and expected something unusual.</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aseline="0" dirty="0" smtClean="0"/>
          </a:p>
          <a:p>
            <a:endParaRPr lang="en-US" baseline="0" dirty="0" smtClean="0"/>
          </a:p>
          <a:p>
            <a:r>
              <a:rPr lang="en-US" b="1" baseline="0" dirty="0" smtClean="0"/>
              <a:t>Background:  </a:t>
            </a:r>
            <a:r>
              <a:rPr lang="en-US" sz="1200" kern="1200" dirty="0" smtClean="0">
                <a:solidFill>
                  <a:schemeClr val="tx1"/>
                </a:solidFill>
                <a:effectLst/>
                <a:latin typeface="Times New Roman" pitchFamily="18" charset="0"/>
                <a:ea typeface="+mn-ea"/>
                <a:cs typeface="+mn-cs"/>
              </a:rPr>
              <a:t>Avoid Loss of Situational Awareness between HNL Runways 4L and 4R</a:t>
            </a:r>
          </a:p>
          <a:p>
            <a:r>
              <a:rPr lang="en-US" sz="1200" u="sng" kern="1200" dirty="0" smtClean="0">
                <a:solidFill>
                  <a:schemeClr val="tx1"/>
                </a:solidFill>
                <a:effectLst/>
                <a:latin typeface="Times New Roman" pitchFamily="18" charset="0"/>
                <a:ea typeface="+mn-ea"/>
                <a:cs typeface="+mn-cs"/>
              </a:rPr>
              <a:t>The problem</a:t>
            </a:r>
            <a:r>
              <a:rPr lang="en-US" sz="1200" kern="1200" dirty="0" smtClean="0">
                <a:solidFill>
                  <a:schemeClr val="tx1"/>
                </a:solidFill>
                <a:effectLst/>
                <a:latin typeface="Times New Roman" pitchFamily="18" charset="0"/>
                <a:ea typeface="+mn-ea"/>
                <a:cs typeface="+mn-cs"/>
              </a:rPr>
              <a:t>:  There have been numerous pilot deviations involving Taxiways C, D E, &amp; F between HNL International Airport’s Runways 4L and 4R.  Pilots are not recognizing the ‘hold short line’ that applies to their direction of taxi due to an unusual configuration.</a:t>
            </a:r>
          </a:p>
          <a:p>
            <a:r>
              <a:rPr lang="en-US" sz="1200" u="sng" kern="1200" dirty="0" smtClean="0">
                <a:solidFill>
                  <a:schemeClr val="tx1"/>
                </a:solidFill>
                <a:effectLst/>
                <a:latin typeface="Times New Roman" pitchFamily="18" charset="0"/>
                <a:ea typeface="+mn-ea"/>
                <a:cs typeface="+mn-cs"/>
              </a:rPr>
              <a:t>Why</a:t>
            </a:r>
            <a:r>
              <a:rPr lang="en-US" sz="1200" kern="1200" dirty="0" smtClean="0">
                <a:solidFill>
                  <a:schemeClr val="tx1"/>
                </a:solidFill>
                <a:effectLst/>
                <a:latin typeface="Times New Roman" pitchFamily="18" charset="0"/>
                <a:ea typeface="+mn-ea"/>
                <a:cs typeface="+mn-cs"/>
              </a:rPr>
              <a:t>:  Honolulu International Airport was designed many years ago and Runways 4L and 4R do not meet current FAA design standards because they are so close to each other.  Current Runway Safety Area requirements resulted in an overlap of taxiway pavement that must be protected from any obstacles that might pose a hazard to aircraft using the associated runway.  For this reason, the airport has established 2 hold short markings on taxiways in between the runways and their positions may appear to be reversed.  The hold short bar that applies to a direction of taxi is </a:t>
            </a:r>
            <a:r>
              <a:rPr lang="en-US" sz="1200" u="sng" kern="1200" dirty="0" smtClean="0">
                <a:solidFill>
                  <a:schemeClr val="tx1"/>
                </a:solidFill>
                <a:effectLst/>
                <a:latin typeface="Times New Roman" pitchFamily="18" charset="0"/>
                <a:ea typeface="+mn-ea"/>
                <a:cs typeface="+mn-cs"/>
              </a:rPr>
              <a:t>NOT</a:t>
            </a:r>
            <a:r>
              <a:rPr lang="en-US" sz="1200" kern="1200" dirty="0" smtClean="0">
                <a:solidFill>
                  <a:schemeClr val="tx1"/>
                </a:solidFill>
                <a:effectLst/>
                <a:latin typeface="Times New Roman" pitchFamily="18" charset="0"/>
                <a:ea typeface="+mn-ea"/>
                <a:cs typeface="+mn-cs"/>
              </a:rPr>
              <a:t> always the one closest to the runway. </a:t>
            </a:r>
          </a:p>
          <a:p>
            <a:r>
              <a:rPr lang="en-US" sz="1200" u="sng" kern="1200" dirty="0" smtClean="0">
                <a:solidFill>
                  <a:schemeClr val="tx1"/>
                </a:solidFill>
                <a:effectLst/>
                <a:latin typeface="Times New Roman" pitchFamily="18" charset="0"/>
                <a:ea typeface="+mn-ea"/>
                <a:cs typeface="+mn-cs"/>
              </a:rPr>
              <a:t>What to Do</a:t>
            </a:r>
            <a:r>
              <a:rPr lang="en-US" sz="1200" kern="1200" dirty="0" smtClean="0">
                <a:solidFill>
                  <a:schemeClr val="tx1"/>
                </a:solidFill>
                <a:effectLst/>
                <a:latin typeface="Times New Roman" pitchFamily="18" charset="0"/>
                <a:ea typeface="+mn-ea"/>
                <a:cs typeface="+mn-cs"/>
              </a:rPr>
              <a:t>: Refer to the attached picture and note how the first hold short bars have 2 solid lines indicating a pilot must have air traffic approval prior to crossing.  Do not cross these lines without the specific direction of ATC.  Again referring to the picture, note the second set of hold short lines that are next to the runway.  Note the dashed lines facing you.  These indicate that, once cleared to proceed, you can cross these lines without specific instruction.  If you were to be taxiing in the opposite direction, you would again face  2 solid lines;  again, requiring you to stop and obtain ATC approval prior to crossing.  Note that compliance with the hold short markings between Runways 4L and 4R at HNL will result in your not clearing the runway behind you.  This is an acceptable consequence of meeting the Runway Safety Criteria and ATC is aware of it and plan traffic flow accordingly.</a:t>
            </a:r>
          </a:p>
          <a:p>
            <a:r>
              <a:rPr lang="en-US" sz="1200" u="sng" kern="1200" dirty="0" smtClean="0">
                <a:solidFill>
                  <a:schemeClr val="tx1"/>
                </a:solidFill>
                <a:effectLst/>
                <a:latin typeface="Times New Roman" pitchFamily="18" charset="0"/>
                <a:ea typeface="+mn-ea"/>
                <a:cs typeface="+mn-cs"/>
              </a:rPr>
              <a:t>For Reference</a:t>
            </a:r>
            <a:r>
              <a:rPr lang="en-US" sz="1200" kern="1200" dirty="0" smtClean="0">
                <a:solidFill>
                  <a:schemeClr val="tx1"/>
                </a:solidFill>
                <a:effectLst/>
                <a:latin typeface="Times New Roman" pitchFamily="18" charset="0"/>
                <a:ea typeface="+mn-ea"/>
                <a:cs typeface="+mn-cs"/>
              </a:rPr>
              <a:t>:   Please Review AIM, Chapter 2 Aeronautical Lighting and Airport Visual Aids, Section 3, Airport Marking Aids and Signs. </a:t>
            </a:r>
            <a:r>
              <a:rPr lang="en-US" sz="1200" b="1"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“…Runway Holding Position Markings… indicate where an aircraft is supposed to stop when approaching a runway. They consist of four yellow lines, two solid and two dashed…</a:t>
            </a:r>
            <a:r>
              <a:rPr lang="en-US" sz="1200" u="sng" kern="1200" dirty="0" smtClean="0">
                <a:solidFill>
                  <a:schemeClr val="tx1"/>
                </a:solidFill>
                <a:effectLst/>
                <a:latin typeface="Times New Roman" pitchFamily="18" charset="0"/>
                <a:ea typeface="+mn-ea"/>
                <a:cs typeface="+mn-cs"/>
              </a:rPr>
              <a:t>The solid lines are always on the side where the aircraft is to hold</a:t>
            </a:r>
            <a:r>
              <a:rPr lang="en-US" sz="1200" kern="1200" dirty="0" smtClean="0">
                <a:solidFill>
                  <a:schemeClr val="tx1"/>
                </a:solidFill>
                <a:effectLst/>
                <a:latin typeface="Times New Roman" pitchFamily="18" charset="0"/>
                <a:ea typeface="+mn-ea"/>
                <a:cs typeface="+mn-cs"/>
              </a:rPr>
              <a:t>.” (underscore added)</a:t>
            </a:r>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a:p>
        </p:txBody>
      </p:sp>
    </p:spTree>
    <p:extLst>
      <p:ext uri="{BB962C8B-B14F-4D97-AF65-F5344CB8AC3E}">
        <p14:creationId xmlns:p14="http://schemas.microsoft.com/office/powerpoint/2010/main" val="1464718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Tips for maintaining situational awareness on the ground include:</a:t>
            </a:r>
          </a:p>
          <a:p>
            <a:endParaRPr lang="en-US" dirty="0" smtClean="0"/>
          </a:p>
          <a:p>
            <a:r>
              <a:rPr lang="en-US" dirty="0" smtClean="0"/>
              <a:t>Plan your taxi route</a:t>
            </a:r>
            <a:r>
              <a:rPr lang="en-US" baseline="0" dirty="0" smtClean="0"/>
              <a:t> and confirm your taxi clearance before moving. </a:t>
            </a:r>
          </a:p>
          <a:p>
            <a:endParaRPr lang="en-US" baseline="0" dirty="0" smtClean="0"/>
          </a:p>
          <a:p>
            <a:r>
              <a:rPr lang="en-US" baseline="0" dirty="0" smtClean="0"/>
              <a:t>Reference a taxi chart and/or moving map while taxiing. </a:t>
            </a:r>
          </a:p>
          <a:p>
            <a:endParaRPr lang="en-US" baseline="0" dirty="0" smtClean="0"/>
          </a:p>
          <a:p>
            <a:r>
              <a:rPr lang="en-US" baseline="0" dirty="0" smtClean="0"/>
              <a:t>Don’t run checklists of accept non-essential distractions while taxiing.</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a:p>
        </p:txBody>
      </p:sp>
    </p:spTree>
    <p:extLst>
      <p:ext uri="{BB962C8B-B14F-4D97-AF65-F5344CB8AC3E}">
        <p14:creationId xmlns:p14="http://schemas.microsoft.com/office/powerpoint/2010/main" val="48103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studying airport diagrams, be sure to note hot spots.  These are places on the airport with high potential</a:t>
            </a:r>
            <a:r>
              <a:rPr lang="en-US" baseline="0" dirty="0" smtClean="0"/>
              <a:t> for runway incursions.</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3881818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Miscommunication has been a problem since humans began to speak and wars have been fought because of it.  Thankfully we have a standard aviation vocabulary that does a lot toward reducing opportunities</a:t>
            </a:r>
            <a:r>
              <a:rPr lang="en-US" baseline="0" dirty="0" smtClean="0"/>
              <a:t> for miscommunication.  Still there are problems, such as:  </a:t>
            </a:r>
          </a:p>
          <a:p>
            <a:endParaRPr lang="en-US" baseline="0" dirty="0" smtClean="0"/>
          </a:p>
          <a:p>
            <a:r>
              <a:rPr lang="en-US" b="1" baseline="0" dirty="0" smtClean="0"/>
              <a:t>(Next Slide)</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2066560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Miscommunication has been a problem since humans began to speak and wars have been fought because of it.  Thankfully we have a standard aviation vocabulary that does a lot toward reducing opportunities</a:t>
            </a:r>
            <a:r>
              <a:rPr lang="en-US" baseline="0" dirty="0" smtClean="0"/>
              <a:t> for miscommunication.  Still there are problems, such as:  </a:t>
            </a:r>
          </a:p>
          <a:p>
            <a:endParaRPr lang="en-US" baseline="0" dirty="0" smtClean="0"/>
          </a:p>
          <a:p>
            <a:r>
              <a:rPr lang="en-US" b="1" baseline="0" dirty="0" smtClean="0"/>
              <a:t>Presentation Note:  </a:t>
            </a:r>
            <a:r>
              <a:rPr lang="en-US" b="0" i="1" baseline="0" dirty="0" smtClean="0"/>
              <a:t>Click on Speaker Icon to play audio file.  Then advance to next slide.</a:t>
            </a:r>
            <a:endParaRPr lang="en-US" b="1" baseline="0" dirty="0" smtClean="0"/>
          </a:p>
          <a:p>
            <a:endParaRPr lang="en-US" baseline="0" dirty="0" smtClean="0"/>
          </a:p>
          <a:p>
            <a:r>
              <a:rPr lang="en-US" b="1" baseline="0" dirty="0" smtClean="0"/>
              <a:t>(Next Slide)</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206656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phraseology</a:t>
            </a:r>
            <a:r>
              <a:rPr lang="en-US" baseline="0" dirty="0" smtClean="0"/>
              <a:t> works best if both parties use it.  We suggest you copy each clearance on paper – then read it back verbatim.  Next refer to your taxi chart to see where the route takes you.  Now’s the time to request clarification of anything you don’t understand in the clearance.  Once you’re confident you know what you’re expected to do it’s time to taxi.</a:t>
            </a:r>
          </a:p>
          <a:p>
            <a:endParaRPr lang="en-US" baseline="0" dirty="0" smtClean="0"/>
          </a:p>
          <a:p>
            <a:r>
              <a:rPr lang="en-US" b="1" baseline="0" dirty="0" smtClean="0"/>
              <a:t>(Next Slide)</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2066560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Misunderstanding is really tough because it’s difficult to know when what you know to be true – isn’t.</a:t>
            </a:r>
            <a:r>
              <a:rPr lang="en-US" baseline="0" dirty="0" smtClean="0"/>
              <a:t>  This can happen when you’re interpreting a procedure chart or trying to comply with a clearance or instruction.  A verbatim read back won’t help in this case if you don’t understand what you’re expected to do.  In fact there are numerous instances of pilots correctly reading back hold short clearances then taking off without a takeoff clearance.  Flying rarely calls for immediate action.  Take the time to carefully consider what you’re going to do before you do it.  And if at all in doubt; always ask for clarification.  </a:t>
            </a:r>
          </a:p>
          <a:p>
            <a:endParaRPr lang="en-US" baseline="0" dirty="0" smtClean="0"/>
          </a:p>
          <a:p>
            <a:r>
              <a:rPr lang="en-US" baseline="0" dirty="0" smtClean="0"/>
              <a:t>That brings us back to Tenerife where one 747 took off without clearance while another 747 was crossing the runway.  The takeoff crew were questioning whether they were cleared to go but ultimately resolved the question in the cockpit.  How much different would it have turned out if they had confirmed their takeoff plans with the tower before advancing the throttles.</a:t>
            </a:r>
          </a:p>
          <a:p>
            <a:endParaRPr lang="en-US" baseline="0" dirty="0" smtClean="0"/>
          </a:p>
          <a:p>
            <a:r>
              <a:rPr lang="en-US" b="1" baseline="0" dirty="0" smtClean="0"/>
              <a:t>(Next Slide)</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206656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a:t>
            </a:r>
          </a:p>
          <a:p>
            <a:r>
              <a:rPr lang="en-US" i="1" dirty="0" smtClean="0">
                <a:latin typeface="Times New Roman" pitchFamily="18" charset="0"/>
                <a:ea typeface="ＭＳ Ｐゴシック" pitchFamily="34" charset="-128"/>
              </a:rPr>
              <a:t>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1412421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rPr>
              <a:t>There’s nothing like the feeling you get when you know you’re</a:t>
            </a:r>
            <a:r>
              <a:rPr lang="en-US" baseline="0" dirty="0" smtClean="0">
                <a:latin typeface="Times New Roman" pitchFamily="18" charset="0"/>
              </a:rPr>
              <a:t> playing your A game and in order to do that you need a good coach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So</a:t>
            </a:r>
            <a:r>
              <a:rPr lang="en-US" b="0" baseline="0" dirty="0" smtClean="0">
                <a:latin typeface="Times New Roman" pitchFamily="18" charset="0"/>
              </a:rPr>
              <a:t> fly regularly with a CFI who will challenge you to review what you know, explore new horizons, and </a:t>
            </a:r>
            <a:r>
              <a:rPr lang="en-US" b="0" baseline="0" dirty="0" smtClean="0">
                <a:latin typeface="Times New Roman" pitchFamily="18" charset="0"/>
              </a:rPr>
              <a:t>always </a:t>
            </a:r>
            <a:r>
              <a:rPr lang="en-US" b="0" baseline="0" dirty="0" smtClean="0">
                <a:latin typeface="Times New Roman" pitchFamily="18" charset="0"/>
              </a:rPr>
              <a:t>do your best.  Of course you’ll</a:t>
            </a:r>
            <a:br>
              <a:rPr lang="en-US" b="0" baseline="0" dirty="0" smtClean="0">
                <a:latin typeface="Times New Roman" pitchFamily="18" charset="0"/>
              </a:rPr>
            </a:br>
            <a:r>
              <a:rPr lang="en-US" b="0" baseline="0" dirty="0" smtClean="0">
                <a:latin typeface="Times New Roman" pitchFamily="18" charset="0"/>
              </a:rPr>
              <a:t>have to dedicate time and money to your proficiency program but it’s well worth it for the peace of mind that comes with confidence.  </a:t>
            </a:r>
            <a:r>
              <a:rPr lang="en-US" b="1" baseline="0" dirty="0" smtClean="0">
                <a:latin typeface="Times New Roman" pitchFamily="18" charset="0"/>
              </a:rPr>
              <a:t>(Click)</a:t>
            </a:r>
            <a:r>
              <a:rPr lang="en-US" b="1" dirty="0" smtClean="0">
                <a:latin typeface="Times New Roman" pitchFamily="18" charset="0"/>
              </a:rPr>
              <a:t> </a:t>
            </a:r>
          </a:p>
          <a:p>
            <a:endParaRPr lang="en-US" b="1" dirty="0" smtClean="0">
              <a:latin typeface="Times New Roman" pitchFamily="18" charset="0"/>
            </a:endParaRPr>
          </a:p>
          <a:p>
            <a:r>
              <a:rPr lang="en-US" b="0" dirty="0" smtClean="0">
                <a:latin typeface="Times New Roman" pitchFamily="18" charset="0"/>
              </a:rPr>
              <a:t>Vince Lombardi, the famous football coach said,</a:t>
            </a:r>
            <a:r>
              <a:rPr lang="en-US" b="0" baseline="0" dirty="0" smtClean="0">
                <a:latin typeface="Times New Roman" pitchFamily="18" charset="0"/>
              </a:rPr>
              <a:t> “Practice does not make perfect.  Only perfect practice makes perfect.”  For pilots that means</a:t>
            </a:r>
            <a:br>
              <a:rPr lang="en-US" b="0" baseline="0" dirty="0" smtClean="0">
                <a:latin typeface="Times New Roman" pitchFamily="18" charset="0"/>
              </a:rPr>
            </a:br>
            <a:r>
              <a:rPr lang="en-US" b="0" baseline="0" dirty="0" smtClean="0">
                <a:latin typeface="Times New Roman" pitchFamily="18" charset="0"/>
              </a:rPr>
              <a:t>flying with precision.  On course, on altitude, on speed all the time. </a:t>
            </a:r>
            <a:r>
              <a:rPr lang="en-US" b="1" baseline="0" dirty="0" smtClean="0">
                <a:latin typeface="Times New Roman" pitchFamily="18" charset="0"/>
              </a:rPr>
              <a:t>(Click)</a:t>
            </a:r>
            <a:r>
              <a:rPr lang="en-US" b="1" dirty="0" smtClean="0">
                <a:latin typeface="Times New Roman" pitchFamily="18" charset="0"/>
              </a:rPr>
              <a:t> </a:t>
            </a:r>
            <a:endParaRPr lang="en-US" b="0" baseline="0"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And be sure to document your achievement in the Wings Proficiency Program.  It’s a great way to stay on top of your game</a:t>
            </a:r>
            <a:r>
              <a:rPr lang="en-US" baseline="0" dirty="0" smtClean="0">
                <a:latin typeface="Times New Roman" pitchFamily="18" charset="0"/>
              </a:rPr>
              <a:t> and keep your flight review current.</a:t>
            </a:r>
          </a:p>
          <a:p>
            <a:endParaRPr lang="en-US" baseline="0" dirty="0" smtClean="0">
              <a:latin typeface="Times New Roman" pitchFamily="18" charset="0"/>
            </a:endParaRPr>
          </a:p>
          <a:p>
            <a:r>
              <a:rPr lang="en-US" altLang="en-US" b="1" dirty="0" smtClean="0">
                <a:latin typeface="Times New Roman" pitchFamily="18" charset="0"/>
                <a:ea typeface="ＭＳ Ｐゴシック" pitchFamily="34" charset="-128"/>
              </a:rPr>
              <a:t>(Next</a:t>
            </a:r>
            <a:r>
              <a:rPr lang="en-US" altLang="en-US" b="1" baseline="0" dirty="0" smtClean="0">
                <a:latin typeface="Times New Roman" pitchFamily="18" charset="0"/>
                <a:ea typeface="ＭＳ Ｐゴシック" pitchFamily="34" charset="-128"/>
              </a:rPr>
              <a:t> Slide</a:t>
            </a:r>
            <a:r>
              <a:rPr lang="en-US" altLang="en-US" b="1" dirty="0" smtClean="0">
                <a:latin typeface="Times New Roman" pitchFamily="18" charset="0"/>
                <a:ea typeface="ＭＳ Ｐゴシック" pitchFamily="34" charset="-128"/>
              </a:rPr>
              <a:t>) </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65740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3526590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altLang="en-US" i="1" dirty="0" smtClean="0">
              <a:latin typeface="Times New Roman" pitchFamily="18" charset="0"/>
              <a:ea typeface="ＭＳ Ｐゴシック" pitchFamily="34" charset="-128"/>
            </a:endParaRPr>
          </a:p>
          <a:p>
            <a:r>
              <a:rPr lang="en-US" altLang="en-US" i="1" dirty="0" smtClean="0">
                <a:latin typeface="Times New Roman" pitchFamily="18" charset="0"/>
                <a:ea typeface="ＭＳ Ｐゴシック" pitchFamily="34" charset="-128"/>
              </a:rPr>
              <a:t>You can add slides after this one to fit your situation.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a:p>
            <a:endParaRPr lang="en-US" alt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67233CD0-FE96-492D-967B-82CA43358D71}" type="slidenum">
              <a:rPr lang="en-US" altLang="en-US" sz="1200" smtClean="0">
                <a:latin typeface="Times New Roman" pitchFamily="18" charset="0"/>
              </a:rPr>
              <a:pPr eaLnBrk="1" hangingPunct="1"/>
              <a:t>2</a:t>
            </a:fld>
            <a:endParaRPr lang="en-US" altLang="en-US" sz="12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ea typeface="ＭＳ Ｐゴシック" pitchFamily="34" charset="-128"/>
              </a:rPr>
              <a:t>Today we’ll be discussing why pilot deviations are such a big deal.  We’ll discriminate between ground and air deviations and offer tips for success in PD Avoidance.</a:t>
            </a:r>
          </a:p>
          <a:p>
            <a:endParaRPr lang="en-US" b="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If you’ll be discussing additional items, add them to this list </a:t>
            </a:r>
          </a:p>
          <a:p>
            <a:endParaRPr lang="en-US"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35634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PDs really</a:t>
            </a:r>
            <a:r>
              <a:rPr lang="en-US" baseline="0" dirty="0" smtClean="0"/>
              <a:t> are a big deal principally due to their potential for collision.  In fact the greatest loss of life in a single airplane accident was the result of a runway incursion.  </a:t>
            </a:r>
          </a:p>
          <a:p>
            <a:r>
              <a:rPr lang="en-US" baseline="0" dirty="0" smtClean="0"/>
              <a:t>585 passengers and crew lost their lives when two 747 aircraft collided on the island of Tenerife.  </a:t>
            </a:r>
            <a:r>
              <a:rPr lang="en-US" b="1" baseline="0" dirty="0" smtClean="0"/>
              <a:t>(Click)</a:t>
            </a:r>
          </a:p>
          <a:p>
            <a:endParaRPr lang="en-US" baseline="0" dirty="0" smtClean="0"/>
          </a:p>
          <a:p>
            <a:r>
              <a:rPr lang="en-US" baseline="0" dirty="0" smtClean="0"/>
              <a:t>PDs have also resulted in safety and security violations of temporary flight restriction areas and special use, prohibited, and restricted airspace.</a:t>
            </a:r>
          </a:p>
          <a:p>
            <a:endParaRPr lang="en-US" baseline="0" dirty="0" smtClean="0"/>
          </a:p>
          <a:p>
            <a:r>
              <a:rPr lang="en-US" b="1" baseline="0" dirty="0" smtClean="0"/>
              <a:t>(Next Slide)</a:t>
            </a:r>
          </a:p>
          <a:p>
            <a:endParaRPr lang="en-US" baseline="0" dirty="0" smtClean="0"/>
          </a:p>
          <a:p>
            <a:r>
              <a:rPr lang="en-US" b="1" baseline="0" dirty="0" smtClean="0"/>
              <a:t>Background:  </a:t>
            </a:r>
            <a:r>
              <a:rPr lang="en-US" b="0" baseline="0" dirty="0" smtClean="0"/>
              <a:t>This photo is licensed through creative commons.  No commercial distribution is permitted.  A link to the license appears on the slide.  </a:t>
            </a:r>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a:p>
        </p:txBody>
      </p:sp>
    </p:spTree>
    <p:extLst>
      <p:ext uri="{BB962C8B-B14F-4D97-AF65-F5344CB8AC3E}">
        <p14:creationId xmlns:p14="http://schemas.microsoft.com/office/powerpoint/2010/main" val="185632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Air Deviations include:</a:t>
            </a:r>
          </a:p>
          <a:p>
            <a:r>
              <a:rPr lang="en-US" dirty="0" smtClean="0"/>
              <a:t>	 Airspace Violations – Operating in airspace without clearance to do so</a:t>
            </a:r>
          </a:p>
          <a:p>
            <a:r>
              <a:rPr lang="en-US" dirty="0" smtClean="0"/>
              <a:t>	 Altitude</a:t>
            </a:r>
            <a:r>
              <a:rPr lang="en-US" baseline="0" dirty="0" smtClean="0"/>
              <a:t> and/or heading deviations resulting from failure to comply with ATC instructions or published procedures</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391990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Ground Deviations include:</a:t>
            </a:r>
          </a:p>
          <a:p>
            <a:r>
              <a:rPr lang="en-US" dirty="0" smtClean="0"/>
              <a:t>	 Runway Incursions – the unauthorized presence on a runway;</a:t>
            </a:r>
          </a:p>
          <a:p>
            <a:r>
              <a:rPr lang="en-US" baseline="0" dirty="0" smtClean="0"/>
              <a:t>	 Runway Excursions – departures from a runway such as overshoots, ground loops, etc.</a:t>
            </a:r>
          </a:p>
          <a:p>
            <a:r>
              <a:rPr lang="en-US" baseline="0" dirty="0" smtClean="0"/>
              <a:t>	 and Surface Incidents – such as unauthorized presence in the airport movement area.</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a:p>
        </p:txBody>
      </p:sp>
    </p:spTree>
    <p:extLst>
      <p:ext uri="{BB962C8B-B14F-4D97-AF65-F5344CB8AC3E}">
        <p14:creationId xmlns:p14="http://schemas.microsoft.com/office/powerpoint/2010/main" val="391990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PDs are on the increase – particularly those that occur in flight</a:t>
            </a:r>
            <a:r>
              <a:rPr lang="en-US" b="1" dirty="0" smtClean="0"/>
              <a:t>.  (Click)</a:t>
            </a:r>
          </a:p>
          <a:p>
            <a:endParaRPr lang="en-US" dirty="0" smtClean="0"/>
          </a:p>
          <a:p>
            <a:r>
              <a:rPr lang="en-US" dirty="0" smtClean="0"/>
              <a:t>That’s not surprising considering the fact that automated reporting systems are in place across</a:t>
            </a:r>
            <a:r>
              <a:rPr lang="en-US" baseline="0" dirty="0" smtClean="0"/>
              <a:t> the country and air traffic controllers are required to report all deviations that they observe.  This is not so good because it results in pilots and FAA inspectors spending thousands of hours processing deviations.  But it is good in the sense that we’re learning a lot about how deviations occur and what we can do to reduce occurrences.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a:p>
        </p:txBody>
      </p:sp>
    </p:spTree>
    <p:extLst>
      <p:ext uri="{BB962C8B-B14F-4D97-AF65-F5344CB8AC3E}">
        <p14:creationId xmlns:p14="http://schemas.microsoft.com/office/powerpoint/2010/main" val="401309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or more of these precursors is present</a:t>
            </a:r>
            <a:r>
              <a:rPr lang="en-US" baseline="0" dirty="0" smtClean="0"/>
              <a:t> in most pilot deviations.</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484918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some tips to help you maintain situational awareness:   </a:t>
            </a:r>
            <a:r>
              <a:rPr lang="en-US" b="1" baseline="0" dirty="0" smtClean="0"/>
              <a:t>(Click)</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Plan your flight – even if you make the same</a:t>
            </a:r>
            <a:r>
              <a:rPr lang="en-US" baseline="0" dirty="0" smtClean="0"/>
              <a:t> flight every week.  Review your routing, altitude, and the procedures you expect to fly.  But be aware that this review will create a strong expectation bias.  You must carefully consider any ATC, weather, or self generated changes to your plan carefully.  Make sure you understand the new plan before you agree to fly it.     </a:t>
            </a:r>
            <a:r>
              <a:rPr lang="en-US" b="1" baseline="0" dirty="0" smtClean="0"/>
              <a:t>(Click)</a:t>
            </a:r>
          </a:p>
          <a:p>
            <a:endParaRPr lang="en-US" baseline="0" dirty="0" smtClean="0"/>
          </a:p>
          <a:p>
            <a:r>
              <a:rPr lang="en-US" baseline="0" dirty="0" smtClean="0"/>
              <a:t>Track your Progress – it’s essential to know where you are and GPS navigation equipment and mapping applications make this easier than ever.  There is one downside though.  Many pilots have used GPS guidance to fly too close to airspace they’re not cleared to enter.  Air Traffic Radar can show you in a slightly different position than your GPS does.  This problem will get better as we equip with ADS-B technology but for now, give yourself some room and fly at least a mile outside airspace you’re not cleared to enter.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2447624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C:\Users\AWP205JS\AppData\Local\Microsoft\Windows\Temporary Internet Files\Content.IE5\HSVH978R\220px-Juanda1[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96326" y="7285"/>
            <a:ext cx="3596244" cy="6865556"/>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05973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pic>
        <p:nvPicPr>
          <p:cNvPr id="205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rot="10800000">
            <a:off x="-1" y="7286"/>
            <a:ext cx="5796327"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14" r="9397"/>
          <a:stretch/>
        </p:blipFill>
        <p:spPr bwMode="auto">
          <a:xfrm>
            <a:off x="-32063" y="6512171"/>
            <a:ext cx="5828390"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7181850" y="271464"/>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t>
            </a:r>
            <a:r>
              <a:rPr lang="en-US" sz="1800" b="1" dirty="0" smtClean="0">
                <a:solidFill>
                  <a:schemeClr val="bg1"/>
                </a:solidFill>
              </a:rPr>
              <a:t>Aviation</a:t>
            </a:r>
          </a:p>
          <a:p>
            <a:pPr>
              <a:lnSpc>
                <a:spcPct val="85000"/>
              </a:lnSpc>
              <a:spcBef>
                <a:spcPct val="0"/>
              </a:spcBef>
              <a:buFontTx/>
              <a:buNone/>
            </a:pPr>
            <a:r>
              <a:rPr lang="en-US" sz="1800" b="1" dirty="0" smtClean="0">
                <a:solidFill>
                  <a:schemeClr val="bg1"/>
                </a:solidFill>
              </a:rPr>
              <a:t>Administration</a:t>
            </a:r>
            <a:endParaRPr lang="en-US" sz="1800" b="1" dirty="0">
              <a:solidFill>
                <a:schemeClr val="bg1"/>
              </a:solidFill>
            </a:endParaRPr>
          </a:p>
        </p:txBody>
      </p:sp>
      <p:pic>
        <p:nvPicPr>
          <p:cNvPr id="14" name="Picture 107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102350" y="153924"/>
            <a:ext cx="909638" cy="90963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26"/>
          <p:cNvSpPr txBox="1">
            <a:spLocks noChangeArrowheads="1"/>
          </p:cNvSpPr>
          <p:nvPr userDrawn="1"/>
        </p:nvSpPr>
        <p:spPr bwMode="auto">
          <a:xfrm>
            <a:off x="270886" y="4829398"/>
            <a:ext cx="41343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2400" dirty="0" smtClean="0"/>
              <a:t>Produced</a:t>
            </a:r>
            <a:r>
              <a:rPr lang="en-US" sz="2400" baseline="0" dirty="0" smtClean="0"/>
              <a:t> by </a:t>
            </a:r>
            <a:r>
              <a:rPr lang="en-US" sz="2400" i="0" baseline="0" dirty="0" smtClean="0"/>
              <a:t>AFS-850	</a:t>
            </a:r>
          </a:p>
          <a:p>
            <a:pPr>
              <a:buNone/>
            </a:pPr>
            <a:r>
              <a:rPr lang="en-US" sz="2400" i="0" baseline="0" smtClean="0"/>
              <a:t>National FAASTeam</a:t>
            </a:r>
            <a:endParaRPr lang="en-US" sz="2400" i="1" baseline="0"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9825"/>
          <a:stretch/>
        </p:blipFill>
        <p:spPr bwMode="auto">
          <a:xfrm>
            <a:off x="1" y="5760721"/>
            <a:ext cx="9144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9">
            <a:extLst>
              <a:ext uri="{28A0092B-C50C-407E-A947-70E740481C1C}">
                <a14:useLocalDpi xmlns:a14="http://schemas.microsoft.com/office/drawing/2010/main" val="0"/>
              </a:ext>
            </a:extLst>
          </a:blip>
          <a:srcRect r="10428" b="1045"/>
          <a:stretch/>
        </p:blipFill>
        <p:spPr bwMode="auto">
          <a:xfrm flipH="1" flipV="1">
            <a:off x="-1" y="0"/>
            <a:ext cx="9144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jpeg"/><Relationship Id="rId5" Type="http://schemas.openxmlformats.org/officeDocument/2006/relationships/image" Target="../media/image18.gi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nc-nd/3.0/legalcod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August	</a:t>
            </a:r>
            <a:endParaRPr lang="en-US" sz="3600" dirty="0"/>
          </a:p>
        </p:txBody>
      </p:sp>
      <p:sp>
        <p:nvSpPr>
          <p:cNvPr id="32780" name="Rectangle 12"/>
          <p:cNvSpPr>
            <a:spLocks noGrp="1" noChangeArrowheads="1"/>
          </p:cNvSpPr>
          <p:nvPr>
            <p:ph type="subTitle" idx="1"/>
          </p:nvPr>
        </p:nvSpPr>
        <p:spPr/>
        <p:txBody>
          <a:bodyPr/>
          <a:lstStyle/>
          <a:p>
            <a:r>
              <a:rPr lang="en-US" dirty="0" smtClean="0"/>
              <a:t>Pilot Deviation Avoidance</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Awareness	</a:t>
            </a:r>
          </a:p>
        </p:txBody>
      </p:sp>
      <p:sp>
        <p:nvSpPr>
          <p:cNvPr id="4" name="Slide Number Placeholder 3"/>
          <p:cNvSpPr>
            <a:spLocks noGrp="1"/>
          </p:cNvSpPr>
          <p:nvPr>
            <p:ph type="sldNum" sz="quarter" idx="4"/>
          </p:nvPr>
        </p:nvSpPr>
        <p:spPr/>
        <p:txBody>
          <a:bodyPr/>
          <a:lstStyle/>
          <a:p>
            <a:fld id="{74438B1A-AF1B-4C8B-993E-1BADE62A2451}" type="slidenum">
              <a:rPr lang="en-US" smtClean="0"/>
              <a:pPr/>
              <a:t>10</a:t>
            </a:fld>
            <a:endParaRPr lang="en-US" dirty="0"/>
          </a:p>
        </p:txBody>
      </p:sp>
      <p:pic>
        <p:nvPicPr>
          <p:cNvPr id="5" name="Content Placeholder 4" descr="C:\Documents and Settings\Kurt ctr Haukohl\Desktop\P1020290.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36071" y="1122219"/>
            <a:ext cx="6497782" cy="44750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1438729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Situational Awareness</a:t>
            </a:r>
          </a:p>
        </p:txBody>
      </p:sp>
      <p:sp>
        <p:nvSpPr>
          <p:cNvPr id="3" name="Content Placeholder 2"/>
          <p:cNvSpPr>
            <a:spLocks noGrp="1"/>
          </p:cNvSpPr>
          <p:nvPr>
            <p:ph idx="1"/>
          </p:nvPr>
        </p:nvSpPr>
        <p:spPr>
          <a:xfrm>
            <a:off x="467591" y="1231034"/>
            <a:ext cx="8050213" cy="4391025"/>
          </a:xfrm>
        </p:spPr>
        <p:txBody>
          <a:bodyPr/>
          <a:lstStyle/>
          <a:p>
            <a:r>
              <a:rPr lang="en-US" dirty="0" smtClean="0"/>
              <a:t>Plan your taxi route and confirm your taxi clearance before moving.</a:t>
            </a:r>
          </a:p>
          <a:p>
            <a:r>
              <a:rPr lang="en-US" dirty="0" smtClean="0"/>
              <a:t>Reference a taxi chart or moving map while taxiing.</a:t>
            </a:r>
          </a:p>
          <a:p>
            <a:r>
              <a:rPr lang="en-US" dirty="0" smtClean="0"/>
              <a:t>Don’t run checklists or accept non-essential distractions while taxiing.</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309458391"/>
              </p:ext>
            </p:extLst>
          </p:nvPr>
        </p:nvGraphicFramePr>
        <p:xfrm>
          <a:off x="7397896" y="3688370"/>
          <a:ext cx="1358178" cy="2084645"/>
        </p:xfrm>
        <a:graphic>
          <a:graphicData uri="http://schemas.openxmlformats.org/presentationml/2006/ole">
            <mc:AlternateContent xmlns:mc="http://schemas.openxmlformats.org/markup-compatibility/2006">
              <mc:Choice xmlns:v="urn:schemas-microsoft-com:vml" Requires="v">
                <p:oleObj spid="_x0000_s7184" name="Acrobat Document" r:id="rId4" imgW="3685964" imgH="5657850" progId="AcroExch.Document.11">
                  <p:embed/>
                </p:oleObj>
              </mc:Choice>
              <mc:Fallback>
                <p:oleObj name="Acrobat Document" r:id="rId4" imgW="3685964" imgH="5657850" progId="AcroExch.Document.11">
                  <p:embed/>
                  <p:pic>
                    <p:nvPicPr>
                      <p:cNvPr id="0" name=""/>
                      <p:cNvPicPr/>
                      <p:nvPr/>
                    </p:nvPicPr>
                    <p:blipFill>
                      <a:blip r:embed="rId5"/>
                      <a:stretch>
                        <a:fillRect/>
                      </a:stretch>
                    </p:blipFill>
                    <p:spPr>
                      <a:xfrm>
                        <a:off x="7397896" y="3688370"/>
                        <a:ext cx="1358178" cy="2084645"/>
                      </a:xfrm>
                      <a:prstGeom prst="rect">
                        <a:avLst/>
                      </a:prstGeom>
                    </p:spPr>
                  </p:pic>
                </p:oleObj>
              </mc:Fallback>
            </mc:AlternateContent>
          </a:graphicData>
        </a:graphic>
      </p:graphicFrame>
    </p:spTree>
    <p:extLst>
      <p:ext uri="{BB962C8B-B14F-4D97-AF65-F5344CB8AC3E}">
        <p14:creationId xmlns:p14="http://schemas.microsoft.com/office/powerpoint/2010/main" val="4003132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Awareness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12</a:t>
            </a:fld>
            <a:endParaRPr lang="en-US"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5400000">
            <a:off x="2195869" y="297567"/>
            <a:ext cx="4360798" cy="66189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Content Placeholder 4" descr="C:\Documents and Settings\Kurt ctr Haukohl\Desktop\P1020290.JPG"/>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325" y="1302329"/>
            <a:ext cx="3713020" cy="2237508"/>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5959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Miscommunication		</a:t>
            </a:r>
            <a:endParaRPr lang="en-US" dirty="0"/>
          </a:p>
        </p:txBody>
      </p:sp>
      <p:sp>
        <p:nvSpPr>
          <p:cNvPr id="3" name="Content Placeholder 2"/>
          <p:cNvSpPr>
            <a:spLocks noGrp="1"/>
          </p:cNvSpPr>
          <p:nvPr>
            <p:ph idx="1"/>
          </p:nvPr>
        </p:nvSpPr>
        <p:spPr>
          <a:xfrm>
            <a:off x="467591" y="1106343"/>
            <a:ext cx="8050213" cy="4391025"/>
          </a:xfrm>
        </p:spPr>
        <p:txBody>
          <a:bodyPr/>
          <a:lstStyle/>
          <a:p>
            <a:r>
              <a:rPr lang="en-US" dirty="0" smtClean="0"/>
              <a:t>I know you believe you understand what you think I said but I’m not sure you realize that what you heard was not what I meant to say.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13</a:t>
            </a:fld>
            <a:endParaRPr lang="en-US" dirty="0"/>
          </a:p>
        </p:txBody>
      </p:sp>
      <p:pic>
        <p:nvPicPr>
          <p:cNvPr id="1027" name="Picture 3" descr="C:\Users\AWP205JS\AppData\Local\Microsoft\Windows\Temporary Internet Files\Content.IE5\6FWSOHSA\questions-leaders-ask[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926" y="2666999"/>
            <a:ext cx="2922443" cy="292244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47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Miscommunication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14</a:t>
            </a:fld>
            <a:endParaRPr lang="en-US" dirty="0"/>
          </a:p>
        </p:txBody>
      </p:sp>
      <p:pic>
        <p:nvPicPr>
          <p:cNvPr id="2050" name="Picture 2" descr="C:\Users\AWP205JS\AppData\Local\Microsoft\Windows\Temporary Internet Files\Content.IE5\J0VOSF3X\pilot[1].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490"/>
          <a:stretch/>
        </p:blipFill>
        <p:spPr bwMode="auto">
          <a:xfrm>
            <a:off x="5798127" y="1565564"/>
            <a:ext cx="2971800" cy="32835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7" name="Picture 9" descr="C:\Users\AWP205JS\AppData\Local\Microsoft\Windows\Temporary Internet Files\Content.IE5\DA5243ET\Air-Traffic-Control-Tower[1].jpg"/>
          <p:cNvPicPr>
            <a:picLocks noChangeAspect="1" noChangeArrowheads="1"/>
          </p:cNvPicPr>
          <p:nvPr/>
        </p:nvPicPr>
        <p:blipFill rotWithShape="1">
          <a:blip r:embed="rId6">
            <a:extLst>
              <a:ext uri="{28A0092B-C50C-407E-A947-70E740481C1C}">
                <a14:useLocalDpi xmlns:a14="http://schemas.microsoft.com/office/drawing/2010/main" val="0"/>
              </a:ext>
            </a:extLst>
          </a:blip>
          <a:srcRect b="35272"/>
          <a:stretch/>
        </p:blipFill>
        <p:spPr bwMode="auto">
          <a:xfrm>
            <a:off x="264968" y="1198242"/>
            <a:ext cx="3475759" cy="29996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 name="PD Audio-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072" y="4849091"/>
            <a:ext cx="609600" cy="609600"/>
          </a:xfrm>
          <a:prstGeom prst="rect">
            <a:avLst/>
          </a:prstGeom>
        </p:spPr>
      </p:pic>
    </p:spTree>
    <p:extLst>
      <p:ext uri="{BB962C8B-B14F-4D97-AF65-F5344CB8AC3E}">
        <p14:creationId xmlns:p14="http://schemas.microsoft.com/office/powerpoint/2010/main" val="2693472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4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Miscommunication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15</a:t>
            </a:fld>
            <a:endParaRPr lang="en-US" dirty="0"/>
          </a:p>
        </p:txBody>
      </p:sp>
      <p:pic>
        <p:nvPicPr>
          <p:cNvPr id="2050" name="Picture 2" descr="C:\Users\AWP205JS\AppData\Local\Microsoft\Windows\Temporary Internet Files\Content.IE5\J0VOSF3X\pilot[1].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6176"/>
          <a:stretch/>
        </p:blipFill>
        <p:spPr bwMode="auto">
          <a:xfrm>
            <a:off x="7994072" y="498765"/>
            <a:ext cx="942109" cy="10945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7" name="Picture 9" descr="C:\Users\AWP205JS\AppData\Local\Microsoft\Windows\Temporary Internet Files\Content.IE5\DA5243ET\Air-Traffic-Control-Tower[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86" t="2195" r="13725" b="33077"/>
          <a:stretch/>
        </p:blipFill>
        <p:spPr bwMode="auto">
          <a:xfrm rot="10800000" flipV="1">
            <a:off x="249381" y="4405544"/>
            <a:ext cx="997526" cy="12196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4" name="Content Placeholder 2"/>
          <p:cNvSpPr>
            <a:spLocks noGrp="1"/>
          </p:cNvSpPr>
          <p:nvPr>
            <p:ph idx="1"/>
          </p:nvPr>
        </p:nvSpPr>
        <p:spPr>
          <a:xfrm>
            <a:off x="467591" y="1231034"/>
            <a:ext cx="8050213" cy="4391025"/>
          </a:xfrm>
        </p:spPr>
        <p:txBody>
          <a:bodyPr/>
          <a:lstStyle/>
          <a:p>
            <a:r>
              <a:rPr lang="en-US" dirty="0" smtClean="0"/>
              <a:t>Use standard phraseology.</a:t>
            </a:r>
          </a:p>
          <a:p>
            <a:r>
              <a:rPr lang="en-US" dirty="0" smtClean="0"/>
              <a:t>Reference a taxi chart.</a:t>
            </a:r>
          </a:p>
          <a:p>
            <a:r>
              <a:rPr lang="en-US" dirty="0" smtClean="0"/>
              <a:t>Resolve anything you don’t understand before moving.</a:t>
            </a:r>
            <a:endParaRPr lang="en-US" dirty="0"/>
          </a:p>
        </p:txBody>
      </p:sp>
    </p:spTree>
    <p:extLst>
      <p:ext uri="{BB962C8B-B14F-4D97-AF65-F5344CB8AC3E}">
        <p14:creationId xmlns:p14="http://schemas.microsoft.com/office/powerpoint/2010/main" val="3896389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Misunderstanding</a:t>
            </a:r>
            <a:endParaRPr lang="en-US" dirty="0"/>
          </a:p>
        </p:txBody>
      </p:sp>
      <p:sp>
        <p:nvSpPr>
          <p:cNvPr id="3" name="Content Placeholder 2"/>
          <p:cNvSpPr>
            <a:spLocks noGrp="1"/>
          </p:cNvSpPr>
          <p:nvPr>
            <p:ph idx="1"/>
          </p:nvPr>
        </p:nvSpPr>
        <p:spPr>
          <a:xfrm>
            <a:off x="467591" y="1106343"/>
            <a:ext cx="8050213" cy="4391025"/>
          </a:xfrm>
        </p:spPr>
        <p:txBody>
          <a:bodyPr/>
          <a:lstStyle/>
          <a:p>
            <a:r>
              <a:rPr lang="en-US" dirty="0" smtClean="0"/>
              <a:t>Tough because it’s difficult to question what you know to be true.</a:t>
            </a:r>
          </a:p>
          <a:p>
            <a:pPr lvl="1"/>
            <a:r>
              <a:rPr lang="en-US" dirty="0" smtClean="0"/>
              <a:t>Verbatim read back won’t help here</a:t>
            </a:r>
          </a:p>
          <a:p>
            <a:pPr lvl="1"/>
            <a:r>
              <a:rPr lang="en-US" dirty="0" smtClean="0"/>
              <a:t>Consider carefully what you’re going to do before you act.</a:t>
            </a:r>
          </a:p>
          <a:p>
            <a:pPr lvl="1"/>
            <a:r>
              <a:rPr lang="en-US" dirty="0" smtClean="0"/>
              <a:t>If in doubt; always ask for clarification.</a:t>
            </a:r>
          </a:p>
          <a:p>
            <a:r>
              <a:rPr lang="en-US" dirty="0" smtClean="0"/>
              <a:t>Remember Tenerife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16</a:t>
            </a:fld>
            <a:endParaRPr lang="en-US" dirty="0"/>
          </a:p>
        </p:txBody>
      </p:sp>
      <p:pic>
        <p:nvPicPr>
          <p:cNvPr id="8194" name="Picture 2" descr="C:\Users\AWP205JS\AppData\Local\Microsoft\Windows\Temporary Internet Files\Content.IE5\EAKIGFO4\dudas-2[1].jpg"/>
          <p:cNvPicPr>
            <a:picLocks noChangeAspect="1" noChangeArrowheads="1"/>
          </p:cNvPicPr>
          <p:nvPr/>
        </p:nvPicPr>
        <p:blipFill rotWithShape="1">
          <a:blip r:embed="rId3">
            <a:extLst>
              <a:ext uri="{28A0092B-C50C-407E-A947-70E740481C1C}">
                <a14:useLocalDpi xmlns:a14="http://schemas.microsoft.com/office/drawing/2010/main" val="0"/>
              </a:ext>
            </a:extLst>
          </a:blip>
          <a:srcRect l="41782"/>
          <a:stretch/>
        </p:blipFill>
        <p:spPr bwMode="auto">
          <a:xfrm>
            <a:off x="6802581" y="3429000"/>
            <a:ext cx="1963016" cy="2266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62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74438B1A-AF1B-4C8B-993E-1BADE62A2451}" type="slidenum">
              <a:rPr lang="en-US" smtClean="0"/>
              <a:pPr/>
              <a:t>17</a:t>
            </a:fld>
            <a:endParaRPr lang="en-US" dirty="0"/>
          </a:p>
        </p:txBody>
      </p:sp>
      <p:pic>
        <p:nvPicPr>
          <p:cNvPr id="5" name="Picture 4" descr="Rodin_Thin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795" y="2479531"/>
            <a:ext cx="2540000"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543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Proficiency and Peace of Mind</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18</a:t>
            </a:fld>
            <a:endParaRPr lang="en-US" dirty="0"/>
          </a:p>
        </p:txBody>
      </p:sp>
      <p:pic>
        <p:nvPicPr>
          <p:cNvPr id="5"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22065" r="20389"/>
          <a:stretch/>
        </p:blipFill>
        <p:spPr bwMode="auto">
          <a:xfrm>
            <a:off x="5677871" y="1611085"/>
            <a:ext cx="3253389" cy="3772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706059" y="3298785"/>
            <a:ext cx="3054658" cy="2293600"/>
          </a:xfrm>
          <a:ln w="190500" cap="sq">
            <a:solidFill>
              <a:srgbClr val="C8C6BD"/>
            </a:solidFill>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8" name="Rectangle 2"/>
          <p:cNvSpPr txBox="1">
            <a:spLocks noChangeArrowheads="1"/>
          </p:cNvSpPr>
          <p:nvPr/>
        </p:nvSpPr>
        <p:spPr bwMode="auto">
          <a:xfrm>
            <a:off x="540374" y="1087435"/>
            <a:ext cx="71628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a:lnSpc>
                <a:spcPct val="90000"/>
              </a:lnSpc>
              <a:spcBef>
                <a:spcPct val="70000"/>
              </a:spcBef>
              <a:tabLst>
                <a:tab pos="631825" algn="l"/>
              </a:tabLst>
              <a:defRPr/>
            </a:pPr>
            <a:r>
              <a:rPr lang="en-US" kern="0" dirty="0" smtClean="0"/>
              <a:t>Fly regularly with your CFI</a:t>
            </a:r>
          </a:p>
          <a:p>
            <a:pPr>
              <a:lnSpc>
                <a:spcPct val="90000"/>
              </a:lnSpc>
              <a:spcBef>
                <a:spcPct val="70000"/>
              </a:spcBef>
              <a:tabLst>
                <a:tab pos="631825" algn="l"/>
              </a:tabLst>
              <a:defRPr/>
            </a:pPr>
            <a:r>
              <a:rPr lang="en-US" kern="0" dirty="0" smtClean="0"/>
              <a:t>Perfect Practice</a:t>
            </a:r>
          </a:p>
          <a:p>
            <a:pPr>
              <a:lnSpc>
                <a:spcPct val="90000"/>
              </a:lnSpc>
              <a:spcBef>
                <a:spcPct val="70000"/>
              </a:spcBef>
              <a:tabLst>
                <a:tab pos="631825" algn="l"/>
              </a:tabLst>
              <a:defRPr/>
            </a:pPr>
            <a:r>
              <a:rPr lang="en-US" kern="0" dirty="0" smtClean="0"/>
              <a:t>Document in WINGS</a:t>
            </a:r>
          </a:p>
          <a:p>
            <a:pPr marL="0" indent="0">
              <a:lnSpc>
                <a:spcPct val="90000"/>
              </a:lnSpc>
              <a:spcBef>
                <a:spcPct val="70000"/>
              </a:spcBef>
              <a:buNone/>
              <a:tabLst>
                <a:tab pos="631825" algn="l"/>
              </a:tabLst>
              <a:defRPr/>
            </a:pPr>
            <a:endParaRPr lang="en-US" kern="0" dirty="0" smtClean="0"/>
          </a:p>
          <a:p>
            <a:pPr marL="0" indent="0">
              <a:lnSpc>
                <a:spcPct val="90000"/>
              </a:lnSpc>
              <a:spcBef>
                <a:spcPct val="70000"/>
              </a:spcBef>
              <a:buFontTx/>
              <a:buNone/>
              <a:tabLst>
                <a:tab pos="631825" algn="l"/>
              </a:tabLst>
              <a:defRPr/>
            </a:pPr>
            <a:r>
              <a:rPr lang="en-US" kern="0" dirty="0" smtClean="0"/>
              <a:t>	</a:t>
            </a:r>
          </a:p>
        </p:txBody>
      </p:sp>
    </p:spTree>
    <p:extLst>
      <p:ext uri="{BB962C8B-B14F-4D97-AF65-F5344CB8AC3E}">
        <p14:creationId xmlns:p14="http://schemas.microsoft.com/office/powerpoint/2010/main" val="176950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448003" y="1161284"/>
            <a:ext cx="8050213" cy="4391025"/>
          </a:xfrm>
        </p:spPr>
        <p:txBody>
          <a:bodyPr/>
          <a:lstStyle/>
          <a:p>
            <a:r>
              <a:rPr lang="en-US" dirty="0" smtClean="0"/>
              <a:t>You are vital members of our GA safety community</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19</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591" y="3577988"/>
            <a:ext cx="2481228" cy="18621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1515" y="1816531"/>
            <a:ext cx="2547540" cy="19119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023" y="3166752"/>
            <a:ext cx="3714057" cy="16096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65237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ea typeface="ＭＳ Ｐゴシック" pitchFamily="34" charset="-128"/>
              </a:rPr>
              <a:t>Welcome</a:t>
            </a:r>
          </a:p>
        </p:txBody>
      </p:sp>
      <p:sp>
        <p:nvSpPr>
          <p:cNvPr id="6147" name="Content Placeholder 2"/>
          <p:cNvSpPr>
            <a:spLocks noGrp="1"/>
          </p:cNvSpPr>
          <p:nvPr>
            <p:ph idx="1"/>
          </p:nvPr>
        </p:nvSpPr>
        <p:spPr/>
        <p:txBody>
          <a:bodyPr/>
          <a:lstStyle/>
          <a:p>
            <a:r>
              <a:rPr lang="en-US" altLang="en-US" dirty="0" smtClean="0">
                <a:ea typeface="ＭＳ Ｐゴシック" pitchFamily="34" charset="-128"/>
              </a:rPr>
              <a:t>Exits</a:t>
            </a:r>
          </a:p>
          <a:p>
            <a:r>
              <a:rPr lang="en-US" altLang="en-US" dirty="0" smtClean="0">
                <a:ea typeface="ＭＳ Ｐゴシック" pitchFamily="34" charset="-128"/>
              </a:rPr>
              <a:t>Restrooms</a:t>
            </a:r>
          </a:p>
          <a:p>
            <a:r>
              <a:rPr lang="en-US" altLang="en-US" dirty="0" smtClean="0">
                <a:ea typeface="ＭＳ Ｐゴシック" pitchFamily="34" charset="-128"/>
              </a:rPr>
              <a:t>Emergency Evacuation</a:t>
            </a:r>
          </a:p>
          <a:p>
            <a:r>
              <a:rPr lang="en-US" altLang="en-US" dirty="0" smtClean="0">
                <a:ea typeface="ＭＳ Ｐゴシック" pitchFamily="34" charset="-128"/>
              </a:rPr>
              <a:t>Breaks </a:t>
            </a:r>
          </a:p>
          <a:p>
            <a:r>
              <a:rPr lang="en-US" altLang="en-US" dirty="0" smtClean="0">
                <a:ea typeface="ＭＳ Ｐゴシック" pitchFamily="34" charset="-128"/>
              </a:rPr>
              <a:t>Sponsor Acknowledgment</a:t>
            </a:r>
          </a:p>
          <a:p>
            <a:r>
              <a:rPr lang="en-US" altLang="en-US" dirty="0" smtClean="0">
                <a:ea typeface="ＭＳ Ｐゴシック" pitchFamily="34" charset="-128"/>
              </a:rPr>
              <a:t>Set phones &amp; pagers to silent mode or off</a:t>
            </a:r>
          </a:p>
          <a:p>
            <a:r>
              <a:rPr lang="en-US" altLang="en-US" dirty="0" smtClean="0">
                <a:ea typeface="ＭＳ Ｐゴシック" pitchFamily="34" charset="-128"/>
              </a:rPr>
              <a:t>Other information</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6148" name="Slide Number Placeholder 3"/>
          <p:cNvSpPr>
            <a:spLocks noGrp="1"/>
          </p:cNvSpPr>
          <p:nvPr>
            <p:ph type="sldNum" sz="quarter" idx="4294967295"/>
          </p:nvPr>
        </p:nvSpPr>
        <p:spPr>
          <a:xfrm>
            <a:off x="65532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C62FF10-9DA3-4A1C-9F4B-D068CD80B7EC}" type="slidenum">
              <a:rPr lang="en-US" altLang="en-US" sz="1400" smtClean="0">
                <a:solidFill>
                  <a:schemeClr val="bg1"/>
                </a:solidFill>
                <a:latin typeface="Times New Roman" pitchFamily="18" charset="0"/>
              </a:rPr>
              <a:pPr eaLnBrk="1" hangingPunct="1"/>
              <a:t>2</a:t>
            </a:fld>
            <a:endParaRPr lang="en-US" altLang="en-US" sz="1400" smtClean="0">
              <a:solidFill>
                <a:schemeClr val="bg1"/>
              </a:solidFill>
              <a:latin typeface="Times New Roman" pitchFamily="18" charset="0"/>
            </a:endParaRPr>
          </a:p>
        </p:txBody>
      </p:sp>
    </p:spTree>
    <p:extLst>
      <p:ext uri="{BB962C8B-B14F-4D97-AF65-F5344CB8AC3E}">
        <p14:creationId xmlns:p14="http://schemas.microsoft.com/office/powerpoint/2010/main" val="460252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227476" y="354380"/>
            <a:ext cx="4458824" cy="1395412"/>
          </a:xfrm>
        </p:spPr>
        <p:txBody>
          <a:bodyPr/>
          <a:lstStyle/>
          <a:p>
            <a:r>
              <a:rPr lang="en-US" sz="3600" dirty="0" smtClean="0"/>
              <a:t>Topic of the Month</a:t>
            </a:r>
            <a:br>
              <a:rPr lang="en-US" sz="3600" dirty="0" smtClean="0"/>
            </a:br>
            <a:r>
              <a:rPr lang="en-US" sz="3600" dirty="0" smtClean="0"/>
              <a:t>August	</a:t>
            </a:r>
            <a:endParaRPr lang="en-US" sz="3600" dirty="0"/>
          </a:p>
        </p:txBody>
      </p:sp>
      <p:sp>
        <p:nvSpPr>
          <p:cNvPr id="32780" name="Rectangle 12"/>
          <p:cNvSpPr>
            <a:spLocks noGrp="1" noChangeArrowheads="1"/>
          </p:cNvSpPr>
          <p:nvPr>
            <p:ph type="subTitle" idx="1"/>
          </p:nvPr>
        </p:nvSpPr>
        <p:spPr/>
        <p:txBody>
          <a:bodyPr/>
          <a:lstStyle/>
          <a:p>
            <a:r>
              <a:rPr lang="en-US" dirty="0" smtClean="0"/>
              <a:t>Pilot Deviation Avoidance</a:t>
            </a:r>
            <a:endParaRPr lang="en-US" dirty="0">
              <a:solidFill>
                <a:schemeClr val="tx1"/>
              </a:solidFill>
            </a:endParaRPr>
          </a:p>
        </p:txBody>
      </p:sp>
      <p:sp>
        <p:nvSpPr>
          <p:cNvPr id="32785" name="Text Box 17"/>
          <p:cNvSpPr txBox="1">
            <a:spLocks noChangeArrowheads="1"/>
          </p:cNvSpPr>
          <p:nvPr/>
        </p:nvSpPr>
        <p:spPr bwMode="auto">
          <a:xfrm>
            <a:off x="1856613" y="3411590"/>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843970" y="379145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&lt;Presenter&gt;</a:t>
            </a:r>
            <a:endParaRPr lang="en-US" sz="1600" dirty="0"/>
          </a:p>
        </p:txBody>
      </p:sp>
      <p:sp>
        <p:nvSpPr>
          <p:cNvPr id="32787" name="Text Box 19"/>
          <p:cNvSpPr txBox="1">
            <a:spLocks noChangeArrowheads="1"/>
          </p:cNvSpPr>
          <p:nvPr/>
        </p:nvSpPr>
        <p:spPr bwMode="auto">
          <a:xfrm>
            <a:off x="1850253" y="4161188"/>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&lt; &gt;</a:t>
            </a:r>
            <a:endParaRPr lang="en-US" sz="1600" dirty="0"/>
          </a:p>
        </p:txBody>
      </p:sp>
    </p:spTree>
    <p:extLst>
      <p:ext uri="{BB962C8B-B14F-4D97-AF65-F5344CB8AC3E}">
        <p14:creationId xmlns:p14="http://schemas.microsoft.com/office/powerpoint/2010/main" val="13391190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Content Placeholder 2"/>
          <p:cNvSpPr>
            <a:spLocks noGrp="1"/>
          </p:cNvSpPr>
          <p:nvPr>
            <p:ph idx="1"/>
          </p:nvPr>
        </p:nvSpPr>
        <p:spPr/>
        <p:txBody>
          <a:bodyPr/>
          <a:lstStyle/>
          <a:p>
            <a:r>
              <a:rPr lang="en-US" dirty="0" smtClean="0"/>
              <a:t>Why PDs are a big deal</a:t>
            </a:r>
          </a:p>
          <a:p>
            <a:r>
              <a:rPr lang="en-US" dirty="0" smtClean="0"/>
              <a:t>Ground vs air deviations	</a:t>
            </a:r>
          </a:p>
          <a:p>
            <a:r>
              <a:rPr lang="en-US" dirty="0" smtClean="0"/>
              <a:t>Tips for success</a:t>
            </a:r>
          </a:p>
          <a:p>
            <a:endParaRPr lang="en-US" dirty="0"/>
          </a:p>
          <a:p>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3</a:t>
            </a:fld>
            <a:endParaRPr lang="en-US" dirty="0"/>
          </a:p>
        </p:txBody>
      </p:sp>
    </p:spTree>
    <p:extLst>
      <p:ext uri="{BB962C8B-B14F-4D97-AF65-F5344CB8AC3E}">
        <p14:creationId xmlns:p14="http://schemas.microsoft.com/office/powerpoint/2010/main" val="3415722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 really are a big deal</a:t>
            </a:r>
            <a:endParaRPr lang="en-US" dirty="0"/>
          </a:p>
        </p:txBody>
      </p:sp>
      <p:sp>
        <p:nvSpPr>
          <p:cNvPr id="3" name="Content Placeholder 2"/>
          <p:cNvSpPr>
            <a:spLocks noGrp="1"/>
          </p:cNvSpPr>
          <p:nvPr>
            <p:ph idx="1"/>
          </p:nvPr>
        </p:nvSpPr>
        <p:spPr>
          <a:xfrm>
            <a:off x="481446" y="1189471"/>
            <a:ext cx="8050213" cy="4560165"/>
          </a:xfrm>
        </p:spPr>
        <p:txBody>
          <a:bodyPr/>
          <a:lstStyle/>
          <a:p>
            <a:r>
              <a:rPr lang="en-US" dirty="0" smtClean="0"/>
              <a:t>Collision potential</a:t>
            </a:r>
          </a:p>
          <a:p>
            <a:pPr lvl="1"/>
            <a:r>
              <a:rPr lang="en-US" dirty="0" smtClean="0"/>
              <a:t>Runway incursion accidents</a:t>
            </a:r>
          </a:p>
          <a:p>
            <a:pPr lvl="1"/>
            <a:r>
              <a:rPr lang="en-US" dirty="0" smtClean="0"/>
              <a:t>Midair Collision</a:t>
            </a:r>
          </a:p>
          <a:p>
            <a:r>
              <a:rPr lang="en-US" dirty="0" smtClean="0"/>
              <a:t>Security violations</a:t>
            </a:r>
          </a:p>
          <a:p>
            <a:pPr lvl="1"/>
            <a:r>
              <a:rPr lang="en-US" dirty="0" smtClean="0"/>
              <a:t>TFRs, Special Use, Prohibited                                                    &amp; Restricted Airspace</a:t>
            </a:r>
          </a:p>
          <a:p>
            <a:pPr lvl="1"/>
            <a:endParaRPr lang="en-US" dirty="0"/>
          </a:p>
          <a:p>
            <a:pPr lvl="1"/>
            <a:endParaRPr lang="en-US" dirty="0" smtClean="0"/>
          </a:p>
          <a:p>
            <a:pPr lvl="1"/>
            <a:endParaRPr lang="en-US" dirty="0"/>
          </a:p>
          <a:p>
            <a:pPr marL="457200" lvl="1" indent="0">
              <a:buNone/>
            </a:pPr>
            <a:endParaRPr lang="en-US" sz="2000" dirty="0" smtClean="0">
              <a:hlinkClick r:id="rId3"/>
            </a:endParaRPr>
          </a:p>
          <a:p>
            <a:pPr marL="457200" lvl="1" indent="0">
              <a:buNone/>
            </a:pP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4</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79062" y="3115970"/>
            <a:ext cx="2947586" cy="2008043"/>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bwMode="auto">
          <a:xfrm>
            <a:off x="5486399" y="5334000"/>
            <a:ext cx="37822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a:hlinkClick r:id="rId3"/>
              </a:rPr>
              <a:t> </a:t>
            </a:r>
            <a:r>
              <a:rPr lang="en-US" sz="1000" dirty="0">
                <a:hlinkClick r:id="rId3"/>
              </a:rPr>
              <a:t>https://creativecommons.org/licenses/by-nc-nd/3.0/legalcode</a:t>
            </a:r>
            <a:endParaRPr lang="en-US" sz="1000" b="1" dirty="0">
              <a:solidFill>
                <a:srgbClr val="C0C0C0"/>
              </a:solidFill>
            </a:endParaRPr>
          </a:p>
        </p:txBody>
      </p:sp>
    </p:spTree>
    <p:extLst>
      <p:ext uri="{BB962C8B-B14F-4D97-AF65-F5344CB8AC3E}">
        <p14:creationId xmlns:p14="http://schemas.microsoft.com/office/powerpoint/2010/main" val="417193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Air Deviations	</a:t>
            </a:r>
            <a:endParaRPr lang="en-US" dirty="0"/>
          </a:p>
        </p:txBody>
      </p:sp>
      <p:sp>
        <p:nvSpPr>
          <p:cNvPr id="3" name="Content Placeholder 2"/>
          <p:cNvSpPr>
            <a:spLocks noGrp="1"/>
          </p:cNvSpPr>
          <p:nvPr>
            <p:ph idx="1"/>
          </p:nvPr>
        </p:nvSpPr>
        <p:spPr>
          <a:xfrm>
            <a:off x="495300" y="1314161"/>
            <a:ext cx="8050213" cy="4391025"/>
          </a:xfrm>
        </p:spPr>
        <p:txBody>
          <a:bodyPr/>
          <a:lstStyle/>
          <a:p>
            <a:r>
              <a:rPr lang="en-US" dirty="0" smtClean="0"/>
              <a:t>Airspace Violations</a:t>
            </a:r>
          </a:p>
          <a:p>
            <a:r>
              <a:rPr lang="en-US" dirty="0" smtClean="0"/>
              <a:t>Altitude and/or Heading Deviations</a:t>
            </a:r>
          </a:p>
          <a:p>
            <a:pPr lvl="1"/>
            <a:r>
              <a:rPr lang="en-US" dirty="0" smtClean="0"/>
              <a:t>ATC instructions</a:t>
            </a:r>
          </a:p>
          <a:p>
            <a:pPr lvl="1"/>
            <a:r>
              <a:rPr lang="en-US" dirty="0" smtClean="0"/>
              <a:t>Procedures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5</a:t>
            </a:fld>
            <a:endParaRPr lang="en-US" dirty="0"/>
          </a:p>
        </p:txBody>
      </p:sp>
      <p:pic>
        <p:nvPicPr>
          <p:cNvPr id="5" name="Picture 4" descr="C:\Users\AWP205JS\AppData\Local\Microsoft\Windows\Temporary Internet Files\Content.IE5\MMP0S2VZ\1392021009171451645175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381" y="2729345"/>
            <a:ext cx="3720455" cy="25903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623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Ground Deviations	</a:t>
            </a:r>
            <a:endParaRPr lang="en-US" dirty="0"/>
          </a:p>
        </p:txBody>
      </p:sp>
      <p:sp>
        <p:nvSpPr>
          <p:cNvPr id="3" name="Content Placeholder 2"/>
          <p:cNvSpPr>
            <a:spLocks noGrp="1"/>
          </p:cNvSpPr>
          <p:nvPr>
            <p:ph idx="1"/>
          </p:nvPr>
        </p:nvSpPr>
        <p:spPr>
          <a:xfrm>
            <a:off x="495300" y="1314161"/>
            <a:ext cx="8050213" cy="4391025"/>
          </a:xfrm>
        </p:spPr>
        <p:txBody>
          <a:bodyPr/>
          <a:lstStyle/>
          <a:p>
            <a:r>
              <a:rPr lang="en-US" dirty="0" smtClean="0"/>
              <a:t>Runway incursions</a:t>
            </a:r>
          </a:p>
          <a:p>
            <a:r>
              <a:rPr lang="en-US" dirty="0" smtClean="0"/>
              <a:t>Runway excursions</a:t>
            </a:r>
          </a:p>
          <a:p>
            <a:r>
              <a:rPr lang="en-US" dirty="0" smtClean="0"/>
              <a:t>Surface incidents</a:t>
            </a:r>
          </a:p>
          <a:p>
            <a:endParaRPr lang="en-US" dirty="0" smtClean="0"/>
          </a:p>
          <a:p>
            <a:pPr lvl="1"/>
            <a:r>
              <a:rPr lang="en-US" dirty="0" smtClean="0"/>
              <a:t>ATC instructions</a:t>
            </a:r>
          </a:p>
          <a:p>
            <a:pPr lvl="1"/>
            <a:r>
              <a:rPr lang="en-US" dirty="0" smtClean="0"/>
              <a:t>Procedures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2544" y="2595822"/>
            <a:ext cx="3359727" cy="29481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85402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 are increasing	</a:t>
            </a:r>
            <a:endParaRPr lang="en-US" dirty="0"/>
          </a:p>
        </p:txBody>
      </p:sp>
      <p:sp>
        <p:nvSpPr>
          <p:cNvPr id="3" name="Content Placeholder 2"/>
          <p:cNvSpPr>
            <a:spLocks noGrp="1"/>
          </p:cNvSpPr>
          <p:nvPr>
            <p:ph idx="1"/>
          </p:nvPr>
        </p:nvSpPr>
        <p:spPr>
          <a:xfrm>
            <a:off x="453737" y="1059584"/>
            <a:ext cx="8050213" cy="4391025"/>
          </a:xfrm>
        </p:spPr>
        <p:txBody>
          <a:bodyPr/>
          <a:lstStyle/>
          <a:p>
            <a:r>
              <a:rPr lang="en-US" dirty="0" smtClean="0"/>
              <a:t>Detection Technology</a:t>
            </a:r>
          </a:p>
          <a:p>
            <a:r>
              <a:rPr lang="en-US" dirty="0" smtClean="0"/>
              <a:t>100% Reporting Mandates</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7</a:t>
            </a:fld>
            <a:endParaRPr lang="en-US" dirty="0"/>
          </a:p>
        </p:txBody>
      </p:sp>
      <p:pic>
        <p:nvPicPr>
          <p:cNvPr id="1036" name="Picture 12" descr="C:\Users\AWP205JS\AppData\Local\Microsoft\Windows\Temporary Internet Files\Content.IE5\GN6S39U1\business-graph-succ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843" y="2749229"/>
            <a:ext cx="4073214" cy="26956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40" name="Picture 16" descr="C:\Users\AWP205JS\AppData\Local\Microsoft\Windows\Temporary Internet Files\Content.IE5\6FWSOHSA\air-traffic[1].gif"/>
          <p:cNvPicPr>
            <a:picLocks noChangeAspect="1" noChangeArrowheads="1"/>
          </p:cNvPicPr>
          <p:nvPr/>
        </p:nvPicPr>
        <p:blipFill rotWithShape="1">
          <a:blip r:embed="rId4">
            <a:extLst>
              <a:ext uri="{28A0092B-C50C-407E-A947-70E740481C1C}">
                <a14:useLocalDpi xmlns:a14="http://schemas.microsoft.com/office/drawing/2010/main" val="0"/>
              </a:ext>
            </a:extLst>
          </a:blip>
          <a:srcRect l="7582" r="10995" b="5979"/>
          <a:stretch/>
        </p:blipFill>
        <p:spPr bwMode="auto">
          <a:xfrm>
            <a:off x="526014" y="2749229"/>
            <a:ext cx="3707122" cy="269560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41" name="Picture 17" descr="C:\Users\AWP205JS\AppData\Local\Microsoft\Windows\Temporary Internet Files\Content.IE5\MMP0S2VZ\Radar-Pic-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3588" y="1542166"/>
            <a:ext cx="3707122" cy="26244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11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 Precursors</a:t>
            </a:r>
            <a:endParaRPr lang="en-US" dirty="0"/>
          </a:p>
        </p:txBody>
      </p:sp>
      <p:sp>
        <p:nvSpPr>
          <p:cNvPr id="3" name="Content Placeholder 2"/>
          <p:cNvSpPr>
            <a:spLocks noGrp="1"/>
          </p:cNvSpPr>
          <p:nvPr>
            <p:ph idx="1"/>
          </p:nvPr>
        </p:nvSpPr>
        <p:spPr>
          <a:xfrm>
            <a:off x="481445" y="1161761"/>
            <a:ext cx="8050213" cy="4391025"/>
          </a:xfrm>
        </p:spPr>
        <p:txBody>
          <a:bodyPr/>
          <a:lstStyle/>
          <a:p>
            <a:r>
              <a:rPr lang="en-US" dirty="0" smtClean="0"/>
              <a:t>Lack of situational awareness</a:t>
            </a:r>
          </a:p>
          <a:p>
            <a:r>
              <a:rPr lang="en-US" dirty="0" smtClean="0"/>
              <a:t>Miscommunication</a:t>
            </a:r>
          </a:p>
          <a:p>
            <a:r>
              <a:rPr lang="en-US" dirty="0" smtClean="0"/>
              <a:t>Misunderstanding</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8</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822" y="3084368"/>
            <a:ext cx="44481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540" y="3255097"/>
            <a:ext cx="3605988" cy="2189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84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Situational Awareness	</a:t>
            </a:r>
            <a:endParaRPr lang="en-US" dirty="0"/>
          </a:p>
        </p:txBody>
      </p:sp>
      <p:sp>
        <p:nvSpPr>
          <p:cNvPr id="3" name="Content Placeholder 2"/>
          <p:cNvSpPr>
            <a:spLocks noGrp="1"/>
          </p:cNvSpPr>
          <p:nvPr>
            <p:ph idx="1"/>
          </p:nvPr>
        </p:nvSpPr>
        <p:spPr>
          <a:xfrm>
            <a:off x="453737" y="1161762"/>
            <a:ext cx="8050213" cy="4391025"/>
          </a:xfrm>
        </p:spPr>
        <p:txBody>
          <a:bodyPr/>
          <a:lstStyle/>
          <a:p>
            <a:r>
              <a:rPr lang="en-US" dirty="0" smtClean="0"/>
              <a:t>Plan your flight</a:t>
            </a:r>
          </a:p>
          <a:p>
            <a:pPr lvl="1"/>
            <a:r>
              <a:rPr lang="en-US" dirty="0" smtClean="0"/>
              <a:t>Review routing, altitude, and procedure expectations</a:t>
            </a:r>
          </a:p>
          <a:p>
            <a:pPr lvl="2"/>
            <a:r>
              <a:rPr lang="en-US" dirty="0" smtClean="0"/>
              <a:t>Warning! Expectation Bias</a:t>
            </a:r>
          </a:p>
          <a:p>
            <a:pPr lvl="3"/>
            <a:r>
              <a:rPr lang="en-US" dirty="0" smtClean="0"/>
              <a:t>Hearing what you expect to hear</a:t>
            </a:r>
          </a:p>
          <a:p>
            <a:pPr lvl="3"/>
            <a:r>
              <a:rPr lang="en-US" dirty="0" smtClean="0"/>
              <a:t>Seeing what you expect to see.</a:t>
            </a:r>
          </a:p>
          <a:p>
            <a:r>
              <a:rPr lang="en-US" dirty="0" smtClean="0"/>
              <a:t>Track your Progress</a:t>
            </a:r>
          </a:p>
          <a:p>
            <a:pPr lvl="1"/>
            <a:r>
              <a:rPr lang="en-US" dirty="0" smtClean="0"/>
              <a:t>Moving map applications are good but…</a:t>
            </a:r>
          </a:p>
          <a:p>
            <a:pPr lvl="2"/>
            <a:r>
              <a:rPr lang="en-US" dirty="0" smtClean="0"/>
              <a:t>Give yourself some room</a:t>
            </a:r>
          </a:p>
          <a:p>
            <a:pPr lvl="3"/>
            <a:r>
              <a:rPr lang="en-US" dirty="0" smtClean="0"/>
              <a:t>Don’t operate on the edge of airspace you’re not cleared to enter.</a:t>
            </a:r>
          </a:p>
          <a:p>
            <a:pPr marL="0" indent="0">
              <a:buNone/>
            </a:pPr>
            <a:r>
              <a:rPr lang="en-US" dirty="0"/>
              <a:t>	</a:t>
            </a:r>
            <a:r>
              <a:rPr lang="en-US" dirty="0" smtClean="0"/>
              <a:t> </a:t>
            </a:r>
            <a:r>
              <a:rPr lang="en-US" dirty="0"/>
              <a:t>	</a:t>
            </a:r>
            <a:r>
              <a:rPr lang="en-US" dirty="0" smtClean="0"/>
              <a:t>				 </a:t>
            </a:r>
            <a:endParaRPr lang="en-US" dirty="0"/>
          </a:p>
        </p:txBody>
      </p:sp>
      <p:sp>
        <p:nvSpPr>
          <p:cNvPr id="4" name="Slide Number Placeholder 3"/>
          <p:cNvSpPr>
            <a:spLocks noGrp="1"/>
          </p:cNvSpPr>
          <p:nvPr>
            <p:ph type="sldNum" sz="quarter" idx="4"/>
          </p:nvPr>
        </p:nvSpPr>
        <p:spPr/>
        <p:txBody>
          <a:bodyPr/>
          <a:lstStyle/>
          <a:p>
            <a:fld id="{74438B1A-AF1B-4C8B-993E-1BADE62A2451}" type="slidenum">
              <a:rPr lang="en-US" smtClean="0"/>
              <a:pPr/>
              <a:t>9</a:t>
            </a:fld>
            <a:endParaRPr lang="en-US" dirty="0"/>
          </a:p>
        </p:txBody>
      </p:sp>
    </p:spTree>
    <p:extLst>
      <p:ext uri="{BB962C8B-B14F-4D97-AF65-F5344CB8AC3E}">
        <p14:creationId xmlns:p14="http://schemas.microsoft.com/office/powerpoint/2010/main" val="350627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5YDFD77UPU3F-311-221</_dlc_DocId>
    <_dlc_DocIdUrl xmlns="04289566-cf42-4ce7-aa7c-2469c3d4502e">
      <Url>https://avssp.faa.gov/avs/afsfaast/_layouts/15/DocIdRedir.aspx?ID=5YDFD77UPU3F-311-221</Url>
      <Description>5YDFD77UPU3F-311-221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0" ma:contentTypeDescription="Create a new document." ma:contentTypeScope="" ma:versionID="642ab41d17964e825ff42055cff378b4">
  <xsd:schema xmlns:xsd="http://www.w3.org/2001/XMLSchema" xmlns:xs="http://www.w3.org/2001/XMLSchema" xmlns:p="http://schemas.microsoft.com/office/2006/metadata/properties" xmlns:ns2="04289566-cf42-4ce7-aa7c-2469c3d4502e" targetNamespace="http://schemas.microsoft.com/office/2006/metadata/properties" ma:root="true" ma:fieldsID="2c08fc3b15f1083b729435ba94b6a755" ns2:_="">
    <xsd:import namespace="04289566-cf42-4ce7-aa7c-2469c3d450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7D1EC2-086B-4869-9FB4-0CCB136B730B}"/>
</file>

<file path=customXml/itemProps2.xml><?xml version="1.0" encoding="utf-8"?>
<ds:datastoreItem xmlns:ds="http://schemas.openxmlformats.org/officeDocument/2006/customXml" ds:itemID="{AB17F8C7-2AEB-4BC2-A828-B2E729EBBAC3}"/>
</file>

<file path=customXml/itemProps3.xml><?xml version="1.0" encoding="utf-8"?>
<ds:datastoreItem xmlns:ds="http://schemas.openxmlformats.org/officeDocument/2006/customXml" ds:itemID="{0B80675E-01F7-49AA-B61E-EE85CFCAD03B}"/>
</file>

<file path=customXml/itemProps4.xml><?xml version="1.0" encoding="utf-8"?>
<ds:datastoreItem xmlns:ds="http://schemas.openxmlformats.org/officeDocument/2006/customXml" ds:itemID="{D90F982C-0FF8-4114-B38B-D816EC79B96D}"/>
</file>

<file path=docProps/app.xml><?xml version="1.0" encoding="utf-8"?>
<Properties xmlns="http://schemas.openxmlformats.org/officeDocument/2006/extended-properties" xmlns:vt="http://schemas.openxmlformats.org/officeDocument/2006/docPropsVTypes">
  <Template/>
  <TotalTime>4181</TotalTime>
  <Words>1824</Words>
  <Application>Microsoft Office PowerPoint</Application>
  <PresentationFormat>On-screen Show (4:3)</PresentationFormat>
  <Paragraphs>248</Paragraphs>
  <Slides>20</Slides>
  <Notes>20</Notes>
  <HiddenSlides>0</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1_Custom Design</vt:lpstr>
      <vt:lpstr>2_Custom Design</vt:lpstr>
      <vt:lpstr>Acrobat Document</vt:lpstr>
      <vt:lpstr>Topic of the Month August </vt:lpstr>
      <vt:lpstr>Welcome</vt:lpstr>
      <vt:lpstr>Overview  </vt:lpstr>
      <vt:lpstr>PDs really are a big deal</vt:lpstr>
      <vt:lpstr>Common Air Deviations </vt:lpstr>
      <vt:lpstr>Common Ground Deviations </vt:lpstr>
      <vt:lpstr>PDs are increasing </vt:lpstr>
      <vt:lpstr>PD Precursors</vt:lpstr>
      <vt:lpstr>Situational Awareness </vt:lpstr>
      <vt:lpstr>Situational Awareness </vt:lpstr>
      <vt:lpstr>Situational Awareness</vt:lpstr>
      <vt:lpstr>Situational Awareness</vt:lpstr>
      <vt:lpstr>Miscommunication  </vt:lpstr>
      <vt:lpstr>Miscommunication  </vt:lpstr>
      <vt:lpstr>Miscommunication  </vt:lpstr>
      <vt:lpstr>Misunderstanding</vt:lpstr>
      <vt:lpstr>Questions?</vt:lpstr>
      <vt:lpstr>Proficiency and Peace of Mind</vt:lpstr>
      <vt:lpstr>Thank you for attending </vt:lpstr>
      <vt:lpstr>Topic of the Month August </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of the Month - Aug 2017 - Pilot Deviation Avoidance - PPT</dc:title>
  <dc:creator>MTONEY</dc:creator>
  <cp:lastModifiedBy>AVS Enterprise</cp:lastModifiedBy>
  <cp:revision>247</cp:revision>
  <dcterms:created xsi:type="dcterms:W3CDTF">2005-01-28T20:32:53Z</dcterms:created>
  <dcterms:modified xsi:type="dcterms:W3CDTF">2016-09-19T19:22:20Z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0x010100DD5FDB223F4C0E4A8408399FFA4EDA33</vt:lpwstr>
  </property>
  <property fmtid="{D5CDD505-2E9C-101B-9397-08002B2CF9AE}" pid="3" name="_dlc_DocIdItemGuid">
    <vt:lpwstr>2b4161a1-1c34-4d34-b51f-5444998cbd2e</vt:lpwstr>
  </property>
</Properties>
</file>