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0"/>
  </p:notesMasterIdLst>
  <p:handoutMasterIdLst>
    <p:handoutMasterId r:id="rId31"/>
  </p:handoutMasterIdLst>
  <p:sldIdLst>
    <p:sldId id="256" r:id="rId6"/>
    <p:sldId id="258" r:id="rId7"/>
    <p:sldId id="260" r:id="rId8"/>
    <p:sldId id="261" r:id="rId9"/>
    <p:sldId id="262" r:id="rId10"/>
    <p:sldId id="282" r:id="rId11"/>
    <p:sldId id="263" r:id="rId12"/>
    <p:sldId id="264" r:id="rId13"/>
    <p:sldId id="265" r:id="rId14"/>
    <p:sldId id="267" r:id="rId15"/>
    <p:sldId id="268" r:id="rId16"/>
    <p:sldId id="281" r:id="rId17"/>
    <p:sldId id="269" r:id="rId18"/>
    <p:sldId id="270" r:id="rId19"/>
    <p:sldId id="266" r:id="rId20"/>
    <p:sldId id="271" r:id="rId21"/>
    <p:sldId id="272" r:id="rId22"/>
    <p:sldId id="273" r:id="rId23"/>
    <p:sldId id="274" r:id="rId24"/>
    <p:sldId id="276" r:id="rId25"/>
    <p:sldId id="277"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7778" autoAdjust="0"/>
  </p:normalViewPr>
  <p:slideViewPr>
    <p:cSldViewPr>
      <p:cViewPr varScale="1">
        <p:scale>
          <a:sx n="71" d="100"/>
          <a:sy n="71" d="100"/>
        </p:scale>
        <p:origin x="-8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32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143360-122B-43E6-A482-CFDB3DC4BA73}" type="datetimeFigureOut">
              <a:rPr lang="en-US" smtClean="0"/>
              <a:pPr/>
              <a:t>6/16/2017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B20C3E-602D-4EC1-9C64-96C0327E95D4}" type="slidenum">
              <a:rPr lang="en-US" smtClean="0"/>
              <a:pPr/>
              <a:t>‹#›</a:t>
            </a:fld>
            <a:endParaRPr lang="en-US" dirty="0"/>
          </a:p>
        </p:txBody>
      </p:sp>
    </p:spTree>
    <p:extLst>
      <p:ext uri="{BB962C8B-B14F-4D97-AF65-F5344CB8AC3E}">
        <p14:creationId xmlns:p14="http://schemas.microsoft.com/office/powerpoint/2010/main" val="328426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298A5-8C0D-4093-AE9A-D88B0C4D53FC}" type="datetimeFigureOut">
              <a:rPr lang="en-US" smtClean="0"/>
              <a:pPr/>
              <a:t>6/16/2017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B1A33-46E2-4226-B77A-6AF4D07FB11A}" type="slidenum">
              <a:rPr lang="en-US" smtClean="0"/>
              <a:pPr/>
              <a:t>‹#›</a:t>
            </a:fld>
            <a:endParaRPr lang="en-US" dirty="0"/>
          </a:p>
        </p:txBody>
      </p:sp>
    </p:spTree>
    <p:extLst>
      <p:ext uri="{BB962C8B-B14F-4D97-AF65-F5344CB8AC3E}">
        <p14:creationId xmlns:p14="http://schemas.microsoft.com/office/powerpoint/2010/main" val="109484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asafety.gov/gslac/ALC/course_catalog.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asafety.gov/SPANS/events/EventList.aspx?statecd=C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ea typeface="ＭＳ Ｐゴシック" pitchFamily="34" charset="-128"/>
              </a:rPr>
              <a:t>2017/6-16-109 (I) PP </a:t>
            </a:r>
            <a:r>
              <a:rPr lang="en-US" b="1"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James Mason</a:t>
            </a:r>
            <a:r>
              <a:rPr lang="de-DE" dirty="0" smtClean="0">
                <a:latin typeface="Times New Roman" pitchFamily="18" charset="0"/>
                <a:ea typeface="ＭＳ Ｐゴシック" pitchFamily="34" charset="-128"/>
              </a:rPr>
              <a:t>;</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Lead, Office 562-888-2020</a:t>
            </a:r>
            <a:endParaRPr lang="en-US" b="1"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for Flying After Inactivity</a:t>
            </a:r>
          </a:p>
          <a:p>
            <a:endParaRPr lang="en-US"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endParaRPr lang="en-US" i="1" dirty="0" smtClean="0">
              <a:latin typeface="Times New Roman" pitchFamily="18" charset="0"/>
              <a:ea typeface="ＭＳ Ｐゴシック" pitchFamily="34" charset="-128"/>
            </a:endParaRPr>
          </a:p>
          <a:p>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Some slides contain background information that supports the concepts presented in the program.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endParaRPr lang="en-US"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The production team hope you and your audience will enjoy the show.   Break a leg!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1</a:t>
            </a:fld>
            <a:endParaRPr lang="en-US" dirty="0"/>
          </a:p>
        </p:txBody>
      </p:sp>
    </p:spTree>
    <p:extLst>
      <p:ext uri="{BB962C8B-B14F-4D97-AF65-F5344CB8AC3E}">
        <p14:creationId xmlns:p14="http://schemas.microsoft.com/office/powerpoint/2010/main" val="11762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Times New Roman" pitchFamily="18" charset="0"/>
                <a:ea typeface="ＭＳ Ｐゴシック" pitchFamily="34" charset="-128"/>
              </a:rPr>
              <a:t>If you’re a recent graduate of IFR training, you’ve heard this statement repeatedly.  But it’s easy in some parts of the country to convince yourself that those approaches, holds and course tracks 5.5 months ago are ok just to ‘punch through a little cloud deck’.  What could happen? Well-what if you lose comm?  Or some other issues develops with the airplane?  What if your PFD suddenly comes up with the “big red X”?  Are you ready?  </a:t>
            </a:r>
          </a:p>
          <a:p>
            <a:endParaRPr lang="en-US" b="1"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Instrument pilots find that their skills must be exercised regularly-it’s not like riding a bike, after all!!  To that end, as we say here, consider flying once a month with a CFI-I and working on these and other skills that acquire rust if you don’t think about and use them.  Also, an IPC every six months is excellent for maintaining your ability to use the rating, safely.  </a:t>
            </a:r>
          </a:p>
          <a:p>
            <a:endParaRPr lang="en-US" dirty="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32772" name="Slide Number Placeholder 3"/>
          <p:cNvSpPr>
            <a:spLocks noGrp="1"/>
          </p:cNvSpPr>
          <p:nvPr>
            <p:ph type="sldNum" sz="quarter" idx="5"/>
          </p:nvPr>
        </p:nvSpPr>
        <p:spPr>
          <a:noFill/>
        </p:spPr>
        <p:txBody>
          <a:bodyPr/>
          <a:lstStyle/>
          <a:p>
            <a:fld id="{D92C2CFC-598C-4567-8B39-89D8768AE674}" type="slidenum">
              <a:rPr lang="en-US" smtClean="0">
                <a:latin typeface="Times New Roman" pitchFamily="18" charset="0"/>
                <a:ea typeface="ＭＳ Ｐゴシック" pitchFamily="34" charset="-128"/>
              </a:rPr>
              <a:pPr/>
              <a:t>10</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74428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latin typeface="Times New Roman" pitchFamily="18" charset="0"/>
                <a:ea typeface="ＭＳ Ｐゴシック" pitchFamily="34" charset="-128"/>
              </a:rPr>
              <a:t>If you’re viewing this presentation, chances are you’re at least familiar with the FAA </a:t>
            </a:r>
            <a:r>
              <a:rPr lang="en-US" i="1" dirty="0" smtClean="0">
                <a:latin typeface="Times New Roman" pitchFamily="18" charset="0"/>
                <a:ea typeface="ＭＳ Ｐゴシック" pitchFamily="34" charset="-128"/>
              </a:rPr>
              <a:t>WINGS</a:t>
            </a:r>
            <a:r>
              <a:rPr lang="en-US" dirty="0" smtClean="0">
                <a:latin typeface="Times New Roman" pitchFamily="18" charset="0"/>
                <a:ea typeface="ＭＳ Ｐゴシック" pitchFamily="34" charset="-128"/>
              </a:rPr>
              <a:t> programs, if not a participant.  The seminar you’re at right now counts toward a </a:t>
            </a:r>
            <a:r>
              <a:rPr lang="en-US" i="1" dirty="0" smtClean="0">
                <a:latin typeface="Times New Roman" pitchFamily="18" charset="0"/>
                <a:ea typeface="ＭＳ Ｐゴシック" pitchFamily="34" charset="-128"/>
              </a:rPr>
              <a:t>WINGS </a:t>
            </a:r>
            <a:r>
              <a:rPr lang="en-US" dirty="0" smtClean="0">
                <a:latin typeface="Times New Roman" pitchFamily="18" charset="0"/>
                <a:ea typeface="ＭＳ Ｐゴシック" pitchFamily="34" charset="-128"/>
              </a:rPr>
              <a:t>phase;  completing the appropriate content on the </a:t>
            </a:r>
            <a:r>
              <a:rPr lang="en-US" i="1" dirty="0" smtClean="0">
                <a:latin typeface="Times New Roman" pitchFamily="18" charset="0"/>
                <a:ea typeface="ＭＳ Ｐゴシック" pitchFamily="34" charset="-128"/>
              </a:rPr>
              <a:t>WINGS</a:t>
            </a:r>
            <a:r>
              <a:rPr lang="en-US" dirty="0" smtClean="0">
                <a:latin typeface="Times New Roman" pitchFamily="18" charset="0"/>
                <a:ea typeface="ＭＳ Ｐゴシック" pitchFamily="34" charset="-128"/>
              </a:rPr>
              <a:t> site counts too.  You don’t have to be current to view these or attend seminars and meetings.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As mentioned before, a WINGS phase counts as a BFR.  You can get an IPC and have that count as part of a phase, as well as aircraft checkouts.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Almost any topic you’d like to learn more about is available on </a:t>
            </a:r>
            <a:r>
              <a:rPr lang="en-US" i="1" dirty="0" smtClean="0">
                <a:latin typeface="Times New Roman" pitchFamily="18" charset="0"/>
                <a:ea typeface="ＭＳ Ｐゴシック" pitchFamily="34" charset="-128"/>
              </a:rPr>
              <a:t>WINGS</a:t>
            </a:r>
            <a:r>
              <a:rPr lang="en-US" dirty="0" smtClean="0">
                <a:latin typeface="Times New Roman" pitchFamily="18" charset="0"/>
                <a:ea typeface="ＭＳ Ｐゴシック" pitchFamily="34" charset="-128"/>
              </a:rPr>
              <a:t>’ site, or will be presented at a FAASTeam presentation.  Subscribe to the email notifications of these events as part of your return to the cockpit!!!</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6868" name="Slide Number Placeholder 3"/>
          <p:cNvSpPr>
            <a:spLocks noGrp="1"/>
          </p:cNvSpPr>
          <p:nvPr>
            <p:ph type="sldNum" sz="quarter" idx="5"/>
          </p:nvPr>
        </p:nvSpPr>
        <p:spPr>
          <a:noFill/>
        </p:spPr>
        <p:txBody>
          <a:bodyPr/>
          <a:lstStyle/>
          <a:p>
            <a:fld id="{66E6F8EC-8DBB-441E-B0AB-C87E40669256}" type="slidenum">
              <a:rPr lang="en-US" smtClean="0">
                <a:latin typeface="Times New Roman" pitchFamily="18" charset="0"/>
                <a:ea typeface="ＭＳ Ｐゴシック" pitchFamily="34" charset="-128"/>
              </a:rPr>
              <a:pPr/>
              <a:t>11</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01792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42606"/>
            <a:ext cx="5486400" cy="4114800"/>
          </a:xfrm>
        </p:spPr>
        <p:txBody>
          <a:bodyPr>
            <a:normAutofit fontScale="92500"/>
          </a:bodyPr>
          <a:lstStyle/>
          <a:p>
            <a:r>
              <a:rPr lang="en-US" dirty="0" smtClean="0">
                <a:latin typeface="Times New Roman" panose="02020603050405020304" pitchFamily="18" charset="0"/>
                <a:cs typeface="Times New Roman" panose="02020603050405020304" pitchFamily="18" charset="0"/>
              </a:rPr>
              <a:t>An option for today’s pilots return to the cockpit, online resources like faasafety.gov (the </a:t>
            </a:r>
            <a:r>
              <a:rPr lang="en-US" i="1" dirty="0" smtClean="0">
                <a:latin typeface="Times New Roman" panose="02020603050405020304" pitchFamily="18" charset="0"/>
                <a:cs typeface="Times New Roman" panose="02020603050405020304" pitchFamily="18" charset="0"/>
              </a:rPr>
              <a:t>WINGS</a:t>
            </a:r>
            <a:r>
              <a:rPr lang="en-US" dirty="0" smtClean="0">
                <a:latin typeface="Times New Roman" panose="02020603050405020304" pitchFamily="18" charset="0"/>
                <a:cs typeface="Times New Roman" panose="02020603050405020304" pitchFamily="18" charset="0"/>
              </a:rPr>
              <a:t> hub) can let you refresh your knowledge at your own pace, at your home, office, airport lounge, etc.  Since costs are often a concern and may have led to your inactivity, these courses can save you money and streamline the process.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Example:  in your </a:t>
            </a:r>
            <a:r>
              <a:rPr lang="en-US" dirty="0" smtClean="0">
                <a:latin typeface="Times New Roman" panose="02020603050405020304" pitchFamily="18" charset="0"/>
                <a:cs typeface="Times New Roman" panose="02020603050405020304" pitchFamily="18" charset="0"/>
              </a:rPr>
              <a:t>favorite browser, enter “faasafety.gov”.  When the page comes up, in the upper left corner you will see a blue header with “Activities, Courses, Seminars &amp; Webinars”.  Move </a:t>
            </a:r>
            <a:r>
              <a:rPr lang="en-US" dirty="0" smtClean="0">
                <a:latin typeface="Times New Roman" panose="02020603050405020304" pitchFamily="18" charset="0"/>
                <a:cs typeface="Times New Roman" panose="02020603050405020304" pitchFamily="18" charset="0"/>
              </a:rPr>
              <a:t>your pointer over this, and a drop-down menu appears.  Click on “Courses” and then, next to “</a:t>
            </a:r>
            <a:r>
              <a:rPr lang="en-US" i="1" dirty="0" smtClean="0">
                <a:latin typeface="Times New Roman" panose="02020603050405020304" pitchFamily="18" charset="0"/>
                <a:cs typeface="Times New Roman" panose="02020603050405020304" pitchFamily="18" charset="0"/>
              </a:rPr>
              <a:t>WINGS</a:t>
            </a:r>
            <a:r>
              <a:rPr lang="en-US" dirty="0" smtClean="0">
                <a:latin typeface="Times New Roman" panose="02020603050405020304" pitchFamily="18" charset="0"/>
                <a:cs typeface="Times New Roman" panose="02020603050405020304" pitchFamily="18" charset="0"/>
              </a:rPr>
              <a:t> COURSES” click on “show </a:t>
            </a:r>
            <a:r>
              <a:rPr lang="en-US" i="1" dirty="0" smtClean="0">
                <a:latin typeface="Times New Roman" panose="02020603050405020304" pitchFamily="18" charset="0"/>
                <a:cs typeface="Times New Roman" panose="02020603050405020304" pitchFamily="18" charset="0"/>
              </a:rPr>
              <a:t>WINGS</a:t>
            </a:r>
            <a:r>
              <a:rPr lang="en-US" dirty="0" smtClean="0">
                <a:latin typeface="Times New Roman" panose="02020603050405020304" pitchFamily="18" charset="0"/>
                <a:cs typeface="Times New Roman" panose="02020603050405020304" pitchFamily="18" charset="0"/>
              </a:rPr>
              <a:t> courses” and take a look at just the first page you see.  The first one is “A Direct Approach to Class B VFR Operations” !!  Perfect for pilots to review after a short layoff, a long period of inactivity, or if you’re current and are nervous about flying in Class B airspace on trip.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Here is the link to this page: </a:t>
            </a:r>
            <a:r>
              <a:rPr lang="en-US" dirty="0" smtClean="0">
                <a:latin typeface="Times New Roman" panose="02020603050405020304" pitchFamily="18" charset="0"/>
                <a:cs typeface="Times New Roman" panose="02020603050405020304" pitchFamily="18" charset="0"/>
                <a:hlinkClick r:id="rId3"/>
              </a:rPr>
              <a:t>https</a:t>
            </a:r>
            <a:r>
              <a:rPr lang="en-US" dirty="0">
                <a:latin typeface="Times New Roman" panose="02020603050405020304" pitchFamily="18" charset="0"/>
                <a:cs typeface="Times New Roman" panose="02020603050405020304" pitchFamily="18" charset="0"/>
                <a:hlinkClick r:id="rId3"/>
              </a:rPr>
              <a:t>://</a:t>
            </a:r>
            <a:r>
              <a:rPr lang="en-US" dirty="0" smtClean="0">
                <a:latin typeface="Times New Roman" panose="02020603050405020304" pitchFamily="18" charset="0"/>
                <a:cs typeface="Times New Roman" panose="02020603050405020304" pitchFamily="18" charset="0"/>
                <a:hlinkClick r:id="rId3"/>
              </a:rPr>
              <a:t>www.faasafety.gov/gslac/ALC/course_catalog.aspx</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You can subscribe to an email notification service on faasafety.gov that will inform you about seminars and webinars.  These can not only help you learn and re-learn the material you need to return to flying, but you will also meet other pilots and flight instructors who can help and encourage you.  </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Here is the link to the seminars page:</a:t>
            </a:r>
          </a:p>
          <a:p>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hlinkClick r:id="rId4"/>
              </a:rPr>
              <a:t>https</a:t>
            </a:r>
            <a:r>
              <a:rPr lang="en-US" dirty="0">
                <a:latin typeface="Times New Roman" panose="02020603050405020304" pitchFamily="18" charset="0"/>
                <a:cs typeface="Times New Roman" panose="02020603050405020304" pitchFamily="18" charset="0"/>
                <a:hlinkClick r:id="rId4"/>
              </a:rPr>
              <a:t>://</a:t>
            </a:r>
            <a:r>
              <a:rPr lang="en-US" dirty="0" smtClean="0">
                <a:latin typeface="Times New Roman" panose="02020603050405020304" pitchFamily="18" charset="0"/>
                <a:cs typeface="Times New Roman" panose="02020603050405020304" pitchFamily="18" charset="0"/>
                <a:hlinkClick r:id="rId4"/>
              </a:rPr>
              <a:t>www.faasafety.gov/SPANS/events/EventList.aspx?statecd=CA</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1FB1A33-46E2-4226-B77A-6AF4D07FB11A}" type="slidenum">
              <a:rPr lang="en-US" smtClean="0"/>
              <a:pPr/>
              <a:t>12</a:t>
            </a:fld>
            <a:endParaRPr lang="en-US" dirty="0"/>
          </a:p>
        </p:txBody>
      </p:sp>
    </p:spTree>
    <p:extLst>
      <p:ext uri="{BB962C8B-B14F-4D97-AF65-F5344CB8AC3E}">
        <p14:creationId xmlns:p14="http://schemas.microsoft.com/office/powerpoint/2010/main" val="2478870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normAutofit lnSpcReduction="10000"/>
          </a:bodyPr>
          <a:lstStyle/>
          <a:p>
            <a:r>
              <a:rPr lang="en-US" dirty="0" smtClean="0">
                <a:latin typeface="Times New Roman" pitchFamily="18" charset="0"/>
                <a:ea typeface="ＭＳ Ｐゴシック" pitchFamily="34" charset="-128"/>
              </a:rPr>
              <a:t>Great, you’ve decided you’re ready to get flying again!!  You need to consider what </a:t>
            </a:r>
          </a:p>
          <a:p>
            <a:r>
              <a:rPr lang="en-US" dirty="0" smtClean="0">
                <a:latin typeface="Times New Roman" pitchFamily="18" charset="0"/>
                <a:ea typeface="ＭＳ Ｐゴシック" pitchFamily="34" charset="-128"/>
              </a:rPr>
              <a:t>Skills have eroded due to your inactivity, and which ones you truly want or need to refresh.  For example, ask yourself: </a:t>
            </a:r>
          </a:p>
          <a:p>
            <a:endParaRPr lang="en-US" dirty="0" smtClean="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Can I, or do I really want to, fly at night?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Can I, or do I really want to fly IFR?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Am I ready in case of an engine failure? Under what conditions?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Call your CFI, or find one. Ask around if you don’t have a favorite, or want to try someone new.  CFI’s are always glad to see a customer walk in after a period of inactivity with a list of questions-it means they’ve started to study and prepare on their own.  Any CFI will gladly help you plan out the steps to regain your proficiency and confidence.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Particularly if it’s been a long, long time…GO FLYING!! Don’t delay, get back in the air.  Often you’ll be pleased and surprised at what you can still do, and the enjoyment of being back up helps everything else fall into place!!</a:t>
            </a:r>
          </a:p>
          <a:p>
            <a:endParaRPr lang="en-US" dirty="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7892" name="Slide Number Placeholder 3"/>
          <p:cNvSpPr>
            <a:spLocks noGrp="1"/>
          </p:cNvSpPr>
          <p:nvPr>
            <p:ph type="sldNum" sz="quarter" idx="5"/>
          </p:nvPr>
        </p:nvSpPr>
        <p:spPr>
          <a:noFill/>
        </p:spPr>
        <p:txBody>
          <a:bodyPr/>
          <a:lstStyle/>
          <a:p>
            <a:fld id="{DC6EBED1-9068-4C2F-A05B-5D242DCFD769}" type="slidenum">
              <a:rPr lang="en-US" smtClean="0">
                <a:latin typeface="Times New Roman" pitchFamily="18" charset="0"/>
                <a:ea typeface="ＭＳ Ｐゴシック" pitchFamily="34" charset="-128"/>
              </a:rPr>
              <a:pPr/>
              <a:t>13</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06624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While planning your return to flying, consider what skills, exactly, you really need to apply your ‘rust eraser’ to.  If it’s been just a few weeks or months, generally your motor skills (handling crosswinds, being precise with altitude, airspeeds, checklists, </a:t>
            </a:r>
            <a:r>
              <a:rPr lang="en-US" dirty="0" smtClean="0">
                <a:latin typeface="Times New Roman" panose="02020603050405020304" pitchFamily="18" charset="0"/>
                <a:cs typeface="Times New Roman" panose="02020603050405020304" pitchFamily="18" charset="0"/>
              </a:rPr>
              <a:t>etc.) </a:t>
            </a:r>
            <a:r>
              <a:rPr lang="en-US" dirty="0" smtClean="0">
                <a:latin typeface="Times New Roman" panose="02020603050405020304" pitchFamily="18" charset="0"/>
                <a:cs typeface="Times New Roman" panose="02020603050405020304" pitchFamily="18" charset="0"/>
              </a:rPr>
              <a:t>are your concerns.  You may just need to go flying with a CFI and polish these skills a bit.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your layoff involves many months to many years, pilots often find that their motor skills return relatively quickly, BUT their mental skills (often, FYI, the MOST important skills in many situations) need more work and study.  These can range from changes in regulations or procedures, to remembering airspace requirements, to….??  In such a case, you need to plan for ground study and instruction in addition to flying instruction.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Discussion:  What kinds of flying skills do pilots feel concerned about after lack of use?  What kinds of operations require regular use to keep mental skills sharp?  What things involve both??</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1FB1A33-46E2-4226-B77A-6AF4D07FB11A}" type="slidenum">
              <a:rPr lang="en-US" smtClean="0"/>
              <a:pPr/>
              <a:t>14</a:t>
            </a:fld>
            <a:endParaRPr lang="en-US" dirty="0"/>
          </a:p>
        </p:txBody>
      </p:sp>
    </p:spTree>
    <p:extLst>
      <p:ext uri="{BB962C8B-B14F-4D97-AF65-F5344CB8AC3E}">
        <p14:creationId xmlns:p14="http://schemas.microsoft.com/office/powerpoint/2010/main" val="188697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Times New Roman" panose="02020603050405020304" pitchFamily="18" charset="0"/>
                <a:cs typeface="Times New Roman" panose="02020603050405020304" pitchFamily="18" charset="0"/>
              </a:rPr>
              <a:t>Sometimes, due to the nature of the activity, finances or whatever, we just don’t fly enough.  Like so many things, if you’re asking yourself “should I get some dual” the answer is YES.  Don’t forget-every time you work with an instructor, you learn </a:t>
            </a:r>
            <a:r>
              <a:rPr lang="en-US" i="1" dirty="0" smtClean="0">
                <a:latin typeface="Times New Roman" panose="02020603050405020304" pitchFamily="18" charset="0"/>
                <a:cs typeface="Times New Roman" panose="02020603050405020304" pitchFamily="18" charset="0"/>
              </a:rPr>
              <a:t>something!  </a:t>
            </a:r>
            <a:r>
              <a:rPr lang="en-US" dirty="0" smtClean="0">
                <a:latin typeface="Times New Roman" panose="02020603050405020304" pitchFamily="18" charset="0"/>
                <a:cs typeface="Times New Roman" panose="02020603050405020304" pitchFamily="18" charset="0"/>
              </a:rPr>
              <a:t>If you have any hesitation, just go fly with your favorite CFI.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discussion:  perhaps you don’t think you’re all that ‘rusty’.  If you go flying today, and the engine quits, are you ready?  What do you need to do to BE ready if you think you’re not?  If you’re vacuum system quits, or the AHRS stops working correctly (of course those never quit, right?), can you get the airplane safely on the ground if you’re in clouds?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What if ATC radar goes down? What if the beautiful calm day you’re anticipating after a long day of flying cross county turns ugly at your destination?  Can you handle it?  Do you know how to divert?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Another definition of inactivity could be this:  inactive use of certain skills that </a:t>
            </a:r>
            <a:r>
              <a:rPr lang="en-US" i="1" dirty="0" smtClean="0">
                <a:latin typeface="Times New Roman" panose="02020603050405020304" pitchFamily="18" charset="0"/>
                <a:cs typeface="Times New Roman" panose="02020603050405020304" pitchFamily="18" charset="0"/>
              </a:rPr>
              <a:t>might be needed.  Even if you fly regularly!! </a:t>
            </a:r>
            <a:endParaRPr lang="en-US" b="1" i="1" dirty="0" smtClean="0">
              <a:latin typeface="Times New Roman" panose="02020603050405020304" pitchFamily="18" charset="0"/>
              <a:cs typeface="Times New Roman" panose="02020603050405020304" pitchFamily="18" charset="0"/>
            </a:endParaRPr>
          </a:p>
          <a:p>
            <a:endParaRPr lang="en-US" b="1" i="1" dirty="0">
              <a:latin typeface="Times New Roman" panose="02020603050405020304" pitchFamily="18" charset="0"/>
              <a:cs typeface="Times New Roman" panose="02020603050405020304" pitchFamily="18" charset="0"/>
            </a:endParaRPr>
          </a:p>
          <a:p>
            <a:r>
              <a:rPr lang="en-US" i="1" dirty="0" smtClean="0">
                <a:latin typeface="Times New Roman" panose="02020603050405020304" pitchFamily="18" charset="0"/>
                <a:cs typeface="Times New Roman" panose="02020603050405020304" pitchFamily="18" charset="0"/>
              </a:rPr>
              <a:t> </a:t>
            </a:r>
          </a:p>
          <a:p>
            <a:endParaRPr lang="en-US" i="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a:t>
            </a:r>
            <a:endParaRPr lang="en-US" b="1" dirty="0">
              <a:latin typeface="Times New Roman" panose="02020603050405020304" pitchFamily="18" charset="0"/>
              <a:cs typeface="Times New Roman" panose="02020603050405020304" pitchFamily="18" charset="0"/>
            </a:endParaRPr>
          </a:p>
          <a:p>
            <a:endParaRPr lang="en-US" i="1" dirty="0" smtClean="0"/>
          </a:p>
          <a:p>
            <a:r>
              <a:rPr lang="en-US" i="1" dirty="0" smtClean="0"/>
              <a:t> </a:t>
            </a:r>
            <a:endParaRPr lang="en-US"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15</a:t>
            </a:fld>
            <a:endParaRPr lang="en-US" dirty="0"/>
          </a:p>
        </p:txBody>
      </p:sp>
    </p:spTree>
    <p:extLst>
      <p:ext uri="{BB962C8B-B14F-4D97-AF65-F5344CB8AC3E}">
        <p14:creationId xmlns:p14="http://schemas.microsoft.com/office/powerpoint/2010/main" val="169071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62000" y="4267200"/>
            <a:ext cx="5486400" cy="4114800"/>
          </a:xfrm>
          <a:noFill/>
          <a:ln/>
        </p:spPr>
        <p:txBody>
          <a:bodyPr/>
          <a:lstStyle/>
          <a:p>
            <a:r>
              <a:rPr lang="en-US" dirty="0" smtClean="0">
                <a:latin typeface="Times New Roman" pitchFamily="18" charset="0"/>
                <a:ea typeface="ＭＳ Ｐゴシック" pitchFamily="34" charset="-128"/>
              </a:rPr>
              <a:t>Even if you’re not at the controls, one of the best ways to knock off the rust is to get in the air!  Most CFI’s can cite at least one client who called with the statement “well, I went flying with my buddy, and realized how much I miss doing this” or “I took the airlines because I felt unsure if I was up to flying this trip, could we go flying in those conditions?” The point is, standing on the sidelines often creates more inactivity.  GO FLYING!! Then you can have that amazing grin on YOUR face that you see here!!</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p:spPr>
        <p:txBody>
          <a:bodyPr/>
          <a:lstStyle/>
          <a:p>
            <a:fld id="{4747BAC8-3FA1-411C-AD30-060F8FE51EB5}" type="slidenum">
              <a:rPr lang="en-US" smtClean="0">
                <a:latin typeface="Times New Roman" pitchFamily="18" charset="0"/>
                <a:ea typeface="ＭＳ Ｐゴシック" pitchFamily="34" charset="-128"/>
              </a:rPr>
              <a:pPr/>
              <a:t>16</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23380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4342606"/>
            <a:ext cx="5486400" cy="4114800"/>
          </a:xfrm>
        </p:spPr>
        <p:txBody>
          <a:bodyPr>
            <a:normAutofit/>
          </a:bodyPr>
          <a:lstStyle/>
          <a:p>
            <a:r>
              <a:rPr lang="en-US" dirty="0" smtClean="0">
                <a:latin typeface="Times New Roman" panose="02020603050405020304" pitchFamily="18" charset="0"/>
                <a:cs typeface="Times New Roman" panose="02020603050405020304" pitchFamily="18" charset="0"/>
              </a:rPr>
              <a:t>It might not take as much time as you think.  Or, it might take quite a lot more than you think!  As with all things related to learning and maintaining a skill, no two people arrive at a standard in the same amount of time.  And, some tasks or skills are easy for some, and not others.  Again, no two pilots will master a given required skill or area of knowledge with the same ease.  EVERYONE has plateaus, remember?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Since flying is a privilege that we earn, after a period of inactivity your goal should be to regain the proficiency you had when you felt sharp.  A great yardstick (yes, we know this is difficult!) is to ask yourself, could I pass my check ride TODAY? If the answer is NO, then analyze WHY.  Go through the Airman’s Certification Standards (if the practical test for your license is still governed by the Practical Test Standards, give some thought to looking at the ACS that applies to another practical test) and look at the tasks.  You’ll no doubt feel that some areas, you’re fine.  Others, perhaps not so much.  THOSE are the areas you need to practice and regain proficiency with.  The result:  managing risk when you fly, and increased safety for you and your passengers.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Remember:  maybe your friend didn’t struggle with crosswind landings (yeah, right!).  If you did, it may take awhile before you’re really up to speed on them again.  Don’t rush the process-people are depending on you to be sharp on WHATEVER is required.  </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10"/>
          </p:nvPr>
        </p:nvSpPr>
        <p:spPr/>
        <p:txBody>
          <a:bodyPr/>
          <a:lstStyle/>
          <a:p>
            <a:fld id="{01FB1A33-46E2-4226-B77A-6AF4D07FB11A}" type="slidenum">
              <a:rPr lang="en-US" smtClean="0"/>
              <a:pPr/>
              <a:t>17</a:t>
            </a:fld>
            <a:endParaRPr lang="en-US" dirty="0"/>
          </a:p>
        </p:txBody>
      </p:sp>
    </p:spTree>
    <p:extLst>
      <p:ext uri="{BB962C8B-B14F-4D97-AF65-F5344CB8AC3E}">
        <p14:creationId xmlns:p14="http://schemas.microsoft.com/office/powerpoint/2010/main" val="2877539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1656"/>
            <a:ext cx="5486400" cy="4114800"/>
          </a:xfrm>
        </p:spPr>
        <p:txBody>
          <a:bodyPr>
            <a:normAutofit/>
          </a:bodyPr>
          <a:lstStyle/>
          <a:p>
            <a:r>
              <a:rPr lang="en-US" dirty="0" smtClean="0">
                <a:latin typeface="Times New Roman" panose="02020603050405020304" pitchFamily="18" charset="0"/>
                <a:cs typeface="Times New Roman" panose="02020603050405020304" pitchFamily="18" charset="0"/>
              </a:rPr>
              <a:t>As we’ve discussed, you’ve been out of the saddle for awhile.  Hopefully you’ll go flying ASAP and recall how much you enjoy this activity!  Whatever training you plan or need to do, go beyond the minimum standard.  You, and your passengers, will enjoy your return to flying even more if you do this.  With respect to some areas of skill and knowledge, having this attitude could save your life!</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ACS, PTS, Flight Review and IPC requirements are MINIMUM standards.  Accept the counsel of your selected training partner, whether that is an independent CFI or a flight school that assigns you several instructors.  Flight Instructors love to hear “can we practice that again?” or better yet “let’s meet one more time so I can get really sharp with these things”.  It’s NOT because they want more of your money-it’s because they’ve seen time and again what happens when pilots are in a hurry to get done.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Now that you’re spending the time, energy and money to return to flight status, tell your instructor at least one skill you’d like to improve.  It’ll make you a better pilot.  Things like: can we go fly in some wind?  Can you help me fly an ILS to ATP standards?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What other things can you think of???</a:t>
            </a:r>
          </a:p>
          <a:p>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1FB1A33-46E2-4226-B77A-6AF4D07FB11A}" type="slidenum">
              <a:rPr lang="en-US" smtClean="0"/>
              <a:pPr/>
              <a:t>18</a:t>
            </a:fld>
            <a:endParaRPr lang="en-US" dirty="0"/>
          </a:p>
        </p:txBody>
      </p:sp>
    </p:spTree>
    <p:extLst>
      <p:ext uri="{BB962C8B-B14F-4D97-AF65-F5344CB8AC3E}">
        <p14:creationId xmlns:p14="http://schemas.microsoft.com/office/powerpoint/2010/main" val="1461159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normAutofit/>
          </a:bodyPr>
          <a:lstStyle/>
          <a:p>
            <a:r>
              <a:rPr lang="en-US" dirty="0" smtClean="0">
                <a:latin typeface="Times New Roman" panose="02020603050405020304" pitchFamily="18" charset="0"/>
                <a:cs typeface="Times New Roman" panose="02020603050405020304" pitchFamily="18" charset="0"/>
              </a:rPr>
              <a:t>Congratulations!  Hopefully we’ve inspired you to get back in the air after some time off!!!  Now that you’re enjoying flying again, make a plan to fly regularly so you don’t need to go through all of this again.  The frequency will vary from pilot to pilot.  Consult with your CFI about what YOU need.  As stated earlier, some clubs and flight training/rental providers require that you fly at least once a month to rent an aircraft solo.  Like so many other things mentioned here, this is a MINIMUM.  Respect that, and plan to fly at least twice a month.  </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Discussion:  If you can only fly twice a month, what should you do during those flights to stay sharp?</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While training to regain your proficiency, you will notice some things either came back quickly, or were never lost.  Others, will take a lot of practice, particularly if they involve changes or new material.  Those things will require you to practice them more, and more often, than the other skills and knowledge areas.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Fly with an instructor often-even if you ARE an instructor!  Getting another set of eyes, ears and brains observing your flying helps keep bad habits and rust from setting in for ALL pilots!!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Consider regularly visiting faasafety.gov and taking a course online.  Better yet, come to a seminar once a month on a new topic.  </a:t>
            </a:r>
          </a:p>
          <a:p>
            <a:endParaRPr lang="en-US"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(Next Slide)</a:t>
            </a:r>
          </a:p>
          <a:p>
            <a:endParaRPr lang="en-US" b="1"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19</a:t>
            </a:fld>
            <a:endParaRPr lang="en-US" dirty="0"/>
          </a:p>
        </p:txBody>
      </p:sp>
    </p:spTree>
    <p:extLst>
      <p:ext uri="{BB962C8B-B14F-4D97-AF65-F5344CB8AC3E}">
        <p14:creationId xmlns:p14="http://schemas.microsoft.com/office/powerpoint/2010/main" val="78136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29700" name="Slide Number Placeholder 3"/>
          <p:cNvSpPr>
            <a:spLocks noGrp="1"/>
          </p:cNvSpPr>
          <p:nvPr>
            <p:ph type="sldNum" sz="quarter" idx="5"/>
          </p:nvPr>
        </p:nvSpPr>
        <p:spPr>
          <a:noFill/>
        </p:spPr>
        <p:txBody>
          <a:bodyPr/>
          <a:lstStyle/>
          <a:p>
            <a:fld id="{B5E15ADE-418C-4855-BC15-F2B7D5112739}" type="slidenum">
              <a:rPr lang="en-US" smtClean="0">
                <a:latin typeface="Times New Roman" pitchFamily="18" charset="0"/>
                <a:ea typeface="ＭＳ Ｐゴシック" pitchFamily="34" charset="-128"/>
              </a:rPr>
              <a:pPr/>
              <a:t>2</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584219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20</a:t>
            </a:fld>
            <a:endParaRPr lang="en-US" dirty="0"/>
          </a:p>
        </p:txBody>
      </p:sp>
    </p:spTree>
    <p:extLst>
      <p:ext uri="{BB962C8B-B14F-4D97-AF65-F5344CB8AC3E}">
        <p14:creationId xmlns:p14="http://schemas.microsoft.com/office/powerpoint/2010/main" val="267933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a:p>
            <a:endParaRPr lang="en-US" i="1" dirty="0" smtClean="0">
              <a:latin typeface="Times New Roman" pitchFamily="18" charset="0"/>
              <a:ea typeface="ＭＳ Ｐゴシック" pitchFamily="34" charset="-128"/>
            </a:endParaRPr>
          </a:p>
        </p:txBody>
      </p:sp>
      <p:sp>
        <p:nvSpPr>
          <p:cNvPr id="39940" name="Slide Number Placeholder 3"/>
          <p:cNvSpPr>
            <a:spLocks noGrp="1"/>
          </p:cNvSpPr>
          <p:nvPr>
            <p:ph type="sldNum" sz="quarter" idx="5"/>
          </p:nvPr>
        </p:nvSpPr>
        <p:spPr>
          <a:noFill/>
        </p:spPr>
        <p:txBody>
          <a:bodyPr/>
          <a:lstStyle/>
          <a:p>
            <a:fld id="{73A01CB4-0732-4987-B1B1-9DDB3026DE45}" type="slidenum">
              <a:rPr lang="en-US" smtClean="0">
                <a:latin typeface="Times New Roman" pitchFamily="18" charset="0"/>
                <a:ea typeface="ＭＳ Ｐゴシック" pitchFamily="34" charset="-128"/>
              </a:rPr>
              <a:pPr/>
              <a:t>21</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835393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to always do your best.  Of course </a:t>
            </a:r>
            <a:r>
              <a:rPr lang="en-US" b="0" baseline="0" dirty="0" smtClean="0">
                <a:latin typeface="Times New Roman" pitchFamily="18" charset="0"/>
              </a:rPr>
              <a:t>you’ll have </a:t>
            </a:r>
            <a:r>
              <a:rPr lang="en-US" b="0" baseline="0" dirty="0" smtClean="0">
                <a:latin typeface="Times New Roman" pitchFamily="18" charset="0"/>
              </a:rPr>
              <a:t>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a:t>
            </a:r>
            <a:r>
              <a:rPr lang="en-US" b="0" baseline="0" dirty="0" smtClean="0">
                <a:latin typeface="Times New Roman" pitchFamily="18" charset="0"/>
              </a:rPr>
              <a:t>means flying </a:t>
            </a:r>
            <a:r>
              <a:rPr lang="en-US" b="0" baseline="0" dirty="0" smtClean="0">
                <a:latin typeface="Times New Roman" pitchFamily="18" charset="0"/>
              </a:rPr>
              <a:t>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your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65740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24</a:t>
            </a:fld>
            <a:endParaRPr lang="en-US" dirty="0"/>
          </a:p>
        </p:txBody>
      </p:sp>
    </p:spTree>
    <p:extLst>
      <p:ext uri="{BB962C8B-B14F-4D97-AF65-F5344CB8AC3E}">
        <p14:creationId xmlns:p14="http://schemas.microsoft.com/office/powerpoint/2010/main" val="11762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latin typeface="Times New Roman" pitchFamily="18" charset="0"/>
                <a:ea typeface="ＭＳ Ｐゴシック" pitchFamily="34" charset="-128"/>
              </a:rPr>
              <a:t>You’ll want to get your audience thinking about “just how long HAS it been since I’ve flown?” Many pilots think about inactivity in terms of months or years before they need to meet with a CFI, when an honest assessment may reveal the need for some dual after a period of just weeks.  The goal should be proficiency, NOT simply meeting the FAR requirements to act as PIC.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Does a pilot need a simple refresher, say after a month or two, or have they been away from the cockpit so long that they need a Flight Review?  If instrument rated, perhaps they need an IPC.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An excellent way to regain your skills after a layoff: use the WINGs Program.  For that matter, its an excellent way to maintain skills during a time of infrequent flying.</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It’s helpful to sit down with your CFI and plan how you’re going to get back to being a comfortable, proficient pilot.  An efficient plan usually saves time and money.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Pilots both under and over estimate how much instruction, both flight AND ground, they may need after a period of inactivity.  It’s much better to think in terms of becoming proficient again, not the time involved.  </a:t>
            </a:r>
          </a:p>
          <a:p>
            <a:endParaRPr lang="en-US"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30724" name="Slide Number Placeholder 3"/>
          <p:cNvSpPr>
            <a:spLocks noGrp="1"/>
          </p:cNvSpPr>
          <p:nvPr>
            <p:ph type="sldNum" sz="quarter" idx="5"/>
          </p:nvPr>
        </p:nvSpPr>
        <p:spPr>
          <a:noFill/>
        </p:spPr>
        <p:txBody>
          <a:bodyPr/>
          <a:lstStyle/>
          <a:p>
            <a:fld id="{E454CA37-B8FD-405B-902E-70C6C51A7684}" type="slidenum">
              <a:rPr lang="en-US" smtClean="0">
                <a:latin typeface="Times New Roman" pitchFamily="18" charset="0"/>
                <a:ea typeface="ＭＳ Ｐゴシック" pitchFamily="34" charset="-128"/>
              </a:rPr>
              <a:pPr/>
              <a:t>3</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639940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smtClean="0">
                <a:latin typeface="Times New Roman" pitchFamily="18" charset="0"/>
                <a:ea typeface="ＭＳ Ｐゴシック" pitchFamily="34" charset="-128"/>
              </a:rPr>
              <a:t>Been awhile since you’ve graced an airplane cockpit? Finding yourself like this guy hanging out at the airport fence watching airplanes a lot? Perhaps at an airshow it hits you: “wait, I’M a pilot-it’s just been  (insert number of weeks/months/years) since I’ve flown.  I need to get back in the air!!”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Or, perhaps you own an aircraft and realize that the two of you haven’t seen each other for several weeks (okay, months…) and you really need to get out there and go flying.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For whatever reason, you, like many other pilots, have decided it’s time to get airborne again.  Great!!  </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dirty="0" smtClean="0">
              <a:latin typeface="Times New Roman" pitchFamily="18" charset="0"/>
              <a:ea typeface="ＭＳ Ｐゴシック" pitchFamily="34" charset="-128"/>
            </a:endParaRPr>
          </a:p>
        </p:txBody>
      </p:sp>
      <p:sp>
        <p:nvSpPr>
          <p:cNvPr id="31748" name="Slide Number Placeholder 3"/>
          <p:cNvSpPr>
            <a:spLocks noGrp="1"/>
          </p:cNvSpPr>
          <p:nvPr>
            <p:ph type="sldNum" sz="quarter" idx="5"/>
          </p:nvPr>
        </p:nvSpPr>
        <p:spPr>
          <a:noFill/>
        </p:spPr>
        <p:txBody>
          <a:bodyPr/>
          <a:lstStyle/>
          <a:p>
            <a:fld id="{0D72F3AA-D12E-4F51-9AF6-6152E9A4E936}" type="slidenum">
              <a:rPr lang="en-US" smtClean="0">
                <a:latin typeface="Times New Roman" pitchFamily="18" charset="0"/>
                <a:ea typeface="ＭＳ Ｐゴシック" pitchFamily="34" charset="-128"/>
              </a:rPr>
              <a:pPr/>
              <a:t>4</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93047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if not all, pilots face a period of flying inactivity during their flying careers.  All of the above reasons are causes for this:</a:t>
            </a:r>
          </a:p>
          <a:p>
            <a:endParaRPr lang="en-US" dirty="0"/>
          </a:p>
          <a:p>
            <a:r>
              <a:rPr lang="en-US" dirty="0" smtClean="0"/>
              <a:t>Work-a trip out of town for several weeks or months; taking on extra duties or responsibilities;  a job change;  relocating while working for the same company or business</a:t>
            </a:r>
          </a:p>
          <a:p>
            <a:endParaRPr lang="en-US" dirty="0"/>
          </a:p>
          <a:p>
            <a:r>
              <a:rPr lang="en-US" dirty="0" smtClean="0"/>
              <a:t>Vacation-cruises; long trips out of the country</a:t>
            </a:r>
          </a:p>
          <a:p>
            <a:endParaRPr lang="en-US" dirty="0"/>
          </a:p>
          <a:p>
            <a:r>
              <a:rPr lang="en-US" dirty="0" smtClean="0"/>
              <a:t>Family-new arrivals;  caring for ailing loved ones suffering from a long-term or terminal illness;  </a:t>
            </a:r>
          </a:p>
          <a:p>
            <a:endParaRPr lang="en-US" dirty="0"/>
          </a:p>
          <a:p>
            <a:r>
              <a:rPr lang="en-US" dirty="0" smtClean="0"/>
              <a:t>Health-cold or flu; medication or condition that makes one unable to meet the FAA medical standards; surgery</a:t>
            </a:r>
          </a:p>
          <a:p>
            <a:endParaRPr lang="en-US" dirty="0"/>
          </a:p>
          <a:p>
            <a:r>
              <a:rPr lang="en-US" dirty="0" smtClean="0"/>
              <a:t>Finances-loss of income; unanticipated expenses for car, home, family, etc.; airplane maintenance (!!)</a:t>
            </a:r>
          </a:p>
          <a:p>
            <a:endParaRPr lang="en-US" dirty="0"/>
          </a:p>
          <a:p>
            <a:r>
              <a:rPr lang="en-US" dirty="0" smtClean="0"/>
              <a:t>Ask attendees to discuss some examples of how they found themselves, short or long-term, unable to fly.  This can help others discover that they can get back to flying, just as others have.  </a:t>
            </a:r>
          </a:p>
          <a:p>
            <a:r>
              <a:rPr lang="en-US" b="1" dirty="0" smtClean="0"/>
              <a:t>(Next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5</a:t>
            </a:fld>
            <a:endParaRPr lang="en-US" dirty="0"/>
          </a:p>
        </p:txBody>
      </p:sp>
    </p:spTree>
    <p:extLst>
      <p:ext uri="{BB962C8B-B14F-4D97-AF65-F5344CB8AC3E}">
        <p14:creationId xmlns:p14="http://schemas.microsoft.com/office/powerpoint/2010/main" val="67605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BasicMed rules have resulted in a large number of pilots returning to the cockpit.  While these rules allow a pilot to act as PIC without visiting an Aviation Medical Examiner (AME) they DO NOT eliminate the need to be free from medical conditions that preclude safe piloting.  </a:t>
            </a:r>
          </a:p>
          <a:p>
            <a:endParaRPr lang="en-US" dirty="0"/>
          </a:p>
          <a:p>
            <a:r>
              <a:rPr lang="en-US" dirty="0" smtClean="0"/>
              <a:t>Many pilots obtaining, or attempting to obtain, BasicMed certification have not re-applied for a standard medical certificate due to a medical condition that they know would cause denial of their certification, or require extensive tests and reports to the FAA to receive a special-issuance.  Remember: you still must self-certify every time you fly, so read the regulations carefully and consult with your physician and/or AME before proceeding.</a:t>
            </a:r>
          </a:p>
          <a:p>
            <a:endParaRPr lang="en-US" dirty="0"/>
          </a:p>
          <a:p>
            <a:r>
              <a:rPr lang="en-US" dirty="0" smtClean="0"/>
              <a:t>Since the regulations are so new, be sure to read and understand them thoroughly.  You must take a course-just like refreshing your knowledge after a layoff with your CFI for the standard medical certification rules, don’t just do the minimum.  Learn what you truly can and cannot do with these new regs.  Take the time to find a CFI who truly understands them, or can point you to another one who truly does. </a:t>
            </a:r>
          </a:p>
          <a:p>
            <a:endParaRPr lang="en-US" dirty="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6</a:t>
            </a:fld>
            <a:endParaRPr lang="en-US" dirty="0"/>
          </a:p>
        </p:txBody>
      </p:sp>
    </p:spTree>
    <p:extLst>
      <p:ext uri="{BB962C8B-B14F-4D97-AF65-F5344CB8AC3E}">
        <p14:creationId xmlns:p14="http://schemas.microsoft.com/office/powerpoint/2010/main" val="32779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01688"/>
            <a:ext cx="4572000" cy="3429000"/>
          </a:xfrm>
        </p:spPr>
      </p:sp>
      <p:sp>
        <p:nvSpPr>
          <p:cNvPr id="3" name="Notes Placeholder 2"/>
          <p:cNvSpPr>
            <a:spLocks noGrp="1"/>
          </p:cNvSpPr>
          <p:nvPr>
            <p:ph type="body" idx="1"/>
          </p:nvPr>
        </p:nvSpPr>
        <p:spPr/>
        <p:txBody>
          <a:bodyPr>
            <a:normAutofit/>
          </a:bodyPr>
          <a:lstStyle/>
          <a:p>
            <a:r>
              <a:rPr lang="en-US" dirty="0" smtClean="0"/>
              <a:t>Perhaps its been just a few weeks since you’ve flown.  Perhaps a month or two.   </a:t>
            </a:r>
            <a:endParaRPr lang="en-US" dirty="0"/>
          </a:p>
          <a:p>
            <a:r>
              <a:rPr lang="en-US" dirty="0" smtClean="0"/>
              <a:t>For some pilots, a short-term layoff may mean simply getting out to the airplane, taking your time, and getting a flight or two done in VFR or easy IFR conditions.  A pilot who has flown a lot, consistently, and then took a month off may not need anything more than this.  However, one who has flown only a few hours total and taken off for a month or two should consider flying with a CFI to regain confidence and proficiency.  </a:t>
            </a:r>
          </a:p>
          <a:p>
            <a:endParaRPr lang="en-US" dirty="0"/>
          </a:p>
          <a:p>
            <a:r>
              <a:rPr lang="en-US" dirty="0" smtClean="0"/>
              <a:t>One benchmark: are you current to carry passengers?  If not, get with an instructor for a refresher, instead of going out solo and “getting current”.  If it’s been more than two months since you’ve flown, even if you are legal (especially at night) it’s still an excellent idea to meet with a CFI.  </a:t>
            </a:r>
          </a:p>
          <a:p>
            <a:endParaRPr lang="en-US" dirty="0"/>
          </a:p>
          <a:p>
            <a:r>
              <a:rPr lang="en-US" dirty="0" smtClean="0"/>
              <a:t>Another consideration:  Does the thought of flying, solo or with passengers, make you hesitate?  If its for any reason other than weather or mechanical issues, you need to meet with your CFI, even if it’s been just a couple of weeks.  </a:t>
            </a:r>
          </a:p>
          <a:p>
            <a:endParaRPr lang="en-US" dirty="0"/>
          </a:p>
          <a:p>
            <a:r>
              <a:rPr lang="en-US" dirty="0" smtClean="0"/>
              <a:t>Discussion:  What criteria do you use as a ‘red flag’ indicator that some refresher training is necessary? </a:t>
            </a:r>
            <a:endParaRPr lang="en-US" dirty="0"/>
          </a:p>
          <a:p>
            <a:endParaRPr lang="en-US" dirty="0" smtClean="0"/>
          </a:p>
          <a:p>
            <a:r>
              <a:rPr lang="en-US" b="1" dirty="0" smtClean="0"/>
              <a:t>(Next Slide)</a:t>
            </a:r>
          </a:p>
        </p:txBody>
      </p:sp>
      <p:sp>
        <p:nvSpPr>
          <p:cNvPr id="4" name="Slide Number Placeholder 3"/>
          <p:cNvSpPr>
            <a:spLocks noGrp="1"/>
          </p:cNvSpPr>
          <p:nvPr>
            <p:ph type="sldNum" sz="quarter" idx="10"/>
          </p:nvPr>
        </p:nvSpPr>
        <p:spPr/>
        <p:txBody>
          <a:bodyPr/>
          <a:lstStyle/>
          <a:p>
            <a:fld id="{01FB1A33-46E2-4226-B77A-6AF4D07FB11A}" type="slidenum">
              <a:rPr lang="en-US" smtClean="0"/>
              <a:pPr/>
              <a:t>7</a:t>
            </a:fld>
            <a:endParaRPr lang="en-US" dirty="0"/>
          </a:p>
        </p:txBody>
      </p:sp>
    </p:spTree>
    <p:extLst>
      <p:ext uri="{BB962C8B-B14F-4D97-AF65-F5344CB8AC3E}">
        <p14:creationId xmlns:p14="http://schemas.microsoft.com/office/powerpoint/2010/main" val="967343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you’ve been flying that good ‘ol Cessna 172 around quite a bit-several times a month.  Last year, you checked out in the nice Cessna T210 the flying school rents.  Next week, you have a trip that the faster, larger Cessna would be PERFECT for!!</a:t>
            </a:r>
          </a:p>
          <a:p>
            <a:endParaRPr lang="en-US" dirty="0"/>
          </a:p>
          <a:p>
            <a:r>
              <a:rPr lang="en-US" dirty="0" smtClean="0"/>
              <a:t>CFI’s get calls from pilots all the time, asking “how long do you think it will take me to get a checkout again in the (insert name of high-performance airplane)?  I’ve got a trip this coming weekend and would like to take it (!?!?)”  Again, if you don’t operate a certain type, or for that matter, a certain combination of avionics IN a type, regularly, you skills erode.  </a:t>
            </a:r>
          </a:p>
          <a:p>
            <a:endParaRPr lang="en-US" dirty="0"/>
          </a:p>
          <a:p>
            <a:r>
              <a:rPr lang="en-US" dirty="0" smtClean="0"/>
              <a:t>Plan ahead-schedule well in advance of your planned flight with a knowledgeable CFI, familiar with the type (or avionics) and be willing to fly and refresh your knowledge to a point of proficiency, NOT just meeting a minimum time.  </a:t>
            </a:r>
          </a:p>
          <a:p>
            <a:endParaRPr lang="en-US" dirty="0"/>
          </a:p>
          <a:p>
            <a:r>
              <a:rPr lang="en-US" dirty="0" smtClean="0"/>
              <a:t>The fact that almost all flight schools or aircraft rental facilities or clubs require flight with a CFI after a month or so without flying a specific type tells all you need to know.  They, and their insurance carriers, have seen over time that just because you fly in something else doesn’t mean you don’t need a least a short refresher in another type.   </a:t>
            </a:r>
          </a:p>
          <a:p>
            <a:endParaRPr lang="en-US" dirty="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01FB1A33-46E2-4226-B77A-6AF4D07FB11A}" type="slidenum">
              <a:rPr lang="en-US" smtClean="0"/>
              <a:pPr/>
              <a:t>8</a:t>
            </a:fld>
            <a:endParaRPr lang="en-US" dirty="0"/>
          </a:p>
        </p:txBody>
      </p:sp>
    </p:spTree>
    <p:extLst>
      <p:ext uri="{BB962C8B-B14F-4D97-AF65-F5344CB8AC3E}">
        <p14:creationId xmlns:p14="http://schemas.microsoft.com/office/powerpoint/2010/main" val="1332261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dirty="0" smtClean="0">
                <a:latin typeface="Times New Roman" pitchFamily="18" charset="0"/>
                <a:ea typeface="ＭＳ Ｐゴシック" pitchFamily="34" charset="-128"/>
              </a:rPr>
              <a:t>Obviously, if it’s been 24 calendar months since you’ve flown, you will need a BFR.  What if it’s been, say, 10 years?  20?  That’s right-you “just” need a Flight Review.  Your pilot’s certificate never expires-only your medical certificate and Flight Review and/or IPC does.  </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If it’s been this long, don’t expect a quick refresher course.  In the last two years, we’ve had changes to medical certification rules; introduction of the Airman Certification Standards (ACS) for Private Pilot and Instrument Rating practical tests, and likely by the time you read this, Commercial Pilot as well;  122.00, Flight Watch, has gone away-and many others.  Discussion:  what other ‘new’ regs can you name?</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If it’s been quite a bit more than two years, it will “take what it takes” to bring you back up to speed.  Most pilots get the motor skills of flying back fairly quickly, but learning changes to regulations, procedures, and re-learning those that have not but are forgotten, should be emphasized and can be studied anytime-just like you did when you initially trained!</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Even if it’s just been a few months, consider getting a BFR or IPC, regardless.  Or, consider completing a WINGS Phase, which will grant the equivalent of a </a:t>
            </a:r>
            <a:r>
              <a:rPr lang="en-US" sz="1200" kern="1200" dirty="0" smtClean="0">
                <a:solidFill>
                  <a:schemeClr val="tx1"/>
                </a:solidFill>
                <a:effectLst/>
                <a:latin typeface="+mn-lt"/>
                <a:ea typeface="+mn-ea"/>
                <a:cs typeface="+mn-cs"/>
              </a:rPr>
              <a:t>Flight Review</a:t>
            </a:r>
            <a:r>
              <a:rPr lang="en-US" dirty="0" smtClean="0">
                <a:latin typeface="Times New Roman" pitchFamily="18" charset="0"/>
                <a:ea typeface="ＭＳ Ｐゴシック" pitchFamily="34" charset="-128"/>
              </a:rPr>
              <a:t>.</a:t>
            </a:r>
          </a:p>
          <a:p>
            <a:endParaRPr lang="en-US" dirty="0">
              <a:latin typeface="Times New Roman" pitchFamily="18" charset="0"/>
              <a:ea typeface="ＭＳ Ｐゴシック" pitchFamily="34" charset="-128"/>
            </a:endParaRPr>
          </a:p>
          <a:p>
            <a:r>
              <a:rPr lang="en-US"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a:t>
            </a:r>
            <a:endParaRPr lang="en-US" dirty="0" smtClean="0">
              <a:latin typeface="Times New Roman" pitchFamily="18" charset="0"/>
              <a:ea typeface="ＭＳ Ｐゴシック" pitchFamily="34" charset="-128"/>
            </a:endParaRPr>
          </a:p>
        </p:txBody>
      </p:sp>
      <p:sp>
        <p:nvSpPr>
          <p:cNvPr id="35844" name="Slide Number Placeholder 3"/>
          <p:cNvSpPr>
            <a:spLocks noGrp="1"/>
          </p:cNvSpPr>
          <p:nvPr>
            <p:ph type="sldNum" sz="quarter" idx="5"/>
          </p:nvPr>
        </p:nvSpPr>
        <p:spPr>
          <a:noFill/>
        </p:spPr>
        <p:txBody>
          <a:bodyPr/>
          <a:lstStyle/>
          <a:p>
            <a:fld id="{E3724E0B-0C12-46EB-BFA3-400E40A27A70}" type="slidenum">
              <a:rPr lang="en-US" smtClean="0">
                <a:latin typeface="Times New Roman" pitchFamily="18" charset="0"/>
                <a:ea typeface="ＭＳ Ｐゴシック" pitchFamily="34" charset="-128"/>
              </a:rPr>
              <a:pPr/>
              <a:t>9</a:t>
            </a:fld>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018791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awp204js\Documents\Personal Documents\My Pictures\2008\07 Jul\Yurt\IMG_2012.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148" r="48093"/>
          <a:stretch/>
        </p:blipFill>
        <p:spPr bwMode="auto">
          <a:xfrm>
            <a:off x="5796326" y="7285"/>
            <a:ext cx="3449782" cy="6852274"/>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smtClean="0"/>
              <a:t>Click to edit Master title style</a:t>
            </a:r>
            <a:endParaRPr lang="en-US" noProof="0" dirty="0" smtClean="0"/>
          </a:p>
        </p:txBody>
      </p:sp>
      <p:sp>
        <p:nvSpPr>
          <p:cNvPr id="63491" name="Rectangle 1027"/>
          <p:cNvSpPr>
            <a:spLocks noGrp="1" noChangeArrowheads="1"/>
          </p:cNvSpPr>
          <p:nvPr>
            <p:ph type="subTitle" idx="1" hasCustomPrompt="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For Rep Use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t>
            </a:r>
            <a:endParaRPr lang="en-US" sz="2400" i="1" baseline="0" dirty="0" smtClean="0"/>
          </a:p>
          <a:p>
            <a:pPr>
              <a:buNone/>
            </a:pPr>
            <a:r>
              <a:rPr lang="en-US" sz="2400" i="1" baseline="0" dirty="0" smtClean="0"/>
              <a:t>James R. Mason, ATP, CFI-AIM, FAASTeam Representative, LGB FSDO</a:t>
            </a:r>
          </a:p>
        </p:txBody>
      </p:sp>
      <p:pic>
        <p:nvPicPr>
          <p:cNvPr id="11" name="Picture 2" descr="C:\Users\awp204js\Documents\FAASTeam\FAAST Logos\FAAST Logo 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24623" y="180980"/>
            <a:ext cx="2393188" cy="1417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Flying After Inactivity</a:t>
            </a:r>
            <a:endParaRPr lang="en-US" dirty="0"/>
          </a:p>
        </p:txBody>
      </p:sp>
      <p:sp>
        <p:nvSpPr>
          <p:cNvPr id="5" name="Slide Number Placeholder 4"/>
          <p:cNvSpPr>
            <a:spLocks noGrp="1"/>
          </p:cNvSpPr>
          <p:nvPr>
            <p:ph type="sldNum" sz="quarter" idx="12"/>
          </p:nvPr>
        </p:nvSpPr>
        <p:spPr/>
        <p:txBody>
          <a:bodyPr/>
          <a:lstStyle/>
          <a:p>
            <a:fld id="{74438B1A-AF1B-4C8B-993E-1BADE62A2451}" type="slidenum">
              <a:rPr lang="en-US" smtClean="0"/>
              <a:pPr/>
              <a:t>‹#›</a:t>
            </a:fld>
            <a:endParaRPr lang="en-US" dirty="0"/>
          </a:p>
        </p:txBody>
      </p:sp>
      <p:sp>
        <p:nvSpPr>
          <p:cNvPr id="3" name="Date Placeholder 2"/>
          <p:cNvSpPr>
            <a:spLocks noGrp="1"/>
          </p:cNvSpPr>
          <p:nvPr>
            <p:ph type="dt" sz="half" idx="10"/>
          </p:nvPr>
        </p:nvSpPr>
        <p:spPr/>
        <p:txBody>
          <a:bodyPr/>
          <a:lstStyle/>
          <a:p>
            <a:r>
              <a:rPr lang="en-US" dirty="0" smtClean="0"/>
              <a:t>September Topic of the Month</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a:xfrm>
            <a:off x="509463" y="6248400"/>
            <a:ext cx="1737360" cy="457200"/>
          </a:xfrm>
        </p:spPr>
        <p:txBody>
          <a:bodyPr/>
          <a:lstStyle/>
          <a:p>
            <a:r>
              <a:rPr lang="en-US" dirty="0" smtClean="0"/>
              <a:t>September Topic of the Month</a:t>
            </a:r>
            <a:endParaRPr lang="en-US" dirty="0"/>
          </a:p>
        </p:txBody>
      </p:sp>
      <p:sp>
        <p:nvSpPr>
          <p:cNvPr id="11" name="Slide Number Placeholder 10"/>
          <p:cNvSpPr>
            <a:spLocks noGrp="1"/>
          </p:cNvSpPr>
          <p:nvPr>
            <p:ph type="sldNum" sz="quarter" idx="11"/>
          </p:nvPr>
        </p:nvSpPr>
        <p:spPr/>
        <p:txBody>
          <a:bodyPr/>
          <a:lstStyle/>
          <a:p>
            <a:fld id="{74438B1A-AF1B-4C8B-993E-1BADE62A2451}"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dirty="0" smtClean="0"/>
              <a:t>Flying After Inactivity</a:t>
            </a:r>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September Topic of the Month</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Flying After Inactivity</a:t>
            </a:r>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September Topic of the Month</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Flying After Inactivity</a:t>
            </a:r>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September Topic of the Month</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Flying After Inactivity</a:t>
            </a:r>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September Topic of the Month</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Flying After Inactivity</a:t>
            </a:r>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r>
              <a:rPr lang="en-US" dirty="0" smtClean="0"/>
              <a:t>September Topic of the Month</a:t>
            </a:r>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r>
              <a:rPr lang="en-US" dirty="0" smtClean="0"/>
              <a:t>Flying After Inactivity</a:t>
            </a:r>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2" name="Group 25"/>
          <p:cNvGrpSpPr>
            <a:grpSpLocks/>
          </p:cNvGrpSpPr>
          <p:nvPr/>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p:nvPicPr>
        <p:blipFill rotWithShape="1">
          <a:blip r:embed="rId10" cstate="print">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p:nvPicPr>
        <p:blipFill rotWithShape="1">
          <a:blip r:embed="rId10" cstate="print">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5" r:id="rId6"/>
    <p:sldLayoutId id="2147483666" r:id="rId7"/>
  </p:sldLayoutIdLst>
  <p:timing>
    <p:tnLst>
      <p:par>
        <p:cTn id="1" dur="indefinite" restart="never" nodeType="tmRoot"/>
      </p:par>
    </p:tnLst>
  </p:timing>
  <p:hf hdr="0"/>
  <p:txStyles>
    <p:titleStyle>
      <a:lvl1pPr algn="l" rtl="0" eaLnBrk="1" fontAlgn="base" hangingPunct="1">
        <a:spcBef>
          <a:spcPct val="0"/>
        </a:spcBef>
        <a:spcAft>
          <a:spcPct val="0"/>
        </a:spcAft>
        <a:defRPr sz="4000" b="1">
          <a:solidFill>
            <a:srgbClr val="1D2F68"/>
          </a:solidFill>
          <a:latin typeface="+mj-lt"/>
          <a:ea typeface="+mj-ea"/>
          <a:cs typeface="+mj-cs"/>
        </a:defRPr>
      </a:lvl1pPr>
      <a:lvl2pPr algn="l" rtl="0" eaLnBrk="1" fontAlgn="base" hangingPunct="1">
        <a:spcBef>
          <a:spcPct val="0"/>
        </a:spcBef>
        <a:spcAft>
          <a:spcPct val="0"/>
        </a:spcAft>
        <a:defRPr sz="4000" b="1">
          <a:solidFill>
            <a:srgbClr val="1D2F68"/>
          </a:solidFill>
          <a:latin typeface="Arial" charset="0"/>
        </a:defRPr>
      </a:lvl2pPr>
      <a:lvl3pPr algn="l" rtl="0" eaLnBrk="1" fontAlgn="base" hangingPunct="1">
        <a:spcBef>
          <a:spcPct val="0"/>
        </a:spcBef>
        <a:spcAft>
          <a:spcPct val="0"/>
        </a:spcAft>
        <a:defRPr sz="4000" b="1">
          <a:solidFill>
            <a:srgbClr val="1D2F68"/>
          </a:solidFill>
          <a:latin typeface="Arial" charset="0"/>
        </a:defRPr>
      </a:lvl3pPr>
      <a:lvl4pPr algn="l" rtl="0" eaLnBrk="1" fontAlgn="base" hangingPunct="1">
        <a:spcBef>
          <a:spcPct val="0"/>
        </a:spcBef>
        <a:spcAft>
          <a:spcPct val="0"/>
        </a:spcAft>
        <a:defRPr sz="4000" b="1">
          <a:solidFill>
            <a:srgbClr val="1D2F68"/>
          </a:solidFill>
          <a:latin typeface="Arial" charset="0"/>
        </a:defRPr>
      </a:lvl4pPr>
      <a:lvl5pPr algn="l" rtl="0" eaLnBrk="1" fontAlgn="base" hangingPunct="1">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faa.gov/regulations_policies/handbooks.../faa-h-8083-2.pdf&#8206;Cached"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5486400" cy="2514600"/>
          </a:xfrm>
        </p:spPr>
        <p:txBody>
          <a:bodyPr/>
          <a:lstStyle/>
          <a:p>
            <a:r>
              <a:rPr lang="en-US" dirty="0" smtClean="0"/>
              <a:t>Topic of the Month</a:t>
            </a:r>
            <a:br>
              <a:rPr lang="en-US" dirty="0" smtClean="0"/>
            </a:br>
            <a:r>
              <a:rPr lang="en-US" dirty="0" smtClean="0"/>
              <a:t>September</a:t>
            </a:r>
            <a:br>
              <a:rPr lang="en-US" dirty="0" smtClean="0"/>
            </a:br>
            <a:r>
              <a:rPr lang="en-US" dirty="0" smtClean="0"/>
              <a:t/>
            </a:r>
            <a:br>
              <a:rPr lang="en-US" dirty="0" smtClean="0"/>
            </a:br>
            <a:r>
              <a:rPr lang="en-US" dirty="0" smtClean="0">
                <a:solidFill>
                  <a:schemeClr val="tx1">
                    <a:lumMod val="50000"/>
                    <a:lumOff val="50000"/>
                  </a:schemeClr>
                </a:solidFill>
              </a:rPr>
              <a:t>Flying After Inactivity</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z="3200" dirty="0" smtClean="0">
                <a:ea typeface="ＭＳ Ｐゴシック" pitchFamily="34" charset="-128"/>
              </a:rPr>
              <a:t>I’m IFR Current…Right?</a:t>
            </a:r>
          </a:p>
        </p:txBody>
      </p:sp>
      <p:pic>
        <p:nvPicPr>
          <p:cNvPr id="17414"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7688" y="1221140"/>
            <a:ext cx="3200400" cy="2129720"/>
          </a:xfrm>
          <a:prstGeom prst="rect">
            <a:avLst/>
          </a:prstGeom>
          <a:noFill/>
          <a:ln w="9525" algn="ctr">
            <a:noFill/>
            <a:miter lim="800000"/>
            <a:headEnd/>
            <a:tailEnd/>
          </a:ln>
          <a:effectLst/>
        </p:spPr>
      </p:pic>
      <p:sp>
        <p:nvSpPr>
          <p:cNvPr id="2" name="TextBox 1"/>
          <p:cNvSpPr txBox="1"/>
          <p:nvPr/>
        </p:nvSpPr>
        <p:spPr bwMode="auto">
          <a:xfrm>
            <a:off x="3962401" y="1828800"/>
            <a:ext cx="5029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smtClean="0"/>
              <a:t>Being Legal for IFR is NOT the same as </a:t>
            </a:r>
          </a:p>
          <a:p>
            <a:pPr>
              <a:buFontTx/>
              <a:buNone/>
            </a:pPr>
            <a:r>
              <a:rPr lang="en-US" sz="2000" b="1" dirty="0" smtClean="0"/>
              <a:t>Proficiency!</a:t>
            </a:r>
          </a:p>
          <a:p>
            <a:pPr>
              <a:buFontTx/>
              <a:buNone/>
            </a:pPr>
            <a:endParaRPr lang="en-US" sz="2000" b="1" dirty="0"/>
          </a:p>
          <a:p>
            <a:pPr>
              <a:buFontTx/>
              <a:buNone/>
            </a:pPr>
            <a:r>
              <a:rPr lang="en-US" sz="2000" b="1" dirty="0" smtClean="0"/>
              <a:t>If It’s Been Even Couple of Months, Get </a:t>
            </a:r>
          </a:p>
          <a:p>
            <a:pPr>
              <a:buFontTx/>
              <a:buNone/>
            </a:pPr>
            <a:r>
              <a:rPr lang="en-US" sz="2000" b="1" dirty="0" smtClean="0"/>
              <a:t>Some Refresher Training</a:t>
            </a:r>
          </a:p>
          <a:p>
            <a:pPr>
              <a:buFontTx/>
              <a:buNone/>
            </a:pPr>
            <a:endParaRPr lang="en-US" sz="2000" b="1" dirty="0"/>
          </a:p>
          <a:p>
            <a:pPr>
              <a:buFontTx/>
              <a:buNone/>
            </a:pPr>
            <a:r>
              <a:rPr lang="en-US" sz="2000" b="1" dirty="0" smtClean="0"/>
              <a:t>Consider Flying With a CFI-I Once Each Month, With Emphasis on Flying In </a:t>
            </a:r>
          </a:p>
          <a:p>
            <a:pPr>
              <a:buFontTx/>
              <a:buNone/>
            </a:pPr>
            <a:r>
              <a:rPr lang="en-US" sz="2000" b="1" dirty="0" smtClean="0"/>
              <a:t>Actual Conditions. </a:t>
            </a:r>
            <a:endParaRPr lang="en-US" sz="2000" b="1" dirty="0"/>
          </a:p>
        </p:txBody>
      </p:sp>
      <p:sp>
        <p:nvSpPr>
          <p:cNvPr id="4" name="Footer Placeholder 3"/>
          <p:cNvSpPr>
            <a:spLocks noGrp="1"/>
          </p:cNvSpPr>
          <p:nvPr>
            <p:ph type="ftr" sz="quarter" idx="11"/>
          </p:nvPr>
        </p:nvSpPr>
        <p:spPr/>
        <p:txBody>
          <a:bodyPr/>
          <a:lstStyle/>
          <a:p>
            <a:r>
              <a:rPr lang="en-US" dirty="0" smtClean="0"/>
              <a:t>Flying After Inactivity</a:t>
            </a:r>
            <a:endParaRPr lang="en-US" dirty="0"/>
          </a:p>
        </p:txBody>
      </p:sp>
      <p:sp>
        <p:nvSpPr>
          <p:cNvPr id="5" name="Date Placeholder 4"/>
          <p:cNvSpPr>
            <a:spLocks noGrp="1"/>
          </p:cNvSpPr>
          <p:nvPr>
            <p:ph type="dt" sz="half" idx="10"/>
          </p:nvPr>
        </p:nvSpPr>
        <p:spPr/>
        <p:txBody>
          <a:bodyPr/>
          <a:lstStyle/>
          <a:p>
            <a:r>
              <a:rPr lang="en-US" dirty="0" smtClean="0"/>
              <a:t>September Topic of the Month</a:t>
            </a:r>
            <a:endParaRPr lang="en-US" dirty="0"/>
          </a:p>
        </p:txBody>
      </p:sp>
      <p:sp>
        <p:nvSpPr>
          <p:cNvPr id="6" name="Slide Number Placeholder 5"/>
          <p:cNvSpPr>
            <a:spLocks noGrp="1"/>
          </p:cNvSpPr>
          <p:nvPr>
            <p:ph type="sldNum" sz="quarter" idx="12"/>
          </p:nvPr>
        </p:nvSpPr>
        <p:spPr/>
        <p:txBody>
          <a:bodyPr/>
          <a:lstStyle/>
          <a:p>
            <a:fld id="{F1F6FF14-FC6A-41B6-B2DC-884C6B7C3F2E}"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dirty="0" smtClean="0">
                <a:ea typeface="ＭＳ Ｐゴシック" pitchFamily="34" charset="-128"/>
              </a:rPr>
              <a:t>Oh Yeah! The </a:t>
            </a:r>
            <a:r>
              <a:rPr lang="en-US" i="1" dirty="0" smtClean="0">
                <a:ea typeface="ＭＳ Ｐゴシック" pitchFamily="34" charset="-128"/>
              </a:rPr>
              <a:t>WINGS</a:t>
            </a:r>
            <a:r>
              <a:rPr lang="en-US" dirty="0" smtClean="0">
                <a:ea typeface="ＭＳ Ｐゴシック" pitchFamily="34" charset="-128"/>
              </a:rPr>
              <a:t> Program!!</a:t>
            </a:r>
          </a:p>
        </p:txBody>
      </p:sp>
      <p:sp>
        <p:nvSpPr>
          <p:cNvPr id="21510" name="AutoShape 13" descr="data:image/jpeg;base64,/9j/4AAQSkZJRgABAQAAAQABAAD/2wCEAAkGBhQSEBUUExQVFRUWGBwXGRgXGBkaGhgYGBYaGBcXFxwdHiYfGBkkGRwXHy8gIycpLCwsGB4xNTAqNSYrLCkBCQoKDgwOGg8PGiogHyQsLCwsLS0qLC0uLikpLCwsLCwqLCwpLCwpLCkqLCwsKSksLCkpLSwuKiksKSksLSwsLP/AABEIAJMBVwMBIgACEQEDEQH/xAAcAAABBQEBAQAAAAAAAAAAAAAFAAMEBgcBAgj/xABREAACAQIDAgcKCQgIBwADAAABAgMAEQQSIQUxBhMiQVFhcQcUFSMyUlORktEWQmJygZOhsdMXMzSCsrPB0iRUc5SitMLwQ2Nkg8Ph8USjpP/EABsBAQADAQEBAQAAAAAAAAAAAAABAgMEBQYH/8QAOxEAAQMCBAIGCAQFBQAAAAAAAQACEQMhEjFBUQRhBROBkaHwFCIyUnGxwdEVQtLhM1NiovEGFnLC4v/aAAwDAQACEQMRAD8A13hBwiiwcWeQ9NhcDdvJJ0CjS56xVO/LPh+YKf12P3RkVE7s4ucOp3FkuOY+NXf6h6qF8Ge9yzd8FQeTbjCwW1znPJI5fk2BNt/VVgLIrCvdigPxU9tvw69flgh81fbf8Om4E2eFALq1iASTIL34u50fdq4vpboOXXwpwBDAckhV1MjEFjGxOWx1s+UE7r2tS2yJ092ODzV9t/wq5+WWDzV9t/wqA8JXw90720HLzcotuchd/MVFx1HWgmbtq2EKFefyyweYPaf8Ol+WWHzB7Tfh1Q2amJJbD3mw101PNTCi0E92aH0f2v8AhV4fu1wDegHaz/hVQVwk+QSMlkPPfm01I3ga79d1RcXi+LUtdhboJHVb11UQVMELR/y2QeYvtv8Ah1w926DzF9t/wqyYcIXvve39o1Orwmb5fttUSFMFake7jB5i+2/4Vc/Llh/NX2n/AA6zEcJm+V7Zr0OFL/K9tqS1IK0v8uUHmr7Un4Vcbu5weantSfhVm3wpf5X1je6ufCd/le23upLUgrSh3dIPNX6Gk/Cpfl1w/mD1yfh1m3wnb5Xtt7qXwnf5X1jUlqQVpB7usHmL65fwqX5dYPMX1y/hVm3wmfpb6xqXwmf5Xtt7qSEgrS/y5YfoT1y/hV38uOH6F9cv4VZl8JH+V7Z91L4Sv1+23upLUwlaYe7lB5q+uX8Kur3cIPNH0ccf/FWY/CZ/le21d+EsnS3tt7qS1MJWoHu34fzf8Mv4dePy3w8yD1TfhVmPwkfr9tq58JH6/ab3UlqYStOHdvi9H6hN+FXv8tsPoz7E34dZb8JX6/bakeEz9ftmktSCtR/LXF6JvYn/AA6X5ak9C3sT/hVlnwkfr9o0jwifoPtH3UlqYStU/LQnoX+rn/Crv5ZV9C/1U/4dZQeEL9H+I15PCBuj7TSWphK1kd2RfQSfVT/h10d2If1eT6rEfh1kR263m/aaXhxvNHrNJakFa7+WAegk+pn/AA65+WL/AKd/qp/5KzHB4gSre1rGx5xuB/jUhYR0CrQoWi/lj/6eT6uf8OuflmH9Xk+rm/krPlww6BXsQdVTChaAO7F/00v1U38leh3Xv+nk+qm/kqpbNaBVHGx5iDcjKeVylIFwRZcucHtG/wCL4xvexSyIwsV1sM1soD3N7Xve24dQqI5Irh+V/wD6eT6uX+WvEndoRdWhZR0srhfpbLyR1kVUpXwfKtG1rnLe9wtxoeX5VrgHr1GmtZxiDi2BA8k/caKV9H7C22mKhEsdwLkEHerDep+w35wQaVVHuNvfByX89D//ADxUqoiF92U+Mw3zk/erVNfHxKbGSMHnBdQevS9XLuzfnMN85f3orKcHACZeSPzsnN8q9XBRWiLGxt5MiN2Mptza2PTXocIoVJCQPOq+XJmyqL84GUhR0Fjr0DdVcEIEhC72iN7fPUc2/fR7C7STDQth5HkV0eRr4d1McpkiRMrtfctrbm0ZhodaFxQBcxm2odCOSrC4JNtRa6MuvKvzggEEaCm5sWi2LOi33ZmAv2XNVLaOMKgAEi5vyTYjQb6lwNmMd9fFHf8AOSpDpSEc8JRH/ix+2vvr1IATZgSL6/RrQPaeHURHQXDL+2taDwf2jCkZBhRnzZczi+t/u6hUi6hTdocLsK+E4sI2bLltbs+NbX/f055tRrxP12/aFaa21iEzCOALzeKG69r2429r6Xta+lVXhJt9J8NNGYYlkVwMyKBcAqwI5xcaWudx1qoYBkrFxOaznjgvlG1q6MdF549R91eNqReLJ6CPvo1h9i4cQLI6c0a6GVizvhxMSQHFlubaA9mlb8LwVTinFtPMX+i5q/FtoAYgTOyGDHRekX7fdXoY6H0i/b7qPvwUhAPIS6jlXaYAHiOP0IckjLcXsNRuNCNrYSGCUxmFWICm4kmtykV9Ltu1t7q9Cn0BxVQw2Cc8/wBly0ulaVU4WAkxOmXemO/ofSL9vurvfsPpF+33Uzx8H9XH1sv81LviD+rj62X+at/9scdsO9dPpn9B8P1J3v6H0i/b7q6MfD6Rft91S8Rwfw+aTWRckZmIzmwQSmPTxbkm+Xeefqr0OCUfGJHaYs6ZwM5IKiLjSFIg5bWsLLzmvDPDOBiVh+K0tj3bXOqhd/w+kX7fdXO/4fSL9vuotiODWHETvxTWjzKSMQ1rrFG1mJhsjXNgrWOYleYVFPBBRNFE8cqGVigJlFg6gEqbQ3I1HKFxv10qBw7lP4rR+e2gk66BQ+/4fSL9vurnf0PpF+33VN2fwTjmRZQsvFNc5+NXS0wisRxPlG+YA2BAOtwaquHw0kjFY0ZyPNDH7uyquolsc1vS46nVxAflzyt4o739D6Rft91Lv+H0g+33UMGymH5ySGM9BfM3WMseYhh5rWN6kSbJjUXMrOOfionbLpezZmUAjnF7joqOqKseLpjn8AT4hS/CEPpB9vurh2hF6Qfb7qa2XsaLEZykrqEALNIsaKoJyi5afnOlSG2JAjpG7SlnlaK90VQVEZHkiXMDnGoI7KsKBiVk7pCkHFl52gzlPyTXhCLzx6j7q54Qi88eo+6iTcE4skzgyFYXeNjxlhmiQM12MFlB8kFrXOnPXjFcFYY51gYusjAkWlDWUJmDkcUuhsQBcHS9rWvb0c7rIdK0SYvqewZ66KD4Qh88epvdS8IQ+ePU3uqBNPhlYrxeI0JH55OY29FRvaexsMrxXQxCUHTvpWWMoAWzsYTytRoL66Vg/AwgOdn8dOxbu4wMjE03yy0EnXZQvCMPpB6m91cO0YfP+xvdUw8H8NmUFiAyqyEym75mZdF73zaFTc2sNOmlNwbiVXJD50V3MfHC+WNyjMDxGXep56y66j7/AM/t/jVZfiVPKD57e/bVQDtGLz/sb3UhjUbyDc9h069aWyu9JZVi4qYGRgoczLZLnyiBELio+zYAZnA1AvbW+gaw7a3wLrZWxHCRB881aNhyiOMmwNmvY7ibKNenWtMyRhCxlZcpCkAsLErcGyCwBs3qrLE0hcD/AHu91Sk4dBJS41uLFXU2O46gb7OAw61HNpVphXiVcsbtri5zHmZrAHSSUWJAJB1GovY9d6J4dJpFQoCeM0UcdJf49r8rn4t/VzXFZTHwkTjC7MxJvc85J1JP00Yj7o2VVUOcqiwFtBpINOg2lfXs6BU4khXiR5FRmbTLrYyy3PJRjbXmDre9t9hexpnDbaDDUsOx399VGbunlhJmbMZAQxKC/KRUa3RcKt+y/TQ7C8N0jcOFzFTcBgbX5joQbg2O/eBTEkK8cJ8UYkKhzdlbXOxAZRZkN9MytoR1jpBqiDEZ4bneVP2XFM4vhgJIjGsai7Zr3kJDZSptmcgXBF+nKvQK5gR4gA+aftvUTKRC2ruJn+hSfPT/AC8VKudxH9Ck+en+XipVVFD7sg8Zhvnp+9WsphaxlH/Nf761bux/nML89P3q1SdicA8TiUeZDhwjSyWMspQ8lyu4IecHnq4yRCtnwB51Um11Kk2JAu6C9hcm3QKh7f2e8MausglU2tZZAVGUGxLLY5bgHouKMYnZcuDxoR3hZxCJAYXLAXksASQNQVv9IrztTbskgZWSNg9weSw0LMygWYWCl2tbpANwBVXCUkqmRYWWQi8b663ysbjfvtuozGcrrzHKw7DdasWxNqRgLxkjo5c3txuRUINhZTooubZdSSL6DWFszYD4udgksKEKzFsQ5XMGcc4Bu3P66hsqJ3QrFt4o9q/tirHszEC/67H1BqicKuCEuEw/GNPg5AXRMsMjM+rXvYgaC1Q8JiwrEE2s539YIq6lXKRpO9BIQhTPxYPxwPL018nMTra97i9jaqbi5byT9eQ/YaLPtOHvILduO44ta4y5cgGbdfmta/Seqq4ZbySfQP8ADUShULaq+JbtX9oVa0w8I2XJLHJOJ0TCCTKckYWWIIFAvy2yKTmNvLtzGqvtUeIbtX9oVZNlYRpIu9o5IScTFhZCGDkrxEQIBIGXW9yDfS269e/0F/GcZiAD2BwmeUSvN4ypTpwauUHSdirBsjYcGMSEquLhiaVYoi2JVzNGVlEilQvieTHbXSxsL1X+E3BvNPhU4ibDPO4iLTTpPGRdEUiRRcFb6qdwy0awm2DFxzYdMDFxUiSTmNcQVcqXVVUEkBbs45AFqYGAOJTiVgwsSQ3fi3XFJlaRkJkOc3IKxZbXtbNz2NfTUqlSlVLySG85tI19a9yDeZzGHJcp4zhGAmQIz9UjODtzHeEN2v3PocM0fHYmdEkMiKWwjBzJGUFghkF0YPcODzWtUxe5WhEpXEyPxUjR2jgVmukaO11MwNwzMtlzXKG16myMWOHlSTZ6xYWUyKBNMy8a+WxZ2YsNUUgXA07ab2RhmwxVi+zpJnZpIpnZw+aQZSRlIEi33AggEnpqx4nicH8Q4r6NvcxpaBE3OdgYT8R4Sfa8HfZUXbXCAJNIhiDckxE52GZGfjcptp5R3i24VGbhhc5uJXNlyZgbPlycXlLBQxGTTU9HOBXeGezhHM53nOVNt3JJQi99/JvawtmG+9VxVJNgLk6ACvz2pWJe7CdT4FddHhKLqTXEZganUDmrE/DAsGUx3DZiwzmzFgoYsLak5V1OtxffrRDZ23JZJFkEap40uJHksONcBWKgjlMQFGgNtDpvoKNm8RHxsi8Y2bLl1MaNa4ErqbF7X8WDfpItlMvY+OeLFwT4sMI/KBeO6slrWjUi1t1sug0qWudIxFc9WhRLHGk2bGLm9sgJvPdyKefhckZQRRkhLjVyqnM4kICLuXOL2JPSMu4S8DD3xh8Lx0jrHJiWRxdVjC2XKUUKAgJzDoup+iBBtmIYJ4WckhWVFVXU5jIGVic2VkILXDKG3DmBoThthyyKGVGIO6ysedRzA87oP116RUOqht3GyszhA8HCCwgm5kk2NxMRcztKJ42JMJjYXAKBckhCsWYWNyLMFZCQPJY31vexFc+Eiq+MdOMvPm4u+gTjHvIWAPlZLqCKASxlTY14qnWHRdY4RpAxmTAHxgyjvBXbi4Z3LmVQ6gXiyHc1+UsgKsPtFO43hPG0rMuHAUStLHyipUsEG5eTvQNu3k76rtKgqOAwqXcHSdUNUi55/bz3lX1ds4fjDGZAYpBxjnjHAaWUKJwbxEG1iQCLclSCDS2bwhE+NAU+TIRE7mRpCHOQ5VUaEpqRoo1Nr76FV2wmFGy8LHPLm76xNmjhsgyYcOCzy5lLeMAKqABpc3NrVoK5kTkuKp0YwMdgkuiBJ/bXVU7FfnG+cfvqybBxmc4SOOPjZIuPYxmwBuuZcpIIzAKSNN4FCpMThSSeKn1N/wA8nP8A9qrPsrYscE+GITEJJMSurIyxo6FSWPFgFshYlR5IGpB0GDuHbWIDsvvI+qtxlVopQ5pBgxMe6ReDMQbwpAMkYkkeKRLqnKfFWlFlaTKHMd0upXk8nWwuSSKg4naDoz4TibSiOSPNxt1EbhpSW5N3ZUY6333sNSDyDhJGrtGyyIwTiQzGPQIhiyseL5Iy3HKDAHWw1NRtpbfj48vJA6y2sWWROUpTJvCFSpQ6Fe0Hnqh4HhsxuNTouCnQqY4dTm0i5zAAGbrjf4prYewJocXCz5UyzIDy1YqS+W5CkkWbQjffm32b2KuaeXXNoTfXXl7xfXXfrUp+GobLmWZsrZwC8QGbNmN8sIvdgCeckb99R+DA8bIPk/xFdDg38pXr8Ka5JdWaAYGWWqsuAwLSXVbc9ySAAANSSdAKUnA8Md6E/JufuFdwc1nToMsdx0jMDb7Ktmz8YJcSFklKgyqtjnObM9iARe3aemqWXcqgeBYHR9Kv/LUPE7ARDbkE9XuIBrUsVBEpXPMYCVckFZvinknK/L11Fr62uNxqg8I8XmxMRzZuQwv0i5t/8pZLqDguCnGi4VQN2vOd9gN50qS3AbqP0RP/AC0c4IzqMVZyQhRQxBtyTIM2vNp91WLHJCsTlXErrGDcODyi0tyBnXcoj87X4pvSyXVBj4F2tuHzkdf9NQ5Uy3AINrjQ3HXWj4qLDhm4uUFRdjeQAhVMykb+UQyx2tqQynnrMzKWlmvrdyfsqJGiLZe4j+hP86P/AC8VKudxA/0KT50f+XjpVVFE7sp5eF+ev71aySEAtJfXxsn7Z3VrfdmPLw3zl/fJWRxaGT+1f9qraIpGyIB3ybDUx/6wKskmDwcfIllcybjxaZlQ31F8y5iB0VWdnsRMSN/FG1tDo67tatHB3iog4xcYzZUxEIdLmQhWCKbj82wYMbmxyCpmEhRdobIiRM8bF11OYeTl0tmvYq+tstjzdNyC2hh1LoDqMpPVvWvW0MUEjtob87Jm16bc3bzUxx+YR/MP3rSZQBRNo4dQoIG5l5zbyhU/aOyQ7MwNid43g1B2kfFntX9oVomwtl4WRGad3zA2yrb1brk0AlCYWbeBWB/+1Lw+zcgvcacwH/utMk2NgraQTn9eK/72g+19n4PveR4TKsinKUc6ggi4Ya/FNwQSDcHWmCFEqhbZ/MntX76vux8dCq7PJliXJhzxl5EUgvFFluCb6gdFUfa6Xw7/AKp/xqKPbKnHEgZyBFHEz8t9Izhg+YeMF/GWTKBpmHVXs9Dsc6q6BPqnWM7bHdfP9NUxUY2dJ8Rh+tuaNbYxkTnF8XNBaSKJU8bFqVd2cC50NjvNtTUaDaMeXEjjBaaLilM2IgZg2STUtnJyXKi3STpvqG8sgxDRnNlWLjL3muxEIlKL4y173G47qc2k7xKSOMfVrZTKcuWKOTxnjPl2JBFst7HdX1DWVAAzCLgEeseX9PIL59tFoAp5yAR2Bv6R4ptcUuZZM0QymK6mTD3ORJlYovGWsM6+U173PVTLkcWyZ4TxiW/PQck8fK4DnPoMrgnKD9FtQ/wrl6B7c34lL4Vy9A9ub8Su/wBH4r3G6fm2y0Xp+iVfdGmu2WqZ7oWNSbFPlHjM5U5dQ9iQjgD4xTIp6Stx5RoIzDDDKpvOdGYf8LpVT6TpPxdw1uQS284gnlcHxshOXUkxqQDnuSTmbUC5uFuedTT7bZh46BllCZcMsbkRW5akki4F0uDbOovpbcTX5n1YY4iYufn5+AXssqO6pgDSW4e+AM4Bt8zyzE4XbYTCmHIWPHLMCxBS6ArlKFdQQTfXor1wg4SHFrFmQK0ee5BJDF3zXANytt1rnqtuqJtvFJJiZXjFkZ2KiwXQnTQaCoNULz7M2XUzh6ZIqlsOz1sSIKVXfg1glaDlBM7ciIG1s9la8v8AyzeKLWwzYgneoIpFOrimAsGNq5a9I1W4QYXYDC9Y3843+9LaX67UxXWa5ud9crZQlSpUb4J8GWxk1ieLgTlzzHyYoxvYk6X5gN5NERLgfsqOON9oYoAwwnLFGWscRiQAyx2AJ4tRZmOnMOc1X9s7XkxWIknmbNJIxZjrzncL7lA0A5gAKJcLuE3fTokQMeFgURwREjkqN7tYAGRzymPSd+lAKIlSpUqIrFsvYyPg5JXilNrhXRrlm0sAmWyoBmzMx5wBrpUvhBgoo1iidHiJDEMxLrEbgqoaw4wWPLC6KTddcympUS2Lsfvl8gkVG3AMGN95J5KnKoAJLGwArYOkYQF59SiWu617zhBJ1taNzlnl3CUzHhMkwWTk2O/eLWuCDezKdCCDYg76OcHVHfE1jcWOtrXGca25q8x7FL4QFpEazARnlDK7B24kMQFYEjWxIVivMzGu8FltPKDpZdfaG+owEXW9KsKkjUWPnz9UXxMZKkA2NwdOkUKlxmJueVfrsKtGy0QygOLgkLa9gSd2Y2Nh06Xow2yoze3FADfaJmt2lnqpErplZ739ien7BUrAQylw8rE2Fh1Veo9iRm9imm/+j7u2z6UF2y6RzLGFXVcwZcwvvuCpJsdOY0wpKD7RWS+aNiptbfzfxoW02JHxvsHuq98H8PE+cMAWAvds2UC9tFUjM3aQKKScH0ABKgAi4Pe2hGmoJfUajXrFMKSsv43EE6n7qn4KEgEkm7amr7NsBFXOyWW9rnDkKSL6XDjXQi1+Y1TZpQZJAABlYrpe1r819aiISVr/AHEf0OTti/y8dKudxE/0OTti/wAvHSqqKH3aW5WG7V/fR1ksbcqS3pWrV+7YeVhu0fvo6yeEcqT+1f76sif2bEzYgBd5QgW6c62t13rzteLExAuyaDUnMLgA5QWF7jXS9hex6DXMLKVmDA2IUkEcxDoQfXTmO2xM1wXzA5r5lRr5mLG9wb8oki+4k2tc1BRD02Ni5yLQsdOYruvu36G99+tSAhVwp0KhgR0EEAj1intmbSRElEkZd3LNmspuWUAAk6rrc3XXo3mosQOYdh+8VDZS+q87SPiz2r+0KsWzMXqeuQ/YdKru0/zR7V/aFTMHibfRJ/GrIr7JtRe9gMpz5spawsUHKAB87M2vUFqoTT8ucdJB/wAAH8KsUs7+DFN0yDEEfFzZjGP1r2v1Wt0CqgZLyyfR+yaShCjbU/R3/V/eLR3gVhcNLi0ixEbyGSCFUAYqgthVdmexDMRlWyjTU33CgO1PzD/q/vFolwbw83fUcsBjVooYTeTybthVULbexIzbuivoeghLqwmPUMGYvIi/xXncRUZTIe8wBP8A1T2wGhkwGLzCVsTDHxqOZGCRgSRoojUHVjna5bdYW3mnHxcDbNmlbCpEzssUTLLOWklFmkkIaQqQq7+SdZF1HPB2Hs2UQsElhU4uJkCNmLMiOGOUgZVOaPnPNTuKwsqxQhnw795oJeJsxOWR1kPGAjK9y6g67tOavtHNb1hAcfaBzOQi20Fwja51XMOKoA4ZE5Zc42313RjZ/c5w74OKdppQCkckkgMPEqHmWOSPys6uisSSRbkm/RQbhpwZgwqxPh3eRHZ14wyQSIcmXRTExsbMCQ3MRUjC7UxqYYGLCwIr5fGJBHxjLxyuinnZM4QajWw31D4YY/FOsazwRQIGdlWKNUUu2XOxyk3bRefmFVoek9eMVQFsutIyjbcH/AW3pFB3qtcJ+IzGaa21wdVsegEbOJYFlbl5VD/HYkKSVAtyV1JItvsW8FsxbSlEPFwsxPGhw6pnXJmVXXM1lkJUC4RZDe+WwXbePaPFzWylWYZlYAq1hzg9p1FiOYip2y9t2VFgKJlZm4qUjlF1CGzmyuuQFMj/ABXexJNx+WceHVC4UrHEdY8+c8jPBB9JrXVHS3CPJvbbbcqtYz843b/9+2maexgIdgylTfUHQjt66Zqq9MGUqVKlREqIbIwqO6hwbMwXfa19b36aH0a4NbQjhZme+YA5NxAcjKrkHfluzAX1ZU3C5pj6v1oxRpvyV6bg14cRMaLxhcEjxlspHjUTytAreV6tNflVJ2pO0GG73jkJiklZnUqgLNEciXIGYgAtYXtrewonLwgRExM8MacZMohJIuI+NGeYxW0BLh7X1UNbmqq94P0fRcX3X3Xvuro6wGkMTIJHdfyF1VKjRTDSwSRY9ucRyhO4bZ4ZQSd97C4G6/u6LdYprE4IrexDDpHu6OsXHXRWGHKipmGYXB5Jtrm0vbeOy2/lC9ecXEMh6SpJGp1uxve9j5IB+k9FcmK6y6r1J1zQOlSrqrcgDedKuudcqbs/a8kIcRlbOAGDIj3AN7cpTpextz2HRXt9hyhcxU2te9mAtyTvIt8dOf469IrqbMCANO2Ub+LGsjDm01CX6W5tbHS8sM3aVlVwRheJnTOexdG0p5kEAOYHLyVRQWyXCZiACwUE2zGworwXFppfm/6h66Dz7WOUpGOKjO9V3t89t78+h0F9AKMcFfz0vzP9QrSZ5qtNuH8oaNvv57UdjxQR1Y7g6k9mutFMNwsjWF4yxuSxBSQKCXTIRIPjAWuB1sDob0FmS4NQHwJPxifpqhldAV5HdDhSSZ0BAmbMwdwSCRKGC2A9ILXv5Jve+lOxO0lmxCFTmyqQT66b2rsVRPIFXKodgFuTYBiALnU/TXvBYAJqKgSiI4Xaaws2Y5cygA828m1Hh3SYQVZQCREImDFMrACNTuQMQQhHKJIzaEWqqY3ChxYi9DW2KvRUmVCtO0eGscgIuFBmkl8q+kmTk7ubLv5781V7DSZnkbzmuKjrsoDpqdBBYWqFK2TuHn+iSf8Aa/cJSrz3DT/RJP8As/uFpVChRO7cOVhu0fvoqzhtlR3Js12NzZ3Fz02DAVpHdt8rDdv/AJoaoJYVYIoQwCKbqCCRa5Zzp0cpjTLw3oxhtnvKTkFwN7GwUdpOgqYeDLWuZE3ZtA7C3TmsBar4VEqsLh9anQcHuNQyEqFUlQWkKXOXMVWxFzYc+mo5yAS3wXc+Q8bm18t7NbsO7eN9qjrjJcOGjtlvqQyKSDYrmUkHKcpIzL/AWgtSV5l4CMQ3i1bIrM4EshKZAGZWGfywNba7jzggCdrcHJ4JZFYEFcrPYglS4BW/XqPt6KOR8K8SrBlcKQbkhEBY3U5n5PLbkrq1zv6TeaiDFRtmkN41WaZreUFjKki9rlAI4x0tK559aFWVM75cixka2+2Tn3X32vXqGKxJuxvvJAHNbd0VcvgTZ3VuNFpGjVuL0ChSRNJfdEbbx0Mb6WI7buxRAmnGG+mZlAR+SrZoje7LyujoN9bCoCE2VZ2r+jv+r+2tSdlzcVioJGDZBDFchSd+FUfeai7VP9Hf9X9tah4vbjQlI1QECKI3Mk+9oUc+TKANSdABXsdG8cODc9xbIc3DnGfYdl5nF0jVGACZBHYYVo2RtONIoCxkVoVdSgiJMl2dlAe9gt2Glt413CzuK2rG8LIXcK8ccYj731jK8WGfONXtlY26xVL+Fb+jX6zE/jUvhW/o1+sxP41eqen6Zdi6u8z7XOfc37dJheWejHl+ODMz+XefnrnpMK7YfbMMaIwEhdY44ivFG54qZXzBibAZVPJ6xfcLC+Es6PGiQh2AkkkJ4opbPlsDcksdCSevmAsK78K39Gv1mJ/GpfCt/Rr9Zifxqsz/AFAxj8Yp/wB3/jRWp9HPpvDwDMzmPh4aKPwoH9Ll+d/AUKojwhjC4mQDQXvvJ3gHeSSfpJodXylQy8nmV73D/wAJnwHyRCLat1CTLxqjQXJDoPkNzDdoQRpupS7LzAvAeMUalQDnQfLXnHNmFx2XtQ+vcUpUgqSCNxBsR2GondDTi7LctO7Ts7ZXilRPv5JtJhlc/wDFUXJP/MW9m+cLHn5R3qLYxzpe7xsbB4wWDHzRuOfdyDY6jpBqCIEqW1L4XCD5yPk8kMpUb2rsZYo8wuTe24gblO8nUHNoQNQLiglZseHiW5LVEYP0ST+1T9l6uK4M96+W98pYJeS3e4kKNNbNa4lJ0tbi1c896p0P6JJ/ap+y9MrtSQc/rA6La/RcdhNX4ykajacGIv4ldVYw1n/H6lF1huc7Ag310BIbVsutjfce2wprE4bQ6WLA79AdSL68ogAr9l+c1B8K9R3WtfS3Zbp17dd9SIMTJMWCoTzkk3VR5zEjkgC4uTu0rIMdK0fxFEU4v7MTb75ePM5ISBfdU/A7KdrM1kQG2Z7gEg+Sthdm6hUjDRwxuFBEshNsxBESdfMZPpsNPjCj+28KRhw+YkuozAspaPkNJGjkICc8biQagCzi3JFrVKjabmtNyfPnumYXmAuf7NhufoPv3Fe8RhSkOeMqGWONrXIbK4tca5VflQswGZgJxyhYiqO7kkkkknUk7yTvJpw4t/ONM0YHNEOM9kefmrhjW3GfnzslVm4LfnZfm/6hVZqy8Gn8bKfk9XndHNWzVJR/DqpYBjZcwuegXFz6qNS4DBhbiVibG4BHlW0XyRcb+Va2lA8NPlYNYHKwNuY2N7HqNGW4UA7sPEOfQHfkC7twXMqvl6RbcbVUqU5iMFhmZ2GIzE3ILDLdstxm5OgLXHqoZtGOMSWiJKWW1zc3KgsPJXc1xu5qjAXqfs3Yks7ZYlLHnO4DtO6rAIoFqlbO2WJS12yqi5mNrm2ZUAAuLksyjeBrv0qx/AXJ+exESMBcqLuwB9RrxLwZeIloZxe3OrJdWG4kgggjp0q+EquIKG3AzKAXmRLsRywVFhJkvyrG/wAaxAFtSRQTaeC4qQoddAQbWuGUMDzjcd4JHQSNamY3FTrIGd3zrcq2Yk3vckN2n7aH4jEPI+Z2JbTU9QsB2AWFqzghWWqdwz9Fl/7P7kUqXcM/RZf+z+5FKqomO7d/+N2/+aGs/iUX1Om89Q6eytC7tn/43b/54Ky3jyVLDTMdDbdvykjqXW3Sau1EVx/C8QWRBqBpYAsPuCdm/pvvqAeHGLHKIkA65GHZ8XSmsNjhD+ZUKd5kIDOx6cxvl7Ft9O+pCcIpvjFZAL6Oqm19DY2uvaCKnEohENn8N+N5Eo1aw35XPOAHGrdh9VFpsSJxxbgudWUqgAVQOnMTmHOLW+i1UracMUi5o1ZW35QL9oZib79b2+7WRDtQzxEvZmSwPPfKNCeklRY9a3qcRVYUieEqxXo+0cxFMi9dxGLzFW5OpN8tyBfW2uunXSvVFouGQ85NeZ2OU/7567XjEnkH/fPUIhW1ZfEv+r+2tQ9q7XdHRQsJAhg8qGJj+jxnVmQk/Sad2o3im+j9oU3tXaCq6AwRORDBym425/o8e/LIB1bqu02N48lcdZoLxLcVjty3XrYOMbEYhImWEBibkYfD3FlJ54+qjOAwHHagwqA+Sxgw5LXjL8g8UATpuI5j0VWY9sqpuuGhBHODOD6xLTknCHMbtBGTodWxB1G46zbxXNVZVcZZUiy463Dve4ljcNtm575oxt9Dh4kYcUS2XQ4fDkWMaudRHyCCwGU3JBB3UB8PSeZB/d4P5K9ttwEWOHhI00LTncLD/i8w0rx4VT+qwf8A7vxa1pB7Ww58la0aOBkPZiO8N+69cJjfFynrHV8Uc3NQutQ2YQ208PHLycM6sZOXxSDly6l7g6WUWzXNgKk7DSM4SMzOpls3GFpyrCcYyNEisp0ibDl2LhGtqc2lhq9oxFX4Wq80WwBlGe1vdWTUquHCdG4mW7K6GSFkytnCZlnDLmIBGq7jrbLv3moWqhELqpvLpnQxnOgOw3XKn7GxnFyi7EIdGsAQRz3VuS3UG0vaoNqVqqtCA4QbqybQxkc6hFcIQgjQP5OVWLqoe5KkEkAtcW50AAoBisG8bZXUqevnHMQdxHWNDTVqmYXabKuRgJI/MfcOtDvQ9akX57jSpaABGSyIe27bjY59h+/eE5D+iSf2qfsvUGOIsQFBJO4AXJ7BVswPBqOXBTSLiYo0DRtlfOSl8ygSMEFjrplBHZQGXaWUFIF4tToWveRh1tpYdSgA6XvW9QWbO31Kk8YyvDKQJLRBkRBz7bHSU9h9kqjASm7+iUgHskfdH2akW1C7wQ29hwsNhyVvmVRlVSNAJAA7Fw2tma55NrnSwHASKsil75QdbGx+g2Nj12Nug1dkYbSBVgq5SchJsoD8iDDKMo5PGkBDfkrxxN+bzuIqupkOyZr9OZurMpg3cZPnIeTzVCjexuKsGFxcuIV+MlIDHlZpLZjfymMj2Ni56SMxNAsTAUYqQdOn+PXVp4LbQRUuygmO/IJe0rHIFR8twI1OaTW1yLa81q5hmICSMvPnna60Cr+08CIyADfeDqDYi19Rpz20J3GoNG+FBXjeRI0i3OUtmzFTYqXza58tlPWh37yFtWrCS0E7KFyrHsBvGynpH+qq7aj2wj42T5v8RWgyUao6h310V5hbfXoCisimxdncfLlvZRqzdCj+NXaTHrFHkj8XEtwctiZARzc4Ngx7CSapmx8YEjYXUFibhtzLuI06qibX4RPHyYiASCgtbS+rFevyR6uirzAkLN06KbtLhuytkgUi2nI8rsL6Enq3fJFD12jj25YhmIIBupN7Ho01PVvqVsiGPBxcY655TuVlKOrEbgfNHOef6aj7U2xjWaz8dHe3IVWjHVyQBfQGxNybHWhMZqQEvCDSBhJcOu9JAVkHWAbZ6iRtc20/3zim8RPKQBLnYEXXOGJ5W5lJ1F+kb7U3ntZudTr2c/2faDVZlSBC2HuG/o0vZD+5FKl3DT/RpeyH91SqilNd21CRhwLk67jY/n4LWPTe1ZRiBZFHNr23AH8CK1ru0NY4Y9fPu0ngOvVWe43BBgyjceWmunOCpvuPNrzqOmplTCKPtnAPGIOLjjPEIOPMd8soWIuLKgcglZLsSxudLKTUvGcINnFG8Utjx2SMQhNHE2Qs2W6m5jsysRp5K5ATX+De1lw3HK5liZ8tpIQpkXI+ZksxHJbcdeYXBFxU7HcMkeCaJY2sVWOEnLeOMrGswNgAS/Fg8kAcpt17VClAuEOLilnZ4EyRkJZfJsREqva3yg2vPv56F7Cb890Zf5v/AHXMbNkjJ0udAL69tt5Hvohs7A8Rh+UbO/Kb5I+Kptzno6z0UxQoI0UATnkjfqPuopGdKFMOWB0b7dJqfG1QCphPZaZxh8W3++enVNeJYs4y669HbUoq/tJ/Fnrt94qONtSZlUiIgBUu0ELHKoCi7MlzZQBqeatH2TwSjdL8WrDpcg+rm9VEhwNgXfDAO0KB9orQAxmsXsa/2gCqpPgUTOzJEqKJLExRcrJJGoY2g3FXvycwOm6xodO6nDPLHGhAzEM8EC6CTKoFoipOUi6lg19QLb758GcIN8WG9SV6TgzhCRaLCknd5FyequVtCqImqTfw715zOj8MS6b7abZ+dlkHhyTzIP7vB/JS8OSeZB/d4P5K2U8DcP8A1eH2R7q58DcP/V4fZHursvuu7qKfujuWSfC/E+co7Iox9y0vhfivPX6tP5a1huCmFGhhgB6wornwWwnooP8ADUy73iqeiUP5be4LJZuFE7iz8Ww6GhiYfatM+HJPMg/u8H8lbCnBHCndDAewKfupz4FYf0EXsj3VF91YcPSFgwdwWN+HJPMg/u8H8lX/AGfsGFoopGsS0WGkZFw2F/4+IMTZWK6mymykC2YandVl+BmH9BF7I91MNwcwQ3phB28XXNxFKrUADKhb9VdtGkM2DuQrC8GFeTJxMedjCAgSPxaypKTI98LxkYzIgtIlhnBJsQazdttyX8iD+7wfyVrJ2Hs/owftRU/HwRwzC6xQsOlQhH0EaVXh6NWmTjqF0xvaO05o6jSP5B3BQuCeAjmjZJJI4Immw0bIIogknGwl2B8Wcr3Xkk6XsNLgjwOC2HVIi5iJPEqwEEQ5eKw7yQ3JisqrIEU2LXBJOU6USHArD+gh9hfdXH4G4YC5hgA6SqgfdX0P4gz+WMgNNBB/Lrc/H4Lmp8HTYIgTqYz5lUPhGUgxBijSE8WFSS8MB8cFAmCkJqokzAdlF8FcQx5YxZwWyrFEBIwgmaygR7wRl0ueWd16PtwTwno8P6k91c+DOD8zDfTkFdTuleGcwN9GZbW1/wC1ZVuBx+wcPZ+4XnG8HIWwYxTKHmfGvC144DmXjJNfzV85sNekmgPg1MpJgReUoN4YeRm72urXi3+Nk328nqNWb4G4b0EHsL7qXwLw/oIfYX3VhT6RpMmaLTfllt7OizqdHF5BDogAG2fPPVVeXZyASHvdAVTNYwxcg8XMwLeK3Eog1t5XZVZ8IH0cH1EP8laXJwOww3xQDtCj+FeDwSwno8P6l91dVLpjh2Ti4Zh7v0q9Lo/BOIz2fuVm/hA+jg+oh/kpnZknj5dAL33AAeXuAGgHUK0xOCeEJsEwxPQMhPq30p+CsMSswihAtrZRqPV/EVw9I8dS4oNFOk2nE5RfwC7KVEUzIVNhbf2V7vTuNMWfxSleZrm+vNYbx9JNMk14hzXSE7s3EkKwzEaHTLe/0/FPXQ3ap8dHcXBI0va/K15XNza1Iw0lnO8c+nOPjD/fTTu0dlcdESrDMozKCbZwdCF6WGmnbTFohEXXvaE5E6aMcuUgFsxNrG1+nmrQpNu41pJGmwMxCScfCqWAQ+PAWQ2OfWRibWa6EWHNm2C2mXKSLkE0JUhQAL5DdSFO/UairDhu6I0TMYsPEgeQSuLu2ZvGFtWJy3Lm2WxGUa76EyVMQrWeEc5yW2fiZGvFITIua6pIrclVUKH8kBgASSCRuvl80xd5WsRmLG3QWJNu3WrbF3T5FyZMPHmBjuSS7Nxbq2W7Am3JABN2W+jaC1WTyiTzNmbf5ROi33nmv9NRMJErX+4d+YnGmjRjQ3AshFr8/bSpruCn+izn5SfsGlUqqXdtb9G7T++grOVxthle5U8/OvSR69Rz1qndi2FJNDDLGubiicwHQWRgT0C6WvzXFZBiN9iLEdJUfeaqVdql4iYsM1lmHnahrDSxI19Y9d9RUmIO5Y1U66nO3ZYXA0671GxCleUCAep0v9jXqJLtGTnc+sVWFMhEsPg+VxkhLMPjPzdFh7vsr3jtqjyUJPXff8pv4DmoE2JJ3tftNPRL1j2l99I3SYyUvDr6zUPF7YkSQhbAA2sVU303kkX9Vv40Tw0BIvdPpkjH3tUk7OV/KWMkc5eO/wC3qO29WChesLJmRWta4Bt2i9N417Lp5wB7Kmrhz0p9ZH/NXZMCGUgldflx/R8aiQp+z9rME0JqTh9qEu5ZtbKBrzco6fTVaWXiuSx9XKH2XpufFoxvdgd1wGH3UxlThWppiIOMblQZbcm8zC6cagzMcwtJxZc5b308nmNe4Q45OJYI9wYje5vrdt45jlCm1UnvhfSS/wCKkZYzozSEdBzEfSL2NRjKYVaoNvyFBdjewP2U4NuP5xqtjaKdLeya4dpL8r2TU4ymFXTg7tZSgzsuYqxAdiqly1+UQRzZucagUeOOw4UESIeW2hkIJW8wXNyrjQQnlKo1F21NslbFJfRpFvroWAv02BtSGKX0k3raoxlMIVx4R7VAmQxtfLKQCL2ylWFhck2t1ndvO+mjt2TzjVVjnjBBJkJG7Nma3Ta+6nztNOk+o0xlMKsLbZcixNwSAb7rEi/0Wq1w4yA4fOZAJBHJyM1ryXcxm1+ZVIt0lPOrMJNpIRa59Rpnwivnv9/31OMphC1h54DJYMhBW+Uyi35wAktn35LsBdSbXKjyTSJdocXjJxGRlOXVdxILjNpoSRbXnsKr3hEee/qpR45Bc3NzvJ56YimEKzeGpPONOYTa7GQZm3KxGvPyRcfQT6zVY8JL5x9RpubGod5Om4i4I7CN1MZTCtOw+08OMmdr2jJfVrls9gNJRc5eYZbfKqJj8aoVGVwFK6jOCQ12uGF7jS3MBWcd+L6ST2m99cOKQ73kP6ze+mIphCsOzdsOI7A6AsB2ZzYDqqV4ak877arUWOjAABIA6q9jaSdJ9VMZTCrxwe2xH41pzfXcCbkjihYWZdchY77DU2O4lO/oCEyspfJqGcqpfJEeU2fdcy68jVQLdOWyYtCb5nB+SSL23Xsda532vpJfaNRiKYVfeFeNjGEcxupIbkkueMusrZLJ5vFhGzWGp335NBcZtV2U3aq3x8fOznn1JI9RNqdfaCkWGb1D31OIphTKTXl+g3+jUf766mGvGEwdrnS5+Uug+lqfMQ6vaT+akqFBnJBBGhG6pWF2graNpc6gk6dae6mpoh/tk/mqBPF2e0vvqCJUgwp2N2eWYSITmGodNG6iw0N+umBipNzokhsRco4YnmJKkXPbQ1pCNzH2h768NjWO9ib9f/ukJI0RbjTz5YhoDYXY9YuSwv22rwmIuQALKNw6dd567ULWS56fpHvqZAegXPaPfSFErb+4H+iz/PX9k0qK9xrYEmGwBMqlWlfMAwscoUAEg6i5zGx5rUquqFX2oj7LhJuYoz2ovurlKiLz4Gg9BF9WvupeBYPQQ/Vp7qVKiLngTD+gh+rT3VzwHh/QQ/Vp7q7SoiXgPD+gh+rT3VzwHh/QQ/Vp7q7Soi54Ew/oIfq091d8B4f0EP1ae6lSoi54Cw/oIfq091IbDw/oIfq091dpURc8BYf0EP1ae6u+BMP6CH6tPdSpURLwHh/QQ/Vp7qXgPD+gh+rT3UqVEXPAeH9BD9WnurvgPD+gh+rT3UqVES8CYf0EP1ae6u+BYPQRfVp7qVKiJeB4PQxfVr7qXgeD0MX1a+6u0qIl4Hg9DF9WvurvgmH0MXsL7q5Soi9eCofRR+wvurvguH0UfsL7q5Soi74Mi9FH7C+6l4Ni9FH7C+6lSoi6NnRejT2V91d7wj9Gnsj3UqVES7wj9Gnsj3Uu8I/Rp7I91KlRF0YKPzE9ke6u95p5i+yKVKiLveieYvqFLvZPNX1ClSoi73svmr6hS73XzV9QpUqIlxC+aPUKXEL5o9QpUqIu8UvQPVXRGOgUqVEXqlSpURf/2Q=="/>
          <p:cNvSpPr>
            <a:spLocks noChangeAspect="1" noChangeArrowheads="1"/>
          </p:cNvSpPr>
          <p:nvPr/>
        </p:nvSpPr>
        <p:spPr bwMode="auto">
          <a:xfrm>
            <a:off x="4591050" y="-182563"/>
            <a:ext cx="304800" cy="304801"/>
          </a:xfrm>
          <a:prstGeom prst="rect">
            <a:avLst/>
          </a:prstGeom>
          <a:noFill/>
          <a:ln w="9525">
            <a:noFill/>
            <a:miter lim="800000"/>
            <a:headEnd/>
            <a:tailEnd/>
          </a:ln>
        </p:spPr>
        <p:txBody>
          <a:bodyPr/>
          <a:lstStyle/>
          <a:p>
            <a:endParaRPr lang="en-US" dirty="0"/>
          </a:p>
        </p:txBody>
      </p:sp>
      <p:pic>
        <p:nvPicPr>
          <p:cNvPr id="21511" name="Picture 2"/>
          <p:cNvPicPr>
            <a:picLocks noChangeAspect="1"/>
          </p:cNvPicPr>
          <p:nvPr/>
        </p:nvPicPr>
        <p:blipFill>
          <a:blip r:embed="rId3" cstate="print"/>
          <a:srcRect/>
          <a:stretch>
            <a:fillRect/>
          </a:stretch>
        </p:blipFill>
        <p:spPr bwMode="auto">
          <a:xfrm>
            <a:off x="4664869" y="1219200"/>
            <a:ext cx="3759200" cy="2117725"/>
          </a:xfrm>
          <a:prstGeom prst="rect">
            <a:avLst/>
          </a:prstGeom>
          <a:noFill/>
          <a:ln w="9525">
            <a:noFill/>
            <a:miter lim="800000"/>
            <a:headEnd/>
            <a:tailEnd/>
          </a:ln>
        </p:spPr>
      </p:pic>
      <p:sp>
        <p:nvSpPr>
          <p:cNvPr id="4" name="TextBox 3"/>
          <p:cNvSpPr txBox="1"/>
          <p:nvPr/>
        </p:nvSpPr>
        <p:spPr bwMode="auto">
          <a:xfrm>
            <a:off x="152400" y="1371600"/>
            <a:ext cx="443865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2000" b="1" dirty="0" smtClean="0"/>
              <a:t>Whether It’s Been A Few Weeks or Many Years, </a:t>
            </a:r>
          </a:p>
          <a:p>
            <a:pPr>
              <a:buFontTx/>
              <a:buNone/>
            </a:pPr>
            <a:r>
              <a:rPr lang="en-US" sz="2000" b="1" dirty="0" smtClean="0"/>
              <a:t>Consider using the FAA’s </a:t>
            </a:r>
            <a:r>
              <a:rPr lang="en-US" sz="2000" b="1" i="1" dirty="0" smtClean="0"/>
              <a:t>WINGS</a:t>
            </a:r>
            <a:r>
              <a:rPr lang="en-US" sz="2000" b="1" dirty="0" smtClean="0"/>
              <a:t> Program To </a:t>
            </a:r>
          </a:p>
          <a:p>
            <a:pPr>
              <a:buFontTx/>
              <a:buNone/>
            </a:pPr>
            <a:r>
              <a:rPr lang="en-US" sz="2000" b="1" dirty="0" smtClean="0"/>
              <a:t>Regain Proficiency!</a:t>
            </a:r>
          </a:p>
          <a:p>
            <a:pPr>
              <a:buFontTx/>
              <a:buNone/>
            </a:pPr>
            <a:endParaRPr lang="en-US" sz="2000" b="1" dirty="0"/>
          </a:p>
          <a:p>
            <a:pPr>
              <a:buFontTx/>
              <a:buNone/>
            </a:pPr>
            <a:r>
              <a:rPr lang="en-US" sz="2000" b="1" dirty="0" smtClean="0"/>
              <a:t>Check Out the Many Presentations</a:t>
            </a:r>
          </a:p>
          <a:p>
            <a:pPr>
              <a:buFontTx/>
              <a:buNone/>
            </a:pPr>
            <a:r>
              <a:rPr lang="en-US" sz="2000" b="1" dirty="0" smtClean="0"/>
              <a:t>Available To Review On the </a:t>
            </a:r>
            <a:r>
              <a:rPr lang="en-US" sz="2000" b="1" i="1" dirty="0" smtClean="0"/>
              <a:t>WINGS</a:t>
            </a:r>
          </a:p>
          <a:p>
            <a:pPr>
              <a:buFontTx/>
              <a:buNone/>
            </a:pPr>
            <a:r>
              <a:rPr lang="en-US" sz="2000" b="1" dirty="0" smtClean="0"/>
              <a:t>Site</a:t>
            </a:r>
          </a:p>
          <a:p>
            <a:pPr>
              <a:buFontTx/>
              <a:buNone/>
            </a:pPr>
            <a:endParaRPr lang="en-US" sz="2000" b="1" dirty="0"/>
          </a:p>
          <a:p>
            <a:pPr>
              <a:buFontTx/>
              <a:buNone/>
            </a:pPr>
            <a:r>
              <a:rPr lang="en-US" sz="2000" b="1" dirty="0" smtClean="0"/>
              <a:t>Earn a </a:t>
            </a:r>
            <a:r>
              <a:rPr lang="en-US" sz="2000" b="1" i="1" dirty="0" smtClean="0"/>
              <a:t>WING</a:t>
            </a:r>
            <a:r>
              <a:rPr lang="en-US" sz="2000" b="1" dirty="0" smtClean="0"/>
              <a:t>S Phase, Or If It’s Been A Very Long Period, Do More</a:t>
            </a:r>
          </a:p>
          <a:p>
            <a:pPr>
              <a:buFontTx/>
              <a:buNone/>
            </a:pPr>
            <a:r>
              <a:rPr lang="en-US" sz="2000" b="1" dirty="0" smtClean="0"/>
              <a:t>Than One</a:t>
            </a:r>
          </a:p>
        </p:txBody>
      </p:sp>
      <p:sp>
        <p:nvSpPr>
          <p:cNvPr id="3" name="Footer Placeholder 2"/>
          <p:cNvSpPr>
            <a:spLocks noGrp="1"/>
          </p:cNvSpPr>
          <p:nvPr>
            <p:ph type="ftr" sz="quarter" idx="11"/>
          </p:nvPr>
        </p:nvSpPr>
        <p:spPr/>
        <p:txBody>
          <a:bodyPr/>
          <a:lstStyle/>
          <a:p>
            <a:r>
              <a:rPr lang="en-US" dirty="0" smtClean="0"/>
              <a:t>Flying After Inactivity</a:t>
            </a:r>
            <a:endParaRPr lang="en-US" dirty="0"/>
          </a:p>
        </p:txBody>
      </p:sp>
      <p:sp>
        <p:nvSpPr>
          <p:cNvPr id="5" name="Date Placeholder 4"/>
          <p:cNvSpPr>
            <a:spLocks noGrp="1"/>
          </p:cNvSpPr>
          <p:nvPr>
            <p:ph type="dt" sz="half" idx="10"/>
          </p:nvPr>
        </p:nvSpPr>
        <p:spPr/>
        <p:txBody>
          <a:bodyPr/>
          <a:lstStyle/>
          <a:p>
            <a:r>
              <a:rPr lang="en-US" dirty="0" smtClean="0"/>
              <a:t>September Topic of the Month</a:t>
            </a:r>
            <a:endParaRPr lang="en-US" dirty="0"/>
          </a:p>
        </p:txBody>
      </p:sp>
      <p:sp>
        <p:nvSpPr>
          <p:cNvPr id="6" name="Slide Number Placeholder 5"/>
          <p:cNvSpPr>
            <a:spLocks noGrp="1"/>
          </p:cNvSpPr>
          <p:nvPr>
            <p:ph type="sldNum" sz="quarter" idx="12"/>
          </p:nvPr>
        </p:nvSpPr>
        <p:spPr/>
        <p:txBody>
          <a:bodyPr/>
          <a:lstStyle/>
          <a:p>
            <a:fld id="{74438B1A-AF1B-4C8B-993E-1BADE62A245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smtClean="0"/>
              <a:t>WINGS</a:t>
            </a:r>
            <a:r>
              <a:rPr lang="en-US" sz="3200" dirty="0" smtClean="0"/>
              <a:t> Courses for Refresher Training</a:t>
            </a:r>
            <a:endParaRPr lang="en-US" sz="3200" dirty="0"/>
          </a:p>
        </p:txBody>
      </p:sp>
      <p:sp>
        <p:nvSpPr>
          <p:cNvPr id="10" name="TextBox 9"/>
          <p:cNvSpPr txBox="1"/>
          <p:nvPr/>
        </p:nvSpPr>
        <p:spPr bwMode="auto">
          <a:xfrm>
            <a:off x="5791200" y="3429000"/>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endParaRPr lang="en-US" sz="1200" b="1" dirty="0">
              <a:solidFill>
                <a:srgbClr val="C0C0C0"/>
              </a:solidFill>
            </a:endParaRPr>
          </a:p>
        </p:txBody>
      </p:sp>
      <p:sp>
        <p:nvSpPr>
          <p:cNvPr id="12" name="Content Placeholder 11"/>
          <p:cNvSpPr>
            <a:spLocks noGrp="1"/>
          </p:cNvSpPr>
          <p:nvPr>
            <p:ph sz="half" idx="2"/>
          </p:nvPr>
        </p:nvSpPr>
        <p:spPr>
          <a:xfrm>
            <a:off x="509463" y="1185188"/>
            <a:ext cx="4595937" cy="4391025"/>
          </a:xfrm>
        </p:spPr>
        <p:txBody>
          <a:bodyPr/>
          <a:lstStyle/>
          <a:p>
            <a:r>
              <a:rPr lang="en-US" dirty="0" smtClean="0"/>
              <a:t>Faasafety.gov features </a:t>
            </a:r>
            <a:r>
              <a:rPr lang="en-US" dirty="0" smtClean="0"/>
              <a:t>Activities </a:t>
            </a:r>
            <a:r>
              <a:rPr lang="en-US" dirty="0" smtClean="0"/>
              <a:t>&amp; Courses, Many For Free</a:t>
            </a:r>
          </a:p>
          <a:p>
            <a:r>
              <a:rPr lang="en-US" dirty="0" smtClean="0"/>
              <a:t>You Can Browse or Search These Offerings</a:t>
            </a:r>
          </a:p>
          <a:p>
            <a:r>
              <a:rPr lang="en-US" dirty="0" smtClean="0"/>
              <a:t>You Can Attend Seminars Like This One, Or Participate In Webinars</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905000"/>
            <a:ext cx="3556000" cy="2369185"/>
          </a:xfrm>
          <a:prstGeom prst="rect">
            <a:avLst/>
          </a:prstGeom>
        </p:spPr>
      </p:pic>
      <p:sp>
        <p:nvSpPr>
          <p:cNvPr id="17" name="Footer Placeholder 16"/>
          <p:cNvSpPr>
            <a:spLocks noGrp="1"/>
          </p:cNvSpPr>
          <p:nvPr>
            <p:ph type="ftr" sz="quarter" idx="11"/>
          </p:nvPr>
        </p:nvSpPr>
        <p:spPr/>
        <p:txBody>
          <a:bodyPr/>
          <a:lstStyle/>
          <a:p>
            <a:r>
              <a:rPr lang="en-US" dirty="0" smtClean="0"/>
              <a:t>Flying After Inactivity</a:t>
            </a:r>
            <a:endParaRPr lang="en-US" dirty="0"/>
          </a:p>
        </p:txBody>
      </p:sp>
      <p:sp>
        <p:nvSpPr>
          <p:cNvPr id="18" name="Date Placeholder 17"/>
          <p:cNvSpPr>
            <a:spLocks noGrp="1"/>
          </p:cNvSpPr>
          <p:nvPr>
            <p:ph type="dt" sz="half" idx="10"/>
          </p:nvPr>
        </p:nvSpPr>
        <p:spPr/>
        <p:txBody>
          <a:bodyPr/>
          <a:lstStyle/>
          <a:p>
            <a:r>
              <a:rPr lang="en-US" dirty="0" smtClean="0"/>
              <a:t>September Topic of the Month</a:t>
            </a:r>
            <a:endParaRPr lang="en-US" dirty="0"/>
          </a:p>
        </p:txBody>
      </p:sp>
      <p:sp>
        <p:nvSpPr>
          <p:cNvPr id="19" name="Slide Number Placeholder 18"/>
          <p:cNvSpPr>
            <a:spLocks noGrp="1"/>
          </p:cNvSpPr>
          <p:nvPr>
            <p:ph type="sldNum" sz="quarter" idx="12"/>
          </p:nvPr>
        </p:nvSpPr>
        <p:spPr/>
        <p:txBody>
          <a:bodyPr/>
          <a:lstStyle/>
          <a:p>
            <a:fld id="{836266C2-23C9-4679-9EA6-D74DA6C8C265}" type="slidenum">
              <a:rPr lang="en-US" smtClean="0"/>
              <a:pPr/>
              <a:t>12</a:t>
            </a:fld>
            <a:endParaRPr lang="en-US" dirty="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p:txBody>
          <a:bodyPr/>
          <a:lstStyle/>
          <a:p>
            <a:r>
              <a:rPr lang="en-US" dirty="0" smtClean="0">
                <a:ea typeface="ＭＳ Ｐゴシック" pitchFamily="34" charset="-128"/>
              </a:rPr>
              <a:t>Planning Your Return to the Air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752600"/>
            <a:ext cx="5214449" cy="3489725"/>
          </a:xfrm>
          <a:prstGeom prst="rect">
            <a:avLst/>
          </a:prstGeom>
        </p:spPr>
      </p:pic>
      <p:sp>
        <p:nvSpPr>
          <p:cNvPr id="3" name="TextBox 2"/>
          <p:cNvSpPr txBox="1"/>
          <p:nvPr/>
        </p:nvSpPr>
        <p:spPr bwMode="auto">
          <a:xfrm>
            <a:off x="5638801" y="1600200"/>
            <a:ext cx="3429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b="1" dirty="0" smtClean="0"/>
              <a:t>What Skills Do You Really </a:t>
            </a:r>
          </a:p>
          <a:p>
            <a:pPr>
              <a:buFontTx/>
              <a:buNone/>
            </a:pPr>
            <a:r>
              <a:rPr lang="en-US" b="1" dirty="0" smtClean="0"/>
              <a:t>Want to Refresh?</a:t>
            </a:r>
          </a:p>
          <a:p>
            <a:pPr>
              <a:buFontTx/>
              <a:buNone/>
            </a:pPr>
            <a:endParaRPr lang="en-US" b="1" dirty="0" smtClean="0"/>
          </a:p>
          <a:p>
            <a:pPr>
              <a:buFontTx/>
              <a:buNone/>
            </a:pPr>
            <a:r>
              <a:rPr lang="en-US" b="1" dirty="0" smtClean="0"/>
              <a:t>What Can You Do On Your Own To Prepare?</a:t>
            </a:r>
          </a:p>
          <a:p>
            <a:pPr>
              <a:buFontTx/>
              <a:buNone/>
            </a:pPr>
            <a:endParaRPr lang="en-US" b="1" dirty="0"/>
          </a:p>
          <a:p>
            <a:pPr>
              <a:buFontTx/>
              <a:buNone/>
            </a:pPr>
            <a:r>
              <a:rPr lang="en-US" b="1" dirty="0" smtClean="0"/>
              <a:t>Meet With A CFI</a:t>
            </a:r>
          </a:p>
          <a:p>
            <a:pPr>
              <a:buFontTx/>
              <a:buNone/>
            </a:pPr>
            <a:endParaRPr lang="en-US" b="1" dirty="0"/>
          </a:p>
          <a:p>
            <a:pPr>
              <a:buFontTx/>
              <a:buNone/>
            </a:pPr>
            <a:r>
              <a:rPr lang="en-US" b="1" dirty="0" smtClean="0"/>
              <a:t>GO FLYING ASAP!!</a:t>
            </a:r>
          </a:p>
          <a:p>
            <a:pPr>
              <a:buFontTx/>
              <a:buNone/>
            </a:pPr>
            <a:endParaRPr lang="en-US" b="1" dirty="0"/>
          </a:p>
          <a:p>
            <a:pPr>
              <a:buFontTx/>
              <a:buNone/>
            </a:pPr>
            <a:endParaRPr lang="en-US" b="1" dirty="0"/>
          </a:p>
        </p:txBody>
      </p:sp>
      <p:sp>
        <p:nvSpPr>
          <p:cNvPr id="5" name="Footer Placeholder 4"/>
          <p:cNvSpPr>
            <a:spLocks noGrp="1"/>
          </p:cNvSpPr>
          <p:nvPr>
            <p:ph type="ftr" sz="quarter" idx="11"/>
          </p:nvPr>
        </p:nvSpPr>
        <p:spPr/>
        <p:txBody>
          <a:bodyPr/>
          <a:lstStyle/>
          <a:p>
            <a:r>
              <a:rPr lang="en-US" dirty="0" smtClean="0"/>
              <a:t>Flying After Inactivity</a:t>
            </a:r>
            <a:endParaRPr lang="en-US" dirty="0"/>
          </a:p>
        </p:txBody>
      </p:sp>
      <p:sp>
        <p:nvSpPr>
          <p:cNvPr id="6" name="Date Placeholder 5"/>
          <p:cNvSpPr>
            <a:spLocks noGrp="1"/>
          </p:cNvSpPr>
          <p:nvPr>
            <p:ph type="dt" sz="half" idx="10"/>
          </p:nvPr>
        </p:nvSpPr>
        <p:spPr/>
        <p:txBody>
          <a:bodyPr/>
          <a:lstStyle/>
          <a:p>
            <a:r>
              <a:rPr lang="en-US" dirty="0" smtClean="0"/>
              <a:t>September Topic of the Month</a:t>
            </a:r>
            <a:endParaRPr lang="en-US" dirty="0"/>
          </a:p>
        </p:txBody>
      </p:sp>
      <p:sp>
        <p:nvSpPr>
          <p:cNvPr id="7" name="Slide Number Placeholder 6"/>
          <p:cNvSpPr>
            <a:spLocks noGrp="1"/>
          </p:cNvSpPr>
          <p:nvPr>
            <p:ph type="sldNum" sz="quarter" idx="12"/>
          </p:nvPr>
        </p:nvSpPr>
        <p:spPr/>
        <p:txBody>
          <a:bodyPr/>
          <a:lstStyle/>
          <a:p>
            <a:fld id="{74438B1A-AF1B-4C8B-993E-1BADE62A2451}"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6477000" y="3592310"/>
            <a:ext cx="2286000" cy="1521229"/>
          </a:xfrm>
        </p:spPr>
      </p:pic>
      <p:pic>
        <p:nvPicPr>
          <p:cNvPr id="10" name="Content Placeholder 9"/>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311150" y="1295400"/>
            <a:ext cx="2844800" cy="1600200"/>
          </a:xfrm>
        </p:spPr>
      </p:pic>
      <p:sp>
        <p:nvSpPr>
          <p:cNvPr id="7" name="Title 6"/>
          <p:cNvSpPr>
            <a:spLocks noGrp="1"/>
          </p:cNvSpPr>
          <p:nvPr>
            <p:ph type="title" idx="4294967295"/>
          </p:nvPr>
        </p:nvSpPr>
        <p:spPr>
          <a:xfrm>
            <a:off x="671513" y="344488"/>
            <a:ext cx="8472487" cy="609600"/>
          </a:xfrm>
        </p:spPr>
        <p:txBody>
          <a:bodyPr/>
          <a:lstStyle/>
          <a:p>
            <a:r>
              <a:rPr lang="en-US" dirty="0" smtClean="0"/>
              <a:t>RUST!!! What Skills Are Gone?</a:t>
            </a:r>
            <a:endParaRPr lang="en-US" dirty="0"/>
          </a:p>
        </p:txBody>
      </p:sp>
      <p:sp>
        <p:nvSpPr>
          <p:cNvPr id="15" name="TextBox 14"/>
          <p:cNvSpPr txBox="1"/>
          <p:nvPr/>
        </p:nvSpPr>
        <p:spPr bwMode="auto">
          <a:xfrm>
            <a:off x="671513" y="3581400"/>
            <a:ext cx="579209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2800" b="1" dirty="0" smtClean="0"/>
              <a:t>Long-Term Absence Will Require</a:t>
            </a:r>
          </a:p>
          <a:p>
            <a:pPr>
              <a:buFontTx/>
              <a:buNone/>
            </a:pPr>
            <a:r>
              <a:rPr lang="en-US" sz="2800" b="1" dirty="0" smtClean="0"/>
              <a:t>Both Knowledge and Motor Skill</a:t>
            </a:r>
          </a:p>
          <a:p>
            <a:pPr>
              <a:buFontTx/>
              <a:buNone/>
            </a:pPr>
            <a:r>
              <a:rPr lang="en-US" sz="2800" b="1" dirty="0" smtClean="0"/>
              <a:t>Refreshment</a:t>
            </a:r>
          </a:p>
        </p:txBody>
      </p:sp>
      <p:sp>
        <p:nvSpPr>
          <p:cNvPr id="3" name="TextBox 2"/>
          <p:cNvSpPr txBox="1"/>
          <p:nvPr/>
        </p:nvSpPr>
        <p:spPr bwMode="auto">
          <a:xfrm>
            <a:off x="4876800" y="1752600"/>
            <a:ext cx="420724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2800" b="1" dirty="0" smtClean="0"/>
              <a:t>Short-Term Layoffs Will</a:t>
            </a:r>
          </a:p>
          <a:p>
            <a:pPr>
              <a:buFontTx/>
              <a:buNone/>
            </a:pPr>
            <a:r>
              <a:rPr lang="en-US" sz="2800" b="1" dirty="0" smtClean="0"/>
              <a:t>Usually Involve Motor </a:t>
            </a:r>
          </a:p>
          <a:p>
            <a:pPr>
              <a:buFontTx/>
              <a:buNone/>
            </a:pPr>
            <a:r>
              <a:rPr lang="en-US" sz="2800" b="1" dirty="0" smtClean="0"/>
              <a:t>Skill Erosion</a:t>
            </a:r>
            <a:endParaRPr lang="en-US" sz="2800" b="1" dirty="0"/>
          </a:p>
        </p:txBody>
      </p:sp>
      <p:sp>
        <p:nvSpPr>
          <p:cNvPr id="9" name="Footer Placeholder 8"/>
          <p:cNvSpPr>
            <a:spLocks noGrp="1"/>
          </p:cNvSpPr>
          <p:nvPr>
            <p:ph type="ftr" sz="quarter" idx="11"/>
          </p:nvPr>
        </p:nvSpPr>
        <p:spPr/>
        <p:txBody>
          <a:bodyPr/>
          <a:lstStyle/>
          <a:p>
            <a:r>
              <a:rPr lang="en-US" dirty="0" smtClean="0"/>
              <a:t>Flying After Inactivity</a:t>
            </a:r>
            <a:endParaRPr lang="en-US" dirty="0"/>
          </a:p>
        </p:txBody>
      </p:sp>
      <p:sp>
        <p:nvSpPr>
          <p:cNvPr id="12" name="Date Placeholder 11"/>
          <p:cNvSpPr>
            <a:spLocks noGrp="1"/>
          </p:cNvSpPr>
          <p:nvPr>
            <p:ph type="dt" sz="half" idx="10"/>
          </p:nvPr>
        </p:nvSpPr>
        <p:spPr/>
        <p:txBody>
          <a:bodyPr/>
          <a:lstStyle/>
          <a:p>
            <a:r>
              <a:rPr lang="en-US" dirty="0" smtClean="0"/>
              <a:t>September Topic of the Month</a:t>
            </a:r>
            <a:endParaRPr lang="en-US" dirty="0"/>
          </a:p>
        </p:txBody>
      </p:sp>
      <p:sp>
        <p:nvSpPr>
          <p:cNvPr id="14" name="Slide Number Placeholder 13"/>
          <p:cNvSpPr>
            <a:spLocks noGrp="1"/>
          </p:cNvSpPr>
          <p:nvPr>
            <p:ph type="sldNum" sz="quarter" idx="12"/>
          </p:nvPr>
        </p:nvSpPr>
        <p:spPr/>
        <p:txBody>
          <a:bodyPr/>
          <a:lstStyle/>
          <a:p>
            <a:fld id="{8579F915-29B1-4ADF-B1F4-B9108899500C}"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down)">
                                      <p:cBhvr>
                                        <p:cTn id="17" dur="500"/>
                                        <p:tgtEl>
                                          <p:spTgt spid="15">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wipe(down)">
                                      <p:cBhvr>
                                        <p:cTn id="20" dur="500"/>
                                        <p:tgtEl>
                                          <p:spTgt spid="15">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wipe(down)">
                                      <p:cBhvr>
                                        <p:cTn id="23"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If You’re Unsure…</a:t>
            </a:r>
            <a:endParaRPr lang="en-US" dirty="0"/>
          </a:p>
        </p:txBody>
      </p:sp>
      <p:sp>
        <p:nvSpPr>
          <p:cNvPr id="7" name="Content Placeholder 6"/>
          <p:cNvSpPr>
            <a:spLocks noGrp="1"/>
          </p:cNvSpPr>
          <p:nvPr>
            <p:ph idx="1"/>
          </p:nvPr>
        </p:nvSpPr>
        <p:spPr/>
        <p:txBody>
          <a:bodyPr/>
          <a:lstStyle/>
          <a:p>
            <a:pPr marL="0" indent="0">
              <a:buNone/>
            </a:pPr>
            <a:r>
              <a:rPr lang="en-US" dirty="0" smtClean="0"/>
              <a:t>Time to Call Your Favorite CFI!!</a:t>
            </a:r>
          </a:p>
          <a:p>
            <a:pPr marL="0" indent="0">
              <a:buNone/>
            </a:pPr>
            <a:endParaRPr lang="en-US" dirty="0" smtClean="0"/>
          </a:p>
          <a:p>
            <a:pPr marL="0" indent="0">
              <a:buNone/>
            </a:pPr>
            <a:r>
              <a:rPr lang="en-US" dirty="0" smtClean="0"/>
              <a:t>Don’t Try This At Home…Or Alone</a:t>
            </a:r>
          </a:p>
          <a:p>
            <a:pPr marL="0" indent="0">
              <a:buNone/>
            </a:pPr>
            <a:endParaRPr lang="en-US" dirty="0"/>
          </a:p>
          <a:p>
            <a:pPr marL="0" indent="0">
              <a:buNone/>
            </a:pPr>
            <a:r>
              <a:rPr lang="en-US" dirty="0" smtClean="0"/>
              <a:t>It’s Best to Erase Your Uncertainty With</a:t>
            </a:r>
          </a:p>
          <a:p>
            <a:pPr marL="0" indent="0">
              <a:buNone/>
            </a:pPr>
            <a:r>
              <a:rPr lang="en-US" dirty="0" smtClean="0"/>
              <a:t>Help !!</a:t>
            </a:r>
          </a:p>
          <a:p>
            <a:pPr marL="0" indent="0">
              <a:buNone/>
            </a:pPr>
            <a:endParaRPr lang="en-US" dirty="0" smtClean="0"/>
          </a:p>
          <a:p>
            <a:pPr marL="0" indent="0">
              <a:buNone/>
            </a:pPr>
            <a:endParaRPr lang="en-US" dirty="0" smtClean="0"/>
          </a:p>
        </p:txBody>
      </p:sp>
      <p:sp>
        <p:nvSpPr>
          <p:cNvPr id="3" name="Footer Placeholder 2"/>
          <p:cNvSpPr>
            <a:spLocks noGrp="1"/>
          </p:cNvSpPr>
          <p:nvPr>
            <p:ph type="ftr" sz="quarter" idx="12"/>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10" name="Slide Number Placeholder 9"/>
          <p:cNvSpPr>
            <a:spLocks noGrp="1"/>
          </p:cNvSpPr>
          <p:nvPr>
            <p:ph type="sldNum" sz="quarter" idx="11"/>
          </p:nvPr>
        </p:nvSpPr>
        <p:spPr/>
        <p:txBody>
          <a:bodyPr/>
          <a:lstStyle/>
          <a:p>
            <a:fld id="{74438B1A-AF1B-4C8B-993E-1BADE62A2451}" type="slidenum">
              <a:rPr lang="en-US" smtClean="0"/>
              <a:pPr/>
              <a:t>15</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3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US" dirty="0" smtClean="0">
                <a:ea typeface="ＭＳ Ｐゴシック" pitchFamily="34" charset="-128"/>
              </a:rPr>
              <a:t>GO FLYING, ASAP!!!!</a:t>
            </a:r>
          </a:p>
        </p:txBody>
      </p:sp>
      <p:sp>
        <p:nvSpPr>
          <p:cNvPr id="19460" name="AutoShape 13" descr="data:image/jpeg;base64,/9j/4AAQSkZJRgABAQAAAQABAAD/2wCEAAkGBhQSEBUUExQVFRUWGBwXGRgXGBkaGhgYGBYaGBcXFxwdHiYfGBkkGRwXHy8gIycpLCwsGB4xNTAqNSYrLCkBCQoKDgwOGg8PGiogHyQsLCwsLS0qLC0uLikpLCwsLCwqLCwpLCwpLCkqLCwsKSksLCkpLSwuKiksKSksLSwsLP/AABEIAJMBVwMBIgACEQEDEQH/xAAcAAABBQEBAQAAAAAAAAAAAAAFAAMEBgcBAgj/xABREAACAQIDAgcKCQgIBwADAAABAgMAEQQSIQUxBhMiQVFhcQcUFSMyUlORktEWQmJygZOhsdMXMzSCsrPB0iRUc5SitMLwQ2Nkg8Ph8USjpP/EABsBAQADAQEBAQAAAAAAAAAAAAABAgMEBQYH/8QAOxEAAQMCBAIGCAQFBQAAAAAAAQACEQMhEjFBUQRhBROBkaHwFCIyUnGxwdEVQtLhM1NiovEGFnLC4v/aAAwDAQACEQMRAD8A13hBwiiwcWeQ9NhcDdvJJ0CjS56xVO/LPh+YKf12P3RkVE7s4ucOp3FkuOY+NXf6h6qF8Ge9yzd8FQeTbjCwW1znPJI5fk2BNt/VVgLIrCvdigPxU9tvw69flgh81fbf8Om4E2eFALq1iASTIL34u50fdq4vpboOXXwpwBDAckhV1MjEFjGxOWx1s+UE7r2tS2yJ092ODzV9t/wq5+WWDzV9t/wqA8JXw90720HLzcotuchd/MVFx1HWgmbtq2EKFefyyweYPaf8Ol+WWHzB7Tfh1Q2amJJbD3mw101PNTCi0E92aH0f2v8AhV4fu1wDegHaz/hVQVwk+QSMlkPPfm01I3ga79d1RcXi+LUtdhboJHVb11UQVMELR/y2QeYvtv8Ah1w926DzF9t/wqyYcIXvve39o1Orwmb5fttUSFMFake7jB5i+2/4Vc/Llh/NX2n/AA6zEcJm+V7Zr0OFL/K9tqS1IK0v8uUHmr7Un4Vcbu5weantSfhVm3wpf5X1je6ufCd/le23upLUgrSh3dIPNX6Gk/Cpfl1w/mD1yfh1m3wnb5Xtt7qXwnf5X1jUlqQVpB7usHmL65fwqX5dYPMX1y/hVm3wmfpb6xqXwmf5Xtt7qSEgrS/y5YfoT1y/hV38uOH6F9cv4VZl8JH+V7Z91L4Sv1+23upLUwlaYe7lB5q+uX8Kur3cIPNH0ccf/FWY/CZ/le21d+EsnS3tt7qS1MJWoHu34fzf8Mv4dePy3w8yD1TfhVmPwkfr9tq58JH6/ab3UlqYStOHdvi9H6hN+FXv8tsPoz7E34dZb8JX6/bakeEz9ftmktSCtR/LXF6JvYn/AA6X5ak9C3sT/hVlnwkfr9o0jwifoPtH3UlqYStU/LQnoX+rn/Crv5ZV9C/1U/4dZQeEL9H+I15PCBuj7TSWphK1kd2RfQSfVT/h10d2If1eT6rEfh1kR263m/aaXhxvNHrNJakFa7+WAegk+pn/AA65+WL/AKd/qp/5KzHB4gSre1rGx5xuB/jUhYR0CrQoWi/lj/6eT6uf8OuflmH9Xk+rm/krPlww6BXsQdVTChaAO7F/00v1U38leh3Xv+nk+qm/kqpbNaBVHGx5iDcjKeVylIFwRZcucHtG/wCL4xvexSyIwsV1sM1soD3N7Xve24dQqI5Irh+V/wD6eT6uX+WvEndoRdWhZR0srhfpbLyR1kVUpXwfKtG1rnLe9wtxoeX5VrgHr1GmtZxiDi2BA8k/caKV9H7C22mKhEsdwLkEHerDep+w35wQaVVHuNvfByX89D//ADxUqoiF92U+Mw3zk/erVNfHxKbGSMHnBdQevS9XLuzfnMN85f3orKcHACZeSPzsnN8q9XBRWiLGxt5MiN2Mptza2PTXocIoVJCQPOq+XJmyqL84GUhR0Fjr0DdVcEIEhC72iN7fPUc2/fR7C7STDQth5HkV0eRr4d1McpkiRMrtfctrbm0ZhodaFxQBcxm2odCOSrC4JNtRa6MuvKvzggEEaCm5sWi2LOi33ZmAv2XNVLaOMKgAEi5vyTYjQb6lwNmMd9fFHf8AOSpDpSEc8JRH/ix+2vvr1IATZgSL6/RrQPaeHURHQXDL+2taDwf2jCkZBhRnzZczi+t/u6hUi6hTdocLsK+E4sI2bLltbs+NbX/f055tRrxP12/aFaa21iEzCOALzeKG69r2429r6Xta+lVXhJt9J8NNGYYlkVwMyKBcAqwI5xcaWudx1qoYBkrFxOaznjgvlG1q6MdF549R91eNqReLJ6CPvo1h9i4cQLI6c0a6GVizvhxMSQHFlubaA9mlb8LwVTinFtPMX+i5q/FtoAYgTOyGDHRekX7fdXoY6H0i/b7qPvwUhAPIS6jlXaYAHiOP0IckjLcXsNRuNCNrYSGCUxmFWICm4kmtykV9Ltu1t7q9Cn0BxVQw2Cc8/wBly0ulaVU4WAkxOmXemO/ofSL9vurvfsPpF+33Uzx8H9XH1sv81LviD+rj62X+at/9scdsO9dPpn9B8P1J3v6H0i/b7q6MfD6Rft91S8Rwfw+aTWRckZmIzmwQSmPTxbkm+Xeefqr0OCUfGJHaYs6ZwM5IKiLjSFIg5bWsLLzmvDPDOBiVh+K0tj3bXOqhd/w+kX7fdXO/4fSL9vuotiODWHETvxTWjzKSMQ1rrFG1mJhsjXNgrWOYleYVFPBBRNFE8cqGVigJlFg6gEqbQ3I1HKFxv10qBw7lP4rR+e2gk66BQ+/4fSL9vurnf0PpF+33VN2fwTjmRZQsvFNc5+NXS0wisRxPlG+YA2BAOtwaquHw0kjFY0ZyPNDH7uyquolsc1vS46nVxAflzyt4o739D6Rft91Lv+H0g+33UMGymH5ySGM9BfM3WMseYhh5rWN6kSbJjUXMrOOfionbLpezZmUAjnF7joqOqKseLpjn8AT4hS/CEPpB9vurh2hF6Qfb7qa2XsaLEZykrqEALNIsaKoJyi5afnOlSG2JAjpG7SlnlaK90VQVEZHkiXMDnGoI7KsKBiVk7pCkHFl52gzlPyTXhCLzx6j7q54Qi88eo+6iTcE4skzgyFYXeNjxlhmiQM12MFlB8kFrXOnPXjFcFYY51gYusjAkWlDWUJmDkcUuhsQBcHS9rWvb0c7rIdK0SYvqewZ66KD4Qh88epvdS8IQ+ePU3uqBNPhlYrxeI0JH55OY29FRvaexsMrxXQxCUHTvpWWMoAWzsYTytRoL66Vg/AwgOdn8dOxbu4wMjE03yy0EnXZQvCMPpB6m91cO0YfP+xvdUw8H8NmUFiAyqyEym75mZdF73zaFTc2sNOmlNwbiVXJD50V3MfHC+WNyjMDxGXep56y66j7/AM/t/jVZfiVPKD57e/bVQDtGLz/sb3UhjUbyDc9h069aWyu9JZVi4qYGRgoczLZLnyiBELio+zYAZnA1AvbW+gaw7a3wLrZWxHCRB881aNhyiOMmwNmvY7ibKNenWtMyRhCxlZcpCkAsLErcGyCwBs3qrLE0hcD/AHu91Sk4dBJS41uLFXU2O46gb7OAw61HNpVphXiVcsbtri5zHmZrAHSSUWJAJB1GovY9d6J4dJpFQoCeM0UcdJf49r8rn4t/VzXFZTHwkTjC7MxJvc85J1JP00Yj7o2VVUOcqiwFtBpINOg2lfXs6BU4khXiR5FRmbTLrYyy3PJRjbXmDre9t9hexpnDbaDDUsOx399VGbunlhJmbMZAQxKC/KRUa3RcKt+y/TQ7C8N0jcOFzFTcBgbX5joQbg2O/eBTEkK8cJ8UYkKhzdlbXOxAZRZkN9MytoR1jpBqiDEZ4bneVP2XFM4vhgJIjGsai7Zr3kJDZSptmcgXBF+nKvQK5gR4gA+aftvUTKRC2ruJn+hSfPT/AC8VKudxH9Ck+en+XipVVFD7sg8Zhvnp+9WsphaxlH/Nf761bux/nML89P3q1SdicA8TiUeZDhwjSyWMspQ8lyu4IecHnq4yRCtnwB51Um11Kk2JAu6C9hcm3QKh7f2e8MausglU2tZZAVGUGxLLY5bgHouKMYnZcuDxoR3hZxCJAYXLAXksASQNQVv9IrztTbskgZWSNg9weSw0LMygWYWCl2tbpANwBVXCUkqmRYWWQi8b663ysbjfvtuozGcrrzHKw7DdasWxNqRgLxkjo5c3txuRUINhZTooubZdSSL6DWFszYD4udgksKEKzFsQ5XMGcc4Bu3P66hsqJ3QrFt4o9q/tirHszEC/67H1BqicKuCEuEw/GNPg5AXRMsMjM+rXvYgaC1Q8JiwrEE2s539YIq6lXKRpO9BIQhTPxYPxwPL018nMTra97i9jaqbi5byT9eQ/YaLPtOHvILduO44ta4y5cgGbdfmta/Seqq4ZbySfQP8ADUShULaq+JbtX9oVa0w8I2XJLHJOJ0TCCTKckYWWIIFAvy2yKTmNvLtzGqvtUeIbtX9oVZNlYRpIu9o5IScTFhZCGDkrxEQIBIGXW9yDfS269e/0F/GcZiAD2BwmeUSvN4ypTpwauUHSdirBsjYcGMSEquLhiaVYoi2JVzNGVlEilQvieTHbXSxsL1X+E3BvNPhU4ibDPO4iLTTpPGRdEUiRRcFb6qdwy0awm2DFxzYdMDFxUiSTmNcQVcqXVVUEkBbs45AFqYGAOJTiVgwsSQ3fi3XFJlaRkJkOc3IKxZbXtbNz2NfTUqlSlVLySG85tI19a9yDeZzGHJcp4zhGAmQIz9UjODtzHeEN2v3PocM0fHYmdEkMiKWwjBzJGUFghkF0YPcODzWtUxe5WhEpXEyPxUjR2jgVmukaO11MwNwzMtlzXKG16myMWOHlSTZ6xYWUyKBNMy8a+WxZ2YsNUUgXA07ab2RhmwxVi+zpJnZpIpnZw+aQZSRlIEi33AggEnpqx4nicH8Q4r6NvcxpaBE3OdgYT8R4Sfa8HfZUXbXCAJNIhiDckxE52GZGfjcptp5R3i24VGbhhc5uJXNlyZgbPlycXlLBQxGTTU9HOBXeGezhHM53nOVNt3JJQi99/JvawtmG+9VxVJNgLk6ACvz2pWJe7CdT4FddHhKLqTXEZganUDmrE/DAsGUx3DZiwzmzFgoYsLak5V1OtxffrRDZ23JZJFkEap40uJHksONcBWKgjlMQFGgNtDpvoKNm8RHxsi8Y2bLl1MaNa4ErqbF7X8WDfpItlMvY+OeLFwT4sMI/KBeO6slrWjUi1t1sug0qWudIxFc9WhRLHGk2bGLm9sgJvPdyKefhckZQRRkhLjVyqnM4kICLuXOL2JPSMu4S8DD3xh8Lx0jrHJiWRxdVjC2XKUUKAgJzDoup+iBBtmIYJ4WckhWVFVXU5jIGVic2VkILXDKG3DmBoThthyyKGVGIO6ysedRzA87oP116RUOqht3GyszhA8HCCwgm5kk2NxMRcztKJ42JMJjYXAKBckhCsWYWNyLMFZCQPJY31vexFc+Eiq+MdOMvPm4u+gTjHvIWAPlZLqCKASxlTY14qnWHRdY4RpAxmTAHxgyjvBXbi4Z3LmVQ6gXiyHc1+UsgKsPtFO43hPG0rMuHAUStLHyipUsEG5eTvQNu3k76rtKgqOAwqXcHSdUNUi55/bz3lX1ds4fjDGZAYpBxjnjHAaWUKJwbxEG1iQCLclSCDS2bwhE+NAU+TIRE7mRpCHOQ5VUaEpqRoo1Nr76FV2wmFGy8LHPLm76xNmjhsgyYcOCzy5lLeMAKqABpc3NrVoK5kTkuKp0YwMdgkuiBJ/bXVU7FfnG+cfvqybBxmc4SOOPjZIuPYxmwBuuZcpIIzAKSNN4FCpMThSSeKn1N/wA8nP8A9qrPsrYscE+GITEJJMSurIyxo6FSWPFgFshYlR5IGpB0GDuHbWIDsvvI+qtxlVopQ5pBgxMe6ReDMQbwpAMkYkkeKRLqnKfFWlFlaTKHMd0upXk8nWwuSSKg4naDoz4TibSiOSPNxt1EbhpSW5N3ZUY6333sNSDyDhJGrtGyyIwTiQzGPQIhiyseL5Iy3HKDAHWw1NRtpbfj48vJA6y2sWWROUpTJvCFSpQ6Fe0Hnqh4HhsxuNTouCnQqY4dTm0i5zAAGbrjf4prYewJocXCz5UyzIDy1YqS+W5CkkWbQjffm32b2KuaeXXNoTfXXl7xfXXfrUp+GobLmWZsrZwC8QGbNmN8sIvdgCeckb99R+DA8bIPk/xFdDg38pXr8Ka5JdWaAYGWWqsuAwLSXVbc9ySAAANSSdAKUnA8Md6E/JufuFdwc1nToMsdx0jMDb7Ktmz8YJcSFklKgyqtjnObM9iARe3aemqWXcqgeBYHR9Kv/LUPE7ARDbkE9XuIBrUsVBEpXPMYCVckFZvinknK/L11Fr62uNxqg8I8XmxMRzZuQwv0i5t/8pZLqDguCnGi4VQN2vOd9gN50qS3AbqP0RP/AC0c4IzqMVZyQhRQxBtyTIM2vNp91WLHJCsTlXErrGDcODyi0tyBnXcoj87X4pvSyXVBj4F2tuHzkdf9NQ5Uy3AINrjQ3HXWj4qLDhm4uUFRdjeQAhVMykb+UQyx2tqQynnrMzKWlmvrdyfsqJGiLZe4j+hP86P/AC8VKudxA/0KT50f+XjpVVFE7sp5eF+ev71aySEAtJfXxsn7Z3VrfdmPLw3zl/fJWRxaGT+1f9qraIpGyIB3ybDUx/6wKskmDwcfIllcybjxaZlQ31F8y5iB0VWdnsRMSN/FG1tDo67tatHB3iog4xcYzZUxEIdLmQhWCKbj82wYMbmxyCpmEhRdobIiRM8bF11OYeTl0tmvYq+tstjzdNyC2hh1LoDqMpPVvWvW0MUEjtob87Jm16bc3bzUxx+YR/MP3rSZQBRNo4dQoIG5l5zbyhU/aOyQ7MwNid43g1B2kfFntX9oVomwtl4WRGad3zA2yrb1brk0AlCYWbeBWB/+1Lw+zcgvcacwH/utMk2NgraQTn9eK/72g+19n4PveR4TKsinKUc6ggi4Ya/FNwQSDcHWmCFEqhbZ/MntX76vux8dCq7PJliXJhzxl5EUgvFFluCb6gdFUfa6Xw7/AKp/xqKPbKnHEgZyBFHEz8t9Izhg+YeMF/GWTKBpmHVXs9Dsc6q6BPqnWM7bHdfP9NUxUY2dJ8Rh+tuaNbYxkTnF8XNBaSKJU8bFqVd2cC50NjvNtTUaDaMeXEjjBaaLilM2IgZg2STUtnJyXKi3STpvqG8sgxDRnNlWLjL3muxEIlKL4y173G47qc2k7xKSOMfVrZTKcuWKOTxnjPl2JBFst7HdX1DWVAAzCLgEeseX9PIL59tFoAp5yAR2Bv6R4ptcUuZZM0QymK6mTD3ORJlYovGWsM6+U173PVTLkcWyZ4TxiW/PQck8fK4DnPoMrgnKD9FtQ/wrl6B7c34lL4Vy9A9ub8Su/wBH4r3G6fm2y0Xp+iVfdGmu2WqZ7oWNSbFPlHjM5U5dQ9iQjgD4xTIp6Stx5RoIzDDDKpvOdGYf8LpVT6TpPxdw1uQS284gnlcHxshOXUkxqQDnuSTmbUC5uFuedTT7bZh46BllCZcMsbkRW5akki4F0uDbOovpbcTX5n1YY4iYufn5+AXssqO6pgDSW4e+AM4Bt8zyzE4XbYTCmHIWPHLMCxBS6ArlKFdQQTfXor1wg4SHFrFmQK0ee5BJDF3zXANytt1rnqtuqJtvFJJiZXjFkZ2KiwXQnTQaCoNULz7M2XUzh6ZIqlsOz1sSIKVXfg1glaDlBM7ciIG1s9la8v8AyzeKLWwzYgneoIpFOrimAsGNq5a9I1W4QYXYDC9Y3843+9LaX67UxXWa5ud9crZQlSpUb4J8GWxk1ieLgTlzzHyYoxvYk6X5gN5NERLgfsqOON9oYoAwwnLFGWscRiQAyx2AJ4tRZmOnMOc1X9s7XkxWIknmbNJIxZjrzncL7lA0A5gAKJcLuE3fTokQMeFgURwREjkqN7tYAGRzymPSd+lAKIlSpUqIrFsvYyPg5JXilNrhXRrlm0sAmWyoBmzMx5wBrpUvhBgoo1iidHiJDEMxLrEbgqoaw4wWPLC6KTddcympUS2Lsfvl8gkVG3AMGN95J5KnKoAJLGwArYOkYQF59SiWu617zhBJ1taNzlnl3CUzHhMkwWTk2O/eLWuCDezKdCCDYg76OcHVHfE1jcWOtrXGca25q8x7FL4QFpEazARnlDK7B24kMQFYEjWxIVivMzGu8FltPKDpZdfaG+owEXW9KsKkjUWPnz9UXxMZKkA2NwdOkUKlxmJueVfrsKtGy0QygOLgkLa9gSd2Y2Nh06Xow2yoze3FADfaJmt2lnqpErplZ739ien7BUrAQylw8rE2Fh1Veo9iRm9imm/+j7u2z6UF2y6RzLGFXVcwZcwvvuCpJsdOY0wpKD7RWS+aNiptbfzfxoW02JHxvsHuq98H8PE+cMAWAvds2UC9tFUjM3aQKKScH0ABKgAi4Pe2hGmoJfUajXrFMKSsv43EE6n7qn4KEgEkm7amr7NsBFXOyWW9rnDkKSL6XDjXQi1+Y1TZpQZJAABlYrpe1r819aiISVr/AHEf0OTti/y8dKudxE/0OTti/wAvHSqqKH3aW5WG7V/fR1ksbcqS3pWrV+7YeVhu0fvo6yeEcqT+1f76sif2bEzYgBd5QgW6c62t13rzteLExAuyaDUnMLgA5QWF7jXS9hex6DXMLKVmDA2IUkEcxDoQfXTmO2xM1wXzA5r5lRr5mLG9wb8oki+4k2tc1BRD02Ni5yLQsdOYruvu36G99+tSAhVwp0KhgR0EEAj1intmbSRElEkZd3LNmspuWUAAk6rrc3XXo3mosQOYdh+8VDZS+q87SPiz2r+0KsWzMXqeuQ/YdKru0/zR7V/aFTMHibfRJ/GrIr7JtRe9gMpz5spawsUHKAB87M2vUFqoTT8ucdJB/wAAH8KsUs7+DFN0yDEEfFzZjGP1r2v1Wt0CqgZLyyfR+yaShCjbU/R3/V/eLR3gVhcNLi0ixEbyGSCFUAYqgthVdmexDMRlWyjTU33CgO1PzD/q/vFolwbw83fUcsBjVooYTeTybthVULbexIzbuivoeghLqwmPUMGYvIi/xXncRUZTIe8wBP8A1T2wGhkwGLzCVsTDHxqOZGCRgSRoojUHVjna5bdYW3mnHxcDbNmlbCpEzssUTLLOWklFmkkIaQqQq7+SdZF1HPB2Hs2UQsElhU4uJkCNmLMiOGOUgZVOaPnPNTuKwsqxQhnw795oJeJsxOWR1kPGAjK9y6g67tOavtHNb1hAcfaBzOQi20Fwja51XMOKoA4ZE5Zc42313RjZ/c5w74OKdppQCkckkgMPEqHmWOSPys6uisSSRbkm/RQbhpwZgwqxPh3eRHZ14wyQSIcmXRTExsbMCQ3MRUjC7UxqYYGLCwIr5fGJBHxjLxyuinnZM4QajWw31D4YY/FOsazwRQIGdlWKNUUu2XOxyk3bRefmFVoek9eMVQFsutIyjbcH/AW3pFB3qtcJ+IzGaa21wdVsegEbOJYFlbl5VD/HYkKSVAtyV1JItvsW8FsxbSlEPFwsxPGhw6pnXJmVXXM1lkJUC4RZDe+WwXbePaPFzWylWYZlYAq1hzg9p1FiOYip2y9t2VFgKJlZm4qUjlF1CGzmyuuQFMj/ABXexJNx+WceHVC4UrHEdY8+c8jPBB9JrXVHS3CPJvbbbcqtYz843b/9+2maexgIdgylTfUHQjt66Zqq9MGUqVKlREqIbIwqO6hwbMwXfa19b36aH0a4NbQjhZme+YA5NxAcjKrkHfluzAX1ZU3C5pj6v1oxRpvyV6bg14cRMaLxhcEjxlspHjUTytAreV6tNflVJ2pO0GG73jkJiklZnUqgLNEciXIGYgAtYXtrewonLwgRExM8MacZMohJIuI+NGeYxW0BLh7X1UNbmqq94P0fRcX3X3Xvuro6wGkMTIJHdfyF1VKjRTDSwSRY9ucRyhO4bZ4ZQSd97C4G6/u6LdYprE4IrexDDpHu6OsXHXRWGHKipmGYXB5Jtrm0vbeOy2/lC9ecXEMh6SpJGp1uxve9j5IB+k9FcmK6y6r1J1zQOlSrqrcgDedKuudcqbs/a8kIcRlbOAGDIj3AN7cpTpextz2HRXt9hyhcxU2te9mAtyTvIt8dOf469IrqbMCANO2Ub+LGsjDm01CX6W5tbHS8sM3aVlVwRheJnTOexdG0p5kEAOYHLyVRQWyXCZiACwUE2zGworwXFppfm/6h66Dz7WOUpGOKjO9V3t89t78+h0F9AKMcFfz0vzP9QrSZ5qtNuH8oaNvv57UdjxQR1Y7g6k9mutFMNwsjWF4yxuSxBSQKCXTIRIPjAWuB1sDob0FmS4NQHwJPxifpqhldAV5HdDhSSZ0BAmbMwdwSCRKGC2A9ILXv5Jve+lOxO0lmxCFTmyqQT66b2rsVRPIFXKodgFuTYBiALnU/TXvBYAJqKgSiI4Xaaws2Y5cygA828m1Hh3SYQVZQCREImDFMrACNTuQMQQhHKJIzaEWqqY3ChxYi9DW2KvRUmVCtO0eGscgIuFBmkl8q+kmTk7ubLv5781V7DSZnkbzmuKjrsoDpqdBBYWqFK2TuHn+iSf8Aa/cJSrz3DT/RJP8As/uFpVChRO7cOVhu0fvoqzhtlR3Js12NzZ3Fz02DAVpHdt8rDdv/AJoaoJYVYIoQwCKbqCCRa5Zzp0cpjTLw3oxhtnvKTkFwN7GwUdpOgqYeDLWuZE3ZtA7C3TmsBar4VEqsLh9anQcHuNQyEqFUlQWkKXOXMVWxFzYc+mo5yAS3wXc+Q8bm18t7NbsO7eN9qjrjJcOGjtlvqQyKSDYrmUkHKcpIzL/AWgtSV5l4CMQ3i1bIrM4EshKZAGZWGfywNba7jzggCdrcHJ4JZFYEFcrPYglS4BW/XqPt6KOR8K8SrBlcKQbkhEBY3U5n5PLbkrq1zv6TeaiDFRtmkN41WaZreUFjKki9rlAI4x0tK559aFWVM75cixka2+2Tn3X32vXqGKxJuxvvJAHNbd0VcvgTZ3VuNFpGjVuL0ChSRNJfdEbbx0Mb6WI7buxRAmnGG+mZlAR+SrZoje7LyujoN9bCoCE2VZ2r+jv+r+2tSdlzcVioJGDZBDFchSd+FUfeai7VP9Hf9X9tah4vbjQlI1QECKI3Mk+9oUc+TKANSdABXsdG8cODc9xbIc3DnGfYdl5nF0jVGACZBHYYVo2RtONIoCxkVoVdSgiJMl2dlAe9gt2Glt413CzuK2rG8LIXcK8ccYj731jK8WGfONXtlY26xVL+Fb+jX6zE/jUvhW/o1+sxP41eqen6Zdi6u8z7XOfc37dJheWejHl+ODMz+XefnrnpMK7YfbMMaIwEhdY44ivFG54qZXzBibAZVPJ6xfcLC+Es6PGiQh2AkkkJ4opbPlsDcksdCSevmAsK78K39Gv1mJ/GpfCt/Rr9Zifxqsz/AFAxj8Yp/wB3/jRWp9HPpvDwDMzmPh4aKPwoH9Ll+d/AUKojwhjC4mQDQXvvJ3gHeSSfpJodXylQy8nmV73D/wAJnwHyRCLat1CTLxqjQXJDoPkNzDdoQRpupS7LzAvAeMUalQDnQfLXnHNmFx2XtQ+vcUpUgqSCNxBsR2GondDTi7LctO7Ts7ZXilRPv5JtJhlc/wDFUXJP/MW9m+cLHn5R3qLYxzpe7xsbB4wWDHzRuOfdyDY6jpBqCIEqW1L4XCD5yPk8kMpUb2rsZYo8wuTe24gblO8nUHNoQNQLiglZseHiW5LVEYP0ST+1T9l6uK4M96+W98pYJeS3e4kKNNbNa4lJ0tbi1c896p0P6JJ/ap+y9MrtSQc/rA6La/RcdhNX4ykajacGIv4ldVYw1n/H6lF1huc7Ag310BIbVsutjfce2wprE4bQ6WLA79AdSL68ogAr9l+c1B8K9R3WtfS3Zbp17dd9SIMTJMWCoTzkk3VR5zEjkgC4uTu0rIMdK0fxFEU4v7MTb75ePM5ISBfdU/A7KdrM1kQG2Z7gEg+Sthdm6hUjDRwxuFBEshNsxBESdfMZPpsNPjCj+28KRhw+YkuozAspaPkNJGjkICc8biQagCzi3JFrVKjabmtNyfPnumYXmAuf7NhufoPv3Fe8RhSkOeMqGWONrXIbK4tca5VflQswGZgJxyhYiqO7kkkkknUk7yTvJpw4t/ONM0YHNEOM9kefmrhjW3GfnzslVm4LfnZfm/6hVZqy8Gn8bKfk9XndHNWzVJR/DqpYBjZcwuegXFz6qNS4DBhbiVibG4BHlW0XyRcb+Va2lA8NPlYNYHKwNuY2N7HqNGW4UA7sPEOfQHfkC7twXMqvl6RbcbVUqU5iMFhmZ2GIzE3ILDLdstxm5OgLXHqoZtGOMSWiJKWW1zc3KgsPJXc1xu5qjAXqfs3Yks7ZYlLHnO4DtO6rAIoFqlbO2WJS12yqi5mNrm2ZUAAuLksyjeBrv0qx/AXJ+exESMBcqLuwB9RrxLwZeIloZxe3OrJdWG4kgggjp0q+EquIKG3AzKAXmRLsRywVFhJkvyrG/wAaxAFtSRQTaeC4qQoddAQbWuGUMDzjcd4JHQSNamY3FTrIGd3zrcq2Yk3vckN2n7aH4jEPI+Z2JbTU9QsB2AWFqzghWWqdwz9Fl/7P7kUqXcM/RZf+z+5FKqomO7d/+N2/+aGs/iUX1Om89Q6eytC7tn/43b/54Ky3jyVLDTMdDbdvykjqXW3Sau1EVx/C8QWRBqBpYAsPuCdm/pvvqAeHGLHKIkA65GHZ8XSmsNjhD+ZUKd5kIDOx6cxvl7Ft9O+pCcIpvjFZAL6Oqm19DY2uvaCKnEohENn8N+N5Eo1aw35XPOAHGrdh9VFpsSJxxbgudWUqgAVQOnMTmHOLW+i1UracMUi5o1ZW35QL9oZib79b2+7WRDtQzxEvZmSwPPfKNCeklRY9a3qcRVYUieEqxXo+0cxFMi9dxGLzFW5OpN8tyBfW2uunXSvVFouGQ85NeZ2OU/7567XjEnkH/fPUIhW1ZfEv+r+2tQ9q7XdHRQsJAhg8qGJj+jxnVmQk/Sad2o3im+j9oU3tXaCq6AwRORDBym425/o8e/LIB1bqu02N48lcdZoLxLcVjty3XrYOMbEYhImWEBibkYfD3FlJ54+qjOAwHHagwqA+Sxgw5LXjL8g8UATpuI5j0VWY9sqpuuGhBHODOD6xLTknCHMbtBGTodWxB1G46zbxXNVZVcZZUiy463Dve4ljcNtm575oxt9Dh4kYcUS2XQ4fDkWMaudRHyCCwGU3JBB3UB8PSeZB/d4P5K9ttwEWOHhI00LTncLD/i8w0rx4VT+qwf8A7vxa1pB7Ww58la0aOBkPZiO8N+69cJjfFynrHV8Uc3NQutQ2YQ208PHLycM6sZOXxSDly6l7g6WUWzXNgKk7DSM4SMzOpls3GFpyrCcYyNEisp0ibDl2LhGtqc2lhq9oxFX4Wq80WwBlGe1vdWTUquHCdG4mW7K6GSFkytnCZlnDLmIBGq7jrbLv3moWqhELqpvLpnQxnOgOw3XKn7GxnFyi7EIdGsAQRz3VuS3UG0vaoNqVqqtCA4QbqybQxkc6hFcIQgjQP5OVWLqoe5KkEkAtcW50AAoBisG8bZXUqevnHMQdxHWNDTVqmYXabKuRgJI/MfcOtDvQ9akX57jSpaABGSyIe27bjY59h+/eE5D+iSf2qfsvUGOIsQFBJO4AXJ7BVswPBqOXBTSLiYo0DRtlfOSl8ygSMEFjrplBHZQGXaWUFIF4tToWveRh1tpYdSgA6XvW9QWbO31Kk8YyvDKQJLRBkRBz7bHSU9h9kqjASm7+iUgHskfdH2akW1C7wQ29hwsNhyVvmVRlVSNAJAA7Fw2tma55NrnSwHASKsil75QdbGx+g2Nj12Nug1dkYbSBVgq5SchJsoD8iDDKMo5PGkBDfkrxxN+bzuIqupkOyZr9OZurMpg3cZPnIeTzVCjexuKsGFxcuIV+MlIDHlZpLZjfymMj2Ni56SMxNAsTAUYqQdOn+PXVp4LbQRUuygmO/IJe0rHIFR8twI1OaTW1yLa81q5hmICSMvPnna60Cr+08CIyADfeDqDYi19Rpz20J3GoNG+FBXjeRI0i3OUtmzFTYqXza58tlPWh37yFtWrCS0E7KFyrHsBvGynpH+qq7aj2wj42T5v8RWgyUao6h310V5hbfXoCisimxdncfLlvZRqzdCj+NXaTHrFHkj8XEtwctiZARzc4Ngx7CSapmx8YEjYXUFibhtzLuI06qibX4RPHyYiASCgtbS+rFevyR6uirzAkLN06KbtLhuytkgUi2nI8rsL6Enq3fJFD12jj25YhmIIBupN7Ho01PVvqVsiGPBxcY655TuVlKOrEbgfNHOef6aj7U2xjWaz8dHe3IVWjHVyQBfQGxNybHWhMZqQEvCDSBhJcOu9JAVkHWAbZ6iRtc20/3zim8RPKQBLnYEXXOGJ5W5lJ1F+kb7U3ntZudTr2c/2faDVZlSBC2HuG/o0vZD+5FKl3DT/RpeyH91SqilNd21CRhwLk67jY/n4LWPTe1ZRiBZFHNr23AH8CK1ru0NY4Y9fPu0ngOvVWe43BBgyjceWmunOCpvuPNrzqOmplTCKPtnAPGIOLjjPEIOPMd8soWIuLKgcglZLsSxudLKTUvGcINnFG8Utjx2SMQhNHE2Qs2W6m5jsysRp5K5ATX+De1lw3HK5liZ8tpIQpkXI+ZksxHJbcdeYXBFxU7HcMkeCaJY2sVWOEnLeOMrGswNgAS/Fg8kAcpt17VClAuEOLilnZ4EyRkJZfJsREqva3yg2vPv56F7Cb890Zf5v/AHXMbNkjJ0udAL69tt5Hvohs7A8Rh+UbO/Kb5I+Kptzno6z0UxQoI0UATnkjfqPuopGdKFMOWB0b7dJqfG1QCphPZaZxh8W3++enVNeJYs4y669HbUoq/tJ/Fnrt94qONtSZlUiIgBUu0ELHKoCi7MlzZQBqeatH2TwSjdL8WrDpcg+rm9VEhwNgXfDAO0KB9orQAxmsXsa/2gCqpPgUTOzJEqKJLExRcrJJGoY2g3FXvycwOm6xodO6nDPLHGhAzEM8EC6CTKoFoipOUi6lg19QLb758GcIN8WG9SV6TgzhCRaLCknd5FyequVtCqImqTfw715zOj8MS6b7abZ+dlkHhyTzIP7vB/JS8OSeZB/d4P5K2U8DcP8A1eH2R7q58DcP/V4fZHursvuu7qKfujuWSfC/E+co7Iox9y0vhfivPX6tP5a1huCmFGhhgB6wornwWwnooP8ADUy73iqeiUP5be4LJZuFE7iz8Ww6GhiYfatM+HJPMg/u8H8lbCnBHCndDAewKfupz4FYf0EXsj3VF91YcPSFgwdwWN+HJPMg/u8H8lX/AGfsGFoopGsS0WGkZFw2F/4+IMTZWK6mymykC2YandVl+BmH9BF7I91MNwcwQ3phB28XXNxFKrUADKhb9VdtGkM2DuQrC8GFeTJxMedjCAgSPxaypKTI98LxkYzIgtIlhnBJsQazdttyX8iD+7wfyVrJ2Hs/owftRU/HwRwzC6xQsOlQhH0EaVXh6NWmTjqF0xvaO05o6jSP5B3BQuCeAjmjZJJI4Immw0bIIogknGwl2B8Wcr3Xkk6XsNLgjwOC2HVIi5iJPEqwEEQ5eKw7yQ3JisqrIEU2LXBJOU6USHArD+gh9hfdXH4G4YC5hgA6SqgfdX0P4gz+WMgNNBB/Lrc/H4Lmp8HTYIgTqYz5lUPhGUgxBijSE8WFSS8MB8cFAmCkJqokzAdlF8FcQx5YxZwWyrFEBIwgmaygR7wRl0ueWd16PtwTwno8P6k91c+DOD8zDfTkFdTuleGcwN9GZbW1/wC1ZVuBx+wcPZ+4XnG8HIWwYxTKHmfGvC144DmXjJNfzV85sNekmgPg1MpJgReUoN4YeRm72urXi3+Nk328nqNWb4G4b0EHsL7qXwLw/oIfYX3VhT6RpMmaLTfllt7OizqdHF5BDogAG2fPPVVeXZyASHvdAVTNYwxcg8XMwLeK3Eog1t5XZVZ8IH0cH1EP8laXJwOww3xQDtCj+FeDwSwno8P6l91dVLpjh2Ti4Zh7v0q9Lo/BOIz2fuVm/hA+jg+oh/kpnZknj5dAL33AAeXuAGgHUK0xOCeEJsEwxPQMhPq30p+CsMSswihAtrZRqPV/EVw9I8dS4oNFOk2nE5RfwC7KVEUzIVNhbf2V7vTuNMWfxSleZrm+vNYbx9JNMk14hzXSE7s3EkKwzEaHTLe/0/FPXQ3ap8dHcXBI0va/K15XNza1Iw0lnO8c+nOPjD/fTTu0dlcdESrDMozKCbZwdCF6WGmnbTFohEXXvaE5E6aMcuUgFsxNrG1+nmrQpNu41pJGmwMxCScfCqWAQ+PAWQ2OfWRibWa6EWHNm2C2mXKSLkE0JUhQAL5DdSFO/UairDhu6I0TMYsPEgeQSuLu2ZvGFtWJy3Lm2WxGUa76EyVMQrWeEc5yW2fiZGvFITIua6pIrclVUKH8kBgASSCRuvl80xd5WsRmLG3QWJNu3WrbF3T5FyZMPHmBjuSS7Nxbq2W7Am3JABN2W+jaC1WTyiTzNmbf5ROi33nmv9NRMJErX+4d+YnGmjRjQ3AshFr8/bSpruCn+izn5SfsGlUqqXdtb9G7T++grOVxthle5U8/OvSR69Rz1qndi2FJNDDLGubiicwHQWRgT0C6WvzXFZBiN9iLEdJUfeaqVdql4iYsM1lmHnahrDSxI19Y9d9RUmIO5Y1U66nO3ZYXA0671GxCleUCAep0v9jXqJLtGTnc+sVWFMhEsPg+VxkhLMPjPzdFh7vsr3jtqjyUJPXff8pv4DmoE2JJ3tftNPRL1j2l99I3SYyUvDr6zUPF7YkSQhbAA2sVU303kkX9Vv40Tw0BIvdPpkjH3tUk7OV/KWMkc5eO/wC3qO29WChesLJmRWta4Bt2i9N417Lp5wB7Kmrhz0p9ZH/NXZMCGUgldflx/R8aiQp+z9rME0JqTh9qEu5ZtbKBrzco6fTVaWXiuSx9XKH2XpufFoxvdgd1wGH3UxlThWppiIOMblQZbcm8zC6cagzMcwtJxZc5b308nmNe4Q45OJYI9wYje5vrdt45jlCm1UnvhfSS/wCKkZYzozSEdBzEfSL2NRjKYVaoNvyFBdjewP2U4NuP5xqtjaKdLeya4dpL8r2TU4ymFXTg7tZSgzsuYqxAdiqly1+UQRzZucagUeOOw4UESIeW2hkIJW8wXNyrjQQnlKo1F21NslbFJfRpFvroWAv02BtSGKX0k3raoxlMIVx4R7VAmQxtfLKQCL2ylWFhck2t1ndvO+mjt2TzjVVjnjBBJkJG7Nma3Ta+6nztNOk+o0xlMKsLbZcixNwSAb7rEi/0Wq1w4yA4fOZAJBHJyM1ryXcxm1+ZVIt0lPOrMJNpIRa59Rpnwivnv9/31OMphC1h54DJYMhBW+Uyi35wAktn35LsBdSbXKjyTSJdocXjJxGRlOXVdxILjNpoSRbXnsKr3hEee/qpR45Bc3NzvJ56YimEKzeGpPONOYTa7GQZm3KxGvPyRcfQT6zVY8JL5x9RpubGod5Om4i4I7CN1MZTCtOw+08OMmdr2jJfVrls9gNJRc5eYZbfKqJj8aoVGVwFK6jOCQ12uGF7jS3MBWcd+L6ST2m99cOKQ73kP6ze+mIphCsOzdsOI7A6AsB2ZzYDqqV4ak877arUWOjAABIA6q9jaSdJ9VMZTCrxwe2xH41pzfXcCbkjihYWZdchY77DU2O4lO/oCEyspfJqGcqpfJEeU2fdcy68jVQLdOWyYtCb5nB+SSL23Xsda532vpJfaNRiKYVfeFeNjGEcxupIbkkueMusrZLJ5vFhGzWGp335NBcZtV2U3aq3x8fOznn1JI9RNqdfaCkWGb1D31OIphTKTXl+g3+jUf766mGvGEwdrnS5+Uug+lqfMQ6vaT+akqFBnJBBGhG6pWF2graNpc6gk6dae6mpoh/tk/mqBPF2e0vvqCJUgwp2N2eWYSITmGodNG6iw0N+umBipNzokhsRco4YnmJKkXPbQ1pCNzH2h768NjWO9ib9f/ukJI0RbjTz5YhoDYXY9YuSwv22rwmIuQALKNw6dd567ULWS56fpHvqZAegXPaPfSFErb+4H+iz/PX9k0qK9xrYEmGwBMqlWlfMAwscoUAEg6i5zGx5rUquqFX2oj7LhJuYoz2ovurlKiLz4Gg9BF9WvupeBYPQQ/Vp7qVKiLngTD+gh+rT3VzwHh/QQ/Vp7q7SoiXgPD+gh+rT3VzwHh/QQ/Vp7q7Soi54Ew/oIfq091d8B4f0EP1ae6lSoi54Cw/oIfq091IbDw/oIfq091dpURc8BYf0EP1ae6u+BMP6CH6tPdSpURLwHh/QQ/Vp7qXgPD+gh+rT3UqVEXPAeH9BD9WnurvgPD+gh+rT3UqVES8CYf0EP1ae6u+BYPQRfVp7qVKiJeB4PQxfVr7qXgeD0MX1a+6u0qIl4Hg9DF9WvurvgmH0MXsL7q5Soi9eCofRR+wvurvguH0UfsL7q5Soi74Mi9FH7C+6l4Ni9FH7C+6lSoi6NnRejT2V91d7wj9Gnsj3UqVES7wj9Gnsj3Uu8I/Rp7I91KlRF0YKPzE9ke6u95p5i+yKVKiLveieYvqFLvZPNX1ClSoi73svmr6hS73XzV9QpUqIlxC+aPUKXEL5o9QpUqIu8UvQPVXRGOgUqVEXqlSpURf/2Q=="/>
          <p:cNvSpPr>
            <a:spLocks noChangeAspect="1" noChangeArrowheads="1"/>
          </p:cNvSpPr>
          <p:nvPr/>
        </p:nvSpPr>
        <p:spPr bwMode="auto">
          <a:xfrm>
            <a:off x="4591050" y="-182563"/>
            <a:ext cx="304800" cy="304801"/>
          </a:xfrm>
          <a:prstGeom prst="rect">
            <a:avLst/>
          </a:prstGeom>
          <a:noFill/>
          <a:ln w="9525">
            <a:noFill/>
            <a:miter lim="800000"/>
            <a:headEnd/>
            <a:tailEnd/>
          </a:ln>
        </p:spPr>
        <p:txBody>
          <a:bodyPr/>
          <a:lstStyle/>
          <a:p>
            <a:endParaRPr lang="en-US" dirty="0"/>
          </a:p>
        </p:txBody>
      </p:sp>
      <p:pic>
        <p:nvPicPr>
          <p:cNvPr id="19461"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5855" y="1100138"/>
            <a:ext cx="3583516" cy="2687637"/>
          </a:xfrm>
          <a:prstGeom prst="rect">
            <a:avLst/>
          </a:prstGeom>
          <a:noFill/>
          <a:ln w="9525">
            <a:noFill/>
            <a:miter lim="800000"/>
            <a:headEnd/>
            <a:tailEnd/>
          </a:ln>
        </p:spPr>
      </p:pic>
      <p:pic>
        <p:nvPicPr>
          <p:cNvPr id="15"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5263" y="3669467"/>
            <a:ext cx="4548187" cy="1986041"/>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5" name="Slide Number Placeholder 4"/>
          <p:cNvSpPr>
            <a:spLocks noGrp="1"/>
          </p:cNvSpPr>
          <p:nvPr>
            <p:ph type="sldNum" sz="quarter" idx="12"/>
          </p:nvPr>
        </p:nvSpPr>
        <p:spPr/>
        <p:txBody>
          <a:bodyPr/>
          <a:lstStyle/>
          <a:p>
            <a:fld id="{F1F6FF14-FC6A-41B6-B2DC-884C6B7C3F2E}"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Much Time Will This Take?</a:t>
            </a:r>
            <a:endParaRPr lang="en-US" dirty="0"/>
          </a:p>
        </p:txBody>
      </p:sp>
      <p:pic>
        <p:nvPicPr>
          <p:cNvPr id="8" name="Content Placeholder 7" descr="holding short bad weather.jpg"/>
          <p:cNvPicPr>
            <a:picLocks noGrp="1" noChangeAspect="1"/>
          </p:cNvPicPr>
          <p:nvPr>
            <p:ph sz="half" idx="1"/>
          </p:nvPr>
        </p:nvPicPr>
        <p:blipFill>
          <a:blip r:embed="rId3" cstate="print"/>
          <a:stretch>
            <a:fillRect/>
          </a:stretch>
        </p:blipFill>
        <p:spPr>
          <a:xfrm>
            <a:off x="381000" y="1066800"/>
            <a:ext cx="3962400" cy="3733799"/>
          </a:xfrm>
        </p:spPr>
      </p:pic>
      <p:sp>
        <p:nvSpPr>
          <p:cNvPr id="7" name="Content Placeholder 6"/>
          <p:cNvSpPr>
            <a:spLocks noGrp="1"/>
          </p:cNvSpPr>
          <p:nvPr>
            <p:ph sz="half" idx="2"/>
          </p:nvPr>
        </p:nvSpPr>
        <p:spPr/>
        <p:txBody>
          <a:bodyPr/>
          <a:lstStyle/>
          <a:p>
            <a:r>
              <a:rPr lang="en-US" dirty="0" smtClean="0"/>
              <a:t>Is This Really the Right Question?</a:t>
            </a:r>
          </a:p>
          <a:p>
            <a:r>
              <a:rPr lang="en-US" dirty="0" smtClean="0"/>
              <a:t>Your Goal Should Be Proficiency and Safety</a:t>
            </a:r>
          </a:p>
          <a:p>
            <a:r>
              <a:rPr lang="en-US" dirty="0" smtClean="0"/>
              <a:t>One Size Doesn’t Fit All</a:t>
            </a:r>
          </a:p>
          <a:p>
            <a:endParaRPr lang="en-US" dirty="0"/>
          </a:p>
        </p:txBody>
      </p:sp>
      <p:sp>
        <p:nvSpPr>
          <p:cNvPr id="9" name="Footer Placeholder 8"/>
          <p:cNvSpPr>
            <a:spLocks noGrp="1"/>
          </p:cNvSpPr>
          <p:nvPr>
            <p:ph type="ftr" sz="quarter" idx="11"/>
          </p:nvPr>
        </p:nvSpPr>
        <p:spPr/>
        <p:txBody>
          <a:bodyPr/>
          <a:lstStyle/>
          <a:p>
            <a:r>
              <a:rPr lang="en-US" dirty="0" smtClean="0"/>
              <a:t>Flying After Inactivity</a:t>
            </a:r>
            <a:endParaRPr lang="en-US" dirty="0"/>
          </a:p>
        </p:txBody>
      </p:sp>
      <p:sp>
        <p:nvSpPr>
          <p:cNvPr id="10" name="Date Placeholder 9"/>
          <p:cNvSpPr>
            <a:spLocks noGrp="1"/>
          </p:cNvSpPr>
          <p:nvPr>
            <p:ph type="dt" sz="half" idx="10"/>
          </p:nvPr>
        </p:nvSpPr>
        <p:spPr/>
        <p:txBody>
          <a:bodyPr/>
          <a:lstStyle/>
          <a:p>
            <a:r>
              <a:rPr lang="en-US" dirty="0" smtClean="0"/>
              <a:t>September Topic of the Month</a:t>
            </a:r>
            <a:endParaRPr lang="en-US" dirty="0"/>
          </a:p>
        </p:txBody>
      </p:sp>
      <p:sp>
        <p:nvSpPr>
          <p:cNvPr id="11" name="Slide Number Placeholder 10"/>
          <p:cNvSpPr>
            <a:spLocks noGrp="1"/>
          </p:cNvSpPr>
          <p:nvPr>
            <p:ph type="sldNum" sz="quarter" idx="12"/>
          </p:nvPr>
        </p:nvSpPr>
        <p:spPr/>
        <p:txBody>
          <a:bodyPr/>
          <a:lstStyle/>
          <a:p>
            <a:fld id="{836266C2-23C9-4679-9EA6-D74DA6C8C265}"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Train Beyond The Minimum</a:t>
            </a:r>
            <a:endParaRPr lang="en-US" dirty="0"/>
          </a:p>
        </p:txBody>
      </p:sp>
      <p:pic>
        <p:nvPicPr>
          <p:cNvPr id="11" name="Content Placeholder 10" descr="baron-1.jpg"/>
          <p:cNvPicPr>
            <a:picLocks noGrp="1" noChangeAspect="1"/>
          </p:cNvPicPr>
          <p:nvPr>
            <p:ph sz="half" idx="1"/>
          </p:nvPr>
        </p:nvPicPr>
        <p:blipFill>
          <a:blip r:embed="rId3" cstate="print"/>
          <a:stretch>
            <a:fillRect/>
          </a:stretch>
        </p:blipFill>
        <p:spPr>
          <a:xfrm>
            <a:off x="304800" y="1447800"/>
            <a:ext cx="4584192" cy="3048000"/>
          </a:xfrm>
        </p:spPr>
      </p:pic>
      <p:sp>
        <p:nvSpPr>
          <p:cNvPr id="10" name="Content Placeholder 9"/>
          <p:cNvSpPr>
            <a:spLocks noGrp="1"/>
          </p:cNvSpPr>
          <p:nvPr>
            <p:ph sz="half" idx="2"/>
          </p:nvPr>
        </p:nvSpPr>
        <p:spPr>
          <a:xfrm>
            <a:off x="5181599" y="1066801"/>
            <a:ext cx="3363913" cy="4832350"/>
          </a:xfrm>
        </p:spPr>
        <p:txBody>
          <a:bodyPr/>
          <a:lstStyle/>
          <a:p>
            <a:r>
              <a:rPr lang="en-US" dirty="0" smtClean="0"/>
              <a:t>Don’t Accept “Good Enough”</a:t>
            </a:r>
          </a:p>
          <a:p>
            <a:r>
              <a:rPr lang="en-US" dirty="0" smtClean="0"/>
              <a:t>Accept The Counsel of Your Training Partner</a:t>
            </a:r>
          </a:p>
          <a:p>
            <a:r>
              <a:rPr lang="en-US" dirty="0" smtClean="0"/>
              <a:t>Use Your Return To the Cockpit to Become a Better Airman</a:t>
            </a:r>
          </a:p>
        </p:txBody>
      </p:sp>
      <p:sp>
        <p:nvSpPr>
          <p:cNvPr id="3" name="Footer Placeholder 2"/>
          <p:cNvSpPr>
            <a:spLocks noGrp="1"/>
          </p:cNvSpPr>
          <p:nvPr>
            <p:ph type="ftr" sz="quarter" idx="11"/>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9" name="Slide Number Placeholder 8"/>
          <p:cNvSpPr>
            <a:spLocks noGrp="1"/>
          </p:cNvSpPr>
          <p:nvPr>
            <p:ph type="sldNum" sz="quarter" idx="12"/>
          </p:nvPr>
        </p:nvSpPr>
        <p:spPr/>
        <p:txBody>
          <a:bodyPr/>
          <a:lstStyle/>
          <a:p>
            <a:fld id="{836266C2-23C9-4679-9EA6-D74DA6C8C265}"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Make A Plan to Stay Sharp!!</a:t>
            </a:r>
            <a:endParaRPr lang="en-US" dirty="0"/>
          </a:p>
        </p:txBody>
      </p:sp>
      <p:sp>
        <p:nvSpPr>
          <p:cNvPr id="9" name="Content Placeholder 8"/>
          <p:cNvSpPr>
            <a:spLocks noGrp="1"/>
          </p:cNvSpPr>
          <p:nvPr>
            <p:ph sz="half" idx="1"/>
          </p:nvPr>
        </p:nvSpPr>
        <p:spPr/>
        <p:txBody>
          <a:bodyPr/>
          <a:lstStyle/>
          <a:p>
            <a:r>
              <a:rPr lang="en-US" dirty="0" smtClean="0"/>
              <a:t>Plan To Fly Regularly, Even if You Don’t NEED to</a:t>
            </a:r>
          </a:p>
          <a:p>
            <a:r>
              <a:rPr lang="en-US" dirty="0" smtClean="0"/>
              <a:t>Take Note of the Skills That Needed The Most Practice</a:t>
            </a:r>
          </a:p>
          <a:p>
            <a:r>
              <a:rPr lang="en-US" dirty="0" smtClean="0"/>
              <a:t>Plan To Fly With an Instructor Routinely</a:t>
            </a:r>
          </a:p>
          <a:p>
            <a:r>
              <a:rPr lang="en-US" i="1" dirty="0" smtClean="0"/>
              <a:t>WINGS</a:t>
            </a:r>
          </a:p>
        </p:txBody>
      </p:sp>
      <p:pic>
        <p:nvPicPr>
          <p:cNvPr id="11" name="Content Placeholder 10" descr="PIper landing.jpg"/>
          <p:cNvPicPr>
            <a:picLocks noGrp="1" noChangeAspect="1"/>
          </p:cNvPicPr>
          <p:nvPr>
            <p:ph sz="half" idx="2"/>
          </p:nvPr>
        </p:nvPicPr>
        <p:blipFill>
          <a:blip r:embed="rId3" cstate="print"/>
          <a:stretch>
            <a:fillRect/>
          </a:stretch>
        </p:blipFill>
        <p:spPr>
          <a:xfrm>
            <a:off x="4876800" y="1295400"/>
            <a:ext cx="3949700" cy="2221706"/>
          </a:xfrm>
        </p:spPr>
      </p:pic>
      <p:sp>
        <p:nvSpPr>
          <p:cNvPr id="3" name="Footer Placeholder 2"/>
          <p:cNvSpPr>
            <a:spLocks noGrp="1"/>
          </p:cNvSpPr>
          <p:nvPr>
            <p:ph type="ftr" sz="quarter" idx="11"/>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10" name="Slide Number Placeholder 9"/>
          <p:cNvSpPr>
            <a:spLocks noGrp="1"/>
          </p:cNvSpPr>
          <p:nvPr>
            <p:ph type="sldNum" sz="quarter" idx="12"/>
          </p:nvPr>
        </p:nvSpPr>
        <p:spPr/>
        <p:txBody>
          <a:bodyPr/>
          <a:lstStyle/>
          <a:p>
            <a:fld id="{836266C2-23C9-4679-9EA6-D74DA6C8C265}"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Welcome</a:t>
            </a:r>
          </a:p>
        </p:txBody>
      </p:sp>
      <p:sp>
        <p:nvSpPr>
          <p:cNvPr id="14339" name="Content Placeholder 2"/>
          <p:cNvSpPr>
            <a:spLocks noGrp="1"/>
          </p:cNvSpPr>
          <p:nvPr>
            <p:ph idx="1"/>
          </p:nvPr>
        </p:nvSpPr>
        <p:spPr/>
        <p:txBody>
          <a:bodyPr/>
          <a:lstStyle/>
          <a:p>
            <a:r>
              <a:rPr lang="en-US" dirty="0" smtClean="0"/>
              <a:t>Exits</a:t>
            </a:r>
          </a:p>
          <a:p>
            <a:r>
              <a:rPr lang="en-US" dirty="0" smtClean="0"/>
              <a:t>Restrooms</a:t>
            </a:r>
          </a:p>
          <a:p>
            <a:r>
              <a:rPr lang="en-US" dirty="0" smtClean="0"/>
              <a:t>Emergency Evacuation</a:t>
            </a:r>
          </a:p>
          <a:p>
            <a:r>
              <a:rPr lang="en-US" dirty="0" smtClean="0"/>
              <a:t>Breaks </a:t>
            </a:r>
          </a:p>
          <a:p>
            <a:r>
              <a:rPr lang="en-US" dirty="0" smtClean="0"/>
              <a:t>Sponsor Acknowledgment</a:t>
            </a:r>
          </a:p>
          <a:p>
            <a:r>
              <a:rPr lang="en-US" dirty="0" smtClean="0"/>
              <a:t>Other information</a:t>
            </a:r>
          </a:p>
          <a:p>
            <a:endParaRPr lang="en-US" dirty="0" smtClean="0"/>
          </a:p>
        </p:txBody>
      </p:sp>
      <p:sp>
        <p:nvSpPr>
          <p:cNvPr id="3" name="Footer Placeholder 2"/>
          <p:cNvSpPr>
            <a:spLocks noGrp="1"/>
          </p:cNvSpPr>
          <p:nvPr>
            <p:ph type="ftr" sz="quarter" idx="12"/>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5" name="Slide Number Placeholder 4"/>
          <p:cNvSpPr>
            <a:spLocks noGrp="1"/>
          </p:cNvSpPr>
          <p:nvPr>
            <p:ph type="sldNum" sz="quarter" idx="11"/>
          </p:nvPr>
        </p:nvSpPr>
        <p:spPr/>
        <p:txBody>
          <a:bodyPr/>
          <a:lstStyle/>
          <a:p>
            <a:fld id="{74438B1A-AF1B-4C8B-993E-1BADE62A2451}"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ea typeface="ＭＳ Ｐゴシック" pitchFamily="34" charset="-128"/>
              </a:rPr>
              <a:t>References</a:t>
            </a:r>
          </a:p>
        </p:txBody>
      </p:sp>
      <p:sp>
        <p:nvSpPr>
          <p:cNvPr id="24579" name="Content Placeholder 2"/>
          <p:cNvSpPr>
            <a:spLocks noGrp="1"/>
          </p:cNvSpPr>
          <p:nvPr>
            <p:ph idx="1"/>
          </p:nvPr>
        </p:nvSpPr>
        <p:spPr>
          <a:xfrm>
            <a:off x="466725" y="990600"/>
            <a:ext cx="8050213" cy="4365625"/>
          </a:xfrm>
        </p:spPr>
        <p:txBody>
          <a:bodyPr/>
          <a:lstStyle/>
          <a:p>
            <a:pPr lvl="1">
              <a:buNone/>
            </a:pPr>
            <a:r>
              <a:rPr lang="en-US" u="sng" dirty="0" smtClean="0">
                <a:ea typeface="ＭＳ Ｐゴシック" pitchFamily="34" charset="-128"/>
                <a:hlinkClick r:id="rId3"/>
              </a:rPr>
              <a:t> </a:t>
            </a:r>
            <a:r>
              <a:rPr lang="en-US" dirty="0" smtClean="0">
                <a:ea typeface="ＭＳ Ｐゴシック" pitchFamily="34" charset="-128"/>
              </a:rPr>
              <a:t> </a:t>
            </a:r>
          </a:p>
          <a:p>
            <a:pPr lvl="1">
              <a:buNone/>
            </a:pPr>
            <a:r>
              <a:rPr lang="en-US" b="1" dirty="0" smtClean="0">
                <a:ea typeface="ＭＳ Ｐゴシック" pitchFamily="34" charset="-128"/>
              </a:rPr>
              <a:t>FAA Flying After Inactivity Safety Briefing: </a:t>
            </a:r>
          </a:p>
          <a:p>
            <a:pPr lvl="1">
              <a:buNone/>
            </a:pPr>
            <a:r>
              <a:rPr lang="en-US" b="1" dirty="0" smtClean="0">
                <a:solidFill>
                  <a:schemeClr val="accent1">
                    <a:lumMod val="50000"/>
                  </a:schemeClr>
                </a:solidFill>
                <a:ea typeface="ＭＳ Ｐゴシック" pitchFamily="34" charset="-128"/>
              </a:rPr>
              <a:t>https</a:t>
            </a:r>
            <a:r>
              <a:rPr lang="en-US" b="1" dirty="0">
                <a:solidFill>
                  <a:schemeClr val="accent1">
                    <a:lumMod val="50000"/>
                  </a:schemeClr>
                </a:solidFill>
                <a:ea typeface="ＭＳ Ｐゴシック" pitchFamily="34" charset="-128"/>
              </a:rPr>
              <a:t>://www.faa.gov/news/safety_briefing/2014/media/SE_Topic_04_2014.pdf</a:t>
            </a:r>
            <a:endParaRPr lang="en-US" b="1" dirty="0" smtClean="0">
              <a:solidFill>
                <a:schemeClr val="accent1">
                  <a:lumMod val="50000"/>
                </a:schemeClr>
              </a:solidFill>
              <a:ea typeface="ＭＳ Ｐゴシック" pitchFamily="34" charset="-128"/>
            </a:endParaRPr>
          </a:p>
          <a:p>
            <a:pPr lvl="1">
              <a:buNone/>
            </a:pPr>
            <a:r>
              <a:rPr lang="en-US" b="1" dirty="0" smtClean="0">
                <a:ea typeface="ＭＳ Ｐゴシック" pitchFamily="34" charset="-128"/>
              </a:rPr>
              <a:t>Lapsed Pilots: AOPA</a:t>
            </a:r>
          </a:p>
          <a:p>
            <a:pPr lvl="1">
              <a:buNone/>
            </a:pPr>
            <a:r>
              <a:rPr lang="en-US" b="1" dirty="0">
                <a:solidFill>
                  <a:schemeClr val="accent1">
                    <a:lumMod val="50000"/>
                  </a:schemeClr>
                </a:solidFill>
                <a:ea typeface="ＭＳ Ｐゴシック" pitchFamily="34" charset="-128"/>
              </a:rPr>
              <a:t>https://www.aopa.org/training-and-safety/lapsed-pilots</a:t>
            </a:r>
            <a:endParaRPr lang="en-US" b="1" dirty="0" smtClean="0">
              <a:solidFill>
                <a:schemeClr val="accent1">
                  <a:lumMod val="50000"/>
                </a:schemeClr>
              </a:solidFill>
              <a:ea typeface="ＭＳ Ｐゴシック" pitchFamily="34" charset="-128"/>
            </a:endParaRPr>
          </a:p>
          <a:p>
            <a:pPr marL="457200" lvl="1" indent="0">
              <a:buNone/>
            </a:pPr>
            <a:r>
              <a:rPr lang="en-US" b="1" dirty="0" smtClean="0">
                <a:ea typeface="ＭＳ Ｐゴシック" pitchFamily="34" charset="-128"/>
              </a:rPr>
              <a:t>FAA WINGS Courses, Seminars, Webinars:</a:t>
            </a:r>
          </a:p>
          <a:p>
            <a:pPr marL="457200" lvl="1" indent="0">
              <a:buNone/>
            </a:pPr>
            <a:r>
              <a:rPr lang="en-US" b="1" dirty="0" smtClean="0">
                <a:solidFill>
                  <a:schemeClr val="accent1">
                    <a:lumMod val="50000"/>
                  </a:schemeClr>
                </a:solidFill>
                <a:ea typeface="ＭＳ Ｐゴシック" pitchFamily="34" charset="-128"/>
              </a:rPr>
              <a:t>https</a:t>
            </a:r>
            <a:r>
              <a:rPr lang="en-US" b="1" dirty="0">
                <a:solidFill>
                  <a:schemeClr val="accent1">
                    <a:lumMod val="50000"/>
                  </a:schemeClr>
                </a:solidFill>
                <a:ea typeface="ＭＳ Ｐゴシック" pitchFamily="34" charset="-128"/>
              </a:rPr>
              <a:t>://www.faasafety.gov/content/TabLanding.aspx?tab=courses</a:t>
            </a:r>
            <a:endParaRPr lang="en-US" b="1" dirty="0" smtClean="0">
              <a:solidFill>
                <a:schemeClr val="accent1">
                  <a:lumMod val="50000"/>
                </a:schemeClr>
              </a:solidFill>
              <a:ea typeface="ＭＳ Ｐゴシック" pitchFamily="34" charset="-128"/>
            </a:endParaRPr>
          </a:p>
          <a:p>
            <a:pPr lvl="1"/>
            <a:endParaRPr lang="en-US" dirty="0" smtClean="0">
              <a:ea typeface="ＭＳ Ｐゴシック" pitchFamily="34" charset="-128"/>
            </a:endParaRPr>
          </a:p>
          <a:p>
            <a:pPr lvl="1"/>
            <a:endParaRPr lang="en-US" dirty="0" smtClean="0">
              <a:ea typeface="ＭＳ Ｐゴシック" pitchFamily="34" charset="-128"/>
            </a:endParaRPr>
          </a:p>
          <a:p>
            <a:endParaRPr lang="en-US" dirty="0" smtClean="0">
              <a:ea typeface="ＭＳ Ｐゴシック" pitchFamily="34" charset="-128"/>
            </a:endParaRPr>
          </a:p>
        </p:txBody>
      </p:sp>
      <p:sp>
        <p:nvSpPr>
          <p:cNvPr id="4" name="Footer Placeholder 3"/>
          <p:cNvSpPr>
            <a:spLocks noGrp="1"/>
          </p:cNvSpPr>
          <p:nvPr>
            <p:ph type="ftr" sz="quarter" idx="12"/>
          </p:nvPr>
        </p:nvSpPr>
        <p:spPr/>
        <p:txBody>
          <a:bodyPr/>
          <a:lstStyle/>
          <a:p>
            <a:r>
              <a:rPr lang="en-US" dirty="0" smtClean="0"/>
              <a:t>Flying After Inactivity</a:t>
            </a:r>
            <a:endParaRPr lang="en-US" dirty="0"/>
          </a:p>
        </p:txBody>
      </p:sp>
      <p:sp>
        <p:nvSpPr>
          <p:cNvPr id="7" name="Date Placeholder 6"/>
          <p:cNvSpPr>
            <a:spLocks noGrp="1"/>
          </p:cNvSpPr>
          <p:nvPr>
            <p:ph type="dt" sz="half" idx="10"/>
          </p:nvPr>
        </p:nvSpPr>
        <p:spPr/>
        <p:txBody>
          <a:bodyPr/>
          <a:lstStyle/>
          <a:p>
            <a:r>
              <a:rPr lang="en-US" dirty="0" smtClean="0"/>
              <a:t>September Topic of the Month</a:t>
            </a:r>
            <a:endParaRPr lang="en-US" dirty="0"/>
          </a:p>
        </p:txBody>
      </p:sp>
      <p:sp>
        <p:nvSpPr>
          <p:cNvPr id="8" name="Slide Number Placeholder 7"/>
          <p:cNvSpPr>
            <a:spLocks noGrp="1"/>
          </p:cNvSpPr>
          <p:nvPr>
            <p:ph type="sldNum" sz="quarter" idx="11"/>
          </p:nvPr>
        </p:nvSpPr>
        <p:spPr/>
        <p:txBody>
          <a:bodyPr/>
          <a:lstStyle/>
          <a:p>
            <a:fld id="{74438B1A-AF1B-4C8B-993E-1BADE62A245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z="3600" dirty="0" smtClean="0">
                <a:ea typeface="ＭＳ Ｐゴシック" pitchFamily="34" charset="-128"/>
              </a:rPr>
              <a:t>Questions?</a:t>
            </a:r>
          </a:p>
        </p:txBody>
      </p:sp>
      <p:pic>
        <p:nvPicPr>
          <p:cNvPr id="22532" name="Picture 4" descr="Rodin_Thin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366" y="2278743"/>
            <a:ext cx="2916884" cy="3631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2"/>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7" name="Slide Number Placeholder 6"/>
          <p:cNvSpPr>
            <a:spLocks noGrp="1"/>
          </p:cNvSpPr>
          <p:nvPr>
            <p:ph type="sldNum" sz="quarter" idx="11"/>
          </p:nvPr>
        </p:nvSpPr>
        <p:spPr/>
        <p:txBody>
          <a:bodyPr/>
          <a:lstStyle/>
          <a:p>
            <a:fld id="{74438B1A-AF1B-4C8B-993E-1BADE62A2451}"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294967295"/>
          </p:nvPr>
        </p:nvSpPr>
        <p:spPr>
          <a:xfrm>
            <a:off x="7454899" y="6248400"/>
            <a:ext cx="1101265" cy="457200"/>
          </a:xfrm>
          <a:prstGeom prst="rect">
            <a:avLst/>
          </a:prstGeom>
        </p:spPr>
        <p:txBody>
          <a:bodyPr/>
          <a:lstStyle/>
          <a:p>
            <a:fld id="{74438B1A-AF1B-4C8B-993E-1BADE62A2451}" type="slidenum">
              <a:rPr lang="en-US" smtClean="0"/>
              <a:pPr/>
              <a:t>22</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3131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294967295"/>
          </p:nvPr>
        </p:nvSpPr>
        <p:spPr>
          <a:xfrm>
            <a:off x="7454899" y="6248400"/>
            <a:ext cx="1101265" cy="457200"/>
          </a:xfrm>
          <a:prstGeom prst="rect">
            <a:avLst/>
          </a:prstGeom>
        </p:spPr>
        <p:txBody>
          <a:bodyPr/>
          <a:lstStyle/>
          <a:p>
            <a:fld id="{74438B1A-AF1B-4C8B-993E-1BADE62A2451}" type="slidenum">
              <a:rPr lang="en-US" smtClean="0"/>
              <a:pPr/>
              <a:t>23</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4466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5486400" cy="2514600"/>
          </a:xfrm>
        </p:spPr>
        <p:txBody>
          <a:bodyPr/>
          <a:lstStyle/>
          <a:p>
            <a:r>
              <a:rPr lang="en-US" dirty="0" smtClean="0"/>
              <a:t>Topic of the Month</a:t>
            </a:r>
            <a:br>
              <a:rPr lang="en-US" dirty="0" smtClean="0"/>
            </a:br>
            <a:r>
              <a:rPr lang="en-US" dirty="0" smtClean="0"/>
              <a:t>September</a:t>
            </a:r>
            <a:br>
              <a:rPr lang="en-US" dirty="0" smtClean="0"/>
            </a:br>
            <a:r>
              <a:rPr lang="en-US" dirty="0" smtClean="0"/>
              <a:t/>
            </a:r>
            <a:br>
              <a:rPr lang="en-US" dirty="0" smtClean="0"/>
            </a:br>
            <a:r>
              <a:rPr lang="en-US" dirty="0" smtClean="0">
                <a:solidFill>
                  <a:schemeClr val="tx1">
                    <a:lumMod val="50000"/>
                    <a:lumOff val="50000"/>
                  </a:schemeClr>
                </a:solidFill>
              </a:rPr>
              <a:t>Flying After Inactivity</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707643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ea typeface="ＭＳ Ｐゴシック" pitchFamily="34" charset="-128"/>
              </a:rPr>
              <a:t>Overview	</a:t>
            </a:r>
          </a:p>
        </p:txBody>
      </p:sp>
      <p:sp>
        <p:nvSpPr>
          <p:cNvPr id="15363" name="Content Placeholder 2"/>
          <p:cNvSpPr>
            <a:spLocks noGrp="1"/>
          </p:cNvSpPr>
          <p:nvPr>
            <p:ph idx="1"/>
          </p:nvPr>
        </p:nvSpPr>
        <p:spPr>
          <a:xfrm>
            <a:off x="174625" y="1508125"/>
            <a:ext cx="8737600" cy="4391025"/>
          </a:xfrm>
        </p:spPr>
        <p:txBody>
          <a:bodyPr/>
          <a:lstStyle/>
          <a:p>
            <a:r>
              <a:rPr lang="en-US" dirty="0" smtClean="0">
                <a:ea typeface="ＭＳ Ｐゴシック" pitchFamily="34" charset="-128"/>
              </a:rPr>
              <a:t>How Long Has It Been? </a:t>
            </a:r>
          </a:p>
          <a:p>
            <a:r>
              <a:rPr lang="en-US" dirty="0" smtClean="0">
                <a:ea typeface="ＭＳ Ｐゴシック" pitchFamily="34" charset="-128"/>
              </a:rPr>
              <a:t>Medical Policy Changes &amp; BasicMed</a:t>
            </a:r>
          </a:p>
          <a:p>
            <a:r>
              <a:rPr lang="en-US" dirty="0" smtClean="0">
                <a:ea typeface="ＭＳ Ｐゴシック" pitchFamily="34" charset="-128"/>
              </a:rPr>
              <a:t>Refresher, or Flight Review, IPC?</a:t>
            </a:r>
          </a:p>
          <a:p>
            <a:r>
              <a:rPr lang="en-US" dirty="0" smtClean="0">
                <a:ea typeface="ＭＳ Ｐゴシック" pitchFamily="34" charset="-128"/>
              </a:rPr>
              <a:t>Consider using the </a:t>
            </a:r>
            <a:r>
              <a:rPr lang="en-US" i="1" dirty="0" smtClean="0">
                <a:ea typeface="ＭＳ Ｐゴシック" pitchFamily="34" charset="-128"/>
              </a:rPr>
              <a:t>WINGS</a:t>
            </a:r>
            <a:r>
              <a:rPr lang="en-US" dirty="0" smtClean="0">
                <a:ea typeface="ＭＳ Ｐゴシック" pitchFamily="34" charset="-128"/>
              </a:rPr>
              <a:t> program</a:t>
            </a:r>
          </a:p>
          <a:p>
            <a:r>
              <a:rPr lang="en-US" dirty="0" smtClean="0">
                <a:ea typeface="ＭＳ Ｐゴシック" pitchFamily="34" charset="-128"/>
              </a:rPr>
              <a:t>Planning your return to the cockpit</a:t>
            </a:r>
          </a:p>
          <a:p>
            <a:r>
              <a:rPr lang="en-US" dirty="0" smtClean="0">
                <a:ea typeface="ＭＳ Ｐゴシック" pitchFamily="34" charset="-128"/>
              </a:rPr>
              <a:t>How Long is This Going to Take?</a:t>
            </a:r>
          </a:p>
          <a:p>
            <a:pPr>
              <a:buNone/>
            </a:pPr>
            <a:r>
              <a:rPr lang="en-US" dirty="0" smtClean="0">
                <a:ea typeface="ＭＳ Ｐゴシック" pitchFamily="34" charset="-128"/>
              </a:rPr>
              <a:t> </a:t>
            </a:r>
          </a:p>
          <a:p>
            <a:endParaRPr lang="en-US" dirty="0" smtClean="0">
              <a:ea typeface="ＭＳ Ｐゴシック" pitchFamily="34" charset="-128"/>
            </a:endParaRPr>
          </a:p>
        </p:txBody>
      </p:sp>
      <p:sp>
        <p:nvSpPr>
          <p:cNvPr id="3" name="Footer Placeholder 2"/>
          <p:cNvSpPr>
            <a:spLocks noGrp="1"/>
          </p:cNvSpPr>
          <p:nvPr>
            <p:ph type="ftr" sz="quarter" idx="12"/>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7" name="Slide Number Placeholder 6"/>
          <p:cNvSpPr>
            <a:spLocks noGrp="1"/>
          </p:cNvSpPr>
          <p:nvPr>
            <p:ph type="sldNum" sz="quarter" idx="11"/>
          </p:nvPr>
        </p:nvSpPr>
        <p:spPr/>
        <p:txBody>
          <a:bodyPr/>
          <a:lstStyle/>
          <a:p>
            <a:fld id="{74438B1A-AF1B-4C8B-993E-1BADE62A2451}"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4625" y="344488"/>
            <a:ext cx="9129713" cy="609600"/>
          </a:xfrm>
        </p:spPr>
        <p:txBody>
          <a:bodyPr/>
          <a:lstStyle/>
          <a:p>
            <a:r>
              <a:rPr lang="en-US" dirty="0" smtClean="0">
                <a:ea typeface="ＭＳ Ｐゴシック" pitchFamily="34" charset="-128"/>
              </a:rPr>
              <a:t>How Long Has It Been? </a:t>
            </a:r>
          </a:p>
        </p:txBody>
      </p:sp>
      <p:pic>
        <p:nvPicPr>
          <p:cNvPr id="16388" name="Picture 5"/>
          <p:cNvPicPr>
            <a:picLocks noChangeAspect="1" noChangeArrowheads="1"/>
          </p:cNvPicPr>
          <p:nvPr/>
        </p:nvPicPr>
        <p:blipFill>
          <a:blip r:embed="rId3" cstate="print"/>
          <a:stretch>
            <a:fillRect/>
          </a:stretch>
        </p:blipFill>
        <p:spPr bwMode="auto">
          <a:xfrm>
            <a:off x="522288" y="1477862"/>
            <a:ext cx="4286250" cy="2414788"/>
          </a:xfrm>
          <a:prstGeom prst="rect">
            <a:avLst/>
          </a:prstGeom>
          <a:noFill/>
          <a:ln w="9525" algn="ctr">
            <a:noFill/>
            <a:miter lim="800000"/>
            <a:headEnd/>
            <a:tailEnd/>
          </a:ln>
          <a:effectLst/>
        </p:spPr>
      </p:pic>
      <p:pic>
        <p:nvPicPr>
          <p:cNvPr id="16389"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41378" y="2743200"/>
            <a:ext cx="4144269" cy="3243263"/>
          </a:xfrm>
          <a:prstGeom prst="rect">
            <a:avLst/>
          </a:prstGeom>
          <a:noFill/>
          <a:ln w="9525">
            <a:noFill/>
            <a:miter lim="800000"/>
            <a:headEnd/>
            <a:tailEnd/>
          </a:ln>
        </p:spPr>
      </p:pic>
      <p:sp>
        <p:nvSpPr>
          <p:cNvPr id="3" name="Footer Placeholder 2"/>
          <p:cNvSpPr>
            <a:spLocks noGrp="1"/>
          </p:cNvSpPr>
          <p:nvPr>
            <p:ph type="ftr" sz="quarter" idx="12"/>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5" name="Slide Number Placeholder 4"/>
          <p:cNvSpPr>
            <a:spLocks noGrp="1"/>
          </p:cNvSpPr>
          <p:nvPr>
            <p:ph type="sldNum" sz="quarter" idx="11"/>
          </p:nvPr>
        </p:nvSpPr>
        <p:spPr/>
        <p:txBody>
          <a:bodyPr/>
          <a:lstStyle/>
          <a:p>
            <a:fld id="{74438B1A-AF1B-4C8B-993E-1BADE62A2451}"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5" y="533400"/>
            <a:ext cx="8472488" cy="420688"/>
          </a:xfrm>
        </p:spPr>
        <p:txBody>
          <a:bodyPr/>
          <a:lstStyle/>
          <a:p>
            <a:r>
              <a:rPr lang="en-US" sz="3600" dirty="0" smtClean="0"/>
              <a:t>You Are NOT Alone!!!</a:t>
            </a:r>
            <a:endParaRPr lang="en-US" sz="3600" dirty="0"/>
          </a:p>
        </p:txBody>
      </p:sp>
      <p:pic>
        <p:nvPicPr>
          <p:cNvPr id="11" name="Content Placeholder 10" descr="Jay sunset flight.JPG"/>
          <p:cNvPicPr>
            <a:picLocks noGrp="1" noChangeAspect="1"/>
          </p:cNvPicPr>
          <p:nvPr>
            <p:ph sz="half" idx="1"/>
          </p:nvPr>
        </p:nvPicPr>
        <p:blipFill>
          <a:blip r:embed="rId3" cstate="print"/>
          <a:stretch>
            <a:fillRect/>
          </a:stretch>
        </p:blipFill>
        <p:spPr>
          <a:xfrm>
            <a:off x="495300" y="2223095"/>
            <a:ext cx="3948113" cy="2961085"/>
          </a:xfrm>
        </p:spPr>
      </p:pic>
      <p:sp>
        <p:nvSpPr>
          <p:cNvPr id="10" name="Content Placeholder 9"/>
          <p:cNvSpPr>
            <a:spLocks noGrp="1"/>
          </p:cNvSpPr>
          <p:nvPr>
            <p:ph sz="half" idx="2"/>
          </p:nvPr>
        </p:nvSpPr>
        <p:spPr>
          <a:xfrm>
            <a:off x="4595813" y="1142999"/>
            <a:ext cx="3949700" cy="4756151"/>
          </a:xfrm>
        </p:spPr>
        <p:txBody>
          <a:bodyPr/>
          <a:lstStyle/>
          <a:p>
            <a:pPr marL="0" indent="0">
              <a:buNone/>
            </a:pPr>
            <a:r>
              <a:rPr lang="en-US" dirty="0" smtClean="0"/>
              <a:t>Work</a:t>
            </a:r>
          </a:p>
          <a:p>
            <a:pPr marL="0" indent="0">
              <a:buNone/>
            </a:pPr>
            <a:r>
              <a:rPr lang="en-US" dirty="0" smtClean="0"/>
              <a:t>Vacation</a:t>
            </a:r>
          </a:p>
          <a:p>
            <a:pPr marL="0" indent="0">
              <a:buNone/>
            </a:pPr>
            <a:r>
              <a:rPr lang="en-US" dirty="0" smtClean="0"/>
              <a:t>Family </a:t>
            </a:r>
          </a:p>
          <a:p>
            <a:pPr marL="0" indent="0">
              <a:buNone/>
            </a:pPr>
            <a:r>
              <a:rPr lang="en-US" dirty="0" smtClean="0"/>
              <a:t>Health</a:t>
            </a:r>
          </a:p>
          <a:p>
            <a:pPr marL="0" indent="0">
              <a:buNone/>
            </a:pPr>
            <a:r>
              <a:rPr lang="en-US" dirty="0" smtClean="0"/>
              <a:t>Finances</a:t>
            </a:r>
          </a:p>
          <a:p>
            <a:pPr marL="0" indent="0">
              <a:buNone/>
            </a:pPr>
            <a:r>
              <a:rPr lang="en-US" dirty="0" smtClean="0"/>
              <a:t>ALL contribute to a temporary or long-term layoff for most pilots at some point</a:t>
            </a:r>
          </a:p>
        </p:txBody>
      </p:sp>
      <p:sp>
        <p:nvSpPr>
          <p:cNvPr id="3" name="Footer Placeholder 2"/>
          <p:cNvSpPr>
            <a:spLocks noGrp="1"/>
          </p:cNvSpPr>
          <p:nvPr>
            <p:ph type="ftr" sz="quarter" idx="11"/>
          </p:nvPr>
        </p:nvSpPr>
        <p:spPr/>
        <p:txBody>
          <a:bodyPr/>
          <a:lstStyle/>
          <a:p>
            <a:r>
              <a:rPr lang="en-US" dirty="0" smtClean="0"/>
              <a:t>Flying After Inactivity</a:t>
            </a:r>
            <a:endParaRPr lang="en-US" dirty="0"/>
          </a:p>
        </p:txBody>
      </p:sp>
      <p:sp>
        <p:nvSpPr>
          <p:cNvPr id="6" name="Date Placeholder 5"/>
          <p:cNvSpPr>
            <a:spLocks noGrp="1"/>
          </p:cNvSpPr>
          <p:nvPr>
            <p:ph type="dt" sz="half" idx="10"/>
          </p:nvPr>
        </p:nvSpPr>
        <p:spPr/>
        <p:txBody>
          <a:bodyPr/>
          <a:lstStyle/>
          <a:p>
            <a:r>
              <a:rPr lang="en-US" dirty="0" smtClean="0"/>
              <a:t>September Topic of the Month</a:t>
            </a:r>
            <a:endParaRPr lang="en-US" dirty="0"/>
          </a:p>
        </p:txBody>
      </p:sp>
      <p:sp>
        <p:nvSpPr>
          <p:cNvPr id="7" name="Slide Number Placeholder 6"/>
          <p:cNvSpPr>
            <a:spLocks noGrp="1"/>
          </p:cNvSpPr>
          <p:nvPr>
            <p:ph type="sldNum" sz="quarter" idx="12"/>
          </p:nvPr>
        </p:nvSpPr>
        <p:spPr/>
        <p:txBody>
          <a:bodyPr/>
          <a:lstStyle/>
          <a:p>
            <a:fld id="{836266C2-23C9-4679-9EA6-D74DA6C8C265}" type="slidenum">
              <a:rPr lang="en-US" smtClean="0"/>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20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2000"/>
                                        <p:tgtEl>
                                          <p:spTgt spid="10">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With BasicMed?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88" y="1371600"/>
            <a:ext cx="3571875" cy="2381250"/>
          </a:xfrm>
          <a:prstGeom prst="rect">
            <a:avLst/>
          </a:prstGeom>
        </p:spPr>
      </p:pic>
      <p:sp>
        <p:nvSpPr>
          <p:cNvPr id="8" name="TextBox 7"/>
          <p:cNvSpPr txBox="1"/>
          <p:nvPr/>
        </p:nvSpPr>
        <p:spPr bwMode="auto">
          <a:xfrm>
            <a:off x="4664868" y="1295400"/>
            <a:ext cx="3891295" cy="3970318"/>
          </a:xfrm>
          <a:prstGeom prst="rect">
            <a:avLst/>
          </a:prstGeom>
          <a:ln/>
          <a:extLst/>
        </p:spPr>
        <p:style>
          <a:lnRef idx="2">
            <a:schemeClr val="accent3"/>
          </a:lnRef>
          <a:fillRef idx="1">
            <a:schemeClr val="lt1"/>
          </a:fillRef>
          <a:effectRef idx="0">
            <a:schemeClr val="accent3"/>
          </a:effectRef>
          <a:fontRef idx="minor">
            <a:schemeClr val="dk1"/>
          </a:fontRef>
        </p:style>
        <p:txBody>
          <a:bodyPr wrap="square" rtlCol="0">
            <a:spAutoFit/>
          </a:bodyPr>
          <a:lstStyle/>
          <a:p>
            <a:pPr>
              <a:buFontTx/>
              <a:buNone/>
            </a:pPr>
            <a:r>
              <a:rPr lang="en-US" b="1" dirty="0" smtClean="0">
                <a:solidFill>
                  <a:schemeClr val="tx1"/>
                </a:solidFill>
              </a:rPr>
              <a:t>Over 5000 Pilots Have Successfully Certified Using BasicMed </a:t>
            </a:r>
          </a:p>
          <a:p>
            <a:pPr>
              <a:buFontTx/>
              <a:buNone/>
            </a:pPr>
            <a:endParaRPr lang="en-US" b="1" dirty="0">
              <a:solidFill>
                <a:schemeClr val="tx1"/>
              </a:solidFill>
            </a:endParaRPr>
          </a:p>
          <a:p>
            <a:pPr>
              <a:buFontTx/>
              <a:buNone/>
            </a:pPr>
            <a:r>
              <a:rPr lang="en-US" b="1" dirty="0" smtClean="0">
                <a:solidFill>
                  <a:schemeClr val="tx1"/>
                </a:solidFill>
              </a:rPr>
              <a:t>Many Have Not Flown As PIC for an Extended Period</a:t>
            </a:r>
          </a:p>
          <a:p>
            <a:pPr>
              <a:buFontTx/>
              <a:buNone/>
            </a:pPr>
            <a:endParaRPr lang="en-US" b="1" dirty="0">
              <a:solidFill>
                <a:schemeClr val="tx1"/>
              </a:solidFill>
            </a:endParaRPr>
          </a:p>
          <a:p>
            <a:pPr>
              <a:buFontTx/>
              <a:buNone/>
            </a:pPr>
            <a:r>
              <a:rPr lang="en-US" b="1" dirty="0" smtClean="0">
                <a:solidFill>
                  <a:schemeClr val="tx1"/>
                </a:solidFill>
              </a:rPr>
              <a:t>Be Sure To Understand These New Regulations Thoroughly.  </a:t>
            </a:r>
          </a:p>
          <a:p>
            <a:pPr>
              <a:buFontTx/>
              <a:buNone/>
            </a:pPr>
            <a:endParaRPr lang="en-US" b="1" dirty="0">
              <a:solidFill>
                <a:schemeClr val="tx1"/>
              </a:solidFill>
            </a:endParaRPr>
          </a:p>
          <a:p>
            <a:pPr>
              <a:buFontTx/>
              <a:buNone/>
            </a:pPr>
            <a:r>
              <a:rPr lang="en-US" b="1" dirty="0" smtClean="0">
                <a:solidFill>
                  <a:schemeClr val="tx1"/>
                </a:solidFill>
              </a:rPr>
              <a:t>Be Sure to Work With a CFI Who Is Familiar With These New Regulations During Your Refresher Training</a:t>
            </a:r>
            <a:endParaRPr lang="en-US" b="1" dirty="0">
              <a:solidFill>
                <a:schemeClr val="tx1"/>
              </a:solidFill>
            </a:endParaRPr>
          </a:p>
        </p:txBody>
      </p:sp>
      <p:sp>
        <p:nvSpPr>
          <p:cNvPr id="9" name="Footer Placeholder 8"/>
          <p:cNvSpPr>
            <a:spLocks noGrp="1"/>
          </p:cNvSpPr>
          <p:nvPr>
            <p:ph type="ftr" sz="quarter" idx="11"/>
          </p:nvPr>
        </p:nvSpPr>
        <p:spPr/>
        <p:txBody>
          <a:bodyPr/>
          <a:lstStyle/>
          <a:p>
            <a:r>
              <a:rPr lang="en-US" dirty="0" smtClean="0"/>
              <a:t>Flying After Inactivity</a:t>
            </a:r>
            <a:endParaRPr lang="en-US" dirty="0"/>
          </a:p>
        </p:txBody>
      </p:sp>
      <p:sp>
        <p:nvSpPr>
          <p:cNvPr id="10" name="Date Placeholder 9"/>
          <p:cNvSpPr>
            <a:spLocks noGrp="1"/>
          </p:cNvSpPr>
          <p:nvPr>
            <p:ph type="dt" sz="half" idx="10"/>
          </p:nvPr>
        </p:nvSpPr>
        <p:spPr/>
        <p:txBody>
          <a:bodyPr/>
          <a:lstStyle/>
          <a:p>
            <a:r>
              <a:rPr lang="en-US" dirty="0" smtClean="0"/>
              <a:t>September Topic of the Month</a:t>
            </a:r>
            <a:endParaRPr lang="en-US" dirty="0"/>
          </a:p>
        </p:txBody>
      </p:sp>
      <p:sp>
        <p:nvSpPr>
          <p:cNvPr id="11" name="Slide Number Placeholder 10"/>
          <p:cNvSpPr>
            <a:spLocks noGrp="1"/>
          </p:cNvSpPr>
          <p:nvPr>
            <p:ph type="sldNum" sz="quarter" idx="12"/>
          </p:nvPr>
        </p:nvSpPr>
        <p:spPr/>
        <p:txBody>
          <a:bodyPr/>
          <a:lstStyle/>
          <a:p>
            <a:fld id="{74438B1A-AF1B-4C8B-993E-1BADE62A2451}" type="slidenum">
              <a:rPr lang="en-US" smtClean="0"/>
              <a:pPr/>
              <a:t>6</a:t>
            </a:fld>
            <a:endParaRPr lang="en-US" dirty="0"/>
          </a:p>
        </p:txBody>
      </p:sp>
    </p:spTree>
    <p:extLst>
      <p:ext uri="{BB962C8B-B14F-4D97-AF65-F5344CB8AC3E}">
        <p14:creationId xmlns:p14="http://schemas.microsoft.com/office/powerpoint/2010/main" val="26859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6981" y="1371600"/>
            <a:ext cx="3734991" cy="2489994"/>
          </a:xfrm>
        </p:spPr>
      </p:pic>
      <p:sp>
        <p:nvSpPr>
          <p:cNvPr id="4" name="Content Placeholder 3"/>
          <p:cNvSpPr>
            <a:spLocks noGrp="1"/>
          </p:cNvSpPr>
          <p:nvPr>
            <p:ph sz="half" idx="2"/>
          </p:nvPr>
        </p:nvSpPr>
        <p:spPr>
          <a:xfrm>
            <a:off x="4572000" y="1219200"/>
            <a:ext cx="3949700" cy="4391025"/>
          </a:xfrm>
        </p:spPr>
        <p:txBody>
          <a:bodyPr/>
          <a:lstStyle/>
          <a:p>
            <a:pPr marL="0" indent="0">
              <a:buNone/>
            </a:pPr>
            <a:r>
              <a:rPr lang="en-US" dirty="0" smtClean="0"/>
              <a:t>   </a:t>
            </a:r>
          </a:p>
          <a:p>
            <a:r>
              <a:rPr lang="en-US" dirty="0" smtClean="0"/>
              <a:t>A Few Weeks/Months Without Flying</a:t>
            </a:r>
          </a:p>
          <a:p>
            <a:r>
              <a:rPr lang="en-US" dirty="0" smtClean="0"/>
              <a:t>Are You Legal To Carry Pax?</a:t>
            </a:r>
          </a:p>
          <a:p>
            <a:r>
              <a:rPr lang="en-US" dirty="0" smtClean="0"/>
              <a:t>Does The Thought of Flying Solo Make You Hesitate?</a:t>
            </a:r>
          </a:p>
          <a:p>
            <a:pPr marL="0" indent="0">
              <a:buNone/>
            </a:pPr>
            <a:endParaRPr lang="en-US" dirty="0" smtClean="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Short-Term: Refresher Training</a:t>
            </a:r>
            <a:endParaRPr lang="en-US" dirty="0"/>
          </a:p>
        </p:txBody>
      </p:sp>
      <p:sp>
        <p:nvSpPr>
          <p:cNvPr id="9" name="Footer Placeholder 8"/>
          <p:cNvSpPr>
            <a:spLocks noGrp="1"/>
          </p:cNvSpPr>
          <p:nvPr>
            <p:ph type="ftr" sz="quarter" idx="11"/>
          </p:nvPr>
        </p:nvSpPr>
        <p:spPr/>
        <p:txBody>
          <a:bodyPr/>
          <a:lstStyle/>
          <a:p>
            <a:r>
              <a:rPr lang="en-US" dirty="0" smtClean="0"/>
              <a:t>Flying After Inactivity</a:t>
            </a:r>
            <a:endParaRPr lang="en-US" dirty="0"/>
          </a:p>
        </p:txBody>
      </p:sp>
      <p:sp>
        <p:nvSpPr>
          <p:cNvPr id="10" name="Date Placeholder 9"/>
          <p:cNvSpPr>
            <a:spLocks noGrp="1"/>
          </p:cNvSpPr>
          <p:nvPr>
            <p:ph type="dt" sz="half" idx="10"/>
          </p:nvPr>
        </p:nvSpPr>
        <p:spPr/>
        <p:txBody>
          <a:bodyPr/>
          <a:lstStyle/>
          <a:p>
            <a:r>
              <a:rPr lang="en-US" dirty="0" smtClean="0"/>
              <a:t>September Topic of the Month</a:t>
            </a:r>
            <a:endParaRPr lang="en-US" dirty="0"/>
          </a:p>
        </p:txBody>
      </p:sp>
      <p:sp>
        <p:nvSpPr>
          <p:cNvPr id="11" name="Slide Number Placeholder 10"/>
          <p:cNvSpPr>
            <a:spLocks noGrp="1"/>
          </p:cNvSpPr>
          <p:nvPr>
            <p:ph type="sldNum" sz="quarter" idx="12"/>
          </p:nvPr>
        </p:nvSpPr>
        <p:spPr/>
        <p:txBody>
          <a:bodyPr/>
          <a:lstStyle/>
          <a:p>
            <a:fld id="{836266C2-23C9-4679-9EA6-D74DA6C8C265}" type="slidenum">
              <a:rPr lang="en-US" smtClean="0"/>
              <a:pPr/>
              <a:t>7</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Haven’t Flown One of THESE for Awhile…</a:t>
            </a:r>
            <a:endParaRPr lang="en-US" sz="3200" dirty="0"/>
          </a:p>
        </p:txBody>
      </p:sp>
      <p:sp>
        <p:nvSpPr>
          <p:cNvPr id="7" name="Content Placeholder 6"/>
          <p:cNvSpPr>
            <a:spLocks noGrp="1"/>
          </p:cNvSpPr>
          <p:nvPr>
            <p:ph sz="half" idx="1"/>
          </p:nvPr>
        </p:nvSpPr>
        <p:spPr>
          <a:xfrm>
            <a:off x="495300" y="1066801"/>
            <a:ext cx="3948113" cy="4832350"/>
          </a:xfrm>
        </p:spPr>
        <p:txBody>
          <a:bodyPr/>
          <a:lstStyle/>
          <a:p>
            <a:r>
              <a:rPr lang="en-US" sz="2000" dirty="0" smtClean="0"/>
              <a:t>Perhaps YOUR inactivity involves not flying a certain type you’d like to fly again.</a:t>
            </a:r>
          </a:p>
          <a:p>
            <a:pPr marL="0" indent="0">
              <a:buNone/>
            </a:pPr>
            <a:endParaRPr lang="en-US" dirty="0" smtClean="0"/>
          </a:p>
          <a:p>
            <a:r>
              <a:rPr lang="en-US" sz="2000" dirty="0" smtClean="0"/>
              <a:t>Find a CFI familiar with the type.</a:t>
            </a:r>
          </a:p>
          <a:p>
            <a:pPr marL="0" indent="0">
              <a:buNone/>
            </a:pPr>
            <a:r>
              <a:rPr lang="en-US" sz="2000" dirty="0" smtClean="0"/>
              <a:t>  </a:t>
            </a:r>
          </a:p>
          <a:p>
            <a:r>
              <a:rPr lang="en-US" sz="2000" dirty="0" smtClean="0"/>
              <a:t>Most rental aircraft providers will NOT allow you to fly specific types after a period of inactivity in-type.</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78643" y="2793175"/>
            <a:ext cx="4514850" cy="2197227"/>
          </a:xfrm>
        </p:spPr>
      </p:pic>
      <p:sp>
        <p:nvSpPr>
          <p:cNvPr id="3" name="Footer Placeholder 2"/>
          <p:cNvSpPr>
            <a:spLocks noGrp="1"/>
          </p:cNvSpPr>
          <p:nvPr>
            <p:ph type="ftr" sz="quarter" idx="11"/>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8" name="Slide Number Placeholder 7"/>
          <p:cNvSpPr>
            <a:spLocks noGrp="1"/>
          </p:cNvSpPr>
          <p:nvPr>
            <p:ph type="sldNum" sz="quarter" idx="12"/>
          </p:nvPr>
        </p:nvSpPr>
        <p:spPr/>
        <p:txBody>
          <a:bodyPr/>
          <a:lstStyle/>
          <a:p>
            <a:fld id="{836266C2-23C9-4679-9EA6-D74DA6C8C26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671513" y="344488"/>
            <a:ext cx="8472487" cy="609600"/>
          </a:xfrm>
        </p:spPr>
        <p:txBody>
          <a:bodyPr/>
          <a:lstStyle/>
          <a:p>
            <a:r>
              <a:rPr lang="en-US" dirty="0" smtClean="0">
                <a:ea typeface="ＭＳ Ｐゴシック" pitchFamily="34" charset="-128"/>
              </a:rPr>
              <a:t>Do You Need A Flight Review?</a:t>
            </a:r>
          </a:p>
        </p:txBody>
      </p:sp>
      <p:sp>
        <p:nvSpPr>
          <p:cNvPr id="20483" name="Content Placeholder 2"/>
          <p:cNvSpPr>
            <a:spLocks noGrp="1"/>
          </p:cNvSpPr>
          <p:nvPr>
            <p:ph idx="4294967295"/>
          </p:nvPr>
        </p:nvSpPr>
        <p:spPr>
          <a:xfrm>
            <a:off x="4152900" y="1406525"/>
            <a:ext cx="4991100" cy="4391025"/>
          </a:xfrm>
        </p:spPr>
        <p:txBody>
          <a:bodyPr/>
          <a:lstStyle/>
          <a:p>
            <a:r>
              <a:rPr lang="en-US" dirty="0" smtClean="0">
                <a:ea typeface="ＭＳ Ｐゴシック" pitchFamily="34" charset="-128"/>
              </a:rPr>
              <a:t>More Than 24 calendar months since you’ve flown? </a:t>
            </a:r>
          </a:p>
          <a:p>
            <a:endParaRPr lang="en-US" dirty="0" smtClean="0">
              <a:ea typeface="ＭＳ Ｐゴシック" pitchFamily="34" charset="-128"/>
            </a:endParaRPr>
          </a:p>
          <a:p>
            <a:r>
              <a:rPr lang="en-US" dirty="0" smtClean="0">
                <a:ea typeface="ＭＳ Ｐゴシック" pitchFamily="34" charset="-128"/>
              </a:rPr>
              <a:t>Consider Doing the Equivalent if it’s Been More Than a Few Months</a:t>
            </a:r>
          </a:p>
          <a:p>
            <a:endParaRPr lang="en-US" dirty="0" smtClean="0">
              <a:ea typeface="ＭＳ Ｐゴシック" pitchFamily="34" charset="-128"/>
            </a:endParaRPr>
          </a:p>
        </p:txBody>
      </p:sp>
      <p:pic>
        <p:nvPicPr>
          <p:cNvPr id="20485" name="Picture 5"/>
          <p:cNvPicPr>
            <a:picLocks noChangeAspect="1"/>
          </p:cNvPicPr>
          <p:nvPr/>
        </p:nvPicPr>
        <p:blipFill>
          <a:blip r:embed="rId3" cstate="print"/>
          <a:srcRect/>
          <a:stretch>
            <a:fillRect/>
          </a:stretch>
        </p:blipFill>
        <p:spPr bwMode="auto">
          <a:xfrm>
            <a:off x="788988" y="1244600"/>
            <a:ext cx="2857500" cy="27940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dirty="0" smtClean="0"/>
              <a:t>Flying After Inactivity</a:t>
            </a:r>
            <a:endParaRPr lang="en-US" dirty="0"/>
          </a:p>
        </p:txBody>
      </p:sp>
      <p:sp>
        <p:nvSpPr>
          <p:cNvPr id="4" name="Date Placeholder 3"/>
          <p:cNvSpPr>
            <a:spLocks noGrp="1"/>
          </p:cNvSpPr>
          <p:nvPr>
            <p:ph type="dt" sz="half" idx="10"/>
          </p:nvPr>
        </p:nvSpPr>
        <p:spPr/>
        <p:txBody>
          <a:bodyPr/>
          <a:lstStyle/>
          <a:p>
            <a:r>
              <a:rPr lang="en-US" dirty="0" smtClean="0"/>
              <a:t>September Topic of the Month</a:t>
            </a:r>
            <a:endParaRPr lang="en-US" dirty="0"/>
          </a:p>
        </p:txBody>
      </p:sp>
      <p:sp>
        <p:nvSpPr>
          <p:cNvPr id="5" name="Slide Number Placeholder 4"/>
          <p:cNvSpPr>
            <a:spLocks noGrp="1"/>
          </p:cNvSpPr>
          <p:nvPr>
            <p:ph type="sldNum" sz="quarter" idx="12"/>
          </p:nvPr>
        </p:nvSpPr>
        <p:spPr/>
        <p:txBody>
          <a:bodyPr/>
          <a:lstStyle/>
          <a:p>
            <a:fld id="{8579F915-29B1-4ADF-B1F4-B9108899500C}"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ASTeam TOM CRM Jan 2017">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8cf0604ad459b8fbe4c7c6e3c0a7056a">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c41c0327a79c0cd165a16d12bde6f1c8"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5YDFD77UPU3F-311-790</_dlc_DocId>
    <_dlc_DocIdUrl xmlns="04289566-cf42-4ce7-aa7c-2469c3d4502e">
      <Url>https://avssp.faa.gov/avs/afsfaast/_layouts/15/DocIdRedir.aspx?ID=5YDFD77UPU3F-311-790</Url>
      <Description>5YDFD77UPU3F-311-790</Description>
    </_dlc_DocIdUrl>
    <IconOverlay xmlns="http://schemas.microsoft.com/sharepoint/v4" xsi:nil="true"/>
  </documentManagement>
</p:properties>
</file>

<file path=customXml/itemProps1.xml><?xml version="1.0" encoding="utf-8"?>
<ds:datastoreItem xmlns:ds="http://schemas.openxmlformats.org/officeDocument/2006/customXml" ds:itemID="{D4324A39-1471-4A1A-A752-07D0E3455FA1}">
  <ds:schemaRefs>
    <ds:schemaRef ds:uri="http://schemas.microsoft.com/sharepoint/v3/contenttype/forms"/>
  </ds:schemaRefs>
</ds:datastoreItem>
</file>

<file path=customXml/itemProps2.xml><?xml version="1.0" encoding="utf-8"?>
<ds:datastoreItem xmlns:ds="http://schemas.openxmlformats.org/officeDocument/2006/customXml" ds:itemID="{FF1B0B25-BCB6-4D34-AE21-5FE583C7C8EE}">
  <ds:schemaRefs>
    <ds:schemaRef ds:uri="http://schemas.microsoft.com/sharepoint/events"/>
  </ds:schemaRefs>
</ds:datastoreItem>
</file>

<file path=customXml/itemProps3.xml><?xml version="1.0" encoding="utf-8"?>
<ds:datastoreItem xmlns:ds="http://schemas.openxmlformats.org/officeDocument/2006/customXml" ds:itemID="{DEF2268E-CE23-45A2-9C2C-CF1036D09B52}"/>
</file>

<file path=customXml/itemProps4.xml><?xml version="1.0" encoding="utf-8"?>
<ds:datastoreItem xmlns:ds="http://schemas.openxmlformats.org/officeDocument/2006/customXml" ds:itemID="{C34D9335-440D-4784-BF8B-63227A5F46B2}">
  <ds:schemaRefs>
    <ds:schemaRef ds:uri="http://schemas.openxmlformats.org/package/2006/metadata/core-properties"/>
    <ds:schemaRef ds:uri="http://schemas.microsoft.com/office/infopath/2007/PartnerControls"/>
    <ds:schemaRef ds:uri="428a51a3-9dcf-4c6f-9a55-61372affcb0a"/>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FAASTeam TOM CRM Jan 2017</Template>
  <TotalTime>1634</TotalTime>
  <Words>4768</Words>
  <Application>Microsoft Office PowerPoint</Application>
  <PresentationFormat>On-screen Show (4:3)</PresentationFormat>
  <Paragraphs>426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FAASTeam TOM CRM Jan 2017</vt:lpstr>
      <vt:lpstr>Topic of the Month September  Flying After Inactivity  </vt:lpstr>
      <vt:lpstr>Welcome</vt:lpstr>
      <vt:lpstr>Overview </vt:lpstr>
      <vt:lpstr>How Long Has It Been? </vt:lpstr>
      <vt:lpstr>You Are NOT Alone!!!</vt:lpstr>
      <vt:lpstr>Returning With BasicMed?</vt:lpstr>
      <vt:lpstr>Short-Term: Refresher Training</vt:lpstr>
      <vt:lpstr>Haven’t Flown One of THESE for Awhile…</vt:lpstr>
      <vt:lpstr>Do You Need A Flight Review?</vt:lpstr>
      <vt:lpstr>I’m IFR Current…Right?</vt:lpstr>
      <vt:lpstr>Oh Yeah! The WINGS Program!!</vt:lpstr>
      <vt:lpstr>WINGS Courses for Refresher Training</vt:lpstr>
      <vt:lpstr>Planning Your Return to the Air  </vt:lpstr>
      <vt:lpstr>RUST!!! What Skills Are Gone?</vt:lpstr>
      <vt:lpstr>If You’re Unsure…</vt:lpstr>
      <vt:lpstr>GO FLYING, ASAP!!!!</vt:lpstr>
      <vt:lpstr>How Much Time Will This Take?</vt:lpstr>
      <vt:lpstr>Train Beyond The Minimum</vt:lpstr>
      <vt:lpstr>Make A Plan to Stay Sharp!!</vt:lpstr>
      <vt:lpstr>References</vt:lpstr>
      <vt:lpstr>Questions?</vt:lpstr>
      <vt:lpstr>Proficiency and Peace of Mind</vt:lpstr>
      <vt:lpstr>Thank you for attending </vt:lpstr>
      <vt:lpstr>Topic of the Month September  Flying After Inactivity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September 2017 Flying After Inactivity</dc:title>
  <dc:creator>Owner</dc:creator>
  <cp:lastModifiedBy>AVS Enterprise</cp:lastModifiedBy>
  <cp:revision>81</cp:revision>
  <dcterms:created xsi:type="dcterms:W3CDTF">2017-05-02T18:43:28Z</dcterms:created>
  <dcterms:modified xsi:type="dcterms:W3CDTF">2017-06-17T03:04:49Z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a6a4ec7c-d166-41ea-8adb-f5cd8109839a</vt:lpwstr>
  </property>
  <property fmtid="{D5CDD505-2E9C-101B-9397-08002B2CF9AE}" pid="3" name="ContentTypeId">
    <vt:lpwstr>0x010100DD5FDB223F4C0E4A8408399FFA4EDA33</vt:lpwstr>
  </property>
</Properties>
</file>