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1"/>
  </p:notesMasterIdLst>
  <p:handoutMasterIdLst>
    <p:handoutMasterId r:id="rId22"/>
  </p:handoutMasterIdLst>
  <p:sldIdLst>
    <p:sldId id="273" r:id="rId7"/>
    <p:sldId id="292" r:id="rId8"/>
    <p:sldId id="293" r:id="rId9"/>
    <p:sldId id="296" r:id="rId10"/>
    <p:sldId id="313" r:id="rId11"/>
    <p:sldId id="311" r:id="rId12"/>
    <p:sldId id="310" r:id="rId13"/>
    <p:sldId id="294" r:id="rId14"/>
    <p:sldId id="309" r:id="rId15"/>
    <p:sldId id="295" r:id="rId16"/>
    <p:sldId id="306" r:id="rId17"/>
    <p:sldId id="290" r:id="rId18"/>
    <p:sldId id="291" r:id="rId19"/>
    <p:sldId id="314" r:id="rId20"/>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2"/>
            <p14:sldId id="293"/>
            <p14:sldId id="296"/>
            <p14:sldId id="313"/>
            <p14:sldId id="311"/>
            <p14:sldId id="310"/>
            <p14:sldId id="294"/>
            <p14:sldId id="309"/>
            <p14:sldId id="295"/>
            <p14:sldId id="306"/>
            <p14:sldId id="290"/>
            <p14:sldId id="291"/>
            <p14:sldId id="314"/>
          </p14:sldIdLst>
        </p14:section>
      </p14:sectionLst>
    </p:ext>
    <p:ext uri="{EFAFB233-063F-42B5-8137-9DF3F51BA10A}">
      <p15:sldGuideLst xmlns:p15="http://schemas.microsoft.com/office/powerpoint/2012/main">
        <p15:guide id="1" orient="horz" pos="536">
          <p15:clr>
            <a:srgbClr val="A4A3A4"/>
          </p15:clr>
        </p15:guide>
        <p15:guide id="2" pos="339">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62301" autoAdjust="0"/>
  </p:normalViewPr>
  <p:slideViewPr>
    <p:cSldViewPr snapToGrid="0">
      <p:cViewPr varScale="1">
        <p:scale>
          <a:sx n="54" d="100"/>
          <a:sy n="54" d="100"/>
        </p:scale>
        <p:origin x="2347" y="67"/>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2017/6/15-108 (I</a:t>
            </a:r>
            <a:r>
              <a:rPr lang="en-US" sz="1200" b="1" i="0" u="none" strike="noStrike" kern="1200" smtClean="0">
                <a:solidFill>
                  <a:schemeClr val="tx1"/>
                </a:solidFill>
                <a:effectLst/>
                <a:latin typeface="Times New Roman" pitchFamily="18" charset="0"/>
                <a:ea typeface="+mn-ea"/>
                <a:cs typeface="+mn-cs"/>
              </a:rPr>
              <a:t>) PP </a:t>
            </a:r>
            <a:r>
              <a:rPr lang="en-US" smtClean="0">
                <a:latin typeface="Times New Roman" pitchFamily="18" charset="0"/>
                <a:ea typeface="ＭＳ Ｐゴシック" pitchFamily="34" charset="-128"/>
              </a:rPr>
              <a:t>Original </a:t>
            </a:r>
            <a:r>
              <a:rPr lang="en-US" dirty="0" smtClean="0">
                <a:latin typeface="Times New Roman" pitchFamily="18" charset="0"/>
                <a:ea typeface="ＭＳ Ｐゴシック" pitchFamily="34" charset="-128"/>
              </a:rPr>
              <a:t>Author: J. Steuernagle May 2017 POC: K. CloverAFS-850 Operations Lead Office 562-888-2020</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Emergency Procedures Training</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Finally,</a:t>
            </a:r>
            <a:r>
              <a:rPr lang="en-US" altLang="en-US" baseline="0" dirty="0" smtClean="0">
                <a:latin typeface="Times New Roman" pitchFamily="18" charset="0"/>
                <a:ea typeface="ＭＳ Ｐゴシック" pitchFamily="34" charset="-128"/>
              </a:rPr>
              <a:t> let’s explore at least 3 keys to success that will help you deal with CFI-led scenarios and in real life.</a:t>
            </a:r>
          </a:p>
          <a:p>
            <a:endParaRPr lang="en-US" altLang="en-US" i="1" baseline="0" dirty="0" smtClean="0">
              <a:latin typeface="Times New Roman" pitchFamily="18" charset="0"/>
              <a:ea typeface="ＭＳ Ｐゴシック" pitchFamily="34" charset="-128"/>
            </a:endParaRPr>
          </a:p>
          <a:p>
            <a:r>
              <a:rPr lang="en-US" altLang="en-US" b="1" i="0" baseline="0" dirty="0" smtClean="0">
                <a:latin typeface="Times New Roman" pitchFamily="18" charset="0"/>
                <a:ea typeface="ＭＳ Ｐゴシック" pitchFamily="34" charset="-128"/>
              </a:rPr>
              <a:t>Presentation note:  </a:t>
            </a:r>
            <a:r>
              <a:rPr lang="en-US" altLang="en-US" b="0" i="1" baseline="0" dirty="0" smtClean="0">
                <a:latin typeface="Times New Roman" pitchFamily="18" charset="0"/>
                <a:ea typeface="ＭＳ Ｐゴシック" pitchFamily="34" charset="-128"/>
              </a:rPr>
              <a:t>Before clicking through the list you can ask the audience to suggest keys to success.  They’ll likely come up with these and they may have other valuable suggestions to offer.  When discussion is complete:</a:t>
            </a:r>
          </a:p>
          <a:p>
            <a:endParaRPr lang="en-US" altLang="en-US" b="1" i="0" baseline="0" dirty="0" smtClean="0">
              <a:latin typeface="Times New Roman" pitchFamily="18" charset="0"/>
              <a:ea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0" i="0" baseline="0" dirty="0" smtClean="0">
                <a:latin typeface="Times New Roman" pitchFamily="18" charset="0"/>
                <a:ea typeface="ＭＳ Ｐゴシック" pitchFamily="34" charset="-128"/>
              </a:rPr>
              <a:t>Great discussion, and here’s our list:  </a:t>
            </a:r>
            <a:r>
              <a:rPr lang="en-US" altLang="en-US" b="1" i="0" baseline="0" dirty="0" smtClean="0">
                <a:latin typeface="Times New Roman" pitchFamily="18" charset="0"/>
                <a:ea typeface="ＭＳ Ｐゴシック" pitchFamily="34" charset="-128"/>
              </a:rPr>
              <a:t>(Click)</a:t>
            </a:r>
          </a:p>
          <a:p>
            <a:endParaRPr lang="en-US" altLang="en-US" b="0" i="0" dirty="0" smtClean="0">
              <a:latin typeface="Times New Roman" pitchFamily="18" charset="0"/>
              <a:ea typeface="ＭＳ Ｐゴシック" pitchFamily="34" charset="-128"/>
            </a:endParaRPr>
          </a:p>
          <a:p>
            <a:r>
              <a:rPr lang="en-US" altLang="en-US" b="0" i="0" dirty="0" smtClean="0">
                <a:latin typeface="Times New Roman" pitchFamily="18" charset="0"/>
                <a:ea typeface="ＭＳ Ｐゴシック" pitchFamily="34" charset="-128"/>
              </a:rPr>
              <a:t>First and foremost – plan what you’ll do in emergency situations.  For</a:t>
            </a:r>
            <a:r>
              <a:rPr lang="en-US" altLang="en-US" b="0" i="0" baseline="0" dirty="0" smtClean="0">
                <a:latin typeface="Times New Roman" pitchFamily="18" charset="0"/>
                <a:ea typeface="ＭＳ Ｐゴシック" pitchFamily="34" charset="-128"/>
              </a:rPr>
              <a:t> takeoffs; know the runway length and calculate accelerate/stop distance.  </a:t>
            </a:r>
          </a:p>
          <a:p>
            <a:endParaRPr lang="en-US" altLang="en-US" b="0" i="0" baseline="0" dirty="0" smtClean="0">
              <a:latin typeface="Times New Roman" pitchFamily="18" charset="0"/>
              <a:ea typeface="ＭＳ Ｐゴシック" pitchFamily="34" charset="-128"/>
            </a:endParaRPr>
          </a:p>
          <a:p>
            <a:r>
              <a:rPr lang="en-US" altLang="en-US" b="0" i="0" baseline="0" dirty="0" smtClean="0">
                <a:latin typeface="Times New Roman" pitchFamily="18" charset="0"/>
                <a:ea typeface="ＭＳ Ｐゴシック" pitchFamily="34" charset="-128"/>
              </a:rPr>
              <a:t>For multi-engine airplanes; know your best single-engine climb speed (</a:t>
            </a:r>
            <a:r>
              <a:rPr lang="en-US" altLang="en-US" b="0" i="0" baseline="0" dirty="0" err="1" smtClean="0">
                <a:latin typeface="Times New Roman" pitchFamily="18" charset="0"/>
                <a:ea typeface="ＭＳ Ｐゴシック" pitchFamily="34" charset="-128"/>
              </a:rPr>
              <a:t>Vyse</a:t>
            </a:r>
            <a:r>
              <a:rPr lang="en-US" altLang="en-US" b="0" i="0" baseline="0" dirty="0" smtClean="0">
                <a:latin typeface="Times New Roman" pitchFamily="18" charset="0"/>
                <a:ea typeface="ＭＳ Ｐゴシック" pitchFamily="34" charset="-128"/>
              </a:rPr>
              <a:t>).  This will be your target airspeed after engine failure.  </a:t>
            </a:r>
          </a:p>
          <a:p>
            <a:endParaRPr lang="en-US" altLang="en-US" b="0" i="0" baseline="0" dirty="0" smtClean="0">
              <a:latin typeface="Times New Roman" pitchFamily="18" charset="0"/>
              <a:ea typeface="ＭＳ Ｐゴシック" pitchFamily="34" charset="-128"/>
            </a:endParaRPr>
          </a:p>
          <a:p>
            <a:r>
              <a:rPr lang="en-US" altLang="en-US" b="0" i="0" baseline="0" dirty="0" smtClean="0">
                <a:latin typeface="Times New Roman" pitchFamily="18" charset="0"/>
                <a:ea typeface="ＭＳ Ｐゴシック" pitchFamily="34" charset="-128"/>
              </a:rPr>
              <a:t>Lower than this speed is </a:t>
            </a:r>
            <a:r>
              <a:rPr lang="en-US" altLang="en-US" b="0" i="0" baseline="0" dirty="0" err="1" smtClean="0">
                <a:latin typeface="Times New Roman" pitchFamily="18" charset="0"/>
                <a:ea typeface="ＭＳ Ｐゴシック" pitchFamily="34" charset="-128"/>
              </a:rPr>
              <a:t>Vsse</a:t>
            </a:r>
            <a:r>
              <a:rPr lang="en-US" altLang="en-US" b="0" i="0" baseline="0" dirty="0" smtClean="0">
                <a:latin typeface="Times New Roman" pitchFamily="18" charset="0"/>
                <a:ea typeface="ＭＳ Ｐゴシック" pitchFamily="34" charset="-128"/>
              </a:rPr>
              <a:t> or safe single-engine speed.  Except for Minimum Control Speed  (</a:t>
            </a:r>
            <a:r>
              <a:rPr lang="en-US" altLang="en-US" b="0" i="0" baseline="0" dirty="0" err="1" smtClean="0">
                <a:latin typeface="Times New Roman" pitchFamily="18" charset="0"/>
                <a:ea typeface="ＭＳ Ｐゴシック" pitchFamily="34" charset="-128"/>
              </a:rPr>
              <a:t>Vmca</a:t>
            </a:r>
            <a:r>
              <a:rPr lang="en-US" altLang="en-US" b="0" i="0" baseline="0" dirty="0" smtClean="0">
                <a:latin typeface="Times New Roman" pitchFamily="18" charset="0"/>
                <a:ea typeface="ＭＳ Ｐゴシック" pitchFamily="34" charset="-128"/>
              </a:rPr>
              <a:t>) demonstrations, commit to maintaining </a:t>
            </a:r>
            <a:r>
              <a:rPr lang="en-US" altLang="en-US" b="0" i="0" baseline="0" dirty="0" err="1" smtClean="0">
                <a:latin typeface="Times New Roman" pitchFamily="18" charset="0"/>
                <a:ea typeface="ＭＳ Ｐゴシック" pitchFamily="34" charset="-128"/>
              </a:rPr>
              <a:t>Vsse</a:t>
            </a:r>
            <a:r>
              <a:rPr lang="en-US" altLang="en-US" b="0" i="0" baseline="0" dirty="0" smtClean="0">
                <a:latin typeface="Times New Roman" pitchFamily="18" charset="0"/>
                <a:ea typeface="ＭＳ Ｐゴシック" pitchFamily="34" charset="-128"/>
              </a:rPr>
              <a:t> or higher at all times.  </a:t>
            </a:r>
          </a:p>
          <a:p>
            <a:endParaRPr lang="en-US" altLang="en-US" b="0" i="0" baseline="0" dirty="0" smtClean="0">
              <a:latin typeface="Times New Roman" pitchFamily="18" charset="0"/>
              <a:ea typeface="ＭＳ Ｐゴシック" pitchFamily="34" charset="-128"/>
            </a:endParaRPr>
          </a:p>
          <a:p>
            <a:r>
              <a:rPr lang="en-US" altLang="en-US" b="0" i="0" baseline="0" dirty="0" smtClean="0">
                <a:latin typeface="Times New Roman" pitchFamily="18" charset="0"/>
                <a:ea typeface="ＭＳ Ｐゴシック" pitchFamily="34" charset="-128"/>
              </a:rPr>
              <a:t>For single and multi-engine airplanes, know where you’ll go if you can’t make it back to the departure airport.</a:t>
            </a:r>
          </a:p>
          <a:p>
            <a:endParaRPr lang="en-US" altLang="en-US" b="0" i="0" baseline="0" dirty="0" smtClean="0">
              <a:latin typeface="Times New Roman" pitchFamily="18" charset="0"/>
              <a:ea typeface="ＭＳ Ｐゴシック" pitchFamily="34" charset="-128"/>
            </a:endParaRPr>
          </a:p>
          <a:p>
            <a:r>
              <a:rPr lang="en-US" altLang="en-US" b="0" i="0" baseline="0" dirty="0" smtClean="0">
                <a:latin typeface="Times New Roman" pitchFamily="18" charset="0"/>
                <a:ea typeface="ＭＳ Ｐゴシック" pitchFamily="34" charset="-128"/>
              </a:rPr>
              <a:t>Multi-engine pilots should decide in advance whether they’ll return to the airport of origin or proceed to a more suitable alternate if an engine is lost after takeoff.   </a:t>
            </a:r>
            <a:r>
              <a:rPr lang="en-US" altLang="en-US" b="1" i="0" baseline="0" dirty="0" smtClean="0">
                <a:latin typeface="Times New Roman" pitchFamily="18" charset="0"/>
                <a:ea typeface="ＭＳ Ｐゴシック" pitchFamily="34" charset="-128"/>
              </a:rPr>
              <a:t>(Click)</a:t>
            </a:r>
          </a:p>
          <a:p>
            <a:endParaRPr lang="en-US" altLang="en-US" b="0" i="0" baseline="0" dirty="0" smtClean="0">
              <a:latin typeface="Times New Roman" pitchFamily="18" charset="0"/>
              <a:ea typeface="ＭＳ Ｐゴシック" pitchFamily="34" charset="-128"/>
            </a:endParaRPr>
          </a:p>
          <a:p>
            <a:r>
              <a:rPr lang="en-US" altLang="en-US" b="0" i="0" baseline="0" dirty="0" smtClean="0">
                <a:latin typeface="Times New Roman" pitchFamily="18" charset="0"/>
                <a:ea typeface="ＭＳ Ｐゴシック" pitchFamily="34" charset="-128"/>
              </a:rPr>
              <a:t>Professional crews brief every takeoff, approach, and landing.  It’s a good idea for any pilot to do the same.  Just a quick refresher of what you’ll do before you do it can improve your chances that your response will be timely and correct.  </a:t>
            </a:r>
            <a:r>
              <a:rPr lang="en-US" altLang="en-US" b="1" i="0" baseline="0" dirty="0" smtClean="0">
                <a:latin typeface="Times New Roman" pitchFamily="18" charset="0"/>
                <a:ea typeface="ＭＳ Ｐゴシック" pitchFamily="34" charset="-128"/>
              </a:rPr>
              <a:t>(Click)</a:t>
            </a:r>
          </a:p>
          <a:p>
            <a:endParaRPr lang="en-US" altLang="en-US" b="0" i="0" baseline="0" dirty="0" smtClean="0">
              <a:latin typeface="Times New Roman" pitchFamily="18" charset="0"/>
              <a:ea typeface="ＭＳ Ｐゴシック" pitchFamily="34" charset="-128"/>
            </a:endParaRPr>
          </a:p>
          <a:p>
            <a:r>
              <a:rPr lang="en-US" altLang="en-US" b="0" i="0" baseline="0" dirty="0" smtClean="0">
                <a:latin typeface="Times New Roman" pitchFamily="18" charset="0"/>
                <a:ea typeface="ＭＳ Ｐゴシック" pitchFamily="34" charset="-128"/>
              </a:rPr>
              <a:t>And finally practice often with a CFI and when you do, take advantage of scenario-based training.  It’s the best preparation for successful emergency response.</a:t>
            </a:r>
          </a:p>
          <a:p>
            <a:endParaRPr lang="en-US" altLang="en-US" b="0" i="0" baseline="0" dirty="0" smtClean="0">
              <a:latin typeface="Times New Roman" pitchFamily="18" charset="0"/>
              <a:ea typeface="ＭＳ Ｐゴシック" pitchFamily="34" charset="-128"/>
            </a:endParaRPr>
          </a:p>
          <a:p>
            <a:r>
              <a:rPr lang="en-US" altLang="en-US" b="1" i="0" dirty="0" smtClean="0">
                <a:latin typeface="Times New Roman" pitchFamily="18" charset="0"/>
                <a:ea typeface="ＭＳ Ｐゴシック" pitchFamily="34" charset="-128"/>
              </a:rPr>
              <a:t>(Next Slide)</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EFFB2ED-0338-405E-839E-AB65C5012346}" type="slidenum">
              <a:rPr lang="en-US" altLang="en-US" sz="1200" smtClean="0">
                <a:latin typeface="Times New Roman" pitchFamily="18" charset="0"/>
              </a:rPr>
              <a:pPr eaLnBrk="1" hangingPunct="1"/>
              <a:t>10</a:t>
            </a:fld>
            <a:endParaRPr lang="en-US" altLang="en-US" sz="120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altLang="en-US" b="1" dirty="0" smtClean="0">
              <a:latin typeface="Times New Roman" pitchFamily="18" charset="0"/>
              <a:ea typeface="ＭＳ Ｐゴシック" pitchFamily="34" charset="-128"/>
            </a:endParaRP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84A686F-E534-476F-909B-3A8A0D6377C8}" type="slidenum">
              <a:rPr lang="en-US" altLang="en-US" sz="1200" smtClean="0">
                <a:latin typeface="Times New Roman" pitchFamily="18" charset="0"/>
              </a:rPr>
              <a:pPr eaLnBrk="1" hangingPunct="1"/>
              <a:t>11</a:t>
            </a:fld>
            <a:endParaRPr lang="en-US" altLang="en-US" sz="12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a:p>
        </p:txBody>
      </p:sp>
    </p:spTree>
    <p:extLst>
      <p:ext uri="{BB962C8B-B14F-4D97-AF65-F5344CB8AC3E}">
        <p14:creationId xmlns:p14="http://schemas.microsoft.com/office/powerpoint/2010/main" val="657409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a:p>
        </p:txBody>
      </p:sp>
    </p:spTree>
    <p:extLst>
      <p:ext uri="{BB962C8B-B14F-4D97-AF65-F5344CB8AC3E}">
        <p14:creationId xmlns:p14="http://schemas.microsoft.com/office/powerpoint/2010/main" val="3526590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14</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altLang="en-US" i="1" dirty="0" smtClean="0">
              <a:latin typeface="Times New Roman" pitchFamily="18" charset="0"/>
              <a:ea typeface="ＭＳ Ｐゴシック" pitchFamily="34" charset="-128"/>
            </a:endParaRPr>
          </a:p>
          <a:p>
            <a:r>
              <a:rPr lang="en-US" altLang="en-US" i="1" dirty="0" smtClean="0">
                <a:latin typeface="Times New Roman" pitchFamily="18" charset="0"/>
                <a:ea typeface="ＭＳ Ｐゴシック" pitchFamily="34" charset="-128"/>
              </a:rPr>
              <a:t>You can add slides after this one to fit your situation.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FA2113F-0794-4FB8-9F66-A8248D8EA85A}" type="slidenum">
              <a:rPr lang="en-US" altLang="en-US" sz="1200" smtClean="0">
                <a:latin typeface="Times New Roman" pitchFamily="18" charset="0"/>
              </a:rPr>
              <a:pPr eaLnBrk="1" hangingPunct="1"/>
              <a:t>2</a:t>
            </a:fld>
            <a:endParaRPr lang="en-US" altLang="en-US" sz="120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In this presentation we’ll discuss recommendations from a work group that studies loss of control.  The General Aviation Joint Steering Committee or GAJSC is a government/industry group that studies GA accidents and makes recommendations</a:t>
            </a:r>
            <a:r>
              <a:rPr lang="en-US" altLang="en-US" baseline="0" dirty="0" smtClean="0">
                <a:latin typeface="Times New Roman" pitchFamily="18" charset="0"/>
                <a:ea typeface="ＭＳ Ｐゴシック" pitchFamily="34" charset="-128"/>
              </a:rPr>
              <a:t> for adoption of what  they call safety enhancements.  One safety enhancement promotes Emergency Procedures Training as a means to reduce fatal general aviation accidents.  Scenario-based Training is encouraged because it places pilots in realistic, complex situations.  Scenario-based training works well for single, and multi-engine airplanes and it’s also effective in Computer-based training and Simulation.</a:t>
            </a:r>
          </a:p>
          <a:p>
            <a:endParaRPr lang="en-US" altLang="en-US" i="1" baseline="0" dirty="0" smtClean="0">
              <a:latin typeface="Times New Roman" pitchFamily="18" charset="0"/>
              <a:ea typeface="ＭＳ Ｐゴシック" pitchFamily="34" charset="-128"/>
            </a:endParaRPr>
          </a:p>
          <a:p>
            <a:r>
              <a:rPr lang="en-US" altLang="en-US" b="1" i="0" baseline="0" dirty="0" smtClean="0">
                <a:latin typeface="Times New Roman" pitchFamily="18" charset="0"/>
                <a:ea typeface="ＭＳ Ｐゴシック" pitchFamily="34" charset="-128"/>
              </a:rPr>
              <a:t>(Next Slide)</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7B9BA26-0943-4B4E-AB5B-0B1F871C4904}" type="slidenum">
              <a:rPr lang="en-US" altLang="en-US" sz="1200" smtClean="0">
                <a:latin typeface="Times New Roman" pitchFamily="18" charset="0"/>
              </a:rPr>
              <a:pPr eaLnBrk="1" hangingPunct="1"/>
              <a:t>3</a:t>
            </a:fld>
            <a:endParaRPr lang="en-US" altLang="en-US" sz="12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Instructors in</a:t>
            </a:r>
            <a:r>
              <a:rPr lang="en-US" altLang="en-US" baseline="0" dirty="0" smtClean="0">
                <a:latin typeface="Times New Roman" pitchFamily="18" charset="0"/>
                <a:ea typeface="ＭＳ Ｐゴシック" pitchFamily="34" charset="-128"/>
              </a:rPr>
              <a:t> training study the levels of learning which are: </a:t>
            </a:r>
            <a:r>
              <a:rPr lang="en-US" altLang="en-US" b="1" baseline="0"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Rote or Memorization </a:t>
            </a:r>
            <a:r>
              <a:rPr lang="en-US" altLang="en-US" dirty="0" smtClean="0">
                <a:latin typeface="Times New Roman" pitchFamily="18" charset="0"/>
                <a:ea typeface="ＭＳ Ｐゴシック" pitchFamily="34" charset="-128"/>
              </a:rPr>
              <a:t>is useful</a:t>
            </a:r>
            <a:r>
              <a:rPr lang="en-US" altLang="en-US" baseline="0" dirty="0" smtClean="0">
                <a:latin typeface="Times New Roman" pitchFamily="18" charset="0"/>
                <a:ea typeface="ＭＳ Ｐゴシック" pitchFamily="34" charset="-128"/>
              </a:rPr>
              <a:t> to gain some knowledge quickly but rote will only get you so far.  For instance; </a:t>
            </a:r>
            <a:r>
              <a:rPr lang="en-US" altLang="en-US" dirty="0" smtClean="0">
                <a:latin typeface="Times New Roman" pitchFamily="18" charset="0"/>
                <a:ea typeface="ＭＳ Ｐゴシック" pitchFamily="34" charset="-128"/>
              </a:rPr>
              <a:t>a student might memorize the airspeeds for best rate</a:t>
            </a:r>
            <a:r>
              <a:rPr lang="en-US" altLang="en-US" baseline="0" dirty="0" smtClean="0">
                <a:latin typeface="Times New Roman" pitchFamily="18" charset="0"/>
                <a:ea typeface="ＭＳ Ｐゴシック" pitchFamily="34" charset="-128"/>
              </a:rPr>
              <a:t> and best angle of climb but be hard pressed to describe the difference between them apart from the fact that one is faster than the other </a:t>
            </a:r>
            <a:r>
              <a:rPr lang="en-US" altLang="en-US" b="1" baseline="0"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Times New Roman" pitchFamily="18" charset="0"/>
                <a:ea typeface="ＭＳ Ｐゴシック" pitchFamily="34" charset="-128"/>
              </a:rPr>
              <a:t>Understanding</a:t>
            </a:r>
            <a:r>
              <a:rPr lang="en-US" altLang="en-US" dirty="0" smtClean="0">
                <a:latin typeface="Times New Roman" pitchFamily="18" charset="0"/>
                <a:ea typeface="ＭＳ Ｐゴシック" pitchFamily="34" charset="-128"/>
              </a:rPr>
              <a:t> the relationship between</a:t>
            </a:r>
            <a:r>
              <a:rPr lang="en-US" altLang="en-US" baseline="0" dirty="0" smtClean="0">
                <a:latin typeface="Times New Roman" pitchFamily="18" charset="0"/>
                <a:ea typeface="ＭＳ Ｐゴシック" pitchFamily="34" charset="-128"/>
              </a:rPr>
              <a:t> these speeds and aircraft performance is essential in order to choose which speed to use for which flight environment. </a:t>
            </a:r>
            <a:r>
              <a:rPr lang="en-US" altLang="en-US" b="1" baseline="0"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Choosing</a:t>
            </a:r>
            <a:r>
              <a:rPr lang="en-US" altLang="en-US" baseline="0" dirty="0" smtClean="0">
                <a:latin typeface="Times New Roman" pitchFamily="18" charset="0"/>
                <a:ea typeface="ＭＳ Ｐゴシック" pitchFamily="34" charset="-128"/>
              </a:rPr>
              <a:t> </a:t>
            </a:r>
            <a:r>
              <a:rPr lang="en-US" altLang="en-US" baseline="0" dirty="0" err="1" smtClean="0">
                <a:latin typeface="Times New Roman" pitchFamily="18" charset="0"/>
                <a:ea typeface="ＭＳ Ｐゴシック" pitchFamily="34" charset="-128"/>
              </a:rPr>
              <a:t>Vx</a:t>
            </a:r>
            <a:r>
              <a:rPr lang="en-US" altLang="en-US" baseline="0" dirty="0" smtClean="0">
                <a:latin typeface="Times New Roman" pitchFamily="18" charset="0"/>
                <a:ea typeface="ＭＳ Ｐゴシック" pitchFamily="34" charset="-128"/>
              </a:rPr>
              <a:t> for a takeoff with obstructions is an example of </a:t>
            </a:r>
            <a:r>
              <a:rPr lang="en-US" altLang="en-US" b="1" baseline="0" dirty="0" smtClean="0">
                <a:latin typeface="Times New Roman" pitchFamily="18" charset="0"/>
                <a:ea typeface="ＭＳ Ｐゴシック" pitchFamily="34" charset="-128"/>
              </a:rPr>
              <a:t>applying</a:t>
            </a:r>
            <a:r>
              <a:rPr lang="en-US" altLang="en-US" baseline="0" dirty="0" smtClean="0">
                <a:latin typeface="Times New Roman" pitchFamily="18" charset="0"/>
                <a:ea typeface="ＭＳ Ｐゴシック" pitchFamily="34" charset="-128"/>
              </a:rPr>
              <a:t> that understanding to a specific condition.  </a:t>
            </a:r>
            <a:r>
              <a:rPr lang="en-US" altLang="en-US" b="1" baseline="0" dirty="0" smtClean="0">
                <a:latin typeface="Times New Roman" pitchFamily="18" charset="0"/>
                <a:ea typeface="ＭＳ Ｐゴシック" pitchFamily="34" charset="-128"/>
              </a:rPr>
              <a:t>(Click)</a:t>
            </a:r>
          </a:p>
          <a:p>
            <a:endParaRPr lang="en-US" altLang="en-US" b="1" baseline="0" dirty="0" smtClean="0">
              <a:latin typeface="Times New Roman" pitchFamily="18" charset="0"/>
              <a:ea typeface="ＭＳ Ｐゴシック" pitchFamily="34" charset="-128"/>
            </a:endParaRPr>
          </a:p>
          <a:p>
            <a:r>
              <a:rPr lang="en-US" altLang="en-US" b="0" baseline="0" dirty="0" smtClean="0">
                <a:latin typeface="Times New Roman" pitchFamily="18" charset="0"/>
                <a:ea typeface="ＭＳ Ｐゴシック" pitchFamily="34" charset="-128"/>
              </a:rPr>
              <a:t>Finally through </a:t>
            </a:r>
            <a:r>
              <a:rPr lang="en-US" altLang="en-US" b="1" baseline="0" dirty="0" smtClean="0">
                <a:latin typeface="Times New Roman" pitchFamily="18" charset="0"/>
                <a:ea typeface="ＭＳ Ｐゴシック" pitchFamily="34" charset="-128"/>
              </a:rPr>
              <a:t>correlation</a:t>
            </a:r>
            <a:r>
              <a:rPr lang="en-US" altLang="en-US" b="0" baseline="0" dirty="0" smtClean="0">
                <a:latin typeface="Times New Roman" pitchFamily="18" charset="0"/>
                <a:ea typeface="ＭＳ Ｐゴシック" pitchFamily="34" charset="-128"/>
              </a:rPr>
              <a:t> of </a:t>
            </a:r>
            <a:r>
              <a:rPr lang="en-US" altLang="en-US" b="0" baseline="0" dirty="0" err="1" smtClean="0">
                <a:latin typeface="Times New Roman" pitchFamily="18" charset="0"/>
                <a:ea typeface="ＭＳ Ｐゴシック" pitchFamily="34" charset="-128"/>
              </a:rPr>
              <a:t>Vx</a:t>
            </a:r>
            <a:r>
              <a:rPr lang="en-US" altLang="en-US" b="0" baseline="0" dirty="0" smtClean="0">
                <a:latin typeface="Times New Roman" pitchFamily="18" charset="0"/>
                <a:ea typeface="ＭＳ Ｐゴシック" pitchFamily="34" charset="-128"/>
              </a:rPr>
              <a:t>/</a:t>
            </a:r>
            <a:r>
              <a:rPr lang="en-US" altLang="en-US" b="0" baseline="0" dirty="0" err="1" smtClean="0">
                <a:latin typeface="Times New Roman" pitchFamily="18" charset="0"/>
                <a:ea typeface="ＭＳ Ｐゴシック" pitchFamily="34" charset="-128"/>
              </a:rPr>
              <a:t>Vy</a:t>
            </a:r>
            <a:r>
              <a:rPr lang="en-US" altLang="en-US" b="0" baseline="0" dirty="0" smtClean="0">
                <a:latin typeface="Times New Roman" pitchFamily="18" charset="0"/>
                <a:ea typeface="ＭＳ Ｐゴシック" pitchFamily="34" charset="-128"/>
              </a:rPr>
              <a:t> knowledge with climb performance at high density altitudes, engine cooling and traffic spotting requirements, a pilot may opt to begin a departure climb at </a:t>
            </a:r>
            <a:r>
              <a:rPr lang="en-US" altLang="en-US" b="0" baseline="0" dirty="0" err="1" smtClean="0">
                <a:latin typeface="Times New Roman" pitchFamily="18" charset="0"/>
                <a:ea typeface="ＭＳ Ｐゴシック" pitchFamily="34" charset="-128"/>
              </a:rPr>
              <a:t>Vx</a:t>
            </a:r>
            <a:r>
              <a:rPr lang="en-US" altLang="en-US" b="0" baseline="0" dirty="0" smtClean="0">
                <a:latin typeface="Times New Roman" pitchFamily="18" charset="0"/>
                <a:ea typeface="ＭＳ Ｐゴシック" pitchFamily="34" charset="-128"/>
              </a:rPr>
              <a:t>, transition to </a:t>
            </a:r>
            <a:r>
              <a:rPr lang="en-US" altLang="en-US" b="0" baseline="0" dirty="0" err="1" smtClean="0">
                <a:latin typeface="Times New Roman" pitchFamily="18" charset="0"/>
                <a:ea typeface="ＭＳ Ｐゴシック" pitchFamily="34" charset="-128"/>
              </a:rPr>
              <a:t>Vy</a:t>
            </a:r>
            <a:r>
              <a:rPr lang="en-US" altLang="en-US" b="0" baseline="0" dirty="0" smtClean="0">
                <a:latin typeface="Times New Roman" pitchFamily="18" charset="0"/>
                <a:ea typeface="ＭＳ Ｐゴシック" pitchFamily="34" charset="-128"/>
              </a:rPr>
              <a:t> after obstacles are cleared, and maintain </a:t>
            </a:r>
            <a:r>
              <a:rPr lang="en-US" altLang="en-US" b="0" baseline="0" dirty="0" err="1" smtClean="0">
                <a:latin typeface="Times New Roman" pitchFamily="18" charset="0"/>
                <a:ea typeface="ＭＳ Ｐゴシック" pitchFamily="34" charset="-128"/>
              </a:rPr>
              <a:t>Vy</a:t>
            </a:r>
            <a:r>
              <a:rPr lang="en-US" altLang="en-US" b="0" baseline="0" dirty="0" smtClean="0">
                <a:latin typeface="Times New Roman" pitchFamily="18" charset="0"/>
                <a:ea typeface="ＭＳ Ｐゴシック" pitchFamily="34" charset="-128"/>
              </a:rPr>
              <a:t> until a safe maneuvering altitude is reached, then transition to cruise climb to improve traffic spotting.</a:t>
            </a:r>
          </a:p>
          <a:p>
            <a:endParaRPr lang="en-US" altLang="en-US" b="0" baseline="0" dirty="0" smtClean="0">
              <a:latin typeface="Times New Roman" pitchFamily="18" charset="0"/>
              <a:ea typeface="ＭＳ Ｐゴシック" pitchFamily="34" charset="-128"/>
            </a:endParaRPr>
          </a:p>
          <a:p>
            <a:r>
              <a:rPr lang="en-US" altLang="en-US" b="0" baseline="0" dirty="0" smtClean="0">
                <a:latin typeface="Times New Roman" pitchFamily="18" charset="0"/>
                <a:ea typeface="ＭＳ Ｐゴシック" pitchFamily="34" charset="-128"/>
              </a:rPr>
              <a:t>Teaching and learning at the correlation level is desired because it represents the highest level of learning.  But operating at that level can be a bit tricky for instructors and for their students. </a:t>
            </a:r>
          </a:p>
          <a:p>
            <a:endParaRPr lang="en-US" altLang="en-US" b="0"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DCF676E-10AF-4BC7-9E37-BD555AD8A98B}" type="slidenum">
              <a:rPr lang="en-US" altLang="en-US" sz="1200" smtClean="0">
                <a:latin typeface="Times New Roman" pitchFamily="18" charset="0"/>
              </a:rPr>
              <a:pPr eaLnBrk="1" hangingPunct="1"/>
              <a:t>4</a:t>
            </a:fld>
            <a:endParaRPr lang="en-US" altLang="en-US" sz="120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Correlative learning takes place when students are able to apply previously acquired knowledge to solving new problems.  Instructors strive to put students in realistic, complex situations in a controlled learning environment.  Effective Emergency Procedures Training prepares pilots for proper and timely response to hazardous situations.  Thus it’s essential that CFIs ensure the safety of flight as their students deal with emergency situations.</a:t>
            </a:r>
          </a:p>
          <a:p>
            <a:r>
              <a:rPr lang="en-US" baseline="0" dirty="0" smtClean="0"/>
              <a:t> </a:t>
            </a:r>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315565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Correlative learning is often accomplished through Scenario-based Training that provides realistic, complex problems for students to solve in a controlled environment.  </a:t>
            </a:r>
            <a:r>
              <a:rPr lang="en-US" b="1" baseline="0" dirty="0" smtClean="0"/>
              <a:t>(click)</a:t>
            </a:r>
          </a:p>
          <a:p>
            <a:endParaRPr lang="en-US" b="1" baseline="0" dirty="0" smtClean="0"/>
          </a:p>
          <a:p>
            <a:r>
              <a:rPr lang="en-US" b="0" baseline="0" dirty="0" smtClean="0"/>
              <a:t>All airplane pilots are familiar with turns about a point – one of the basic ground reference maneuvers.  Let’s take a look at how this maneuver might become part of a training scenario.</a:t>
            </a:r>
          </a:p>
          <a:p>
            <a:endParaRPr lang="en-US" b="0"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3155658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Times New Roman" pitchFamily="18" charset="0"/>
                <a:ea typeface="ＭＳ Ｐゴシック" pitchFamily="34" charset="-128"/>
              </a:rPr>
              <a:t>A training scenario might involve an aerial photography mission.  There are a host of considerations to discuss and skills to demonstrate.</a:t>
            </a:r>
          </a:p>
          <a:p>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Photo missions often involve relatively low altitudes so a review of CFR 91.119 is in order.  They rarely occur in the practice area so emergency landing sites are definitely a consideration.</a:t>
            </a:r>
          </a:p>
          <a:p>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And what about airspace?  Will ATC coordination be required?  Are there aircraft equipment requirements?</a:t>
            </a:r>
          </a:p>
          <a:p>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And of course the pilot will be pressured to perform – often by someone who is focused on the mission to the exclusion of flight considerations.  A thorough pre-flight briefing is essential so that the photographer’s expectations don’t exceed pilot and aircraft capability.</a:t>
            </a:r>
          </a:p>
          <a:p>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And finally community relations.  Have you planned the mission to cause minimum inconvenience to persons on the ground?</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DCF676E-10AF-4BC7-9E37-BD555AD8A98B}" type="slidenum">
              <a:rPr lang="en-US" altLang="en-US" sz="1200" smtClean="0">
                <a:latin typeface="Times New Roman" pitchFamily="18" charset="0"/>
              </a:rPr>
              <a:pPr eaLnBrk="1" hangingPunct="1"/>
              <a:t>7</a:t>
            </a:fld>
            <a:endParaRPr lang="en-US" altLang="en-US" sz="120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A classic multi-engine</a:t>
            </a:r>
            <a:r>
              <a:rPr lang="en-US" altLang="en-US" baseline="0" dirty="0" smtClean="0">
                <a:latin typeface="Times New Roman" pitchFamily="18" charset="0"/>
                <a:ea typeface="ＭＳ Ｐゴシック" pitchFamily="34" charset="-128"/>
              </a:rPr>
              <a:t> fatal accident sequence goes like this:</a:t>
            </a:r>
          </a:p>
          <a:p>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The aircraft is climbing after takeoff and the critical engine fails.  With climb attitude and airspeed you’re close to </a:t>
            </a:r>
            <a:r>
              <a:rPr lang="en-US" altLang="en-US" baseline="0" dirty="0" err="1" smtClean="0">
                <a:latin typeface="Times New Roman" pitchFamily="18" charset="0"/>
                <a:ea typeface="ＭＳ Ｐゴシック" pitchFamily="34" charset="-128"/>
              </a:rPr>
              <a:t>Vmc</a:t>
            </a:r>
            <a:r>
              <a:rPr lang="en-US" altLang="en-US" baseline="0" dirty="0" smtClean="0">
                <a:latin typeface="Times New Roman" pitchFamily="18" charset="0"/>
                <a:ea typeface="ＭＳ Ｐゴシック" pitchFamily="34" charset="-128"/>
              </a:rPr>
              <a:t> (minimum control speed).  Any reduction in speed or increase in angle of attack is likely to result in an un-commanded roll toward the good engine.   It’s one thing to deal with an event you know is coming with a flight instructor on board for back up and safety.  It’s quite another problem to deal with an event that catches you by surprise.  In these cases the human startle response may consume precious seconds before action is taken.  </a:t>
            </a:r>
            <a:r>
              <a:rPr lang="en-US" altLang="en-US" b="1" baseline="0" dirty="0" smtClean="0">
                <a:latin typeface="Times New Roman" pitchFamily="18" charset="0"/>
                <a:ea typeface="ＭＳ Ｐゴシック" pitchFamily="34" charset="-128"/>
              </a:rPr>
              <a:t>(Click)</a:t>
            </a:r>
          </a:p>
          <a:p>
            <a:endParaRPr lang="en-US" altLang="en-US" b="1" baseline="0" dirty="0" smtClean="0">
              <a:latin typeface="Times New Roman" pitchFamily="18" charset="0"/>
              <a:ea typeface="ＭＳ Ｐゴシック" pitchFamily="34" charset="-128"/>
            </a:endParaRPr>
          </a:p>
          <a:p>
            <a:r>
              <a:rPr lang="en-US" altLang="en-US" b="0" baseline="0" dirty="0" smtClean="0">
                <a:latin typeface="Times New Roman" pitchFamily="18" charset="0"/>
                <a:ea typeface="ＭＳ Ｐゴシック" pitchFamily="34" charset="-128"/>
              </a:rPr>
              <a:t>Losing an engine on takeoff is a very serious event and much safer to practice in a simulator.  When practicing for this event in flight, be sure to begin at a safe altitude and establish a “hard deck” altitude that you’ll be at or above throughout the scenario. </a:t>
            </a:r>
          </a:p>
          <a:p>
            <a:endParaRPr lang="en-US" altLang="en-US" b="0" baseline="0" dirty="0" smtClean="0">
              <a:latin typeface="Times New Roman" pitchFamily="18" charset="0"/>
              <a:ea typeface="ＭＳ Ｐゴシック" pitchFamily="34" charset="-128"/>
            </a:endParaRPr>
          </a:p>
          <a:p>
            <a:r>
              <a:rPr lang="en-US" altLang="en-US" b="1" baseline="0" dirty="0" smtClean="0">
                <a:latin typeface="Times New Roman" pitchFamily="18" charset="0"/>
                <a:ea typeface="ＭＳ Ｐゴシック" pitchFamily="34" charset="-128"/>
              </a:rPr>
              <a:t>(Click)</a:t>
            </a:r>
          </a:p>
          <a:p>
            <a:endParaRPr lang="en-US" altLang="en-US" b="0" baseline="0" dirty="0" smtClean="0">
              <a:latin typeface="Times New Roman" pitchFamily="18" charset="0"/>
              <a:ea typeface="ＭＳ Ｐゴシック" pitchFamily="34" charset="-128"/>
            </a:endParaRPr>
          </a:p>
          <a:p>
            <a:r>
              <a:rPr lang="en-US" altLang="en-US" b="0" baseline="0" dirty="0" smtClean="0">
                <a:latin typeface="Times New Roman" pitchFamily="18" charset="0"/>
                <a:ea typeface="ＭＳ Ｐゴシック" pitchFamily="34" charset="-128"/>
              </a:rPr>
              <a:t>Losing an engine </a:t>
            </a:r>
            <a:r>
              <a:rPr lang="en-US" altLang="en-US" b="0" baseline="0" dirty="0" err="1" smtClean="0">
                <a:latin typeface="Times New Roman" pitchFamily="18" charset="0"/>
                <a:ea typeface="ＭＳ Ｐゴシック" pitchFamily="34" charset="-128"/>
              </a:rPr>
              <a:t>en</a:t>
            </a:r>
            <a:r>
              <a:rPr lang="en-US" altLang="en-US" b="0" baseline="0" dirty="0" smtClean="0">
                <a:latin typeface="Times New Roman" pitchFamily="18" charset="0"/>
                <a:ea typeface="ＭＳ Ｐゴシック" pitchFamily="34" charset="-128"/>
              </a:rPr>
              <a:t> route or on approach is less critical because you’ll likely have more airspeed and possibly more altitude to deal with; but what if you have to go around?  Single-engine go-arounds in light twins often don’t go well and they should be avoided if possible.  Planning for the emergency and practicing your response in advance will give you an huge advantage if it happens for real.</a:t>
            </a:r>
          </a:p>
          <a:p>
            <a:endParaRPr lang="en-US" altLang="en-US" b="0" baseline="0"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BED6918-56DD-445F-8718-69ECBDC4222D}" type="slidenum">
              <a:rPr lang="en-US" altLang="en-US" sz="1200" smtClean="0">
                <a:latin typeface="Times New Roman" pitchFamily="18" charset="0"/>
              </a:rPr>
              <a:pPr eaLnBrk="1" hangingPunct="1"/>
              <a:t>8</a:t>
            </a:fld>
            <a:endParaRPr lang="en-US" altLang="en-US" sz="120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Practicing emergency scenarios in a simulator or Personal</a:t>
            </a:r>
            <a:r>
              <a:rPr lang="en-US" altLang="en-US" baseline="0" dirty="0" smtClean="0">
                <a:latin typeface="Times New Roman" pitchFamily="18" charset="0"/>
                <a:ea typeface="ＭＳ Ｐゴシック" pitchFamily="34" charset="-128"/>
              </a:rPr>
              <a:t> Computer Aviation Training Device (PCATD) is not only safer but in many ways it’s better.  The results of an improper or inadequate response to emergency can be experienced safely – even if a crash is involved.  With simulation, emergency scenarios can be allowed to progress much further than in airplanes.  Instructors must intervene in the interest of safety when training in an airplane but students can fly the entire event in a simulator.</a:t>
            </a:r>
          </a:p>
          <a:p>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Sims are also more efficient because scenarios can be paused at any time for discussion or reset to the beginning of the scenario to practice the event again. </a:t>
            </a:r>
          </a:p>
          <a:p>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Finally – you don’t need a multi million dollar simulator to get effective training.  CFIs are the key to training excellence in airplanes and in Sims.  Great Instructors and great scenario-based training programs equal great training in any aircraft or simulator.</a:t>
            </a:r>
          </a:p>
          <a:p>
            <a:endParaRPr lang="en-US" altLang="en-US" baseline="0"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EFFB2ED-0338-405E-839E-AB65C5012346}" type="slidenum">
              <a:rPr lang="en-US" altLang="en-US" sz="1200" smtClean="0">
                <a:latin typeface="Times New Roman" pitchFamily="18" charset="0"/>
              </a:rPr>
              <a:pPr eaLnBrk="1" hangingPunct="1"/>
              <a:t>9</a:t>
            </a:fld>
            <a:endParaRPr lang="en-US" altLang="en-US" sz="12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227476" y="354380"/>
            <a:ext cx="5051106" cy="1395412"/>
          </a:xfrm>
        </p:spPr>
        <p:txBody>
          <a:bodyPr anchor="t"/>
          <a:lstStyle>
            <a:lvl1pPr>
              <a:defRPr sz="3600"/>
            </a:lvl1pPr>
          </a:lstStyle>
          <a:p>
            <a:pPr lvl="0"/>
            <a:r>
              <a:rPr lang="en-US" noProof="0" dirty="0" smtClean="0"/>
              <a:t>The National FAA Safety Team Presents</a:t>
            </a:r>
          </a:p>
        </p:txBody>
      </p:sp>
      <p:sp>
        <p:nvSpPr>
          <p:cNvPr id="63491" name="Rectangle 1027"/>
          <p:cNvSpPr>
            <a:spLocks noGrp="1" noChangeArrowheads="1"/>
          </p:cNvSpPr>
          <p:nvPr>
            <p:ph type="subTitle" idx="1" hasCustomPrompt="1"/>
          </p:nvPr>
        </p:nvSpPr>
        <p:spPr>
          <a:xfrm>
            <a:off x="230651" y="1795830"/>
            <a:ext cx="4604585" cy="1067092"/>
          </a:xfrm>
        </p:spPr>
        <p:txBody>
          <a:bodyPr/>
          <a:lstStyle>
            <a:lvl1pPr marL="0" indent="0">
              <a:buFontTx/>
              <a:buNone/>
              <a:defRPr sz="3200" baseline="0">
                <a:solidFill>
                  <a:schemeClr val="bg2"/>
                </a:solidFill>
              </a:defRPr>
            </a:lvl1pPr>
          </a:lstStyle>
          <a:p>
            <a:pPr lvl="0"/>
            <a:r>
              <a:rPr lang="en-US" noProof="0" dirty="0" smtClean="0"/>
              <a:t>Title here</a:t>
            </a:r>
          </a:p>
        </p:txBody>
      </p:sp>
      <p:sp>
        <p:nvSpPr>
          <p:cNvPr id="63515" name="Text Box 1051"/>
          <p:cNvSpPr txBox="1">
            <a:spLocks noChangeArrowheads="1"/>
          </p:cNvSpPr>
          <p:nvPr userDrawn="1"/>
        </p:nvSpPr>
        <p:spPr bwMode="auto">
          <a:xfrm>
            <a:off x="270886" y="4244467"/>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5796327"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32064" y="6512171"/>
            <a:ext cx="9176063"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7181850" y="271464"/>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102350" y="153924"/>
            <a:ext cx="909638" cy="9096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124692" y="5603357"/>
            <a:ext cx="4530436" cy="90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Produced</a:t>
            </a:r>
            <a:r>
              <a:rPr lang="en-US" sz="2400" baseline="0" dirty="0" smtClean="0"/>
              <a:t> </a:t>
            </a:r>
            <a:r>
              <a:rPr lang="en-US" sz="2400" baseline="0" smtClean="0"/>
              <a:t>by AFS-920</a:t>
            </a:r>
            <a:endParaRPr lang="en-US" sz="2400" baseline="0" dirty="0" smtClean="0"/>
          </a:p>
          <a:p>
            <a:pPr>
              <a:buNone/>
            </a:pPr>
            <a:r>
              <a:rPr lang="en-US" sz="2400" i="0" baseline="0" dirty="0" smtClean="0"/>
              <a:t>National FAASTeam</a:t>
            </a:r>
          </a:p>
        </p:txBody>
      </p:sp>
      <p:pic>
        <p:nvPicPr>
          <p:cNvPr id="11" name="Picture 4" descr="Image result for engine feathered"/>
          <p:cNvPicPr>
            <a:picLocks noChangeAspect="1" noChangeArrowheads="1"/>
          </p:cNvPicPr>
          <p:nvPr userDrawn="1"/>
        </p:nvPicPr>
        <p:blipFill>
          <a:blip r:embed="rId4" cstate="print"/>
          <a:srcRect/>
          <a:stretch>
            <a:fillRect/>
          </a:stretch>
        </p:blipFill>
        <p:spPr bwMode="auto">
          <a:xfrm>
            <a:off x="5980372" y="2062715"/>
            <a:ext cx="3022304" cy="40297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9500" y="6248400"/>
            <a:ext cx="1126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5" y="354380"/>
            <a:ext cx="4940269" cy="1395412"/>
          </a:xfrm>
        </p:spPr>
        <p:txBody>
          <a:bodyPr/>
          <a:lstStyle/>
          <a:p>
            <a:r>
              <a:rPr lang="en-US" sz="3600" dirty="0" smtClean="0"/>
              <a:t>The National FAA Safety Team Presents</a:t>
            </a:r>
            <a:endParaRPr lang="en-US" sz="3600" dirty="0"/>
          </a:p>
        </p:txBody>
      </p:sp>
      <p:sp>
        <p:nvSpPr>
          <p:cNvPr id="32780" name="Rectangle 12"/>
          <p:cNvSpPr>
            <a:spLocks noGrp="1" noChangeArrowheads="1"/>
          </p:cNvSpPr>
          <p:nvPr>
            <p:ph type="subTitle" idx="1"/>
          </p:nvPr>
        </p:nvSpPr>
        <p:spPr>
          <a:xfrm>
            <a:off x="220018" y="1689505"/>
            <a:ext cx="4777284" cy="1615760"/>
          </a:xfrm>
        </p:spPr>
        <p:txBody>
          <a:bodyPr/>
          <a:lstStyle/>
          <a:p>
            <a:r>
              <a:rPr lang="en-US" dirty="0" smtClean="0"/>
              <a:t>Topic of the Month</a:t>
            </a:r>
            <a:br>
              <a:rPr lang="en-US" dirty="0" smtClean="0"/>
            </a:br>
            <a:r>
              <a:rPr lang="en-US" dirty="0" smtClean="0"/>
              <a:t>March	</a:t>
            </a:r>
            <a:br>
              <a:rPr lang="en-US" dirty="0" smtClean="0"/>
            </a:br>
            <a:r>
              <a:rPr lang="en-US" dirty="0" smtClean="0"/>
              <a:t>Emergency Procedures Training</a:t>
            </a:r>
          </a:p>
        </p:txBody>
      </p:sp>
      <p:sp>
        <p:nvSpPr>
          <p:cNvPr id="32785" name="Text Box 17"/>
          <p:cNvSpPr txBox="1">
            <a:spLocks noChangeArrowheads="1"/>
          </p:cNvSpPr>
          <p:nvPr/>
        </p:nvSpPr>
        <p:spPr bwMode="auto">
          <a:xfrm>
            <a:off x="1722664" y="4291791"/>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722664" y="4628341"/>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722663" y="4947997"/>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8625" y="216897"/>
            <a:ext cx="8715375" cy="609600"/>
          </a:xfrm>
        </p:spPr>
        <p:txBody>
          <a:bodyPr/>
          <a:lstStyle/>
          <a:p>
            <a:pPr eaLnBrk="1" hangingPunct="1"/>
            <a:r>
              <a:rPr lang="en-US" altLang="en-US" sz="3600" dirty="0" smtClean="0">
                <a:ea typeface="ＭＳ Ｐゴシック" pitchFamily="34" charset="-128"/>
              </a:rPr>
              <a:t>3 Keys to success</a:t>
            </a:r>
          </a:p>
        </p:txBody>
      </p:sp>
      <p:sp>
        <p:nvSpPr>
          <p:cNvPr id="8195" name="Rectangle 3"/>
          <p:cNvSpPr>
            <a:spLocks noGrp="1" noChangeArrowheads="1"/>
          </p:cNvSpPr>
          <p:nvPr>
            <p:ph type="body" idx="1"/>
          </p:nvPr>
        </p:nvSpPr>
        <p:spPr>
          <a:xfrm>
            <a:off x="505933" y="805416"/>
            <a:ext cx="8301038" cy="4733925"/>
          </a:xfrm>
        </p:spPr>
        <p:txBody>
          <a:bodyPr/>
          <a:lstStyle/>
          <a:p>
            <a:r>
              <a:rPr lang="en-US" altLang="en-US" dirty="0" smtClean="0">
                <a:solidFill>
                  <a:srgbClr val="1D2F68"/>
                </a:solidFill>
                <a:ea typeface="ＭＳ Ｐゴシック" pitchFamily="34" charset="-128"/>
              </a:rPr>
              <a:t>Plan your response to emergencies</a:t>
            </a:r>
          </a:p>
          <a:p>
            <a:pPr lvl="1"/>
            <a:r>
              <a:rPr lang="en-US" altLang="en-US" dirty="0" smtClean="0">
                <a:solidFill>
                  <a:srgbClr val="1D2F68"/>
                </a:solidFill>
                <a:ea typeface="ＭＳ Ｐゴシック" pitchFamily="34" charset="-128"/>
              </a:rPr>
              <a:t>Accelerate stop distance</a:t>
            </a:r>
          </a:p>
          <a:p>
            <a:pPr lvl="1"/>
            <a:r>
              <a:rPr lang="en-US" altLang="en-US" dirty="0" err="1" smtClean="0">
                <a:solidFill>
                  <a:srgbClr val="1D2F68"/>
                </a:solidFill>
                <a:ea typeface="ＭＳ Ｐゴシック" pitchFamily="34" charset="-128"/>
              </a:rPr>
              <a:t>Vyse</a:t>
            </a:r>
            <a:r>
              <a:rPr lang="en-US" altLang="en-US" dirty="0" smtClean="0">
                <a:solidFill>
                  <a:srgbClr val="1D2F68"/>
                </a:solidFill>
                <a:ea typeface="ＭＳ Ｐゴシック" pitchFamily="34" charset="-128"/>
              </a:rPr>
              <a:t> - Best single-engine climb speed</a:t>
            </a:r>
          </a:p>
          <a:p>
            <a:pPr lvl="1"/>
            <a:r>
              <a:rPr lang="en-US" altLang="en-US" dirty="0" err="1" smtClean="0">
                <a:solidFill>
                  <a:srgbClr val="1D2F68"/>
                </a:solidFill>
                <a:ea typeface="ＭＳ Ｐゴシック" pitchFamily="34" charset="-128"/>
              </a:rPr>
              <a:t>Vsse</a:t>
            </a:r>
            <a:r>
              <a:rPr lang="en-US" altLang="en-US" dirty="0" smtClean="0">
                <a:solidFill>
                  <a:srgbClr val="1D2F68"/>
                </a:solidFill>
                <a:ea typeface="ＭＳ Ｐゴシック" pitchFamily="34" charset="-128"/>
              </a:rPr>
              <a:t> - Safe single-engine speed</a:t>
            </a:r>
          </a:p>
          <a:p>
            <a:pPr lvl="1"/>
            <a:r>
              <a:rPr lang="en-US" altLang="en-US" dirty="0" smtClean="0">
                <a:solidFill>
                  <a:srgbClr val="1D2F68"/>
                </a:solidFill>
                <a:ea typeface="ＭＳ Ｐゴシック" pitchFamily="34" charset="-128"/>
              </a:rPr>
              <a:t>Off-airport landing opportunities</a:t>
            </a:r>
          </a:p>
          <a:p>
            <a:pPr lvl="1"/>
            <a:r>
              <a:rPr lang="en-US" altLang="en-US" dirty="0" smtClean="0">
                <a:solidFill>
                  <a:srgbClr val="1D2F68"/>
                </a:solidFill>
                <a:ea typeface="ＭＳ Ｐゴシック" pitchFamily="34" charset="-128"/>
              </a:rPr>
              <a:t>Return to airport or proceed to alternate</a:t>
            </a:r>
          </a:p>
          <a:p>
            <a:r>
              <a:rPr lang="en-US" altLang="en-US" dirty="0" smtClean="0">
                <a:solidFill>
                  <a:srgbClr val="1D2F68"/>
                </a:solidFill>
                <a:ea typeface="ＭＳ Ｐゴシック" pitchFamily="34" charset="-128"/>
              </a:rPr>
              <a:t>Review the plan before flying</a:t>
            </a:r>
          </a:p>
          <a:p>
            <a:pPr lvl="1"/>
            <a:r>
              <a:rPr lang="en-US" altLang="en-US" dirty="0" smtClean="0">
                <a:solidFill>
                  <a:srgbClr val="1D2F68"/>
                </a:solidFill>
                <a:ea typeface="ＭＳ Ｐゴシック" pitchFamily="34" charset="-128"/>
              </a:rPr>
              <a:t>Brief the takeoff plan before taking the runway</a:t>
            </a:r>
          </a:p>
          <a:p>
            <a:pPr lvl="1"/>
            <a:r>
              <a:rPr lang="en-US" altLang="en-US" dirty="0" smtClean="0">
                <a:solidFill>
                  <a:srgbClr val="1D2F68"/>
                </a:solidFill>
                <a:ea typeface="ＭＳ Ｐゴシック" pitchFamily="34" charset="-128"/>
              </a:rPr>
              <a:t>Also brief approach and landing</a:t>
            </a:r>
          </a:p>
          <a:p>
            <a:r>
              <a:rPr lang="en-US" altLang="en-US" dirty="0" smtClean="0">
                <a:solidFill>
                  <a:srgbClr val="1D2F68"/>
                </a:solidFill>
                <a:ea typeface="ＭＳ Ｐゴシック" pitchFamily="34" charset="-128"/>
              </a:rPr>
              <a:t>Practice with a CFI</a:t>
            </a:r>
          </a:p>
          <a:p>
            <a:pPr lvl="1"/>
            <a:r>
              <a:rPr lang="en-US" altLang="en-US" dirty="0" smtClean="0">
                <a:solidFill>
                  <a:srgbClr val="1D2F68"/>
                </a:solidFill>
                <a:ea typeface="ＭＳ Ｐゴシック" pitchFamily="34" charset="-128"/>
              </a:rPr>
              <a:t>Scenario-based training</a:t>
            </a:r>
            <a:endParaRPr lang="en-US" altLang="en-US" dirty="0">
              <a:solidFill>
                <a:srgbClr val="1D2F68"/>
              </a:solidFill>
              <a:ea typeface="ＭＳ Ｐゴシック" pitchFamily="34" charset="-128"/>
            </a:endParaRPr>
          </a:p>
          <a:p>
            <a:pPr marL="0" indent="0" eaLnBrk="1" hangingPunct="1">
              <a:buNone/>
            </a:pPr>
            <a:endParaRPr lang="en-US" altLang="en-US" dirty="0" smtClean="0">
              <a:solidFill>
                <a:srgbClr val="1D2F68"/>
              </a:solidFill>
              <a:ea typeface="ＭＳ Ｐゴシック" pitchFamily="34" charset="-128"/>
            </a:endParaRPr>
          </a:p>
          <a:p>
            <a:pPr eaLnBrk="1" hangingPunct="1"/>
            <a:endParaRPr lang="en-US" altLang="en-US" dirty="0" smtClean="0">
              <a:solidFill>
                <a:srgbClr val="1D2F68"/>
              </a:solidFill>
              <a:ea typeface="ＭＳ Ｐゴシック" pitchFamily="34" charset="-128"/>
            </a:endParaRPr>
          </a:p>
          <a:p>
            <a:pPr eaLnBrk="1" hangingPunct="1"/>
            <a:endParaRPr lang="en-US" altLang="en-US" dirty="0" smtClean="0">
              <a:solidFill>
                <a:srgbClr val="1D2F68"/>
              </a:solidFill>
              <a:ea typeface="ＭＳ Ｐゴシック" pitchFamily="34" charset="-128"/>
            </a:endParaRPr>
          </a:p>
        </p:txBody>
      </p:sp>
    </p:spTree>
    <p:extLst>
      <p:ext uri="{BB962C8B-B14F-4D97-AF65-F5344CB8AC3E}">
        <p14:creationId xmlns:p14="http://schemas.microsoft.com/office/powerpoint/2010/main" val="378294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9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altLang="en-US" sz="3600" smtClean="0">
                <a:ea typeface="ＭＳ Ｐゴシック" pitchFamily="34" charset="-128"/>
              </a:rPr>
              <a:t>Questions?</a:t>
            </a:r>
          </a:p>
        </p:txBody>
      </p:sp>
      <p:pic>
        <p:nvPicPr>
          <p:cNvPr id="19459" name="Picture 5" descr="1798489157_aa5f05bf1f"/>
          <p:cNvPicPr>
            <a:picLocks noChangeAspect="1" noChangeArrowheads="1"/>
          </p:cNvPicPr>
          <p:nvPr/>
        </p:nvPicPr>
        <p:blipFill>
          <a:blip r:embed="rId3">
            <a:extLst>
              <a:ext uri="{28A0092B-C50C-407E-A947-70E740481C1C}">
                <a14:useLocalDpi xmlns:a14="http://schemas.microsoft.com/office/drawing/2010/main" val="0"/>
              </a:ext>
            </a:extLst>
          </a:blip>
          <a:srcRect l="40167"/>
          <a:stretch>
            <a:fillRect/>
          </a:stretch>
        </p:blipFill>
        <p:spPr bwMode="auto">
          <a:xfrm>
            <a:off x="4498398" y="1088447"/>
            <a:ext cx="4105275" cy="45672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274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5677871" y="1611085"/>
            <a:ext cx="3253389" cy="377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06059" y="3298785"/>
            <a:ext cx="3054658" cy="2293600"/>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540374" y="1087435"/>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smtClean="0"/>
              <a:t>Fly regularly with your CFI</a:t>
            </a:r>
          </a:p>
          <a:p>
            <a:pPr>
              <a:lnSpc>
                <a:spcPct val="90000"/>
              </a:lnSpc>
              <a:spcBef>
                <a:spcPct val="70000"/>
              </a:spcBef>
              <a:tabLst>
                <a:tab pos="631825" algn="l"/>
              </a:tabLst>
              <a:defRPr/>
            </a:pPr>
            <a:r>
              <a:rPr lang="en-US" kern="0" dirty="0" smtClean="0"/>
              <a:t>Perfect Practice</a:t>
            </a:r>
          </a:p>
          <a:p>
            <a:pPr>
              <a:lnSpc>
                <a:spcPct val="90000"/>
              </a:lnSpc>
              <a:spcBef>
                <a:spcPct val="70000"/>
              </a:spcBef>
              <a:tabLst>
                <a:tab pos="631825" algn="l"/>
              </a:tabLst>
              <a:defRPr/>
            </a:pPr>
            <a:r>
              <a:rPr lang="en-US" kern="0" dirty="0" smtClean="0"/>
              <a:t>Document in WINGS</a:t>
            </a:r>
          </a:p>
          <a:p>
            <a:pPr marL="0" indent="0">
              <a:lnSpc>
                <a:spcPct val="90000"/>
              </a:lnSpc>
              <a:spcBef>
                <a:spcPct val="70000"/>
              </a:spcBef>
              <a:buNone/>
              <a:tabLst>
                <a:tab pos="631825" algn="l"/>
              </a:tabLst>
              <a:defRPr/>
            </a:pPr>
            <a:endParaRPr lang="en-US" kern="0" dirty="0" smtClean="0"/>
          </a:p>
          <a:p>
            <a:pPr marL="0" indent="0">
              <a:lnSpc>
                <a:spcPct val="90000"/>
              </a:lnSpc>
              <a:spcBef>
                <a:spcPct val="70000"/>
              </a:spcBef>
              <a:buFontTx/>
              <a:buNone/>
              <a:tabLst>
                <a:tab pos="631825" algn="l"/>
              </a:tabLst>
              <a:defRPr/>
            </a:pPr>
            <a:r>
              <a:rPr lang="en-US" kern="0" dirty="0" smtClean="0"/>
              <a:t>	</a:t>
            </a:r>
          </a:p>
        </p:txBody>
      </p:sp>
    </p:spTree>
    <p:extLst>
      <p:ext uri="{BB962C8B-B14F-4D97-AF65-F5344CB8AC3E}">
        <p14:creationId xmlns:p14="http://schemas.microsoft.com/office/powerpoint/2010/main" val="1415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448003" y="1161284"/>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591" y="3577988"/>
            <a:ext cx="2481228" cy="1862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515" y="1816531"/>
            <a:ext cx="2547540" cy="1911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23" y="3166752"/>
            <a:ext cx="3714057" cy="1609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4174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5" y="354380"/>
            <a:ext cx="4940269" cy="1395412"/>
          </a:xfrm>
        </p:spPr>
        <p:txBody>
          <a:bodyPr/>
          <a:lstStyle/>
          <a:p>
            <a:r>
              <a:rPr lang="en-US" sz="3600" dirty="0" smtClean="0"/>
              <a:t>The National FAA Safety Team Presents</a:t>
            </a:r>
            <a:endParaRPr lang="en-US" sz="3600" dirty="0"/>
          </a:p>
        </p:txBody>
      </p:sp>
      <p:sp>
        <p:nvSpPr>
          <p:cNvPr id="32780" name="Rectangle 12"/>
          <p:cNvSpPr>
            <a:spLocks noGrp="1" noChangeArrowheads="1"/>
          </p:cNvSpPr>
          <p:nvPr>
            <p:ph type="subTitle" idx="1"/>
          </p:nvPr>
        </p:nvSpPr>
        <p:spPr>
          <a:xfrm>
            <a:off x="220018" y="1689505"/>
            <a:ext cx="4777284" cy="1615760"/>
          </a:xfrm>
        </p:spPr>
        <p:txBody>
          <a:bodyPr/>
          <a:lstStyle/>
          <a:p>
            <a:r>
              <a:rPr lang="en-US" dirty="0" smtClean="0"/>
              <a:t>Topic of the Month</a:t>
            </a:r>
            <a:br>
              <a:rPr lang="en-US" dirty="0" smtClean="0"/>
            </a:br>
            <a:r>
              <a:rPr lang="en-US" dirty="0" smtClean="0"/>
              <a:t>March	</a:t>
            </a:r>
            <a:br>
              <a:rPr lang="en-US" dirty="0" smtClean="0"/>
            </a:br>
            <a:r>
              <a:rPr lang="en-US" dirty="0" smtClean="0"/>
              <a:t>Emergency Procedures Training</a:t>
            </a:r>
          </a:p>
        </p:txBody>
      </p:sp>
      <p:sp>
        <p:nvSpPr>
          <p:cNvPr id="32785" name="Text Box 17"/>
          <p:cNvSpPr txBox="1">
            <a:spLocks noChangeArrowheads="1"/>
          </p:cNvSpPr>
          <p:nvPr/>
        </p:nvSpPr>
        <p:spPr bwMode="auto">
          <a:xfrm>
            <a:off x="1722664" y="4291791"/>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722664" y="4628341"/>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722663" y="4947997"/>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116710973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altLang="en-US" dirty="0" smtClean="0">
                <a:ea typeface="ＭＳ Ｐゴシック" pitchFamily="34" charset="-128"/>
              </a:rPr>
              <a:t>Exits</a:t>
            </a:r>
          </a:p>
          <a:p>
            <a:r>
              <a:rPr lang="en-US" altLang="en-US" dirty="0" smtClean="0">
                <a:ea typeface="ＭＳ Ｐゴシック" pitchFamily="34" charset="-128"/>
              </a:rPr>
              <a:t>Restrooms</a:t>
            </a:r>
          </a:p>
          <a:p>
            <a:r>
              <a:rPr lang="en-US" altLang="en-US" dirty="0" smtClean="0">
                <a:ea typeface="ＭＳ Ｐゴシック" pitchFamily="34" charset="-128"/>
              </a:rPr>
              <a:t>Emergency Evacuation</a:t>
            </a:r>
          </a:p>
          <a:p>
            <a:r>
              <a:rPr lang="en-US" altLang="en-US" dirty="0" smtClean="0">
                <a:ea typeface="ＭＳ Ｐゴシック" pitchFamily="34" charset="-128"/>
              </a:rPr>
              <a:t>Breaks </a:t>
            </a:r>
          </a:p>
          <a:p>
            <a:r>
              <a:rPr lang="en-US" altLang="en-US" dirty="0" smtClean="0">
                <a:ea typeface="ＭＳ Ｐゴシック" pitchFamily="34" charset="-128"/>
              </a:rPr>
              <a:t>Sponsor Acknowledgment</a:t>
            </a:r>
          </a:p>
          <a:p>
            <a:r>
              <a:rPr lang="en-US" altLang="en-US" dirty="0" smtClean="0">
                <a:ea typeface="ＭＳ Ｐゴシック" pitchFamily="34" charset="-128"/>
              </a:rPr>
              <a:t>Set phones &amp; pagers to silent or off</a:t>
            </a:r>
          </a:p>
          <a:p>
            <a:r>
              <a:rPr lang="en-US" altLang="en-US" dirty="0" smtClean="0">
                <a:ea typeface="ＭＳ Ｐゴシック" pitchFamily="34" charset="-128"/>
              </a:rPr>
              <a:t>Other information</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09D7377-4598-410B-81C4-A363C43836B9}" type="slidenum">
              <a:rPr lang="en-US" altLang="en-US" sz="1400" smtClean="0">
                <a:solidFill>
                  <a:schemeClr val="bg1"/>
                </a:solidFill>
                <a:latin typeface="Times New Roman" pitchFamily="18" charset="0"/>
              </a:rPr>
              <a:pPr eaLnBrk="1" hangingPunct="1"/>
              <a:t>2</a:t>
            </a:fld>
            <a:endParaRPr lang="en-US" altLang="en-US" sz="1400" smtClean="0">
              <a:solidFill>
                <a:schemeClr val="bg1"/>
              </a:solidFill>
              <a:latin typeface="Times New Roman" pitchFamily="18" charset="0"/>
            </a:endParaRPr>
          </a:p>
        </p:txBody>
      </p:sp>
    </p:spTree>
    <p:extLst>
      <p:ext uri="{BB962C8B-B14F-4D97-AF65-F5344CB8AC3E}">
        <p14:creationId xmlns:p14="http://schemas.microsoft.com/office/powerpoint/2010/main" val="727958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ea typeface="ＭＳ Ｐゴシック" pitchFamily="34" charset="-128"/>
              </a:rPr>
              <a:t>Overview	</a:t>
            </a:r>
          </a:p>
        </p:txBody>
      </p:sp>
      <p:sp>
        <p:nvSpPr>
          <p:cNvPr id="6147" name="Content Placeholder 2"/>
          <p:cNvSpPr>
            <a:spLocks noGrp="1"/>
          </p:cNvSpPr>
          <p:nvPr>
            <p:ph idx="1"/>
          </p:nvPr>
        </p:nvSpPr>
        <p:spPr>
          <a:xfrm>
            <a:off x="174625" y="1508125"/>
            <a:ext cx="8737600" cy="4391025"/>
          </a:xfrm>
        </p:spPr>
        <p:txBody>
          <a:bodyPr/>
          <a:lstStyle/>
          <a:p>
            <a:r>
              <a:rPr lang="en-US" altLang="en-US" dirty="0" smtClean="0">
                <a:ea typeface="ＭＳ Ｐゴシック" pitchFamily="34" charset="-128"/>
              </a:rPr>
              <a:t>GAJSC* Safety Enhancements</a:t>
            </a:r>
          </a:p>
          <a:p>
            <a:r>
              <a:rPr lang="en-US" altLang="en-US" dirty="0" smtClean="0">
                <a:ea typeface="ＭＳ Ｐゴシック" pitchFamily="34" charset="-128"/>
              </a:rPr>
              <a:t>Emergency procedures training</a:t>
            </a:r>
          </a:p>
          <a:p>
            <a:r>
              <a:rPr lang="en-US" altLang="en-US" dirty="0" smtClean="0">
                <a:ea typeface="ＭＳ Ｐゴシック" pitchFamily="34" charset="-128"/>
              </a:rPr>
              <a:t>Scenario-based training</a:t>
            </a:r>
          </a:p>
          <a:p>
            <a:r>
              <a:rPr lang="en-US" altLang="en-US" dirty="0" smtClean="0">
                <a:ea typeface="ＭＳ Ｐゴシック" pitchFamily="34" charset="-128"/>
              </a:rPr>
              <a:t>Multi-engine Scenarios</a:t>
            </a:r>
          </a:p>
          <a:p>
            <a:r>
              <a:rPr lang="en-US" altLang="en-US" dirty="0" smtClean="0">
                <a:ea typeface="ＭＳ Ｐゴシック" pitchFamily="34" charset="-128"/>
              </a:rPr>
              <a:t>Single-engine Scenarios</a:t>
            </a:r>
            <a:endParaRPr lang="en-US" altLang="en-US" dirty="0">
              <a:ea typeface="ＭＳ Ｐゴシック" pitchFamily="34" charset="-128"/>
            </a:endParaRPr>
          </a:p>
          <a:p>
            <a:r>
              <a:rPr lang="en-US" altLang="en-US" dirty="0" smtClean="0">
                <a:ea typeface="ＭＳ Ｐゴシック" pitchFamily="34" charset="-128"/>
              </a:rPr>
              <a:t>Computer-based training &amp; simulation</a:t>
            </a:r>
          </a:p>
          <a:p>
            <a:pPr marL="0" indent="0">
              <a:buNone/>
            </a:pPr>
            <a:endParaRPr lang="en-US" altLang="en-US" dirty="0" smtClean="0">
              <a:ea typeface="ＭＳ Ｐゴシック" pitchFamily="34" charset="-128"/>
            </a:endParaRPr>
          </a:p>
          <a:p>
            <a:pPr marL="0" indent="0">
              <a:buNone/>
            </a:pPr>
            <a:endParaRPr lang="en-US" altLang="en-US" sz="2000" dirty="0" smtClean="0">
              <a:ea typeface="ＭＳ Ｐゴシック" pitchFamily="34" charset="-128"/>
            </a:endParaRPr>
          </a:p>
          <a:p>
            <a:pPr marL="0" indent="0">
              <a:buNone/>
            </a:pPr>
            <a:r>
              <a:rPr lang="en-US" altLang="en-US" sz="2000" dirty="0">
                <a:ea typeface="ＭＳ Ｐゴシック" pitchFamily="34" charset="-128"/>
              </a:rPr>
              <a:t> </a:t>
            </a:r>
            <a:r>
              <a:rPr lang="en-US" altLang="en-US" sz="2000" dirty="0" smtClean="0">
                <a:ea typeface="ＭＳ Ｐゴシック" pitchFamily="34" charset="-128"/>
              </a:rPr>
              <a:t>                                         *General Aviation Joint Steering Committee</a:t>
            </a:r>
          </a:p>
        </p:txBody>
      </p:sp>
      <p:sp>
        <p:nvSpPr>
          <p:cNvPr id="614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C573CF5-51D6-41CD-9539-670D40EADCA5}" type="slidenum">
              <a:rPr lang="en-US" altLang="en-US" sz="1400" smtClean="0">
                <a:solidFill>
                  <a:schemeClr val="bg1"/>
                </a:solidFill>
                <a:latin typeface="Times New Roman" pitchFamily="18" charset="0"/>
              </a:rPr>
              <a:pPr eaLnBrk="1" hangingPunct="1"/>
              <a:t>3</a:t>
            </a:fld>
            <a:endParaRPr lang="en-US" altLang="en-US" sz="1400" smtClean="0">
              <a:solidFill>
                <a:schemeClr val="bg1"/>
              </a:solidFill>
              <a:latin typeface="Times New Roman" pitchFamily="18" charset="0"/>
            </a:endParaRPr>
          </a:p>
        </p:txBody>
      </p:sp>
    </p:spTree>
    <p:extLst>
      <p:ext uri="{BB962C8B-B14F-4D97-AF65-F5344CB8AC3E}">
        <p14:creationId xmlns:p14="http://schemas.microsoft.com/office/powerpoint/2010/main" val="355102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3600" dirty="0" smtClean="0">
                <a:ea typeface="ＭＳ Ｐゴシック" pitchFamily="34" charset="-128"/>
              </a:rPr>
              <a:t>Training for emergencies</a:t>
            </a:r>
            <a:r>
              <a:rPr lang="en-US" altLang="en-US" dirty="0" smtClean="0">
                <a:ea typeface="ＭＳ Ｐゴシック" pitchFamily="34" charset="-128"/>
              </a:rPr>
              <a:t>	</a:t>
            </a:r>
          </a:p>
        </p:txBody>
      </p:sp>
      <p:sp>
        <p:nvSpPr>
          <p:cNvPr id="9220"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8268C6C-F379-4E9E-964A-0D92C12A6C7B}" type="slidenum">
              <a:rPr lang="en-US" altLang="en-US" sz="1400" smtClean="0">
                <a:solidFill>
                  <a:schemeClr val="bg1"/>
                </a:solidFill>
                <a:latin typeface="Times New Roman" pitchFamily="18" charset="0"/>
              </a:rPr>
              <a:pPr eaLnBrk="1" hangingPunct="1"/>
              <a:t>4</a:t>
            </a:fld>
            <a:endParaRPr lang="en-US" altLang="en-US" sz="1400" smtClean="0">
              <a:solidFill>
                <a:schemeClr val="bg1"/>
              </a:solidFill>
              <a:latin typeface="Times New Roman" pitchFamily="18" charset="0"/>
            </a:endParaRPr>
          </a:p>
        </p:txBody>
      </p:sp>
      <p:sp>
        <p:nvSpPr>
          <p:cNvPr id="2" name="Rectangle 1"/>
          <p:cNvSpPr/>
          <p:nvPr/>
        </p:nvSpPr>
        <p:spPr>
          <a:xfrm>
            <a:off x="423315" y="4531173"/>
            <a:ext cx="5341527" cy="769441"/>
          </a:xfrm>
          <a:prstGeom prst="rect">
            <a:avLst/>
          </a:prstGeom>
          <a:noFill/>
          <a:ln w="44450">
            <a:solidFill>
              <a:schemeClr val="accent1">
                <a:lumMod val="75000"/>
              </a:schemeClr>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Rote/Memorization</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2558505" y="3522275"/>
            <a:ext cx="4249881" cy="769441"/>
          </a:xfrm>
          <a:prstGeom prst="rect">
            <a:avLst/>
          </a:prstGeom>
          <a:noFill/>
          <a:ln w="44450">
            <a:solidFill>
              <a:schemeClr val="accent1">
                <a:lumMod val="75000"/>
              </a:schemeClr>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4400" b="1" cap="none" spc="50" dirty="0" smtClean="0">
                <a:ln w="11430"/>
                <a:solidFill>
                  <a:srgbClr val="C00000"/>
                </a:solidFill>
                <a:effectLst>
                  <a:outerShdw blurRad="76200" dist="50800" dir="5400000" algn="tl" rotWithShape="0">
                    <a:srgbClr val="000000">
                      <a:alpha val="65000"/>
                    </a:srgbClr>
                  </a:outerShdw>
                </a:effectLst>
              </a:rPr>
              <a:t>Understanding</a:t>
            </a:r>
          </a:p>
        </p:txBody>
      </p:sp>
      <p:sp>
        <p:nvSpPr>
          <p:cNvPr id="9" name="Rectangle 8"/>
          <p:cNvSpPr/>
          <p:nvPr/>
        </p:nvSpPr>
        <p:spPr>
          <a:xfrm>
            <a:off x="4100764" y="2493265"/>
            <a:ext cx="3328155" cy="769441"/>
          </a:xfrm>
          <a:prstGeom prst="rect">
            <a:avLst/>
          </a:prstGeom>
          <a:noFill/>
          <a:ln w="44450">
            <a:solidFill>
              <a:schemeClr val="accent1">
                <a:lumMod val="75000"/>
              </a:schemeClr>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4400" b="1" cap="none" spc="50" dirty="0" smtClean="0">
                <a:ln w="11430"/>
                <a:solidFill>
                  <a:srgbClr val="7030A0"/>
                </a:solidFill>
                <a:effectLst>
                  <a:outerShdw blurRad="76200" dist="50800" dir="5400000" algn="tl" rotWithShape="0">
                    <a:srgbClr val="000000">
                      <a:alpha val="65000"/>
                    </a:srgbClr>
                  </a:outerShdw>
                </a:effectLst>
              </a:rPr>
              <a:t>Application</a:t>
            </a:r>
            <a:endParaRPr lang="en-US" sz="4400" b="1" cap="none" spc="50" dirty="0">
              <a:ln w="11430"/>
              <a:solidFill>
                <a:srgbClr val="7030A0"/>
              </a:solidFill>
              <a:effectLst>
                <a:outerShdw blurRad="76200" dist="50800" dir="5400000" algn="tl" rotWithShape="0">
                  <a:srgbClr val="000000">
                    <a:alpha val="65000"/>
                  </a:srgbClr>
                </a:outerShdw>
              </a:effectLst>
            </a:endParaRPr>
          </a:p>
        </p:txBody>
      </p:sp>
      <p:sp>
        <p:nvSpPr>
          <p:cNvPr id="10" name="Rectangle 9"/>
          <p:cNvSpPr/>
          <p:nvPr/>
        </p:nvSpPr>
        <p:spPr>
          <a:xfrm>
            <a:off x="5303159" y="1493805"/>
            <a:ext cx="3265638" cy="769441"/>
          </a:xfrm>
          <a:prstGeom prst="rect">
            <a:avLst/>
          </a:prstGeom>
          <a:noFill/>
          <a:ln w="44450">
            <a:solidFill>
              <a:schemeClr val="accent1">
                <a:lumMod val="75000"/>
              </a:schemeClr>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4400" b="1" cap="none" spc="50" dirty="0" smtClean="0">
                <a:ln w="11430"/>
                <a:solidFill>
                  <a:srgbClr val="FF6600"/>
                </a:solidFill>
                <a:effectLst>
                  <a:outerShdw blurRad="76200" dist="50800" dir="5400000" algn="tl" rotWithShape="0">
                    <a:srgbClr val="000000">
                      <a:alpha val="65000"/>
                    </a:srgbClr>
                  </a:outerShdw>
                </a:effectLst>
              </a:rPr>
              <a:t>Correlation</a:t>
            </a:r>
          </a:p>
        </p:txBody>
      </p:sp>
      <p:pic>
        <p:nvPicPr>
          <p:cNvPr id="13"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1451" y="1093040"/>
            <a:ext cx="2924129" cy="2095238"/>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371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0" y="429548"/>
            <a:ext cx="8472488" cy="609600"/>
          </a:xfrm>
        </p:spPr>
        <p:txBody>
          <a:bodyPr/>
          <a:lstStyle/>
          <a:p>
            <a:r>
              <a:rPr lang="en-US" dirty="0" smtClean="0"/>
              <a:t>Correlative learning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sp>
        <p:nvSpPr>
          <p:cNvPr id="7" name="Content Placeholder 2"/>
          <p:cNvSpPr txBox="1">
            <a:spLocks/>
          </p:cNvSpPr>
          <p:nvPr/>
        </p:nvSpPr>
        <p:spPr bwMode="auto">
          <a:xfrm>
            <a:off x="474035" y="1114720"/>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Puts students in realistic, complex situations</a:t>
            </a:r>
          </a:p>
          <a:p>
            <a:pPr lvl="1"/>
            <a:r>
              <a:rPr lang="en-US" altLang="en-US" kern="0" dirty="0" smtClean="0">
                <a:ea typeface="ＭＳ Ｐゴシック" pitchFamily="34" charset="-128"/>
              </a:rPr>
              <a:t>Controlled environment</a:t>
            </a:r>
          </a:p>
          <a:p>
            <a:pPr lvl="1"/>
            <a:r>
              <a:rPr lang="en-US" altLang="en-US" kern="0" dirty="0" smtClean="0">
                <a:ea typeface="ＭＳ Ｐゴシック" pitchFamily="34" charset="-128"/>
              </a:rPr>
              <a:t>CFI ensures safety</a:t>
            </a:r>
          </a:p>
          <a:p>
            <a:pPr marL="457200" lvl="1" indent="0">
              <a:buNone/>
            </a:pPr>
            <a:endParaRPr lang="en-US" altLang="en-US" kern="0" dirty="0" smtClean="0">
              <a:ea typeface="ＭＳ Ｐゴシック" pitchFamily="34" charset="-128"/>
            </a:endParaRPr>
          </a:p>
        </p:txBody>
      </p:sp>
      <p:pic>
        <p:nvPicPr>
          <p:cNvPr id="1026" name="Picture 2" descr="C:\Users\AWP205JS\Downloads\1200px-thumbna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0321" y="2695074"/>
            <a:ext cx="3921540" cy="25980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p:cNvSpPr txBox="1"/>
          <p:nvPr/>
        </p:nvSpPr>
        <p:spPr bwMode="auto">
          <a:xfrm>
            <a:off x="5688419" y="5390707"/>
            <a:ext cx="3359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solidFill>
                  <a:schemeClr val="tx1">
                    <a:lumMod val="50000"/>
                    <a:lumOff val="50000"/>
                  </a:schemeClr>
                </a:solidFill>
              </a:rPr>
              <a:t>U.S</a:t>
            </a:r>
            <a:r>
              <a:rPr lang="en-US" sz="1200" b="1" dirty="0">
                <a:solidFill>
                  <a:schemeClr val="tx1">
                    <a:lumMod val="50000"/>
                    <a:lumOff val="50000"/>
                  </a:schemeClr>
                </a:solidFill>
              </a:rPr>
              <a:t>. Navy photo by Photographer’s Mate 2nd Class Daniel J. McLain </a:t>
            </a:r>
          </a:p>
        </p:txBody>
      </p:sp>
    </p:spTree>
    <p:extLst>
      <p:ext uri="{BB962C8B-B14F-4D97-AF65-F5344CB8AC3E}">
        <p14:creationId xmlns:p14="http://schemas.microsoft.com/office/powerpoint/2010/main" val="612265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0" y="429548"/>
            <a:ext cx="8472488" cy="609600"/>
          </a:xfrm>
        </p:spPr>
        <p:txBody>
          <a:bodyPr/>
          <a:lstStyle/>
          <a:p>
            <a:r>
              <a:rPr lang="en-US" dirty="0" smtClean="0"/>
              <a:t>Scenario-based training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sp>
        <p:nvSpPr>
          <p:cNvPr id="7" name="Content Placeholder 2"/>
          <p:cNvSpPr txBox="1">
            <a:spLocks/>
          </p:cNvSpPr>
          <p:nvPr/>
        </p:nvSpPr>
        <p:spPr bwMode="auto">
          <a:xfrm>
            <a:off x="474035" y="1114720"/>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Realistic, complex situations</a:t>
            </a:r>
          </a:p>
          <a:p>
            <a:pPr lvl="1"/>
            <a:r>
              <a:rPr lang="en-US" altLang="en-US" kern="0" dirty="0" smtClean="0">
                <a:ea typeface="ＭＳ Ｐゴシック" pitchFamily="34" charset="-128"/>
              </a:rPr>
              <a:t>Controlled environment</a:t>
            </a:r>
          </a:p>
          <a:p>
            <a:pPr lvl="1"/>
            <a:r>
              <a:rPr lang="en-US" altLang="en-US" kern="0" dirty="0" smtClean="0">
                <a:ea typeface="ＭＳ Ｐゴシック" pitchFamily="34" charset="-128"/>
              </a:rPr>
              <a:t>Safety Pilot</a:t>
            </a:r>
          </a:p>
          <a:p>
            <a:r>
              <a:rPr lang="en-US" altLang="en-US" kern="0" dirty="0" smtClean="0">
                <a:ea typeface="ＭＳ Ｐゴシック" pitchFamily="34" charset="-128"/>
              </a:rPr>
              <a:t>Turns about a point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849" y="1850065"/>
            <a:ext cx="3571652" cy="26798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132" y="3101544"/>
            <a:ext cx="3886727" cy="28429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2903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ea typeface="ＭＳ Ｐゴシック" pitchFamily="34" charset="-128"/>
              </a:rPr>
              <a:t>Scenario-based training	</a:t>
            </a:r>
          </a:p>
        </p:txBody>
      </p:sp>
      <p:sp>
        <p:nvSpPr>
          <p:cNvPr id="9219" name="Content Placeholder 2"/>
          <p:cNvSpPr>
            <a:spLocks noGrp="1"/>
          </p:cNvSpPr>
          <p:nvPr>
            <p:ph idx="1"/>
          </p:nvPr>
        </p:nvSpPr>
        <p:spPr>
          <a:xfrm>
            <a:off x="474035" y="1114720"/>
            <a:ext cx="8050213" cy="4391025"/>
          </a:xfrm>
        </p:spPr>
        <p:txBody>
          <a:bodyPr/>
          <a:lstStyle/>
          <a:p>
            <a:r>
              <a:rPr lang="en-US" altLang="en-US" dirty="0" smtClean="0">
                <a:ea typeface="ＭＳ Ｐゴシック" pitchFamily="34" charset="-128"/>
              </a:rPr>
              <a:t>Aerial Photography</a:t>
            </a:r>
          </a:p>
          <a:p>
            <a:pPr lvl="1"/>
            <a:r>
              <a:rPr lang="en-US" altLang="en-US" dirty="0" smtClean="0">
                <a:ea typeface="ＭＳ Ｐゴシック" pitchFamily="34" charset="-128"/>
              </a:rPr>
              <a:t>Low altitude</a:t>
            </a:r>
          </a:p>
          <a:p>
            <a:pPr lvl="2"/>
            <a:r>
              <a:rPr lang="en-US" altLang="en-US" dirty="0" smtClean="0">
                <a:ea typeface="ＭＳ Ｐゴシック" pitchFamily="34" charset="-128"/>
              </a:rPr>
              <a:t>CFR 91.119</a:t>
            </a:r>
          </a:p>
          <a:p>
            <a:pPr lvl="1"/>
            <a:r>
              <a:rPr lang="en-US" altLang="en-US" dirty="0" smtClean="0">
                <a:ea typeface="ＭＳ Ｐゴシック" pitchFamily="34" charset="-128"/>
              </a:rPr>
              <a:t>Emergency landing area (s)</a:t>
            </a:r>
          </a:p>
          <a:p>
            <a:pPr lvl="1"/>
            <a:r>
              <a:rPr lang="en-US" altLang="en-US" dirty="0" smtClean="0">
                <a:ea typeface="ＭＳ Ｐゴシック" pitchFamily="34" charset="-128"/>
              </a:rPr>
              <a:t>Airspace</a:t>
            </a:r>
          </a:p>
          <a:p>
            <a:pPr lvl="2"/>
            <a:r>
              <a:rPr lang="en-US" altLang="en-US" dirty="0" smtClean="0">
                <a:ea typeface="ＭＳ Ｐゴシック" pitchFamily="34" charset="-128"/>
              </a:rPr>
              <a:t>ATC coordination</a:t>
            </a:r>
          </a:p>
          <a:p>
            <a:pPr lvl="1"/>
            <a:r>
              <a:rPr lang="en-US" altLang="en-US" dirty="0" smtClean="0">
                <a:ea typeface="ＭＳ Ｐゴシック" pitchFamily="34" charset="-128"/>
              </a:rPr>
              <a:t>Performance pressure</a:t>
            </a:r>
          </a:p>
          <a:p>
            <a:pPr lvl="2"/>
            <a:r>
              <a:rPr lang="en-US" altLang="en-US" dirty="0" smtClean="0">
                <a:ea typeface="ＭＳ Ｐゴシック" pitchFamily="34" charset="-128"/>
              </a:rPr>
              <a:t>Lower, slower, tighter</a:t>
            </a:r>
          </a:p>
          <a:p>
            <a:pPr lvl="3"/>
            <a:r>
              <a:rPr lang="en-US" altLang="en-US" dirty="0" smtClean="0">
                <a:ea typeface="ＭＳ Ｐゴシック" pitchFamily="34" charset="-128"/>
              </a:rPr>
              <a:t>Pre-flight briefing</a:t>
            </a:r>
          </a:p>
          <a:p>
            <a:pPr lvl="1"/>
            <a:r>
              <a:rPr lang="en-US" altLang="en-US" dirty="0" smtClean="0">
                <a:ea typeface="ＭＳ Ｐゴシック" pitchFamily="34" charset="-128"/>
              </a:rPr>
              <a:t>Community relations</a:t>
            </a:r>
          </a:p>
        </p:txBody>
      </p:sp>
      <p:sp>
        <p:nvSpPr>
          <p:cNvPr id="9220"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8268C6C-F379-4E9E-964A-0D92C12A6C7B}" type="slidenum">
              <a:rPr lang="en-US" altLang="en-US" sz="1400" smtClean="0">
                <a:solidFill>
                  <a:schemeClr val="bg1"/>
                </a:solidFill>
                <a:latin typeface="Times New Roman" pitchFamily="18" charset="0"/>
              </a:rPr>
              <a:pPr eaLnBrk="1" hangingPunct="1"/>
              <a:t>7</a:t>
            </a:fld>
            <a:endParaRPr lang="en-US" altLang="en-US" sz="1400" smtClean="0">
              <a:solidFill>
                <a:schemeClr val="bg1"/>
              </a:solidFill>
              <a:latin typeface="Times New Roman" pitchFamily="18" charset="0"/>
            </a:endParaRPr>
          </a:p>
        </p:txBody>
      </p:sp>
      <p:pic>
        <p:nvPicPr>
          <p:cNvPr id="2050"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42" t="12677" b="1857"/>
          <a:stretch/>
        </p:blipFill>
        <p:spPr bwMode="auto">
          <a:xfrm>
            <a:off x="5859884" y="3038270"/>
            <a:ext cx="3064873" cy="21504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bwMode="auto">
          <a:xfrm>
            <a:off x="6570921" y="5305647"/>
            <a:ext cx="245612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100" b="1" dirty="0" smtClean="0">
                <a:solidFill>
                  <a:schemeClr val="tx1">
                    <a:lumMod val="50000"/>
                    <a:lumOff val="50000"/>
                  </a:schemeClr>
                </a:solidFill>
              </a:rPr>
              <a:t>Photo courtesy of: </a:t>
            </a:r>
            <a:r>
              <a:rPr lang="en-US" sz="1100" b="1" dirty="0">
                <a:solidFill>
                  <a:schemeClr val="tx1">
                    <a:lumMod val="50000"/>
                    <a:lumOff val="50000"/>
                  </a:schemeClr>
                </a:solidFill>
              </a:rPr>
              <a:t/>
            </a:r>
            <a:br>
              <a:rPr lang="en-US" sz="1100" b="1" dirty="0">
                <a:solidFill>
                  <a:schemeClr val="tx1">
                    <a:lumMod val="50000"/>
                    <a:lumOff val="50000"/>
                  </a:schemeClr>
                </a:solidFill>
              </a:rPr>
            </a:br>
            <a:r>
              <a:rPr lang="en-US" sz="1100" b="1" dirty="0" smtClean="0">
                <a:solidFill>
                  <a:schemeClr val="tx1">
                    <a:lumMod val="50000"/>
                    <a:lumOff val="50000"/>
                  </a:schemeClr>
                </a:solidFill>
              </a:rPr>
              <a:t>Unique Media and Design</a:t>
            </a:r>
            <a:br>
              <a:rPr lang="en-US" sz="1100" b="1" dirty="0" smtClean="0">
                <a:solidFill>
                  <a:schemeClr val="tx1">
                    <a:lumMod val="50000"/>
                    <a:lumOff val="50000"/>
                  </a:schemeClr>
                </a:solidFill>
              </a:rPr>
            </a:br>
            <a:r>
              <a:rPr lang="en-US" sz="1100" b="1" dirty="0" smtClean="0">
                <a:solidFill>
                  <a:schemeClr val="tx1">
                    <a:lumMod val="50000"/>
                    <a:lumOff val="50000"/>
                  </a:schemeClr>
                </a:solidFill>
              </a:rPr>
              <a:t>www.uniquemediadesign.com</a:t>
            </a:r>
            <a:endParaRPr lang="en-US" sz="1100" b="1" dirty="0">
              <a:solidFill>
                <a:schemeClr val="tx1">
                  <a:lumMod val="50000"/>
                  <a:lumOff val="50000"/>
                </a:schemeClr>
              </a:solidFill>
            </a:endParaRPr>
          </a:p>
        </p:txBody>
      </p:sp>
    </p:spTree>
    <p:extLst>
      <p:ext uri="{BB962C8B-B14F-4D97-AF65-F5344CB8AC3E}">
        <p14:creationId xmlns:p14="http://schemas.microsoft.com/office/powerpoint/2010/main" val="3124580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ea typeface="ＭＳ Ｐゴシック" pitchFamily="34" charset="-128"/>
              </a:rPr>
              <a:t>Multi-engine scenarios</a:t>
            </a:r>
          </a:p>
        </p:txBody>
      </p:sp>
      <p:sp>
        <p:nvSpPr>
          <p:cNvPr id="7171"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35E58749-6036-4009-AE51-C2D5180B7E18}" type="slidenum">
              <a:rPr lang="en-US" altLang="en-US" sz="1400" smtClean="0">
                <a:solidFill>
                  <a:schemeClr val="bg1"/>
                </a:solidFill>
                <a:latin typeface="Times New Roman" pitchFamily="18" charset="0"/>
              </a:rPr>
              <a:pPr eaLnBrk="1" hangingPunct="1"/>
              <a:t>8</a:t>
            </a:fld>
            <a:endParaRPr lang="en-US" altLang="en-US" sz="1400" smtClean="0">
              <a:solidFill>
                <a:schemeClr val="bg1"/>
              </a:solidFill>
              <a:latin typeface="Times New Roman" pitchFamily="18" charset="0"/>
            </a:endParaRPr>
          </a:p>
        </p:txBody>
      </p:sp>
      <p:sp>
        <p:nvSpPr>
          <p:cNvPr id="2" name="Content Placeholder 1"/>
          <p:cNvSpPr>
            <a:spLocks noGrp="1"/>
          </p:cNvSpPr>
          <p:nvPr>
            <p:ph idx="1"/>
          </p:nvPr>
        </p:nvSpPr>
        <p:spPr>
          <a:xfrm>
            <a:off x="170448" y="976223"/>
            <a:ext cx="8050213" cy="4515218"/>
          </a:xfrm>
        </p:spPr>
        <p:txBody>
          <a:bodyPr/>
          <a:lstStyle/>
          <a:p>
            <a:r>
              <a:rPr lang="en-US" dirty="0" smtClean="0"/>
              <a:t>Power loss on takeoff / climb</a:t>
            </a:r>
          </a:p>
          <a:p>
            <a:pPr lvl="1"/>
            <a:r>
              <a:rPr lang="en-US" dirty="0" smtClean="0"/>
              <a:t>Proven fatal accident scenario</a:t>
            </a:r>
          </a:p>
          <a:p>
            <a:pPr lvl="2"/>
            <a:r>
              <a:rPr lang="en-US" dirty="0" smtClean="0"/>
              <a:t>Critical engine</a:t>
            </a:r>
          </a:p>
          <a:p>
            <a:pPr lvl="2"/>
            <a:r>
              <a:rPr lang="en-US" dirty="0" smtClean="0"/>
              <a:t>Air speed close to </a:t>
            </a:r>
            <a:r>
              <a:rPr lang="en-US" dirty="0" err="1" smtClean="0"/>
              <a:t>Vmc</a:t>
            </a:r>
            <a:endParaRPr lang="en-US" dirty="0" smtClean="0"/>
          </a:p>
          <a:p>
            <a:pPr lvl="2"/>
            <a:r>
              <a:rPr lang="en-US" dirty="0" smtClean="0"/>
              <a:t>Startle response = delayed reaction</a:t>
            </a:r>
          </a:p>
          <a:p>
            <a:pPr lvl="1"/>
            <a:r>
              <a:rPr lang="en-US" dirty="0" smtClean="0"/>
              <a:t>Safer to practice in a simulator</a:t>
            </a:r>
          </a:p>
          <a:p>
            <a:r>
              <a:rPr lang="en-US" dirty="0" err="1" smtClean="0"/>
              <a:t>En</a:t>
            </a:r>
            <a:r>
              <a:rPr lang="en-US" dirty="0" smtClean="0"/>
              <a:t> route / Approach</a:t>
            </a:r>
          </a:p>
          <a:p>
            <a:pPr lvl="1"/>
            <a:r>
              <a:rPr lang="en-US" dirty="0" smtClean="0"/>
              <a:t>Decision factors</a:t>
            </a:r>
          </a:p>
          <a:p>
            <a:pPr lvl="2"/>
            <a:r>
              <a:rPr lang="en-US" dirty="0" smtClean="0"/>
              <a:t>Continue to destination or</a:t>
            </a:r>
          </a:p>
          <a:p>
            <a:pPr lvl="2"/>
            <a:r>
              <a:rPr lang="en-US" dirty="0" smtClean="0"/>
              <a:t>Divert to more suitable alternate</a:t>
            </a:r>
          </a:p>
          <a:p>
            <a:pPr lvl="2"/>
            <a:r>
              <a:rPr lang="en-US" dirty="0" smtClean="0"/>
              <a:t>Go around possible?</a:t>
            </a:r>
          </a:p>
          <a:p>
            <a:pPr marL="457200" lvl="1" indent="0">
              <a:buNone/>
            </a:pPr>
            <a:endParaRPr lang="en-US" dirty="0"/>
          </a:p>
        </p:txBody>
      </p:sp>
      <p:pic>
        <p:nvPicPr>
          <p:cNvPr id="1026" name="Picture 2" descr="G:\My Pictures\Alaska\2010\01\Medallion Simulator 004 Cro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86"/>
          <a:stretch/>
        </p:blipFill>
        <p:spPr bwMode="auto">
          <a:xfrm>
            <a:off x="5137484" y="3478194"/>
            <a:ext cx="3828938" cy="21960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68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8625" y="344488"/>
            <a:ext cx="8715375" cy="609600"/>
          </a:xfrm>
        </p:spPr>
        <p:txBody>
          <a:bodyPr/>
          <a:lstStyle/>
          <a:p>
            <a:pPr eaLnBrk="1" hangingPunct="1"/>
            <a:r>
              <a:rPr lang="en-US" altLang="en-US" sz="3600" dirty="0" smtClean="0">
                <a:ea typeface="ＭＳ Ｐゴシック" pitchFamily="34" charset="-128"/>
              </a:rPr>
              <a:t>Simulators and scenarios</a:t>
            </a:r>
          </a:p>
        </p:txBody>
      </p:sp>
      <p:sp>
        <p:nvSpPr>
          <p:cNvPr id="8195" name="Rectangle 3"/>
          <p:cNvSpPr>
            <a:spLocks noGrp="1" noChangeArrowheads="1"/>
          </p:cNvSpPr>
          <p:nvPr>
            <p:ph type="body" idx="1"/>
          </p:nvPr>
        </p:nvSpPr>
        <p:spPr>
          <a:xfrm>
            <a:off x="495300" y="1028700"/>
            <a:ext cx="8301038" cy="4733925"/>
          </a:xfrm>
        </p:spPr>
        <p:txBody>
          <a:bodyPr/>
          <a:lstStyle/>
          <a:p>
            <a:pPr eaLnBrk="1" hangingPunct="1"/>
            <a:r>
              <a:rPr lang="en-US" altLang="en-US" dirty="0" smtClean="0">
                <a:solidFill>
                  <a:srgbClr val="1D2F68"/>
                </a:solidFill>
                <a:ea typeface="ＭＳ Ｐゴシック" pitchFamily="34" charset="-128"/>
              </a:rPr>
              <a:t>Safer and better</a:t>
            </a:r>
          </a:p>
          <a:p>
            <a:pPr lvl="1"/>
            <a:r>
              <a:rPr lang="en-US" altLang="en-US" dirty="0" smtClean="0">
                <a:solidFill>
                  <a:srgbClr val="1D2F68"/>
                </a:solidFill>
                <a:ea typeface="ＭＳ Ｐゴシック" pitchFamily="34" charset="-128"/>
              </a:rPr>
              <a:t>Results of inadequate response can be experienced</a:t>
            </a:r>
          </a:p>
          <a:p>
            <a:pPr lvl="1"/>
            <a:r>
              <a:rPr lang="en-US" altLang="en-US" dirty="0" smtClean="0">
                <a:solidFill>
                  <a:srgbClr val="1D2F68"/>
                </a:solidFill>
                <a:ea typeface="ＭＳ Ｐゴシック" pitchFamily="34" charset="-128"/>
              </a:rPr>
              <a:t>Scenarios can progress further in Sims than in flight.</a:t>
            </a:r>
          </a:p>
          <a:p>
            <a:pPr lvl="1"/>
            <a:r>
              <a:rPr lang="en-US" altLang="en-US" dirty="0" smtClean="0">
                <a:solidFill>
                  <a:srgbClr val="1D2F68"/>
                </a:solidFill>
                <a:ea typeface="ＭＳ Ｐゴシック" pitchFamily="34" charset="-128"/>
              </a:rPr>
              <a:t>Scenarios can be paused or reset</a:t>
            </a:r>
            <a:endParaRPr lang="en-US" altLang="en-US" dirty="0">
              <a:solidFill>
                <a:srgbClr val="1D2F68"/>
              </a:solidFill>
              <a:ea typeface="ＭＳ Ｐゴシック" pitchFamily="34" charset="-128"/>
            </a:endParaRPr>
          </a:p>
          <a:p>
            <a:r>
              <a:rPr lang="en-US" altLang="en-US" dirty="0" smtClean="0">
                <a:solidFill>
                  <a:srgbClr val="1D2F68"/>
                </a:solidFill>
                <a:ea typeface="ＭＳ Ｐゴシック" pitchFamily="34" charset="-128"/>
              </a:rPr>
              <a:t>Any </a:t>
            </a:r>
            <a:r>
              <a:rPr lang="en-US" altLang="en-US" dirty="0" err="1" smtClean="0">
                <a:solidFill>
                  <a:srgbClr val="1D2F68"/>
                </a:solidFill>
                <a:ea typeface="ＭＳ Ｐゴシック" pitchFamily="34" charset="-128"/>
              </a:rPr>
              <a:t>Sim</a:t>
            </a:r>
            <a:r>
              <a:rPr lang="en-US" altLang="en-US" dirty="0" smtClean="0">
                <a:solidFill>
                  <a:srgbClr val="1D2F68"/>
                </a:solidFill>
                <a:ea typeface="ＭＳ Ｐゴシック" pitchFamily="34" charset="-128"/>
              </a:rPr>
              <a:t> can provide effective training</a:t>
            </a:r>
          </a:p>
          <a:p>
            <a:pPr lvl="1"/>
            <a:r>
              <a:rPr lang="en-US" altLang="en-US" dirty="0" smtClean="0">
                <a:solidFill>
                  <a:srgbClr val="1D2F68"/>
                </a:solidFill>
                <a:ea typeface="ＭＳ Ｐゴシック" pitchFamily="34" charset="-128"/>
              </a:rPr>
              <a:t>Instructors</a:t>
            </a:r>
          </a:p>
          <a:p>
            <a:pPr lvl="1"/>
            <a:r>
              <a:rPr lang="en-US" altLang="en-US" dirty="0" smtClean="0">
                <a:solidFill>
                  <a:srgbClr val="1D2F68"/>
                </a:solidFill>
                <a:ea typeface="ＭＳ Ｐゴシック" pitchFamily="34" charset="-128"/>
              </a:rPr>
              <a:t>Scenario-based</a:t>
            </a:r>
            <a:br>
              <a:rPr lang="en-US" altLang="en-US" dirty="0" smtClean="0">
                <a:solidFill>
                  <a:srgbClr val="1D2F68"/>
                </a:solidFill>
                <a:ea typeface="ＭＳ Ｐゴシック" pitchFamily="34" charset="-128"/>
              </a:rPr>
            </a:br>
            <a:r>
              <a:rPr lang="en-US" altLang="en-US" dirty="0" smtClean="0">
                <a:solidFill>
                  <a:srgbClr val="1D2F68"/>
                </a:solidFill>
                <a:ea typeface="ＭＳ Ｐゴシック" pitchFamily="34" charset="-128"/>
              </a:rPr>
              <a:t>Training programs</a:t>
            </a:r>
          </a:p>
        </p:txBody>
      </p:sp>
      <p:pic>
        <p:nvPicPr>
          <p:cNvPr id="4098" name="Picture 2" descr="G:\My Pictures\Alaska\2008\07 Jul\New Folder\IMG_19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61" r="34535" b="42326"/>
          <a:stretch/>
        </p:blipFill>
        <p:spPr bwMode="auto">
          <a:xfrm>
            <a:off x="5440376" y="3561347"/>
            <a:ext cx="3416545" cy="20632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175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5YDFD77UPU3F-311-788</_dlc_DocId>
    <_dlc_DocIdUrl xmlns="04289566-cf42-4ce7-aa7c-2469c3d4502e">
      <Url>https://avssp.faa.gov/avs/afsfaast/_layouts/15/DocIdRedir.aspx?ID=5YDFD77UPU3F-311-788</Url>
      <Description>5YDFD77UPU3F-311-788</Description>
    </_dlc_DocIdUrl>
    <IconOverlay xmlns="http://schemas.microsoft.com/sharepoint/v4"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80675E-01F7-49AA-B61E-EE85CFCAD03B}">
  <ds:schemaRefs>
    <ds:schemaRef ds:uri="http://schemas.microsoft.com/office/2006/documentManagement/types"/>
    <ds:schemaRef ds:uri="http://purl.org/dc/term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http://schemas.microsoft.com/sharepoint/v4"/>
    <ds:schemaRef ds:uri="04289566-cf42-4ce7-aa7c-2469c3d4502e"/>
    <ds:schemaRef ds:uri="http://purl.org/dc/dcmitype/"/>
  </ds:schemaRefs>
</ds:datastoreItem>
</file>

<file path=customXml/itemProps2.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3.xml><?xml version="1.0" encoding="utf-8"?>
<ds:datastoreItem xmlns:ds="http://schemas.openxmlformats.org/officeDocument/2006/customXml" ds:itemID="{9C8AACC1-AE5E-4794-8AB5-CC6EC3EA1E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B17F8C7-2AEB-4BC2-A828-B2E729EBBA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5239</TotalTime>
  <Words>2017</Words>
  <Application>Microsoft Office PowerPoint</Application>
  <PresentationFormat>On-screen Show (4:3)</PresentationFormat>
  <Paragraphs>239</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ＭＳ Ｐゴシック</vt:lpstr>
      <vt:lpstr>Arial</vt:lpstr>
      <vt:lpstr>Helvetica Neue Medium</vt:lpstr>
      <vt:lpstr>Times New Roman</vt:lpstr>
      <vt:lpstr>1_Custom Design</vt:lpstr>
      <vt:lpstr>2_Custom Design</vt:lpstr>
      <vt:lpstr>The National FAA Safety Team Presents</vt:lpstr>
      <vt:lpstr>Welcome</vt:lpstr>
      <vt:lpstr>Overview </vt:lpstr>
      <vt:lpstr>Training for emergencies </vt:lpstr>
      <vt:lpstr>Correlative learning </vt:lpstr>
      <vt:lpstr>Scenario-based training </vt:lpstr>
      <vt:lpstr>Scenario-based training </vt:lpstr>
      <vt:lpstr>Multi-engine scenarios</vt:lpstr>
      <vt:lpstr>Simulators and scenarios</vt:lpstr>
      <vt:lpstr>3 Keys to success</vt:lpstr>
      <vt:lpstr>Questions?</vt:lpstr>
      <vt:lpstr>Proficiency and Peace of Mind</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Month-March 2018 Emergency Procedures Training-PPT</dc:title>
  <dc:creator>MTONEY</dc:creator>
  <cp:lastModifiedBy>Buskirk, Tina B (FAA)</cp:lastModifiedBy>
  <cp:revision>293</cp:revision>
  <dcterms:created xsi:type="dcterms:W3CDTF">2005-01-28T20:32:53Z</dcterms:created>
  <dcterms:modified xsi:type="dcterms:W3CDTF">2018-02-23T20:39:53Z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932f5eb6-3fd3-4ecc-909e-aa67a7c2a886</vt:lpwstr>
  </property>
</Properties>
</file>