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4"/>
  </p:notesMasterIdLst>
  <p:handoutMasterIdLst>
    <p:handoutMasterId r:id="rId25"/>
  </p:handoutMasterIdLst>
  <p:sldIdLst>
    <p:sldId id="313" r:id="rId7"/>
    <p:sldId id="292" r:id="rId8"/>
    <p:sldId id="293" r:id="rId9"/>
    <p:sldId id="296" r:id="rId10"/>
    <p:sldId id="320" r:id="rId11"/>
    <p:sldId id="310" r:id="rId12"/>
    <p:sldId id="311" r:id="rId13"/>
    <p:sldId id="316" r:id="rId14"/>
    <p:sldId id="322" r:id="rId15"/>
    <p:sldId id="318" r:id="rId16"/>
    <p:sldId id="319" r:id="rId17"/>
    <p:sldId id="315" r:id="rId18"/>
    <p:sldId id="306" r:id="rId19"/>
    <p:sldId id="290" r:id="rId20"/>
    <p:sldId id="291" r:id="rId21"/>
    <p:sldId id="321" r:id="rId22"/>
    <p:sldId id="312" r:id="rId2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292"/>
            <p14:sldId id="293"/>
            <p14:sldId id="296"/>
            <p14:sldId id="320"/>
            <p14:sldId id="310"/>
            <p14:sldId id="311"/>
            <p14:sldId id="316"/>
            <p14:sldId id="322"/>
            <p14:sldId id="318"/>
            <p14:sldId id="319"/>
            <p14:sldId id="315"/>
            <p14:sldId id="306"/>
            <p14:sldId id="290"/>
            <p14:sldId id="291"/>
            <p14:sldId id="321"/>
            <p14:sldId id="312"/>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73621" autoAdjust="0"/>
  </p:normalViewPr>
  <p:slideViewPr>
    <p:cSldViewPr snapToGrid="0">
      <p:cViewPr varScale="1">
        <p:scale>
          <a:sx n="65" d="100"/>
          <a:sy n="65" d="100"/>
        </p:scale>
        <p:origin x="2011" y="3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2017/8-14-112 (I) PP </a:t>
            </a:r>
            <a:r>
              <a:rPr lang="en-US" dirty="0" smtClean="0">
                <a:latin typeface="Times New Roman" pitchFamily="18" charset="0"/>
                <a:ea typeface="ＭＳ Ｐゴシック" pitchFamily="34" charset="-128"/>
              </a:rPr>
              <a:t>Original Author: J. Steuernagle July 2017 POC: K. CloverAFS-850 Operations Lead Phone: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Smart Cockpit Technology</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boxes represent internal and external information sources that are available in the aircraft. Flight plan information is transferred to the aircraft shortly after it is powered up.  Aircraft position, system status, takeoff and</a:t>
            </a:r>
            <a:r>
              <a:rPr lang="en-US" baseline="0" dirty="0" smtClean="0"/>
              <a:t> climb calculations are based on internal information and external information such as field conditions, elevation, temperature, and dew point.  After run up, pilots conduct the flight while internal systems keep track of performance and position presenting the appropriate checklists when needed.  Let’s see what happens when an abnormal condition is encountered.</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41386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an unsafe gear indication was reported shortly after the gear was selected down.  Using</a:t>
            </a:r>
            <a:r>
              <a:rPr lang="en-US" baseline="0" dirty="0" smtClean="0"/>
              <a:t> internal systems data the aircraft will attempt to discover the condition cause.  In this case, emergency gear extension is called for and the emergency gear extension checklist is presented.  With “3 in the green” the aircraft lands normally.</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81884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We’re not talking about the distant future here.  Although in one sense we’re just getting started, smart cockpit tech is available right now and progress will accelerate as more manufacturers and aircraft owners adopt the technology.</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It all begins with ADS-B.  Not only do you have improved aircraft position data but those data can be used in collision avoidance.  And ADS-B In comes with a data link for environmental information.  That same data link can be used for ATC communications, NOTAMS, and up to the minute TFR information.  The year 2020 is fast approaching.  If you haven’t already equipped with ADS-B do so soon and avoid the last minute rush.</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315565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13</a:t>
            </a:fld>
            <a:endParaRPr lang="en-US" alt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16</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17</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(The End)</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recommendations from a work group that studies loss of control.  The General Aviation Joint Steering Committee or GAJSC is a government/industry group that studies GA accidents and makes recommendations</a:t>
            </a:r>
            <a:r>
              <a:rPr lang="en-US" altLang="en-US" baseline="0" dirty="0" smtClean="0">
                <a:latin typeface="Times New Roman" pitchFamily="18" charset="0"/>
                <a:ea typeface="ＭＳ Ｐゴシック" pitchFamily="34" charset="-128"/>
              </a:rPr>
              <a:t> for adoption of what  they call safety enhancements.  One of their safety enhancements promotes equipping GA aircraft with Smart Cockpit Technology.  We discussed Electronic Engine Control in a previous Topic of the Month but we’ll revisit it and aircraft performance monitoring in this presentation as key components of an integrated cockpit information stream.   That information stream is informed by internal and external sensors and data sources.</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7B9BA26-0943-4B4E-AB5B-0B1F871C4904}"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If your car has one of these buttons – you’ve got some form of Electronic Engine Control.  From Basic Electronic Ignition to Full Authority Digital Engine Control, EECs are more reliable, more efficient, and less costly to purchase and maintain than analog systems.  Evaluating input from engine and environmental sensors hundreds of times per minute, the EEC keeps your engine running at peak efficiency for your operational environment.  And those same sensors can provide valuable input as to the health of your power plant.  If problems are detected you’ll see an indication – usually a service light – on your panel.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Similar economy and reliability are available for aircraft now.  Some new aircraft already feature Full Authority Digital Engine Control and electronic ignition systems can be retrofitted to many engines in the fleet.  </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But another huge feature of electronic control is data availability for performance monitoring and predictive performance calculations.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Times New Roman" pitchFamily="18" charset="0"/>
                <a:ea typeface="ＭＳ Ｐゴシック" pitchFamily="34" charset="-128"/>
              </a:rPr>
              <a:t>Interconnected Devices and sensors make more information available in the cockpit than ever before.</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Air/Ground Data Links can provide ATC clearances and instructions as well as Weather depiction and field condition reports and NOTAMS.</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mobile - to installed equipment technology makes information transfer between your mobile device and your aircraft simple, speedy, and safe.  There’s no chance of fumble fingering a route entry if it’s transferred directly from your flight plan to the aircraft.</a:t>
            </a:r>
          </a:p>
          <a:p>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This is not technology that will come to us sometime in the future.  It’s technology that we can use today.</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DCF676E-10AF-4BC7-9E37-BD555AD8A98B}"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Were talking about a Flight Information Stream.  Drawing on information from internal and external sources, a comprehensive picture of aircraft state and component health can be formed, updated, and presented to pilots in text and graphical form.  </a:t>
            </a:r>
          </a:p>
          <a:p>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Times New Roman" pitchFamily="18" charset="0"/>
                <a:ea typeface="+mn-ea"/>
                <a:cs typeface="+mn-cs"/>
              </a:rPr>
              <a:t>Background:  </a:t>
            </a:r>
            <a:r>
              <a:rPr lang="en-US" sz="1200" b="0" i="0" u="none" strike="noStrike" kern="1200" baseline="0" dirty="0" smtClean="0">
                <a:solidFill>
                  <a:schemeClr val="tx1"/>
                </a:solidFill>
                <a:latin typeface="Times New Roman" pitchFamily="18" charset="0"/>
                <a:ea typeface="+mn-ea"/>
                <a:cs typeface="+mn-cs"/>
              </a:rPr>
              <a:t>Here’s a list of some information that is now or will soon be available in the cockpit.</a:t>
            </a:r>
            <a:endParaRPr lang="en-US" sz="1200" b="1"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performance data</a:t>
            </a:r>
          </a:p>
          <a:p>
            <a:r>
              <a:rPr lang="en-US" sz="1200" b="0" i="0" u="none" strike="noStrike" kern="1200" baseline="0" dirty="0" smtClean="0">
                <a:solidFill>
                  <a:schemeClr val="tx1"/>
                </a:solidFill>
                <a:latin typeface="Times New Roman" pitchFamily="18" charset="0"/>
                <a:ea typeface="+mn-ea"/>
                <a:cs typeface="+mn-cs"/>
              </a:rPr>
              <a:t>b. biometrics (O2 monitoring) </a:t>
            </a:r>
          </a:p>
          <a:p>
            <a:r>
              <a:rPr lang="en-US" sz="1200" b="0" i="0" u="none" strike="noStrike" kern="1200" baseline="0" dirty="0" smtClean="0">
                <a:solidFill>
                  <a:schemeClr val="tx1"/>
                </a:solidFill>
                <a:latin typeface="Times New Roman" pitchFamily="18" charset="0"/>
                <a:ea typeface="+mn-ea"/>
                <a:cs typeface="+mn-cs"/>
              </a:rPr>
              <a:t>c. engine monitoring and exceedance resolution </a:t>
            </a:r>
          </a:p>
          <a:p>
            <a:r>
              <a:rPr lang="en-US" sz="1200" b="0" i="0" u="none" strike="noStrike" kern="1200" baseline="0" dirty="0" smtClean="0">
                <a:solidFill>
                  <a:schemeClr val="tx1"/>
                </a:solidFill>
                <a:latin typeface="Times New Roman" pitchFamily="18" charset="0"/>
                <a:ea typeface="+mn-ea"/>
                <a:cs typeface="+mn-cs"/>
              </a:rPr>
              <a:t>d. fuel monitoring </a:t>
            </a:r>
          </a:p>
          <a:p>
            <a:r>
              <a:rPr lang="en-US" sz="1200" b="0" i="0" u="none" strike="noStrike" kern="1200" baseline="0" dirty="0" smtClean="0">
                <a:solidFill>
                  <a:schemeClr val="tx1"/>
                </a:solidFill>
                <a:latin typeface="Times New Roman" pitchFamily="18" charset="0"/>
                <a:ea typeface="+mn-ea"/>
                <a:cs typeface="+mn-cs"/>
              </a:rPr>
              <a:t>e. system monitoring </a:t>
            </a:r>
          </a:p>
          <a:p>
            <a:r>
              <a:rPr lang="en-US" sz="1200" b="0" i="0" u="none" strike="noStrike" kern="1200" baseline="0" dirty="0" smtClean="0">
                <a:solidFill>
                  <a:schemeClr val="tx1"/>
                </a:solidFill>
                <a:latin typeface="Times New Roman" pitchFamily="18" charset="0"/>
                <a:ea typeface="+mn-ea"/>
                <a:cs typeface="+mn-cs"/>
              </a:rPr>
              <a:t>f. aircraft configuration </a:t>
            </a:r>
          </a:p>
          <a:p>
            <a:r>
              <a:rPr lang="en-US" sz="1200" b="0" i="0" u="none" strike="noStrike" kern="1200" baseline="0" dirty="0" smtClean="0">
                <a:solidFill>
                  <a:schemeClr val="tx1"/>
                </a:solidFill>
                <a:latin typeface="Times New Roman" pitchFamily="18" charset="0"/>
                <a:ea typeface="+mn-ea"/>
                <a:cs typeface="+mn-cs"/>
              </a:rPr>
              <a:t>g. general alerts/warnings </a:t>
            </a:r>
          </a:p>
          <a:p>
            <a:r>
              <a:rPr lang="en-US" sz="1200" b="0" i="0" u="none" strike="noStrike" kern="1200" baseline="0" dirty="0" smtClean="0">
                <a:solidFill>
                  <a:schemeClr val="tx1"/>
                </a:solidFill>
                <a:latin typeface="Times New Roman" pitchFamily="18" charset="0"/>
                <a:ea typeface="+mn-ea"/>
                <a:cs typeface="+mn-cs"/>
              </a:rPr>
              <a:t>i. VMC imminent </a:t>
            </a:r>
          </a:p>
          <a:p>
            <a:r>
              <a:rPr lang="en-US" sz="1200" b="0" i="0" u="none" strike="noStrike" kern="1200" baseline="0" dirty="0" smtClean="0">
                <a:solidFill>
                  <a:schemeClr val="tx1"/>
                </a:solidFill>
                <a:latin typeface="Times New Roman" pitchFamily="18" charset="0"/>
                <a:ea typeface="+mn-ea"/>
                <a:cs typeface="+mn-cs"/>
              </a:rPr>
              <a:t>ii. turbocharger failure </a:t>
            </a:r>
          </a:p>
          <a:p>
            <a:r>
              <a:rPr lang="en-US" sz="1200" b="0" i="0" u="none" strike="noStrike" kern="1200" baseline="0" dirty="0" smtClean="0">
                <a:solidFill>
                  <a:schemeClr val="tx1"/>
                </a:solidFill>
                <a:latin typeface="Times New Roman" pitchFamily="18" charset="0"/>
                <a:ea typeface="+mn-ea"/>
                <a:cs typeface="+mn-cs"/>
              </a:rPr>
              <a:t>iii. clearance conformance </a:t>
            </a:r>
          </a:p>
          <a:p>
            <a:r>
              <a:rPr lang="en-US" sz="1200" b="0" i="0" u="none" strike="noStrike" kern="1200" baseline="0" dirty="0" smtClean="0">
                <a:solidFill>
                  <a:schemeClr val="tx1"/>
                </a:solidFill>
                <a:latin typeface="Times New Roman" pitchFamily="18" charset="0"/>
                <a:ea typeface="+mn-ea"/>
                <a:cs typeface="+mn-cs"/>
              </a:rPr>
              <a:t>iv. weather </a:t>
            </a:r>
          </a:p>
          <a:p>
            <a:r>
              <a:rPr lang="en-US" sz="1200" b="0" i="0" u="none" strike="noStrike" kern="1200" baseline="0" dirty="0" smtClean="0">
                <a:solidFill>
                  <a:schemeClr val="tx1"/>
                </a:solidFill>
                <a:latin typeface="Times New Roman" pitchFamily="18" charset="0"/>
                <a:ea typeface="+mn-ea"/>
                <a:cs typeface="+mn-cs"/>
              </a:rPr>
              <a:t>v. airspace and runway information </a:t>
            </a:r>
          </a:p>
          <a:p>
            <a:r>
              <a:rPr lang="en-US" sz="1200" b="0" i="0" u="none" strike="noStrike" kern="1200" baseline="0" dirty="0" smtClean="0">
                <a:solidFill>
                  <a:schemeClr val="tx1"/>
                </a:solidFill>
                <a:latin typeface="Times New Roman" pitchFamily="18" charset="0"/>
                <a:ea typeface="+mn-ea"/>
                <a:cs typeface="+mn-cs"/>
              </a:rPr>
              <a:t>vi. NOTAMS </a:t>
            </a:r>
          </a:p>
          <a:p>
            <a:r>
              <a:rPr lang="en-US" sz="1200" b="0" i="0" u="none" strike="noStrike" kern="1200" baseline="0" dirty="0" smtClean="0">
                <a:solidFill>
                  <a:schemeClr val="tx1"/>
                </a:solidFill>
                <a:latin typeface="Times New Roman" pitchFamily="18" charset="0"/>
                <a:ea typeface="+mn-ea"/>
                <a:cs typeface="+mn-cs"/>
              </a:rPr>
              <a:t>vii. flight planning </a:t>
            </a:r>
          </a:p>
          <a:p>
            <a:r>
              <a:rPr lang="en-US" sz="1200" b="0" i="0" u="none" strike="noStrike" kern="1200" baseline="0" dirty="0" smtClean="0">
                <a:solidFill>
                  <a:schemeClr val="tx1"/>
                </a:solidFill>
                <a:latin typeface="Times New Roman" pitchFamily="18" charset="0"/>
                <a:ea typeface="+mn-ea"/>
                <a:cs typeface="+mn-cs"/>
              </a:rPr>
              <a:t>h. emergency situations </a:t>
            </a:r>
          </a:p>
          <a:p>
            <a:r>
              <a:rPr lang="en-US" sz="1200" b="0" i="0" u="none" strike="noStrike" kern="1200" baseline="0" dirty="0" smtClean="0">
                <a:solidFill>
                  <a:schemeClr val="tx1"/>
                </a:solidFill>
                <a:latin typeface="Times New Roman" pitchFamily="18" charset="0"/>
                <a:ea typeface="+mn-ea"/>
                <a:cs typeface="+mn-cs"/>
              </a:rPr>
              <a:t>i. prompts pilots (orally/visually) through pertinent checklist items </a:t>
            </a:r>
          </a:p>
          <a:p>
            <a:r>
              <a:rPr lang="en-US" sz="1200" b="0" i="0" u="none" strike="noStrike" kern="1200" baseline="0" dirty="0" smtClean="0">
                <a:solidFill>
                  <a:schemeClr val="tx1"/>
                </a:solidFill>
                <a:latin typeface="Times New Roman" pitchFamily="18" charset="0"/>
                <a:ea typeface="+mn-ea"/>
                <a:cs typeface="+mn-cs"/>
              </a:rPr>
              <a:t>j. conditional instructions based on aircraft position and condition of flight </a:t>
            </a:r>
          </a:p>
          <a:p>
            <a:r>
              <a:rPr lang="en-US" sz="1200" b="0" i="0" u="none" strike="noStrike" kern="1200" baseline="0" dirty="0" smtClean="0">
                <a:solidFill>
                  <a:schemeClr val="tx1"/>
                </a:solidFill>
                <a:latin typeface="Times New Roman" pitchFamily="18" charset="0"/>
                <a:ea typeface="+mn-ea"/>
                <a:cs typeface="+mn-cs"/>
              </a:rPr>
              <a:t>k. energy management </a:t>
            </a:r>
          </a:p>
          <a:p>
            <a:r>
              <a:rPr lang="en-US" sz="1200" b="0" i="0" u="none" strike="noStrike" kern="1200" baseline="0" dirty="0" smtClean="0">
                <a:solidFill>
                  <a:schemeClr val="tx1"/>
                </a:solidFill>
                <a:latin typeface="Times New Roman" pitchFamily="18" charset="0"/>
                <a:ea typeface="+mn-ea"/>
                <a:cs typeface="+mn-cs"/>
              </a:rPr>
              <a:t>l. best glide </a:t>
            </a:r>
          </a:p>
          <a:p>
            <a:r>
              <a:rPr lang="en-US" sz="1200" b="0" i="0" u="none" strike="noStrike" kern="1200" baseline="0" dirty="0" smtClean="0">
                <a:solidFill>
                  <a:schemeClr val="tx1"/>
                </a:solidFill>
                <a:latin typeface="Times New Roman" pitchFamily="18" charset="0"/>
                <a:ea typeface="+mn-ea"/>
                <a:cs typeface="+mn-cs"/>
              </a:rPr>
              <a:t>m. best path “highway in the sky” </a:t>
            </a:r>
          </a:p>
          <a:p>
            <a:r>
              <a:rPr lang="en-US" sz="1200" b="0" i="0" u="none" strike="noStrike" kern="1200" baseline="0" dirty="0" smtClean="0">
                <a:solidFill>
                  <a:schemeClr val="tx1"/>
                </a:solidFill>
                <a:latin typeface="Times New Roman" pitchFamily="18" charset="0"/>
                <a:ea typeface="+mn-ea"/>
                <a:cs typeface="+mn-cs"/>
              </a:rPr>
              <a:t>n. available runways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315565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We’re used to seeing graphical navigation information in the cockpit – in installed avionics, hand held devices, or both.  Weather and airspace is already integrated with many navigational displays.  NOTAMS and TFRs are available as well.  In the future, ATC communications and aircraft configuration will be integrated and smart checklists for normal and emergency operations will appear as needed.  With all that information available, the aircraft will be able to predict performance in takeoff, cruise, approach, and landing operations.  Imagine knowing exactly how much runway you’ll need for every takeoff and landing.</a:t>
            </a:r>
          </a:p>
          <a:p>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15565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high level diagram of a cross country flight.  Currently most pilots do their flight planning before they</a:t>
            </a:r>
            <a:r>
              <a:rPr lang="en-US" baseline="0" dirty="0" smtClean="0"/>
              <a:t> get to the aircraft.  Once the flight planning is complete and filed they manually upload the route information into the navigation system, secure the appropriate clearances, and they’re ready to taxi.  Let’s see how this process will be informed with the advent of smart cockpit technology.</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38346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759423"/>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116759"/>
            <a:ext cx="453043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a:t>
            </a:r>
            <a:r>
              <a:rPr lang="en-US" sz="2400" baseline="0" smtClean="0"/>
              <a:t>by AFS-920</a:t>
            </a:r>
            <a:endParaRPr lang="en-US" sz="2400" baseline="0" dirty="0" smtClean="0"/>
          </a:p>
          <a:p>
            <a:pPr>
              <a:buNone/>
            </a:pPr>
            <a:r>
              <a:rPr lang="en-US" sz="2400" i="0" baseline="0" dirty="0" smtClean="0"/>
              <a:t>National FAASTeam</a:t>
            </a:r>
          </a:p>
        </p:txBody>
      </p:sp>
      <p:pic>
        <p:nvPicPr>
          <p:cNvPr id="6146" name="Picture 2" descr="C:\Users\AWP205JS\Documents\FAASTeam\Projects\2018 Projects\Topic of the Month\07 - Apr - Smart Cockpit Tech\Graphics\Connex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17242" y="1639610"/>
            <a:ext cx="3719546" cy="46231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April			</a:t>
            </a:r>
          </a:p>
          <a:p>
            <a:r>
              <a:rPr lang="en-US" dirty="0" smtClean="0"/>
              <a:t>Smart Cockpit Technology</a:t>
            </a:r>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Stream Flow</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289126024"/>
              </p:ext>
            </p:extLst>
          </p:nvPr>
        </p:nvGraphicFramePr>
        <p:xfrm>
          <a:off x="613859" y="914363"/>
          <a:ext cx="8226425" cy="4852987"/>
        </p:xfrm>
        <a:graphic>
          <a:graphicData uri="http://schemas.openxmlformats.org/presentationml/2006/ole">
            <mc:AlternateContent xmlns:mc="http://schemas.openxmlformats.org/markup-compatibility/2006">
              <mc:Choice xmlns:v="urn:schemas-microsoft-com:vml" Requires="v">
                <p:oleObj spid="_x0000_s3089" name="Visio" r:id="rId4" imgW="8225656" imgH="4853736" progId="Visio.Drawing.11">
                  <p:embed/>
                </p:oleObj>
              </mc:Choice>
              <mc:Fallback>
                <p:oleObj name="Visio" r:id="rId4" imgW="8225656" imgH="4853736" progId="Visio.Drawing.11">
                  <p:embed/>
                  <p:pic>
                    <p:nvPicPr>
                      <p:cNvPr id="0" name=""/>
                      <p:cNvPicPr/>
                      <p:nvPr/>
                    </p:nvPicPr>
                    <p:blipFill>
                      <a:blip r:embed="rId5"/>
                      <a:stretch>
                        <a:fillRect/>
                      </a:stretch>
                    </p:blipFill>
                    <p:spPr>
                      <a:xfrm>
                        <a:off x="613859" y="914363"/>
                        <a:ext cx="8226425" cy="4852987"/>
                      </a:xfrm>
                      <a:prstGeom prst="rect">
                        <a:avLst/>
                      </a:prstGeom>
                    </p:spPr>
                  </p:pic>
                </p:oleObj>
              </mc:Fallback>
            </mc:AlternateContent>
          </a:graphicData>
        </a:graphic>
      </p:graphicFrame>
    </p:spTree>
    <p:extLst>
      <p:ext uri="{BB962C8B-B14F-4D97-AF65-F5344CB8AC3E}">
        <p14:creationId xmlns:p14="http://schemas.microsoft.com/office/powerpoint/2010/main" val="3808089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Stream Flow</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3" descr="C:\Users\AWP205JS\Documents\FAASTeam\Projects\2018 Projects\Topic of the Month\07 - Apr - Smart Cockpit Tech\Graphics\electronic checkli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9" b="7700"/>
          <a:stretch/>
        </p:blipFill>
        <p:spPr bwMode="auto">
          <a:xfrm>
            <a:off x="3378819" y="4017056"/>
            <a:ext cx="2196791" cy="1736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909072347"/>
              </p:ext>
            </p:extLst>
          </p:nvPr>
        </p:nvGraphicFramePr>
        <p:xfrm>
          <a:off x="614053" y="900082"/>
          <a:ext cx="8226425" cy="4852988"/>
        </p:xfrm>
        <a:graphic>
          <a:graphicData uri="http://schemas.openxmlformats.org/presentationml/2006/ole">
            <mc:AlternateContent xmlns:mc="http://schemas.openxmlformats.org/markup-compatibility/2006">
              <mc:Choice xmlns:v="urn:schemas-microsoft-com:vml" Requires="v">
                <p:oleObj spid="_x0000_s4112" name="Visio" r:id="rId5" imgW="8225656" imgH="4853736" progId="Visio.Drawing.11">
                  <p:embed/>
                </p:oleObj>
              </mc:Choice>
              <mc:Fallback>
                <p:oleObj name="Visio" r:id="rId5" imgW="8225656" imgH="4853736" progId="Visio.Drawing.11">
                  <p:embed/>
                  <p:pic>
                    <p:nvPicPr>
                      <p:cNvPr id="0" name=""/>
                      <p:cNvPicPr/>
                      <p:nvPr/>
                    </p:nvPicPr>
                    <p:blipFill>
                      <a:blip r:embed="rId6"/>
                      <a:stretch>
                        <a:fillRect/>
                      </a:stretch>
                    </p:blipFill>
                    <p:spPr>
                      <a:xfrm>
                        <a:off x="614053" y="900082"/>
                        <a:ext cx="8226425" cy="4852988"/>
                      </a:xfrm>
                      <a:prstGeom prst="rect">
                        <a:avLst/>
                      </a:prstGeom>
                    </p:spPr>
                  </p:pic>
                </p:oleObj>
              </mc:Fallback>
            </mc:AlternateContent>
          </a:graphicData>
        </a:graphic>
      </p:graphicFrame>
    </p:spTree>
    <p:extLst>
      <p:ext uri="{BB962C8B-B14F-4D97-AF65-F5344CB8AC3E}">
        <p14:creationId xmlns:p14="http://schemas.microsoft.com/office/powerpoint/2010/main" val="3808089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57" y="596816"/>
            <a:ext cx="8472488" cy="609600"/>
          </a:xfrm>
        </p:spPr>
        <p:txBody>
          <a:bodyPr/>
          <a:lstStyle/>
          <a:p>
            <a:r>
              <a:rPr lang="en-US" dirty="0" smtClean="0"/>
              <a:t>Smart cockpit technology is available now.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sp>
        <p:nvSpPr>
          <p:cNvPr id="6" name="Content Placeholder 2"/>
          <p:cNvSpPr>
            <a:spLocks noGrp="1"/>
          </p:cNvSpPr>
          <p:nvPr>
            <p:ph idx="1"/>
          </p:nvPr>
        </p:nvSpPr>
        <p:spPr>
          <a:xfrm>
            <a:off x="462884" y="1616525"/>
            <a:ext cx="8050213" cy="4391025"/>
          </a:xfrm>
        </p:spPr>
        <p:txBody>
          <a:bodyPr/>
          <a:lstStyle/>
          <a:p>
            <a:r>
              <a:rPr lang="en-US" altLang="en-US" dirty="0" smtClean="0">
                <a:ea typeface="ＭＳ Ｐゴシック" pitchFamily="34" charset="-128"/>
              </a:rPr>
              <a:t>Not the distant future</a:t>
            </a:r>
          </a:p>
          <a:p>
            <a:pPr lvl="1"/>
            <a:r>
              <a:rPr lang="en-US" altLang="en-US" dirty="0" smtClean="0">
                <a:ea typeface="ＭＳ Ｐゴシック" pitchFamily="34" charset="-128"/>
              </a:rPr>
              <a:t>but we’re just getting started</a:t>
            </a:r>
          </a:p>
          <a:p>
            <a:pPr lvl="1"/>
            <a:r>
              <a:rPr lang="en-US" altLang="en-US" dirty="0" smtClean="0">
                <a:ea typeface="ＭＳ Ｐゴシック" pitchFamily="34" charset="-128"/>
              </a:rPr>
              <a:t>Progress will accelerate</a:t>
            </a:r>
          </a:p>
          <a:p>
            <a:r>
              <a:rPr lang="en-US" altLang="en-US" dirty="0" smtClean="0">
                <a:ea typeface="ＭＳ Ｐゴシック" pitchFamily="34" charset="-128"/>
              </a:rPr>
              <a:t>It begins with ADS-B</a:t>
            </a:r>
          </a:p>
          <a:p>
            <a:pPr lvl="1"/>
            <a:r>
              <a:rPr lang="en-US" altLang="en-US" dirty="0" smtClean="0">
                <a:ea typeface="ＭＳ Ｐゴシック" pitchFamily="34" charset="-128"/>
              </a:rPr>
              <a:t>Aircraft position</a:t>
            </a:r>
          </a:p>
          <a:p>
            <a:pPr lvl="1"/>
            <a:r>
              <a:rPr lang="en-US" altLang="en-US" dirty="0" smtClean="0">
                <a:ea typeface="ＭＳ Ｐゴシック" pitchFamily="34" charset="-128"/>
              </a:rPr>
              <a:t>Collision alert and avoidance</a:t>
            </a:r>
          </a:p>
          <a:p>
            <a:pPr lvl="1"/>
            <a:r>
              <a:rPr lang="en-US" altLang="en-US" dirty="0" smtClean="0">
                <a:ea typeface="ＭＳ Ｐゴシック" pitchFamily="34" charset="-128"/>
              </a:rPr>
              <a:t>Data link</a:t>
            </a:r>
          </a:p>
          <a:p>
            <a:r>
              <a:rPr lang="en-US" altLang="en-US" dirty="0" smtClean="0">
                <a:ea typeface="ＭＳ Ｐゴシック" pitchFamily="34" charset="-128"/>
              </a:rPr>
              <a:t>Avoid the last minute rush &amp; equip with ADS-B soon.</a:t>
            </a:r>
          </a:p>
          <a:p>
            <a:pPr marL="0" indent="0">
              <a:buNone/>
            </a:pPr>
            <a:endParaRPr lang="en-US" altLang="en-US" dirty="0" smtClean="0">
              <a:ea typeface="ＭＳ Ｐゴシック" pitchFamily="34" charset="-128"/>
            </a:endParaRPr>
          </a:p>
        </p:txBody>
      </p:sp>
      <p:pic>
        <p:nvPicPr>
          <p:cNvPr id="5124" name="Picture 4" descr="C:\Users\AWP205JS\Documents\FAASTeam\Projects\2018 Projects\Topic of the Month\07 - Apr - Smart Cockpit Tech\Graphics\gl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844" y="1434516"/>
            <a:ext cx="3692150" cy="25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77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smtClean="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4498398" y="1088447"/>
            <a:ext cx="4105275" cy="4567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April			</a:t>
            </a:r>
          </a:p>
          <a:p>
            <a:r>
              <a:rPr lang="en-US" dirty="0" smtClean="0"/>
              <a:t>Smart Cockpit Technology</a:t>
            </a:r>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13468798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a:t>April			</a:t>
            </a:r>
          </a:p>
          <a:p>
            <a:r>
              <a:rPr lang="en-US" dirty="0"/>
              <a:t>Smart Cockpit Technology</a:t>
            </a:r>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9525929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a:xfrm>
            <a:off x="495300" y="1206122"/>
            <a:ext cx="8050213" cy="4391025"/>
          </a:xfrm>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smtClean="0">
                <a:solidFill>
                  <a:schemeClr val="bg1"/>
                </a:solidFill>
                <a:latin typeface="Times New Roman" pitchFamily="18" charset="0"/>
              </a:rPr>
              <a:pPr eaLnBrk="1" hangingPunct="1"/>
              <a:t>2</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6147" name="Content Placeholder 2"/>
          <p:cNvSpPr>
            <a:spLocks noGrp="1"/>
          </p:cNvSpPr>
          <p:nvPr>
            <p:ph idx="1"/>
          </p:nvPr>
        </p:nvSpPr>
        <p:spPr>
          <a:xfrm>
            <a:off x="174625" y="1162437"/>
            <a:ext cx="8737600" cy="4391025"/>
          </a:xfrm>
        </p:spPr>
        <p:txBody>
          <a:bodyPr/>
          <a:lstStyle/>
          <a:p>
            <a:r>
              <a:rPr lang="en-US" altLang="en-US" dirty="0" smtClean="0">
                <a:ea typeface="ＭＳ Ｐゴシック" pitchFamily="34" charset="-128"/>
              </a:rPr>
              <a:t>GAJSC* Safety Enhancements</a:t>
            </a:r>
          </a:p>
          <a:p>
            <a:r>
              <a:rPr lang="en-US" altLang="en-US" dirty="0" smtClean="0">
                <a:ea typeface="ＭＳ Ｐゴシック" pitchFamily="34" charset="-128"/>
              </a:rPr>
              <a:t>Smart Cockpit Technology</a:t>
            </a:r>
          </a:p>
          <a:p>
            <a:pPr lvl="1"/>
            <a:r>
              <a:rPr lang="en-US" altLang="en-US" dirty="0" smtClean="0">
                <a:ea typeface="ＭＳ Ｐゴシック" pitchFamily="34" charset="-128"/>
              </a:rPr>
              <a:t>Electronic Engine Control (EEC)</a:t>
            </a:r>
          </a:p>
          <a:p>
            <a:pPr lvl="1"/>
            <a:r>
              <a:rPr lang="en-US" altLang="en-US" dirty="0" smtClean="0">
                <a:ea typeface="ＭＳ Ｐゴシック" pitchFamily="34" charset="-128"/>
              </a:rPr>
              <a:t>Performance monitoring</a:t>
            </a:r>
          </a:p>
          <a:p>
            <a:pPr lvl="1"/>
            <a:r>
              <a:rPr lang="en-US" altLang="en-US" dirty="0" smtClean="0">
                <a:ea typeface="ＭＳ Ｐゴシック" pitchFamily="34" charset="-128"/>
              </a:rPr>
              <a:t>Flight information stream</a:t>
            </a:r>
          </a:p>
          <a:p>
            <a:pPr lvl="1"/>
            <a:r>
              <a:rPr lang="en-US" altLang="en-US" dirty="0" smtClean="0">
                <a:ea typeface="ＭＳ Ｐゴシック" pitchFamily="34" charset="-128"/>
              </a:rPr>
              <a:t>Interconnected devices</a:t>
            </a:r>
          </a:p>
          <a:p>
            <a:pPr lvl="2"/>
            <a:r>
              <a:rPr lang="en-US" altLang="en-US" dirty="0" smtClean="0">
                <a:ea typeface="ＭＳ Ｐゴシック" pitchFamily="34" charset="-128"/>
              </a:rPr>
              <a:t>Cockpit instruments and displays</a:t>
            </a:r>
          </a:p>
          <a:p>
            <a:pPr lvl="2"/>
            <a:r>
              <a:rPr lang="en-US" altLang="en-US" dirty="0" smtClean="0">
                <a:ea typeface="ＭＳ Ｐゴシック" pitchFamily="34" charset="-128"/>
              </a:rPr>
              <a:t>Mobile devices</a:t>
            </a:r>
          </a:p>
          <a:p>
            <a:pPr marL="0" indent="0">
              <a:buNone/>
            </a:pPr>
            <a:endParaRPr lang="en-US" altLang="en-US" sz="2000" dirty="0" smtClean="0">
              <a:ea typeface="ＭＳ Ｐゴシック" pitchFamily="34" charset="-128"/>
            </a:endParaRPr>
          </a:p>
          <a:p>
            <a:pPr marL="0" indent="0">
              <a:buNone/>
            </a:pPr>
            <a:r>
              <a:rPr lang="en-US" altLang="en-US" sz="2000" dirty="0">
                <a:ea typeface="ＭＳ Ｐゴシック" pitchFamily="34" charset="-128"/>
              </a:rPr>
              <a:t> </a:t>
            </a:r>
            <a:r>
              <a:rPr lang="en-US" altLang="en-US" sz="2000" dirty="0" smtClean="0">
                <a:ea typeface="ＭＳ Ｐゴシック" pitchFamily="34" charset="-128"/>
              </a:rPr>
              <a:t>                                         *General Aviation Joint Steering Committee</a:t>
            </a: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573CF5-51D6-41CD-9539-670D40EADCA5}" type="slidenum">
              <a:rPr lang="en-US" altLang="en-US" sz="1400" smtClean="0">
                <a:solidFill>
                  <a:schemeClr val="bg1"/>
                </a:solidFill>
                <a:latin typeface="Times New Roman" pitchFamily="18" charset="0"/>
              </a:rPr>
              <a:pPr eaLnBrk="1" hangingPunct="1"/>
              <a:t>3</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5510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smtClean="0">
                <a:ea typeface="ＭＳ Ｐゴシック" pitchFamily="34" charset="-128"/>
              </a:rPr>
              <a:t>Electronic Ignition &amp; Engine Control</a:t>
            </a:r>
            <a:r>
              <a:rPr lang="en-US" altLang="en-US" dirty="0" smtClean="0">
                <a:ea typeface="ＭＳ Ｐゴシック" pitchFamily="34" charset="-128"/>
              </a:rPr>
              <a:t>	</a:t>
            </a:r>
          </a:p>
        </p:txBody>
      </p:sp>
      <p:sp>
        <p:nvSpPr>
          <p:cNvPr id="9219" name="Content Placeholder 2"/>
          <p:cNvSpPr>
            <a:spLocks noGrp="1"/>
          </p:cNvSpPr>
          <p:nvPr>
            <p:ph idx="1"/>
          </p:nvPr>
        </p:nvSpPr>
        <p:spPr>
          <a:xfrm>
            <a:off x="474035" y="1114720"/>
            <a:ext cx="8050213" cy="4391025"/>
          </a:xfrm>
        </p:spPr>
        <p:txBody>
          <a:bodyPr/>
          <a:lstStyle/>
          <a:p>
            <a:r>
              <a:rPr lang="en-US" altLang="en-US" dirty="0" smtClean="0">
                <a:ea typeface="ＭＳ Ｐゴシック" pitchFamily="34" charset="-128"/>
              </a:rPr>
              <a:t>Basic electronic ignition</a:t>
            </a:r>
          </a:p>
          <a:p>
            <a:r>
              <a:rPr lang="en-US" altLang="en-US" dirty="0" smtClean="0">
                <a:ea typeface="ＭＳ Ｐゴシック" pitchFamily="34" charset="-128"/>
              </a:rPr>
              <a:t>Full Authority Digital Engine Control (FADEC)</a:t>
            </a:r>
          </a:p>
          <a:p>
            <a:r>
              <a:rPr lang="en-US" altLang="en-US" dirty="0" smtClean="0">
                <a:ea typeface="ＭＳ Ｐゴシック" pitchFamily="34" charset="-128"/>
              </a:rPr>
              <a:t>Fewer Mechanical Parts</a:t>
            </a:r>
          </a:p>
          <a:p>
            <a:pPr lvl="1"/>
            <a:r>
              <a:rPr lang="en-US" altLang="en-US" dirty="0" smtClean="0">
                <a:ea typeface="ＭＳ Ｐゴシック" pitchFamily="34" charset="-128"/>
              </a:rPr>
              <a:t>More reliable than analog systems</a:t>
            </a:r>
          </a:p>
          <a:p>
            <a:pPr lvl="1"/>
            <a:r>
              <a:rPr lang="en-US" altLang="en-US" dirty="0" smtClean="0">
                <a:ea typeface="ＭＳ Ｐゴシック" pitchFamily="34" charset="-128"/>
              </a:rPr>
              <a:t>No maintenance on ignition control units</a:t>
            </a:r>
          </a:p>
          <a:p>
            <a:r>
              <a:rPr lang="en-US" altLang="en-US" dirty="0" smtClean="0">
                <a:ea typeface="ＭＳ Ｐゴシック" pitchFamily="34" charset="-128"/>
              </a:rPr>
              <a:t>Increased fuel efficiency</a:t>
            </a:r>
          </a:p>
          <a:p>
            <a:r>
              <a:rPr lang="en-US" altLang="en-US" dirty="0" smtClean="0">
                <a:ea typeface="ＭＳ Ｐゴシック" pitchFamily="34" charset="-128"/>
              </a:rPr>
              <a:t>Reduced maintenance expense</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4</a:t>
            </a:fld>
            <a:endParaRPr lang="en-US" altLang="en-US" sz="1400" dirty="0" smtClean="0">
              <a:solidFill>
                <a:schemeClr val="bg1"/>
              </a:solidFill>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471" y="4052528"/>
            <a:ext cx="2667000" cy="1714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371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smtClean="0">
                <a:ea typeface="ＭＳ Ｐゴシック" pitchFamily="34" charset="-128"/>
              </a:rPr>
              <a:t>Electronic Ignition &amp; Engine Control</a:t>
            </a:r>
            <a:r>
              <a:rPr lang="en-US" altLang="en-US" dirty="0" smtClean="0">
                <a:ea typeface="ＭＳ Ｐゴシック" pitchFamily="34" charset="-128"/>
              </a:rPr>
              <a:t>	</a:t>
            </a:r>
          </a:p>
        </p:txBody>
      </p:sp>
      <p:sp>
        <p:nvSpPr>
          <p:cNvPr id="9219" name="Content Placeholder 2"/>
          <p:cNvSpPr>
            <a:spLocks noGrp="1"/>
          </p:cNvSpPr>
          <p:nvPr>
            <p:ph idx="1"/>
          </p:nvPr>
        </p:nvSpPr>
        <p:spPr>
          <a:xfrm>
            <a:off x="474035" y="1114720"/>
            <a:ext cx="8050213" cy="4391025"/>
          </a:xfrm>
        </p:spPr>
        <p:txBody>
          <a:bodyPr/>
          <a:lstStyle/>
          <a:p>
            <a:r>
              <a:rPr lang="en-US" altLang="en-US" dirty="0" smtClean="0">
                <a:ea typeface="ＭＳ Ｐゴシック" pitchFamily="34" charset="-128"/>
              </a:rPr>
              <a:t>Full Authority Digital Engine Control (FADEC)</a:t>
            </a:r>
          </a:p>
          <a:p>
            <a:r>
              <a:rPr lang="en-US" altLang="en-US" dirty="0" smtClean="0">
                <a:ea typeface="ＭＳ Ｐゴシック" pitchFamily="34" charset="-128"/>
              </a:rPr>
              <a:t>Retrofit systems</a:t>
            </a:r>
          </a:p>
          <a:p>
            <a:r>
              <a:rPr lang="en-US" altLang="en-US" dirty="0" smtClean="0">
                <a:ea typeface="ＭＳ Ｐゴシック" pitchFamily="34" charset="-128"/>
              </a:rPr>
              <a:t>Data availability </a:t>
            </a:r>
          </a:p>
          <a:p>
            <a:pPr lvl="1"/>
            <a:r>
              <a:rPr lang="en-US" altLang="en-US" dirty="0" smtClean="0">
                <a:ea typeface="ＭＳ Ｐゴシック" pitchFamily="34" charset="-128"/>
              </a:rPr>
              <a:t>Performance monitoring</a:t>
            </a:r>
          </a:p>
          <a:p>
            <a:pPr lvl="1"/>
            <a:r>
              <a:rPr lang="en-US" altLang="en-US" dirty="0" smtClean="0">
                <a:ea typeface="ＭＳ Ｐゴシック" pitchFamily="34" charset="-128"/>
              </a:rPr>
              <a:t>Predictive performance</a:t>
            </a:r>
            <a:br>
              <a:rPr lang="en-US" altLang="en-US" dirty="0" smtClean="0">
                <a:ea typeface="ＭＳ Ｐゴシック" pitchFamily="34" charset="-128"/>
              </a:rPr>
            </a:br>
            <a:r>
              <a:rPr lang="en-US" altLang="en-US" dirty="0" smtClean="0">
                <a:ea typeface="ＭＳ Ｐゴシック" pitchFamily="34" charset="-128"/>
              </a:rPr>
              <a:t>calculations</a:t>
            </a:r>
          </a:p>
          <a:p>
            <a:endParaRPr lang="en-US" altLang="en-US" dirty="0" smtClean="0">
              <a:ea typeface="ＭＳ Ｐゴシック" pitchFamily="34" charset="-128"/>
            </a:endParaRP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5</a:t>
            </a:fld>
            <a:endParaRPr lang="en-US" altLang="en-US" sz="1400" dirty="0" smtClean="0">
              <a:solidFill>
                <a:schemeClr val="bg1"/>
              </a:solidFill>
              <a:latin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564" y="3111191"/>
            <a:ext cx="3565872" cy="2403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5628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ea typeface="ＭＳ Ｐゴシック" pitchFamily="34" charset="-128"/>
              </a:rPr>
              <a:t>Interconnected Devices</a:t>
            </a:r>
          </a:p>
        </p:txBody>
      </p:sp>
      <p:sp>
        <p:nvSpPr>
          <p:cNvPr id="9219" name="Content Placeholder 2"/>
          <p:cNvSpPr>
            <a:spLocks noGrp="1"/>
          </p:cNvSpPr>
          <p:nvPr>
            <p:ph idx="1"/>
          </p:nvPr>
        </p:nvSpPr>
        <p:spPr>
          <a:xfrm>
            <a:off x="451733" y="925149"/>
            <a:ext cx="8050213" cy="4391025"/>
          </a:xfrm>
        </p:spPr>
        <p:txBody>
          <a:bodyPr/>
          <a:lstStyle/>
          <a:p>
            <a:r>
              <a:rPr lang="en-US" altLang="en-US" dirty="0" smtClean="0">
                <a:ea typeface="ＭＳ Ｐゴシック" pitchFamily="34" charset="-128"/>
              </a:rPr>
              <a:t>Air/Ground Data Link</a:t>
            </a:r>
          </a:p>
          <a:p>
            <a:pPr lvl="1"/>
            <a:r>
              <a:rPr lang="en-US" altLang="en-US" dirty="0" smtClean="0">
                <a:ea typeface="ＭＳ Ｐゴシック" pitchFamily="34" charset="-128"/>
              </a:rPr>
              <a:t>ATC clearances and instructions</a:t>
            </a:r>
          </a:p>
          <a:p>
            <a:pPr lvl="1"/>
            <a:r>
              <a:rPr lang="en-US" altLang="en-US" dirty="0" smtClean="0">
                <a:ea typeface="ＭＳ Ｐゴシック" pitchFamily="34" charset="-128"/>
              </a:rPr>
              <a:t>Weather depiction, field condition, NOTAMS</a:t>
            </a:r>
          </a:p>
          <a:p>
            <a:r>
              <a:rPr lang="en-US" altLang="en-US" dirty="0" smtClean="0">
                <a:ea typeface="ＭＳ Ｐゴシック" pitchFamily="34" charset="-128"/>
              </a:rPr>
              <a:t>Mobile/Installed Technology</a:t>
            </a:r>
          </a:p>
          <a:p>
            <a:pPr lvl="1"/>
            <a:r>
              <a:rPr lang="en-US" altLang="en-US" dirty="0" smtClean="0">
                <a:ea typeface="ＭＳ Ｐゴシック" pitchFamily="34" charset="-128"/>
              </a:rPr>
              <a:t>Flight plan transfer from tablet to aircraft</a:t>
            </a:r>
          </a:p>
          <a:p>
            <a:r>
              <a:rPr lang="en-US" altLang="en-US" dirty="0" smtClean="0">
                <a:ea typeface="ＭＳ Ｐゴシック" pitchFamily="34" charset="-128"/>
              </a:rPr>
              <a:t>Available today!</a:t>
            </a:r>
          </a:p>
          <a:p>
            <a:pPr lvl="1"/>
            <a:endParaRPr lang="en-US" altLang="en-US" dirty="0" smtClean="0">
              <a:ea typeface="ＭＳ Ｐゴシック" pitchFamily="34" charset="-128"/>
            </a:endParaRP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268C6C-F379-4E9E-964A-0D92C12A6C7B}" type="slidenum">
              <a:rPr lang="en-US" altLang="en-US" sz="1400" smtClean="0">
                <a:solidFill>
                  <a:schemeClr val="bg1"/>
                </a:solidFill>
                <a:latin typeface="Times New Roman" pitchFamily="18" charset="0"/>
              </a:rPr>
              <a:pPr eaLnBrk="1" hangingPunct="1"/>
              <a:t>6</a:t>
            </a:fld>
            <a:endParaRPr lang="en-US" altLang="en-US" sz="1400" dirty="0" smtClean="0">
              <a:solidFill>
                <a:schemeClr val="bg1"/>
              </a:solidFill>
              <a:latin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84789918"/>
              </p:ext>
            </p:extLst>
          </p:nvPr>
        </p:nvGraphicFramePr>
        <p:xfrm>
          <a:off x="1509713" y="1382713"/>
          <a:ext cx="6124575" cy="4092575"/>
        </p:xfrm>
        <a:graphic>
          <a:graphicData uri="http://schemas.openxmlformats.org/presentationml/2006/ole">
            <mc:AlternateContent xmlns:mc="http://schemas.openxmlformats.org/markup-compatibility/2006">
              <mc:Choice xmlns:v="urn:schemas-microsoft-com:vml" Requires="v">
                <p:oleObj spid="_x0000_s2066" name="Visio" r:id="rId4" imgW="6124454" imgH="4092552" progId="Visio.Drawing.11">
                  <p:embed/>
                </p:oleObj>
              </mc:Choice>
              <mc:Fallback>
                <p:oleObj name="Visio" r:id="rId4" imgW="6124454" imgH="4092552" progId="Visio.Drawing.11">
                  <p:embed/>
                  <p:pic>
                    <p:nvPicPr>
                      <p:cNvPr id="0" name=""/>
                      <p:cNvPicPr/>
                      <p:nvPr/>
                    </p:nvPicPr>
                    <p:blipFill>
                      <a:blip r:embed="rId5"/>
                      <a:stretch>
                        <a:fillRect/>
                      </a:stretch>
                    </p:blipFill>
                    <p:spPr>
                      <a:xfrm>
                        <a:off x="1509713" y="1382713"/>
                        <a:ext cx="6124575" cy="4092575"/>
                      </a:xfrm>
                      <a:prstGeom prst="rect">
                        <a:avLst/>
                      </a:prstGeom>
                    </p:spPr>
                  </p:pic>
                </p:oleObj>
              </mc:Fallback>
            </mc:AlternateContent>
          </a:graphicData>
        </a:graphic>
      </p:graphicFrame>
      <p:pic>
        <p:nvPicPr>
          <p:cNvPr id="2054" name="Picture 6" descr="C:\Users\AWP205JS\Documents\FAASTeam\Projects\2018 Projects\Topic of the Month\07 - Apr - Smart Cockpit Tech\Graphics\connect-garmin-h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746" y="3336857"/>
            <a:ext cx="4023848" cy="276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80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35" y="351489"/>
            <a:ext cx="8472488" cy="609600"/>
          </a:xfrm>
        </p:spPr>
        <p:txBody>
          <a:bodyPr/>
          <a:lstStyle/>
          <a:p>
            <a:r>
              <a:rPr lang="en-US" dirty="0" smtClean="0"/>
              <a:t>Flight Information Stream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
        <p:nvSpPr>
          <p:cNvPr id="7" name="Content Placeholder 2"/>
          <p:cNvSpPr txBox="1">
            <a:spLocks/>
          </p:cNvSpPr>
          <p:nvPr/>
        </p:nvSpPr>
        <p:spPr bwMode="auto">
          <a:xfrm>
            <a:off x="474035" y="980906"/>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Environmental</a:t>
            </a:r>
          </a:p>
          <a:p>
            <a:pPr lvl="1"/>
            <a:r>
              <a:rPr lang="en-US" altLang="en-US" kern="0" dirty="0" smtClean="0">
                <a:ea typeface="ＭＳ Ｐゴシック" pitchFamily="34" charset="-128"/>
              </a:rPr>
              <a:t>Altitude, pressure, temperature, dew point, wind, ceiling, visibility, present &amp; forecast weather conditions</a:t>
            </a:r>
          </a:p>
          <a:p>
            <a:r>
              <a:rPr lang="en-US" altLang="en-US" kern="0" dirty="0" smtClean="0">
                <a:ea typeface="ＭＳ Ｐゴシック" pitchFamily="34" charset="-128"/>
              </a:rPr>
              <a:t>Aircraft</a:t>
            </a:r>
          </a:p>
          <a:p>
            <a:pPr lvl="1"/>
            <a:r>
              <a:rPr lang="en-US" altLang="en-US" kern="0" dirty="0" smtClean="0">
                <a:ea typeface="ＭＳ Ｐゴシック" pitchFamily="34" charset="-128"/>
              </a:rPr>
              <a:t>Available power, operational limits, historical data for trend analysis</a:t>
            </a:r>
          </a:p>
          <a:p>
            <a:pPr lvl="1"/>
            <a:r>
              <a:rPr lang="en-US" altLang="en-US" kern="0" dirty="0" smtClean="0">
                <a:ea typeface="ＭＳ Ｐゴシック" pitchFamily="34" charset="-128"/>
              </a:rPr>
              <a:t>Abnormal conditions and impending component failures</a:t>
            </a:r>
          </a:p>
          <a:p>
            <a:pPr lvl="1"/>
            <a:r>
              <a:rPr lang="en-US" altLang="en-US" kern="0" dirty="0" smtClean="0">
                <a:ea typeface="ＭＳ Ｐゴシック" pitchFamily="34" charset="-128"/>
              </a:rPr>
              <a:t>Aircraft system status</a:t>
            </a:r>
          </a:p>
          <a:p>
            <a:endParaRPr lang="en-US" altLang="en-US" kern="0" dirty="0" smtClean="0">
              <a:ea typeface="ＭＳ Ｐゴシック" pitchFamily="34" charset="-128"/>
            </a:endParaRPr>
          </a:p>
          <a:p>
            <a:endParaRPr lang="en-US" altLang="en-US" kern="0" dirty="0" smtClean="0">
              <a:ea typeface="ＭＳ Ｐゴシック" pitchFamily="34" charset="-128"/>
            </a:endParaRPr>
          </a:p>
          <a:p>
            <a:endParaRPr lang="en-US" altLang="en-US" kern="0" dirty="0" smtClean="0">
              <a:ea typeface="ＭＳ Ｐゴシック" pitchFamily="34" charset="-128"/>
            </a:endParaRPr>
          </a:p>
        </p:txBody>
      </p:sp>
    </p:spTree>
    <p:extLst>
      <p:ext uri="{BB962C8B-B14F-4D97-AF65-F5344CB8AC3E}">
        <p14:creationId xmlns:p14="http://schemas.microsoft.com/office/powerpoint/2010/main" val="322903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35" y="351489"/>
            <a:ext cx="8472488" cy="609600"/>
          </a:xfrm>
        </p:spPr>
        <p:txBody>
          <a:bodyPr/>
          <a:lstStyle/>
          <a:p>
            <a:r>
              <a:rPr lang="en-US" dirty="0" smtClean="0"/>
              <a:t>Flight Information Stream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
        <p:nvSpPr>
          <p:cNvPr id="7" name="Content Placeholder 2"/>
          <p:cNvSpPr txBox="1">
            <a:spLocks/>
          </p:cNvSpPr>
          <p:nvPr/>
        </p:nvSpPr>
        <p:spPr bwMode="auto">
          <a:xfrm>
            <a:off x="474035" y="980906"/>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Operational</a:t>
            </a:r>
          </a:p>
          <a:p>
            <a:pPr lvl="1"/>
            <a:r>
              <a:rPr lang="en-US" altLang="en-US" kern="0" dirty="0" smtClean="0">
                <a:ea typeface="ＭＳ Ｐゴシック" pitchFamily="34" charset="-128"/>
              </a:rPr>
              <a:t>ATC clearances and instructions</a:t>
            </a:r>
          </a:p>
          <a:p>
            <a:pPr lvl="1"/>
            <a:r>
              <a:rPr lang="en-US" altLang="en-US" kern="0" dirty="0" smtClean="0">
                <a:ea typeface="ＭＳ Ｐゴシック" pitchFamily="34" charset="-128"/>
              </a:rPr>
              <a:t>Airspace, en route, terminal, navigation</a:t>
            </a:r>
          </a:p>
          <a:p>
            <a:pPr lvl="1"/>
            <a:r>
              <a:rPr lang="en-US" altLang="en-US" kern="0" dirty="0" smtClean="0">
                <a:ea typeface="ＭＳ Ｐゴシック" pitchFamily="34" charset="-128"/>
              </a:rPr>
              <a:t>NOTAMS and TFRs</a:t>
            </a:r>
          </a:p>
          <a:p>
            <a:pPr lvl="1"/>
            <a:r>
              <a:rPr lang="en-US" altLang="en-US" kern="0" dirty="0" smtClean="0">
                <a:ea typeface="ＭＳ Ｐゴシック" pitchFamily="34" charset="-128"/>
              </a:rPr>
              <a:t>Aircraft configuration</a:t>
            </a:r>
          </a:p>
          <a:p>
            <a:pPr lvl="1"/>
            <a:r>
              <a:rPr lang="en-US" altLang="en-US" kern="0" dirty="0" smtClean="0">
                <a:ea typeface="ＭＳ Ｐゴシック" pitchFamily="34" charset="-128"/>
              </a:rPr>
              <a:t>Smart checklists for normal and emergency operations.</a:t>
            </a:r>
          </a:p>
          <a:p>
            <a:pPr lvl="1"/>
            <a:r>
              <a:rPr lang="en-US" altLang="en-US" kern="0" dirty="0">
                <a:ea typeface="ＭＳ Ｐゴシック" pitchFamily="34" charset="-128"/>
              </a:rPr>
              <a:t>Predictive performance </a:t>
            </a:r>
            <a:r>
              <a:rPr lang="en-US" altLang="en-US" kern="0" dirty="0" smtClean="0">
                <a:ea typeface="ＭＳ Ｐゴシック" pitchFamily="34" charset="-128"/>
              </a:rPr>
              <a:t>display</a:t>
            </a:r>
          </a:p>
          <a:p>
            <a:pPr lvl="2"/>
            <a:r>
              <a:rPr lang="en-US" altLang="en-US" kern="0" dirty="0" smtClean="0">
                <a:ea typeface="ＭＳ Ｐゴシック" pitchFamily="34" charset="-128"/>
              </a:rPr>
              <a:t>Informed by environmental data</a:t>
            </a:r>
          </a:p>
          <a:p>
            <a:pPr lvl="2"/>
            <a:r>
              <a:rPr lang="en-US" altLang="en-US" kern="0" dirty="0" smtClean="0">
                <a:ea typeface="ＭＳ Ｐゴシック" pitchFamily="34" charset="-128"/>
              </a:rPr>
              <a:t>Go/no-go, accelerate stop, balanced field length</a:t>
            </a:r>
            <a:endParaRPr lang="en-US" altLang="en-US" kern="0" dirty="0">
              <a:ea typeface="ＭＳ Ｐゴシック" pitchFamily="34" charset="-128"/>
            </a:endParaRPr>
          </a:p>
          <a:p>
            <a:pPr marL="457200" lvl="1" indent="0">
              <a:buNone/>
            </a:pPr>
            <a:endParaRPr lang="en-US" altLang="en-US" kern="0" dirty="0" smtClean="0">
              <a:ea typeface="ＭＳ Ｐゴシック" pitchFamily="34" charset="-128"/>
            </a:endParaRPr>
          </a:p>
          <a:p>
            <a:endParaRPr lang="en-US" altLang="en-US" kern="0" dirty="0" smtClean="0">
              <a:ea typeface="ＭＳ Ｐゴシック" pitchFamily="34" charset="-128"/>
            </a:endParaRPr>
          </a:p>
          <a:p>
            <a:endParaRPr lang="en-US" altLang="en-US" kern="0" dirty="0" smtClean="0">
              <a:ea typeface="ＭＳ Ｐゴシック" pitchFamily="34" charset="-128"/>
            </a:endParaRPr>
          </a:p>
        </p:txBody>
      </p:sp>
    </p:spTree>
    <p:extLst>
      <p:ext uri="{BB962C8B-B14F-4D97-AF65-F5344CB8AC3E}">
        <p14:creationId xmlns:p14="http://schemas.microsoft.com/office/powerpoint/2010/main" val="1272430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Stream Flow</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6851998"/>
              </p:ext>
            </p:extLst>
          </p:nvPr>
        </p:nvGraphicFramePr>
        <p:xfrm>
          <a:off x="847571" y="903985"/>
          <a:ext cx="6054725" cy="4911725"/>
        </p:xfrm>
        <a:graphic>
          <a:graphicData uri="http://schemas.openxmlformats.org/presentationml/2006/ole">
            <mc:AlternateContent xmlns:mc="http://schemas.openxmlformats.org/markup-compatibility/2006">
              <mc:Choice xmlns:v="urn:schemas-microsoft-com:vml" Requires="v">
                <p:oleObj spid="_x0000_s7176" name="Visio" r:id="rId4" imgW="6054003" imgH="4910976" progId="Visio.Drawing.11">
                  <p:embed/>
                </p:oleObj>
              </mc:Choice>
              <mc:Fallback>
                <p:oleObj name="Visio" r:id="rId4" imgW="6054003" imgH="4910976" progId="Visio.Drawing.11">
                  <p:embed/>
                  <p:pic>
                    <p:nvPicPr>
                      <p:cNvPr id="0" name=""/>
                      <p:cNvPicPr/>
                      <p:nvPr/>
                    </p:nvPicPr>
                    <p:blipFill>
                      <a:blip r:embed="rId5"/>
                      <a:stretch>
                        <a:fillRect/>
                      </a:stretch>
                    </p:blipFill>
                    <p:spPr>
                      <a:xfrm>
                        <a:off x="847571" y="903985"/>
                        <a:ext cx="6054725" cy="4911725"/>
                      </a:xfrm>
                      <a:prstGeom prst="rect">
                        <a:avLst/>
                      </a:prstGeom>
                    </p:spPr>
                  </p:pic>
                </p:oleObj>
              </mc:Fallback>
            </mc:AlternateContent>
          </a:graphicData>
        </a:graphic>
      </p:graphicFrame>
    </p:spTree>
    <p:extLst>
      <p:ext uri="{BB962C8B-B14F-4D97-AF65-F5344CB8AC3E}">
        <p14:creationId xmlns:p14="http://schemas.microsoft.com/office/powerpoint/2010/main" val="2128297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5YDFD77UPU3F-311-808</_dlc_DocId>
    <_dlc_DocIdUrl xmlns="04289566-cf42-4ce7-aa7c-2469c3d4502e">
      <Url>https://avssp.faa.gov/avs/afsfaast/_layouts/15/DocIdRedir.aspx?ID=5YDFD77UPU3F-311-808</Url>
      <Description>5YDFD77UPU3F-311-808</Description>
    </_dlc_DocIdUrl>
    <IconOverlay xmlns="http://schemas.microsoft.com/sharepoint/v4" xsi:nil="true"/>
  </documentManagement>
</p:properties>
</file>

<file path=customXml/itemProps1.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2.xml><?xml version="1.0" encoding="utf-8"?>
<ds:datastoreItem xmlns:ds="http://schemas.openxmlformats.org/officeDocument/2006/customXml" ds:itemID="{7D013FD8-B8A7-4FA4-9A9F-CFA2F5CF3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0B80675E-01F7-49AA-B61E-EE85CFCAD03B}">
  <ds:schemaRefs>
    <ds:schemaRef ds:uri="http://purl.org/dc/terms/"/>
    <ds:schemaRef ds:uri="http://schemas.openxmlformats.org/package/2006/metadata/core-properties"/>
    <ds:schemaRef ds:uri="http://www.w3.org/XML/1998/namespace"/>
    <ds:schemaRef ds:uri="http://purl.org/dc/elements/1.1/"/>
    <ds:schemaRef ds:uri="04289566-cf42-4ce7-aa7c-2469c3d4502e"/>
    <ds:schemaRef ds:uri="http://purl.org/dc/dcmitype/"/>
    <ds:schemaRef ds:uri="http://schemas.microsoft.com/office/2006/documentManagement/types"/>
    <ds:schemaRef ds:uri="http://schemas.microsoft.com/sharepoint/v4"/>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5570</TotalTime>
  <Words>1815</Words>
  <Application>Microsoft Office PowerPoint</Application>
  <PresentationFormat>On-screen Show (4:3)</PresentationFormat>
  <Paragraphs>236</Paragraphs>
  <Slides>17</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ＭＳ Ｐゴシック</vt:lpstr>
      <vt:lpstr>Arial</vt:lpstr>
      <vt:lpstr>Helvetica Neue Medium</vt:lpstr>
      <vt:lpstr>Times New Roman</vt:lpstr>
      <vt:lpstr>1_Custom Design</vt:lpstr>
      <vt:lpstr>2_Custom Design</vt:lpstr>
      <vt:lpstr>Visio</vt:lpstr>
      <vt:lpstr>The National FAA Safety Team Presents</vt:lpstr>
      <vt:lpstr>Welcome</vt:lpstr>
      <vt:lpstr>Overview </vt:lpstr>
      <vt:lpstr>Electronic Ignition &amp; Engine Control </vt:lpstr>
      <vt:lpstr>Electronic Ignition &amp; Engine Control </vt:lpstr>
      <vt:lpstr>Interconnected Devices</vt:lpstr>
      <vt:lpstr>Flight Information Stream </vt:lpstr>
      <vt:lpstr>Flight Information Stream </vt:lpstr>
      <vt:lpstr>Information Stream Flow</vt:lpstr>
      <vt:lpstr>Information Stream Flow</vt:lpstr>
      <vt:lpstr>Information Stream Flow</vt:lpstr>
      <vt:lpstr>Smart cockpit technology is available now. </vt:lpstr>
      <vt:lpstr>Questions?</vt:lpstr>
      <vt:lpstr>Proficiency and Peace of Mind</vt:lpstr>
      <vt:lpstr>Thank you for attending </vt:lpstr>
      <vt:lpstr>The National FAA Safety Team Presents</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Month-April 2018-Smart Cockpit Tech PPT</dc:title>
  <dc:creator>MTONEY</dc:creator>
  <cp:lastModifiedBy>Buskirk, Tina B (FAA)</cp:lastModifiedBy>
  <cp:revision>288</cp:revision>
  <dcterms:created xsi:type="dcterms:W3CDTF">2005-01-28T20:32:53Z</dcterms:created>
  <dcterms:modified xsi:type="dcterms:W3CDTF">2018-03-23T16:34:40Z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b2fea75a-c5fd-48cf-a765-cdba9c3ae4b2</vt:lpwstr>
  </property>
</Properties>
</file>