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0"/>
  </p:notesMasterIdLst>
  <p:handoutMasterIdLst>
    <p:handoutMasterId r:id="rId41"/>
  </p:handoutMasterIdLst>
  <p:sldIdLst>
    <p:sldId id="273" r:id="rId7"/>
    <p:sldId id="274" r:id="rId8"/>
    <p:sldId id="275" r:id="rId9"/>
    <p:sldId id="343" r:id="rId10"/>
    <p:sldId id="352" r:id="rId11"/>
    <p:sldId id="351" r:id="rId12"/>
    <p:sldId id="345" r:id="rId13"/>
    <p:sldId id="370" r:id="rId14"/>
    <p:sldId id="347" r:id="rId15"/>
    <p:sldId id="348" r:id="rId16"/>
    <p:sldId id="349" r:id="rId17"/>
    <p:sldId id="361" r:id="rId18"/>
    <p:sldId id="362" r:id="rId19"/>
    <p:sldId id="359" r:id="rId20"/>
    <p:sldId id="360" r:id="rId21"/>
    <p:sldId id="356" r:id="rId22"/>
    <p:sldId id="357" r:id="rId23"/>
    <p:sldId id="358" r:id="rId24"/>
    <p:sldId id="369" r:id="rId25"/>
    <p:sldId id="363" r:id="rId26"/>
    <p:sldId id="366" r:id="rId27"/>
    <p:sldId id="364" r:id="rId28"/>
    <p:sldId id="365" r:id="rId29"/>
    <p:sldId id="328" r:id="rId30"/>
    <p:sldId id="330" r:id="rId31"/>
    <p:sldId id="331" r:id="rId32"/>
    <p:sldId id="332" r:id="rId33"/>
    <p:sldId id="333" r:id="rId34"/>
    <p:sldId id="341" r:id="rId35"/>
    <p:sldId id="288" r:id="rId36"/>
    <p:sldId id="334" r:id="rId37"/>
    <p:sldId id="335" r:id="rId38"/>
    <p:sldId id="367" r:id="rId39"/>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43"/>
            <p14:sldId id="352"/>
            <p14:sldId id="351"/>
            <p14:sldId id="345"/>
            <p14:sldId id="370"/>
            <p14:sldId id="347"/>
            <p14:sldId id="348"/>
            <p14:sldId id="349"/>
            <p14:sldId id="361"/>
            <p14:sldId id="362"/>
            <p14:sldId id="359"/>
            <p14:sldId id="360"/>
            <p14:sldId id="356"/>
            <p14:sldId id="357"/>
            <p14:sldId id="358"/>
            <p14:sldId id="369"/>
            <p14:sldId id="363"/>
            <p14:sldId id="366"/>
            <p14:sldId id="364"/>
            <p14:sldId id="365"/>
            <p14:sldId id="328"/>
            <p14:sldId id="330"/>
            <p14:sldId id="331"/>
            <p14:sldId id="332"/>
            <p14:sldId id="333"/>
            <p14:sldId id="341"/>
            <p14:sldId id="288"/>
            <p14:sldId id="334"/>
            <p14:sldId id="335"/>
            <p14:sldId id="36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48037" autoAdjust="0"/>
  </p:normalViewPr>
  <p:slideViewPr>
    <p:cSldViewPr snapToGrid="0">
      <p:cViewPr varScale="1">
        <p:scale>
          <a:sx n="41" d="100"/>
          <a:sy n="41" d="100"/>
        </p:scale>
        <p:origin x="1536" y="48"/>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smtClean="0">
                <a:solidFill>
                  <a:schemeClr val="tx1"/>
                </a:solidFill>
                <a:effectLst/>
                <a:latin typeface="Arial" panose="020B0604020202020204" pitchFamily="34" charset="0"/>
                <a:ea typeface="+mn-ea"/>
                <a:cs typeface="Arial" panose="020B0604020202020204" pitchFamily="34" charset="0"/>
              </a:rPr>
              <a:t>2019/06-07-20-169(I)PP</a:t>
            </a:r>
            <a:r>
              <a:rPr lang="en-US" sz="1200" b="0" i="0" u="none" strike="noStrike" kern="1200" smtClean="0">
                <a:solidFill>
                  <a:schemeClr val="tx1"/>
                </a:solidFill>
                <a:effectLst/>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Lead, Office (562-888-2020 revised by (Name) (MM/DD/YYYY)</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dirty="0" smtClean="0">
                <a:latin typeface="Arial" panose="020B0604020202020204" pitchFamily="34" charset="0"/>
                <a:ea typeface="ＭＳ Ｐゴシック" pitchFamily="34" charset="-128"/>
                <a:cs typeface="Arial" panose="020B0604020202020204" pitchFamily="34" charset="0"/>
              </a:rPr>
              <a:t>Presentation Note:  </a:t>
            </a:r>
            <a:r>
              <a:rPr lang="en-US" i="1" dirty="0" smtClean="0">
                <a:latin typeface="Arial" panose="020B0604020202020204" pitchFamily="34" charset="0"/>
                <a:ea typeface="ＭＳ Ｐゴシック" pitchFamily="34" charset="-128"/>
                <a:cs typeface="Arial" panose="020B0604020202020204" pitchFamily="34" charset="0"/>
              </a:rPr>
              <a:t>This is the title slide </a:t>
            </a:r>
            <a:r>
              <a:rPr lang="en-US" b="0" i="1" dirty="0" smtClean="0">
                <a:latin typeface="Arial" panose="020B0604020202020204" pitchFamily="34" charset="0"/>
                <a:ea typeface="ＭＳ Ｐゴシック" pitchFamily="34" charset="-128"/>
                <a:cs typeface="Arial" panose="020B0604020202020204" pitchFamily="34" charset="0"/>
              </a:rPr>
              <a:t>for </a:t>
            </a:r>
            <a:r>
              <a:rPr lang="en-US" b="1" i="0" dirty="0" smtClean="0">
                <a:latin typeface="Arial" panose="020B0604020202020204" pitchFamily="34" charset="0"/>
                <a:ea typeface="ＭＳ Ｐゴシック" pitchFamily="34" charset="-128"/>
                <a:cs typeface="Arial" panose="020B0604020202020204" pitchFamily="34" charset="0"/>
              </a:rPr>
              <a:t>After-market Safety</a:t>
            </a:r>
            <a:r>
              <a:rPr lang="en-US" b="1" i="0" baseline="0" dirty="0" smtClean="0">
                <a:latin typeface="Arial" panose="020B0604020202020204" pitchFamily="34" charset="0"/>
                <a:ea typeface="ＭＳ Ｐゴシック" pitchFamily="34" charset="-128"/>
                <a:cs typeface="Arial" panose="020B0604020202020204" pitchFamily="34" charset="0"/>
              </a:rPr>
              <a:t> Equipment</a:t>
            </a:r>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smtClean="0">
                <a:latin typeface="Arial" panose="020B0604020202020204" pitchFamily="34" charset="0"/>
                <a:ea typeface="ＭＳ Ｐゴシック" pitchFamily="34" charset="-128"/>
                <a:cs typeface="Arial" panose="020B0604020202020204" pitchFamily="34" charset="0"/>
              </a:rPr>
              <a:t>Bold header: </a:t>
            </a:r>
            <a:r>
              <a:rPr lang="en-US" i="1" dirty="0" smtClean="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i="1" dirty="0" smtClean="0">
                <a:latin typeface="Arial" panose="020B0604020202020204" pitchFamily="34" charset="0"/>
                <a:ea typeface="ＭＳ Ｐゴシック" pitchFamily="34" charset="-128"/>
                <a:cs typeface="Arial" panose="020B0604020202020204" pitchFamily="34" charset="0"/>
              </a:rPr>
              <a:t>Program control instructions </a:t>
            </a:r>
            <a:r>
              <a:rPr lang="en-US" i="1" dirty="0" smtClean="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smtClean="0">
                <a:latin typeface="Arial" panose="020B0604020202020204" pitchFamily="34" charset="0"/>
                <a:ea typeface="ＭＳ Ｐゴシック" pitchFamily="34" charset="-128"/>
                <a:cs typeface="Arial" panose="020B0604020202020204" pitchFamily="34" charset="0"/>
              </a:rPr>
              <a:t>(Click) </a:t>
            </a:r>
            <a:r>
              <a:rPr lang="en-US" i="1" dirty="0" smtClean="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smtClean="0">
                <a:latin typeface="Arial" panose="020B0604020202020204" pitchFamily="34" charset="0"/>
                <a:ea typeface="ＭＳ Ｐゴシック" pitchFamily="34" charset="-128"/>
                <a:cs typeface="Arial" panose="020B0604020202020204" pitchFamily="34" charset="0"/>
              </a:rPr>
              <a:t>(Next Slide) </a:t>
            </a:r>
            <a:r>
              <a:rPr lang="en-US" i="1" dirty="0" smtClean="0">
                <a:latin typeface="Arial" panose="020B0604020202020204" pitchFamily="34" charset="0"/>
                <a:ea typeface="ＭＳ Ｐゴシック" pitchFamily="34" charset="-128"/>
                <a:cs typeface="Arial" panose="020B0604020202020204" pitchFamily="34" charset="0"/>
              </a:rPr>
              <a:t>for slide advance.</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smtClean="0">
                <a:latin typeface="Arial" panose="020B0604020202020204" pitchFamily="34" charset="0"/>
                <a:ea typeface="ＭＳ Ｐゴシック" pitchFamily="34" charset="-128"/>
                <a:cs typeface="Arial" panose="020B0604020202020204" pitchFamily="34" charset="0"/>
              </a:rPr>
              <a:t>Background: </a:t>
            </a:r>
            <a:r>
              <a:rPr lang="en-US" i="1" dirty="0" smtClean="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(Next Slide)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10</a:t>
            </a:fld>
            <a:endParaRPr lang="en-US" sz="1200" smtClean="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Now</a:t>
            </a:r>
            <a:r>
              <a:rPr lang="en-US" baseline="0" dirty="0" smtClean="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smtClean="0">
                <a:latin typeface="Times New Roman" pitchFamily="18" charset="0"/>
                <a:ea typeface="ＭＳ Ｐゴシック" pitchFamily="34" charset="-128"/>
              </a:rPr>
              <a:t>(Click)</a:t>
            </a:r>
            <a:endParaRPr lang="en-US" b="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Answer – Because we might be upside down &amp; unbuckling the belt without preparation could lead to a cracked skull.  Also - some</a:t>
            </a:r>
            <a:r>
              <a:rPr lang="en-US" baseline="0" dirty="0" smtClean="0">
                <a:latin typeface="Times New Roman" pitchFamily="18" charset="0"/>
                <a:ea typeface="ＭＳ Ｐゴシック" pitchFamily="34" charset="-128"/>
              </a:rPr>
              <a:t> buckles are difficult or impossible to unlatch when they’re under load.  You can use your seat holding hand to take the strain off the buckle before unlatching it.</a:t>
            </a:r>
          </a:p>
          <a:p>
            <a:pPr eaLnBrk="1" hangingPunct="1"/>
            <a:endParaRPr lang="en-US" baseline="0" dirty="0" smtClean="0">
              <a:latin typeface="Times New Roman" pitchFamily="18" charset="0"/>
              <a:ea typeface="ＭＳ Ｐゴシック" pitchFamily="34" charset="-128"/>
            </a:endParaRPr>
          </a:p>
          <a:p>
            <a:pPr eaLnBrk="1" hangingPunct="1"/>
            <a:r>
              <a:rPr lang="en-US" b="1" baseline="0" dirty="0" smtClean="0">
                <a:latin typeface="Times New Roman" pitchFamily="18" charset="0"/>
                <a:ea typeface="ＭＳ Ｐゴシック" pitchFamily="34" charset="-128"/>
              </a:rPr>
              <a:t>(Next Slide)</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908951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11</a:t>
            </a:fld>
            <a:endParaRPr lang="en-US" sz="1200" smtClean="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Just one more thing about seat belts.  Buckle placement is important.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In this illustration,</a:t>
            </a:r>
            <a:r>
              <a:rPr lang="en-US" baseline="0" dirty="0" smtClean="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spent in cutting the seatbelt &amp; finding another exit</a:t>
            </a:r>
            <a:r>
              <a:rPr lang="en-US" b="1" baseline="0" dirty="0" smtClean="0">
                <a:latin typeface="Times New Roman" pitchFamily="18" charset="0"/>
                <a:ea typeface="ＭＳ Ｐゴシック" pitchFamily="34" charset="-128"/>
              </a:rPr>
              <a:t>. (Click)</a:t>
            </a:r>
          </a:p>
          <a:p>
            <a:pPr eaLnBrk="1" hangingPunct="1"/>
            <a:endParaRPr lang="en-US" baseline="0" dirty="0" smtClean="0">
              <a:latin typeface="Times New Roman" pitchFamily="18" charset="0"/>
              <a:ea typeface="ＭＳ Ｐゴシック" pitchFamily="34" charset="-128"/>
            </a:endParaRPr>
          </a:p>
          <a:p>
            <a:pPr eaLnBrk="1" hangingPunct="1"/>
            <a:r>
              <a:rPr lang="en-US" baseline="0" dirty="0" smtClean="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smtClean="0">
              <a:latin typeface="Times New Roman" pitchFamily="18" charset="0"/>
              <a:ea typeface="ＭＳ Ｐゴシック" pitchFamily="34" charset="-128"/>
            </a:endParaRPr>
          </a:p>
          <a:p>
            <a:pPr eaLnBrk="1" hangingPunct="1"/>
            <a:r>
              <a:rPr lang="en-US" b="1" baseline="0" dirty="0" smtClean="0">
                <a:latin typeface="Times New Roman" pitchFamily="18" charset="0"/>
                <a:ea typeface="ＭＳ Ｐゴシック" pitchFamily="34" charset="-128"/>
              </a:rPr>
              <a:t>(Next Slide)  </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43861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In its’ simplest form, FDM consists of a cockpit voice recorder that records at least the most recent 15 minutes of crew conversations, and a flight data recorder that preserves such things as engine parameters, control position, heading, altitude, and airspeed data.  </a:t>
            </a:r>
            <a:r>
              <a:rPr lang="en-US" b="1" dirty="0" smtClean="0">
                <a:latin typeface="Times New Roman" pitchFamily="18" charset="0"/>
                <a:ea typeface="ＭＳ Ｐゴシック" pitchFamily="34" charset="-128"/>
              </a:rPr>
              <a:t>(Click)</a:t>
            </a:r>
          </a:p>
          <a:p>
            <a:endParaRPr lang="en-US" b="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The equipment and processes to acquire and distribute the data are collectively known as Flight Operational Quality Assurance or </a:t>
            </a:r>
            <a:r>
              <a:rPr lang="en-US" b="1" dirty="0" smtClean="0">
                <a:latin typeface="Times New Roman" pitchFamily="18" charset="0"/>
                <a:ea typeface="ＭＳ Ｐゴシック" pitchFamily="34" charset="-128"/>
              </a:rPr>
              <a:t>FOQA </a:t>
            </a:r>
            <a:r>
              <a:rPr lang="en-US" dirty="0" smtClean="0">
                <a:latin typeface="Times New Roman" pitchFamily="18" charset="0"/>
                <a:ea typeface="ＭＳ Ｐゴシック" pitchFamily="34" charset="-128"/>
              </a:rPr>
              <a:t>(pronounced: </a:t>
            </a:r>
            <a:r>
              <a:rPr lang="en-US" b="1" dirty="0" err="1" smtClean="0">
                <a:latin typeface="Times New Roman" pitchFamily="18" charset="0"/>
                <a:ea typeface="ＭＳ Ｐゴシック" pitchFamily="34" charset="-128"/>
              </a:rPr>
              <a:t>Fohqua</a:t>
            </a:r>
            <a:r>
              <a:rPr lang="en-US" dirty="0" smtClean="0">
                <a:latin typeface="Times New Roman" pitchFamily="18" charset="0"/>
                <a:ea typeface="ＭＳ Ｐゴシック" pitchFamily="34" charset="-128"/>
              </a:rPr>
              <a:t>)</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But this equipment is only for the big guys right?  General Aviation aircraft don’t have anything like this ……………………. Or do they?</a:t>
            </a:r>
            <a:endParaRPr lang="en-US" b="1"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12</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81885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While it’s true that most GA aircraft don’t have dedicated automatic flight data recording devices now; we will be able to enjoy the benefits of equipage in the future.  In the meantime it’s often surprising to see what we already have.  </a:t>
            </a:r>
            <a:r>
              <a:rPr lang="en-US" b="1" dirty="0" smtClean="0">
                <a:latin typeface="Times New Roman" pitchFamily="18" charset="0"/>
                <a:ea typeface="ＭＳ Ｐゴシック" pitchFamily="34" charset="-128"/>
              </a:rPr>
              <a:t>(Click)</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Manufacturers are already offering self-contained flight data and visual data recorders for GA airplanes and helicopters.  Most operators of this equipment must periodically down load and analyze the recorded data – often with the aid of dedicated computer programs.   </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5E32319-C295-44AA-84AC-512C54C1E11D}" type="slidenum">
              <a:rPr lang="en-US" sz="1200">
                <a:solidFill>
                  <a:prstClr val="black"/>
                </a:solidFill>
                <a:latin typeface="Times New Roman" pitchFamily="18" charset="0"/>
              </a:rPr>
              <a:pPr eaLnBrk="1" hangingPunct="1"/>
              <a:t>13</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68291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Infrared cameras are available for installation on GA airplanes and their</a:t>
            </a:r>
            <a:r>
              <a:rPr lang="en-US" baseline="0" dirty="0" smtClean="0">
                <a:solidFill>
                  <a:srgbClr val="FF0000"/>
                </a:solidFill>
              </a:rPr>
              <a:t> output can be displayed on multi function displays.   Of course it’s nice to be able to see wildlife and other obstructions on the runway but they’re also quite useful in depicting terrain in weather or on a dark night.  </a:t>
            </a:r>
          </a:p>
          <a:p>
            <a:endParaRPr lang="en-US" baseline="0" dirty="0" smtClean="0">
              <a:solidFill>
                <a:srgbClr val="FF0000"/>
              </a:solidFill>
            </a:endParaRPr>
          </a:p>
          <a:p>
            <a:r>
              <a:rPr lang="en-US" baseline="0" dirty="0" smtClean="0">
                <a:solidFill>
                  <a:srgbClr val="FF0000"/>
                </a:solidFill>
              </a:rPr>
              <a:t>A word of caution though.  Enhanced vision technology takes some getting used to.  You’ll have to make the transition to visual reference at some point and that can be a challenge.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154573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time now, we’ve been able to combine</a:t>
            </a:r>
            <a:r>
              <a:rPr lang="en-US" baseline="0" dirty="0" smtClean="0"/>
              <a:t> imagery from sensors and navigation systems, with our view out the window to see the world as never before.  We call this Synthetic Vision  </a:t>
            </a:r>
            <a:r>
              <a:rPr lang="en-US" b="1" baseline="0" dirty="0" smtClean="0"/>
              <a:t>(Click)</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Using information from navigation databases we can create a picture of the flight environment and overlay that picture with aircraft instrumentation, and weather information to create a single image that contains all of the information necessary for safe flight operations. </a:t>
            </a:r>
            <a:r>
              <a:rPr lang="en-US" b="1" baseline="0" dirty="0" smtClean="0"/>
              <a:t>(Click)</a:t>
            </a:r>
          </a:p>
          <a:p>
            <a:endParaRPr lang="en-US" dirty="0" smtClean="0"/>
          </a:p>
          <a:p>
            <a:r>
              <a:rPr lang="en-US" dirty="0" smtClean="0"/>
              <a:t>Developed for tactical military flying, the HUD</a:t>
            </a:r>
            <a:r>
              <a:rPr lang="en-US" baseline="0" dirty="0" smtClean="0"/>
              <a:t> or Head Up Display presents information from aircraft instrument displays directly in pilots’  fields of view as they look through their wind screens.  HUD technology is already installed in many airline cockpits and it’s making its’ way to General Aviation as well.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481890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Military aircraft have had AOA indicators for years.  They’re essential to getting optimum performance in challenging situations but also very useful in routine flying as well.  Only recently have they become more available and affordable for GA aircraft.</a:t>
            </a:r>
          </a:p>
          <a:p>
            <a:endParaRPr lang="en-US" dirty="0" smtClean="0">
              <a:latin typeface="Times New Roman" pitchFamily="18" charset="0"/>
            </a:endParaRPr>
          </a:p>
          <a:p>
            <a:r>
              <a:rPr lang="en-US" b="1" dirty="0" smtClean="0">
                <a:latin typeface="Times New Roman" pitchFamily="18" charset="0"/>
              </a:rPr>
              <a:t>(Next Slide)</a:t>
            </a:r>
          </a:p>
          <a:p>
            <a:endParaRPr lang="en-US" dirty="0" smtClean="0">
              <a:latin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F7166641-4444-45D3-97B7-908F71D71CD6}" type="slidenum">
              <a:rPr lang="en-US" sz="1200" smtClean="0">
                <a:latin typeface="Times New Roman" pitchFamily="18" charset="0"/>
              </a:rPr>
              <a:pPr eaLnBrk="1" hangingPunct="1"/>
              <a:t>16</a:t>
            </a:fld>
            <a:endParaRPr lang="en-US" sz="1200" smtClean="0">
              <a:latin typeface="Times New Roman" pitchFamily="18" charset="0"/>
            </a:endParaRPr>
          </a:p>
        </p:txBody>
      </p:sp>
    </p:spTree>
    <p:extLst>
      <p:ext uri="{BB962C8B-B14F-4D97-AF65-F5344CB8AC3E}">
        <p14:creationId xmlns:p14="http://schemas.microsoft.com/office/powerpoint/2010/main" val="1006033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AOA indicators are showing up on many new aircraft and there are also a number of affordable options for retrofit as well.  Angle of attack sensing &amp; display that go a long way toward reducing the number of stall/spin accidents.</a:t>
            </a:r>
          </a:p>
          <a:p>
            <a:endParaRPr lang="en-US" dirty="0" smtClean="0">
              <a:latin typeface="Times New Roman" pitchFamily="18" charset="0"/>
            </a:endParaRPr>
          </a:p>
          <a:p>
            <a:r>
              <a:rPr lang="en-US" dirty="0" smtClean="0">
                <a:latin typeface="Times New Roman" pitchFamily="18" charset="0"/>
              </a:rPr>
              <a:t> </a:t>
            </a:r>
            <a:r>
              <a:rPr lang="en-US" b="1" dirty="0" smtClean="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latin typeface="Times New Roman" pitchFamily="18" charset="0"/>
              </a:rPr>
              <a:pPr eaLnBrk="1" hangingPunct="1"/>
              <a:t>17</a:t>
            </a:fld>
            <a:endParaRPr lang="en-US" sz="1200" smtClean="0">
              <a:latin typeface="Times New Roman" pitchFamily="18" charset="0"/>
            </a:endParaRPr>
          </a:p>
        </p:txBody>
      </p:sp>
    </p:spTree>
    <p:extLst>
      <p:ext uri="{BB962C8B-B14F-4D97-AF65-F5344CB8AC3E}">
        <p14:creationId xmlns:p14="http://schemas.microsoft.com/office/powerpoint/2010/main" val="36516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FAA’s Small Airplane Directorate has streamlined the process for production and retrofit approval of AOA devices.  </a:t>
            </a:r>
          </a:p>
          <a:p>
            <a:endParaRPr lang="en-US" dirty="0" smtClean="0">
              <a:latin typeface="Times New Roman" pitchFamily="18" charset="0"/>
            </a:endParaRPr>
          </a:p>
          <a:p>
            <a:r>
              <a:rPr lang="en-US" b="1" dirty="0" smtClean="0">
                <a:latin typeface="Times New Roman" pitchFamily="18" charset="0"/>
              </a:rPr>
              <a:t>Presentation Note:   </a:t>
            </a:r>
            <a:r>
              <a:rPr lang="en-US" i="1" dirty="0" smtClean="0">
                <a:latin typeface="Times New Roman" pitchFamily="18" charset="0"/>
              </a:rPr>
              <a:t>If you have an internet connection you can access the Press Release by clicking on the information button on the lower right of the screen.</a:t>
            </a:r>
            <a:endParaRPr lang="en-US"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 </a:t>
            </a:r>
            <a:r>
              <a:rPr lang="en-US" b="1" dirty="0" smtClean="0">
                <a:latin typeface="Times New Roman" pitchFamily="18" charset="0"/>
              </a:rPr>
              <a:t>(Next Slide)</a:t>
            </a:r>
          </a:p>
          <a:p>
            <a:endParaRPr lang="en-US" dirty="0" smtClean="0">
              <a:latin typeface="Times New Roman"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46A034D0-0777-4A75-B8CE-7BBE60220652}" type="slidenum">
              <a:rPr lang="en-US" sz="1200" smtClean="0">
                <a:latin typeface="Times New Roman" pitchFamily="18" charset="0"/>
              </a:rPr>
              <a:pPr eaLnBrk="1" hangingPunct="1"/>
              <a:t>18</a:t>
            </a:fld>
            <a:endParaRPr lang="en-US" sz="1200" smtClean="0">
              <a:latin typeface="Times New Roman" pitchFamily="18" charset="0"/>
            </a:endParaRPr>
          </a:p>
        </p:txBody>
      </p:sp>
    </p:spTree>
    <p:extLst>
      <p:ext uri="{BB962C8B-B14F-4D97-AF65-F5344CB8AC3E}">
        <p14:creationId xmlns:p14="http://schemas.microsoft.com/office/powerpoint/2010/main" val="280332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automobiles fewer mechanical parts equals increased</a:t>
            </a:r>
            <a:r>
              <a:rPr lang="en-US" baseline="0" dirty="0" smtClean="0"/>
              <a:t> reliability which, in turn, increases maintenance intervals and reduces maintenance expense and increases fuel efficiency.</a:t>
            </a:r>
          </a:p>
          <a:p>
            <a:endParaRPr lang="en-US" baseline="0" dirty="0" smtClean="0"/>
          </a:p>
          <a:p>
            <a:r>
              <a:rPr lang="en-US" baseline="0" dirty="0" smtClean="0"/>
              <a:t>One caveat though; unlike magnetos which produce their own electrical energy, electronic ignition systems must have a separate power source.  Still – replacing one magneto with electronic ignition can yield significant benefits in longevity and fuel economy.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59713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list goes on.  It seems like</a:t>
            </a:r>
            <a:r>
              <a:rPr lang="en-US" baseline="0" dirty="0" smtClean="0"/>
              <a:t> there’s a new product every week.  They’re all great of course but how many improvements can you make to one airplane and still have room for people and their luggage?  </a:t>
            </a:r>
          </a:p>
          <a:p>
            <a:endParaRPr lang="en-US" baseline="0" dirty="0" smtClean="0"/>
          </a:p>
          <a:p>
            <a:r>
              <a:rPr lang="en-US" baseline="0" dirty="0" smtClean="0"/>
              <a:t>There’s one major safety asset that we haven’t yet discussed and I’ll bet you know what it is. </a:t>
            </a:r>
          </a:p>
          <a:p>
            <a:endParaRPr lang="en-US" baseline="0" dirty="0" smtClean="0"/>
          </a:p>
          <a:p>
            <a:r>
              <a:rPr lang="en-US" b="1" baseline="0" dirty="0" smtClean="0"/>
              <a:t>Presentation note:  </a:t>
            </a:r>
            <a:r>
              <a:rPr lang="en-US" b="0" i="1" baseline="0" dirty="0" smtClean="0"/>
              <a:t>Pause for audience suggestions….. Then”</a:t>
            </a:r>
          </a:p>
          <a:p>
            <a:endParaRPr lang="en-US" b="0" i="1" baseline="0" dirty="0" smtClean="0"/>
          </a:p>
          <a:p>
            <a:r>
              <a:rPr lang="en-US" b="1" i="0" baseline="0" dirty="0" smtClean="0"/>
              <a:t>(Next Slide)</a:t>
            </a:r>
          </a:p>
          <a:p>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773639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trained, proficient</a:t>
            </a:r>
            <a:r>
              <a:rPr lang="en-US" baseline="0" dirty="0" smtClean="0"/>
              <a:t> pilots are competent, confident, and safe.  That’s why we recommend investing in a robust, comprehensive proficiency training program.  There’s simply no better way to ensure flight safety.</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263584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Can you imagine how well </a:t>
            </a:r>
            <a:r>
              <a:rPr lang="en-US" baseline="0" dirty="0" smtClean="0"/>
              <a:t> professional athletes would perform if they didn’t practice between games or stay in shape during the off season? </a:t>
            </a:r>
            <a:r>
              <a:rPr lang="en-US" b="1" baseline="0" dirty="0" smtClean="0"/>
              <a:t>(Click)</a:t>
            </a:r>
            <a:endParaRPr lang="en-US" baseline="0" dirty="0" smtClean="0"/>
          </a:p>
          <a:p>
            <a:endParaRPr lang="en-US" baseline="0" dirty="0" smtClean="0"/>
          </a:p>
          <a:p>
            <a:r>
              <a:rPr lang="en-US" baseline="0" dirty="0" smtClean="0"/>
              <a:t>Would you choose to be treated by doctors who had no continuing education since graduating from medical school?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kern="1200" dirty="0" smtClean="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a:t>
            </a:r>
            <a:r>
              <a:rPr lang="en-US" baseline="0" dirty="0" smtClean="0"/>
              <a:t> for General Aviation pilots too.  Pilots who participate in the </a:t>
            </a:r>
            <a:r>
              <a:rPr lang="en-US" sz="1200" kern="1200" dirty="0" smtClean="0">
                <a:solidFill>
                  <a:schemeClr val="tx1"/>
                </a:solidFill>
                <a:effectLst/>
                <a:latin typeface="Times New Roman" pitchFamily="18" charset="0"/>
                <a:ea typeface="+mn-ea"/>
                <a:cs typeface="+mn-cs"/>
              </a:rPr>
              <a:t>FAA </a:t>
            </a:r>
            <a:r>
              <a:rPr lang="en-US" sz="1200" b="1" i="1" kern="1200" dirty="0" smtClean="0">
                <a:solidFill>
                  <a:schemeClr val="tx1"/>
                </a:solidFill>
                <a:effectLst/>
                <a:latin typeface="Times New Roman" pitchFamily="18" charset="0"/>
                <a:ea typeface="+mn-ea"/>
                <a:cs typeface="+mn-cs"/>
              </a:rPr>
              <a:t>WINGS </a:t>
            </a:r>
            <a:r>
              <a:rPr lang="en-US" sz="1200" kern="1200" dirty="0" smtClean="0">
                <a:solidFill>
                  <a:schemeClr val="tx1"/>
                </a:solidFill>
                <a:effectLst/>
                <a:latin typeface="Times New Roman" pitchFamily="18" charset="0"/>
                <a:ea typeface="+mn-ea"/>
                <a:cs typeface="+mn-cs"/>
              </a:rPr>
              <a:t>Pilot Proficiency program </a:t>
            </a:r>
            <a:r>
              <a:rPr lang="en-US" baseline="0" dirty="0" smtClean="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smtClean="0"/>
          </a:p>
          <a:p>
            <a:r>
              <a:rPr lang="en-US" baseline="0" dirty="0" smtClean="0"/>
              <a:t>Most importantly - proficiency training keeps us safe.  </a:t>
            </a:r>
            <a:r>
              <a:rPr lang="en-US" b="1" baseline="0" dirty="0" smtClean="0"/>
              <a:t>(Click)</a:t>
            </a:r>
            <a:endParaRPr lang="en-US" b="0" baseline="0" dirty="0" smtClean="0"/>
          </a:p>
          <a:p>
            <a:endParaRPr lang="en-US" b="0" baseline="0" dirty="0" smtClean="0"/>
          </a:p>
          <a:p>
            <a:r>
              <a:rPr lang="en-US" b="0" baseline="0" dirty="0" smtClean="0"/>
              <a:t>And pilots who earn </a:t>
            </a:r>
            <a:r>
              <a:rPr lang="en-US" b="1" i="1" baseline="0" dirty="0" smtClean="0"/>
              <a:t>WINGS</a:t>
            </a:r>
            <a:r>
              <a:rPr lang="en-US" b="0" baseline="0" dirty="0" smtClean="0"/>
              <a:t> phases also qualify for a flight review.</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0" i="0" dirty="0" smtClean="0"/>
              <a:t>One more thing - </a:t>
            </a:r>
            <a:r>
              <a:rPr lang="en-US" b="0" i="0" baseline="0" dirty="0" smtClean="0"/>
              <a:t> </a:t>
            </a:r>
            <a:r>
              <a:rPr lang="en-US" b="1" i="1" dirty="0" smtClean="0"/>
              <a:t>WINGS </a:t>
            </a:r>
            <a:r>
              <a:rPr lang="en-US" b="0" i="0" dirty="0"/>
              <a:t>participation</a:t>
            </a:r>
            <a:r>
              <a:rPr lang="en-US" b="0" i="0" baseline="0" dirty="0"/>
              <a:t> also means chances to win cash!  </a:t>
            </a:r>
            <a:r>
              <a:rPr lang="en-US" b="1" i="0" baseline="0" dirty="0"/>
              <a:t>(Click)  </a:t>
            </a:r>
          </a:p>
          <a:p>
            <a:r>
              <a:rPr lang="en-US" dirty="0"/>
              <a:t>The </a:t>
            </a:r>
            <a:r>
              <a:rPr lang="en-US" b="1" i="1" dirty="0"/>
              <a:t>WINGS</a:t>
            </a:r>
            <a:r>
              <a:rPr lang="en-US" dirty="0"/>
              <a:t> Industry Advisory Committee is a coalition of FAASTeam Industry Partners, associations and devoted individuals committed to increasing awareness and participation in the </a:t>
            </a:r>
            <a:r>
              <a:rPr lang="en-US" b="1" i="1" dirty="0"/>
              <a:t>WINGS</a:t>
            </a:r>
            <a:r>
              <a:rPr lang="en-US" dirty="0"/>
              <a:t> program. And they believe it </a:t>
            </a:r>
            <a:r>
              <a:rPr lang="en-US" b="1" i="1" dirty="0"/>
              <a:t>WINGS</a:t>
            </a:r>
            <a:r>
              <a:rPr lang="en-US" dirty="0"/>
              <a:t> enough to offer chances to win cash prizes for completion or validation of </a:t>
            </a:r>
            <a:r>
              <a:rPr lang="en-US" b="1" i="1" dirty="0"/>
              <a:t>WINGS</a:t>
            </a:r>
            <a:r>
              <a:rPr lang="en-US" dirty="0"/>
              <a:t> phases!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89036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127273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After you’ve completed a phase of </a:t>
            </a:r>
            <a:r>
              <a:rPr lang="en-US" b="1" i="1" dirty="0"/>
              <a:t>WINGS</a:t>
            </a:r>
            <a:r>
              <a:rPr lang="en-US" dirty="0"/>
              <a:t> you can enter the sweepstakes  by clicking on “Claim Rewards” in the “</a:t>
            </a:r>
            <a:r>
              <a:rPr lang="en-US" b="1" i="1" dirty="0"/>
              <a:t>WINGS</a:t>
            </a:r>
            <a:r>
              <a:rPr lang="en-US" dirty="0"/>
              <a:t> – at a glance” section of your My WINGS page and select </a:t>
            </a:r>
            <a:r>
              <a:rPr lang="en-US" b="1" i="1" dirty="0"/>
              <a:t>WINGS</a:t>
            </a:r>
            <a:r>
              <a:rPr lang="en-US" dirty="0"/>
              <a:t> Sweepstakes. Or you can go directly to their website.</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dirty="0"/>
          </a:p>
        </p:txBody>
      </p:sp>
    </p:spTree>
    <p:extLst>
      <p:ext uri="{BB962C8B-B14F-4D97-AF65-F5344CB8AC3E}">
        <p14:creationId xmlns:p14="http://schemas.microsoft.com/office/powerpoint/2010/main" val="273493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Catherine</a:t>
            </a:r>
            <a:r>
              <a:rPr lang="en-US" baseline="0" dirty="0" smtClean="0"/>
              <a:t> </a:t>
            </a:r>
            <a:r>
              <a:rPr lang="en-US" baseline="0" dirty="0" err="1" smtClean="0"/>
              <a:t>Cavagnaro</a:t>
            </a:r>
            <a:r>
              <a:rPr lang="en-US" baseline="0" dirty="0" smtClean="0"/>
              <a:t> and Karen </a:t>
            </a:r>
            <a:r>
              <a:rPr lang="en-US" baseline="0" dirty="0" err="1" smtClean="0"/>
              <a:t>Kalishek</a:t>
            </a:r>
            <a:r>
              <a:rPr lang="en-US" baseline="0" dirty="0" smtClean="0"/>
              <a:t> – FAASTeam Representatives of the Year Honorees - are staunch </a:t>
            </a:r>
            <a:r>
              <a:rPr lang="en-US" b="1" i="1" baseline="0" dirty="0" smtClean="0"/>
              <a:t>WINGS </a:t>
            </a:r>
            <a:r>
              <a:rPr lang="en-US" baseline="0" dirty="0" smtClean="0"/>
              <a:t>supporters.  They join us in inviting your participation.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204536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references for</a:t>
            </a:r>
            <a:r>
              <a:rPr lang="en-US" baseline="0" dirty="0" smtClean="0"/>
              <a:t> additional information:  </a:t>
            </a:r>
          </a:p>
          <a:p>
            <a:endParaRPr lang="en-US" baseline="0" dirty="0" smtClean="0"/>
          </a:p>
          <a:p>
            <a:r>
              <a:rPr lang="en-US" baseline="0" dirty="0" smtClean="0"/>
              <a:t>FAASafety.gov is the FAASTeam website where you’ll find a wealth of safety information.  You can enroll and track your progress in the FAA WINGS Pilot Proficiency Program here.</a:t>
            </a:r>
          </a:p>
          <a:p>
            <a:endParaRPr lang="en-US" baseline="0" dirty="0" smtClean="0"/>
          </a:p>
          <a:p>
            <a:r>
              <a:rPr lang="en-US" baseline="0" dirty="0" smtClean="0"/>
              <a:t>Look in the FAASafety.gov library for the Off Airport Operations Guide.  In it you’ll find instructions for developing a short field performance baseline together with other useful information on operating to small fields.</a:t>
            </a:r>
          </a:p>
          <a:p>
            <a:endParaRPr lang="en-US" baseline="0" dirty="0" smtClean="0"/>
          </a:p>
          <a:p>
            <a:r>
              <a:rPr lang="en-US" baseline="0" dirty="0" smtClean="0"/>
              <a:t>Also in the FAASafety.gov Library – the Personal Minimums Development Guide – Your documented proficiency performance can be used to develop minimums that are tailored to you, your aircraft, and your mission.</a:t>
            </a:r>
          </a:p>
          <a:p>
            <a:endParaRPr lang="en-US" baseline="0" dirty="0" smtClean="0"/>
          </a:p>
          <a:p>
            <a:r>
              <a:rPr lang="en-US" baseline="0" dirty="0" smtClean="0"/>
              <a:t>I’ll leave this slide on screen while I take some questions from the audience.</a:t>
            </a:r>
          </a:p>
          <a:p>
            <a:endParaRPr lang="en-US" baseline="0" dirty="0" smtClean="0"/>
          </a:p>
          <a:p>
            <a:r>
              <a:rPr lang="en-US" b="1" baseline="0" dirty="0" smtClean="0"/>
              <a:t>Presentation note:  </a:t>
            </a:r>
            <a:r>
              <a:rPr lang="en-US" b="0" i="1" baseline="0" dirty="0" smtClean="0"/>
              <a:t>Take questions from the audience while they copy information from the screen.  Then:</a:t>
            </a:r>
            <a:endParaRPr lang="en-US" b="1" baseline="0"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endParaRPr lang="en-US" dirty="0" smtClean="0">
              <a:latin typeface="Times New Roman" pitchFamily="18" charset="0"/>
              <a:ea typeface="ＭＳ Ｐゴシック" pitchFamily="34" charset="-128"/>
            </a:endParaRPr>
          </a:p>
          <a:p>
            <a:r>
              <a:rPr lang="en-US" b="0" dirty="0" smtClean="0">
                <a:latin typeface="Times New Roman" pitchFamily="18" charset="0"/>
                <a:ea typeface="ＭＳ Ｐゴシック" pitchFamily="34" charset="-128"/>
              </a:rPr>
              <a:t>Today we’ll be discussing safety equipment that you can add</a:t>
            </a:r>
            <a:r>
              <a:rPr lang="en-US" b="0" baseline="0" dirty="0" smtClean="0">
                <a:latin typeface="Times New Roman" pitchFamily="18" charset="0"/>
                <a:ea typeface="ＭＳ Ｐゴシック" pitchFamily="34" charset="-128"/>
              </a:rPr>
              <a:t> to your aircraft.  We’ll emphasize restraint systems and give you some tips for expeditious aircraft egress.  </a:t>
            </a:r>
            <a:endParaRPr lang="en-US" b="0" i="0" baseline="0" dirty="0" smtClean="0">
              <a:latin typeface="Times New Roman" pitchFamily="18" charset="0"/>
              <a:ea typeface="ＭＳ Ｐゴシック" pitchFamily="34" charset="-128"/>
            </a:endParaRP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good coaching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4196836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33</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Arial" panose="020B0604020202020204" pitchFamily="34" charset="0"/>
                <a:ea typeface="+mn-ea"/>
                <a:cs typeface="Arial" panose="020B0604020202020204" pitchFamily="34" charset="0"/>
              </a:rPr>
              <a:t>2019/06-17-165(I)PP</a:t>
            </a:r>
            <a:r>
              <a:rPr lang="en-US" sz="1200" b="0" i="0" u="none" strike="noStrike" kern="1200" dirty="0" smtClean="0">
                <a:solidFill>
                  <a:schemeClr val="tx1"/>
                </a:solidFill>
                <a:effectLst/>
                <a:latin typeface="Arial" panose="020B0604020202020204" pitchFamily="34" charset="0"/>
                <a:ea typeface="+mn-ea"/>
                <a:cs typeface="Arial" panose="020B0604020202020204" pitchFamily="34" charset="0"/>
              </a:rPr>
              <a:t> </a:t>
            </a:r>
            <a:r>
              <a:rPr lang="en-US" dirty="0" smtClean="0">
                <a:latin typeface="Arial" panose="020B0604020202020204" pitchFamily="34" charset="0"/>
                <a:ea typeface="ＭＳ Ｐゴシック" pitchFamily="34" charset="-128"/>
                <a:cs typeface="Arial" panose="020B0604020202020204" pitchFamily="34" charset="0"/>
              </a:rPr>
              <a:t>Original Author: John Steuernagle 01/30/2019;  POC Kevin Clover AFS-850 Operations Lead, Office (562-888-2020 revised by (Name) (MM/DD/YYYY)</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dirty="0" smtClean="0">
                <a:latin typeface="Arial" panose="020B0604020202020204" pitchFamily="34" charset="0"/>
                <a:ea typeface="ＭＳ Ｐゴシック" pitchFamily="34" charset="-128"/>
                <a:cs typeface="Arial" panose="020B0604020202020204" pitchFamily="34" charset="0"/>
              </a:rPr>
              <a:t>Presentation Note:  </a:t>
            </a:r>
            <a:r>
              <a:rPr lang="en-US" i="1" dirty="0" smtClean="0">
                <a:latin typeface="Arial" panose="020B0604020202020204" pitchFamily="34" charset="0"/>
                <a:ea typeface="ＭＳ Ｐゴシック" pitchFamily="34" charset="-128"/>
                <a:cs typeface="Arial" panose="020B0604020202020204" pitchFamily="34" charset="0"/>
              </a:rPr>
              <a:t>This is the title slide </a:t>
            </a:r>
            <a:r>
              <a:rPr lang="en-US" b="0" i="1" dirty="0" smtClean="0">
                <a:latin typeface="Arial" panose="020B0604020202020204" pitchFamily="34" charset="0"/>
                <a:ea typeface="ＭＳ Ｐゴシック" pitchFamily="34" charset="-128"/>
                <a:cs typeface="Arial" panose="020B0604020202020204" pitchFamily="34" charset="0"/>
              </a:rPr>
              <a:t>for </a:t>
            </a:r>
            <a:r>
              <a:rPr lang="en-US" b="1" i="0" dirty="0" smtClean="0">
                <a:latin typeface="Arial" panose="020B0604020202020204" pitchFamily="34" charset="0"/>
                <a:ea typeface="ＭＳ Ｐゴシック" pitchFamily="34" charset="-128"/>
                <a:cs typeface="Arial" panose="020B0604020202020204" pitchFamily="34" charset="0"/>
              </a:rPr>
              <a:t>Pilot</a:t>
            </a:r>
            <a:r>
              <a:rPr lang="en-US" b="1" i="0" baseline="0" dirty="0" smtClean="0">
                <a:latin typeface="Arial" panose="020B0604020202020204" pitchFamily="34" charset="0"/>
                <a:ea typeface="ＭＳ Ｐゴシック" pitchFamily="34" charset="-128"/>
                <a:cs typeface="Arial" panose="020B0604020202020204" pitchFamily="34" charset="0"/>
              </a:rPr>
              <a:t> Proficiency and </a:t>
            </a:r>
            <a:r>
              <a:rPr lang="en-US" b="1" i="1" dirty="0" smtClean="0">
                <a:latin typeface="Arial" panose="020B0604020202020204" pitchFamily="34" charset="0"/>
                <a:ea typeface="ＭＳ Ｐゴシック" pitchFamily="34" charset="-128"/>
                <a:cs typeface="Arial" panose="020B0604020202020204" pitchFamily="34" charset="0"/>
              </a:rPr>
              <a:t>WINGS</a:t>
            </a:r>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smtClean="0">
                <a:latin typeface="Arial" panose="020B0604020202020204" pitchFamily="34" charset="0"/>
                <a:ea typeface="ＭＳ Ｐゴシック" pitchFamily="34" charset="-128"/>
                <a:cs typeface="Arial" panose="020B0604020202020204" pitchFamily="34" charset="0"/>
              </a:rPr>
              <a:t>Bold header: </a:t>
            </a:r>
            <a:r>
              <a:rPr lang="en-US" i="1" dirty="0" smtClean="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b="1" i="1" dirty="0" smtClean="0">
                <a:latin typeface="Arial" panose="020B0604020202020204" pitchFamily="34" charset="0"/>
                <a:ea typeface="ＭＳ Ｐゴシック" pitchFamily="34" charset="-128"/>
                <a:cs typeface="Arial" panose="020B0604020202020204" pitchFamily="34" charset="0"/>
              </a:rPr>
              <a:t>Program control instructions </a:t>
            </a:r>
            <a:r>
              <a:rPr lang="en-US" i="1" dirty="0" smtClean="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smtClean="0">
                <a:latin typeface="Arial" panose="020B0604020202020204" pitchFamily="34" charset="0"/>
                <a:ea typeface="ＭＳ Ｐゴシック" pitchFamily="34" charset="-128"/>
                <a:cs typeface="Arial" panose="020B0604020202020204" pitchFamily="34" charset="0"/>
              </a:rPr>
              <a:t>(Click) </a:t>
            </a:r>
            <a:r>
              <a:rPr lang="en-US" i="1" dirty="0" smtClean="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smtClean="0">
                <a:latin typeface="Arial" panose="020B0604020202020204" pitchFamily="34" charset="0"/>
                <a:ea typeface="ＭＳ Ｐゴシック" pitchFamily="34" charset="-128"/>
                <a:cs typeface="Arial" panose="020B0604020202020204" pitchFamily="34" charset="0"/>
              </a:rPr>
              <a:t>(Next Slide) </a:t>
            </a:r>
            <a:r>
              <a:rPr lang="en-US" i="1" dirty="0" smtClean="0">
                <a:latin typeface="Arial" panose="020B0604020202020204" pitchFamily="34" charset="0"/>
                <a:ea typeface="ＭＳ Ｐゴシック" pitchFamily="34" charset="-128"/>
                <a:cs typeface="Arial" panose="020B0604020202020204" pitchFamily="34" charset="0"/>
              </a:rPr>
              <a:t>for slide advance.</a:t>
            </a:r>
            <a:endParaRPr lang="en-US" b="1" dirty="0" smtClean="0">
              <a:latin typeface="Arial" panose="020B0604020202020204" pitchFamily="34" charset="0"/>
              <a:ea typeface="ＭＳ Ｐゴシック" pitchFamily="34" charset="-128"/>
              <a:cs typeface="Arial" panose="020B0604020202020204" pitchFamily="34" charset="0"/>
            </a:endParaRP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smtClean="0">
                <a:latin typeface="Arial" panose="020B0604020202020204" pitchFamily="34" charset="0"/>
                <a:ea typeface="ＭＳ Ｐゴシック" pitchFamily="34" charset="-128"/>
                <a:cs typeface="Arial" panose="020B0604020202020204" pitchFamily="34" charset="0"/>
              </a:rPr>
              <a:t>Background: </a:t>
            </a:r>
            <a:r>
              <a:rPr lang="en-US" i="1" dirty="0" smtClean="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smtClean="0">
              <a:latin typeface="Arial" panose="020B0604020202020204" pitchFamily="34" charset="0"/>
              <a:ea typeface="ＭＳ Ｐゴシック" pitchFamily="34" charset="-128"/>
              <a:cs typeface="Arial" panose="020B0604020202020204" pitchFamily="34" charset="0"/>
            </a:endParaRPr>
          </a:p>
          <a:p>
            <a:pPr eaLnBrk="1" hangingPunct="1"/>
            <a:r>
              <a:rPr lang="en-US" i="1" dirty="0" smtClean="0">
                <a:latin typeface="Arial" panose="020B0604020202020204" pitchFamily="34" charset="0"/>
                <a:ea typeface="ＭＳ Ｐゴシック" pitchFamily="34" charset="-128"/>
                <a:cs typeface="Arial" panose="020B0604020202020204" pitchFamily="34" charset="0"/>
              </a:rPr>
              <a:t> </a:t>
            </a:r>
            <a:r>
              <a:rPr lang="en-US" b="1" dirty="0" smtClean="0">
                <a:latin typeface="Arial" panose="020B0604020202020204" pitchFamily="34" charset="0"/>
                <a:ea typeface="ＭＳ Ｐゴシック" pitchFamily="34" charset="-128"/>
                <a:cs typeface="Arial" panose="020B0604020202020204" pitchFamily="34" charset="0"/>
              </a:rPr>
              <a:t>(Next Slide) </a:t>
            </a:r>
            <a:endParaRPr lang="en-US" i="1" dirty="0" smtClean="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62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4</a:t>
            </a:fld>
            <a:endParaRPr lang="en-US" sz="1200" smtClean="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If you saw a sign that said just this “Save 60%!” would you want to know more?  </a:t>
            </a:r>
            <a:r>
              <a:rPr lang="en-US" b="1" dirty="0" smtClean="0">
                <a:latin typeface="Times New Roman" pitchFamily="18" charset="0"/>
                <a:ea typeface="ＭＳ Ｐゴシック" pitchFamily="34" charset="-128"/>
              </a:rPr>
              <a:t>(Click)</a:t>
            </a:r>
            <a:endParaRPr lang="en-US"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Well in Alaska we could reduce General Aviation fatalities by 60% through adoption of these technologies; four</a:t>
            </a:r>
            <a:r>
              <a:rPr lang="en-US" baseline="0" dirty="0" smtClean="0">
                <a:latin typeface="Times New Roman" pitchFamily="18" charset="0"/>
                <a:ea typeface="ＭＳ Ｐゴシック" pitchFamily="34" charset="-128"/>
              </a:rPr>
              <a:t> or five-point seatbelts or airbag seatbelts and helmets.</a:t>
            </a:r>
          </a:p>
          <a:p>
            <a:pPr eaLnBrk="1" hangingPunct="1"/>
            <a:endParaRPr lang="en-US" baseline="0" dirty="0" smtClean="0">
              <a:latin typeface="Times New Roman" pitchFamily="18" charset="0"/>
              <a:ea typeface="ＭＳ Ｐゴシック" pitchFamily="34" charset="-128"/>
            </a:endParaRPr>
          </a:p>
          <a:p>
            <a:pPr eaLnBrk="1" hangingPunct="1"/>
            <a:r>
              <a:rPr lang="en-US" baseline="0" dirty="0" smtClean="0">
                <a:latin typeface="Times New Roman" pitchFamily="18" charset="0"/>
                <a:ea typeface="ＭＳ Ｐゴシック" pitchFamily="34" charset="-128"/>
              </a:rPr>
              <a:t>Granted Alaskan accidents tend to take place off airport and many are in low speed aircraft so the impact forces are less but it’s certainly something to think about when you’re replacing your seatbelts.</a:t>
            </a:r>
          </a:p>
          <a:p>
            <a:pPr eaLnBrk="1" hangingPunct="1"/>
            <a:endParaRPr 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Times New Roman" pitchFamily="18" charset="0"/>
                <a:ea typeface="ＭＳ Ｐゴシック" pitchFamily="34" charset="-128"/>
              </a:rPr>
              <a:t>We realize that helmets are a tough sell but their use has increased markedly in the helicopter and bush pilot communities both in Alaska and the “lower 48” states.</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a:t>
            </a:r>
            <a:r>
              <a:rPr lang="en-US" b="1" baseline="0" dirty="0" smtClean="0">
                <a:latin typeface="Times New Roman" pitchFamily="18" charset="0"/>
                <a:ea typeface="ＭＳ Ｐゴシック" pitchFamily="34" charset="-128"/>
              </a:rPr>
              <a:t> Slide)</a:t>
            </a:r>
            <a:endParaRPr lang="en-US" b="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76767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us still fly with single belt restraint systems</a:t>
            </a:r>
            <a:r>
              <a:rPr lang="en-US" baseline="0" dirty="0" smtClean="0"/>
              <a:t> but adding shoulder belts and anti-submarine restraints give you the best chance of sustaining minimal or no injury in many accident scenarios.</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86281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Airbag seatbelts are another option worthy of consideration.  Several aircraft manufacturers now provide them as standard equipment and there’s a growing</a:t>
            </a:r>
            <a:r>
              <a:rPr lang="en-US" baseline="0" dirty="0" smtClean="0"/>
              <a:t> after-market installation business.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29047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7</a:t>
            </a:fld>
            <a:endParaRPr lang="en-US" sz="1200" smtClean="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Which way do airline seat belts unbuckle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 </a:t>
            </a:r>
            <a:r>
              <a:rPr lang="en-US" baseline="0" dirty="0" smtClean="0">
                <a:latin typeface="Times New Roman" pitchFamily="18" charset="0"/>
                <a:ea typeface="ＭＳ Ｐゴシック" pitchFamily="34" charset="-128"/>
              </a:rPr>
              <a:t>from left to right, or </a:t>
            </a:r>
            <a:r>
              <a:rPr lang="en-US" dirty="0" smtClean="0">
                <a:latin typeface="Times New Roman" pitchFamily="18" charset="0"/>
                <a:ea typeface="ＭＳ Ｐゴシック" pitchFamily="34" charset="-128"/>
              </a:rPr>
              <a:t>from right</a:t>
            </a:r>
            <a:r>
              <a:rPr lang="en-US" baseline="0" dirty="0" smtClean="0">
                <a:latin typeface="Times New Roman" pitchFamily="18" charset="0"/>
                <a:ea typeface="ＭＳ Ｐゴシック" pitchFamily="34" charset="-128"/>
              </a:rPr>
              <a:t> to left?</a:t>
            </a:r>
          </a:p>
          <a:p>
            <a:pPr eaLnBrk="1" hangingPunct="1"/>
            <a:endParaRPr lang="en-US" baseline="0" dirty="0" smtClean="0">
              <a:latin typeface="Times New Roman" pitchFamily="18" charset="0"/>
              <a:ea typeface="ＭＳ Ｐゴシック" pitchFamily="34" charset="-128"/>
            </a:endParaRPr>
          </a:p>
          <a:p>
            <a:pPr eaLnBrk="1" hangingPunct="1"/>
            <a:r>
              <a:rPr lang="en-US" b="1" i="0" baseline="0" dirty="0" smtClean="0">
                <a:latin typeface="Times New Roman" pitchFamily="18" charset="0"/>
                <a:ea typeface="ＭＳ Ｐゴシック" pitchFamily="34" charset="-128"/>
              </a:rPr>
              <a:t>Presentation note:  </a:t>
            </a:r>
            <a:r>
              <a:rPr lang="en-US" b="0" i="1" baseline="0" dirty="0" smtClean="0">
                <a:latin typeface="Times New Roman" pitchFamily="18" charset="0"/>
                <a:ea typeface="ＭＳ Ｐゴシック" pitchFamily="34" charset="-128"/>
              </a:rPr>
              <a:t>Ask the audience for a show of hands then:   </a:t>
            </a:r>
            <a:r>
              <a:rPr lang="en-US" b="1" i="0" baseline="0" dirty="0" smtClean="0">
                <a:latin typeface="Times New Roman" pitchFamily="18" charset="0"/>
                <a:ea typeface="ＭＳ Ｐゴシック" pitchFamily="34" charset="-128"/>
              </a:rPr>
              <a:t>(Click)</a:t>
            </a:r>
          </a:p>
          <a:p>
            <a:pPr eaLnBrk="1" hangingPunct="1"/>
            <a:endParaRPr lang="en-US" b="1"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The answer is there is no standard.  It could be either way.</a:t>
            </a:r>
            <a:endParaRPr lang="en-US" b="0" i="0"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38100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8</a:t>
            </a:fld>
            <a:endParaRPr lang="en-US" sz="1200" smtClean="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Why does how your </a:t>
            </a:r>
            <a:r>
              <a:rPr lang="en-US" smtClean="0">
                <a:latin typeface="Times New Roman" pitchFamily="18" charset="0"/>
                <a:ea typeface="ＭＳ Ｐゴシック" pitchFamily="34" charset="-128"/>
              </a:rPr>
              <a:t>seatbelt works </a:t>
            </a:r>
            <a:r>
              <a:rPr lang="en-US" dirty="0" smtClean="0">
                <a:latin typeface="Times New Roman" pitchFamily="18" charset="0"/>
                <a:ea typeface="ＭＳ Ｐゴシック" pitchFamily="34" charset="-128"/>
              </a:rPr>
              <a:t>matter?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8" charset="0"/>
                <a:ea typeface="ＭＳ Ｐゴシック" pitchFamily="34" charset="-128"/>
              </a:rPr>
              <a:t>Well you may be very motivated to exit the aircraft.  That motivation could compromise your thinking and that could result in a deadly delay. </a:t>
            </a:r>
            <a:r>
              <a:rPr lang="en-US" b="1" dirty="0" smtClean="0">
                <a:latin typeface="Times New Roman" pitchFamily="18" charset="0"/>
                <a:ea typeface="ＭＳ Ｐゴシック" pitchFamily="34" charset="-128"/>
              </a:rPr>
              <a:t>(Click)</a:t>
            </a:r>
          </a:p>
          <a:p>
            <a:pPr eaLnBrk="1" hangingPunct="1"/>
            <a:endParaRPr lang="en-US"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And you may have to do it in the dark.</a:t>
            </a: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933503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9</a:t>
            </a:fld>
            <a:endParaRPr lang="en-US" sz="1200" smtClean="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ea typeface="ＭＳ Ｐゴシック" pitchFamily="34" charset="-128"/>
              </a:rPr>
              <a:t>Here’s an</a:t>
            </a:r>
            <a:r>
              <a:rPr lang="en-US" baseline="0" dirty="0" smtClean="0">
                <a:latin typeface="Times New Roman" pitchFamily="18" charset="0"/>
                <a:ea typeface="ＭＳ Ｐゴシック" pitchFamily="34" charset="-128"/>
              </a:rPr>
              <a:t> exercise that will improve your chances of doing the right things in the right sequence to exit your aircraft or even automobile quickly and safely in emergency situations.    It works equally well in daylight or when vision is compromised by darkness, smoke, or injury.  Please follow along as we go through the steps.</a:t>
            </a:r>
          </a:p>
          <a:p>
            <a:pPr eaLnBrk="1" hangingPunct="1"/>
            <a:endParaRPr lang="en-US" baseline="0" dirty="0" smtClean="0">
              <a:latin typeface="Times New Roman" pitchFamily="18" charset="0"/>
              <a:ea typeface="ＭＳ Ｐゴシック" pitchFamily="34" charset="-128"/>
            </a:endParaRPr>
          </a:p>
          <a:p>
            <a:pPr eaLnBrk="1" hangingPunct="1"/>
            <a:r>
              <a:rPr lang="en-US" b="1" i="1" baseline="0" dirty="0" smtClean="0">
                <a:latin typeface="Times New Roman" pitchFamily="18" charset="0"/>
                <a:ea typeface="ＭＳ Ｐゴシック" pitchFamily="34" charset="-128"/>
              </a:rPr>
              <a:t>Encourage the audience to go through the motions from their seats. </a:t>
            </a:r>
          </a:p>
          <a:p>
            <a:pPr eaLnBrk="1" hangingPunct="1"/>
            <a:endParaRPr lang="en-US" b="1" i="1"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Good – now take your other hand, make a fist and hold it against your sternum like this. Our sternum is something we always have with us and it’s easy to find – even in the dark.  We’ll use it as a reference to find other important parts of the aircraft. </a:t>
            </a:r>
            <a:r>
              <a:rPr lang="en-US" b="1" i="0" baseline="0" dirty="0" smtClean="0">
                <a:latin typeface="Times New Roman" pitchFamily="18" charset="0"/>
                <a:ea typeface="ＭＳ Ｐゴシック" pitchFamily="34" charset="-128"/>
              </a:rPr>
              <a:t>(Click)</a:t>
            </a:r>
          </a:p>
          <a:p>
            <a:pPr eaLnBrk="1" hangingPunct="1"/>
            <a:endParaRPr lang="en-US" b="0"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Now slide your hand from your sternum to your lap and from there to your seat.  Get a good grip  and keep you seat holding hand in position for the rest of the exercise. </a:t>
            </a:r>
            <a:r>
              <a:rPr lang="en-US" b="1" i="0" baseline="0" dirty="0" smtClean="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Next take the hand not holding your seat and locate your sternum reference point. </a:t>
            </a:r>
            <a:r>
              <a:rPr lang="en-US" b="1" i="0" baseline="0" dirty="0" smtClean="0">
                <a:latin typeface="Times New Roman" pitchFamily="18" charset="0"/>
                <a:ea typeface="ＭＳ Ｐゴシック" pitchFamily="34" charset="-128"/>
              </a:rPr>
              <a:t>(Click)</a:t>
            </a: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From there track to your lap and then the door latch.</a:t>
            </a:r>
            <a:r>
              <a:rPr lang="en-US" b="1" i="0" baseline="0" dirty="0" smtClean="0">
                <a:latin typeface="Times New Roman" pitchFamily="18" charset="0"/>
                <a:ea typeface="ＭＳ Ｐゴシック" pitchFamily="34" charset="-128"/>
              </a:rPr>
              <a:t> </a:t>
            </a:r>
            <a:r>
              <a:rPr lang="en-US" b="0" i="0" baseline="0" dirty="0" smtClean="0">
                <a:latin typeface="Times New Roman" pitchFamily="18" charset="0"/>
                <a:ea typeface="ＭＳ Ｐゴシック" pitchFamily="34" charset="-128"/>
              </a:rPr>
              <a:t>In some airplanes you’ll have to track to 2 door latches.  </a:t>
            </a:r>
          </a:p>
          <a:p>
            <a:pPr eaLnBrk="1" hangingPunct="1"/>
            <a:r>
              <a:rPr lang="en-US" b="0" i="0" baseline="0" dirty="0" smtClean="0">
                <a:latin typeface="Times New Roman" pitchFamily="18" charset="0"/>
                <a:ea typeface="ＭＳ Ｐゴシック" pitchFamily="34" charset="-128"/>
              </a:rPr>
              <a:t>Unlatch the door, push it open, and return to your reference point. </a:t>
            </a:r>
            <a:r>
              <a:rPr lang="en-US" b="1" i="0" baseline="0" dirty="0" smtClean="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smtClean="0">
                <a:latin typeface="Times New Roman" pitchFamily="18" charset="0"/>
                <a:ea typeface="ＭＳ Ｐゴシック" pitchFamily="34" charset="-128"/>
              </a:rPr>
              <a:t>From there again track down to your lap and then to your seat belt release all the while holding tightly on to your seat with your other hand.   Release your seat belt and prepare to exit.  Don’t let go of your seat though.  I’ll tell you when to do that.   </a:t>
            </a:r>
            <a:r>
              <a:rPr lang="en-US" b="1" i="0" baseline="0" dirty="0" smtClean="0">
                <a:latin typeface="Times New Roman" pitchFamily="18" charset="0"/>
                <a:ea typeface="ＭＳ Ｐゴシック" pitchFamily="34" charset="-128"/>
              </a:rPr>
              <a:t>(Click)</a:t>
            </a:r>
            <a:endParaRPr lang="en-US" b="0" i="0" baseline="0" dirty="0" smtClean="0">
              <a:latin typeface="Times New Roman" pitchFamily="18" charset="0"/>
              <a:ea typeface="ＭＳ Ｐゴシック" pitchFamily="34" charset="-128"/>
            </a:endParaRPr>
          </a:p>
          <a:p>
            <a:pPr eaLnBrk="1" hangingPunct="1"/>
            <a:endParaRPr lang="en-US" b="0" i="0" baseline="0" dirty="0" smtClean="0">
              <a:latin typeface="Times New Roman" pitchFamily="18" charset="0"/>
              <a:ea typeface="ＭＳ Ｐゴシック" pitchFamily="34" charset="-128"/>
            </a:endParaRPr>
          </a:p>
          <a:p>
            <a:pPr eaLnBrk="1" hangingPunct="1"/>
            <a:r>
              <a:rPr lang="en-US" b="0" i="0" baseline="0" dirty="0" smtClean="0">
                <a:latin typeface="Times New Roman" pitchFamily="18" charset="0"/>
                <a:ea typeface="ＭＳ Ｐゴシック" pitchFamily="34" charset="-128"/>
              </a:rPr>
              <a:t>This little exercise could save your life in an emergency and it’s worth a gold seal.</a:t>
            </a:r>
            <a:endParaRPr lang="en-US" b="0" i="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(Next Slide)</a:t>
            </a:r>
          </a:p>
          <a:p>
            <a:pPr eaLnBrk="1" hangingPunct="1"/>
            <a:endParaRPr 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689283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AFS-850</a:t>
            </a:r>
          </a:p>
          <a:p>
            <a:pPr>
              <a:buNone/>
            </a:pPr>
            <a:r>
              <a:rPr lang="en-US" sz="1800" i="0" baseline="0" dirty="0" smtClean="0"/>
              <a:t>The FAA Safety Team </a:t>
            </a:r>
            <a:r>
              <a:rPr lang="en-US" sz="1800" i="0" baseline="0" smtClean="0"/>
              <a:t>(FAASTeam)</a:t>
            </a:r>
            <a:endParaRPr lang="en-US" sz="1800" i="0" baseline="0" dirty="0" smtClean="0"/>
          </a:p>
        </p:txBody>
      </p:sp>
      <p:pic>
        <p:nvPicPr>
          <p:cNvPr id="3" name="Picture 2" descr="From Galicia to...: NASA - The Space suit"/>
          <p:cNvPicPr>
            <a:picLocks noChangeAspect="1"/>
          </p:cNvPicPr>
          <p:nvPr userDrawn="1"/>
        </p:nvPicPr>
        <p:blipFill rotWithShape="1">
          <a:blip r:embed="rId4">
            <a:extLst>
              <a:ext uri="{28A0092B-C50C-407E-A947-70E740481C1C}">
                <a14:useLocalDpi xmlns:a14="http://schemas.microsoft.com/office/drawing/2010/main" val="0"/>
              </a:ext>
            </a:extLst>
          </a:blip>
          <a:srcRect l="9860" r="21610"/>
          <a:stretch/>
        </p:blipFill>
        <p:spPr>
          <a:xfrm>
            <a:off x="7698839" y="1681070"/>
            <a:ext cx="4278169" cy="46820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faa.gov/news/press_releases/news_story.cfm?newsid=157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www.mywingsiniative.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asafety.gov/gslac/ALC/libview_normal.aspx?id=13589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www.faasafety.gov/gslac/ALC/lib_categoryview.aspx?categoryId=15&amp;r_s=50&amp;r_c=5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June </a:t>
            </a:r>
          </a:p>
          <a:p>
            <a:r>
              <a:rPr lang="en-US" dirty="0" smtClean="0"/>
              <a:t>After-market Safety Equipment</a:t>
            </a:r>
            <a:endParaRPr lang="en-US" i="1"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sp>
        <p:nvSpPr>
          <p:cNvPr id="58371"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A0503BDC-DD63-4C9B-A2D2-477E45DD49C7}" type="slidenum">
              <a:rPr lang="en-US" sz="1400">
                <a:solidFill>
                  <a:schemeClr val="bg1"/>
                </a:solidFill>
                <a:latin typeface="Times New Roman" pitchFamily="18" charset="0"/>
              </a:rPr>
              <a:pPr eaLnBrk="1" hangingPunct="1"/>
              <a:t>10</a:t>
            </a:fld>
            <a:endParaRPr lang="en-US" sz="1400">
              <a:solidFill>
                <a:schemeClr val="bg1"/>
              </a:solidFill>
              <a:latin typeface="Times New Roman" pitchFamily="18" charset="0"/>
            </a:endParaRP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398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sp>
        <p:nvSpPr>
          <p:cNvPr id="5734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451FA5-2ED1-4AB9-B87F-46C209274FF4}" type="slidenum">
              <a:rPr lang="en-US" sz="1400">
                <a:solidFill>
                  <a:schemeClr val="bg1"/>
                </a:solidFill>
                <a:latin typeface="Times New Roman" pitchFamily="18" charset="0"/>
              </a:rPr>
              <a:pPr eaLnBrk="1" hangingPunct="1"/>
              <a:t>11</a:t>
            </a:fld>
            <a:endParaRPr lang="en-US" sz="1400">
              <a:solidFill>
                <a:schemeClr val="bg1"/>
              </a:solidFill>
              <a:latin typeface="Times New Roman" pitchFamily="18" charset="0"/>
            </a:endParaRPr>
          </a:p>
        </p:txBody>
      </p:sp>
      <p:grpSp>
        <p:nvGrpSpPr>
          <p:cNvPr id="4" name="Group 3"/>
          <p:cNvGrpSpPr/>
          <p:nvPr/>
        </p:nvGrpSpPr>
        <p:grpSpPr>
          <a:xfrm>
            <a:off x="815908" y="2086679"/>
            <a:ext cx="3882215" cy="3530366"/>
            <a:chOff x="5083108" y="2307771"/>
            <a:chExt cx="3483949" cy="3082925"/>
          </a:xfrm>
        </p:grpSpPr>
        <p:pic>
          <p:nvPicPr>
            <p:cNvPr id="15" name="Picture 3" descr="del4"/>
            <p:cNvPicPr>
              <a:picLocks noChangeAspect="1" noChangeArrowheads="1"/>
            </p:cNvPicPr>
            <p:nvPr/>
          </p:nvPicPr>
          <p:blipFill>
            <a:blip r:embed="rId3">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7273159" y="698590"/>
            <a:ext cx="3962399" cy="3427787"/>
            <a:chOff x="301926" y="1279485"/>
            <a:chExt cx="3396366" cy="2558595"/>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extLst>
      <p:ext uri="{BB962C8B-B14F-4D97-AF65-F5344CB8AC3E}">
        <p14:creationId xmlns:p14="http://schemas.microsoft.com/office/powerpoint/2010/main" val="31818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ea typeface="ＭＳ Ｐゴシック" pitchFamily="34" charset="-128"/>
              </a:rPr>
              <a:t>Flight Data Monitoring</a:t>
            </a:r>
          </a:p>
        </p:txBody>
      </p:sp>
      <p:pic>
        <p:nvPicPr>
          <p:cNvPr id="4" name="Content Placeholder 3"/>
          <p:cNvPicPr>
            <a:picLocks noGrp="1" noChangeAspect="1"/>
          </p:cNvPicPr>
          <p:nvPr>
            <p:ph idx="1"/>
          </p:nvPr>
        </p:nvPicPr>
        <p:blipFill>
          <a:blip r:embed="rId3"/>
          <a:stretch>
            <a:fillRect/>
          </a:stretch>
        </p:blipFill>
        <p:spPr>
          <a:xfrm>
            <a:off x="7119042" y="3124527"/>
            <a:ext cx="3167857" cy="2375893"/>
          </a:xfrm>
          <a:prstGeom prst="rect">
            <a:avLst/>
          </a:prstGeom>
          <a:ln>
            <a:noFill/>
          </a:ln>
          <a:effectLst>
            <a:outerShdw blurRad="292100" dist="139700" dir="2700000" algn="tl" rotWithShape="0">
              <a:srgbClr val="333333">
                <a:alpha val="65000"/>
              </a:srgbClr>
            </a:outerShdw>
          </a:effectLst>
        </p:spPr>
      </p:pic>
      <p:sp>
        <p:nvSpPr>
          <p:cNvPr id="17411"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432EB58-D4E3-4B85-BE75-E7EC0DC6834D}" type="slidenum">
              <a:rPr lang="en-US" sz="1400">
                <a:solidFill>
                  <a:srgbClr val="FFFFFF"/>
                </a:solidFill>
                <a:latin typeface="Times New Roman" pitchFamily="18" charset="0"/>
              </a:rPr>
              <a:pPr eaLnBrk="1" hangingPunct="1"/>
              <a:t>12</a:t>
            </a:fld>
            <a:endParaRPr lang="en-US" sz="1400">
              <a:solidFill>
                <a:srgbClr val="FFFFFF"/>
              </a:solidFill>
              <a:latin typeface="Times New Roman" pitchFamily="18" charset="0"/>
            </a:endParaRPr>
          </a:p>
        </p:txBody>
      </p:sp>
      <p:pic>
        <p:nvPicPr>
          <p:cNvPr id="2" name="Picture 1"/>
          <p:cNvPicPr>
            <a:picLocks noChangeAspect="1"/>
          </p:cNvPicPr>
          <p:nvPr/>
        </p:nvPicPr>
        <p:blipFill>
          <a:blip r:embed="rId4"/>
          <a:stretch>
            <a:fillRect/>
          </a:stretch>
        </p:blipFill>
        <p:spPr>
          <a:xfrm>
            <a:off x="1241426" y="1179676"/>
            <a:ext cx="4357688" cy="1719263"/>
          </a:xfrm>
          <a:prstGeom prst="rect">
            <a:avLst/>
          </a:prstGeom>
          <a:ln>
            <a:noFill/>
          </a:ln>
          <a:effectLst>
            <a:outerShdw blurRad="292100" dist="139700" dir="2700000" algn="tl" rotWithShape="0">
              <a:srgbClr val="333333">
                <a:alpha val="65000"/>
              </a:srgbClr>
            </a:outerShdw>
          </a:effectLst>
        </p:spPr>
      </p:pic>
      <p:sp>
        <p:nvSpPr>
          <p:cNvPr id="17414" name="TextBox 4"/>
          <p:cNvSpPr txBox="1">
            <a:spLocks noChangeArrowheads="1"/>
          </p:cNvSpPr>
          <p:nvPr/>
        </p:nvSpPr>
        <p:spPr bwMode="auto">
          <a:xfrm>
            <a:off x="1927226" y="3425825"/>
            <a:ext cx="4676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r>
              <a:rPr lang="en-US" dirty="0">
                <a:solidFill>
                  <a:srgbClr val="000000"/>
                </a:solidFill>
              </a:rPr>
              <a:t>Cockpit Voce Recorder (CVR)</a:t>
            </a:r>
          </a:p>
          <a:p>
            <a:pPr eaLnBrk="1" hangingPunct="1"/>
            <a:r>
              <a:rPr lang="en-US" dirty="0">
                <a:solidFill>
                  <a:srgbClr val="000000"/>
                </a:solidFill>
              </a:rPr>
              <a:t>Flight Data Recorder (FDR)</a:t>
            </a:r>
          </a:p>
        </p:txBody>
      </p:sp>
      <p:sp>
        <p:nvSpPr>
          <p:cNvPr id="10" name="TextBox 9"/>
          <p:cNvSpPr txBox="1">
            <a:spLocks noChangeArrowheads="1"/>
          </p:cNvSpPr>
          <p:nvPr/>
        </p:nvSpPr>
        <p:spPr bwMode="auto">
          <a:xfrm>
            <a:off x="6724651" y="1549401"/>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sz="3600" b="1">
                <a:solidFill>
                  <a:srgbClr val="000000"/>
                </a:solidFill>
              </a:rPr>
              <a:t>FOQA</a:t>
            </a:r>
          </a:p>
        </p:txBody>
      </p:sp>
    </p:spTree>
    <p:extLst>
      <p:ext uri="{BB962C8B-B14F-4D97-AF65-F5344CB8AC3E}">
        <p14:creationId xmlns:p14="http://schemas.microsoft.com/office/powerpoint/2010/main" val="4124497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551880" y="430467"/>
            <a:ext cx="8472487" cy="609600"/>
          </a:xfrm>
        </p:spPr>
        <p:txBody>
          <a:bodyPr/>
          <a:lstStyle/>
          <a:p>
            <a:r>
              <a:rPr lang="en-US" dirty="0" smtClean="0">
                <a:ea typeface="ＭＳ Ｐゴシック" pitchFamily="34" charset="-128"/>
              </a:rPr>
              <a:t>Flight Data Monitoring for GA</a:t>
            </a:r>
          </a:p>
        </p:txBody>
      </p:sp>
      <p:sp>
        <p:nvSpPr>
          <p:cNvPr id="18434"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C553E8D-2541-4D43-BB1A-E4AE57A86B2E}" type="slidenum">
              <a:rPr lang="en-US" sz="1400">
                <a:solidFill>
                  <a:srgbClr val="FFFFFF"/>
                </a:solidFill>
                <a:latin typeface="Times New Roman" pitchFamily="18" charset="0"/>
              </a:rPr>
              <a:pPr eaLnBrk="1" hangingPunct="1"/>
              <a:t>13</a:t>
            </a:fld>
            <a:endParaRPr lang="en-US" sz="1400">
              <a:solidFill>
                <a:srgbClr val="FFFFFF"/>
              </a:solidFill>
              <a:latin typeface="Times New Roman" pitchFamily="18" charset="0"/>
            </a:endParaRPr>
          </a:p>
        </p:txBody>
      </p:sp>
      <p:pic>
        <p:nvPicPr>
          <p:cNvPr id="18439" name="Picture 7"/>
          <p:cNvPicPr>
            <a:picLocks noChangeAspect="1"/>
          </p:cNvPicPr>
          <p:nvPr/>
        </p:nvPicPr>
        <p:blipFill>
          <a:blip r:embed="rId3"/>
          <a:srcRect t="13058" b="12488"/>
          <a:stretch>
            <a:fillRect/>
          </a:stretch>
        </p:blipFill>
        <p:spPr bwMode="auto">
          <a:xfrm>
            <a:off x="1413829" y="1313117"/>
            <a:ext cx="2922587" cy="2176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963" y="1425703"/>
            <a:ext cx="3570541" cy="2819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a:spLocks noChangeArrowheads="1"/>
          </p:cNvSpPr>
          <p:nvPr/>
        </p:nvSpPr>
        <p:spPr bwMode="auto">
          <a:xfrm>
            <a:off x="1743267" y="3927477"/>
            <a:ext cx="242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a:t>
            </a:r>
          </a:p>
        </p:txBody>
      </p:sp>
      <p:sp>
        <p:nvSpPr>
          <p:cNvPr id="12" name="TextBox 11"/>
          <p:cNvSpPr txBox="1">
            <a:spLocks noChangeArrowheads="1"/>
          </p:cNvSpPr>
          <p:nvPr/>
        </p:nvSpPr>
        <p:spPr bwMode="auto">
          <a:xfrm>
            <a:off x="6108954" y="4449764"/>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 + Visual</a:t>
            </a:r>
          </a:p>
        </p:txBody>
      </p:sp>
    </p:spTree>
    <p:extLst>
      <p:ext uri="{BB962C8B-B14F-4D97-AF65-F5344CB8AC3E}">
        <p14:creationId xmlns:p14="http://schemas.microsoft.com/office/powerpoint/2010/main" val="285722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Vision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978" y="649288"/>
            <a:ext cx="3313216" cy="2166871"/>
          </a:xfrm>
          <a:prstGeom prst="rect">
            <a:avLst/>
          </a:prstGeom>
          <a:ln>
            <a:noFill/>
          </a:ln>
          <a:effectLst>
            <a:outerShdw blurRad="292100" dist="139700" dir="2700000" algn="tl" rotWithShape="0">
              <a:srgbClr val="333333">
                <a:alpha val="65000"/>
              </a:srgbClr>
            </a:outerShdw>
          </a:effectLst>
        </p:spPr>
      </p:pic>
      <p:pic>
        <p:nvPicPr>
          <p:cNvPr id="1026" name="Picture 2" descr="http://www.elbitsystems-us.com/sites/default/files/imported/cas/gavis-quarter-turn-300x1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6818" y="1060746"/>
            <a:ext cx="3241966" cy="2022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4279" y="3275531"/>
            <a:ext cx="2868168" cy="21518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238" r="19159"/>
          <a:stretch/>
        </p:blipFill>
        <p:spPr bwMode="auto">
          <a:xfrm>
            <a:off x="1982035" y="3450790"/>
            <a:ext cx="2960159" cy="19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47587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Vision</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82" y="1048016"/>
            <a:ext cx="2885148" cy="1702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884" b="6597"/>
          <a:stretch/>
        </p:blipFill>
        <p:spPr>
          <a:xfrm>
            <a:off x="7994852" y="3282696"/>
            <a:ext cx="3181920" cy="22354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018" y="470948"/>
            <a:ext cx="3096478" cy="23301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5100" y="3074166"/>
            <a:ext cx="3075709" cy="230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43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Angle of Attack Indicators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17" y="1336983"/>
            <a:ext cx="4031344" cy="3023508"/>
          </a:xfrm>
          <a:prstGeom prst="rect">
            <a:avLst/>
          </a:prstGeom>
          <a:ln>
            <a:noFill/>
          </a:ln>
          <a:effectLst>
            <a:outerShdw blurRad="292100" dist="139700" dir="2700000" algn="tl" rotWithShape="0">
              <a:srgbClr val="333333">
                <a:alpha val="65000"/>
              </a:srgbClr>
            </a:outerShdw>
          </a:effectLst>
        </p:spPr>
      </p:pic>
      <p:cxnSp>
        <p:nvCxnSpPr>
          <p:cNvPr id="19462" name="Straight Arrow Connector 5"/>
          <p:cNvCxnSpPr>
            <a:cxnSpLocks noChangeShapeType="1"/>
          </p:cNvCxnSpPr>
          <p:nvPr/>
        </p:nvCxnSpPr>
        <p:spPr bwMode="auto">
          <a:xfrm flipV="1">
            <a:off x="974536" y="208673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530" y="2092293"/>
            <a:ext cx="4564743" cy="3424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19464" name="Straight Arrow Connector 11"/>
          <p:cNvCxnSpPr>
            <a:cxnSpLocks noChangeShapeType="1"/>
          </p:cNvCxnSpPr>
          <p:nvPr/>
        </p:nvCxnSpPr>
        <p:spPr bwMode="auto">
          <a:xfrm flipV="1">
            <a:off x="5522912" y="474338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9"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16</a:t>
            </a:fld>
            <a:endParaRPr lang="en-US" dirty="0"/>
          </a:p>
        </p:txBody>
      </p:sp>
    </p:spTree>
    <p:extLst>
      <p:ext uri="{BB962C8B-B14F-4D97-AF65-F5344CB8AC3E}">
        <p14:creationId xmlns:p14="http://schemas.microsoft.com/office/powerpoint/2010/main" val="1711987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AOA For GA</a:t>
            </a:r>
          </a:p>
        </p:txBody>
      </p:sp>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l="14286" r="37917"/>
          <a:stretch/>
        </p:blipFill>
        <p:spPr>
          <a:xfrm>
            <a:off x="1178739" y="1291210"/>
            <a:ext cx="2217318" cy="4059102"/>
          </a:xfrm>
          <a:prstGeom prst="rect">
            <a:avLst/>
          </a:prstGeom>
          <a:ln>
            <a:noFill/>
          </a:ln>
          <a:effectLst>
            <a:outerShdw blurRad="292100" dist="139700" dir="2700000" algn="tl" rotWithShape="0">
              <a:srgbClr val="333333">
                <a:alpha val="65000"/>
              </a:srgbClr>
            </a:outerShdw>
          </a:effectLst>
        </p:spPr>
      </p:pic>
      <p:pic>
        <p:nvPicPr>
          <p:cNvPr id="184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70" y="1223968"/>
            <a:ext cx="2849334" cy="412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5880" y="1899279"/>
            <a:ext cx="2958667" cy="284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17</a:t>
            </a:fld>
            <a:endParaRPr lang="en-US" dirty="0"/>
          </a:p>
        </p:txBody>
      </p:sp>
    </p:spTree>
    <p:extLst>
      <p:ext uri="{BB962C8B-B14F-4D97-AF65-F5344CB8AC3E}">
        <p14:creationId xmlns:p14="http://schemas.microsoft.com/office/powerpoint/2010/main" val="101843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1080" y="249222"/>
            <a:ext cx="11296651" cy="609600"/>
          </a:xfrm>
        </p:spPr>
        <p:txBody>
          <a:bodyPr/>
          <a:lstStyle/>
          <a:p>
            <a:r>
              <a:rPr lang="en-US" dirty="0" smtClean="0"/>
              <a:t>Streamlined Certification Process</a:t>
            </a: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601" y="954088"/>
            <a:ext cx="68024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Action Button: Custom 5">
            <a:hlinkClick r:id="rId4" highlightClick="1"/>
          </p:cNvPr>
          <p:cNvSpPr>
            <a:spLocks noChangeArrowheads="1"/>
          </p:cNvSpPr>
          <p:nvPr/>
        </p:nvSpPr>
        <p:spPr bwMode="auto">
          <a:xfrm>
            <a:off x="3338513" y="2308226"/>
            <a:ext cx="3454400" cy="46166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8" name="Action Button: Information 7">
            <a:hlinkClick r:id="rId4" highlightClick="1"/>
          </p:cNvPr>
          <p:cNvSpPr/>
          <p:nvPr/>
        </p:nvSpPr>
        <p:spPr bwMode="auto">
          <a:xfrm>
            <a:off x="8204139" y="3517466"/>
            <a:ext cx="1016000" cy="461665"/>
          </a:xfrm>
          <a:prstGeom prst="actionButtonInformation">
            <a:avLst/>
          </a:prstGeom>
          <a:solidFill>
            <a:srgbClr val="00B0F0"/>
          </a:solidFill>
          <a:ln w="9525" cap="flat" cmpd="sng" algn="ctr">
            <a:noFill/>
            <a:prstDash val="solid"/>
            <a:round/>
            <a:headEnd type="none" w="med" len="med"/>
            <a:tailEnd type="none" w="med" len="med"/>
          </a:ln>
          <a:effectLst/>
          <a:scene3d>
            <a:camera prst="orthographicFront">
              <a:rot lat="0" lon="900000" rev="0"/>
            </a:camera>
            <a:lightRig rig="threePt" dir="t"/>
          </a:scene3d>
          <a:sp3d/>
        </p:spPr>
        <p:txBody>
          <a:bodyPr>
            <a:spAutoFit/>
            <a:flatTx/>
          </a:bodyPr>
          <a:lstStyle/>
          <a:p>
            <a:pPr>
              <a:defRPr/>
            </a:pPr>
            <a:endParaRPr lang="en-US"/>
          </a:p>
        </p:txBody>
      </p:sp>
      <p:sp>
        <p:nvSpPr>
          <p:cNvPr id="7" name="Rectangle 11"/>
          <p:cNvSpPr>
            <a:spLocks noGrp="1" noChangeArrowheads="1"/>
          </p:cNvSpPr>
          <p:nvPr>
            <p:ph type="sldNum" sz="quarter" idx="4"/>
          </p:nvPr>
        </p:nvSpPr>
        <p:spPr bwMode="auto">
          <a:xfrm>
            <a:off x="9073902" y="6227758"/>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18</a:t>
            </a:fld>
            <a:endParaRPr lang="en-US" dirty="0"/>
          </a:p>
        </p:txBody>
      </p:sp>
      <p:sp>
        <p:nvSpPr>
          <p:cNvPr id="2" name="Rectangle 1"/>
          <p:cNvSpPr/>
          <p:nvPr/>
        </p:nvSpPr>
        <p:spPr>
          <a:xfrm>
            <a:off x="8204139" y="4169664"/>
            <a:ext cx="3593592" cy="1477328"/>
          </a:xfrm>
          <a:prstGeom prst="rect">
            <a:avLst/>
          </a:prstGeom>
        </p:spPr>
        <p:txBody>
          <a:bodyPr wrap="square">
            <a:spAutoFit/>
          </a:bodyPr>
          <a:lstStyle/>
          <a:p>
            <a:r>
              <a:rPr lang="en-US" sz="1800" dirty="0">
                <a:hlinkClick r:id="rId4"/>
              </a:rPr>
              <a:t>http://</a:t>
            </a:r>
            <a:r>
              <a:rPr lang="en-US" sz="1800" dirty="0" smtClean="0">
                <a:hlinkClick r:id="rId4"/>
              </a:rPr>
              <a:t>www.faa.gov/news/press_releases/news_story.cfm?newsid=15714</a:t>
            </a:r>
            <a:endParaRPr lang="en-US" sz="1800" dirty="0" smtClean="0"/>
          </a:p>
          <a:p>
            <a:endParaRPr lang="en-US" dirty="0"/>
          </a:p>
        </p:txBody>
      </p:sp>
    </p:spTree>
    <p:extLst>
      <p:ext uri="{BB962C8B-B14F-4D97-AF65-F5344CB8AC3E}">
        <p14:creationId xmlns:p14="http://schemas.microsoft.com/office/powerpoint/2010/main" val="30671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00" y="418187"/>
            <a:ext cx="8472488" cy="609600"/>
          </a:xfrm>
        </p:spPr>
        <p:txBody>
          <a:bodyPr/>
          <a:lstStyle/>
          <a:p>
            <a:r>
              <a:rPr lang="en-US" dirty="0" smtClean="0"/>
              <a:t>Electronic Ignition for aircraft	</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35657" y="2903539"/>
            <a:ext cx="4370682" cy="254164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727400" y="1160841"/>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Fewer Mechanical Parts</a:t>
            </a:r>
          </a:p>
          <a:p>
            <a:pPr lvl="1"/>
            <a:r>
              <a:rPr lang="en-US" altLang="en-US" kern="0" dirty="0">
                <a:ea typeface="ＭＳ Ｐゴシック" pitchFamily="34" charset="-128"/>
              </a:rPr>
              <a:t>More reliable than magnetos</a:t>
            </a:r>
          </a:p>
          <a:p>
            <a:r>
              <a:rPr lang="en-US" altLang="en-US" kern="0" dirty="0">
                <a:ea typeface="ＭＳ Ｐゴシック" pitchFamily="34" charset="-128"/>
              </a:rPr>
              <a:t>Reduced maintenance expense</a:t>
            </a:r>
          </a:p>
          <a:p>
            <a:r>
              <a:rPr lang="en-US" altLang="en-US" kern="0" dirty="0">
                <a:ea typeface="ＭＳ Ｐゴシック" pitchFamily="34" charset="-128"/>
              </a:rPr>
              <a:t>Increased fuel </a:t>
            </a:r>
            <a:r>
              <a:rPr lang="en-US" altLang="en-US" kern="0" dirty="0" smtClean="0">
                <a:ea typeface="ＭＳ Ｐゴシック" pitchFamily="34" charset="-128"/>
              </a:rPr>
              <a:t>efficiency</a:t>
            </a:r>
          </a:p>
          <a:p>
            <a:r>
              <a:rPr lang="en-US" altLang="en-US" kern="0" dirty="0" smtClean="0">
                <a:ea typeface="ＭＳ Ｐゴシック" pitchFamily="34" charset="-128"/>
              </a:rPr>
              <a:t>Requires electrical power source</a:t>
            </a:r>
            <a:endParaRPr lang="en-US" altLang="en-US" kern="0" dirty="0">
              <a:ea typeface="ＭＳ Ｐゴシック" pitchFamily="34" charset="-128"/>
            </a:endParaRPr>
          </a:p>
          <a:p>
            <a:endParaRPr lang="en-US" altLang="en-US" kern="0" dirty="0">
              <a:ea typeface="ＭＳ Ｐゴシック" pitchFamily="34" charset="-128"/>
            </a:endParaRPr>
          </a:p>
        </p:txBody>
      </p:sp>
    </p:spTree>
    <p:extLst>
      <p:ext uri="{BB962C8B-B14F-4D97-AF65-F5344CB8AC3E}">
        <p14:creationId xmlns:p14="http://schemas.microsoft.com/office/powerpoint/2010/main" val="468693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list goes on …….</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sp>
        <p:nvSpPr>
          <p:cNvPr id="5" name="Rectangle 4"/>
          <p:cNvSpPr/>
          <p:nvPr/>
        </p:nvSpPr>
        <p:spPr>
          <a:xfrm rot="21066595">
            <a:off x="392406" y="1220338"/>
            <a:ext cx="9533379"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7030A0"/>
                </a:solidFill>
              </a:rPr>
              <a:t>Flight Management Systems</a:t>
            </a:r>
            <a:endParaRPr lang="en-US" sz="5400" b="1" dirty="0">
              <a:ln w="22225">
                <a:solidFill>
                  <a:schemeClr val="accent2"/>
                </a:solidFill>
                <a:prstDash val="solid"/>
              </a:ln>
              <a:solidFill>
                <a:srgbClr val="7030A0"/>
              </a:solidFill>
            </a:endParaRPr>
          </a:p>
        </p:txBody>
      </p:sp>
      <p:sp>
        <p:nvSpPr>
          <p:cNvPr id="6" name="Rectangle 5"/>
          <p:cNvSpPr/>
          <p:nvPr/>
        </p:nvSpPr>
        <p:spPr>
          <a:xfrm rot="565393">
            <a:off x="5743823" y="2907156"/>
            <a:ext cx="5929765"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C00000"/>
                </a:solidFill>
              </a:rPr>
              <a:t>Engine Analyzers</a:t>
            </a:r>
            <a:endParaRPr lang="en-US" sz="5400" b="1" dirty="0">
              <a:ln w="22225">
                <a:solidFill>
                  <a:schemeClr val="accent2"/>
                </a:solidFill>
                <a:prstDash val="solid"/>
              </a:ln>
              <a:solidFill>
                <a:srgbClr val="C00000"/>
              </a:solidFill>
            </a:endParaRPr>
          </a:p>
        </p:txBody>
      </p:sp>
      <p:sp>
        <p:nvSpPr>
          <p:cNvPr id="7" name="Rectangle 6"/>
          <p:cNvSpPr/>
          <p:nvPr/>
        </p:nvSpPr>
        <p:spPr>
          <a:xfrm rot="289564">
            <a:off x="3515832" y="4294464"/>
            <a:ext cx="6763391"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00B050"/>
                </a:solidFill>
              </a:rPr>
              <a:t>Ballistic Parachutes</a:t>
            </a:r>
            <a:endParaRPr lang="en-US" sz="5400" b="1" dirty="0">
              <a:ln w="22225">
                <a:solidFill>
                  <a:schemeClr val="accent2"/>
                </a:solidFill>
                <a:prstDash val="solid"/>
              </a:ln>
              <a:solidFill>
                <a:srgbClr val="00B050"/>
              </a:solidFill>
            </a:endParaRPr>
          </a:p>
        </p:txBody>
      </p:sp>
      <p:sp>
        <p:nvSpPr>
          <p:cNvPr id="8" name="Rectangle 7"/>
          <p:cNvSpPr/>
          <p:nvPr/>
        </p:nvSpPr>
        <p:spPr>
          <a:xfrm rot="21097780">
            <a:off x="7751555" y="1592426"/>
            <a:ext cx="3608680"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0070C0"/>
                </a:solidFill>
              </a:rPr>
              <a:t>Autopilots</a:t>
            </a:r>
            <a:endParaRPr lang="en-US" sz="5400" b="1" dirty="0">
              <a:ln w="22225">
                <a:solidFill>
                  <a:schemeClr val="accent2"/>
                </a:solidFill>
                <a:prstDash val="solid"/>
              </a:ln>
              <a:solidFill>
                <a:srgbClr val="0070C0"/>
              </a:solidFill>
            </a:endParaRPr>
          </a:p>
        </p:txBody>
      </p:sp>
      <p:sp>
        <p:nvSpPr>
          <p:cNvPr id="9" name="Rectangle 8"/>
          <p:cNvSpPr/>
          <p:nvPr/>
        </p:nvSpPr>
        <p:spPr>
          <a:xfrm rot="20836778">
            <a:off x="719572" y="3129571"/>
            <a:ext cx="4647427" cy="923330"/>
          </a:xfrm>
          <a:prstGeom prst="rect">
            <a:avLst/>
          </a:prstGeom>
          <a:noFill/>
        </p:spPr>
        <p:txBody>
          <a:bodyPr wrap="none" lIns="91440" tIns="45720" rIns="91440" bIns="45720">
            <a:spAutoFit/>
          </a:bodyPr>
          <a:lstStyle/>
          <a:p>
            <a:pPr algn="ctr">
              <a:buNone/>
            </a:pPr>
            <a:r>
              <a:rPr lang="en-US" sz="5400" b="1" dirty="0" smtClean="0">
                <a:ln w="22225">
                  <a:solidFill>
                    <a:schemeClr val="accent2"/>
                  </a:solidFill>
                  <a:prstDash val="solid"/>
                </a:ln>
                <a:solidFill>
                  <a:srgbClr val="CA9F74"/>
                </a:solidFill>
              </a:rPr>
              <a:t>Survival Gear</a:t>
            </a:r>
            <a:endParaRPr lang="en-US" sz="5400" b="1" dirty="0">
              <a:ln w="22225">
                <a:solidFill>
                  <a:schemeClr val="accent2"/>
                </a:solidFill>
                <a:prstDash val="solid"/>
              </a:ln>
              <a:solidFill>
                <a:srgbClr val="CA9F74"/>
              </a:solidFill>
            </a:endParaRPr>
          </a:p>
        </p:txBody>
      </p:sp>
    </p:spTree>
    <p:extLst>
      <p:ext uri="{BB962C8B-B14F-4D97-AF65-F5344CB8AC3E}">
        <p14:creationId xmlns:p14="http://schemas.microsoft.com/office/powerpoint/2010/main" val="20555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Proficiency</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43073" y="954088"/>
            <a:ext cx="4207827" cy="3366262"/>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sp>
        <p:nvSpPr>
          <p:cNvPr id="6" name="Content Placeholder 2"/>
          <p:cNvSpPr txBox="1">
            <a:spLocks/>
          </p:cNvSpPr>
          <p:nvPr/>
        </p:nvSpPr>
        <p:spPr bwMode="auto">
          <a:xfrm>
            <a:off x="571500" y="117049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The best investment in:</a:t>
            </a:r>
          </a:p>
          <a:p>
            <a:pPr lvl="1"/>
            <a:r>
              <a:rPr lang="en-US" kern="0" dirty="0" smtClean="0"/>
              <a:t>Competence</a:t>
            </a:r>
          </a:p>
          <a:p>
            <a:pPr lvl="1"/>
            <a:r>
              <a:rPr lang="en-US" kern="0" dirty="0" smtClean="0"/>
              <a:t>Confidence</a:t>
            </a:r>
          </a:p>
          <a:p>
            <a:pPr lvl="1"/>
            <a:r>
              <a:rPr lang="en-US" kern="0" dirty="0" smtClean="0"/>
              <a:t>Safety</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6730" y="4816321"/>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6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smtClean="0"/>
              <a:t>Proficiency training works!</a:t>
            </a:r>
            <a:endParaRPr lang="en-US" dirty="0"/>
          </a:p>
        </p:txBody>
      </p:sp>
      <p:sp>
        <p:nvSpPr>
          <p:cNvPr id="3" name="Content Placeholder 2"/>
          <p:cNvSpPr>
            <a:spLocks noGrp="1"/>
          </p:cNvSpPr>
          <p:nvPr>
            <p:ph idx="1"/>
          </p:nvPr>
        </p:nvSpPr>
        <p:spPr>
          <a:xfrm>
            <a:off x="674602" y="1405731"/>
            <a:ext cx="10733617" cy="4391025"/>
          </a:xfrm>
        </p:spPr>
        <p:txBody>
          <a:bodyPr/>
          <a:lstStyle/>
          <a:p>
            <a:r>
              <a:rPr lang="en-US" dirty="0" smtClean="0"/>
              <a:t>Sports</a:t>
            </a:r>
          </a:p>
          <a:p>
            <a:r>
              <a:rPr lang="en-US" dirty="0" smtClean="0"/>
              <a:t>Medicine</a:t>
            </a:r>
          </a:p>
          <a:p>
            <a:r>
              <a:rPr lang="en-US" dirty="0" smtClean="0"/>
              <a:t>Aviation</a:t>
            </a:r>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8" name="Picture 7" descr="Trapianto di fegato a seguito di una donazione di organi ..."/>
          <p:cNvPicPr>
            <a:picLocks noChangeAspect="1"/>
          </p:cNvPicPr>
          <p:nvPr/>
        </p:nvPicPr>
        <p:blipFill rotWithShape="1">
          <a:blip r:embed="rId3">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Works</a:t>
            </a:r>
            <a:endParaRPr lang="en-US" dirty="0"/>
          </a:p>
        </p:txBody>
      </p:sp>
      <p:sp>
        <p:nvSpPr>
          <p:cNvPr id="3" name="Content Placeholder 2"/>
          <p:cNvSpPr>
            <a:spLocks noGrp="1"/>
          </p:cNvSpPr>
          <p:nvPr>
            <p:ph idx="1"/>
          </p:nvPr>
        </p:nvSpPr>
        <p:spPr>
          <a:xfrm>
            <a:off x="657002" y="954088"/>
            <a:ext cx="10733617" cy="4391025"/>
          </a:xfrm>
        </p:spPr>
        <p:txBody>
          <a:bodyPr/>
          <a:lstStyle/>
          <a:p>
            <a:r>
              <a:rPr lang="en-US" dirty="0" smtClean="0"/>
              <a:t>Increases confidence</a:t>
            </a:r>
          </a:p>
          <a:p>
            <a:r>
              <a:rPr lang="en-US" dirty="0" smtClean="0"/>
              <a:t>Increases comfort</a:t>
            </a:r>
          </a:p>
          <a:p>
            <a:r>
              <a:rPr lang="en-US" dirty="0" smtClean="0"/>
              <a:t>Expands horizons</a:t>
            </a:r>
          </a:p>
          <a:p>
            <a:r>
              <a:rPr lang="en-US" dirty="0" smtClean="0"/>
              <a:t>Keeps us safe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smtClean="0">
                <a:solidFill>
                  <a:srgbClr val="002060"/>
                </a:solidFill>
              </a:rPr>
              <a:t>Earning any WINGS phase qualifies for a Flight Review!</a:t>
            </a:r>
            <a:endParaRPr lang="en-US" b="1" dirty="0">
              <a:solidFill>
                <a:srgbClr val="002060"/>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2996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BDAE-0D8F-43F6-9D87-312C32B6D138}"/>
              </a:ext>
            </a:extLst>
          </p:cNvPr>
          <p:cNvSpPr>
            <a:spLocks noGrp="1"/>
          </p:cNvSpPr>
          <p:nvPr>
            <p:ph type="title"/>
          </p:nvPr>
        </p:nvSpPr>
        <p:spPr/>
        <p:txBody>
          <a:bodyPr/>
          <a:lstStyle/>
          <a:p>
            <a:r>
              <a:rPr lang="en-US" i="1" dirty="0"/>
              <a:t>WINGS</a:t>
            </a:r>
            <a:r>
              <a:rPr lang="en-US" dirty="0"/>
              <a:t> Also Means Chances to WIN $$$</a:t>
            </a:r>
          </a:p>
        </p:txBody>
      </p:sp>
      <p:pic>
        <p:nvPicPr>
          <p:cNvPr id="6" name="Content Placeholder 5">
            <a:extLst>
              <a:ext uri="{FF2B5EF4-FFF2-40B4-BE49-F238E27FC236}">
                <a16:creationId xmlns:a16="http://schemas.microsoft.com/office/drawing/2014/main" id="{6D4C690A-5E6C-43CE-8E3C-067980C05B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8855" y="2260538"/>
            <a:ext cx="4234598" cy="2692196"/>
          </a:xfrm>
          <a:effectLst/>
        </p:spPr>
      </p:pic>
      <p:sp>
        <p:nvSpPr>
          <p:cNvPr id="4" name="Slide Number Placeholder 3">
            <a:extLst>
              <a:ext uri="{FF2B5EF4-FFF2-40B4-BE49-F238E27FC236}">
                <a16:creationId xmlns:a16="http://schemas.microsoft.com/office/drawing/2014/main" id="{B0F6D0F4-7A99-416E-877B-8E59C3C395B1}"/>
              </a:ext>
            </a:extLst>
          </p:cNvPr>
          <p:cNvSpPr>
            <a:spLocks noGrp="1"/>
          </p:cNvSpPr>
          <p:nvPr>
            <p:ph type="sldNum" sz="quarter" idx="4"/>
          </p:nvPr>
        </p:nvSpPr>
        <p:spPr/>
        <p:txBody>
          <a:bodyPr/>
          <a:lstStyle/>
          <a:p>
            <a:fld id="{74438B1A-AF1B-4C8B-993E-1BADE62A2451}" type="slidenum">
              <a:rPr lang="en-US" smtClean="0"/>
              <a:pPr/>
              <a:t>25</a:t>
            </a:fld>
            <a:endParaRPr lang="en-US" dirty="0"/>
          </a:p>
        </p:txBody>
      </p:sp>
      <p:sp>
        <p:nvSpPr>
          <p:cNvPr id="7" name="TextBox 6">
            <a:extLst>
              <a:ext uri="{FF2B5EF4-FFF2-40B4-BE49-F238E27FC236}">
                <a16:creationId xmlns:a16="http://schemas.microsoft.com/office/drawing/2014/main" id="{83EBEEFC-8190-4790-8794-8F8AF520DF77}"/>
              </a:ext>
            </a:extLst>
          </p:cNvPr>
          <p:cNvSpPr txBox="1"/>
          <p:nvPr/>
        </p:nvSpPr>
        <p:spPr bwMode="auto">
          <a:xfrm>
            <a:off x="1524002" y="1625256"/>
            <a:ext cx="914399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700" b="1" dirty="0">
                <a:solidFill>
                  <a:srgbClr val="C00000"/>
                </a:solidFill>
              </a:rPr>
              <a:t>Introducing the </a:t>
            </a:r>
            <a:r>
              <a:rPr lang="en-US" sz="2700" b="1" i="1" dirty="0">
                <a:solidFill>
                  <a:srgbClr val="C00000"/>
                </a:solidFill>
              </a:rPr>
              <a:t>WINGS</a:t>
            </a:r>
            <a:r>
              <a:rPr lang="en-US" sz="2700" b="1" dirty="0">
                <a:solidFill>
                  <a:srgbClr val="C00000"/>
                </a:solidFill>
              </a:rPr>
              <a:t> Industry Advisory Committee</a:t>
            </a:r>
          </a:p>
        </p:txBody>
      </p:sp>
    </p:spTree>
    <p:extLst>
      <p:ext uri="{BB962C8B-B14F-4D97-AF65-F5344CB8AC3E}">
        <p14:creationId xmlns:p14="http://schemas.microsoft.com/office/powerpoint/2010/main" val="6366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1952626" y="914147"/>
            <a:ext cx="8472488" cy="457200"/>
          </a:xfrm>
        </p:spPr>
        <p:txBody>
          <a:bodyPr/>
          <a:lstStyle/>
          <a:p>
            <a:pPr algn="ctr"/>
            <a:r>
              <a:rPr lang="en-US" dirty="0"/>
              <a:t>The Paul &amp; Fran Burger 2019                </a:t>
            </a:r>
            <a:br>
              <a:rPr lang="en-US" dirty="0"/>
            </a:br>
            <a:r>
              <a:rPr lang="en-US" i="1" dirty="0"/>
              <a:t>WINGS $10,000 </a:t>
            </a:r>
            <a:r>
              <a:rPr lang="en-US" dirty="0"/>
              <a:t>Sweepstakes</a:t>
            </a:r>
            <a:br>
              <a:rPr lang="en-US" dirty="0"/>
            </a:br>
            <a:endParaRPr lang="en-US" dirty="0"/>
          </a:p>
        </p:txBody>
      </p:sp>
      <p:pic>
        <p:nvPicPr>
          <p:cNvPr id="11" name="Content Placeholder 10">
            <a:extLst>
              <a:ext uri="{FF2B5EF4-FFF2-40B4-BE49-F238E27FC236}">
                <a16:creationId xmlns:a16="http://schemas.microsoft.com/office/drawing/2014/main" id="{834E7E4D-38FF-444D-AFB8-E7AD8D15D1C7}"/>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568" t="12119" r="22494" b="4207"/>
          <a:stretch/>
        </p:blipFill>
        <p:spPr>
          <a:xfrm>
            <a:off x="1952626" y="1723398"/>
            <a:ext cx="3969001" cy="2671010"/>
          </a:xfrm>
        </p:spPr>
      </p:pic>
      <p:sp>
        <p:nvSpPr>
          <p:cNvPr id="2" name="Slide Number Placeholder 1">
            <a:extLst>
              <a:ext uri="{FF2B5EF4-FFF2-40B4-BE49-F238E27FC236}">
                <a16:creationId xmlns:a16="http://schemas.microsoft.com/office/drawing/2014/main" id="{9AFD15A0-CC4F-4415-8953-F79019962A33}"/>
              </a:ext>
            </a:extLst>
          </p:cNvPr>
          <p:cNvSpPr>
            <a:spLocks noGrp="1"/>
          </p:cNvSpPr>
          <p:nvPr>
            <p:ph type="sldNum" sz="quarter" idx="12"/>
          </p:nvPr>
        </p:nvSpPr>
        <p:spPr/>
        <p:txBody>
          <a:bodyPr/>
          <a:lstStyle/>
          <a:p>
            <a:fld id="{8579F915-29B1-4ADF-B1F4-B9108899500C}" type="slidenum">
              <a:rPr lang="en-US" smtClean="0"/>
              <a:pPr/>
              <a:t>26</a:t>
            </a:fld>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1600702" y="4408093"/>
            <a:ext cx="917633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r>
              <a:rPr lang="en-US" sz="3000" b="1" i="1" dirty="0" smtClean="0">
                <a:ln w="11430"/>
                <a:solidFill>
                  <a:schemeClr val="accent2">
                    <a:lumMod val="50000"/>
                  </a:schemeClr>
                </a:solidFill>
                <a:effectLst>
                  <a:outerShdw blurRad="50800" dist="39000" dir="5460000" algn="tl">
                    <a:srgbClr val="000000">
                      <a:alpha val="38000"/>
                    </a:srgbClr>
                  </a:outerShdw>
                </a:effectLst>
              </a:rPr>
              <a:t>!</a:t>
            </a:r>
          </a:p>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4"/>
              </a:rPr>
              <a:t>www.mywingsiniative.org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7" name="Content Placeholder 6">
            <a:extLst>
              <a:ext uri="{FF2B5EF4-FFF2-40B4-BE49-F238E27FC236}">
                <a16:creationId xmlns:a16="http://schemas.microsoft.com/office/drawing/2014/main" id="{806AF40A-5C56-4B79-A6E7-8908E692228D}"/>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424" t="15047" r="25228" b="6250"/>
          <a:stretch/>
        </p:blipFill>
        <p:spPr>
          <a:xfrm>
            <a:off x="6062216" y="1723398"/>
            <a:ext cx="4362898" cy="2671010"/>
          </a:xfrm>
        </p:spPr>
      </p:pic>
    </p:spTree>
    <p:extLst>
      <p:ext uri="{BB962C8B-B14F-4D97-AF65-F5344CB8AC3E}">
        <p14:creationId xmlns:p14="http://schemas.microsoft.com/office/powerpoint/2010/main" val="376604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4AAE-2B86-4B24-B83E-5F2D84DB3459}"/>
              </a:ext>
            </a:extLst>
          </p:cNvPr>
          <p:cNvSpPr>
            <a:spLocks noGrp="1"/>
          </p:cNvSpPr>
          <p:nvPr>
            <p:ph type="title"/>
          </p:nvPr>
        </p:nvSpPr>
        <p:spPr>
          <a:xfrm>
            <a:off x="844247" y="321333"/>
            <a:ext cx="9017127" cy="457200"/>
          </a:xfrm>
        </p:spPr>
        <p:txBody>
          <a:bodyPr/>
          <a:lstStyle/>
          <a:p>
            <a:r>
              <a:rPr lang="en-US" sz="2700" dirty="0"/>
              <a:t/>
            </a:r>
            <a:br>
              <a:rPr lang="en-US" sz="2700" dirty="0"/>
            </a:br>
            <a:r>
              <a:rPr lang="en-US" dirty="0"/>
              <a:t>How To Win – It’s Easy</a:t>
            </a:r>
            <a:br>
              <a:rPr lang="en-US" dirty="0"/>
            </a:br>
            <a:endParaRPr lang="en-US" dirty="0"/>
          </a:p>
        </p:txBody>
      </p:sp>
      <p:sp>
        <p:nvSpPr>
          <p:cNvPr id="3" name="Content Placeholder 2">
            <a:extLst>
              <a:ext uri="{FF2B5EF4-FFF2-40B4-BE49-F238E27FC236}">
                <a16:creationId xmlns:a16="http://schemas.microsoft.com/office/drawing/2014/main" id="{808AC1EA-EB81-4686-B68B-7B4DB124E53F}"/>
              </a:ext>
            </a:extLst>
          </p:cNvPr>
          <p:cNvSpPr>
            <a:spLocks noGrp="1"/>
          </p:cNvSpPr>
          <p:nvPr>
            <p:ph idx="1"/>
          </p:nvPr>
        </p:nvSpPr>
        <p:spPr>
          <a:xfrm>
            <a:off x="844247" y="970017"/>
            <a:ext cx="8050213" cy="3293269"/>
          </a:xfrm>
        </p:spPr>
        <p:txBody>
          <a:bodyPr/>
          <a:lstStyle/>
          <a:p>
            <a:pPr>
              <a:spcBef>
                <a:spcPts val="450"/>
              </a:spcBef>
              <a:buFont typeface="Arial" panose="020B0604020202020204" pitchFamily="34" charset="0"/>
              <a:buChar char="•"/>
            </a:pPr>
            <a:r>
              <a:rPr lang="en-US" sz="2400" dirty="0">
                <a:solidFill>
                  <a:schemeClr val="accent2">
                    <a:lumMod val="50000"/>
                  </a:schemeClr>
                </a:solidFill>
              </a:rPr>
              <a:t>S</a:t>
            </a:r>
            <a:r>
              <a:rPr lang="en-US" dirty="0">
                <a:solidFill>
                  <a:schemeClr val="accent2">
                    <a:lumMod val="50000"/>
                  </a:schemeClr>
                </a:solidFill>
              </a:rPr>
              <a:t>elect </a:t>
            </a:r>
            <a:r>
              <a:rPr lang="en-US" i="1" dirty="0">
                <a:solidFill>
                  <a:schemeClr val="accent2">
                    <a:lumMod val="50000"/>
                  </a:schemeClr>
                </a:solidFill>
              </a:rPr>
              <a:t>WINGS</a:t>
            </a:r>
            <a:r>
              <a:rPr lang="en-US" dirty="0">
                <a:solidFill>
                  <a:schemeClr val="accent2">
                    <a:lumMod val="50000"/>
                  </a:schemeClr>
                </a:solidFill>
              </a:rPr>
              <a:t> Sweepstakes on the Team Member Award section of your My </a:t>
            </a:r>
            <a:r>
              <a:rPr lang="en-US" i="1" dirty="0">
                <a:solidFill>
                  <a:schemeClr val="accent2">
                    <a:lumMod val="50000"/>
                  </a:schemeClr>
                </a:solidFill>
              </a:rPr>
              <a:t>WINGS</a:t>
            </a:r>
            <a:r>
              <a:rPr lang="en-US" dirty="0">
                <a:solidFill>
                  <a:schemeClr val="accent2">
                    <a:lumMod val="50000"/>
                  </a:schemeClr>
                </a:solidFill>
              </a:rPr>
              <a:t> page </a:t>
            </a:r>
          </a:p>
          <a:p>
            <a:pPr>
              <a:spcBef>
                <a:spcPts val="450"/>
              </a:spcBef>
              <a:buFont typeface="Arial" panose="020B0604020202020204" pitchFamily="34" charset="0"/>
              <a:buChar char="•"/>
            </a:pPr>
            <a:r>
              <a:rPr lang="en-US" dirty="0">
                <a:solidFill>
                  <a:schemeClr val="accent2">
                    <a:lumMod val="50000"/>
                  </a:schemeClr>
                </a:solidFill>
              </a:rPr>
              <a:t>Or Visit </a:t>
            </a:r>
            <a:r>
              <a:rPr lang="en-US" dirty="0">
                <a:solidFill>
                  <a:schemeClr val="accent2">
                    <a:lumMod val="50000"/>
                  </a:schemeClr>
                </a:solidFill>
                <a:hlinkClick r:id="rId3"/>
              </a:rPr>
              <a:t>www.mywingsinitiative.org</a:t>
            </a:r>
            <a:r>
              <a:rPr lang="en-US" dirty="0">
                <a:solidFill>
                  <a:schemeClr val="accent2">
                    <a:lumMod val="50000"/>
                  </a:schemeClr>
                </a:solidFill>
              </a:rPr>
              <a:t> &amp; click on “Sweepstakes Entry”</a:t>
            </a:r>
          </a:p>
          <a:p>
            <a:pPr>
              <a:spcBef>
                <a:spcPts val="450"/>
              </a:spcBef>
              <a:buFont typeface="Arial" panose="020B0604020202020204" pitchFamily="34" charset="0"/>
              <a:buChar char="•"/>
            </a:pPr>
            <a:r>
              <a:rPr lang="en-US" dirty="0">
                <a:solidFill>
                  <a:schemeClr val="accent2">
                    <a:lumMod val="50000"/>
                  </a:schemeClr>
                </a:solidFill>
              </a:rPr>
              <a:t>You are earning Knowledge Credit today, keep going to win!</a:t>
            </a:r>
          </a:p>
          <a:p>
            <a:pPr>
              <a:spcBef>
                <a:spcPts val="450"/>
              </a:spcBef>
              <a:buFont typeface="Arial" panose="020B0604020202020204" pitchFamily="34" charset="0"/>
              <a:buChar char="•"/>
            </a:pPr>
            <a:r>
              <a:rPr lang="en-US" dirty="0">
                <a:solidFill>
                  <a:schemeClr val="accent2">
                    <a:lumMod val="50000"/>
                  </a:schemeClr>
                </a:solidFill>
              </a:rPr>
              <a:t>Complete the form, get chances to win one of 10 cash prizes! </a:t>
            </a:r>
          </a:p>
          <a:p>
            <a:pPr marL="0" indent="0" algn="ctr">
              <a:spcBef>
                <a:spcPts val="450"/>
              </a:spcBef>
              <a:buNone/>
            </a:pPr>
            <a:endParaRPr lang="en-US" sz="1050" i="1" dirty="0">
              <a:solidFill>
                <a:srgbClr val="FF0000"/>
              </a:solidFill>
              <a:ea typeface="Arial"/>
              <a:cs typeface="Cambria"/>
            </a:endParaRPr>
          </a:p>
          <a:p>
            <a:pPr marL="0" indent="0" algn="ctr">
              <a:spcBef>
                <a:spcPts val="450"/>
              </a:spcBef>
              <a:buNone/>
            </a:pPr>
            <a:r>
              <a:rPr lang="en-US" i="1" dirty="0">
                <a:solidFill>
                  <a:srgbClr val="FF0000"/>
                </a:solidFill>
                <a:ea typeface="Arial"/>
                <a:cs typeface="Cambria"/>
              </a:rPr>
              <a:t>Four $1,500, Four $750,Two $500 Winners</a:t>
            </a:r>
          </a:p>
          <a:p>
            <a:pPr marL="0" indent="0" algn="ctr">
              <a:spcBef>
                <a:spcPts val="450"/>
              </a:spcBef>
              <a:buNone/>
            </a:pPr>
            <a:endParaRPr lang="en-US" sz="750" dirty="0"/>
          </a:p>
        </p:txBody>
      </p:sp>
      <p:sp>
        <p:nvSpPr>
          <p:cNvPr id="4" name="Slide Number Placeholder 3">
            <a:extLst>
              <a:ext uri="{FF2B5EF4-FFF2-40B4-BE49-F238E27FC236}">
                <a16:creationId xmlns:a16="http://schemas.microsoft.com/office/drawing/2014/main" id="{9DF18604-DF2B-4B89-9AA5-0660D4912BBC}"/>
              </a:ext>
            </a:extLst>
          </p:cNvPr>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2632" y="4479608"/>
            <a:ext cx="1294448" cy="822960"/>
          </a:xfrm>
          <a:prstGeom prst="rect">
            <a:avLst/>
          </a:prstGeom>
          <a:effectLst/>
        </p:spPr>
      </p:pic>
    </p:spTree>
    <p:extLst>
      <p:ext uri="{BB962C8B-B14F-4D97-AF65-F5344CB8AC3E}">
        <p14:creationId xmlns:p14="http://schemas.microsoft.com/office/powerpoint/2010/main" val="33989107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WIAC National Ambassadors</a:t>
            </a:r>
            <a:endParaRPr lang="en-US" dirty="0"/>
          </a:p>
        </p:txBody>
      </p:sp>
      <p:sp>
        <p:nvSpPr>
          <p:cNvPr id="4" name="Content Placeholder 3"/>
          <p:cNvSpPr>
            <a:spLocks noGrp="1"/>
          </p:cNvSpPr>
          <p:nvPr>
            <p:ph sz="half" idx="1"/>
          </p:nvPr>
        </p:nvSpPr>
        <p:spPr>
          <a:xfrm>
            <a:off x="1336432" y="1457011"/>
            <a:ext cx="4966740" cy="3847187"/>
          </a:xfrm>
        </p:spPr>
        <p:txBody>
          <a:bodyPr/>
          <a:lstStyle/>
          <a:p>
            <a:pPr marL="0" indent="0" algn="ctr">
              <a:buNone/>
            </a:pPr>
            <a:r>
              <a:rPr lang="en-US" i="1" dirty="0">
                <a:solidFill>
                  <a:schemeClr val="accent2">
                    <a:lumMod val="50000"/>
                  </a:schemeClr>
                </a:solidFill>
              </a:rPr>
              <a:t>WIAC WINGS</a:t>
            </a:r>
            <a:r>
              <a:rPr lang="en-US" dirty="0">
                <a:solidFill>
                  <a:schemeClr val="accent2">
                    <a:lumMod val="50000"/>
                  </a:schemeClr>
                </a:solidFill>
              </a:rPr>
              <a:t> Safety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a:p>
            <a:pPr marL="0" indent="0">
              <a:buNone/>
            </a:pPr>
            <a:endParaRPr lang="en-US" dirty="0"/>
          </a:p>
        </p:txBody>
      </p:sp>
      <p:sp>
        <p:nvSpPr>
          <p:cNvPr id="5" name="Content Placeholder 4"/>
          <p:cNvSpPr>
            <a:spLocks noGrp="1"/>
          </p:cNvSpPr>
          <p:nvPr>
            <p:ph sz="half" idx="2"/>
          </p:nvPr>
        </p:nvSpPr>
        <p:spPr>
          <a:xfrm>
            <a:off x="6493123" y="1457011"/>
            <a:ext cx="4310061" cy="3847187"/>
          </a:xfrm>
        </p:spPr>
        <p:txBody>
          <a:bodyPr/>
          <a:lstStyle/>
          <a:p>
            <a:pPr marL="0" indent="0" algn="ctr">
              <a:buNone/>
            </a:pPr>
            <a:r>
              <a:rPr lang="en-US" i="1" dirty="0" smtClean="0">
                <a:solidFill>
                  <a:schemeClr val="accent2">
                    <a:lumMod val="50000"/>
                  </a:schemeClr>
                </a:solidFill>
              </a:rPr>
              <a:t>WIAC </a:t>
            </a:r>
            <a:r>
              <a:rPr lang="en-US" i="1" dirty="0" err="1" smtClean="0">
                <a:solidFill>
                  <a:schemeClr val="accent2">
                    <a:lumMod val="50000"/>
                  </a:schemeClr>
                </a:solidFill>
              </a:rPr>
              <a:t>WINGSPro</a:t>
            </a:r>
            <a:r>
              <a:rPr lang="en-US" i="1" dirty="0" smtClean="0">
                <a:solidFill>
                  <a:schemeClr val="accent2">
                    <a:lumMod val="50000"/>
                  </a:schemeClr>
                </a:solidFill>
              </a:rPr>
              <a:t> </a:t>
            </a:r>
            <a:r>
              <a:rPr lang="en-US" dirty="0" smtClean="0">
                <a:solidFill>
                  <a:schemeClr val="accent2">
                    <a:lumMod val="50000"/>
                  </a:schemeClr>
                </a:solidFill>
              </a:rPr>
              <a:t>Ambassador</a:t>
            </a:r>
          </a:p>
          <a:p>
            <a:pPr marL="0" indent="0">
              <a:buNone/>
            </a:pPr>
            <a:endParaRPr lang="en-US"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fld id="{8579F915-29B1-4ADF-B1F4-B9108899500C}" type="slidenum">
              <a:rPr lang="en-US" smtClean="0"/>
              <a:pPr/>
              <a:t>28</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649" y="2580370"/>
            <a:ext cx="1696300" cy="1783094"/>
          </a:xfrm>
          <a:prstGeom prst="rect">
            <a:avLst/>
          </a:prstGeom>
          <a:ln>
            <a:noFill/>
          </a:ln>
          <a:effectLst>
            <a:outerShdw blurRad="292100" dist="139700" dir="2700000" algn="tl" rotWithShape="0">
              <a:srgbClr val="333333">
                <a:alpha val="65000"/>
              </a:srgbClr>
            </a:outerShdw>
          </a:effectLst>
        </p:spPr>
      </p:pic>
      <p:pic>
        <p:nvPicPr>
          <p:cNvPr id="8" name="Picture Placeholder 5">
            <a:extLst>
              <a:ext uri="{FF2B5EF4-FFF2-40B4-BE49-F238E27FC236}">
                <a16:creationId xmlns:a16="http://schemas.microsoft.com/office/drawing/2014/main" id="{BD0F9DF1-EB2C-4344-903A-1BB4B6648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2201" y="2612581"/>
            <a:ext cx="1775199" cy="178439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bwMode="auto">
          <a:xfrm>
            <a:off x="1998145" y="4723678"/>
            <a:ext cx="364331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Catherine </a:t>
            </a:r>
            <a:r>
              <a:rPr lang="en-US" sz="1500" b="1" dirty="0" err="1">
                <a:solidFill>
                  <a:schemeClr val="accent2">
                    <a:lumMod val="50000"/>
                  </a:schemeClr>
                </a:solidFill>
                <a:latin typeface="+mn-lt"/>
              </a:rPr>
              <a:t>Cavagnaro</a:t>
            </a:r>
            <a:r>
              <a:rPr lang="en-US" sz="1500" b="1" dirty="0">
                <a:solidFill>
                  <a:schemeClr val="accent2">
                    <a:lumMod val="50000"/>
                  </a:schemeClr>
                </a:solidFill>
                <a:latin typeface="+mn-lt"/>
              </a:rPr>
              <a:t>, 2018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
        <p:nvSpPr>
          <p:cNvPr id="10" name="TextBox 9"/>
          <p:cNvSpPr txBox="1"/>
          <p:nvPr/>
        </p:nvSpPr>
        <p:spPr bwMode="auto">
          <a:xfrm>
            <a:off x="6836996" y="4723678"/>
            <a:ext cx="37076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sz="1500" b="1" dirty="0">
                <a:solidFill>
                  <a:schemeClr val="accent2">
                    <a:lumMod val="50000"/>
                  </a:schemeClr>
                </a:solidFill>
                <a:latin typeface="+mn-lt"/>
              </a:rPr>
              <a:t>Karen </a:t>
            </a:r>
            <a:r>
              <a:rPr lang="en-US" sz="1500" b="1" dirty="0" err="1">
                <a:solidFill>
                  <a:schemeClr val="accent2">
                    <a:lumMod val="50000"/>
                  </a:schemeClr>
                </a:solidFill>
                <a:latin typeface="+mn-lt"/>
              </a:rPr>
              <a:t>Kalishek</a:t>
            </a:r>
            <a:r>
              <a:rPr lang="en-US" sz="1500" b="1" dirty="0">
                <a:solidFill>
                  <a:schemeClr val="accent2">
                    <a:lumMod val="50000"/>
                  </a:schemeClr>
                </a:solidFill>
                <a:latin typeface="+mn-lt"/>
              </a:rPr>
              <a:t>, 2019 National </a:t>
            </a:r>
            <a:r>
              <a:rPr lang="en-US" sz="1500" b="1" dirty="0" err="1">
                <a:solidFill>
                  <a:schemeClr val="accent2">
                    <a:lumMod val="50000"/>
                  </a:schemeClr>
                </a:solidFill>
                <a:latin typeface="+mn-lt"/>
              </a:rPr>
              <a:t>FAASTeam</a:t>
            </a:r>
            <a:r>
              <a:rPr lang="en-US" sz="1500" b="1" dirty="0">
                <a:solidFill>
                  <a:schemeClr val="accent2">
                    <a:lumMod val="50000"/>
                  </a:schemeClr>
                </a:solidFill>
                <a:latin typeface="+mn-lt"/>
              </a:rPr>
              <a:t> Rep of the Year Honoree</a:t>
            </a:r>
          </a:p>
        </p:txBody>
      </p:sp>
    </p:spTree>
    <p:extLst>
      <p:ext uri="{BB962C8B-B14F-4D97-AF65-F5344CB8AC3E}">
        <p14:creationId xmlns:p14="http://schemas.microsoft.com/office/powerpoint/2010/main" val="3524007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29</a:t>
            </a:fld>
            <a:endParaRPr lang="en-US" dirty="0"/>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sz="1800" dirty="0"/>
              <a:t>Information and enrollment for </a:t>
            </a:r>
            <a:r>
              <a:rPr lang="en-US" sz="1800" i="1" dirty="0"/>
              <a:t>WINGS </a:t>
            </a:r>
            <a:r>
              <a:rPr lang="en-US" sz="1800" dirty="0"/>
              <a:t>Pilot Proficiency </a:t>
            </a:r>
            <a:r>
              <a:rPr lang="en-US" sz="1800" dirty="0" smtClean="0"/>
              <a:t>Program</a:t>
            </a:r>
            <a:endParaRPr lang="en-US" dirty="0" smtClean="0"/>
          </a:p>
          <a:p>
            <a:r>
              <a:rPr lang="en-US" dirty="0" smtClean="0"/>
              <a:t>Off Airport Ops Guide</a:t>
            </a:r>
          </a:p>
          <a:p>
            <a:pPr lvl="1"/>
            <a:r>
              <a:rPr lang="en-US" sz="1800" dirty="0" smtClean="0"/>
              <a:t>Baseline performance determination examples</a:t>
            </a:r>
            <a:endParaRPr lang="en-US" sz="1800" dirty="0"/>
          </a:p>
          <a:p>
            <a:pPr lvl="1"/>
            <a:r>
              <a:rPr lang="en-US" sz="1600" dirty="0">
                <a:hlinkClick r:id="rId3"/>
              </a:rPr>
              <a:t>https://</a:t>
            </a:r>
            <a:r>
              <a:rPr lang="en-US" sz="1600" dirty="0" smtClean="0">
                <a:hlinkClick r:id="rId3"/>
              </a:rPr>
              <a:t>www.faasafety.gov/gslac/ALC/libview_normal.aspx?id=135893</a:t>
            </a:r>
            <a:endParaRPr lang="en-US" sz="1600" dirty="0" smtClean="0"/>
          </a:p>
          <a:p>
            <a:r>
              <a:rPr lang="en-US" dirty="0" smtClean="0"/>
              <a:t>Personal Minimums Development Guide</a:t>
            </a:r>
          </a:p>
          <a:p>
            <a:pPr lvl="1"/>
            <a:r>
              <a:rPr lang="en-US" sz="1800" dirty="0">
                <a:hlinkClick r:id="rId4"/>
              </a:rPr>
              <a:t>https://</a:t>
            </a:r>
            <a:r>
              <a:rPr lang="en-US" sz="1800" dirty="0" smtClean="0">
                <a:hlinkClick r:id="rId4"/>
              </a:rPr>
              <a:t>www.faasafety.gov/gslac/ALC/lib_categoryview.aspx?categoryId=15&amp;r_s=50&amp;r_c=50</a:t>
            </a:r>
            <a:r>
              <a:rPr lang="en-US" sz="1800" dirty="0" smtClean="0"/>
              <a:t> </a:t>
            </a:r>
            <a:endParaRPr lang="en-US" sz="1800" dirty="0"/>
          </a:p>
          <a:p>
            <a:pPr marL="457200" lvl="1" indent="0">
              <a:buNone/>
            </a:pPr>
            <a:r>
              <a:rPr lang="en-US" sz="1800" dirty="0" smtClean="0"/>
              <a:t> </a:t>
            </a:r>
            <a:endParaRPr lang="en-US" sz="1800" dirty="0"/>
          </a:p>
          <a:p>
            <a:pPr marL="457200" lvl="1" indent="0">
              <a:buNone/>
            </a:pPr>
            <a:r>
              <a:rPr lang="en-US" sz="1600" dirty="0" smtClean="0"/>
              <a:t> </a:t>
            </a:r>
            <a:r>
              <a:rPr lang="en-US" sz="1400" dirty="0"/>
              <a:t>	</a:t>
            </a:r>
            <a:r>
              <a:rPr lang="en-US" sz="1400" dirty="0" smtClean="0"/>
              <a:t>	</a:t>
            </a:r>
            <a:endParaRPr lang="en-US" sz="1400" dirty="0"/>
          </a:p>
        </p:txBody>
      </p:sp>
      <p:pic>
        <p:nvPicPr>
          <p:cNvPr id="7" name="Picture 6"/>
          <p:cNvPicPr>
            <a:picLocks noChangeAspect="1"/>
          </p:cNvPicPr>
          <p:nvPr/>
        </p:nvPicPr>
        <p:blipFill>
          <a:blip r:embed="rId5"/>
          <a:stretch>
            <a:fillRect/>
          </a:stretch>
        </p:blipFill>
        <p:spPr>
          <a:xfrm>
            <a:off x="8133545" y="649288"/>
            <a:ext cx="3612642" cy="25313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267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674602" y="1027037"/>
            <a:ext cx="10733617" cy="4391025"/>
          </a:xfrm>
        </p:spPr>
        <p:txBody>
          <a:bodyPr/>
          <a:lstStyle/>
          <a:p>
            <a:r>
              <a:rPr lang="en-US" dirty="0" smtClean="0"/>
              <a:t>Available Safety Equipment</a:t>
            </a:r>
          </a:p>
          <a:p>
            <a:r>
              <a:rPr lang="en-US" dirty="0" smtClean="0"/>
              <a:t>Restraint systems</a:t>
            </a:r>
          </a:p>
          <a:p>
            <a:pPr lvl="1"/>
            <a:r>
              <a:rPr lang="en-US" dirty="0" smtClean="0"/>
              <a:t>Quick egress tips	</a:t>
            </a:r>
          </a:p>
          <a:p>
            <a:endParaRPr lang="en-US" dirty="0"/>
          </a:p>
          <a:p>
            <a:endParaRPr lang="en-US" dirty="0" smtClean="0"/>
          </a:p>
          <a:p>
            <a:endParaRPr lang="en-US" dirty="0"/>
          </a:p>
          <a:p>
            <a:pPr marL="0" indent="0">
              <a:buNone/>
            </a:pPr>
            <a:r>
              <a:rPr lang="en-US" dirty="0" smtClean="0"/>
              <a:t>                              </a:t>
            </a:r>
            <a:endParaRPr lang="en-US" sz="1800"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0086"/>
            <a:ext cx="5394665" cy="2337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2065" r="20389"/>
          <a:stretch/>
        </p:blipFill>
        <p:spPr bwMode="auto">
          <a:xfrm>
            <a:off x="8399438"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58226" y="3190799"/>
            <a:ext cx="3113956" cy="2338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pic>
        <p:nvPicPr>
          <p:cNvPr id="7"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0027" y="3190799"/>
            <a:ext cx="3178455" cy="2382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smtClean="0"/>
              <a:t>Topic of the Month – June </a:t>
            </a:r>
          </a:p>
          <a:p>
            <a:r>
              <a:rPr lang="en-US" dirty="0" smtClean="0"/>
              <a:t>After-market Safety Equipment</a:t>
            </a:r>
            <a:endParaRPr lang="en-US" i="1" dirty="0" smtClean="0"/>
          </a:p>
        </p:txBody>
      </p:sp>
    </p:spTree>
    <p:extLst>
      <p:ext uri="{BB962C8B-B14F-4D97-AF65-F5344CB8AC3E}">
        <p14:creationId xmlns:p14="http://schemas.microsoft.com/office/powerpoint/2010/main" val="40872297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p:txBody>
      </p:sp>
      <p:sp>
        <p:nvSpPr>
          <p:cNvPr id="44035" name="Rectangle 3"/>
          <p:cNvSpPr>
            <a:spLocks noChangeArrowheads="1"/>
          </p:cNvSpPr>
          <p:nvPr/>
        </p:nvSpPr>
        <p:spPr bwMode="auto">
          <a:xfrm rot="20284605">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chemeClr val="accent6"/>
                </a:solidFill>
                <a:latin typeface="Impact" pitchFamily="34" charset="0"/>
              </a:rPr>
              <a:t>Save 60 % !</a:t>
            </a:r>
            <a:r>
              <a:rPr lang="en-US" sz="4800" dirty="0">
                <a:solidFill>
                  <a:srgbClr val="FFFF00"/>
                </a:solidFill>
                <a:latin typeface="Impact" pitchFamily="34" charset="0"/>
              </a:rPr>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98" y="547647"/>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7181" y="547647"/>
            <a:ext cx="1951038"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90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C0C30C6-0DEE-46F7-AFA3-10F9B921EDEF}" type="slidenum">
              <a:rPr lang="en-US" sz="1400">
                <a:solidFill>
                  <a:schemeClr val="bg1"/>
                </a:solidFill>
                <a:latin typeface="Times New Roman" pitchFamily="18" charset="0"/>
              </a:rPr>
              <a:pPr eaLnBrk="1" hangingPunct="1"/>
              <a:t>4</a:t>
            </a:fld>
            <a:endParaRPr lang="en-US" sz="1400">
              <a:solidFill>
                <a:schemeClr val="bg1"/>
              </a:solidFill>
              <a:latin typeface="Times New Roman" pitchFamily="18" charset="0"/>
            </a:endParaRPr>
          </a:p>
        </p:txBody>
      </p:sp>
    </p:spTree>
    <p:extLst>
      <p:ext uri="{BB962C8B-B14F-4D97-AF65-F5344CB8AC3E}">
        <p14:creationId xmlns:p14="http://schemas.microsoft.com/office/powerpoint/2010/main" val="56281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Multi-point restraint systems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5</a:t>
            </a:fld>
            <a:endParaRPr lang="en-US"/>
          </a:p>
        </p:txBody>
      </p:sp>
      <p:pic>
        <p:nvPicPr>
          <p:cNvPr id="4" name="Picture 8" descr="Harness5Pt55FXinchCAM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252" y="1336670"/>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14530" t="13352" r="2766" b="3554"/>
          <a:stretch/>
        </p:blipFill>
        <p:spPr>
          <a:xfrm>
            <a:off x="8052659" y="2103969"/>
            <a:ext cx="2828041" cy="315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52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Airbag seatbelts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6</a:t>
            </a:fld>
            <a:endParaRPr lang="en-US"/>
          </a:p>
        </p:txBody>
      </p:sp>
      <p:pic>
        <p:nvPicPr>
          <p:cNvPr id="4" name="Picture 3"/>
          <p:cNvPicPr>
            <a:picLocks noChangeAspect="1"/>
          </p:cNvPicPr>
          <p:nvPr/>
        </p:nvPicPr>
        <p:blipFill rotWithShape="1">
          <a:blip r:embed="rId3"/>
          <a:srcRect t="5312"/>
          <a:stretch/>
        </p:blipFill>
        <p:spPr>
          <a:xfrm>
            <a:off x="5948313" y="1957643"/>
            <a:ext cx="5919838" cy="32872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b="5509"/>
          <a:stretch/>
        </p:blipFill>
        <p:spPr>
          <a:xfrm>
            <a:off x="811857" y="4112179"/>
            <a:ext cx="4191000" cy="1341039"/>
          </a:xfrm>
          <a:prstGeom prst="rect">
            <a:avLst/>
          </a:prstGeom>
        </p:spPr>
      </p:pic>
      <p:pic>
        <p:nvPicPr>
          <p:cNvPr id="6" name="Picture 5" descr="Cirrus SR22 N1569 | Flickr - Photo Sharing!"/>
          <p:cNvPicPr>
            <a:picLocks noChangeAspect="1"/>
          </p:cNvPicPr>
          <p:nvPr/>
        </p:nvPicPr>
        <p:blipFill rotWithShape="1">
          <a:blip r:embed="rId5">
            <a:extLst>
              <a:ext uri="{28A0092B-C50C-407E-A947-70E740481C1C}">
                <a14:useLocalDpi xmlns:a14="http://schemas.microsoft.com/office/drawing/2010/main" val="0"/>
              </a:ext>
            </a:extLst>
          </a:blip>
          <a:srcRect l="8529" t="18690" r="8078" b="20838"/>
          <a:stretch/>
        </p:blipFill>
        <p:spPr>
          <a:xfrm>
            <a:off x="429299" y="1371600"/>
            <a:ext cx="4956117" cy="2457802"/>
          </a:xfrm>
          <a:prstGeom prst="rect">
            <a:avLst/>
          </a:prstGeom>
        </p:spPr>
      </p:pic>
    </p:spTree>
    <p:extLst>
      <p:ext uri="{BB962C8B-B14F-4D97-AF65-F5344CB8AC3E}">
        <p14:creationId xmlns:p14="http://schemas.microsoft.com/office/powerpoint/2010/main" val="3714421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6078" y="338234"/>
            <a:ext cx="8472487" cy="609600"/>
          </a:xfrm>
        </p:spPr>
        <p:txBody>
          <a:bodyPr/>
          <a:lstStyle/>
          <a:p>
            <a:pPr eaLnBrk="1" hangingPunct="1"/>
            <a:r>
              <a:rPr lang="en-US" dirty="0" smtClean="0">
                <a:ea typeface="ＭＳ Ｐゴシック" pitchFamily="34" charset="-128"/>
              </a:rPr>
              <a:t>Question:</a:t>
            </a:r>
          </a:p>
        </p:txBody>
      </p:sp>
      <p:sp>
        <p:nvSpPr>
          <p:cNvPr id="267267" name="Rectangle 3"/>
          <p:cNvSpPr>
            <a:spLocks noGrp="1" noChangeArrowheads="1"/>
          </p:cNvSpPr>
          <p:nvPr>
            <p:ph idx="1"/>
          </p:nvPr>
        </p:nvSpPr>
        <p:spPr>
          <a:xfrm>
            <a:off x="157655" y="1057696"/>
            <a:ext cx="8058808" cy="495388"/>
          </a:xfrm>
        </p:spPr>
        <p:txBody>
          <a:bodyPr/>
          <a:lstStyle/>
          <a:p>
            <a:pPr algn="ctr" eaLnBrk="1" hangingPunct="1">
              <a:buFontTx/>
              <a:buNone/>
              <a:defRPr/>
            </a:pPr>
            <a:r>
              <a:rPr lang="en-US" dirty="0" smtClean="0">
                <a:effectLst>
                  <a:outerShdw blurRad="38100" dist="38100" dir="2700000" algn="tl">
                    <a:srgbClr val="000000"/>
                  </a:outerShdw>
                </a:effectLst>
                <a:latin typeface="Tahoma" pitchFamily="34" charset="0"/>
              </a:rPr>
              <a:t>   </a:t>
            </a:r>
            <a:r>
              <a:rPr lang="en-US" dirty="0" smtClean="0"/>
              <a:t>Which way do airline seat belts unbuckle?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667065" y="405093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8" name="Rectangle 5"/>
          <p:cNvSpPr>
            <a:spLocks noChangeArrowheads="1"/>
          </p:cNvSpPr>
          <p:nvPr/>
        </p:nvSpPr>
        <p:spPr bwMode="auto">
          <a:xfrm>
            <a:off x="667065" y="468949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55305"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A239798-F80D-425E-943B-9FDFCD79221A}" type="slidenum">
              <a:rPr lang="en-US" sz="1400">
                <a:solidFill>
                  <a:schemeClr val="bg1"/>
                </a:solidFill>
                <a:latin typeface="Times New Roman" pitchFamily="18" charset="0"/>
              </a:rPr>
              <a:pPr eaLnBrk="1" hangingPunct="1"/>
              <a:t>7</a:t>
            </a:fld>
            <a:endParaRPr lang="en-US" sz="1400">
              <a:solidFill>
                <a:schemeClr val="bg1"/>
              </a:solidFill>
              <a:latin typeface="Times New Roman" pitchFamily="18" charset="0"/>
            </a:endParaRPr>
          </a:p>
        </p:txBody>
      </p:sp>
      <p:sp>
        <p:nvSpPr>
          <p:cNvPr id="2" name="Right Arrow 1"/>
          <p:cNvSpPr/>
          <p:nvPr/>
        </p:nvSpPr>
        <p:spPr bwMode="auto">
          <a:xfrm rot="10800000">
            <a:off x="5338342" y="2075801"/>
            <a:ext cx="1029542" cy="778501"/>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2092272" y="2092578"/>
            <a:ext cx="1087492" cy="744948"/>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pic>
        <p:nvPicPr>
          <p:cNvPr id="12" name="Picture 5" descr="688248"/>
          <p:cNvPicPr>
            <a:picLocks noChangeAspect="1" noChangeArrowheads="1"/>
          </p:cNvPicPr>
          <p:nvPr/>
        </p:nvPicPr>
        <p:blipFill>
          <a:blip r:embed="rId3" cstate="print">
            <a:extLst>
              <a:ext uri="{28A0092B-C50C-407E-A947-70E740481C1C}">
                <a14:useLocalDpi xmlns:a14="http://schemas.microsoft.com/office/drawing/2010/main" val="0"/>
              </a:ext>
            </a:extLst>
          </a:blip>
          <a:srcRect t="7236" b="11482"/>
          <a:stretch>
            <a:fillRect/>
          </a:stretch>
        </p:blipFill>
        <p:spPr bwMode="auto">
          <a:xfrm>
            <a:off x="7731643" y="1729703"/>
            <a:ext cx="4229653" cy="27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57655" y="1607970"/>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smtClean="0">
                <a:effectLst>
                  <a:outerShdw blurRad="38100" dist="38100" dir="2700000" algn="tl">
                    <a:srgbClr val="000000"/>
                  </a:outerShdw>
                </a:effectLst>
                <a:latin typeface="Tahoma" pitchFamily="34" charset="0"/>
              </a:rPr>
              <a:t>   </a:t>
            </a:r>
            <a:r>
              <a:rPr lang="en-US" kern="0" dirty="0" smtClean="0"/>
              <a:t>Left to Right or Right to Left</a:t>
            </a:r>
          </a:p>
        </p:txBody>
      </p:sp>
      <p:sp>
        <p:nvSpPr>
          <p:cNvPr id="17" name="Rectangle 3"/>
          <p:cNvSpPr txBox="1">
            <a:spLocks noChangeArrowheads="1"/>
          </p:cNvSpPr>
          <p:nvPr/>
        </p:nvSpPr>
        <p:spPr bwMode="auto">
          <a:xfrm>
            <a:off x="310055" y="1210096"/>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smtClean="0">
                <a:effectLst>
                  <a:outerShdw blurRad="38100" dist="38100" dir="2700000" algn="tl">
                    <a:srgbClr val="000000"/>
                  </a:outerShdw>
                </a:effectLst>
                <a:latin typeface="Tahoma" pitchFamily="34" charset="0"/>
              </a:rPr>
              <a:t>   </a:t>
            </a:r>
            <a:endParaRPr lang="en-US" kern="0" dirty="0" smtClean="0"/>
          </a:p>
        </p:txBody>
      </p:sp>
    </p:spTree>
    <p:extLst>
      <p:ext uri="{BB962C8B-B14F-4D97-AF65-F5344CB8AC3E}">
        <p14:creationId xmlns:p14="http://schemas.microsoft.com/office/powerpoint/2010/main" val="15003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57213" y="381000"/>
            <a:ext cx="8472487" cy="609600"/>
          </a:xfrm>
        </p:spPr>
        <p:txBody>
          <a:bodyPr/>
          <a:lstStyle/>
          <a:p>
            <a:pPr eaLnBrk="1" hangingPunct="1"/>
            <a:r>
              <a:rPr lang="en-US" dirty="0" smtClean="0">
                <a:ea typeface="ＭＳ Ｐゴシック" pitchFamily="34" charset="-128"/>
              </a:rPr>
              <a:t>Question:</a:t>
            </a:r>
          </a:p>
        </p:txBody>
      </p:sp>
      <p:sp>
        <p:nvSpPr>
          <p:cNvPr id="335875" name="Rectangle 3"/>
          <p:cNvSpPr>
            <a:spLocks noGrp="1" noChangeArrowheads="1"/>
          </p:cNvSpPr>
          <p:nvPr>
            <p:ph idx="1"/>
          </p:nvPr>
        </p:nvSpPr>
        <p:spPr>
          <a:xfrm>
            <a:off x="273270" y="1370012"/>
            <a:ext cx="8077200" cy="1068388"/>
          </a:xfrm>
        </p:spPr>
        <p:txBody>
          <a:bodyPr/>
          <a:lstStyle/>
          <a:p>
            <a:pPr eaLnBrk="1" hangingPunct="1">
              <a:buFontTx/>
              <a:buNone/>
              <a:defRPr/>
            </a:pPr>
            <a:r>
              <a:rPr lang="en-US" dirty="0" smtClean="0">
                <a:effectLst>
                  <a:outerShdw blurRad="38100" dist="38100" dir="2700000" algn="tl">
                    <a:srgbClr val="000000"/>
                  </a:outerShdw>
                </a:effectLst>
                <a:latin typeface="Tahoma" pitchFamily="34" charset="0"/>
              </a:rPr>
              <a:t>   </a:t>
            </a:r>
            <a:r>
              <a:rPr lang="en-US" dirty="0" smtClean="0"/>
              <a:t>Why is it important to know which way my seatbelt unbuckles?</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620932" y="3451224"/>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a:t>
            </a:r>
            <a:r>
              <a:rPr lang="en-US" sz="2800" b="1" dirty="0" smtClean="0"/>
              <a:t>event -----</a:t>
            </a:r>
          </a:p>
          <a:p>
            <a:pPr marL="342900" indent="-342900">
              <a:spcBef>
                <a:spcPct val="20000"/>
              </a:spcBef>
              <a:buNone/>
            </a:pPr>
            <a:endParaRPr lang="en-US" sz="2800" b="1" dirty="0"/>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20932" y="266017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5632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15C5BC4-7A53-43EA-B43C-1C300F93B9C6}" type="slidenum">
              <a:rPr lang="en-US" sz="1400">
                <a:solidFill>
                  <a:schemeClr val="bg1"/>
                </a:solidFill>
                <a:latin typeface="Times New Roman" pitchFamily="18" charset="0"/>
              </a:rPr>
              <a:pPr eaLnBrk="1" hangingPunct="1"/>
              <a:t>8</a:t>
            </a:fld>
            <a:endParaRPr lang="en-US" sz="1400">
              <a:solidFill>
                <a:schemeClr val="bg1"/>
              </a:solidFill>
              <a:latin typeface="Times New Roman" pitchFamily="18" charset="0"/>
            </a:endParaRPr>
          </a:p>
        </p:txBody>
      </p:sp>
      <p:pic>
        <p:nvPicPr>
          <p:cNvPr id="2" name="Picture 1"/>
          <p:cNvPicPr>
            <a:picLocks noChangeAspect="1"/>
          </p:cNvPicPr>
          <p:nvPr/>
        </p:nvPicPr>
        <p:blipFill>
          <a:blip r:embed="rId3"/>
          <a:stretch>
            <a:fillRect/>
          </a:stretch>
        </p:blipFill>
        <p:spPr>
          <a:xfrm>
            <a:off x="8328300" y="814387"/>
            <a:ext cx="3571875" cy="4772025"/>
          </a:xfrm>
          <a:prstGeom prst="rect">
            <a:avLst/>
          </a:prstGeom>
          <a:ln>
            <a:noFill/>
          </a:ln>
          <a:effectLst>
            <a:outerShdw blurRad="292100" dist="139700" dir="2700000" algn="tl" rotWithShape="0">
              <a:srgbClr val="333333">
                <a:alpha val="65000"/>
              </a:srgbClr>
            </a:outerShdw>
          </a:effectLst>
        </p:spPr>
      </p:pic>
      <p:sp>
        <p:nvSpPr>
          <p:cNvPr id="10" name="Rectangle 5"/>
          <p:cNvSpPr>
            <a:spLocks noChangeArrowheads="1"/>
          </p:cNvSpPr>
          <p:nvPr/>
        </p:nvSpPr>
        <p:spPr bwMode="auto">
          <a:xfrm>
            <a:off x="642610" y="4707414"/>
            <a:ext cx="7729045" cy="52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smtClean="0"/>
              <a:t>and you may have to do it in the dark.</a:t>
            </a:r>
          </a:p>
        </p:txBody>
      </p:sp>
    </p:spTree>
    <p:extLst>
      <p:ext uri="{BB962C8B-B14F-4D97-AF65-F5344CB8AC3E}">
        <p14:creationId xmlns:p14="http://schemas.microsoft.com/office/powerpoint/2010/main" val="374021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sp>
        <p:nvSpPr>
          <p:cNvPr id="57348" name="Slide Number Placeholder 1"/>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5451FA5-2ED1-4AB9-B87F-46C209274FF4}" type="slidenum">
              <a:rPr lang="en-US" sz="1400">
                <a:solidFill>
                  <a:schemeClr val="bg1"/>
                </a:solidFill>
                <a:latin typeface="Times New Roman" pitchFamily="18" charset="0"/>
              </a:rPr>
              <a:pPr eaLnBrk="1" hangingPunct="1"/>
              <a:t>9</a:t>
            </a:fld>
            <a:endParaRPr lang="en-US" sz="1400">
              <a:solidFill>
                <a:schemeClr val="bg1"/>
              </a:solidFill>
              <a:latin typeface="Times New Roman" pitchFamily="18" charset="0"/>
            </a:endParaRPr>
          </a:p>
        </p:txBody>
      </p:sp>
      <p:grpSp>
        <p:nvGrpSpPr>
          <p:cNvPr id="5" name="Group 4"/>
          <p:cNvGrpSpPr>
            <a:grpSpLocks/>
          </p:cNvGrpSpPr>
          <p:nvPr/>
        </p:nvGrpSpPr>
        <p:grpSpPr bwMode="auto">
          <a:xfrm>
            <a:off x="9679399" y="3852313"/>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870" y="4003393"/>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99729" y="4175229"/>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b="1" dirty="0">
                  <a:solidFill>
                    <a:srgbClr val="0070C0"/>
                  </a:solidFill>
                  <a:cs typeface="Arial" charset="0"/>
                </a:rPr>
                <a:t>Gold </a:t>
              </a:r>
              <a:r>
                <a:rPr lang="en-US" b="1" dirty="0" smtClean="0">
                  <a:solidFill>
                    <a:srgbClr val="0070C0"/>
                  </a:solidFill>
                  <a:cs typeface="Arial" charset="0"/>
                </a:rPr>
                <a:t>Seal</a:t>
              </a:r>
              <a:endParaRPr lang="en-US" b="1" dirty="0">
                <a:solidFill>
                  <a:srgbClr val="0070C0"/>
                </a:solidFill>
                <a:cs typeface="Arial" charset="0"/>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6757" t="7413" r="26527" b="6913"/>
          <a:stretch/>
        </p:blipFill>
        <p:spPr>
          <a:xfrm>
            <a:off x="495303" y="2828307"/>
            <a:ext cx="2126888" cy="26003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4352" t="587" r="32779" b="876"/>
          <a:stretch/>
        </p:blipFill>
        <p:spPr>
          <a:xfrm>
            <a:off x="5358997" y="1652304"/>
            <a:ext cx="2020519" cy="2607323"/>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l="26574" t="425" r="27727" b="-425"/>
          <a:stretch/>
        </p:blipFill>
        <p:spPr>
          <a:xfrm>
            <a:off x="2882150" y="2248547"/>
            <a:ext cx="2116730" cy="26003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5898" r="31020"/>
          <a:stretch/>
        </p:blipFill>
        <p:spPr>
          <a:xfrm>
            <a:off x="7739633" y="1268817"/>
            <a:ext cx="1982608" cy="258349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20056" r="37846"/>
          <a:stretch/>
        </p:blipFill>
        <p:spPr>
          <a:xfrm>
            <a:off x="9982200" y="803719"/>
            <a:ext cx="1919530" cy="2559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95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5YDFD77UPU3F-311-1592</_dlc_DocId>
    <_dlc_DocIdUrl xmlns="04289566-cf42-4ce7-aa7c-2469c3d4502e">
      <Url>https://avssp.faa.gov/avs/afsfaast/_layouts/15/DocIdRedir.aspx?ID=5YDFD77UPU3F-311-1592</Url>
      <Description>5YDFD77UPU3F-311-1592</Description>
    </_dlc_DocIdUrl>
    <IconOverlay xmlns="http://schemas.microsoft.com/sharepoint/v4" xsi:nil="true"/>
  </documentManagement>
</p:properties>
</file>

<file path=customXml/itemProps1.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2.xml><?xml version="1.0" encoding="utf-8"?>
<ds:datastoreItem xmlns:ds="http://schemas.openxmlformats.org/officeDocument/2006/customXml" ds:itemID="{A41E3879-FC17-4953-838A-212E4DBB3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0B80675E-01F7-49AA-B61E-EE85CFCAD03B}">
  <ds:schemaRefs>
    <ds:schemaRef ds:uri="http://schemas.microsoft.com/office/2006/documentManagement/types"/>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6134</TotalTime>
  <Words>3485</Words>
  <Application>Microsoft Office PowerPoint</Application>
  <PresentationFormat>Widescreen</PresentationFormat>
  <Paragraphs>425</Paragraphs>
  <Slides>33</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ＭＳ Ｐゴシック</vt:lpstr>
      <vt:lpstr>ＭＳ Ｐゴシック</vt:lpstr>
      <vt:lpstr>Arial</vt:lpstr>
      <vt:lpstr>Cambria</vt:lpstr>
      <vt:lpstr>Helvetica Neue Medium</vt:lpstr>
      <vt:lpstr>Impact</vt:lpstr>
      <vt:lpstr>Tahoma</vt:lpstr>
      <vt:lpstr>Times New Roman</vt:lpstr>
      <vt:lpstr>Wingdings</vt:lpstr>
      <vt:lpstr>1_Custom Design</vt:lpstr>
      <vt:lpstr>2_Custom Design</vt:lpstr>
      <vt:lpstr>The National FAA Safety Team Presents</vt:lpstr>
      <vt:lpstr>Welcome</vt:lpstr>
      <vt:lpstr>Overview  </vt:lpstr>
      <vt:lpstr> </vt:lpstr>
      <vt:lpstr>Multi-point restraint systems</vt:lpstr>
      <vt:lpstr>Airbag seatbelts</vt:lpstr>
      <vt:lpstr>Question:</vt:lpstr>
      <vt:lpstr>Question:</vt:lpstr>
      <vt:lpstr>Tracking Exercise:</vt:lpstr>
      <vt:lpstr>Why am I holding on to my seat?</vt:lpstr>
      <vt:lpstr>Buckle Placement:</vt:lpstr>
      <vt:lpstr>Flight Data Monitoring</vt:lpstr>
      <vt:lpstr>Flight Data Monitoring for GA</vt:lpstr>
      <vt:lpstr>Enhanced Vision</vt:lpstr>
      <vt:lpstr>Synthetic Vision</vt:lpstr>
      <vt:lpstr>Angle of Attack Indicators</vt:lpstr>
      <vt:lpstr>AOA For GA</vt:lpstr>
      <vt:lpstr>Streamlined Certification Process</vt:lpstr>
      <vt:lpstr>Electronic Ignition for aircraft </vt:lpstr>
      <vt:lpstr>And the list goes on …….</vt:lpstr>
      <vt:lpstr>Pilot Proficiency</vt:lpstr>
      <vt:lpstr>Proficiency training works!</vt:lpstr>
      <vt:lpstr>Proficiency Training Works</vt:lpstr>
      <vt:lpstr>Why WINGS?</vt:lpstr>
      <vt:lpstr>WINGS Also Means Chances to WIN $$$</vt:lpstr>
      <vt:lpstr>The Paul &amp; Fran Burger 2019                 WINGS $10,000 Sweepstakes </vt:lpstr>
      <vt:lpstr> How To Win – It’s Easy </vt:lpstr>
      <vt:lpstr>WIAC National Ambassadors</vt:lpstr>
      <vt:lpstr>References</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After-market Safety Equipment</dc:title>
  <dc:creator>MTONEY</dc:creator>
  <cp:lastModifiedBy>Tompkins, Craig (FAA)</cp:lastModifiedBy>
  <cp:revision>322</cp:revision>
  <dcterms:created xsi:type="dcterms:W3CDTF">2005-01-28T20:32:53Z</dcterms:created>
  <dcterms:modified xsi:type="dcterms:W3CDTF">2020-05-26T15:56:05Z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0fc528c6-9229-4e49-83c9-67f141770745</vt:lpwstr>
  </property>
  <property fmtid="{D5CDD505-2E9C-101B-9397-08002B2CF9AE}" pid="4" name="_MarkAsFinal">
    <vt:bool>true</vt:bool>
  </property>
</Properties>
</file>