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5"/>
  </p:sldMasterIdLst>
  <p:notesMasterIdLst>
    <p:notesMasterId r:id="rId38"/>
  </p:notesMasterIdLst>
  <p:sldIdLst>
    <p:sldId id="256" r:id="rId6"/>
    <p:sldId id="288" r:id="rId7"/>
    <p:sldId id="294" r:id="rId8"/>
    <p:sldId id="292" r:id="rId9"/>
    <p:sldId id="290" r:id="rId10"/>
    <p:sldId id="291" r:id="rId11"/>
    <p:sldId id="303" r:id="rId12"/>
    <p:sldId id="271" r:id="rId13"/>
    <p:sldId id="289" r:id="rId14"/>
    <p:sldId id="272" r:id="rId15"/>
    <p:sldId id="257" r:id="rId16"/>
    <p:sldId id="295" r:id="rId17"/>
    <p:sldId id="267" r:id="rId18"/>
    <p:sldId id="266" r:id="rId19"/>
    <p:sldId id="275" r:id="rId20"/>
    <p:sldId id="287" r:id="rId21"/>
    <p:sldId id="276" r:id="rId22"/>
    <p:sldId id="265" r:id="rId23"/>
    <p:sldId id="261" r:id="rId24"/>
    <p:sldId id="284" r:id="rId25"/>
    <p:sldId id="283" r:id="rId26"/>
    <p:sldId id="273" r:id="rId27"/>
    <p:sldId id="268" r:id="rId28"/>
    <p:sldId id="263" r:id="rId29"/>
    <p:sldId id="285" r:id="rId30"/>
    <p:sldId id="297" r:id="rId31"/>
    <p:sldId id="296" r:id="rId32"/>
    <p:sldId id="262" r:id="rId33"/>
    <p:sldId id="301" r:id="rId34"/>
    <p:sldId id="302" r:id="rId35"/>
    <p:sldId id="298" r:id="rId36"/>
    <p:sldId id="3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830" autoAdjust="0"/>
    <p:restoredTop sz="46038" autoAdjust="0"/>
  </p:normalViewPr>
  <p:slideViewPr>
    <p:cSldViewPr snapToGrid="0">
      <p:cViewPr varScale="1">
        <p:scale>
          <a:sx n="53" d="100"/>
          <a:sy n="53" d="100"/>
        </p:scale>
        <p:origin x="1740" y="66"/>
      </p:cViewPr>
      <p:guideLst/>
    </p:cSldViewPr>
  </p:slideViewPr>
  <p:notesTextViewPr>
    <p:cViewPr>
      <p:scale>
        <a:sx n="3" d="2"/>
        <a:sy n="3" d="2"/>
      </p:scale>
      <p:origin x="0" y="0"/>
    </p:cViewPr>
  </p:notesTextViewPr>
  <p:sorterViewPr>
    <p:cViewPr>
      <p:scale>
        <a:sx n="100" d="100"/>
        <a:sy n="100" d="100"/>
      </p:scale>
      <p:origin x="0" y="-4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79D30-E79A-4124-8458-AB02E746BA41}" type="datetimeFigureOut">
              <a:rPr lang="en-US" smtClean="0"/>
              <a:t>6/30/2020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608A9-A1CA-4542-9B29-86C54423ECCD}" type="slidenum">
              <a:rPr lang="en-US" smtClean="0"/>
              <a:t>‹#›</a:t>
            </a:fld>
            <a:endParaRPr lang="en-US"/>
          </a:p>
        </p:txBody>
      </p:sp>
    </p:spTree>
    <p:extLst>
      <p:ext uri="{BB962C8B-B14F-4D97-AF65-F5344CB8AC3E}">
        <p14:creationId xmlns:p14="http://schemas.microsoft.com/office/powerpoint/2010/main" val="272913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Times New Roman" pitchFamily="18" charset="0"/>
                <a:ea typeface="+mn-ea"/>
                <a:cs typeface="+mn-cs"/>
              </a:rPr>
              <a:t>2020/06-30-193(I)PP  </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Original Author: Ken Kelley (05/08/2020);  POC Guy Minor, AFS-850 Airworthiness </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Lead</a:t>
            </a:r>
            <a:endParaRPr kumimoji="0" lang="en-US" sz="1200" b="1"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Presentation Note:  </a:t>
            </a:r>
            <a:r>
              <a:rPr kumimoji="0" lang="en-US" sz="1200" b="0"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This is the title slide for </a:t>
            </a:r>
            <a:r>
              <a:rPr kumimoji="0" lang="en-US" sz="1200" b="1"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Preflight After Maintenance</a:t>
            </a: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The production team hope you and your audience will enjoy the show.   Break a leg!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 </a:t>
            </a:r>
            <a:r>
              <a:rPr kumimoji="0" lang="en-US" sz="1200" b="1"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(Next Slide) </a:t>
            </a:r>
            <a:endParaRPr kumimoji="0" lang="en-US" sz="1200" b="0"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endParaRPr>
          </a:p>
          <a:p>
            <a:endParaRPr lang="en-US" dirty="0"/>
          </a:p>
        </p:txBody>
      </p:sp>
      <p:sp>
        <p:nvSpPr>
          <p:cNvPr id="4" name="Slide Number Placeholder 3"/>
          <p:cNvSpPr>
            <a:spLocks noGrp="1"/>
          </p:cNvSpPr>
          <p:nvPr>
            <p:ph type="sldNum" sz="quarter" idx="10"/>
          </p:nvPr>
        </p:nvSpPr>
        <p:spPr/>
        <p:txBody>
          <a:bodyPr/>
          <a:lstStyle/>
          <a:p>
            <a:fld id="{E11608A9-A1CA-4542-9B29-86C54423ECCD}" type="slidenum">
              <a:rPr lang="en-US" smtClean="0"/>
              <a:t>1</a:t>
            </a:fld>
            <a:endParaRPr lang="en-US"/>
          </a:p>
        </p:txBody>
      </p:sp>
    </p:spTree>
    <p:extLst>
      <p:ext uri="{BB962C8B-B14F-4D97-AF65-F5344CB8AC3E}">
        <p14:creationId xmlns:p14="http://schemas.microsoft.com/office/powerpoint/2010/main" val="63899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 </a:t>
            </a:r>
            <a:r>
              <a:rPr lang="en-US" dirty="0" smtClean="0"/>
              <a:t>If</a:t>
            </a:r>
            <a:r>
              <a:rPr lang="en-US" baseline="0" dirty="0" smtClean="0"/>
              <a:t> you see a warning tag or sign on the aircraft sign out clip board, status board or on the aircraft itself. DO NOT FLY THE AIRCRAFT!!! Check with the maintenance facility prior to taking the aircraft if it was supposed to be ready for flight. It is possible the aircraft work was not completed when expected.</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a real-life experience…this tag was on the clipboard for the aircraft because the aircraft wasn’t ready to fly. </a:t>
            </a:r>
            <a:r>
              <a:rPr lang="en-US" sz="1200" b="0" kern="1200" dirty="0" smtClean="0">
                <a:solidFill>
                  <a:schemeClr val="tx1"/>
                </a:solidFill>
                <a:effectLst/>
                <a:latin typeface="+mn-lt"/>
                <a:ea typeface="+mn-ea"/>
                <a:cs typeface="+mn-cs"/>
              </a:rPr>
              <a:t>Early in the morning prior to the shop opening, the owner came to fly the aircraft.  He apparently conducted a perfunctory preflight, and did not notice; no cotter key in the axle nut, no safety wire on the break caliper, a gap between the brake cylinder and backing plate.</a:t>
            </a:r>
          </a:p>
          <a:p>
            <a:r>
              <a:rPr lang="en-US" baseline="0" dirty="0" smtClean="0"/>
              <a:t>A bad experience waiting for a place to happen.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Times New Roman" pitchFamily="18" charset="0"/>
                <a:ea typeface="+mn-ea"/>
                <a:cs typeface="+mn-cs"/>
              </a:rPr>
              <a:t>(Next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E11608A9-A1CA-4542-9B29-86C54423ECCD}" type="slidenum">
              <a:rPr lang="en-US" smtClean="0"/>
              <a:t>10</a:t>
            </a:fld>
            <a:endParaRPr lang="en-US"/>
          </a:p>
        </p:txBody>
      </p:sp>
    </p:spTree>
    <p:extLst>
      <p:ext uri="{BB962C8B-B14F-4D97-AF65-F5344CB8AC3E}">
        <p14:creationId xmlns:p14="http://schemas.microsoft.com/office/powerpoint/2010/main" val="3839283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 </a:t>
            </a:r>
            <a:r>
              <a:rPr lang="en-US" dirty="0" smtClean="0"/>
              <a:t>Performing a thorough preflight after maintenance will help ensure</a:t>
            </a:r>
            <a:r>
              <a:rPr lang="en-US" baseline="0" dirty="0" smtClean="0"/>
              <a:t> your flight is both safe and enjoyable.  Start with your preflight checklist, then enhance the visual/tactile inspection.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Times New Roman" pitchFamily="18" charset="0"/>
                <a:ea typeface="+mn-ea"/>
                <a:cs typeface="+mn-cs"/>
              </a:rPr>
              <a:t>(Next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E11608A9-A1CA-4542-9B29-86C54423ECCD}" type="slidenum">
              <a:rPr lang="en-US" smtClean="0"/>
              <a:t>11</a:t>
            </a:fld>
            <a:endParaRPr lang="en-US"/>
          </a:p>
        </p:txBody>
      </p:sp>
    </p:spTree>
    <p:extLst>
      <p:ext uri="{BB962C8B-B14F-4D97-AF65-F5344CB8AC3E}">
        <p14:creationId xmlns:p14="http://schemas.microsoft.com/office/powerpoint/2010/main" val="3214082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BF6862A-344D-4FA6-8CB7-6AADCBD92189}" type="slidenum">
              <a:rPr lang="en-US"/>
              <a:pPr/>
              <a:t>12</a:t>
            </a:fld>
            <a:endParaRPr lang="en-US"/>
          </a:p>
        </p:txBody>
      </p:sp>
      <p:sp>
        <p:nvSpPr>
          <p:cNvPr id="574466" name="Rectangle 2"/>
          <p:cNvSpPr>
            <a:spLocks noGrp="1" noRot="1" noChangeAspect="1" noChangeArrowheads="1" noTextEdit="1"/>
          </p:cNvSpPr>
          <p:nvPr>
            <p:ph type="sldImg"/>
          </p:nvPr>
        </p:nvSpPr>
        <p:spPr>
          <a:ln/>
        </p:spPr>
      </p:sp>
      <p:sp>
        <p:nvSpPr>
          <p:cNvPr id="574467" name="Rectangle 3"/>
          <p:cNvSpPr>
            <a:spLocks noGrp="1" noChangeArrowheads="1"/>
          </p:cNvSpPr>
          <p:nvPr>
            <p:ph type="body" idx="1"/>
          </p:nvPr>
        </p:nvSpPr>
        <p:spPr>
          <a:xfrm>
            <a:off x="934720" y="4415790"/>
            <a:ext cx="5140960" cy="4183380"/>
          </a:xfrm>
        </p:spPr>
        <p:txBody>
          <a:bodyPr/>
          <a:lstStyle/>
          <a:p>
            <a:r>
              <a:rPr lang="en-US" sz="1600" b="1" dirty="0" smtClean="0"/>
              <a:t>Script:  </a:t>
            </a:r>
            <a:r>
              <a:rPr lang="en-US" sz="1600" dirty="0" smtClean="0"/>
              <a:t>You should say to yourself During the preflight: </a:t>
            </a:r>
          </a:p>
          <a:p>
            <a:endParaRPr lang="en-US" sz="1600" dirty="0" smtClean="0"/>
          </a:p>
          <a:p>
            <a:r>
              <a:rPr lang="en-US" sz="1600" dirty="0" smtClean="0"/>
              <a:t>“We’re </a:t>
            </a:r>
            <a:r>
              <a:rPr lang="en-US" sz="1600" dirty="0"/>
              <a:t>fault finders. We don’t just look for things to be right, we </a:t>
            </a:r>
            <a:r>
              <a:rPr lang="en-US" sz="1600" dirty="0" smtClean="0"/>
              <a:t>look </a:t>
            </a:r>
            <a:r>
              <a:rPr lang="en-US" sz="1600" dirty="0"/>
              <a:t>for something wrong, don’t we?</a:t>
            </a:r>
          </a:p>
          <a:p>
            <a:r>
              <a:rPr lang="en-US" sz="1600" dirty="0" smtClean="0"/>
              <a:t>For example:  Is </a:t>
            </a:r>
            <a:r>
              <a:rPr lang="en-US" sz="1600" dirty="0"/>
              <a:t>the ‘B’ nut loose? Is safety wire loose or backward?? </a:t>
            </a:r>
            <a:r>
              <a:rPr lang="en-US" sz="1600" dirty="0" smtClean="0"/>
              <a:t>Are there any </a:t>
            </a:r>
            <a:r>
              <a:rPr lang="en-US" sz="1600" dirty="0"/>
              <a:t>rags laying around</a:t>
            </a:r>
            <a:r>
              <a:rPr lang="en-US" sz="1600" dirty="0" smtClean="0"/>
              <a:t>?</a:t>
            </a:r>
            <a:endParaRPr lang="en-US" sz="1600" dirty="0"/>
          </a:p>
          <a:p>
            <a:endParaRPr lang="en-US" sz="1600" dirty="0" smtClean="0"/>
          </a:p>
          <a:p>
            <a:r>
              <a:rPr lang="en-US" sz="1600" dirty="0" smtClean="0"/>
              <a:t>To put yourself in the right mindset,</a:t>
            </a:r>
            <a:r>
              <a:rPr lang="en-US" sz="1600" baseline="0" dirty="0" smtClean="0"/>
              <a:t> y</a:t>
            </a:r>
            <a:r>
              <a:rPr lang="en-US" sz="1600" dirty="0" smtClean="0"/>
              <a:t>ou</a:t>
            </a:r>
            <a:r>
              <a:rPr lang="en-US" sz="1600" baseline="0" dirty="0" smtClean="0"/>
              <a:t> need to (graciously) assume that there is something wrong, even if you used the best mechanic in the universe. mindset.  If you assume that all is right, you’ll miss the mistakes, worn items, miss-rigging or whatever else might be wrong.</a:t>
            </a:r>
          </a:p>
          <a:p>
            <a:endParaRPr lang="en-US" sz="1600" baseline="0" dirty="0" smtClean="0"/>
          </a:p>
          <a:p>
            <a:r>
              <a:rPr lang="en-US" sz="1600" baseline="0" dirty="0" smtClean="0"/>
              <a:t>Remember, it’s your life and well-being in the aircraft.</a:t>
            </a:r>
            <a:endParaRPr lang="en-US" sz="1600" dirty="0" smtClean="0"/>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Times New Roman" pitchFamily="18" charset="0"/>
                <a:ea typeface="+mn-ea"/>
                <a:cs typeface="+mn-cs"/>
              </a:rPr>
              <a:t>(Next Slide)</a:t>
            </a:r>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379282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p:spPr>
        <p:txBody>
          <a:bodyPr/>
          <a:lstStyle/>
          <a:p>
            <a:r>
              <a:rPr lang="en-US" b="1" dirty="0" smtClean="0">
                <a:latin typeface="Times New Roman" pitchFamily="18" charset="0"/>
                <a:ea typeface="ＭＳ Ｐゴシック" pitchFamily="34" charset="-128"/>
              </a:rPr>
              <a:t>Presentation Note: </a:t>
            </a:r>
            <a:r>
              <a:rPr lang="en-US" altLang="en-US" i="1" dirty="0" smtClean="0">
                <a:latin typeface="Arial" panose="020B0604020202020204" pitchFamily="34" charset="0"/>
              </a:rPr>
              <a:t>Animation is automatic. </a:t>
            </a:r>
          </a:p>
          <a:p>
            <a:endParaRPr lang="en-US" altLang="en-US" dirty="0" smtClean="0">
              <a:latin typeface="Arial" panose="020B0604020202020204" pitchFamily="34" charset="0"/>
            </a:endParaRPr>
          </a:p>
          <a:p>
            <a:r>
              <a:rPr lang="en-US" b="1" dirty="0" smtClean="0"/>
              <a:t>Script: </a:t>
            </a:r>
            <a:r>
              <a:rPr lang="en-US" altLang="en-US" dirty="0" smtClean="0">
                <a:latin typeface="Arial" panose="020B0604020202020204" pitchFamily="34" charset="0"/>
              </a:rPr>
              <a:t>Depending</a:t>
            </a:r>
            <a:r>
              <a:rPr lang="en-US" altLang="en-US" baseline="0" dirty="0" smtClean="0">
                <a:latin typeface="Arial" panose="020B0604020202020204" pitchFamily="34" charset="0"/>
              </a:rPr>
              <a:t> on the type of maintenance or inspections that were performed on your aircraft it may have been necessary to remove the airworthiness certificate and registration to validate that those documents are current and accurate.  Always ensure you have the correct documents on board.</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In this case the Airworthiness Certificate is for a different aircraft (You are looking in a Cessna 172, the Airworthiness Certificate is for a Christian Ind. Pitts-S-2B).  This can happen in a busy maintenance facility servicing several aircraft of the same make and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itchFamily="18"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a:t>
            </a:r>
            <a:endParaRPr lang="en-US" i="1" dirty="0" smtClean="0">
              <a:latin typeface="Times New Roman" pitchFamily="18" charset="0"/>
              <a:ea typeface="ＭＳ Ｐゴシック" pitchFamily="34" charset="-128"/>
            </a:endParaRPr>
          </a:p>
        </p:txBody>
      </p:sp>
      <p:sp>
        <p:nvSpPr>
          <p:cNvPr id="16282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2A1B54-8905-418C-BFEE-6431892C5EE4}" type="slidenum">
              <a:rPr lang="en-US" altLang="en-US"/>
              <a:pPr eaLnBrk="1" hangingPunct="1"/>
              <a:t>13</a:t>
            </a:fld>
            <a:endParaRPr lang="en-US" altLang="en-US"/>
          </a:p>
        </p:txBody>
      </p:sp>
    </p:spTree>
    <p:extLst>
      <p:ext uri="{BB962C8B-B14F-4D97-AF65-F5344CB8AC3E}">
        <p14:creationId xmlns:p14="http://schemas.microsoft.com/office/powerpoint/2010/main" val="1401345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p:spPr>
        <p:txBody>
          <a:bodyPr/>
          <a:lstStyle/>
          <a:p>
            <a:r>
              <a:rPr lang="en-US" b="1" dirty="0" smtClean="0">
                <a:latin typeface="Times New Roman" pitchFamily="18" charset="0"/>
                <a:ea typeface="ＭＳ Ｐゴシック" pitchFamily="34" charset="-128"/>
              </a:rPr>
              <a:t>Presentation Note: </a:t>
            </a:r>
            <a:r>
              <a:rPr lang="en-US" altLang="en-US" i="1" dirty="0" smtClean="0">
                <a:latin typeface="Arial" panose="020B0604020202020204" pitchFamily="34" charset="0"/>
              </a:rPr>
              <a:t>Animation is automatic. </a:t>
            </a:r>
          </a:p>
          <a:p>
            <a:endParaRPr lang="en-US" altLang="en-US" dirty="0" smtClean="0">
              <a:latin typeface="Arial" panose="020B0604020202020204" pitchFamily="34" charset="0"/>
            </a:endParaRPr>
          </a:p>
          <a:p>
            <a:r>
              <a:rPr lang="en-US" b="1" dirty="0" smtClean="0"/>
              <a:t>Script:  </a:t>
            </a:r>
            <a:r>
              <a:rPr lang="en-US" altLang="en-US" dirty="0" smtClean="0">
                <a:latin typeface="Arial" panose="020B0604020202020204" pitchFamily="34" charset="0"/>
              </a:rPr>
              <a:t>Inspect all control fasteners for missing cotter pins. A missing cotter pin can cause the nut to loosen and fall off. Once the bolt falls out the control surface or trim tab can move without pilot input or it can flutter sometimes causing catastrophic results.</a:t>
            </a:r>
          </a:p>
          <a:p>
            <a:endParaRPr lang="en-US"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a:t>
            </a:r>
            <a:endParaRPr lang="en-US" i="1" dirty="0" smtClean="0">
              <a:latin typeface="Times New Roman" pitchFamily="18" charset="0"/>
              <a:ea typeface="ＭＳ Ｐゴシック" pitchFamily="34" charset="-128"/>
            </a:endParaRPr>
          </a:p>
          <a:p>
            <a:endParaRPr lang="en-US" altLang="en-US" dirty="0" smtClean="0">
              <a:latin typeface="Arial" panose="020B0604020202020204" pitchFamily="34" charset="0"/>
            </a:endParaRPr>
          </a:p>
        </p:txBody>
      </p:sp>
      <p:sp>
        <p:nvSpPr>
          <p:cNvPr id="16589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280A0D4-95A2-4E4C-AA21-58AC61FBBC1B}" type="slidenum">
              <a:rPr lang="en-US" altLang="en-US"/>
              <a:pPr eaLnBrk="1" hangingPunct="1"/>
              <a:t>14</a:t>
            </a:fld>
            <a:endParaRPr lang="en-US" altLang="en-US"/>
          </a:p>
        </p:txBody>
      </p:sp>
    </p:spTree>
    <p:extLst>
      <p:ext uri="{BB962C8B-B14F-4D97-AF65-F5344CB8AC3E}">
        <p14:creationId xmlns:p14="http://schemas.microsoft.com/office/powerpoint/2010/main" val="1213804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Presentation Note: </a:t>
            </a:r>
          </a:p>
          <a:p>
            <a:r>
              <a:rPr lang="en-US" i="1" dirty="0"/>
              <a:t>Castle Nuts require a cotter pin to lock them.</a:t>
            </a:r>
          </a:p>
          <a:p>
            <a:r>
              <a:rPr lang="en-US" b="1" i="1" dirty="0"/>
              <a:t> </a:t>
            </a:r>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dirty="0"/>
          </a:p>
        </p:txBody>
      </p:sp>
    </p:spTree>
    <p:extLst>
      <p:ext uri="{BB962C8B-B14F-4D97-AF65-F5344CB8AC3E}">
        <p14:creationId xmlns:p14="http://schemas.microsoft.com/office/powerpoint/2010/main" val="949421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  </a:t>
            </a:r>
            <a:r>
              <a:rPr lang="en-US" i="0" dirty="0" smtClean="0"/>
              <a:t>WPR18LA250</a:t>
            </a:r>
            <a:r>
              <a:rPr lang="en-US" i="0" dirty="0"/>
              <a:t>, August 27, 2018 About 37 minutes into the flight, the pilot noticed that the engine manifold pressure was dropping, along with the airplane's airspeed, consistent with a partial loss of engine power. The engine then experienced a total loss of power while he was maneuvering for an emergency landing to a nearby airport. </a:t>
            </a:r>
            <a:endParaRPr lang="en-US" i="0" dirty="0" smtClean="0"/>
          </a:p>
          <a:p>
            <a:endParaRPr lang="en-US" i="0" dirty="0"/>
          </a:p>
          <a:p>
            <a:r>
              <a:rPr lang="en-US" i="0" dirty="0" smtClean="0"/>
              <a:t>Post accident </a:t>
            </a:r>
            <a:r>
              <a:rPr lang="en-US" i="0" dirty="0"/>
              <a:t>examination of the engine revealed that the throttle linkage had detached from the throttle arm of the fuel injection servo. The rod end bearing for the linkage and the throttle arm were intact and undamaged, but the connecting bolt and its associated washers, castellated nut, and cotter pin were missing. It is likely that the bolt securing the linkage had not been sufficiently tightened and secured with a cotter pin during the installation.</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387126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Script: </a:t>
            </a:r>
            <a:endParaRPr lang="en-US" b="1" dirty="0"/>
          </a:p>
          <a:p>
            <a:r>
              <a:rPr lang="en-US" i="0" dirty="0"/>
              <a:t>This isn’t safety wire, but it is another issue that might cause you to ask a question. See how the locking fiber is not contacting the bolt?</a:t>
            </a:r>
          </a:p>
          <a:p>
            <a:endParaRPr lang="en-US" i="1" dirty="0"/>
          </a:p>
          <a:p>
            <a:r>
              <a:rPr lang="en-US" b="1" dirty="0"/>
              <a:t>Background:</a:t>
            </a:r>
          </a:p>
          <a:p>
            <a:r>
              <a:rPr lang="en-US" dirty="0" smtClean="0"/>
              <a:t>AC </a:t>
            </a:r>
            <a:r>
              <a:rPr lang="en-US" dirty="0"/>
              <a:t>43.13 will say</a:t>
            </a:r>
            <a:r>
              <a:rPr lang="en-US" dirty="0" smtClean="0"/>
              <a:t>:  After </a:t>
            </a:r>
            <a:r>
              <a:rPr lang="en-US" dirty="0"/>
              <a:t>the nut has been tightened, make sure the rounded or chamfered end of the bolts, studs, or screws extends at least the full round or chamfer through the nut. Flat end bolts, studs, or screws should extend at least 1⁄32 inch through the nut.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3739087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p:spPr>
        <p:txBody>
          <a:bodyPr/>
          <a:lstStyle/>
          <a:p>
            <a:r>
              <a:rPr lang="en-US" b="1" dirty="0" smtClean="0">
                <a:latin typeface="Times New Roman" pitchFamily="18" charset="0"/>
                <a:ea typeface="ＭＳ Ｐゴシック" pitchFamily="34" charset="-128"/>
              </a:rPr>
              <a:t>Presentation Note: </a:t>
            </a:r>
            <a:r>
              <a:rPr lang="en-US" altLang="en-US" i="1" dirty="0" smtClean="0">
                <a:latin typeface="Arial" panose="020B0604020202020204" pitchFamily="34" charset="0"/>
              </a:rPr>
              <a:t>Animation is automatic. </a:t>
            </a:r>
          </a:p>
          <a:p>
            <a:endParaRPr lang="en-US" altLang="en-US" dirty="0" smtClean="0">
              <a:latin typeface="Arial" panose="020B0604020202020204" pitchFamily="34" charset="0"/>
            </a:endParaRPr>
          </a:p>
          <a:p>
            <a:r>
              <a:rPr lang="en-US" b="1" dirty="0" smtClean="0"/>
              <a:t>Script: </a:t>
            </a:r>
            <a:r>
              <a:rPr lang="en-US" altLang="en-US" dirty="0" smtClean="0">
                <a:latin typeface="Arial" panose="020B0604020202020204" pitchFamily="34" charset="0"/>
              </a:rPr>
              <a:t>Always make sure all inspection panels are secure and their fasteners are tight.</a:t>
            </a:r>
          </a:p>
          <a:p>
            <a:endParaRPr lang="en-US"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a:t>
            </a:r>
            <a:endParaRPr lang="en-US" i="1" dirty="0" smtClean="0">
              <a:latin typeface="Times New Roman" pitchFamily="18" charset="0"/>
              <a:ea typeface="ＭＳ Ｐゴシック" pitchFamily="34" charset="-128"/>
            </a:endParaRPr>
          </a:p>
          <a:p>
            <a:endParaRPr lang="en-US" altLang="en-US" dirty="0" smtClean="0">
              <a:latin typeface="Arial" panose="020B0604020202020204" pitchFamily="34" charset="0"/>
            </a:endParaRPr>
          </a:p>
        </p:txBody>
      </p:sp>
      <p:sp>
        <p:nvSpPr>
          <p:cNvPr id="16794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B6BA6E-B184-44E8-AA6A-B4F9D50A66DF}" type="slidenum">
              <a:rPr lang="en-US" altLang="en-US"/>
              <a:pPr eaLnBrk="1" hangingPunct="1"/>
              <a:t>18</a:t>
            </a:fld>
            <a:endParaRPr lang="en-US" altLang="en-US"/>
          </a:p>
        </p:txBody>
      </p:sp>
    </p:spTree>
    <p:extLst>
      <p:ext uri="{BB962C8B-B14F-4D97-AF65-F5344CB8AC3E}">
        <p14:creationId xmlns:p14="http://schemas.microsoft.com/office/powerpoint/2010/main" val="97811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p:spPr>
        <p:txBody>
          <a:bodyPr/>
          <a:lstStyle/>
          <a:p>
            <a:r>
              <a:rPr lang="en-US" b="1" dirty="0" smtClean="0">
                <a:latin typeface="Times New Roman" pitchFamily="18" charset="0"/>
                <a:ea typeface="ＭＳ Ｐゴシック" pitchFamily="34" charset="-128"/>
              </a:rPr>
              <a:t>Presentation Note: </a:t>
            </a:r>
            <a:r>
              <a:rPr lang="en-US" altLang="en-US" dirty="0" smtClean="0">
                <a:latin typeface="Arial" panose="020B0604020202020204" pitchFamily="34" charset="0"/>
              </a:rPr>
              <a:t>Animation is automatic. </a:t>
            </a:r>
          </a:p>
          <a:p>
            <a:endParaRPr lang="en-US" altLang="en-US" dirty="0" smtClean="0">
              <a:latin typeface="Arial" panose="020B0604020202020204" pitchFamily="34" charset="0"/>
            </a:endParaRPr>
          </a:p>
          <a:p>
            <a:r>
              <a:rPr lang="en-US" b="1" dirty="0" smtClean="0"/>
              <a:t>Script: </a:t>
            </a:r>
            <a:r>
              <a:rPr lang="en-US" altLang="en-US" dirty="0" smtClean="0">
                <a:latin typeface="Arial" panose="020B0604020202020204" pitchFamily="34" charset="0"/>
              </a:rPr>
              <a:t>Make sure all panels are installed and secured prior to flight. This will be most important after the aircraft comes out of maintenance.</a:t>
            </a:r>
          </a:p>
          <a:p>
            <a:endParaRPr lang="en-US"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a:t>
            </a:r>
            <a:endParaRPr lang="en-US" i="1" dirty="0" smtClean="0">
              <a:latin typeface="Times New Roman" pitchFamily="18" charset="0"/>
              <a:ea typeface="ＭＳ Ｐゴシック" pitchFamily="34" charset="-128"/>
            </a:endParaRPr>
          </a:p>
          <a:p>
            <a:endParaRPr lang="en-US" altLang="en-US" dirty="0" smtClean="0">
              <a:latin typeface="Arial" panose="020B0604020202020204" pitchFamily="34" charset="0"/>
            </a:endParaRPr>
          </a:p>
        </p:txBody>
      </p:sp>
      <p:sp>
        <p:nvSpPr>
          <p:cNvPr id="17920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853A35-77BE-419E-A65F-C4D192DB9BDB}" type="slidenum">
              <a:rPr lang="en-US" altLang="en-US"/>
              <a:pPr eaLnBrk="1" hangingPunct="1"/>
              <a:t>19</a:t>
            </a:fld>
            <a:endParaRPr lang="en-US" altLang="en-US"/>
          </a:p>
        </p:txBody>
      </p:sp>
    </p:spTree>
    <p:extLst>
      <p:ext uri="{BB962C8B-B14F-4D97-AF65-F5344CB8AC3E}">
        <p14:creationId xmlns:p14="http://schemas.microsoft.com/office/powerpoint/2010/main" val="329970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677863"/>
            <a:ext cx="6035675" cy="3395662"/>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4191039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Script:  </a:t>
            </a:r>
            <a:r>
              <a:rPr lang="en-US" i="0" dirty="0" smtClean="0"/>
              <a:t>Always look over any part of the aircraft that has maintenance performed on it. Sometimes</a:t>
            </a:r>
            <a:r>
              <a:rPr lang="en-US" i="0" baseline="0" dirty="0" smtClean="0"/>
              <a:t> parts are loosely assembled in order to move the aircraft and keep all the parts with the aircraft. Check all visible bolts and if they have a hole in the bolt head there should be safety wire in it</a:t>
            </a:r>
            <a:r>
              <a:rPr lang="en-US" i="0" dirty="0" smtClean="0"/>
              <a:t>.</a:t>
            </a:r>
            <a:endParaRPr lang="en-US" i="0"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20</a:t>
            </a:fld>
            <a:endParaRPr lang="en-US" dirty="0"/>
          </a:p>
        </p:txBody>
      </p:sp>
    </p:spTree>
    <p:extLst>
      <p:ext uri="{BB962C8B-B14F-4D97-AF65-F5344CB8AC3E}">
        <p14:creationId xmlns:p14="http://schemas.microsoft.com/office/powerpoint/2010/main" val="3929149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Script:  </a:t>
            </a:r>
            <a:r>
              <a:rPr lang="en-US" i="0" dirty="0" smtClean="0"/>
              <a:t>It </a:t>
            </a:r>
            <a:r>
              <a:rPr lang="en-US" i="0" dirty="0"/>
              <a:t>should have wire in </a:t>
            </a:r>
            <a:r>
              <a:rPr lang="en-US" i="0" dirty="0" smtClean="0"/>
              <a:t>it like this one. If it doesn’t it </a:t>
            </a:r>
            <a:r>
              <a:rPr lang="en-US" i="0" dirty="0"/>
              <a:t>is time to ask the rational question, “Why isn’t this bolt safety wired?” There could be good reason, or it could be the maintenance is not finished.</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21</a:t>
            </a:fld>
            <a:endParaRPr lang="en-US" dirty="0"/>
          </a:p>
        </p:txBody>
      </p:sp>
    </p:spTree>
    <p:extLst>
      <p:ext uri="{BB962C8B-B14F-4D97-AF65-F5344CB8AC3E}">
        <p14:creationId xmlns:p14="http://schemas.microsoft.com/office/powerpoint/2010/main" val="1851501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 </a:t>
            </a:r>
            <a:endParaRPr lang="en-US" b="1" dirty="0"/>
          </a:p>
          <a:p>
            <a:r>
              <a:rPr lang="en-US" i="0" dirty="0"/>
              <a:t>For more information on aircraft fastener safety search AC43.13-1b. AC 43.13-1b is free online and in section seven you will find the definitive reference for aircraft fastener safety</a:t>
            </a:r>
            <a:r>
              <a:rPr lang="en-US" i="1" dirty="0"/>
              <a: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744170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p:spPr>
        <p:txBody>
          <a:bodyPr/>
          <a:lstStyle/>
          <a:p>
            <a:r>
              <a:rPr lang="en-US" b="1" dirty="0" smtClean="0"/>
              <a:t>Script:  </a:t>
            </a:r>
            <a:r>
              <a:rPr lang="en-US" altLang="en-US" b="0" dirty="0" smtClean="0">
                <a:latin typeface="Arial" panose="020B0604020202020204" pitchFamily="34" charset="0"/>
              </a:rPr>
              <a:t>Let’s say your aircraft went into maintenance for a faulty radio issue. Parts had to be ordered and shop space was needed for another job so your aircraft</a:t>
            </a:r>
            <a:r>
              <a:rPr lang="en-US" altLang="en-US" b="0" baseline="0" dirty="0" smtClean="0">
                <a:latin typeface="Arial" panose="020B0604020202020204" pitchFamily="34" charset="0"/>
              </a:rPr>
              <a:t> was towed to the ramp and tied down until the parts arrive. After a week of sitting outside and weathering a few downpours the work was completed on your aircraft and you picked it up at the maintenance facility. The POH states in the preflight section that you should do the following:</a:t>
            </a:r>
          </a:p>
          <a:p>
            <a:endParaRPr lang="en-US" altLang="en-US" b="0" dirty="0" smtClean="0">
              <a:latin typeface="Arial" panose="020B0604020202020204" pitchFamily="34" charset="0"/>
            </a:endParaRPr>
          </a:p>
          <a:p>
            <a:r>
              <a:rPr lang="en-US" altLang="en-US" dirty="0" smtClean="0">
                <a:latin typeface="Arial" panose="020B0604020202020204" pitchFamily="34" charset="0"/>
              </a:rPr>
              <a:t>Before the first flight of the day and after each refueling, use sampler</a:t>
            </a:r>
          </a:p>
          <a:p>
            <a:r>
              <a:rPr lang="en-US" altLang="en-US" dirty="0" smtClean="0">
                <a:latin typeface="Arial" panose="020B0604020202020204" pitchFamily="34" charset="0"/>
              </a:rPr>
              <a:t>cup and drain small quantity of fuel from fuel tank sump quick drain</a:t>
            </a:r>
          </a:p>
          <a:p>
            <a:r>
              <a:rPr lang="en-US" altLang="en-US" dirty="0" smtClean="0">
                <a:latin typeface="Arial" panose="020B0604020202020204" pitchFamily="34" charset="0"/>
              </a:rPr>
              <a:t>valve to check for water, sediment and proper fuel grade.</a:t>
            </a:r>
          </a:p>
          <a:p>
            <a:endParaRPr lang="en-US" altLang="en-US" dirty="0" smtClean="0">
              <a:latin typeface="Arial" panose="020B0604020202020204" pitchFamily="34" charset="0"/>
            </a:endParaRPr>
          </a:p>
          <a:p>
            <a:r>
              <a:rPr lang="en-US" altLang="en-US" dirty="0" smtClean="0">
                <a:latin typeface="Arial" panose="020B0604020202020204" pitchFamily="34" charset="0"/>
              </a:rPr>
              <a:t>This is a very</a:t>
            </a:r>
            <a:r>
              <a:rPr lang="en-US" altLang="en-US" baseline="0" dirty="0" smtClean="0">
                <a:latin typeface="Arial" panose="020B0604020202020204" pitchFamily="34" charset="0"/>
              </a:rPr>
              <a:t> important task that never be overlooked prior to flight. Especially after the aircraft has been in the weather.</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a:t>
            </a:r>
            <a:endParaRPr lang="en-US" i="1" dirty="0" smtClean="0">
              <a:latin typeface="Times New Roman" pitchFamily="18" charset="0"/>
              <a:ea typeface="ＭＳ Ｐゴシック" pitchFamily="34" charset="-128"/>
            </a:endParaRPr>
          </a:p>
          <a:p>
            <a:endParaRPr lang="en-US" altLang="en-US" dirty="0" smtClean="0">
              <a:latin typeface="Arial" panose="020B0604020202020204" pitchFamily="34" charset="0"/>
            </a:endParaRPr>
          </a:p>
        </p:txBody>
      </p:sp>
      <p:sp>
        <p:nvSpPr>
          <p:cNvPr id="14643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32E3D1-5EE4-4719-B694-EBDDDDE1152F}" type="slidenum">
              <a:rPr lang="en-US" altLang="en-US"/>
              <a:pPr eaLnBrk="1" hangingPunct="1"/>
              <a:t>23</a:t>
            </a:fld>
            <a:endParaRPr lang="en-US" altLang="en-US"/>
          </a:p>
        </p:txBody>
      </p:sp>
    </p:spTree>
    <p:extLst>
      <p:ext uri="{BB962C8B-B14F-4D97-AF65-F5344CB8AC3E}">
        <p14:creationId xmlns:p14="http://schemas.microsoft.com/office/powerpoint/2010/main" val="1021033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p:spPr>
        <p:txBody>
          <a:bodyPr/>
          <a:lstStyle/>
          <a:p>
            <a:r>
              <a:rPr lang="en-US" b="1" dirty="0" smtClean="0"/>
              <a:t>Script:  </a:t>
            </a:r>
            <a:r>
              <a:rPr lang="en-US" altLang="en-US" b="0" dirty="0" smtClean="0">
                <a:latin typeface="Arial" panose="020B0604020202020204" pitchFamily="34" charset="0"/>
              </a:rPr>
              <a:t>Let’s say your aircraft went into maintenance for a faulty radio issue. Parts had to be ordered and shop space was needed for another job so your aircraft</a:t>
            </a:r>
            <a:r>
              <a:rPr lang="en-US" altLang="en-US" b="0" baseline="0" dirty="0" smtClean="0">
                <a:latin typeface="Arial" panose="020B0604020202020204" pitchFamily="34" charset="0"/>
              </a:rPr>
              <a:t> was towed to the ramp and tied down until the parts arrive. After a week of sitting outside and weathering a few downpours the work was completed on your aircraft and you picked it up at the maintenance facility. The POH states in the preflight section that you should do the following:</a:t>
            </a:r>
          </a:p>
          <a:p>
            <a:endParaRPr lang="en-US" altLang="en-US" b="0" dirty="0" smtClean="0">
              <a:latin typeface="Arial" panose="020B0604020202020204" pitchFamily="34" charset="0"/>
            </a:endParaRPr>
          </a:p>
          <a:p>
            <a:r>
              <a:rPr lang="en-US" altLang="en-US" dirty="0" smtClean="0">
                <a:latin typeface="Arial" panose="020B0604020202020204" pitchFamily="34" charset="0"/>
              </a:rPr>
              <a:t>Before the first flight of the day and after each refueling, use sampler</a:t>
            </a:r>
          </a:p>
          <a:p>
            <a:r>
              <a:rPr lang="en-US" altLang="en-US" dirty="0" smtClean="0">
                <a:latin typeface="Arial" panose="020B0604020202020204" pitchFamily="34" charset="0"/>
              </a:rPr>
              <a:t>cup and drain small quantity of fuel from fuel tank sump quick drain</a:t>
            </a:r>
          </a:p>
          <a:p>
            <a:r>
              <a:rPr lang="en-US" altLang="en-US" dirty="0" smtClean="0">
                <a:latin typeface="Arial" panose="020B0604020202020204" pitchFamily="34" charset="0"/>
              </a:rPr>
              <a:t>valve to check for water, sediment and proper fuel grade.</a:t>
            </a:r>
          </a:p>
          <a:p>
            <a:endParaRPr lang="en-US" altLang="en-US" dirty="0" smtClean="0">
              <a:latin typeface="Arial" panose="020B0604020202020204" pitchFamily="34" charset="0"/>
            </a:endParaRPr>
          </a:p>
          <a:p>
            <a:r>
              <a:rPr lang="en-US" altLang="en-US" dirty="0" smtClean="0">
                <a:latin typeface="Arial" panose="020B0604020202020204" pitchFamily="34" charset="0"/>
              </a:rPr>
              <a:t>This is a very</a:t>
            </a:r>
            <a:r>
              <a:rPr lang="en-US" altLang="en-US" baseline="0" dirty="0" smtClean="0">
                <a:latin typeface="Arial" panose="020B0604020202020204" pitchFamily="34" charset="0"/>
              </a:rPr>
              <a:t> important task that never be overlooked prior to flight. Especially after the aircraft has been in the weather.</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First picture shows fuel sample. See anything here? </a:t>
            </a:r>
            <a:r>
              <a:rPr lang="en-US" altLang="en-US" b="1" dirty="0" smtClean="0">
                <a:latin typeface="Arial" panose="020B0604020202020204" pitchFamily="34" charset="0"/>
              </a:rPr>
              <a:t>(CLICK) </a:t>
            </a:r>
            <a:r>
              <a:rPr lang="en-US" altLang="en-US" dirty="0" smtClean="0">
                <a:latin typeface="Arial" panose="020B0604020202020204" pitchFamily="34" charset="0"/>
              </a:rPr>
              <a:t>Second picture shows fuel sample held up to the sky. Do you see anything in this picture? </a:t>
            </a:r>
            <a:r>
              <a:rPr lang="en-US" altLang="en-US" b="1" dirty="0" smtClean="0">
                <a:latin typeface="Arial" panose="020B0604020202020204" pitchFamily="34" charset="0"/>
              </a:rPr>
              <a:t>(CLICK) </a:t>
            </a:r>
            <a:r>
              <a:rPr lang="en-US" altLang="en-US" dirty="0" smtClean="0">
                <a:latin typeface="Arial" panose="020B0604020202020204" pitchFamily="34" charset="0"/>
              </a:rPr>
              <a:t>Third picture shows the same fuel sample held up against the white fuselage. Now what do you see?  It is good practice to place the strainer cup in front of white background or lighter background to</a:t>
            </a:r>
            <a:r>
              <a:rPr lang="en-US" altLang="en-US" baseline="0" dirty="0" smtClean="0">
                <a:latin typeface="Arial" panose="020B0604020202020204" pitchFamily="34" charset="0"/>
              </a:rPr>
              <a:t> check for water. Holding it up to the blue sky or a blue background can make it more difficult to see water that is in the fuel.</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Also before first flight of the day and after each refueling, pull out</a:t>
            </a:r>
          </a:p>
          <a:p>
            <a:r>
              <a:rPr lang="en-US" altLang="en-US" dirty="0" smtClean="0">
                <a:latin typeface="Arial" panose="020B0604020202020204" pitchFamily="34" charset="0"/>
              </a:rPr>
              <a:t>strainer drain knob for about four seconds to clear fuel strainer of</a:t>
            </a:r>
          </a:p>
          <a:p>
            <a:r>
              <a:rPr lang="en-US" altLang="en-US" dirty="0" smtClean="0">
                <a:latin typeface="Arial" panose="020B0604020202020204" pitchFamily="34" charset="0"/>
              </a:rPr>
              <a:t>possible water and sediment. Check strainer drain closed. If water</a:t>
            </a:r>
          </a:p>
          <a:p>
            <a:r>
              <a:rPr lang="en-US" altLang="en-US" dirty="0" smtClean="0">
                <a:latin typeface="Arial" panose="020B0604020202020204" pitchFamily="34" charset="0"/>
              </a:rPr>
              <a:t>is observed, the fuel system may contain additional water, and</a:t>
            </a:r>
          </a:p>
          <a:p>
            <a:r>
              <a:rPr lang="en-US" altLang="en-US" dirty="0" smtClean="0">
                <a:latin typeface="Arial" panose="020B0604020202020204" pitchFamily="34" charset="0"/>
              </a:rPr>
              <a:t>further draining of the system at the strainer, fuel tank sumps, and</a:t>
            </a:r>
          </a:p>
          <a:p>
            <a:r>
              <a:rPr lang="en-US" altLang="en-US" dirty="0" smtClean="0">
                <a:latin typeface="Arial" panose="020B0604020202020204" pitchFamily="34" charset="0"/>
              </a:rPr>
              <a:t>fuel selector valve drain plug will be necessary.</a:t>
            </a:r>
          </a:p>
          <a:p>
            <a:endParaRPr lang="en-US"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a:t>
            </a:r>
            <a:endParaRPr lang="en-US" i="1" dirty="0" smtClean="0">
              <a:latin typeface="Times New Roman" pitchFamily="18" charset="0"/>
              <a:ea typeface="ＭＳ Ｐゴシック" pitchFamily="34" charset="-128"/>
            </a:endParaRPr>
          </a:p>
          <a:p>
            <a:endParaRPr lang="en-US" altLang="en-US" dirty="0" smtClean="0">
              <a:latin typeface="Arial" panose="020B0604020202020204" pitchFamily="34" charset="0"/>
            </a:endParaRPr>
          </a:p>
        </p:txBody>
      </p:sp>
      <p:sp>
        <p:nvSpPr>
          <p:cNvPr id="18022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8D2D883-FE75-4508-9C45-9486E87DD255}" type="slidenum">
              <a:rPr lang="en-US" altLang="en-US"/>
              <a:pPr eaLnBrk="1" hangingPunct="1"/>
              <a:t>24</a:t>
            </a:fld>
            <a:endParaRPr lang="en-US" altLang="en-US"/>
          </a:p>
        </p:txBody>
      </p:sp>
    </p:spTree>
    <p:extLst>
      <p:ext uri="{BB962C8B-B14F-4D97-AF65-F5344CB8AC3E}">
        <p14:creationId xmlns:p14="http://schemas.microsoft.com/office/powerpoint/2010/main" val="1258578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p:spPr>
        <p:txBody>
          <a:bodyPr/>
          <a:lstStyle/>
          <a:p>
            <a:r>
              <a:rPr lang="en-US" b="1" dirty="0" smtClean="0"/>
              <a:t>Script: </a:t>
            </a:r>
            <a:r>
              <a:rPr lang="en-US" altLang="en-US" dirty="0" smtClean="0">
                <a:latin typeface="Arial" panose="020B0604020202020204" pitchFamily="34" charset="0"/>
              </a:rPr>
              <a:t>Engine Oil Level – ALWAYS</a:t>
            </a:r>
            <a:r>
              <a:rPr lang="en-US" altLang="en-US" baseline="0" dirty="0" smtClean="0">
                <a:latin typeface="Arial" panose="020B0604020202020204" pitchFamily="34" charset="0"/>
              </a:rPr>
              <a:t> </a:t>
            </a:r>
            <a:r>
              <a:rPr lang="en-US" altLang="en-US" dirty="0" smtClean="0">
                <a:latin typeface="Arial" panose="020B0604020202020204" pitchFamily="34" charset="0"/>
              </a:rPr>
              <a:t>CHECK the engine oil level to ensure it was serviced with the proper amount</a:t>
            </a:r>
            <a:r>
              <a:rPr lang="en-US" altLang="en-US" baseline="0" dirty="0" smtClean="0">
                <a:latin typeface="Arial" panose="020B0604020202020204" pitchFamily="34" charset="0"/>
              </a:rPr>
              <a:t> of oil after an oil change.</a:t>
            </a:r>
            <a:r>
              <a:rPr lang="en-US" altLang="en-US" dirty="0" smtClean="0">
                <a:latin typeface="Arial" panose="020B0604020202020204" pitchFamily="34" charset="0"/>
              </a:rPr>
              <a:t> Remember that most oil filters</a:t>
            </a:r>
            <a:r>
              <a:rPr lang="en-US" altLang="en-US" baseline="0" dirty="0" smtClean="0">
                <a:latin typeface="Arial" panose="020B0604020202020204" pitchFamily="34" charset="0"/>
              </a:rPr>
              <a:t> will take up to a quart of oil to fill it. Even though the maintenance facility may have added 8 quarts of oil the dipstick will only indicate a little over 7 in the sump after the run up. Most aircraft engines will tend to blow approximately a quart of oil overboard in a few flight hours. You may find that your particular engine likes to operate around 6-7 quarts indicated on the dip stick. Lycoming says </a:t>
            </a:r>
            <a:r>
              <a:rPr lang="en-US" altLang="en-US" dirty="0" smtClean="0">
                <a:latin typeface="Arial" panose="020B0604020202020204" pitchFamily="34" charset="0"/>
              </a:rPr>
              <a:t>do not operate with less than four quarts. Fill to six quarts for extended flight. Remember oil serves two purposes. One</a:t>
            </a:r>
            <a:r>
              <a:rPr lang="en-US" altLang="en-US" baseline="0" dirty="0" smtClean="0">
                <a:latin typeface="Arial" panose="020B0604020202020204" pitchFamily="34" charset="0"/>
              </a:rPr>
              <a:t> for lubrication and the other is for cooling of the engine.</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a:t>
            </a:r>
            <a:endParaRPr lang="en-US" i="1" dirty="0" smtClean="0">
              <a:latin typeface="Times New Roman" pitchFamily="18" charset="0"/>
              <a:ea typeface="ＭＳ Ｐゴシック" pitchFamily="34" charset="-128"/>
            </a:endParaRPr>
          </a:p>
          <a:p>
            <a:endParaRPr lang="en-US" altLang="en-US" dirty="0" smtClean="0">
              <a:latin typeface="Arial" panose="020B0604020202020204" pitchFamily="34" charset="0"/>
            </a:endParaRPr>
          </a:p>
        </p:txBody>
      </p:sp>
      <p:sp>
        <p:nvSpPr>
          <p:cNvPr id="13824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776A18-4476-47FF-A7F0-A2C572BABCE6}" type="slidenum">
              <a:rPr lang="en-US" altLang="en-US"/>
              <a:pPr eaLnBrk="1" hangingPunct="1"/>
              <a:t>25</a:t>
            </a:fld>
            <a:endParaRPr lang="en-US" altLang="en-US"/>
          </a:p>
        </p:txBody>
      </p:sp>
    </p:spTree>
    <p:extLst>
      <p:ext uri="{BB962C8B-B14F-4D97-AF65-F5344CB8AC3E}">
        <p14:creationId xmlns:p14="http://schemas.microsoft.com/office/powerpoint/2010/main" val="2783604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 </a:t>
            </a:r>
            <a:r>
              <a:rPr lang="en-US" dirty="0" smtClean="0"/>
              <a:t>A mechanic had taxied the airplane out to the runway, done a full run up on both engines, with no issues found.  He taxied the airplane to a fueling area, and 41.5 gallons was put in the fuselage tank.  The mechanic then taxied the airplane to the ramp, and placed both fuel selectors in the ‘OFF’ position.  </a:t>
            </a:r>
          </a:p>
          <a:p>
            <a:endParaRPr lang="en-US" dirty="0" smtClean="0"/>
          </a:p>
          <a:p>
            <a:r>
              <a:rPr lang="en-US" dirty="0" smtClean="0"/>
              <a:t>The pilot, who was killed, taxied out, apparently with no run</a:t>
            </a:r>
            <a:r>
              <a:rPr lang="en-US" baseline="0" dirty="0" smtClean="0"/>
              <a:t> </a:t>
            </a:r>
            <a:r>
              <a:rPr lang="en-US" dirty="0" smtClean="0"/>
              <a:t>up (!) and during takeoff, the left engine failed.  Investigators concluded that the left engine quit due to fuel starvation.  The left and right wing tanks had about 5 gallons of fuel in them (3 gallons are unusable in each).  The pilot apparently did NOT change the fuel selectors to the fuselage tank, an item on the checklist for this aircraft.  </a:t>
            </a:r>
          </a:p>
          <a:p>
            <a:endParaRPr lang="en-US" dirty="0" smtClean="0"/>
          </a:p>
          <a:p>
            <a:r>
              <a:rPr lang="en-US" dirty="0" smtClean="0"/>
              <a:t>Be careful about assuming that “Trims”, “Fuel Tank Selection”, etc. are where you think they are.  </a:t>
            </a:r>
            <a:r>
              <a:rPr lang="en-US" u="sng" dirty="0" smtClean="0"/>
              <a:t>This is not a unique situation</a:t>
            </a:r>
            <a:r>
              <a:rPr lang="en-US" dirty="0" smtClean="0"/>
              <a:t>.</a:t>
            </a:r>
          </a:p>
          <a:p>
            <a:endParaRPr lang="en-US" dirty="0" smtClean="0"/>
          </a:p>
          <a:p>
            <a:r>
              <a:rPr lang="en-US" dirty="0" smtClean="0"/>
              <a:t>Below is a link to the narrative regarding this accident:</a:t>
            </a:r>
          </a:p>
          <a:p>
            <a:endParaRPr lang="en-US" dirty="0" smtClean="0"/>
          </a:p>
          <a:p>
            <a:r>
              <a:rPr lang="en-US" sz="1200" b="1" kern="1200" dirty="0" smtClean="0">
                <a:solidFill>
                  <a:schemeClr val="tx1"/>
                </a:solidFill>
                <a:effectLst/>
                <a:latin typeface="Times New Roman" pitchFamily="18" charset="0"/>
                <a:ea typeface="+mn-ea"/>
                <a:cs typeface="+mn-cs"/>
              </a:rPr>
              <a:t>(Next Slide)</a:t>
            </a:r>
          </a:p>
          <a:p>
            <a:endParaRPr lang="en-US" sz="1200" b="1" kern="1200" dirty="0" smtClean="0">
              <a:solidFill>
                <a:schemeClr val="tx1"/>
              </a:solidFill>
              <a:effectLst/>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Background:  </a:t>
            </a:r>
            <a:r>
              <a:rPr lang="en-US" dirty="0" smtClean="0"/>
              <a:t>http://www.ntsb.gov/_layouts/ntsb.aviation/brief2.aspx?ev_id=20120116X53349&amp;ntsbno=ERA12FA146&amp;akey=1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dirty="0"/>
          </a:p>
        </p:txBody>
      </p:sp>
    </p:spTree>
    <p:extLst>
      <p:ext uri="{BB962C8B-B14F-4D97-AF65-F5344CB8AC3E}">
        <p14:creationId xmlns:p14="http://schemas.microsoft.com/office/powerpoint/2010/main" val="3076915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Script:</a:t>
            </a:r>
          </a:p>
          <a:p>
            <a:pPr marL="171450" indent="-171450">
              <a:buFont typeface="Arial" panose="020B0604020202020204" pitchFamily="34" charset="0"/>
              <a:buChar char="•"/>
            </a:pPr>
            <a:r>
              <a:rPr lang="en-US" dirty="0" smtClean="0"/>
              <a:t>Your mechanics typically do an excellent job in aircraft maintenance. </a:t>
            </a:r>
            <a:r>
              <a:rPr lang="en-US" b="1" dirty="0" smtClean="0"/>
              <a:t>Click</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are human </a:t>
            </a:r>
            <a:r>
              <a:rPr lang="en-US" b="1" dirty="0" smtClean="0"/>
              <a:t>Click</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It is your life in the aircraft, it’s up to you to take care of it </a:t>
            </a:r>
            <a:r>
              <a:rPr lang="en-US" b="1" dirty="0" smtClean="0"/>
              <a:t>Click</a:t>
            </a:r>
            <a:endParaRPr lang="en-US" dirty="0" smtClean="0"/>
          </a:p>
          <a:p>
            <a:pPr marL="171450" indent="-171450">
              <a:buFont typeface="Arial" panose="020B0604020202020204" pitchFamily="34" charset="0"/>
              <a:buChar char="•"/>
            </a:pPr>
            <a:r>
              <a:rPr lang="en-US" dirty="0" smtClean="0"/>
              <a:t>Prepare for your first flight after maintenance and enjoy your aviating experience!</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(Next Slide)</a:t>
            </a:r>
          </a:p>
          <a:p>
            <a:endParaRPr lang="en-US" b="1" dirty="0"/>
          </a:p>
        </p:txBody>
      </p:sp>
      <p:sp>
        <p:nvSpPr>
          <p:cNvPr id="4" name="Slide Number Placeholder 3"/>
          <p:cNvSpPr>
            <a:spLocks noGrp="1"/>
          </p:cNvSpPr>
          <p:nvPr>
            <p:ph type="sldNum" sz="quarter" idx="10"/>
          </p:nvPr>
        </p:nvSpPr>
        <p:spPr/>
        <p:txBody>
          <a:bodyPr/>
          <a:lstStyle/>
          <a:p>
            <a:fld id="{E11608A9-A1CA-4542-9B29-86C54423ECCD}" type="slidenum">
              <a:rPr lang="en-US" smtClean="0"/>
              <a:t>27</a:t>
            </a:fld>
            <a:endParaRPr lang="en-US"/>
          </a:p>
        </p:txBody>
      </p:sp>
    </p:spTree>
    <p:extLst>
      <p:ext uri="{BB962C8B-B14F-4D97-AF65-F5344CB8AC3E}">
        <p14:creationId xmlns:p14="http://schemas.microsoft.com/office/powerpoint/2010/main" val="992435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p:spPr>
        <p:txBody>
          <a:bodyPr/>
          <a:lstStyle/>
          <a:p>
            <a:r>
              <a:rPr lang="en-US" b="1" dirty="0" smtClean="0"/>
              <a:t>Script: </a:t>
            </a:r>
            <a:r>
              <a:rPr lang="en-US" b="0" dirty="0" smtClean="0"/>
              <a:t>Don’t become the cause of a misadventure,</a:t>
            </a:r>
            <a:r>
              <a:rPr lang="en-US" b="0" baseline="0" dirty="0" smtClean="0"/>
              <a:t> make sure you have the tow bar, seatbelts, required documents, and anything else that is essential taken care of before you fly.</a:t>
            </a:r>
            <a:endParaRPr lang="en-US" altLang="en-US" b="1" dirty="0" smtClean="0">
              <a:latin typeface="Arial" panose="020B0604020202020204" pitchFamily="34" charset="0"/>
            </a:endParaRPr>
          </a:p>
          <a:p>
            <a:endParaRPr lang="en-US" altLang="en-US" b="1"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a:t>
            </a:r>
            <a:endParaRPr lang="en-US" i="1" dirty="0" smtClean="0">
              <a:latin typeface="Times New Roman" pitchFamily="18" charset="0"/>
              <a:ea typeface="ＭＳ Ｐゴシック" pitchFamily="34" charset="-128"/>
            </a:endParaRPr>
          </a:p>
          <a:p>
            <a:endParaRPr lang="en-US" altLang="en-US" dirty="0" smtClean="0">
              <a:latin typeface="Arial" panose="020B0604020202020204" pitchFamily="34" charset="0"/>
            </a:endParaRPr>
          </a:p>
        </p:txBody>
      </p:sp>
      <p:sp>
        <p:nvSpPr>
          <p:cNvPr id="19866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5081AA-BBDF-4CD2-BAAE-4D183A0662E3}" type="slidenum">
              <a:rPr lang="en-US" altLang="en-US"/>
              <a:pPr eaLnBrk="1" hangingPunct="1"/>
              <a:t>28</a:t>
            </a:fld>
            <a:endParaRPr lang="en-US" altLang="en-US"/>
          </a:p>
        </p:txBody>
      </p:sp>
    </p:spTree>
    <p:extLst>
      <p:ext uri="{BB962C8B-B14F-4D97-AF65-F5344CB8AC3E}">
        <p14:creationId xmlns:p14="http://schemas.microsoft.com/office/powerpoint/2010/main" val="83024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Modify with </a:t>
            </a:r>
          </a:p>
          <a:p>
            <a:r>
              <a:rPr lang="en-US" i="1" dirty="0" smtClean="0">
                <a:latin typeface="Times New Roman" pitchFamily="18" charset="0"/>
                <a:ea typeface="ＭＳ Ｐゴシック" pitchFamily="34" charset="-128"/>
              </a:rPr>
              <a:t>Your information or leave blank. </a:t>
            </a:r>
            <a:r>
              <a:rPr lang="en-US" b="1" dirty="0" smtClean="0">
                <a:latin typeface="Times New Roman" pitchFamily="18" charset="0"/>
                <a:ea typeface="ＭＳ Ｐゴシック" pitchFamily="34" charset="-128"/>
              </a:rPr>
              <a:t>(Next Slide)</a:t>
            </a:r>
          </a:p>
          <a:p>
            <a:endParaRPr lang="en-US" i="1" dirty="0" smtClean="0">
              <a:latin typeface="Times New Roman" pitchFamily="18" charset="0"/>
              <a:ea typeface="ＭＳ Ｐゴシック" pitchFamily="34"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2AD0863-F2A8-4ECD-99B2-BB412ACA917C}" type="slidenum">
              <a:rPr lang="en-US" sz="1200">
                <a:solidFill>
                  <a:prstClr val="black"/>
                </a:solidFill>
                <a:latin typeface="Times New Roman" pitchFamily="18" charset="0"/>
              </a:rPr>
              <a:pPr eaLnBrk="1" hangingPunct="1"/>
              <a:t>29</a:t>
            </a:fld>
            <a:endParaRPr lang="en-US" sz="1200" dirty="0">
              <a:solidFill>
                <a:prstClr val="black"/>
              </a:solidFill>
              <a:latin typeface="Times New Roman" pitchFamily="18" charset="0"/>
            </a:endParaRPr>
          </a:p>
        </p:txBody>
      </p:sp>
    </p:spTree>
    <p:extLst>
      <p:ext uri="{BB962C8B-B14F-4D97-AF65-F5344CB8AC3E}">
        <p14:creationId xmlns:p14="http://schemas.microsoft.com/office/powerpoint/2010/main" val="423128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Script - </a:t>
            </a:r>
            <a:r>
              <a:rPr lang="en-US" dirty="0" smtClean="0"/>
              <a:t>In this presentation we’ll look at an incident caused by a mechanic’s mistake, which then was exacerbated by a pilot not noticing that a flight control was operating in reverse, during preflight after maintenance.  We’ll discuss things to consider adding to your normal checklists after maintenance,  as well as the suggestion that you need to pay VERY close attention when preparing to fly for the first time after an annual inspection. </a:t>
            </a:r>
          </a:p>
          <a:p>
            <a:endParaRPr lang="en-US" dirty="0" smtClean="0"/>
          </a:p>
          <a:p>
            <a:r>
              <a:rPr lang="en-US" dirty="0" smtClean="0"/>
              <a:t>We’ll close with an accident that resulted from a pilot’s less than thorough preflight and starting procedure, due to a mechanic likely putting the fuel selectors in the aircraft in a position different from where the pilot normally left them.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dirty="0"/>
          </a:p>
        </p:txBody>
      </p:sp>
    </p:spTree>
    <p:extLst>
      <p:ext uri="{BB962C8B-B14F-4D97-AF65-F5344CB8AC3E}">
        <p14:creationId xmlns:p14="http://schemas.microsoft.com/office/powerpoint/2010/main" val="1950286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a good coach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 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2066871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677863"/>
            <a:ext cx="6035675" cy="3395662"/>
          </a:xfrm>
        </p:spPr>
      </p:sp>
      <p:sp>
        <p:nvSpPr>
          <p:cNvPr id="3" name="Notes Placeholder 2"/>
          <p:cNvSpPr>
            <a:spLocks noGrp="1"/>
          </p:cNvSpPr>
          <p:nvPr>
            <p:ph type="body" idx="1"/>
          </p:nvPr>
        </p:nvSpPr>
        <p:spPr/>
        <p:txBody>
          <a:bodyPr/>
          <a:lstStyle/>
          <a:p>
            <a:r>
              <a:rPr lang="en-US" dirty="0" smtClean="0"/>
              <a:t>Presentation Note: </a:t>
            </a:r>
          </a:p>
          <a:p>
            <a:endParaRPr lang="en-US" dirty="0" smtClean="0"/>
          </a:p>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1022151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 </a:t>
            </a:r>
            <a:r>
              <a:rPr kumimoji="0" lang="en-US" sz="1200" b="1" i="0"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rPr>
              <a:t>(The End) </a:t>
            </a:r>
            <a:endParaRPr kumimoji="0" lang="en-US" sz="1200" b="0" i="1" u="none" strike="noStrike" kern="1200" cap="none" spc="0" normalizeH="0" baseline="0" noProof="0" dirty="0" smtClean="0">
              <a:ln>
                <a:noFill/>
              </a:ln>
              <a:solidFill>
                <a:srgbClr val="000000"/>
              </a:solidFill>
              <a:effectLst/>
              <a:uLnTx/>
              <a:uFillTx/>
              <a:latin typeface="Times New Roman" pitchFamily="18" charset="0"/>
              <a:ea typeface="ＭＳ Ｐゴシック" pitchFamily="34" charset="-128"/>
              <a:cs typeface="+mn-cs"/>
            </a:endParaRPr>
          </a:p>
          <a:p>
            <a:endParaRPr lang="en-US" dirty="0"/>
          </a:p>
        </p:txBody>
      </p:sp>
      <p:sp>
        <p:nvSpPr>
          <p:cNvPr id="4" name="Slide Number Placeholder 3"/>
          <p:cNvSpPr>
            <a:spLocks noGrp="1"/>
          </p:cNvSpPr>
          <p:nvPr>
            <p:ph type="sldNum" sz="quarter" idx="10"/>
          </p:nvPr>
        </p:nvSpPr>
        <p:spPr/>
        <p:txBody>
          <a:bodyPr/>
          <a:lstStyle/>
          <a:p>
            <a:fld id="{E11608A9-A1CA-4542-9B29-86C54423ECCD}" type="slidenum">
              <a:rPr lang="en-US" smtClean="0"/>
              <a:t>32</a:t>
            </a:fld>
            <a:endParaRPr lang="en-US"/>
          </a:p>
        </p:txBody>
      </p:sp>
    </p:spTree>
    <p:extLst>
      <p:ext uri="{BB962C8B-B14F-4D97-AF65-F5344CB8AC3E}">
        <p14:creationId xmlns:p14="http://schemas.microsoft.com/office/powerpoint/2010/main" val="423284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Script: </a:t>
            </a:r>
            <a:r>
              <a:rPr lang="en-US" i="0" dirty="0" smtClean="0">
                <a:latin typeface="Times New Roman" pitchFamily="18" charset="0"/>
                <a:ea typeface="ＭＳ Ｐゴシック" pitchFamily="34" charset="-128"/>
              </a:rPr>
              <a:t>During</a:t>
            </a:r>
            <a:r>
              <a:rPr lang="en-US" i="0" baseline="0" dirty="0" smtClean="0">
                <a:latin typeface="Times New Roman" pitchFamily="18" charset="0"/>
                <a:ea typeface="ＭＳ Ｐゴシック" pitchFamily="34" charset="-128"/>
              </a:rPr>
              <a:t> any maintenance event on your aircraft, there are hazards to safe flight that appear (as noted by the red arrows), these usually include the reason for the maintenance and then the maintenance action itself. There are defenses to the hazard as noted along the bottom of the illustration.  Aircraft loss and personal loss can be averted along any one of the barriers, but notice that the last barrier of defense is your Preflight after Maintenance.</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E11608A9-A1CA-4542-9B29-86C54423ECCD}" type="slidenum">
              <a:rPr lang="en-US" smtClean="0"/>
              <a:t>4</a:t>
            </a:fld>
            <a:endParaRPr lang="en-US"/>
          </a:p>
        </p:txBody>
      </p:sp>
    </p:spTree>
    <p:extLst>
      <p:ext uri="{BB962C8B-B14F-4D97-AF65-F5344CB8AC3E}">
        <p14:creationId xmlns:p14="http://schemas.microsoft.com/office/powerpoint/2010/main" val="1076990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Presentation Instructions:  </a:t>
            </a:r>
            <a:r>
              <a:rPr lang="en-US" b="0" i="1" dirty="0" smtClean="0">
                <a:latin typeface="Times New Roman" pitchFamily="18" charset="0"/>
                <a:ea typeface="ＭＳ Ｐゴシック" pitchFamily="34" charset="-128"/>
              </a:rPr>
              <a:t>Don’t overlook the text on the slide, the bullet points are quite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smtClean="0">
              <a:latin typeface="Times New Roman" pitchFamily="18"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smtClean="0">
                <a:latin typeface="Times New Roman" pitchFamily="18" charset="0"/>
                <a:ea typeface="ＭＳ Ｐゴシック" pitchFamily="34" charset="-128"/>
              </a:rPr>
              <a:t>Script: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smtClean="0">
                <a:latin typeface="Times New Roman" pitchFamily="18" charset="0"/>
                <a:ea typeface="ＭＳ Ｐゴシック" pitchFamily="34" charset="-128"/>
              </a:rPr>
              <a:t>Know</a:t>
            </a:r>
            <a:r>
              <a:rPr lang="en-US" b="0" i="0" baseline="0" dirty="0" smtClean="0">
                <a:latin typeface="Times New Roman" pitchFamily="18" charset="0"/>
                <a:ea typeface="ＭＳ Ｐゴシック" pitchFamily="34" charset="-128"/>
              </a:rPr>
              <a:t> what systems or structures were repaired or replace during maintenance.  </a:t>
            </a:r>
            <a:r>
              <a:rPr lang="en-US" b="1" i="0" baseline="0" dirty="0" smtClean="0">
                <a:latin typeface="Times New Roman" pitchFamily="18" charset="0"/>
                <a:ea typeface="ＭＳ Ｐゴシック" pitchFamily="34" charset="-128"/>
              </a:rPr>
              <a:t>Click</a:t>
            </a:r>
            <a:endParaRPr lang="en-US" b="0" i="0" baseline="0" dirty="0" smtClean="0">
              <a:latin typeface="Times New Roman" pitchFamily="18" charset="0"/>
              <a:ea typeface="ＭＳ Ｐゴシック"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latin typeface="Times New Roman" pitchFamily="18" charset="0"/>
                <a:ea typeface="ＭＳ Ｐゴシック" pitchFamily="34" charset="-128"/>
              </a:rPr>
              <a:t>Discuss all work that was done with the mechanic(s).  </a:t>
            </a:r>
            <a:r>
              <a:rPr lang="en-US" b="1" i="0" baseline="0" dirty="0" smtClean="0">
                <a:latin typeface="Times New Roman" pitchFamily="18" charset="0"/>
                <a:ea typeface="ＭＳ Ｐゴシック" pitchFamily="34" charset="-128"/>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latin typeface="Times New Roman" pitchFamily="18" charset="0"/>
                <a:ea typeface="ＭＳ Ｐゴシック" pitchFamily="34" charset="-128"/>
              </a:rPr>
              <a:t>Don’t assume the part(s) replaced are the only parts removed.  Often disassembly needs to be done to get to the inoperative part.  </a:t>
            </a:r>
            <a:r>
              <a:rPr lang="en-US" b="1" i="0" baseline="0" dirty="0" smtClean="0">
                <a:latin typeface="Times New Roman" pitchFamily="18" charset="0"/>
                <a:ea typeface="ＭＳ Ｐゴシック" pitchFamily="34" charset="-128"/>
              </a:rPr>
              <a:t>Click</a:t>
            </a:r>
            <a:endParaRPr lang="en-US" b="0" i="0" baseline="0" dirty="0" smtClean="0">
              <a:latin typeface="Times New Roman" pitchFamily="18" charset="0"/>
              <a:ea typeface="ＭＳ Ｐゴシック"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baseline="0" dirty="0" smtClean="0">
                <a:latin typeface="Times New Roman" pitchFamily="18" charset="0"/>
                <a:ea typeface="ＭＳ Ｐゴシック" pitchFamily="34" charset="-128"/>
              </a:rPr>
              <a:t>The trim tab likely checked “secure” but wasn’t the only part of the system affected.  </a:t>
            </a:r>
            <a:r>
              <a:rPr lang="en-US" b="1" i="0" baseline="0" dirty="0" smtClean="0">
                <a:latin typeface="Times New Roman" pitchFamily="18" charset="0"/>
                <a:ea typeface="ＭＳ Ｐゴシック" pitchFamily="34" charset="-128"/>
              </a:rPr>
              <a:t>Click</a:t>
            </a:r>
            <a:endParaRPr lang="en-US" b="0" i="0" baseline="0" dirty="0" smtClean="0">
              <a:latin typeface="Times New Roman" pitchFamily="18"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smtClean="0"/>
          </a:p>
          <a:p>
            <a:r>
              <a:rPr lang="en-US" b="1" dirty="0" smtClean="0">
                <a:latin typeface="Times New Roman" pitchFamily="18" charset="0"/>
                <a:ea typeface="ＭＳ Ｐゴシック" pitchFamily="34" charset="-128"/>
              </a:rPr>
              <a:t>Example: </a:t>
            </a:r>
            <a:r>
              <a:rPr lang="en-US" i="0" dirty="0" smtClean="0"/>
              <a:t>In this example, the trim tab was, in fact, replaced as part of the maintenance on this aircraft.  However, the trim system itself was miss-rigged internally, causing the problem that could easily have caused an accident with injuries or worse.  </a:t>
            </a:r>
          </a:p>
          <a:p>
            <a:endParaRPr lang="en-US" i="0" dirty="0" smtClean="0"/>
          </a:p>
          <a:p>
            <a:r>
              <a:rPr lang="en-US" i="0" dirty="0" smtClean="0"/>
              <a:t>In many cases, seemingly unrelated external parts, or more importantly, internal parts, must be disassembled to perform inspections, repairs, or replacements.  During the first preflight after maintenance, and for several flights thereafter, it is a good practice to check that things function and look correct. </a:t>
            </a:r>
            <a:r>
              <a:rPr lang="en-US" dirty="0" smtClean="0"/>
              <a:t> </a:t>
            </a:r>
          </a:p>
          <a:p>
            <a:endParaRPr lang="en-US"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4189219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Presentation Instructions:  </a:t>
            </a:r>
            <a:r>
              <a:rPr lang="en-US" b="0" i="1" dirty="0" smtClean="0">
                <a:latin typeface="Times New Roman" pitchFamily="18" charset="0"/>
                <a:ea typeface="ＭＳ Ｐゴシック" pitchFamily="34" charset="-128"/>
              </a:rPr>
              <a:t>Don’t overlook the text on the slide, the bullet points are quite important.</a:t>
            </a:r>
            <a:endParaRPr lang="en-US" b="1" dirty="0" smtClean="0"/>
          </a:p>
          <a:p>
            <a:endParaRPr lang="en-US" b="1" dirty="0" smtClean="0"/>
          </a:p>
          <a:p>
            <a:r>
              <a:rPr lang="en-US" b="1" dirty="0" smtClean="0"/>
              <a:t>Script:  </a:t>
            </a:r>
            <a:r>
              <a:rPr lang="en-US" b="0" dirty="0" smtClean="0"/>
              <a:t>Learn</a:t>
            </a:r>
            <a:r>
              <a:rPr lang="en-US" b="0" baseline="0" dirty="0" smtClean="0"/>
              <a:t> all you can about the maintenance performed, pay attention to trim positions (there have been several </a:t>
            </a:r>
            <a:r>
              <a:rPr lang="en-US" b="0" i="0" u="sng" baseline="0" dirty="0" smtClean="0"/>
              <a:t>exciting</a:t>
            </a:r>
            <a:r>
              <a:rPr lang="en-US" b="0" baseline="0" dirty="0" smtClean="0"/>
              <a:t> moments when the pilot discovered, (right after the aircraft lifted off) that one of the trims were left in a position he/she wasn’t expecting.  If work was done directly on the trim system, make sure the deflections go in the proper direction!</a:t>
            </a:r>
          </a:p>
          <a:p>
            <a:endParaRPr lang="en-US" b="0" baseline="0"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dirty="0"/>
          </a:p>
        </p:txBody>
      </p:sp>
    </p:spTree>
    <p:extLst>
      <p:ext uri="{BB962C8B-B14F-4D97-AF65-F5344CB8AC3E}">
        <p14:creationId xmlns:p14="http://schemas.microsoft.com/office/powerpoint/2010/main" val="363491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Presentation Instructions: </a:t>
            </a:r>
            <a:r>
              <a:rPr lang="en-US" b="0" i="1" dirty="0" smtClean="0"/>
              <a:t>Allow</a:t>
            </a:r>
            <a:r>
              <a:rPr lang="en-US" b="0" i="1" baseline="0" dirty="0" smtClean="0"/>
              <a:t> the animations to run while you discuss the slide.</a:t>
            </a:r>
          </a:p>
          <a:p>
            <a:endParaRPr lang="en-US" b="0" i="1" baseline="0" dirty="0" smtClean="0"/>
          </a:p>
          <a:p>
            <a:r>
              <a:rPr lang="en-US" b="1" i="0" baseline="0" dirty="0" smtClean="0"/>
              <a:t>Script:</a:t>
            </a:r>
            <a:r>
              <a:rPr lang="en-US" b="0" i="0" baseline="0" dirty="0" smtClean="0"/>
              <a:t>  Fully understand which way the trim tab need to travel when trim input is given to the control.  Make sure it moves the correct direction!!!</a:t>
            </a:r>
          </a:p>
          <a:p>
            <a:endParaRPr lang="en-US" b="0"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b="1" i="0" dirty="0"/>
          </a:p>
        </p:txBody>
      </p:sp>
      <p:sp>
        <p:nvSpPr>
          <p:cNvPr id="4" name="Slide Number Placeholder 3"/>
          <p:cNvSpPr>
            <a:spLocks noGrp="1"/>
          </p:cNvSpPr>
          <p:nvPr>
            <p:ph type="sldNum" sz="quarter" idx="10"/>
          </p:nvPr>
        </p:nvSpPr>
        <p:spPr/>
        <p:txBody>
          <a:bodyPr/>
          <a:lstStyle/>
          <a:p>
            <a:fld id="{E11608A9-A1CA-4542-9B29-86C54423ECCD}" type="slidenum">
              <a:rPr lang="en-US" smtClean="0"/>
              <a:t>7</a:t>
            </a:fld>
            <a:endParaRPr lang="en-US"/>
          </a:p>
        </p:txBody>
      </p:sp>
    </p:spTree>
    <p:extLst>
      <p:ext uri="{BB962C8B-B14F-4D97-AF65-F5344CB8AC3E}">
        <p14:creationId xmlns:p14="http://schemas.microsoft.com/office/powerpoint/2010/main" val="1005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latin typeface="Arial" panose="020B0604020202020204" pitchFamily="34" charset="0"/>
              </a:rPr>
              <a:t>Script:  </a:t>
            </a:r>
            <a:r>
              <a:rPr lang="en-US" altLang="en-US" dirty="0" smtClean="0">
                <a:latin typeface="Arial" panose="020B0604020202020204" pitchFamily="34" charset="0"/>
              </a:rPr>
              <a:t>Always check your log book and paperwork after the aircraft comes out of maintenance and prior to flight to ensure the correct records have been entered.  Look over the records to determine what areas of the aircraft</a:t>
            </a:r>
            <a:r>
              <a:rPr lang="en-US" altLang="en-US" baseline="0" dirty="0" smtClean="0">
                <a:latin typeface="Arial" panose="020B0604020202020204" pitchFamily="34" charset="0"/>
              </a:rPr>
              <a:t> had maintenance performed on it. </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Remember to check for proper log entries for the work performed and the return to service.  </a:t>
            </a:r>
            <a:r>
              <a:rPr lang="en-US" altLang="en-US" u="sng" baseline="0" dirty="0" smtClean="0">
                <a:latin typeface="Arial" panose="020B0604020202020204" pitchFamily="34" charset="0"/>
              </a:rPr>
              <a:t>If this isn’t done, the aircraft isn’t legal to fly</a:t>
            </a:r>
            <a:r>
              <a:rPr lang="en-US" altLang="en-US" baseline="0" dirty="0" smtClean="0">
                <a:latin typeface="Arial" panose="020B0604020202020204" pitchFamily="34" charset="0"/>
              </a:rPr>
              <a:t>.</a:t>
            </a:r>
          </a:p>
          <a:p>
            <a:endParaRPr lang="en-US" baseline="0"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E11608A9-A1CA-4542-9B29-86C54423ECCD}" type="slidenum">
              <a:rPr lang="en-US" smtClean="0"/>
              <a:t>8</a:t>
            </a:fld>
            <a:endParaRPr lang="en-US"/>
          </a:p>
        </p:txBody>
      </p:sp>
    </p:spTree>
    <p:extLst>
      <p:ext uri="{BB962C8B-B14F-4D97-AF65-F5344CB8AC3E}">
        <p14:creationId xmlns:p14="http://schemas.microsoft.com/office/powerpoint/2010/main" val="376625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Script:  </a:t>
            </a:r>
            <a:r>
              <a:rPr lang="en-US" dirty="0" smtClean="0"/>
              <a:t>Annual inspections, and 100-hour inspections, often require opening up the entire aircraft. </a:t>
            </a:r>
            <a:r>
              <a:rPr lang="en-US" b="1" i="0" baseline="0" dirty="0" smtClean="0">
                <a:latin typeface="Times New Roman" pitchFamily="18" charset="0"/>
                <a:ea typeface="ＭＳ Ｐゴシック" pitchFamily="34" charset="-128"/>
              </a:rPr>
              <a:t>Click</a:t>
            </a:r>
            <a:endParaRPr lang="en-US" b="0" i="0" baseline="0" dirty="0" smtClean="0">
              <a:latin typeface="Times New Roman" pitchFamily="18"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you have not participated in one, or at least watched one being performed, it is recommended that you do so.  Afterward, you will never perform an ‘enhanced preflight’ after maintenance the same way again!! </a:t>
            </a:r>
            <a:r>
              <a:rPr lang="en-US" b="1" i="0" baseline="0" dirty="0" smtClean="0">
                <a:latin typeface="Times New Roman" pitchFamily="18" charset="0"/>
                <a:ea typeface="ＭＳ Ｐゴシック" pitchFamily="34" charset="-128"/>
              </a:rPr>
              <a:t>Click</a:t>
            </a:r>
            <a:endParaRPr lang="en-US" b="0" i="0" baseline="0" dirty="0" smtClean="0">
              <a:latin typeface="Times New Roman" pitchFamily="18"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are so many ways the aircraft can be put back together incorrectly, or something can come loose very soon after return to service. </a:t>
            </a:r>
            <a:r>
              <a:rPr lang="en-US" b="1" i="0" baseline="0" dirty="0" smtClean="0">
                <a:latin typeface="Times New Roman" pitchFamily="18" charset="0"/>
                <a:ea typeface="ＭＳ Ｐゴシック" pitchFamily="34" charset="-128"/>
              </a:rPr>
              <a:t>Click</a:t>
            </a:r>
            <a:endParaRPr lang="en-US" b="0" i="0" baseline="0" dirty="0" smtClean="0">
              <a:latin typeface="Times New Roman" pitchFamily="18" charset="0"/>
              <a:ea typeface="ＭＳ Ｐゴシック" pitchFamily="34" charset="-128"/>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Another idea:  Use your senses, and a notepad, to write down ANYTHING you sense is not right.  LISTEN to the airplane (not just the engine!).  Do you SMELL anything abnormal?  Fuel?  Oil?  Does it vibrate more than usual (FEEL)?  Do you TASTE (or smell for that matter) any of that acrid smoke that comes with burning electrical items? Does anything LOOK out of place? </a:t>
            </a:r>
            <a:r>
              <a:rPr lang="en-US" b="1" i="0" baseline="0" dirty="0" smtClean="0">
                <a:latin typeface="Times New Roman" pitchFamily="18" charset="0"/>
                <a:ea typeface="ＭＳ Ｐゴシック" pitchFamily="34" charset="-128"/>
              </a:rPr>
              <a:t>Click</a:t>
            </a:r>
            <a:endParaRPr lang="en-US" b="0" i="0" baseline="0" dirty="0" smtClean="0">
              <a:latin typeface="Times New Roman" pitchFamily="18" charset="0"/>
              <a:ea typeface="ＭＳ Ｐゴシック" pitchFamily="34" charset="-128"/>
            </a:endParaRPr>
          </a:p>
          <a:p>
            <a:endParaRPr lang="en-US" dirty="0" smtClean="0"/>
          </a:p>
          <a:p>
            <a:r>
              <a:rPr lang="en-US" dirty="0" smtClean="0"/>
              <a:t>Regarding this last item, now is the THE time to take steps back, away from the airplane, and just look at it.  Something that might be overlooked, when we are close to it, jumps out at us when we’re 10-15 feet back.  </a:t>
            </a:r>
          </a:p>
          <a:p>
            <a:endParaRPr lang="en-US" dirty="0" smtClean="0"/>
          </a:p>
          <a:p>
            <a:r>
              <a:rPr lang="en-US" sz="1200" b="1" kern="1200" dirty="0" smtClean="0">
                <a:solidFill>
                  <a:schemeClr val="tx1"/>
                </a:solidFill>
                <a:effectLst/>
                <a:latin typeface="Times New Roman" pitchFamily="18" charset="0"/>
                <a:ea typeface="+mn-ea"/>
                <a:cs typeface="+mn-cs"/>
              </a:rPr>
              <a:t>(Next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3987120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5708699" cy="1395412"/>
          </a:xfrm>
        </p:spPr>
        <p:txBody>
          <a:bodyPr anchor="t"/>
          <a:lstStyle>
            <a:lvl1pPr>
              <a:defRPr sz="3600">
                <a:solidFill>
                  <a:srgbClr val="002060"/>
                </a:solidFill>
              </a:defRPr>
            </a:lvl1pPr>
          </a:lstStyle>
          <a:p>
            <a:pPr lvl="0"/>
            <a:r>
              <a:rPr lang="en-US" noProof="0" dirty="0" smtClean="0"/>
              <a:t>The National FAA Safety Team Presents</a:t>
            </a:r>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baseline="0">
                <a:solidFill>
                  <a:srgbClr val="002060"/>
                </a:solidFill>
              </a:defRPr>
            </a:lvl1pPr>
          </a:lstStyle>
          <a:p>
            <a:pPr lvl="0"/>
            <a:endParaRPr lang="en-US" noProof="0" dirty="0" smtClean="0"/>
          </a:p>
        </p:txBody>
      </p:sp>
      <p:sp>
        <p:nvSpPr>
          <p:cNvPr id="63515" name="Text Box 1051"/>
          <p:cNvSpPr txBox="1">
            <a:spLocks noChangeArrowheads="1"/>
          </p:cNvSpPr>
          <p:nvPr userDrawn="1"/>
        </p:nvSpPr>
        <p:spPr bwMode="auto">
          <a:xfrm>
            <a:off x="361182" y="3393863"/>
            <a:ext cx="54129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567092" y="553079"/>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316686" y="379875"/>
            <a:ext cx="1023923" cy="95253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61182" y="4662558"/>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AFS-850</a:t>
            </a:r>
          </a:p>
          <a:p>
            <a:pPr>
              <a:buNone/>
            </a:pPr>
            <a:r>
              <a:rPr lang="en-US" sz="1800" i="0" baseline="0" dirty="0" smtClean="0"/>
              <a:t>The FAA Safety Team (FAASTeam)</a:t>
            </a:r>
          </a:p>
        </p:txBody>
      </p:sp>
      <p:pic>
        <p:nvPicPr>
          <p:cNvPr id="4" name="Picture 3"/>
          <p:cNvPicPr>
            <a:picLocks noChangeAspect="1"/>
          </p:cNvPicPr>
          <p:nvPr userDrawn="1"/>
        </p:nvPicPr>
        <p:blipFill>
          <a:blip r:embed="rId4"/>
          <a:stretch>
            <a:fillRect/>
          </a:stretch>
        </p:blipFill>
        <p:spPr>
          <a:xfrm>
            <a:off x="6426926" y="379875"/>
            <a:ext cx="5419574" cy="5419574"/>
          </a:xfrm>
          <a:prstGeom prst="rect">
            <a:avLst/>
          </a:prstGeom>
        </p:spPr>
      </p:pic>
    </p:spTree>
    <p:extLst>
      <p:ext uri="{BB962C8B-B14F-4D97-AF65-F5344CB8AC3E}">
        <p14:creationId xmlns:p14="http://schemas.microsoft.com/office/powerpoint/2010/main" val="29415189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2650436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2518693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836965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12153603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2194340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1500" y="344488"/>
            <a:ext cx="11296651" cy="609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812801" y="1371601"/>
            <a:ext cx="5264151" cy="4391025"/>
          </a:xfrm>
        </p:spPr>
        <p:txBody>
          <a:bodyPr/>
          <a:lstStyle/>
          <a:p>
            <a:endParaRPr lang="en-US"/>
          </a:p>
        </p:txBody>
      </p:sp>
      <p:sp>
        <p:nvSpPr>
          <p:cNvPr id="4" name="Text Placeholder 3"/>
          <p:cNvSpPr>
            <a:spLocks noGrp="1"/>
          </p:cNvSpPr>
          <p:nvPr>
            <p:ph type="body" sz="half" idx="2"/>
          </p:nvPr>
        </p:nvSpPr>
        <p:spPr>
          <a:xfrm>
            <a:off x="6280151" y="1371601"/>
            <a:ext cx="5266267"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896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524206" y="6126158"/>
            <a:ext cx="1956346" cy="660400"/>
            <a:chOff x="3596" y="3859"/>
            <a:chExt cx="1075"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20710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6.w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cncfJzIHLAhXIbB4KHRVeDj4QjRwIBw&amp;url=http://www.boldmethod.com/learn-to-fly/systems/4-types-of-trim-tabs/&amp;psig=AFQjCNHSxl7oM3ujevxtbMrptQW3V1z50w&amp;ust=145589463266694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6"/>
          <p:cNvSpPr>
            <a:spLocks noGrp="1" noChangeArrowheads="1"/>
          </p:cNvSpPr>
          <p:nvPr>
            <p:ph type="ctrTitle" hasCustomPrompt="1"/>
          </p:nvPr>
        </p:nvSpPr>
        <p:spPr>
          <a:xfrm>
            <a:off x="271477" y="619030"/>
            <a:ext cx="5708699" cy="1395412"/>
          </a:xfrm>
        </p:spPr>
        <p:txBody>
          <a:bodyPr anchor="t"/>
          <a:lstStyle>
            <a:lvl1pPr>
              <a:defRPr sz="3600">
                <a:solidFill>
                  <a:srgbClr val="002060"/>
                </a:solidFill>
              </a:defRPr>
            </a:lvl1pPr>
          </a:lstStyle>
          <a:p>
            <a:pPr lvl="0"/>
            <a:r>
              <a:rPr lang="en-US" noProof="0" dirty="0" smtClean="0"/>
              <a:t>The National FAA Safety Team Presents</a:t>
            </a:r>
          </a:p>
        </p:txBody>
      </p:sp>
      <p:sp>
        <p:nvSpPr>
          <p:cNvPr id="5" name="Rectangle 12"/>
          <p:cNvSpPr>
            <a:spLocks noGrp="1" noChangeArrowheads="1"/>
          </p:cNvSpPr>
          <p:nvPr>
            <p:ph type="subTitle" idx="1"/>
          </p:nvPr>
        </p:nvSpPr>
        <p:spPr>
          <a:xfrm>
            <a:off x="135738" y="2014442"/>
            <a:ext cx="6027318" cy="1387126"/>
          </a:xfrm>
        </p:spPr>
        <p:txBody>
          <a:bodyPr/>
          <a:lstStyle/>
          <a:p>
            <a:r>
              <a:rPr lang="en-US" sz="2800" dirty="0" smtClean="0">
                <a:solidFill>
                  <a:schemeClr val="bg2">
                    <a:lumMod val="75000"/>
                  </a:schemeClr>
                </a:solidFill>
              </a:rPr>
              <a:t>Topic of the Month – </a:t>
            </a:r>
            <a:r>
              <a:rPr lang="en-US" sz="2800" dirty="0" smtClean="0">
                <a:solidFill>
                  <a:schemeClr val="bg2">
                    <a:lumMod val="75000"/>
                  </a:schemeClr>
                </a:solidFill>
              </a:rPr>
              <a:t>September </a:t>
            </a:r>
            <a:endParaRPr lang="en-US" sz="2800" dirty="0" smtClean="0">
              <a:solidFill>
                <a:schemeClr val="bg2">
                  <a:lumMod val="75000"/>
                </a:schemeClr>
              </a:solidFill>
            </a:endParaRPr>
          </a:p>
          <a:p>
            <a:r>
              <a:rPr lang="en-US" sz="2800" dirty="0" smtClean="0">
                <a:solidFill>
                  <a:schemeClr val="bg2">
                    <a:lumMod val="75000"/>
                  </a:schemeClr>
                </a:solidFill>
              </a:rPr>
              <a:t>Preflight After Maintenance</a:t>
            </a:r>
            <a:endParaRPr lang="en-US" sz="2800" i="1" dirty="0" smtClean="0">
              <a:solidFill>
                <a:schemeClr val="bg2">
                  <a:lumMod val="75000"/>
                </a:schemeClr>
              </a:solidFill>
            </a:endParaRPr>
          </a:p>
        </p:txBody>
      </p:sp>
    </p:spTree>
    <p:extLst>
      <p:ext uri="{BB962C8B-B14F-4D97-AF65-F5344CB8AC3E}">
        <p14:creationId xmlns:p14="http://schemas.microsoft.com/office/powerpoint/2010/main" val="2374545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5"/>
          <p:cNvGraphicFramePr>
            <a:graphicFrameLocks noChangeAspect="1"/>
          </p:cNvGraphicFramePr>
          <p:nvPr>
            <p:extLst>
              <p:ext uri="{D42A27DB-BD31-4B8C-83A1-F6EECF244321}">
                <p14:modId xmlns:p14="http://schemas.microsoft.com/office/powerpoint/2010/main" val="2101914733"/>
              </p:ext>
            </p:extLst>
          </p:nvPr>
        </p:nvGraphicFramePr>
        <p:xfrm>
          <a:off x="6409508" y="435989"/>
          <a:ext cx="5066756" cy="5211520"/>
        </p:xfrm>
        <a:graphic>
          <a:graphicData uri="http://schemas.openxmlformats.org/presentationml/2006/ole">
            <mc:AlternateContent xmlns:mc="http://schemas.openxmlformats.org/markup-compatibility/2006">
              <mc:Choice xmlns:v="urn:schemas-microsoft-com:vml" Requires="v">
                <p:oleObj spid="_x0000_s1091" name="Bitmap Image" r:id="rId4" imgW="5638095" imgH="5800000" progId="Paint.Picture">
                  <p:embed/>
                </p:oleObj>
              </mc:Choice>
              <mc:Fallback>
                <p:oleObj name="Bitmap Image" r:id="rId4" imgW="5638095" imgH="5800000" progId="Paint.Picture">
                  <p:embed/>
                  <p:pic>
                    <p:nvPicPr>
                      <p:cNvPr id="2765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508" y="435989"/>
                        <a:ext cx="5066756" cy="5211520"/>
                      </a:xfrm>
                      <a:prstGeom prst="rect">
                        <a:avLst/>
                      </a:prstGeom>
                      <a:noFill/>
                      <a:ln>
                        <a:noFill/>
                      </a:ln>
                      <a:effectLst/>
                      <a:extLst/>
                    </p:spPr>
                  </p:pic>
                </p:oleObj>
              </mc:Fallback>
            </mc:AlternateContent>
          </a:graphicData>
        </a:graphic>
      </p:graphicFrame>
      <p:sp>
        <p:nvSpPr>
          <p:cNvPr id="2" name="TextBox 1"/>
          <p:cNvSpPr txBox="1"/>
          <p:nvPr/>
        </p:nvSpPr>
        <p:spPr bwMode="auto">
          <a:xfrm>
            <a:off x="439838" y="949124"/>
            <a:ext cx="564844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3600" b="1" dirty="0" smtClean="0">
                <a:solidFill>
                  <a:schemeClr val="accent2">
                    <a:lumMod val="75000"/>
                  </a:schemeClr>
                </a:solidFill>
              </a:rPr>
              <a:t>Pay Attention to Warning Tags and Signs</a:t>
            </a:r>
          </a:p>
          <a:p>
            <a:pPr>
              <a:buFontTx/>
              <a:buNone/>
            </a:pPr>
            <a:endParaRPr lang="en-US" sz="3600" b="1" dirty="0">
              <a:solidFill>
                <a:schemeClr val="accent2">
                  <a:lumMod val="75000"/>
                </a:schemeClr>
              </a:solidFill>
            </a:endParaRPr>
          </a:p>
          <a:p>
            <a:pPr>
              <a:buFontTx/>
              <a:buNone/>
            </a:pPr>
            <a:r>
              <a:rPr lang="en-US" sz="3600" b="1" dirty="0" smtClean="0">
                <a:solidFill>
                  <a:schemeClr val="accent2">
                    <a:lumMod val="75000"/>
                  </a:schemeClr>
                </a:solidFill>
              </a:rPr>
              <a:t>DO NOT FLY IF YOU SEE THIS!!!</a:t>
            </a:r>
            <a:endParaRPr lang="en-US" sz="3600" b="1" dirty="0">
              <a:solidFill>
                <a:schemeClr val="accent2">
                  <a:lumMod val="75000"/>
                </a:schemeClr>
              </a:solidFill>
            </a:endParaRPr>
          </a:p>
        </p:txBody>
      </p:sp>
    </p:spTree>
    <p:extLst>
      <p:ext uri="{BB962C8B-B14F-4D97-AF65-F5344CB8AC3E}">
        <p14:creationId xmlns:p14="http://schemas.microsoft.com/office/powerpoint/2010/main" val="3561753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27F7123D-8637-4D23-84C0-E2301C94762B}" type="slidenum">
              <a:rPr lang="en-US" smtClean="0"/>
              <a:pPr fontAlgn="base">
                <a:spcAft>
                  <a:spcPct val="0"/>
                </a:spcAft>
                <a:defRPr/>
              </a:pPr>
              <a:t>11</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814" y="395992"/>
            <a:ext cx="6815402" cy="5394602"/>
          </a:xfrm>
          <a:prstGeom prst="rect">
            <a:avLst/>
          </a:prstGeom>
        </p:spPr>
      </p:pic>
      <p:pic>
        <p:nvPicPr>
          <p:cNvPr id="4" name="Picture 2" descr="C:\Users\AGL204GK\AppData\Local\Microsoft\Windows\Temporary Internet Files\Content.IE5\D1MLLHGO\MC90043478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7499">
            <a:off x="577424" y="1341667"/>
            <a:ext cx="3503252" cy="350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36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p:txBody>
          <a:bodyPr/>
          <a:lstStyle/>
          <a:p>
            <a:pPr lvl="0"/>
            <a:r>
              <a:rPr lang="en-US" sz="3200" kern="1200" dirty="0">
                <a:solidFill>
                  <a:srgbClr val="2D2D8A">
                    <a:lumMod val="75000"/>
                  </a:srgbClr>
                </a:solidFill>
                <a:effectLst>
                  <a:outerShdw blurRad="38100" dist="38100" dir="2700000" algn="tl">
                    <a:srgbClr val="000000">
                      <a:alpha val="43137"/>
                    </a:srgbClr>
                  </a:outerShdw>
                </a:effectLst>
                <a:latin typeface="Arial" charset="0"/>
                <a:ea typeface="+mn-ea"/>
                <a:cs typeface="+mn-cs"/>
              </a:rPr>
              <a:t>Practices</a:t>
            </a:r>
          </a:p>
        </p:txBody>
      </p:sp>
      <p:graphicFrame>
        <p:nvGraphicFramePr>
          <p:cNvPr id="573443" name="Object 3"/>
          <p:cNvGraphicFramePr>
            <a:graphicFrameLocks noGrp="1" noChangeAspect="1"/>
          </p:cNvGraphicFramePr>
          <p:nvPr>
            <p:ph type="clipArt" sz="half" idx="1"/>
          </p:nvPr>
        </p:nvGraphicFramePr>
        <p:xfrm>
          <a:off x="2133600" y="1381126"/>
          <a:ext cx="3944938" cy="4371975"/>
        </p:xfrm>
        <a:graphic>
          <a:graphicData uri="http://schemas.openxmlformats.org/presentationml/2006/ole">
            <mc:AlternateContent xmlns:mc="http://schemas.openxmlformats.org/markup-compatibility/2006">
              <mc:Choice xmlns:v="urn:schemas-microsoft-com:vml" Requires="v">
                <p:oleObj spid="_x0000_s2067" name="Clip" r:id="rId4" imgW="3025775" imgH="3252788" progId="">
                  <p:embed/>
                </p:oleObj>
              </mc:Choice>
              <mc:Fallback>
                <p:oleObj name="Clip" r:id="rId4" imgW="3025775" imgH="3252788" progId="">
                  <p:embed/>
                  <p:pic>
                    <p:nvPicPr>
                      <p:cNvPr id="573443"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381126"/>
                        <a:ext cx="3944938" cy="437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444" name="Rectangle 4"/>
          <p:cNvSpPr>
            <a:spLocks noGrp="1" noChangeArrowheads="1"/>
          </p:cNvSpPr>
          <p:nvPr>
            <p:ph type="body" sz="half" idx="2"/>
          </p:nvPr>
        </p:nvSpPr>
        <p:spPr>
          <a:xfrm>
            <a:off x="6324600" y="2819400"/>
            <a:ext cx="3944938" cy="2590800"/>
          </a:xfrm>
        </p:spPr>
        <p:txBody>
          <a:bodyPr/>
          <a:lstStyle/>
          <a:p>
            <a:r>
              <a:rPr lang="en-US" sz="2600" dirty="0"/>
              <a:t>We are looking for something wrong.</a:t>
            </a:r>
          </a:p>
          <a:p>
            <a:endParaRPr lang="en-US" sz="2600" dirty="0"/>
          </a:p>
          <a:p>
            <a:r>
              <a:rPr lang="en-US" sz="2600" dirty="0"/>
              <a:t>We’re fault finders!.</a:t>
            </a:r>
          </a:p>
        </p:txBody>
      </p:sp>
    </p:spTree>
    <p:extLst>
      <p:ext uri="{BB962C8B-B14F-4D97-AF65-F5344CB8AC3E}">
        <p14:creationId xmlns:p14="http://schemas.microsoft.com/office/powerpoint/2010/main" val="4867917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Date Placeholder 3"/>
          <p:cNvSpPr>
            <a:spLocks noGrp="1"/>
          </p:cNvSpPr>
          <p:nvPr>
            <p:ph type="dt" sz="quarter" idx="4294967295"/>
          </p:nvPr>
        </p:nvSpPr>
        <p:spPr>
          <a:xfrm>
            <a:off x="0" y="6477000"/>
            <a:ext cx="1828800" cy="2286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C0E732-01CE-4E05-8E61-9941BF38CC29}" type="datetime1">
              <a:rPr lang="en-US" altLang="en-US" smtClean="0">
                <a:solidFill>
                  <a:schemeClr val="bg1"/>
                </a:solidFill>
              </a:rPr>
              <a:pPr eaLnBrk="1" hangingPunct="1"/>
              <a:t>6/30/2020</a:t>
            </a:fld>
            <a:endParaRPr lang="en-US" altLang="en-US" smtClean="0">
              <a:solidFill>
                <a:schemeClr val="bg1"/>
              </a:solidFill>
            </a:endParaRPr>
          </a:p>
        </p:txBody>
      </p:sp>
      <p:sp>
        <p:nvSpPr>
          <p:cNvPr id="65541" name="Slide Number Placeholder 4"/>
          <p:cNvSpPr>
            <a:spLocks noGrp="1"/>
          </p:cNvSpPr>
          <p:nvPr>
            <p:ph type="sldNum" sz="quarter" idx="4294967295"/>
          </p:nvPr>
        </p:nvSpPr>
        <p:spPr>
          <a:xfrm>
            <a:off x="10721975" y="6248400"/>
            <a:ext cx="1470025" cy="4572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91B8BE-F4AD-4317-895E-0BE545B7F936}" type="slidenum">
              <a:rPr lang="en-US" altLang="en-US">
                <a:solidFill>
                  <a:schemeClr val="bg1"/>
                </a:solidFill>
              </a:rPr>
              <a:pPr eaLnBrk="1" hangingPunct="1"/>
              <a:t>13</a:t>
            </a:fld>
            <a:endParaRPr lang="en-US" altLang="en-US">
              <a:solidFill>
                <a:schemeClr val="bg1"/>
              </a:solidFill>
            </a:endParaRPr>
          </a:p>
        </p:txBody>
      </p:sp>
      <p:pic>
        <p:nvPicPr>
          <p:cNvPr id="65542" name="Picture 2" descr="C:\Users\AWP211KR\Documents\PreFlight Workshop\DSC_38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6312" y="265286"/>
            <a:ext cx="8259903" cy="554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p Arrow 2"/>
          <p:cNvSpPr/>
          <p:nvPr/>
        </p:nvSpPr>
        <p:spPr bwMode="auto">
          <a:xfrm>
            <a:off x="5454316" y="2053389"/>
            <a:ext cx="3128210" cy="2727158"/>
          </a:xfrm>
          <a:prstGeom prst="up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nvGrpSpPr>
          <p:cNvPr id="5" name="Group 4"/>
          <p:cNvGrpSpPr/>
          <p:nvPr/>
        </p:nvGrpSpPr>
        <p:grpSpPr>
          <a:xfrm>
            <a:off x="2291333" y="438583"/>
            <a:ext cx="7789863" cy="4587243"/>
            <a:chOff x="2291333" y="438583"/>
            <a:chExt cx="7789863" cy="4587243"/>
          </a:xfrm>
        </p:grpSpPr>
        <p:pic>
          <p:nvPicPr>
            <p:cNvPr id="52231" name="Picture 7" descr="C:\Users\AWP211KR\Documents\PreFlight Workshop\DSC_380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333" y="438583"/>
              <a:ext cx="77898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2630906" y="4379495"/>
              <a:ext cx="63205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3600" b="1" dirty="0" smtClean="0">
                  <a:ln>
                    <a:solidFill>
                      <a:schemeClr val="accent2">
                        <a:lumMod val="50000"/>
                      </a:schemeClr>
                    </a:solidFill>
                  </a:ln>
                  <a:solidFill>
                    <a:srgbClr val="C0C0C0"/>
                  </a:solidFill>
                </a:rPr>
                <a:t>Take a Closer Look!!  </a:t>
              </a:r>
              <a:endParaRPr lang="en-US" sz="3600" b="1" dirty="0">
                <a:ln>
                  <a:solidFill>
                    <a:schemeClr val="accent2">
                      <a:lumMod val="50000"/>
                    </a:schemeClr>
                  </a:solidFill>
                </a:ln>
                <a:solidFill>
                  <a:srgbClr val="C0C0C0"/>
                </a:solidFill>
              </a:endParaRPr>
            </a:p>
          </p:txBody>
        </p:sp>
        <p:sp>
          <p:nvSpPr>
            <p:cNvPr id="4" name="Up Arrow 3"/>
            <p:cNvSpPr/>
            <p:nvPr/>
          </p:nvSpPr>
          <p:spPr bwMode="auto">
            <a:xfrm rot="19478260">
              <a:off x="6005961" y="1637463"/>
              <a:ext cx="946485" cy="2679032"/>
            </a:xfrm>
            <a:prstGeom prst="upArrow">
              <a:avLst/>
            </a:prstGeom>
            <a:solidFill>
              <a:schemeClr val="bg1">
                <a:lumMod val="95000"/>
              </a:schemeClr>
            </a:solidFill>
            <a:ln w="57150">
              <a:solidFill>
                <a:schemeClr val="tx2">
                  <a:lumMod val="85000"/>
                  <a:lumOff val="15000"/>
                </a:schemeClr>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30086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altLang="en-US" smtClean="0"/>
          </a:p>
        </p:txBody>
      </p:sp>
      <p:sp>
        <p:nvSpPr>
          <p:cNvPr id="68611" name="Content Placeholder 2"/>
          <p:cNvSpPr>
            <a:spLocks noGrp="1"/>
          </p:cNvSpPr>
          <p:nvPr>
            <p:ph idx="1"/>
          </p:nvPr>
        </p:nvSpPr>
        <p:spPr/>
        <p:txBody>
          <a:bodyPr/>
          <a:lstStyle/>
          <a:p>
            <a:endParaRPr lang="en-US" altLang="en-US" smtClean="0"/>
          </a:p>
        </p:txBody>
      </p:sp>
      <p:sp>
        <p:nvSpPr>
          <p:cNvPr id="68612" name="Date Placeholder 3"/>
          <p:cNvSpPr>
            <a:spLocks noGrp="1"/>
          </p:cNvSpPr>
          <p:nvPr>
            <p:ph type="dt" sz="quarter" idx="4294967295"/>
          </p:nvPr>
        </p:nvSpPr>
        <p:spPr>
          <a:xfrm>
            <a:off x="0" y="6477000"/>
            <a:ext cx="1828800" cy="2286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90D344-C170-4720-800D-FEE0FADF3C20}" type="datetime1">
              <a:rPr lang="en-US" altLang="en-US" smtClean="0">
                <a:solidFill>
                  <a:schemeClr val="bg1"/>
                </a:solidFill>
              </a:rPr>
              <a:pPr eaLnBrk="1" hangingPunct="1"/>
              <a:t>6/30/2020</a:t>
            </a:fld>
            <a:endParaRPr lang="en-US" altLang="en-US" smtClean="0">
              <a:solidFill>
                <a:schemeClr val="bg1"/>
              </a:solidFill>
            </a:endParaRPr>
          </a:p>
        </p:txBody>
      </p:sp>
      <p:sp>
        <p:nvSpPr>
          <p:cNvPr id="68613" name="Slide Number Placeholder 4"/>
          <p:cNvSpPr>
            <a:spLocks noGrp="1"/>
          </p:cNvSpPr>
          <p:nvPr>
            <p:ph type="sldNum" sz="quarter" idx="4294967295"/>
          </p:nvPr>
        </p:nvSpPr>
        <p:spPr>
          <a:xfrm>
            <a:off x="10721975" y="6248400"/>
            <a:ext cx="1470025" cy="4572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034E18-B248-40E2-B910-1C14BBA9CCC1}" type="slidenum">
              <a:rPr lang="en-US" altLang="en-US">
                <a:solidFill>
                  <a:schemeClr val="bg1"/>
                </a:solidFill>
              </a:rPr>
              <a:pPr eaLnBrk="1" hangingPunct="1"/>
              <a:t>14</a:t>
            </a:fld>
            <a:endParaRPr lang="en-US" altLang="en-US">
              <a:solidFill>
                <a:schemeClr val="bg1"/>
              </a:solidFill>
            </a:endParaRPr>
          </a:p>
        </p:txBody>
      </p:sp>
      <p:pic>
        <p:nvPicPr>
          <p:cNvPr id="9" name="Picture 6" descr="C:\Users\AWP211KR\Documents\PreFlight Workshop\DSC_3812.JPG"/>
          <p:cNvPicPr>
            <a:picLocks noChangeAspect="1" noChangeArrowheads="1"/>
          </p:cNvPicPr>
          <p:nvPr/>
        </p:nvPicPr>
        <p:blipFill>
          <a:blip r:embed="rId3">
            <a:extLst>
              <a:ext uri="{28A0092B-C50C-407E-A947-70E740481C1C}">
                <a14:useLocalDpi xmlns:a14="http://schemas.microsoft.com/office/drawing/2010/main" val="0"/>
              </a:ext>
            </a:extLst>
          </a:blip>
          <a:srcRect l="8046" t="5820" r="2489" b="10880"/>
          <a:stretch>
            <a:fillRect/>
          </a:stretch>
        </p:blipFill>
        <p:spPr bwMode="auto">
          <a:xfrm>
            <a:off x="1706564" y="304801"/>
            <a:ext cx="877887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descr="C:\Users\AWP211KR\Documents\PreFlight Workshop\DSC_381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762000"/>
            <a:ext cx="58674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84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9"/>
                                          </p:stCondLst>
                                        </p:cTn>
                                        <p:tgtEl>
                                          <p:spTgt spid="9"/>
                                        </p:tgtEl>
                                        <p:attrNameLst>
                                          <p:attrName>style.visibility</p:attrName>
                                        </p:attrNameLst>
                                      </p:cBhvr>
                                      <p:to>
                                        <p:strVal val="visible"/>
                                      </p:to>
                                    </p:set>
                                  </p:childTnLst>
                                </p:cTn>
                              </p:par>
                            </p:childTnLst>
                          </p:cTn>
                        </p:par>
                        <p:par>
                          <p:cTn id="7" fill="hold" nodeType="afterGroup">
                            <p:stCondLst>
                              <p:cond delay="10"/>
                            </p:stCondLst>
                            <p:childTnLst>
                              <p:par>
                                <p:cTn id="8" presetID="53" presetClass="entr" presetSubtype="16" fill="hold" nodeType="afterEffect">
                                  <p:stCondLst>
                                    <p:cond delay="3000"/>
                                  </p:stCondLst>
                                  <p:childTnLst>
                                    <p:set>
                                      <p:cBhvr>
                                        <p:cTn id="9" dur="1" fill="hold">
                                          <p:stCondLst>
                                            <p:cond delay="0"/>
                                          </p:stCondLst>
                                        </p:cTn>
                                        <p:tgtEl>
                                          <p:spTgt spid="101379"/>
                                        </p:tgtEl>
                                        <p:attrNameLst>
                                          <p:attrName>style.visibility</p:attrName>
                                        </p:attrNameLst>
                                      </p:cBhvr>
                                      <p:to>
                                        <p:strVal val="visible"/>
                                      </p:to>
                                    </p:set>
                                    <p:anim calcmode="lin" valueType="num">
                                      <p:cBhvr>
                                        <p:cTn id="10" dur="500" fill="hold"/>
                                        <p:tgtEl>
                                          <p:spTgt spid="101379"/>
                                        </p:tgtEl>
                                        <p:attrNameLst>
                                          <p:attrName>ppt_w</p:attrName>
                                        </p:attrNameLst>
                                      </p:cBhvr>
                                      <p:tavLst>
                                        <p:tav tm="0">
                                          <p:val>
                                            <p:fltVal val="0"/>
                                          </p:val>
                                        </p:tav>
                                        <p:tav tm="100000">
                                          <p:val>
                                            <p:strVal val="#ppt_w"/>
                                          </p:val>
                                        </p:tav>
                                      </p:tavLst>
                                    </p:anim>
                                    <p:anim calcmode="lin" valueType="num">
                                      <p:cBhvr>
                                        <p:cTn id="11" dur="500" fill="hold"/>
                                        <p:tgtEl>
                                          <p:spTgt spid="101379"/>
                                        </p:tgtEl>
                                        <p:attrNameLst>
                                          <p:attrName>ppt_h</p:attrName>
                                        </p:attrNameLst>
                                      </p:cBhvr>
                                      <p:tavLst>
                                        <p:tav tm="0">
                                          <p:val>
                                            <p:fltVal val="0"/>
                                          </p:val>
                                        </p:tav>
                                        <p:tav tm="100000">
                                          <p:val>
                                            <p:strVal val="#ppt_h"/>
                                          </p:val>
                                        </p:tav>
                                      </p:tavLst>
                                    </p:anim>
                                    <p:animEffect transition="in" filter="fade">
                                      <p:cBhvr>
                                        <p:cTn id="12" dur="500"/>
                                        <p:tgtEl>
                                          <p:spTgt spid="101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9256B8-1BD7-434A-99B7-CACC2CC08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2367" y="1610910"/>
            <a:ext cx="4834330" cy="3901994"/>
          </a:xfrm>
          <a:prstGeom prst="rect">
            <a:avLst/>
          </a:prstGeom>
        </p:spPr>
      </p:pic>
      <p:sp>
        <p:nvSpPr>
          <p:cNvPr id="2" name="Title 1">
            <a:extLst>
              <a:ext uri="{FF2B5EF4-FFF2-40B4-BE49-F238E27FC236}">
                <a16:creationId xmlns:a16="http://schemas.microsoft.com/office/drawing/2014/main" id="{AA373339-670E-4358-8EF5-B1AEFF83B619}"/>
              </a:ext>
            </a:extLst>
          </p:cNvPr>
          <p:cNvSpPr>
            <a:spLocks noGrp="1"/>
          </p:cNvSpPr>
          <p:nvPr>
            <p:ph type="title"/>
          </p:nvPr>
        </p:nvSpPr>
        <p:spPr/>
        <p:txBody>
          <a:bodyPr/>
          <a:lstStyle/>
          <a:p>
            <a:r>
              <a:rPr lang="en-US" dirty="0"/>
              <a:t>Castle Nuts</a:t>
            </a:r>
          </a:p>
        </p:txBody>
      </p:sp>
      <p:sp>
        <p:nvSpPr>
          <p:cNvPr id="4" name="Slide Number Placeholder 3">
            <a:extLst>
              <a:ext uri="{FF2B5EF4-FFF2-40B4-BE49-F238E27FC236}">
                <a16:creationId xmlns:a16="http://schemas.microsoft.com/office/drawing/2014/main" id="{FC06A3A2-7B26-4CD7-B5CD-A9A95D7EB8C2}"/>
              </a:ext>
            </a:extLst>
          </p:cNvPr>
          <p:cNvSpPr>
            <a:spLocks noGrp="1"/>
          </p:cNvSpPr>
          <p:nvPr>
            <p:ph type="sldNum" sz="quarter" idx="4"/>
          </p:nvPr>
        </p:nvSpPr>
        <p:spPr/>
        <p:txBody>
          <a:bodyPr/>
          <a:lstStyle/>
          <a:p>
            <a:fld id="{74438B1A-AF1B-4C8B-993E-1BADE62A2451}" type="slidenum">
              <a:rPr lang="en-US" smtClean="0"/>
              <a:pPr/>
              <a:t>15</a:t>
            </a:fld>
            <a:endParaRPr lang="en-US" dirty="0"/>
          </a:p>
        </p:txBody>
      </p:sp>
      <p:sp>
        <p:nvSpPr>
          <p:cNvPr id="12" name="Arrow: Left 11">
            <a:extLst>
              <a:ext uri="{FF2B5EF4-FFF2-40B4-BE49-F238E27FC236}">
                <a16:creationId xmlns:a16="http://schemas.microsoft.com/office/drawing/2014/main" id="{C20F83D1-7BB8-4B21-9148-688E73B257E6}"/>
              </a:ext>
            </a:extLst>
          </p:cNvPr>
          <p:cNvSpPr/>
          <p:nvPr/>
        </p:nvSpPr>
        <p:spPr bwMode="auto">
          <a:xfrm flipH="1">
            <a:off x="3454600" y="2110409"/>
            <a:ext cx="1058848" cy="917079"/>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buFontTx/>
              <a:buChar char="•"/>
            </a:pPr>
            <a:endParaRPr lang="en-US" sz="2400" dirty="0">
              <a:latin typeface="Arial" charset="0"/>
            </a:endParaRPr>
          </a:p>
        </p:txBody>
      </p:sp>
    </p:spTree>
    <p:extLst>
      <p:ext uri="{BB962C8B-B14F-4D97-AF65-F5344CB8AC3E}">
        <p14:creationId xmlns:p14="http://schemas.microsoft.com/office/powerpoint/2010/main" val="2667316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0C3EAA-4B4E-4F79-8278-241748010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434" y="1663113"/>
            <a:ext cx="5831915" cy="387626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D69364D-420F-4037-923B-E109A1392715}"/>
              </a:ext>
            </a:extLst>
          </p:cNvPr>
          <p:cNvSpPr>
            <a:spLocks noGrp="1"/>
          </p:cNvSpPr>
          <p:nvPr>
            <p:ph type="title"/>
          </p:nvPr>
        </p:nvSpPr>
        <p:spPr/>
        <p:txBody>
          <a:bodyPr/>
          <a:lstStyle/>
          <a:p>
            <a:r>
              <a:rPr lang="en-US" dirty="0" smtClean="0"/>
              <a:t>Throttle Cable Disconnected</a:t>
            </a:r>
            <a:endParaRPr lang="en-US" dirty="0"/>
          </a:p>
        </p:txBody>
      </p:sp>
      <p:sp>
        <p:nvSpPr>
          <p:cNvPr id="4" name="Slide Number Placeholder 3">
            <a:extLst>
              <a:ext uri="{FF2B5EF4-FFF2-40B4-BE49-F238E27FC236}">
                <a16:creationId xmlns:a16="http://schemas.microsoft.com/office/drawing/2014/main" id="{F5EED773-D4AA-4D80-9A31-04F7ACE98B84}"/>
              </a:ext>
            </a:extLst>
          </p:cNvPr>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5" name="Picture 4">
            <a:extLst>
              <a:ext uri="{FF2B5EF4-FFF2-40B4-BE49-F238E27FC236}">
                <a16:creationId xmlns:a16="http://schemas.microsoft.com/office/drawing/2014/main" id="{34B77E22-B77D-4EC6-A519-77A2FA1E4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850" y="1401951"/>
            <a:ext cx="2940099" cy="2890266"/>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2173247-D2B9-4E66-8140-9D2106659905}"/>
              </a:ext>
            </a:extLst>
          </p:cNvPr>
          <p:cNvCxnSpPr/>
          <p:nvPr/>
        </p:nvCxnSpPr>
        <p:spPr bwMode="auto">
          <a:xfrm flipH="1">
            <a:off x="6864627" y="4041914"/>
            <a:ext cx="662608" cy="1126435"/>
          </a:xfrm>
          <a:prstGeom prst="straightConnector1">
            <a:avLst/>
          </a:prstGeom>
          <a:noFill/>
          <a:ln w="76200" cap="flat" cmpd="sng" algn="ctr">
            <a:solidFill>
              <a:srgbClr val="FFFF0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70093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torcycle, bicycle, parked, red&#10;&#10;Description automatically generated">
            <a:extLst>
              <a:ext uri="{FF2B5EF4-FFF2-40B4-BE49-F238E27FC236}">
                <a16:creationId xmlns:a16="http://schemas.microsoft.com/office/drawing/2014/main" id="{C74CD097-03FC-41CD-B0BB-67F6C66A9F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105"/>
          <a:stretch/>
        </p:blipFill>
        <p:spPr>
          <a:xfrm>
            <a:off x="774693" y="991242"/>
            <a:ext cx="7120799" cy="417106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3E5EEE2-5FA1-485A-8E61-24E410D57746}"/>
              </a:ext>
            </a:extLst>
          </p:cNvPr>
          <p:cNvSpPr>
            <a:spLocks noGrp="1"/>
          </p:cNvSpPr>
          <p:nvPr>
            <p:ph type="title"/>
          </p:nvPr>
        </p:nvSpPr>
        <p:spPr>
          <a:xfrm>
            <a:off x="1053297" y="0"/>
            <a:ext cx="9371818" cy="954088"/>
          </a:xfrm>
        </p:spPr>
        <p:txBody>
          <a:bodyPr/>
          <a:lstStyle/>
          <a:p>
            <a:r>
              <a:rPr lang="en-US" dirty="0"/>
              <a:t>Lock Nuts</a:t>
            </a:r>
          </a:p>
        </p:txBody>
      </p:sp>
      <p:sp>
        <p:nvSpPr>
          <p:cNvPr id="4" name="Slide Number Placeholder 3">
            <a:extLst>
              <a:ext uri="{FF2B5EF4-FFF2-40B4-BE49-F238E27FC236}">
                <a16:creationId xmlns:a16="http://schemas.microsoft.com/office/drawing/2014/main" id="{E20C7E25-BCF5-465B-9E8F-06039108D896}"/>
              </a:ext>
            </a:extLst>
          </p:cNvPr>
          <p:cNvSpPr>
            <a:spLocks noGrp="1"/>
          </p:cNvSpPr>
          <p:nvPr>
            <p:ph type="sldNum" sz="quarter" idx="4"/>
          </p:nvPr>
        </p:nvSpPr>
        <p:spPr/>
        <p:txBody>
          <a:bodyPr/>
          <a:lstStyle/>
          <a:p>
            <a:fld id="{74438B1A-AF1B-4C8B-993E-1BADE62A2451}" type="slidenum">
              <a:rPr lang="en-US" smtClean="0"/>
              <a:pPr/>
              <a:t>17</a:t>
            </a:fld>
            <a:endParaRPr lang="en-US" dirty="0"/>
          </a:p>
        </p:txBody>
      </p:sp>
      <p:pic>
        <p:nvPicPr>
          <p:cNvPr id="9" name="Picture 8">
            <a:extLst>
              <a:ext uri="{FF2B5EF4-FFF2-40B4-BE49-F238E27FC236}">
                <a16:creationId xmlns:a16="http://schemas.microsoft.com/office/drawing/2014/main" id="{B109E068-064A-460A-BCBF-7D340C6E4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852" y="954088"/>
            <a:ext cx="3253378" cy="4251346"/>
          </a:xfrm>
          <a:prstGeom prst="rect">
            <a:avLst/>
          </a:prstGeom>
        </p:spPr>
      </p:pic>
      <p:cxnSp>
        <p:nvCxnSpPr>
          <p:cNvPr id="11" name="Straight Arrow Connector 10">
            <a:extLst>
              <a:ext uri="{FF2B5EF4-FFF2-40B4-BE49-F238E27FC236}">
                <a16:creationId xmlns:a16="http://schemas.microsoft.com/office/drawing/2014/main" id="{754359F8-1121-454C-8545-05B7CE8A27FE}"/>
              </a:ext>
            </a:extLst>
          </p:cNvPr>
          <p:cNvCxnSpPr/>
          <p:nvPr/>
        </p:nvCxnSpPr>
        <p:spPr bwMode="auto">
          <a:xfrm flipV="1">
            <a:off x="5320887" y="2303585"/>
            <a:ext cx="3330744" cy="1411758"/>
          </a:xfrm>
          <a:prstGeom prst="straightConnector1">
            <a:avLst/>
          </a:prstGeom>
          <a:noFill/>
          <a:ln w="76200" cap="flat" cmpd="sng" algn="ctr">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6B5D9E95-8917-4960-B556-5E7926A7A898}"/>
              </a:ext>
            </a:extLst>
          </p:cNvPr>
          <p:cNvSpPr txBox="1"/>
          <p:nvPr/>
        </p:nvSpPr>
        <p:spPr bwMode="auto">
          <a:xfrm>
            <a:off x="5717821" y="2593720"/>
            <a:ext cx="8764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endParaRPr lang="en-US" sz="1200" b="1" dirty="0">
              <a:solidFill>
                <a:srgbClr val="C0C0C0"/>
              </a:solidFill>
            </a:endParaRPr>
          </a:p>
        </p:txBody>
      </p:sp>
    </p:spTree>
    <p:extLst>
      <p:ext uri="{BB962C8B-B14F-4D97-AF65-F5344CB8AC3E}">
        <p14:creationId xmlns:p14="http://schemas.microsoft.com/office/powerpoint/2010/main" val="2981771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Date Placeholder 3"/>
          <p:cNvSpPr>
            <a:spLocks noGrp="1"/>
          </p:cNvSpPr>
          <p:nvPr>
            <p:ph type="dt" sz="quarter" idx="4294967295"/>
          </p:nvPr>
        </p:nvSpPr>
        <p:spPr>
          <a:xfrm>
            <a:off x="0" y="6477000"/>
            <a:ext cx="1828800" cy="2286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B85BA0-A87C-48F4-81EF-2156DBF1D252}" type="datetime1">
              <a:rPr lang="en-US" altLang="en-US" smtClean="0">
                <a:solidFill>
                  <a:schemeClr val="bg1"/>
                </a:solidFill>
              </a:rPr>
              <a:pPr eaLnBrk="1" hangingPunct="1"/>
              <a:t>6/30/2020</a:t>
            </a:fld>
            <a:endParaRPr lang="en-US" altLang="en-US" smtClean="0">
              <a:solidFill>
                <a:schemeClr val="bg1"/>
              </a:solidFill>
            </a:endParaRPr>
          </a:p>
        </p:txBody>
      </p:sp>
      <p:sp>
        <p:nvSpPr>
          <p:cNvPr id="70661" name="Slide Number Placeholder 4"/>
          <p:cNvSpPr>
            <a:spLocks noGrp="1"/>
          </p:cNvSpPr>
          <p:nvPr>
            <p:ph type="sldNum" sz="quarter" idx="4294967295"/>
          </p:nvPr>
        </p:nvSpPr>
        <p:spPr>
          <a:xfrm>
            <a:off x="10721975" y="6248400"/>
            <a:ext cx="1470025" cy="4572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BB9CC39-D45B-4F5D-AF76-70E0DBDAC948}" type="slidenum">
              <a:rPr lang="en-US" altLang="en-US">
                <a:solidFill>
                  <a:schemeClr val="bg1"/>
                </a:solidFill>
              </a:rPr>
              <a:pPr eaLnBrk="1" hangingPunct="1"/>
              <a:t>18</a:t>
            </a:fld>
            <a:endParaRPr lang="en-US" altLang="en-US">
              <a:solidFill>
                <a:schemeClr val="bg1"/>
              </a:solidFill>
            </a:endParaRPr>
          </a:p>
        </p:txBody>
      </p:sp>
      <p:pic>
        <p:nvPicPr>
          <p:cNvPr id="104450" name="Picture 2" descr="C:\Users\AWP211KR\Documents\PreFlight Workshop\DSC_38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7696" y="515815"/>
            <a:ext cx="7516608" cy="504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C:\Users\AWP211KR\Documents\PreFlight Workshop\DSC_3819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4025" y="826477"/>
            <a:ext cx="6205538"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157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4450"/>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16" fill="hold" nodeType="afterEffect">
                                  <p:stCondLst>
                                    <p:cond delay="3000"/>
                                  </p:stCondLst>
                                  <p:childTnLst>
                                    <p:set>
                                      <p:cBhvr>
                                        <p:cTn id="9" dur="1" fill="hold">
                                          <p:stCondLst>
                                            <p:cond delay="0"/>
                                          </p:stCondLst>
                                        </p:cTn>
                                        <p:tgtEl>
                                          <p:spTgt spid="104451"/>
                                        </p:tgtEl>
                                        <p:attrNameLst>
                                          <p:attrName>style.visibility</p:attrName>
                                        </p:attrNameLst>
                                      </p:cBhvr>
                                      <p:to>
                                        <p:strVal val="visible"/>
                                      </p:to>
                                    </p:set>
                                    <p:anim calcmode="lin" valueType="num">
                                      <p:cBhvr>
                                        <p:cTn id="10" dur="500" fill="hold"/>
                                        <p:tgtEl>
                                          <p:spTgt spid="104451"/>
                                        </p:tgtEl>
                                        <p:attrNameLst>
                                          <p:attrName>ppt_w</p:attrName>
                                        </p:attrNameLst>
                                      </p:cBhvr>
                                      <p:tavLst>
                                        <p:tav tm="0">
                                          <p:val>
                                            <p:fltVal val="0"/>
                                          </p:val>
                                        </p:tav>
                                        <p:tav tm="100000">
                                          <p:val>
                                            <p:strVal val="#ppt_w"/>
                                          </p:val>
                                        </p:tav>
                                      </p:tavLst>
                                    </p:anim>
                                    <p:anim calcmode="lin" valueType="num">
                                      <p:cBhvr>
                                        <p:cTn id="11" dur="500" fill="hold"/>
                                        <p:tgtEl>
                                          <p:spTgt spid="104451"/>
                                        </p:tgtEl>
                                        <p:attrNameLst>
                                          <p:attrName>ppt_h</p:attrName>
                                        </p:attrNameLst>
                                      </p:cBhvr>
                                      <p:tavLst>
                                        <p:tav tm="0">
                                          <p:val>
                                            <p:fltVal val="0"/>
                                          </p:val>
                                        </p:tav>
                                        <p:tav tm="100000">
                                          <p:val>
                                            <p:strVal val="#ppt_h"/>
                                          </p:val>
                                        </p:tav>
                                      </p:tavLst>
                                    </p:anim>
                                    <p:animEffect transition="in" filter="fade">
                                      <p:cBhvr>
                                        <p:cTn id="12" dur="500"/>
                                        <p:tgtEl>
                                          <p:spTgt spid="10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endParaRPr lang="en-US" altLang="en-US" smtClean="0"/>
          </a:p>
        </p:txBody>
      </p:sp>
      <p:sp>
        <p:nvSpPr>
          <p:cNvPr id="81923" name="Content Placeholder 2"/>
          <p:cNvSpPr>
            <a:spLocks noGrp="1"/>
          </p:cNvSpPr>
          <p:nvPr>
            <p:ph idx="1"/>
          </p:nvPr>
        </p:nvSpPr>
        <p:spPr/>
        <p:txBody>
          <a:bodyPr/>
          <a:lstStyle/>
          <a:p>
            <a:endParaRPr lang="en-US" altLang="en-US" smtClean="0"/>
          </a:p>
        </p:txBody>
      </p:sp>
      <p:sp>
        <p:nvSpPr>
          <p:cNvPr id="81924" name="Date Placeholder 3"/>
          <p:cNvSpPr>
            <a:spLocks noGrp="1"/>
          </p:cNvSpPr>
          <p:nvPr>
            <p:ph type="dt" sz="quarter" idx="4294967295"/>
          </p:nvPr>
        </p:nvSpPr>
        <p:spPr>
          <a:xfrm>
            <a:off x="0" y="6477000"/>
            <a:ext cx="1828800" cy="2286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44EFBC-A592-40FF-A915-F5CAE216A057}" type="datetime1">
              <a:rPr lang="en-US" altLang="en-US" smtClean="0">
                <a:solidFill>
                  <a:schemeClr val="bg1"/>
                </a:solidFill>
              </a:rPr>
              <a:pPr eaLnBrk="1" hangingPunct="1"/>
              <a:t>6/30/2020</a:t>
            </a:fld>
            <a:endParaRPr lang="en-US" altLang="en-US" smtClean="0">
              <a:solidFill>
                <a:schemeClr val="bg1"/>
              </a:solidFill>
            </a:endParaRPr>
          </a:p>
        </p:txBody>
      </p:sp>
      <p:sp>
        <p:nvSpPr>
          <p:cNvPr id="81925" name="Slide Number Placeholder 4"/>
          <p:cNvSpPr>
            <a:spLocks noGrp="1"/>
          </p:cNvSpPr>
          <p:nvPr>
            <p:ph type="sldNum" sz="quarter" idx="4294967295"/>
          </p:nvPr>
        </p:nvSpPr>
        <p:spPr>
          <a:xfrm>
            <a:off x="10721975" y="6248400"/>
            <a:ext cx="1470025" cy="4572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C93385-EE1F-4E1C-A612-30780E636C99}" type="slidenum">
              <a:rPr lang="en-US" altLang="en-US">
                <a:solidFill>
                  <a:schemeClr val="bg1"/>
                </a:solidFill>
              </a:rPr>
              <a:pPr eaLnBrk="1" hangingPunct="1"/>
              <a:t>19</a:t>
            </a:fld>
            <a:endParaRPr lang="en-US" altLang="en-US">
              <a:solidFill>
                <a:schemeClr val="bg1"/>
              </a:solidFill>
            </a:endParaRPr>
          </a:p>
        </p:txBody>
      </p:sp>
      <p:pic>
        <p:nvPicPr>
          <p:cNvPr id="109570" name="Picture 2" descr="C:\Users\AWP211KR\Documents\PreFlight Workshop\DSC_38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52400"/>
            <a:ext cx="8674100"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descr="C:\Users\AWP211KR\Documents\PreFlight Workshop\DSC_3835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088" y="762000"/>
            <a:ext cx="52054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p:cNvSpPr/>
          <p:nvPr/>
        </p:nvSpPr>
        <p:spPr>
          <a:xfrm>
            <a:off x="5791200" y="3433763"/>
            <a:ext cx="484188" cy="9779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85404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9570"/>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16" fill="hold" nodeType="afterEffect">
                                  <p:stCondLst>
                                    <p:cond delay="3000"/>
                                  </p:stCondLst>
                                  <p:childTnLst>
                                    <p:set>
                                      <p:cBhvr>
                                        <p:cTn id="9" dur="1" fill="hold">
                                          <p:stCondLst>
                                            <p:cond delay="0"/>
                                          </p:stCondLst>
                                        </p:cTn>
                                        <p:tgtEl>
                                          <p:spTgt spid="109571"/>
                                        </p:tgtEl>
                                        <p:attrNameLst>
                                          <p:attrName>style.visibility</p:attrName>
                                        </p:attrNameLst>
                                      </p:cBhvr>
                                      <p:to>
                                        <p:strVal val="visible"/>
                                      </p:to>
                                    </p:set>
                                    <p:anim calcmode="lin" valueType="num">
                                      <p:cBhvr>
                                        <p:cTn id="10" dur="500" fill="hold"/>
                                        <p:tgtEl>
                                          <p:spTgt spid="109571"/>
                                        </p:tgtEl>
                                        <p:attrNameLst>
                                          <p:attrName>ppt_w</p:attrName>
                                        </p:attrNameLst>
                                      </p:cBhvr>
                                      <p:tavLst>
                                        <p:tav tm="0">
                                          <p:val>
                                            <p:fltVal val="0"/>
                                          </p:val>
                                        </p:tav>
                                        <p:tav tm="100000">
                                          <p:val>
                                            <p:strVal val="#ppt_w"/>
                                          </p:val>
                                        </p:tav>
                                      </p:tavLst>
                                    </p:anim>
                                    <p:anim calcmode="lin" valueType="num">
                                      <p:cBhvr>
                                        <p:cTn id="11" dur="500" fill="hold"/>
                                        <p:tgtEl>
                                          <p:spTgt spid="109571"/>
                                        </p:tgtEl>
                                        <p:attrNameLst>
                                          <p:attrName>ppt_h</p:attrName>
                                        </p:attrNameLst>
                                      </p:cBhvr>
                                      <p:tavLst>
                                        <p:tav tm="0">
                                          <p:val>
                                            <p:fltVal val="0"/>
                                          </p:val>
                                        </p:tav>
                                        <p:tav tm="100000">
                                          <p:val>
                                            <p:strVal val="#ppt_h"/>
                                          </p:val>
                                        </p:tav>
                                      </p:tavLst>
                                    </p:anim>
                                    <p:animEffect transition="in" filter="fade">
                                      <p:cBhvr>
                                        <p:cTn id="12" dur="500"/>
                                        <p:tgtEl>
                                          <p:spTgt spid="109571"/>
                                        </p:tgtEl>
                                      </p:cBhvr>
                                    </p:animEffect>
                                  </p:childTnLst>
                                </p:cTn>
                              </p:par>
                            </p:childTnLst>
                          </p:cTn>
                        </p:par>
                        <p:par>
                          <p:cTn id="13" fill="hold" nodeType="afterGroup">
                            <p:stCondLst>
                              <p:cond delay="3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sp>
        <p:nvSpPr>
          <p:cNvPr id="3" name="Right Arrow 2"/>
          <p:cNvSpPr/>
          <p:nvPr/>
        </p:nvSpPr>
        <p:spPr bwMode="auto">
          <a:xfrm>
            <a:off x="5895901" y="2296533"/>
            <a:ext cx="2611238" cy="733663"/>
          </a:xfrm>
          <a:prstGeom prst="rightArrow">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None/>
              <a:tabLst/>
            </a:pPr>
            <a:r>
              <a:rPr kumimoji="0" lang="en-US" b="0" i="0" u="none" strike="noStrike" cap="none" normalizeH="0" baseline="0" dirty="0" smtClean="0">
                <a:ln>
                  <a:noFill/>
                </a:ln>
                <a:solidFill>
                  <a:schemeClr val="tx1"/>
                </a:solidFill>
                <a:effectLst/>
                <a:latin typeface="Arial" charset="0"/>
              </a:rPr>
              <a:t>This Way!</a:t>
            </a:r>
          </a:p>
        </p:txBody>
      </p:sp>
      <p:pic>
        <p:nvPicPr>
          <p:cNvPr id="2050" name="Picture 2" descr="out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804506" y="1581190"/>
            <a:ext cx="2889513" cy="216434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232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BA4D8F-C6CB-4C31-B85B-78761B5D6C17}"/>
              </a:ext>
            </a:extLst>
          </p:cNvPr>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5" name="Picture 3" descr="P1010026">
            <a:extLst>
              <a:ext uri="{FF2B5EF4-FFF2-40B4-BE49-F238E27FC236}">
                <a16:creationId xmlns:a16="http://schemas.microsoft.com/office/drawing/2014/main" id="{ACC22DC2-7F6F-409F-88FA-A1D8B773F8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434"/>
          <a:stretch/>
        </p:blipFill>
        <p:spPr bwMode="auto">
          <a:xfrm>
            <a:off x="2915172" y="1533207"/>
            <a:ext cx="4176152" cy="3986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1010026">
            <a:extLst>
              <a:ext uri="{FF2B5EF4-FFF2-40B4-BE49-F238E27FC236}">
                <a16:creationId xmlns:a16="http://schemas.microsoft.com/office/drawing/2014/main" id="{3927C4A7-7BDB-4483-BB5C-9079FDBCC8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490732" y="1533208"/>
            <a:ext cx="4307474" cy="3986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7ABCD6B-0852-478C-BC0E-29A1340E6CE6}"/>
              </a:ext>
            </a:extLst>
          </p:cNvPr>
          <p:cNvSpPr>
            <a:spLocks noGrp="1"/>
          </p:cNvSpPr>
          <p:nvPr>
            <p:ph type="title"/>
          </p:nvPr>
        </p:nvSpPr>
        <p:spPr>
          <a:xfrm>
            <a:off x="3453178" y="508610"/>
            <a:ext cx="8472488" cy="609600"/>
          </a:xfrm>
        </p:spPr>
        <p:txBody>
          <a:bodyPr/>
          <a:lstStyle/>
          <a:p>
            <a:r>
              <a:rPr lang="en-US" dirty="0"/>
              <a:t>If there’s a hole in the bolt…</a:t>
            </a:r>
          </a:p>
        </p:txBody>
      </p:sp>
      <p:sp>
        <p:nvSpPr>
          <p:cNvPr id="11" name="Arrow: Down 10">
            <a:extLst>
              <a:ext uri="{FF2B5EF4-FFF2-40B4-BE49-F238E27FC236}">
                <a16:creationId xmlns:a16="http://schemas.microsoft.com/office/drawing/2014/main" id="{8CB1A675-AFE0-4BF2-87D5-27B07262A057}"/>
              </a:ext>
            </a:extLst>
          </p:cNvPr>
          <p:cNvSpPr/>
          <p:nvPr/>
        </p:nvSpPr>
        <p:spPr bwMode="auto">
          <a:xfrm>
            <a:off x="9675705" y="1950720"/>
            <a:ext cx="646463" cy="757311"/>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buFontTx/>
              <a:buChar char="•"/>
            </a:pPr>
            <a:endParaRPr lang="en-US" sz="2400" dirty="0">
              <a:latin typeface="Arial" charset="0"/>
            </a:endParaRPr>
          </a:p>
        </p:txBody>
      </p:sp>
      <p:grpSp>
        <p:nvGrpSpPr>
          <p:cNvPr id="7" name="Group 6"/>
          <p:cNvGrpSpPr/>
          <p:nvPr/>
        </p:nvGrpSpPr>
        <p:grpSpPr>
          <a:xfrm>
            <a:off x="188086" y="602933"/>
            <a:ext cx="2727086" cy="4019014"/>
            <a:chOff x="188086" y="602933"/>
            <a:chExt cx="2727086" cy="4019014"/>
          </a:xfrm>
        </p:grpSpPr>
        <p:pic>
          <p:nvPicPr>
            <p:cNvPr id="2" name="Picture 1"/>
            <p:cNvPicPr>
              <a:picLocks noChangeAspect="1"/>
            </p:cNvPicPr>
            <p:nvPr/>
          </p:nvPicPr>
          <p:blipFill>
            <a:blip r:embed="rId5"/>
            <a:stretch>
              <a:fillRect/>
            </a:stretch>
          </p:blipFill>
          <p:spPr>
            <a:xfrm>
              <a:off x="842314" y="602933"/>
              <a:ext cx="1695450" cy="2695575"/>
            </a:xfrm>
            <a:prstGeom prst="rect">
              <a:avLst/>
            </a:prstGeom>
          </p:spPr>
        </p:pic>
        <p:sp>
          <p:nvSpPr>
            <p:cNvPr id="3" name="Rectangle 2"/>
            <p:cNvSpPr/>
            <p:nvPr/>
          </p:nvSpPr>
          <p:spPr>
            <a:xfrm>
              <a:off x="188086" y="3298508"/>
              <a:ext cx="2727086" cy="1323439"/>
            </a:xfrm>
            <a:prstGeom prst="rect">
              <a:avLst/>
            </a:prstGeom>
            <a:noFill/>
          </p:spPr>
          <p:txBody>
            <a:bodyPr wrap="squar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outerShdw blurRad="50800" dist="38100" dir="8100000" algn="tr" rotWithShape="0">
                      <a:prstClr val="black">
                        <a:alpha val="40000"/>
                      </a:prstClr>
                    </a:outerShdw>
                  </a:effectLst>
                </a:rPr>
                <a:t>Rule of Thumb</a:t>
              </a:r>
              <a:endParaRPr lang="en-US" sz="4000" b="1" cap="none" spc="0" dirty="0">
                <a:ln w="22225">
                  <a:solidFill>
                    <a:schemeClr val="accent2"/>
                  </a:solidFill>
                  <a:prstDash val="solid"/>
                </a:ln>
                <a:solidFill>
                  <a:schemeClr val="accent2">
                    <a:lumMod val="40000"/>
                    <a:lumOff val="60000"/>
                  </a:schemeClr>
                </a:solidFill>
                <a:effectLst>
                  <a:outerShdw blurRad="50800" dist="38100" dir="8100000" algn="tr" rotWithShape="0">
                    <a:prstClr val="black">
                      <a:alpha val="40000"/>
                    </a:prstClr>
                  </a:outerShdw>
                </a:effectLst>
              </a:endParaRPr>
            </a:p>
          </p:txBody>
        </p:sp>
      </p:grpSp>
    </p:spTree>
    <p:extLst>
      <p:ext uri="{BB962C8B-B14F-4D97-AF65-F5344CB8AC3E}">
        <p14:creationId xmlns:p14="http://schemas.microsoft.com/office/powerpoint/2010/main" val="1826016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89F8D-F610-4FD6-A555-3C4276E4FECE}"/>
              </a:ext>
            </a:extLst>
          </p:cNvPr>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4">
            <a:extLst>
              <a:ext uri="{FF2B5EF4-FFF2-40B4-BE49-F238E27FC236}">
                <a16:creationId xmlns:a16="http://schemas.microsoft.com/office/drawing/2014/main" id="{887E503B-966C-4E44-BC58-3B606FD543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41326" y="1127450"/>
            <a:ext cx="6035040" cy="4419268"/>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E13BE1E2-94B0-4CD3-99FA-4976CE8E7752}"/>
              </a:ext>
            </a:extLst>
          </p:cNvPr>
          <p:cNvSpPr>
            <a:spLocks noGrp="1"/>
          </p:cNvSpPr>
          <p:nvPr>
            <p:ph type="title"/>
          </p:nvPr>
        </p:nvSpPr>
        <p:spPr>
          <a:xfrm>
            <a:off x="3476625" y="297596"/>
            <a:ext cx="6933467" cy="782962"/>
          </a:xfrm>
        </p:spPr>
        <p:txBody>
          <a:bodyPr/>
          <a:lstStyle/>
          <a:p>
            <a:r>
              <a:rPr lang="en-US" dirty="0"/>
              <a:t>…it should have wire in it</a:t>
            </a:r>
          </a:p>
        </p:txBody>
      </p:sp>
      <p:sp>
        <p:nvSpPr>
          <p:cNvPr id="7" name="Arrow: Down 6">
            <a:extLst>
              <a:ext uri="{FF2B5EF4-FFF2-40B4-BE49-F238E27FC236}">
                <a16:creationId xmlns:a16="http://schemas.microsoft.com/office/drawing/2014/main" id="{CCDCFF5A-C8CA-4CEB-9C70-1FB6D0BAE960}"/>
              </a:ext>
            </a:extLst>
          </p:cNvPr>
          <p:cNvSpPr/>
          <p:nvPr/>
        </p:nvSpPr>
        <p:spPr bwMode="auto">
          <a:xfrm rot="16200000">
            <a:off x="4917440" y="3041512"/>
            <a:ext cx="528320" cy="59114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buFontTx/>
              <a:buChar char="•"/>
            </a:pPr>
            <a:endParaRPr lang="en-US" sz="2400" dirty="0">
              <a:latin typeface="Arial" charset="0"/>
            </a:endParaRPr>
          </a:p>
        </p:txBody>
      </p:sp>
      <p:grpSp>
        <p:nvGrpSpPr>
          <p:cNvPr id="8" name="Group 7"/>
          <p:cNvGrpSpPr/>
          <p:nvPr/>
        </p:nvGrpSpPr>
        <p:grpSpPr>
          <a:xfrm>
            <a:off x="188086" y="602933"/>
            <a:ext cx="2727086" cy="4019014"/>
            <a:chOff x="188086" y="602933"/>
            <a:chExt cx="2727086" cy="4019014"/>
          </a:xfrm>
        </p:grpSpPr>
        <p:pic>
          <p:nvPicPr>
            <p:cNvPr id="9" name="Picture 8"/>
            <p:cNvPicPr>
              <a:picLocks noChangeAspect="1"/>
            </p:cNvPicPr>
            <p:nvPr/>
          </p:nvPicPr>
          <p:blipFill>
            <a:blip r:embed="rId4"/>
            <a:stretch>
              <a:fillRect/>
            </a:stretch>
          </p:blipFill>
          <p:spPr>
            <a:xfrm>
              <a:off x="842314" y="602933"/>
              <a:ext cx="1695450" cy="2695575"/>
            </a:xfrm>
            <a:prstGeom prst="rect">
              <a:avLst/>
            </a:prstGeom>
          </p:spPr>
        </p:pic>
        <p:sp>
          <p:nvSpPr>
            <p:cNvPr id="10" name="Rectangle 9"/>
            <p:cNvSpPr/>
            <p:nvPr/>
          </p:nvSpPr>
          <p:spPr>
            <a:xfrm>
              <a:off x="188086" y="3298508"/>
              <a:ext cx="2727086" cy="1323439"/>
            </a:xfrm>
            <a:prstGeom prst="rect">
              <a:avLst/>
            </a:prstGeom>
            <a:noFill/>
          </p:spPr>
          <p:txBody>
            <a:bodyPr wrap="squar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outerShdw blurRad="50800" dist="38100" dir="8100000" algn="tr" rotWithShape="0">
                      <a:prstClr val="black">
                        <a:alpha val="40000"/>
                      </a:prstClr>
                    </a:outerShdw>
                  </a:effectLst>
                </a:rPr>
                <a:t>Rule of Thumb</a:t>
              </a:r>
              <a:endParaRPr lang="en-US" sz="4000" b="1" cap="none" spc="0" dirty="0">
                <a:ln w="22225">
                  <a:solidFill>
                    <a:schemeClr val="accent2"/>
                  </a:solidFill>
                  <a:prstDash val="solid"/>
                </a:ln>
                <a:solidFill>
                  <a:schemeClr val="accent2">
                    <a:lumMod val="40000"/>
                    <a:lumOff val="60000"/>
                  </a:schemeClr>
                </a:solidFill>
                <a:effectLst>
                  <a:outerShdw blurRad="50800" dist="38100" dir="8100000" algn="tr" rotWithShape="0">
                    <a:prstClr val="black">
                      <a:alpha val="40000"/>
                    </a:prstClr>
                  </a:outerShdw>
                </a:effectLst>
              </a:endParaRPr>
            </a:p>
          </p:txBody>
        </p:sp>
      </p:grpSp>
    </p:spTree>
    <p:extLst>
      <p:ext uri="{BB962C8B-B14F-4D97-AF65-F5344CB8AC3E}">
        <p14:creationId xmlns:p14="http://schemas.microsoft.com/office/powerpoint/2010/main" val="2992559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6C89-42D7-4BA3-92AE-9DCF4BF9D63E}"/>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C8663E6B-B702-4809-968F-EE1997CC1BC0}"/>
              </a:ext>
            </a:extLst>
          </p:cNvPr>
          <p:cNvSpPr>
            <a:spLocks noGrp="1"/>
          </p:cNvSpPr>
          <p:nvPr>
            <p:ph idx="1"/>
          </p:nvPr>
        </p:nvSpPr>
        <p:spPr>
          <a:xfrm>
            <a:off x="2019301" y="1216581"/>
            <a:ext cx="8050213" cy="2494028"/>
          </a:xfrm>
        </p:spPr>
        <p:txBody>
          <a:bodyPr/>
          <a:lstStyle/>
          <a:p>
            <a:pPr marL="0" indent="0">
              <a:buNone/>
            </a:pPr>
            <a:r>
              <a:rPr lang="en-US" sz="2400" dirty="0"/>
              <a:t>Search: AC 43.13-1b </a:t>
            </a:r>
          </a:p>
          <a:p>
            <a:pPr marL="0" indent="0">
              <a:buNone/>
            </a:pPr>
            <a:r>
              <a:rPr lang="en-US" sz="2400" dirty="0"/>
              <a:t/>
            </a:r>
            <a:br>
              <a:rPr lang="en-US" sz="2400" dirty="0"/>
            </a:br>
            <a:r>
              <a:rPr lang="en-US" sz="2400" dirty="0"/>
              <a:t>Acceptable Methods, Techniques, and Practices - Aircraft Inspection and Repair</a:t>
            </a:r>
            <a:br>
              <a:rPr lang="en-US" sz="2400" dirty="0"/>
            </a:br>
            <a:endParaRPr lang="en-US" sz="2400" dirty="0"/>
          </a:p>
          <a:p>
            <a:pPr marL="0" indent="0" algn="ctr">
              <a:buNone/>
            </a:pPr>
            <a:r>
              <a:rPr lang="en-US" sz="2400" dirty="0"/>
              <a:t>Section 7. SAFETYING</a:t>
            </a:r>
          </a:p>
        </p:txBody>
      </p:sp>
      <p:sp>
        <p:nvSpPr>
          <p:cNvPr id="4" name="Slide Number Placeholder 3">
            <a:extLst>
              <a:ext uri="{FF2B5EF4-FFF2-40B4-BE49-F238E27FC236}">
                <a16:creationId xmlns:a16="http://schemas.microsoft.com/office/drawing/2014/main" id="{FF2A12E2-22B1-4B9D-AC2B-CD61BD710ABC}"/>
              </a:ext>
            </a:extLst>
          </p:cNvPr>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6" name="Picture 5"/>
          <p:cNvPicPr>
            <a:picLocks noChangeAspect="1"/>
          </p:cNvPicPr>
          <p:nvPr/>
        </p:nvPicPr>
        <p:blipFill>
          <a:blip r:embed="rId3"/>
          <a:stretch>
            <a:fillRect/>
          </a:stretch>
        </p:blipFill>
        <p:spPr>
          <a:xfrm>
            <a:off x="2511549" y="3264727"/>
            <a:ext cx="6462320" cy="2240474"/>
          </a:xfrm>
          <a:prstGeom prst="rect">
            <a:avLst/>
          </a:prstGeom>
        </p:spPr>
      </p:pic>
    </p:spTree>
    <p:extLst>
      <p:ext uri="{BB962C8B-B14F-4D97-AF65-F5344CB8AC3E}">
        <p14:creationId xmlns:p14="http://schemas.microsoft.com/office/powerpoint/2010/main" val="33906455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Date Placeholder 3"/>
          <p:cNvSpPr>
            <a:spLocks noGrp="1"/>
          </p:cNvSpPr>
          <p:nvPr>
            <p:ph type="dt" sz="quarter" idx="4294967295"/>
          </p:nvPr>
        </p:nvSpPr>
        <p:spPr>
          <a:xfrm>
            <a:off x="0" y="6477000"/>
            <a:ext cx="1828800" cy="2286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F16344-A008-4A24-9CCD-C503E3C53D6D}" type="datetime1">
              <a:rPr lang="en-US" altLang="en-US" smtClean="0">
                <a:solidFill>
                  <a:schemeClr val="bg1"/>
                </a:solidFill>
              </a:rPr>
              <a:pPr eaLnBrk="1" hangingPunct="1"/>
              <a:t>6/30/2020</a:t>
            </a:fld>
            <a:endParaRPr lang="en-US" altLang="en-US" smtClean="0">
              <a:solidFill>
                <a:schemeClr val="bg1"/>
              </a:solidFill>
            </a:endParaRPr>
          </a:p>
        </p:txBody>
      </p:sp>
      <p:sp>
        <p:nvSpPr>
          <p:cNvPr id="49157" name="Slide Number Placeholder 4"/>
          <p:cNvSpPr>
            <a:spLocks noGrp="1"/>
          </p:cNvSpPr>
          <p:nvPr>
            <p:ph type="sldNum" sz="quarter" idx="4294967295"/>
          </p:nvPr>
        </p:nvSpPr>
        <p:spPr>
          <a:xfrm>
            <a:off x="10721975" y="6248400"/>
            <a:ext cx="1470025" cy="4572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9022CA8-52A4-43DA-AF04-1775798B96FF}" type="slidenum">
              <a:rPr lang="en-US" altLang="en-US">
                <a:solidFill>
                  <a:schemeClr val="bg1"/>
                </a:solidFill>
              </a:rPr>
              <a:pPr eaLnBrk="1" hangingPunct="1"/>
              <a:t>23</a:t>
            </a:fld>
            <a:endParaRPr lang="en-US" altLang="en-US">
              <a:solidFill>
                <a:schemeClr val="bg1"/>
              </a:solidFill>
            </a:endParaRPr>
          </a:p>
        </p:txBody>
      </p:sp>
      <p:pic>
        <p:nvPicPr>
          <p:cNvPr id="49158" name="Picture 6" descr="C:\Users\AWP211KR\Documents\PreFlight Workshop\DSC_38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070" y="188914"/>
            <a:ext cx="85725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259080" y="1722120"/>
            <a:ext cx="2667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smtClean="0"/>
              <a:t>Pretty Normal  activity for a Pre-Flight</a:t>
            </a:r>
            <a:endParaRPr lang="en-US" sz="2800" b="1" dirty="0"/>
          </a:p>
        </p:txBody>
      </p:sp>
    </p:spTree>
    <p:extLst>
      <p:ext uri="{BB962C8B-B14F-4D97-AF65-F5344CB8AC3E}">
        <p14:creationId xmlns:p14="http://schemas.microsoft.com/office/powerpoint/2010/main" val="28503988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Date Placeholder 3"/>
          <p:cNvSpPr>
            <a:spLocks noGrp="1"/>
          </p:cNvSpPr>
          <p:nvPr>
            <p:ph type="dt" sz="quarter" idx="4294967295"/>
          </p:nvPr>
        </p:nvSpPr>
        <p:spPr>
          <a:xfrm>
            <a:off x="0" y="6477000"/>
            <a:ext cx="1828800" cy="2286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82235E-3A5E-4249-9D7A-D4EFA47AE9B3}" type="datetime1">
              <a:rPr lang="en-US" altLang="en-US" smtClean="0">
                <a:solidFill>
                  <a:schemeClr val="bg1"/>
                </a:solidFill>
              </a:rPr>
              <a:pPr eaLnBrk="1" hangingPunct="1"/>
              <a:t>6/30/2020</a:t>
            </a:fld>
            <a:endParaRPr lang="en-US" altLang="en-US" smtClean="0">
              <a:solidFill>
                <a:schemeClr val="bg1"/>
              </a:solidFill>
            </a:endParaRPr>
          </a:p>
        </p:txBody>
      </p:sp>
      <p:sp>
        <p:nvSpPr>
          <p:cNvPr id="82949" name="Slide Number Placeholder 4"/>
          <p:cNvSpPr>
            <a:spLocks noGrp="1"/>
          </p:cNvSpPr>
          <p:nvPr>
            <p:ph type="sldNum" sz="quarter" idx="4294967295"/>
          </p:nvPr>
        </p:nvSpPr>
        <p:spPr>
          <a:xfrm>
            <a:off x="10721975" y="6248400"/>
            <a:ext cx="1470025" cy="4572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4FE707-D13C-44DE-A961-E0E925B4A37D}" type="slidenum">
              <a:rPr lang="en-US" altLang="en-US">
                <a:solidFill>
                  <a:schemeClr val="bg1"/>
                </a:solidFill>
              </a:rPr>
              <a:pPr eaLnBrk="1" hangingPunct="1"/>
              <a:t>24</a:t>
            </a:fld>
            <a:endParaRPr lang="en-US" altLang="en-US">
              <a:solidFill>
                <a:schemeClr val="bg1"/>
              </a:solidFill>
            </a:endParaRPr>
          </a:p>
        </p:txBody>
      </p:sp>
      <p:pic>
        <p:nvPicPr>
          <p:cNvPr id="73734" name="Picture 6" descr="C:\Users\AWP211KR\Documents\PreFlight Workshop\DSC_38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080" y="144463"/>
            <a:ext cx="86106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descr="C:\Users\AWP211KR\Documents\PreFlight Workshop\DSC_38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8667" y="145518"/>
            <a:ext cx="8609013"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descr="C:\Users\AWP211KR\Documents\PreFlight Workshop\DSC_385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666" y="172301"/>
            <a:ext cx="8609014" cy="577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681959" y="1109472"/>
            <a:ext cx="178003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smtClean="0"/>
              <a:t>What do you See?</a:t>
            </a:r>
            <a:endParaRPr lang="en-US" sz="2800" b="1" dirty="0"/>
          </a:p>
        </p:txBody>
      </p:sp>
      <p:pic>
        <p:nvPicPr>
          <p:cNvPr id="3" name="Picture 2"/>
          <p:cNvPicPr>
            <a:picLocks noChangeAspect="1"/>
          </p:cNvPicPr>
          <p:nvPr/>
        </p:nvPicPr>
        <p:blipFill rotWithShape="1">
          <a:blip r:embed="rId6"/>
          <a:srcRect l="17375" t="13961" r="18379" b="8125"/>
          <a:stretch/>
        </p:blipFill>
        <p:spPr>
          <a:xfrm>
            <a:off x="446136" y="2316479"/>
            <a:ext cx="2438400" cy="2346961"/>
          </a:xfrm>
          <a:prstGeom prst="rect">
            <a:avLst/>
          </a:prstGeom>
        </p:spPr>
      </p:pic>
    </p:spTree>
    <p:extLst>
      <p:ext uri="{BB962C8B-B14F-4D97-AF65-F5344CB8AC3E}">
        <p14:creationId xmlns:p14="http://schemas.microsoft.com/office/powerpoint/2010/main" val="3941781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3734"/>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73735"/>
                                        </p:tgtEl>
                                        <p:attrNameLst>
                                          <p:attrName>style.visibility</p:attrName>
                                        </p:attrNameLst>
                                      </p:cBhvr>
                                      <p:to>
                                        <p:strVal val="visible"/>
                                      </p:to>
                                    </p:set>
                                    <p:anim calcmode="lin" valueType="num">
                                      <p:cBhvr>
                                        <p:cTn id="11" dur="500" fill="hold"/>
                                        <p:tgtEl>
                                          <p:spTgt spid="73735"/>
                                        </p:tgtEl>
                                        <p:attrNameLst>
                                          <p:attrName>ppt_w</p:attrName>
                                        </p:attrNameLst>
                                      </p:cBhvr>
                                      <p:tavLst>
                                        <p:tav tm="0">
                                          <p:val>
                                            <p:fltVal val="0"/>
                                          </p:val>
                                        </p:tav>
                                        <p:tav tm="100000">
                                          <p:val>
                                            <p:strVal val="#ppt_w"/>
                                          </p:val>
                                        </p:tav>
                                      </p:tavLst>
                                    </p:anim>
                                    <p:anim calcmode="lin" valueType="num">
                                      <p:cBhvr>
                                        <p:cTn id="12" dur="500" fill="hold"/>
                                        <p:tgtEl>
                                          <p:spTgt spid="73735"/>
                                        </p:tgtEl>
                                        <p:attrNameLst>
                                          <p:attrName>ppt_h</p:attrName>
                                        </p:attrNameLst>
                                      </p:cBhvr>
                                      <p:tavLst>
                                        <p:tav tm="0">
                                          <p:val>
                                            <p:fltVal val="0"/>
                                          </p:val>
                                        </p:tav>
                                        <p:tav tm="100000">
                                          <p:val>
                                            <p:strVal val="#ppt_h"/>
                                          </p:val>
                                        </p:tav>
                                      </p:tavLst>
                                    </p:anim>
                                    <p:animEffect transition="in" filter="fade">
                                      <p:cBhvr>
                                        <p:cTn id="13" dur="500"/>
                                        <p:tgtEl>
                                          <p:spTgt spid="73735"/>
                                        </p:tgtEl>
                                      </p:cBhvr>
                                    </p:animEffect>
                                  </p:childTnLst>
                                </p:cTn>
                              </p:par>
                            </p:childTnLst>
                          </p:cTn>
                        </p:par>
                      </p:childTnLst>
                    </p:cTn>
                  </p:par>
                  <p:par>
                    <p:cTn id="14" fill="hold">
                      <p:stCondLst>
                        <p:cond delay="indefinite"/>
                      </p:stCondLst>
                      <p:childTnLst>
                        <p:par>
                          <p:cTn id="15" fill="hold" nodeType="after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73736"/>
                                        </p:tgtEl>
                                        <p:attrNameLst>
                                          <p:attrName>style.visibility</p:attrName>
                                        </p:attrNameLst>
                                      </p:cBhvr>
                                      <p:to>
                                        <p:strVal val="visible"/>
                                      </p:to>
                                    </p:set>
                                    <p:anim calcmode="lin" valueType="num">
                                      <p:cBhvr>
                                        <p:cTn id="18" dur="500" fill="hold"/>
                                        <p:tgtEl>
                                          <p:spTgt spid="73736"/>
                                        </p:tgtEl>
                                        <p:attrNameLst>
                                          <p:attrName>ppt_w</p:attrName>
                                        </p:attrNameLst>
                                      </p:cBhvr>
                                      <p:tavLst>
                                        <p:tav tm="0">
                                          <p:val>
                                            <p:fltVal val="0"/>
                                          </p:val>
                                        </p:tav>
                                        <p:tav tm="100000">
                                          <p:val>
                                            <p:strVal val="#ppt_w"/>
                                          </p:val>
                                        </p:tav>
                                      </p:tavLst>
                                    </p:anim>
                                    <p:anim calcmode="lin" valueType="num">
                                      <p:cBhvr>
                                        <p:cTn id="19" dur="500" fill="hold"/>
                                        <p:tgtEl>
                                          <p:spTgt spid="73736"/>
                                        </p:tgtEl>
                                        <p:attrNameLst>
                                          <p:attrName>ppt_h</p:attrName>
                                        </p:attrNameLst>
                                      </p:cBhvr>
                                      <p:tavLst>
                                        <p:tav tm="0">
                                          <p:val>
                                            <p:fltVal val="0"/>
                                          </p:val>
                                        </p:tav>
                                        <p:tav tm="100000">
                                          <p:val>
                                            <p:strVal val="#ppt_h"/>
                                          </p:val>
                                        </p:tav>
                                      </p:tavLst>
                                    </p:anim>
                                    <p:animEffect transition="in" filter="fade">
                                      <p:cBhvr>
                                        <p:cTn id="20" dur="500"/>
                                        <p:tgtEl>
                                          <p:spTgt spid="73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Date Placeholder 3"/>
          <p:cNvSpPr>
            <a:spLocks noGrp="1"/>
          </p:cNvSpPr>
          <p:nvPr>
            <p:ph type="dt" sz="quarter" idx="429496729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AC1BCC-28F0-4AFB-AD6B-A85D3478964D}" type="datetime1">
              <a:rPr lang="en-US" altLang="en-US" smtClean="0">
                <a:solidFill>
                  <a:schemeClr val="bg1"/>
                </a:solidFill>
              </a:rPr>
              <a:pPr eaLnBrk="1" hangingPunct="1"/>
              <a:t>6/30/2020</a:t>
            </a:fld>
            <a:endParaRPr lang="en-US" altLang="en-US" smtClean="0">
              <a:solidFill>
                <a:schemeClr val="bg1"/>
              </a:solidFill>
            </a:endParaRPr>
          </a:p>
        </p:txBody>
      </p:sp>
      <p:sp>
        <p:nvSpPr>
          <p:cNvPr id="40965" name="Slide Number Placeholder 4"/>
          <p:cNvSpPr>
            <a:spLocks noGrp="1"/>
          </p:cNvSpPr>
          <p:nvPr>
            <p:ph type="sldNum" sz="quarter" idx="429496729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F8AC49-370D-4E24-8BA0-AAC25B22542E}" type="slidenum">
              <a:rPr lang="en-US" altLang="en-US">
                <a:solidFill>
                  <a:schemeClr val="bg1"/>
                </a:solidFill>
              </a:rPr>
              <a:pPr eaLnBrk="1" hangingPunct="1"/>
              <a:t>25</a:t>
            </a:fld>
            <a:endParaRPr lang="en-US" altLang="en-US">
              <a:solidFill>
                <a:schemeClr val="bg1"/>
              </a:solidFill>
            </a:endParaRPr>
          </a:p>
        </p:txBody>
      </p:sp>
      <p:pic>
        <p:nvPicPr>
          <p:cNvPr id="40966" name="Picture 6" descr="C:\Users\AWP211KR\Documents\PreFlight Workshop\DSC_3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989" y="228600"/>
            <a:ext cx="858202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133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Never assume….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26</a:t>
            </a:fld>
            <a:endParaRPr lang="en-US" dirty="0"/>
          </a:p>
        </p:txBody>
      </p:sp>
      <p:sp>
        <p:nvSpPr>
          <p:cNvPr id="7" name="TextBox 6"/>
          <p:cNvSpPr txBox="1"/>
          <p:nvPr/>
        </p:nvSpPr>
        <p:spPr>
          <a:xfrm>
            <a:off x="1905000" y="960750"/>
            <a:ext cx="8678464" cy="830997"/>
          </a:xfrm>
          <a:prstGeom prst="rect">
            <a:avLst/>
          </a:prstGeom>
          <a:noFill/>
        </p:spPr>
        <p:txBody>
          <a:bodyPr wrap="square" rtlCol="0">
            <a:spAutoFit/>
          </a:bodyPr>
          <a:lstStyle/>
          <a:p>
            <a:pPr>
              <a:buNone/>
            </a:pPr>
            <a:r>
              <a:rPr lang="en-US" sz="2400" dirty="0">
                <a:latin typeface="Arial" pitchFamily="34" charset="0"/>
                <a:cs typeface="Arial" pitchFamily="34" charset="0"/>
              </a:rPr>
              <a:t>that your aircraft’s switches, radios, fuel amount, or other items are</a:t>
            </a:r>
            <a:r>
              <a:rPr lang="en-US" dirty="0">
                <a:latin typeface="Arial" pitchFamily="34" charset="0"/>
                <a:cs typeface="Arial" pitchFamily="34" charset="0"/>
              </a:rPr>
              <a:t> exactly as you left them after maintenance!!</a:t>
            </a:r>
            <a:endParaRPr lang="en-US" sz="2400" dirty="0">
              <a:latin typeface="Arial" pitchFamily="34" charset="0"/>
              <a:cs typeface="Arial" pitchFamily="34" charset="0"/>
            </a:endParaRPr>
          </a:p>
        </p:txBody>
      </p:sp>
      <p:sp>
        <p:nvSpPr>
          <p:cNvPr id="8" name="TextBox 7"/>
          <p:cNvSpPr txBox="1"/>
          <p:nvPr/>
        </p:nvSpPr>
        <p:spPr>
          <a:xfrm>
            <a:off x="1731818" y="1810527"/>
            <a:ext cx="3978377" cy="1200329"/>
          </a:xfrm>
          <a:prstGeom prst="rect">
            <a:avLst/>
          </a:prstGeom>
          <a:noFill/>
        </p:spPr>
        <p:txBody>
          <a:bodyPr wrap="square" rtlCol="0">
            <a:spAutoFit/>
          </a:bodyPr>
          <a:lstStyle/>
          <a:p>
            <a:pPr marL="342900" indent="-342900"/>
            <a:r>
              <a:rPr lang="en-US" sz="2400" dirty="0">
                <a:latin typeface="Arial" pitchFamily="34" charset="0"/>
                <a:cs typeface="Arial" pitchFamily="34" charset="0"/>
              </a:rPr>
              <a:t>PIPER AEROSTAR N700PS January 16, 2012</a:t>
            </a:r>
          </a:p>
        </p:txBody>
      </p:sp>
      <p:sp>
        <p:nvSpPr>
          <p:cNvPr id="9" name="TextBox 8"/>
          <p:cNvSpPr txBox="1"/>
          <p:nvPr/>
        </p:nvSpPr>
        <p:spPr>
          <a:xfrm>
            <a:off x="1731818" y="3038702"/>
            <a:ext cx="4184073" cy="830997"/>
          </a:xfrm>
          <a:prstGeom prst="rect">
            <a:avLst/>
          </a:prstGeom>
          <a:noFill/>
        </p:spPr>
        <p:txBody>
          <a:bodyPr wrap="square" rtlCol="0">
            <a:spAutoFit/>
          </a:bodyPr>
          <a:lstStyle/>
          <a:p>
            <a:pPr marL="342900" indent="-342900"/>
            <a:r>
              <a:rPr lang="en-US" sz="2400" dirty="0">
                <a:latin typeface="Arial" pitchFamily="34" charset="0"/>
                <a:cs typeface="Arial" pitchFamily="34" charset="0"/>
              </a:rPr>
              <a:t>Left engine failed during takeoff after maintenance.</a:t>
            </a:r>
          </a:p>
        </p:txBody>
      </p:sp>
      <p:sp>
        <p:nvSpPr>
          <p:cNvPr id="10" name="TextBox 9"/>
          <p:cNvSpPr txBox="1"/>
          <p:nvPr/>
        </p:nvSpPr>
        <p:spPr>
          <a:xfrm>
            <a:off x="1731819" y="3897131"/>
            <a:ext cx="3686539" cy="1569660"/>
          </a:xfrm>
          <a:prstGeom prst="rect">
            <a:avLst/>
          </a:prstGeom>
          <a:noFill/>
        </p:spPr>
        <p:txBody>
          <a:bodyPr wrap="square" rtlCol="0">
            <a:spAutoFit/>
          </a:bodyPr>
          <a:lstStyle/>
          <a:p>
            <a:pPr marL="342900" indent="-342900"/>
            <a:r>
              <a:rPr lang="en-US" sz="2400" dirty="0">
                <a:latin typeface="Arial" pitchFamily="34" charset="0"/>
                <a:cs typeface="Arial" pitchFamily="34" charset="0"/>
              </a:rPr>
              <a:t>Probable cause: left fuel selector in incorrect position (an item on the normal checklist!)</a:t>
            </a:r>
          </a:p>
        </p:txBody>
      </p:sp>
      <p:pic>
        <p:nvPicPr>
          <p:cNvPr id="11" name="Picture 2" descr="http://www.itsartmag.com/features/itsart/wp-content/uploads/2013/12/goro-fujita-flying-chair.jpg"/>
          <p:cNvPicPr>
            <a:picLocks noChangeAspect="1" noChangeArrowheads="1"/>
          </p:cNvPicPr>
          <p:nvPr/>
        </p:nvPicPr>
        <p:blipFill>
          <a:blip r:embed="rId3" cstate="print"/>
          <a:stretch>
            <a:fillRect/>
          </a:stretch>
        </p:blipFill>
        <p:spPr bwMode="auto">
          <a:xfrm>
            <a:off x="6505591" y="1951892"/>
            <a:ext cx="4529233" cy="3458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3982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	</a:t>
            </a:r>
            <a:endParaRPr lang="en-US" dirty="0"/>
          </a:p>
        </p:txBody>
      </p:sp>
      <p:sp>
        <p:nvSpPr>
          <p:cNvPr id="3" name="Content Placeholder 2"/>
          <p:cNvSpPr>
            <a:spLocks noGrp="1"/>
          </p:cNvSpPr>
          <p:nvPr>
            <p:ph idx="1"/>
          </p:nvPr>
        </p:nvSpPr>
        <p:spPr>
          <a:xfrm>
            <a:off x="2019301" y="1508126"/>
            <a:ext cx="5988627" cy="2800639"/>
          </a:xfrm>
        </p:spPr>
        <p:txBody>
          <a:bodyPr/>
          <a:lstStyle/>
          <a:p>
            <a:r>
              <a:rPr lang="en-US" dirty="0" smtClean="0"/>
              <a:t>Your mechanics typically do an excellent job in aircraft maintenance.</a:t>
            </a:r>
          </a:p>
          <a:p>
            <a:r>
              <a:rPr lang="en-US" dirty="0" smtClean="0"/>
              <a:t>They are human</a:t>
            </a:r>
          </a:p>
          <a:p>
            <a:r>
              <a:rPr lang="en-US" dirty="0" smtClean="0"/>
              <a:t>It is your life in the aircraft, it’s up to you to take care of it</a:t>
            </a:r>
          </a:p>
        </p:txBody>
      </p:sp>
      <p:sp>
        <p:nvSpPr>
          <p:cNvPr id="4" name="Slide Number Placeholder 3"/>
          <p:cNvSpPr>
            <a:spLocks noGrp="1"/>
          </p:cNvSpPr>
          <p:nvPr>
            <p:ph type="sldNum" sz="quarter" idx="4"/>
          </p:nvPr>
        </p:nvSpPr>
        <p:spPr/>
        <p:txBody>
          <a:bodyPr/>
          <a:lstStyle/>
          <a:p>
            <a:fld id="{74438B1A-AF1B-4C8B-993E-1BADE62A2451}" type="slidenum">
              <a:rPr lang="en-US" smtClean="0"/>
              <a:pPr/>
              <a:t>27</a:t>
            </a:fld>
            <a:endParaRPr lang="en-US" dirty="0"/>
          </a:p>
        </p:txBody>
      </p:sp>
      <p:pic>
        <p:nvPicPr>
          <p:cNvPr id="2050" name="Picture 2" descr="C:\Users\AGL223GK\AppData\Local\Microsoft\Windows\Temporary Internet Files\Content.IE5\8TB4R44W\jonata-Mechanic[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053606" y="1233055"/>
            <a:ext cx="2268030" cy="26462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79862" y="4308765"/>
            <a:ext cx="8641774" cy="1384995"/>
            <a:chOff x="155862" y="4308764"/>
            <a:chExt cx="8641774" cy="1384995"/>
          </a:xfrm>
        </p:grpSpPr>
        <p:pic>
          <p:nvPicPr>
            <p:cNvPr id="2051" name="Picture 3" descr="C:\Users\AGL223GK\AppData\Local\Microsoft\Windows\Temporary Internet Files\Content.IE5\8TB4R44W\PngMedium-Single-engine-airplane-5963[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62" y="4329546"/>
              <a:ext cx="3013366" cy="12053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3366655" y="4308764"/>
              <a:ext cx="543098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sz="2800" b="1" dirty="0"/>
                <a:t>Prepare for your first flight </a:t>
              </a:r>
              <a:r>
                <a:rPr lang="en-US" sz="2800" b="1" dirty="0" smtClean="0"/>
                <a:t>after maintenance and enjoy your aviating experience!</a:t>
              </a:r>
              <a:endParaRPr lang="en-US" sz="2800" b="1" dirty="0"/>
            </a:p>
          </p:txBody>
        </p:sp>
      </p:grpSp>
    </p:spTree>
    <p:extLst>
      <p:ext uri="{BB962C8B-B14F-4D97-AF65-F5344CB8AC3E}">
        <p14:creationId xmlns:p14="http://schemas.microsoft.com/office/powerpoint/2010/main" val="3533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ate Placeholder 3"/>
          <p:cNvSpPr>
            <a:spLocks noGrp="1"/>
          </p:cNvSpPr>
          <p:nvPr>
            <p:ph type="dt" sz="quarter" idx="4294967295"/>
          </p:nvPr>
        </p:nvSpPr>
        <p:spPr>
          <a:xfrm>
            <a:off x="0" y="6477000"/>
            <a:ext cx="1828800" cy="2286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6DF290-D02E-48B8-8F57-5A70C5B96AF7}" type="datetime1">
              <a:rPr lang="en-US" altLang="en-US" smtClean="0">
                <a:solidFill>
                  <a:schemeClr val="bg1"/>
                </a:solidFill>
              </a:rPr>
              <a:pPr eaLnBrk="1" hangingPunct="1"/>
              <a:t>6/30/2020</a:t>
            </a:fld>
            <a:endParaRPr lang="en-US" altLang="en-US" smtClean="0">
              <a:solidFill>
                <a:schemeClr val="bg1"/>
              </a:solidFill>
            </a:endParaRPr>
          </a:p>
        </p:txBody>
      </p:sp>
      <p:sp>
        <p:nvSpPr>
          <p:cNvPr id="101379" name="Slide Number Placeholder 5"/>
          <p:cNvSpPr>
            <a:spLocks noGrp="1"/>
          </p:cNvSpPr>
          <p:nvPr>
            <p:ph type="sldNum" sz="quarter" idx="4294967295"/>
          </p:nvPr>
        </p:nvSpPr>
        <p:spPr>
          <a:xfrm>
            <a:off x="10721975" y="6248400"/>
            <a:ext cx="1470025" cy="45720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EB9C38-FA14-4881-B70D-F0A2F6B51538}" type="slidenum">
              <a:rPr lang="en-US" altLang="en-US">
                <a:solidFill>
                  <a:schemeClr val="bg1"/>
                </a:solidFill>
              </a:rPr>
              <a:pPr eaLnBrk="1" hangingPunct="1"/>
              <a:t>28</a:t>
            </a:fld>
            <a:endParaRPr lang="en-US" altLang="en-US">
              <a:solidFill>
                <a:schemeClr val="bg1"/>
              </a:solidFill>
            </a:endParaRPr>
          </a:p>
        </p:txBody>
      </p:sp>
      <p:pic>
        <p:nvPicPr>
          <p:cNvPr id="101382" name="Picture 5" descr="towbar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675" y="360530"/>
            <a:ext cx="4686300" cy="538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866274" y="866276"/>
            <a:ext cx="409073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b="1" dirty="0" smtClean="0">
                <a:solidFill>
                  <a:schemeClr val="accent2">
                    <a:lumMod val="50000"/>
                  </a:schemeClr>
                </a:solidFill>
              </a:rPr>
              <a:t>And Guess What……?</a:t>
            </a:r>
          </a:p>
          <a:p>
            <a:pPr>
              <a:buFontTx/>
              <a:buNone/>
            </a:pPr>
            <a:endParaRPr lang="en-US" sz="2800" b="1" dirty="0">
              <a:solidFill>
                <a:schemeClr val="accent2">
                  <a:lumMod val="50000"/>
                </a:schemeClr>
              </a:solidFill>
            </a:endParaRPr>
          </a:p>
          <a:p>
            <a:pPr>
              <a:buFontTx/>
              <a:buNone/>
            </a:pPr>
            <a:r>
              <a:rPr lang="en-US" sz="2800" b="1" dirty="0" smtClean="0">
                <a:solidFill>
                  <a:schemeClr val="accent2">
                    <a:lumMod val="50000"/>
                  </a:schemeClr>
                </a:solidFill>
              </a:rPr>
              <a:t>Even the best preflight can miss items like…</a:t>
            </a:r>
            <a:endParaRPr lang="en-US" sz="2800" b="1" dirty="0">
              <a:solidFill>
                <a:schemeClr val="accent2">
                  <a:lumMod val="50000"/>
                </a:schemeClr>
              </a:solidFill>
            </a:endParaRPr>
          </a:p>
        </p:txBody>
      </p:sp>
      <p:sp>
        <p:nvSpPr>
          <p:cNvPr id="3" name="TextBox 2"/>
          <p:cNvSpPr txBox="1"/>
          <p:nvPr/>
        </p:nvSpPr>
        <p:spPr bwMode="auto">
          <a:xfrm>
            <a:off x="866274" y="2682158"/>
            <a:ext cx="4074695"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457200" indent="-457200">
              <a:buFont typeface="Arial" panose="020B0604020202020204" pitchFamily="34" charset="0"/>
              <a:buChar char="•"/>
            </a:pPr>
            <a:r>
              <a:rPr lang="en-US" sz="2600" b="1" dirty="0" err="1" smtClean="0">
                <a:solidFill>
                  <a:schemeClr val="accent2">
                    <a:lumMod val="50000"/>
                  </a:schemeClr>
                </a:solidFill>
              </a:rPr>
              <a:t>Towbars</a:t>
            </a:r>
            <a:endParaRPr lang="en-US" sz="2600" b="1" dirty="0" smtClean="0">
              <a:solidFill>
                <a:schemeClr val="accent2">
                  <a:lumMod val="50000"/>
                </a:schemeClr>
              </a:solidFill>
            </a:endParaRPr>
          </a:p>
          <a:p>
            <a:pPr marL="457200" indent="-457200">
              <a:buFont typeface="Arial" panose="020B0604020202020204" pitchFamily="34" charset="0"/>
              <a:buChar char="•"/>
            </a:pPr>
            <a:r>
              <a:rPr lang="en-US" sz="2600" b="1" dirty="0" smtClean="0">
                <a:solidFill>
                  <a:schemeClr val="accent2">
                    <a:lumMod val="50000"/>
                  </a:schemeClr>
                </a:solidFill>
              </a:rPr>
              <a:t>Seatbelts dangling outside</a:t>
            </a:r>
          </a:p>
          <a:p>
            <a:pPr marL="457200" indent="-457200">
              <a:buFont typeface="Arial" panose="020B0604020202020204" pitchFamily="34" charset="0"/>
              <a:buChar char="•"/>
            </a:pPr>
            <a:r>
              <a:rPr lang="en-US" sz="2600" b="1" dirty="0" smtClean="0">
                <a:solidFill>
                  <a:schemeClr val="accent2">
                    <a:lumMod val="50000"/>
                  </a:schemeClr>
                </a:solidFill>
              </a:rPr>
              <a:t>Required documents left in the hangar</a:t>
            </a:r>
          </a:p>
          <a:p>
            <a:pPr marL="457200" indent="-457200">
              <a:buFont typeface="Arial" panose="020B0604020202020204" pitchFamily="34" charset="0"/>
              <a:buChar char="•"/>
            </a:pPr>
            <a:r>
              <a:rPr lang="en-US" sz="2600" b="1" dirty="0" smtClean="0">
                <a:solidFill>
                  <a:schemeClr val="accent2">
                    <a:lumMod val="50000"/>
                  </a:schemeClr>
                </a:solidFill>
              </a:rPr>
              <a:t>Myriad of other items</a:t>
            </a:r>
            <a:endParaRPr lang="en-US" sz="2600" b="1" dirty="0">
              <a:solidFill>
                <a:schemeClr val="accent2">
                  <a:lumMod val="50000"/>
                </a:schemeClr>
              </a:solidFill>
            </a:endParaRPr>
          </a:p>
          <a:p>
            <a:pPr marL="457200" indent="-457200">
              <a:buFont typeface="Arial" panose="020B0604020202020204" pitchFamily="34" charset="0"/>
              <a:buChar char="•"/>
            </a:pPr>
            <a:endParaRPr lang="en-US" sz="2600" b="1" dirty="0">
              <a:solidFill>
                <a:srgbClr val="C0C0C0"/>
              </a:solidFill>
            </a:endParaRPr>
          </a:p>
        </p:txBody>
      </p:sp>
    </p:spTree>
    <p:extLst>
      <p:ext uri="{BB962C8B-B14F-4D97-AF65-F5344CB8AC3E}">
        <p14:creationId xmlns:p14="http://schemas.microsoft.com/office/powerpoint/2010/main" val="3108181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sz="3600" dirty="0">
                <a:ea typeface="ＭＳ Ｐゴシック" pitchFamily="34" charset="-128"/>
              </a:rPr>
              <a:t>Questions?</a:t>
            </a:r>
          </a:p>
        </p:txBody>
      </p:sp>
      <p:sp>
        <p:nvSpPr>
          <p:cNvPr id="24578" name="Slide Number Placeholder 5"/>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A7B26E4-027E-459D-86FC-9F340FB48A20}" type="slidenum">
              <a:rPr lang="en-US" sz="1400">
                <a:solidFill>
                  <a:srgbClr val="FFFFFF"/>
                </a:solidFill>
                <a:latin typeface="Times New Roman" pitchFamily="18" charset="0"/>
              </a:rPr>
              <a:pPr eaLnBrk="1" hangingPunct="1"/>
              <a:t>29</a:t>
            </a:fld>
            <a:endParaRPr lang="en-US" sz="1400" dirty="0">
              <a:solidFill>
                <a:srgbClr val="FFFFFF"/>
              </a:solidFill>
              <a:latin typeface="Times New Roman" pitchFamily="18" charset="0"/>
            </a:endParaRPr>
          </a:p>
        </p:txBody>
      </p:sp>
      <p:pic>
        <p:nvPicPr>
          <p:cNvPr id="22532"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158" y="1530826"/>
            <a:ext cx="2916884" cy="36315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093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p:txBody>
          <a:bodyPr/>
          <a:lstStyle/>
          <a:p>
            <a:r>
              <a:rPr lang="en-US" dirty="0" smtClean="0">
                <a:latin typeface="Arial" pitchFamily="34" charset="0"/>
                <a:cs typeface="Arial" pitchFamily="34" charset="0"/>
              </a:rPr>
              <a:t>Maintenance Event</a:t>
            </a:r>
            <a:endParaRPr lang="en-US" dirty="0">
              <a:latin typeface="Arial" pitchFamily="34" charset="0"/>
              <a:cs typeface="Arial" pitchFamily="34" charset="0"/>
            </a:endParaRPr>
          </a:p>
          <a:p>
            <a:r>
              <a:rPr lang="en-US" dirty="0" smtClean="0">
                <a:latin typeface="Arial" pitchFamily="34" charset="0"/>
                <a:cs typeface="Arial" pitchFamily="34" charset="0"/>
              </a:rPr>
              <a:t>A </a:t>
            </a:r>
            <a:r>
              <a:rPr lang="en-US" dirty="0">
                <a:latin typeface="Arial" pitchFamily="34" charset="0"/>
                <a:cs typeface="Arial" pitchFamily="34" charset="0"/>
              </a:rPr>
              <a:t>Case Study</a:t>
            </a:r>
          </a:p>
          <a:p>
            <a:r>
              <a:rPr lang="en-US" dirty="0" smtClean="0">
                <a:latin typeface="Arial" pitchFamily="34" charset="0"/>
                <a:cs typeface="Arial" pitchFamily="34" charset="0"/>
              </a:rPr>
              <a:t>Are the aircraft records complete</a:t>
            </a:r>
            <a:endParaRPr lang="en-US" dirty="0">
              <a:latin typeface="Arial" pitchFamily="34" charset="0"/>
              <a:cs typeface="Arial" pitchFamily="34" charset="0"/>
            </a:endParaRPr>
          </a:p>
          <a:p>
            <a:r>
              <a:rPr lang="en-US" dirty="0" smtClean="0">
                <a:latin typeface="Arial" pitchFamily="34" charset="0"/>
                <a:cs typeface="Arial" pitchFamily="34" charset="0"/>
              </a:rPr>
              <a:t>Enhanced checklist use after maintenance </a:t>
            </a:r>
            <a:r>
              <a:rPr lang="en-US" dirty="0">
                <a:latin typeface="Arial" pitchFamily="34" charset="0"/>
                <a:cs typeface="Arial" pitchFamily="34" charset="0"/>
              </a:rPr>
              <a:t>is </a:t>
            </a:r>
            <a:r>
              <a:rPr lang="en-US" dirty="0" smtClean="0">
                <a:latin typeface="Arial" pitchFamily="34" charset="0"/>
                <a:cs typeface="Arial" pitchFamily="34" charset="0"/>
              </a:rPr>
              <a:t>performed</a:t>
            </a:r>
          </a:p>
          <a:p>
            <a:r>
              <a:rPr lang="en-US" dirty="0" smtClean="0">
                <a:latin typeface="Arial" pitchFamily="34" charset="0"/>
                <a:cs typeface="Arial" pitchFamily="34" charset="0"/>
              </a:rPr>
              <a:t>Another </a:t>
            </a:r>
            <a:r>
              <a:rPr lang="en-US" dirty="0">
                <a:latin typeface="Arial" pitchFamily="34" charset="0"/>
                <a:cs typeface="Arial" pitchFamily="34" charset="0"/>
              </a:rPr>
              <a:t>Case Study</a:t>
            </a:r>
          </a:p>
          <a:p>
            <a:r>
              <a:rPr lang="en-US" dirty="0" smtClean="0"/>
              <a:t>Closing Thoughts</a:t>
            </a:r>
          </a:p>
          <a:p>
            <a:pPr marL="0" indent="0">
              <a:buNone/>
            </a:pP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spTree>
    <p:extLst>
      <p:ext uri="{BB962C8B-B14F-4D97-AF65-F5344CB8AC3E}">
        <p14:creationId xmlns:p14="http://schemas.microsoft.com/office/powerpoint/2010/main" val="4187963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30</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7201872" y="1611086"/>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30059" y="3298785"/>
            <a:ext cx="3054658" cy="229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2064374"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extLst>
      <p:ext uri="{BB962C8B-B14F-4D97-AF65-F5344CB8AC3E}">
        <p14:creationId xmlns:p14="http://schemas.microsoft.com/office/powerpoint/2010/main" val="414290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1972004" y="1161285"/>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591" y="3577989"/>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024" y="3166753"/>
            <a:ext cx="3714057" cy="1609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6704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5673" y="2263790"/>
            <a:ext cx="5965371" cy="715080"/>
          </a:xfrm>
        </p:spPr>
        <p:txBody>
          <a:bodyPr/>
          <a:lstStyle/>
          <a:p>
            <a:r>
              <a:rPr lang="en-US" dirty="0"/>
              <a:t>Preflight After Maintenance</a:t>
            </a:r>
          </a:p>
          <a:p>
            <a:endParaRPr lang="en-US" dirty="0"/>
          </a:p>
        </p:txBody>
      </p:sp>
      <p:sp>
        <p:nvSpPr>
          <p:cNvPr id="6" name="Rectangle 1026"/>
          <p:cNvSpPr>
            <a:spLocks noGrp="1" noChangeArrowheads="1"/>
          </p:cNvSpPr>
          <p:nvPr>
            <p:ph type="ctrTitle" hasCustomPrompt="1"/>
          </p:nvPr>
        </p:nvSpPr>
        <p:spPr>
          <a:xfrm>
            <a:off x="271477" y="619030"/>
            <a:ext cx="5708699" cy="1395412"/>
          </a:xfrm>
        </p:spPr>
        <p:txBody>
          <a:bodyPr anchor="t"/>
          <a:lstStyle>
            <a:lvl1pPr>
              <a:defRPr sz="3600">
                <a:solidFill>
                  <a:srgbClr val="002060"/>
                </a:solidFill>
              </a:defRPr>
            </a:lvl1pPr>
          </a:lstStyle>
          <a:p>
            <a:pPr lvl="0"/>
            <a:r>
              <a:rPr lang="en-US" noProof="0" dirty="0" smtClean="0"/>
              <a:t>The National FAA Safety Team Presents</a:t>
            </a:r>
          </a:p>
        </p:txBody>
      </p:sp>
    </p:spTree>
    <p:extLst>
      <p:ext uri="{BB962C8B-B14F-4D97-AF65-F5344CB8AC3E}">
        <p14:creationId xmlns:p14="http://schemas.microsoft.com/office/powerpoint/2010/main" val="2723838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579F915-29B1-4ADF-B1F4-B9108899500C}" type="slidenum">
              <a:rPr lang="en-US" smtClean="0"/>
              <a:pPr/>
              <a:t>4</a:t>
            </a:fld>
            <a:endParaRPr lang="en-US"/>
          </a:p>
        </p:txBody>
      </p:sp>
      <p:pic>
        <p:nvPicPr>
          <p:cNvPr id="4098" name="Picture 2" descr="Risk Management Swiss Cheese Model , Transparent Cartoon, Fr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94" y="505726"/>
            <a:ext cx="11252962" cy="51861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2559885" y="926865"/>
            <a:ext cx="4937760" cy="369332"/>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rtlCol="0">
            <a:spAutoFit/>
          </a:bodyPr>
          <a:lstStyle/>
          <a:p>
            <a:pPr algn="ctr">
              <a:buFontTx/>
              <a:buNone/>
            </a:pPr>
            <a:r>
              <a:rPr lang="en-US" b="1" dirty="0" smtClean="0">
                <a:solidFill>
                  <a:schemeClr val="bg2">
                    <a:lumMod val="75000"/>
                  </a:schemeClr>
                </a:solidFill>
              </a:rPr>
              <a:t>Annual Inspection</a:t>
            </a:r>
            <a:endParaRPr lang="en-US" b="1" dirty="0">
              <a:solidFill>
                <a:schemeClr val="bg2">
                  <a:lumMod val="75000"/>
                </a:schemeClr>
              </a:solidFill>
            </a:endParaRPr>
          </a:p>
        </p:txBody>
      </p:sp>
      <p:sp>
        <p:nvSpPr>
          <p:cNvPr id="4" name="TextBox 3"/>
          <p:cNvSpPr txBox="1"/>
          <p:nvPr/>
        </p:nvSpPr>
        <p:spPr bwMode="auto">
          <a:xfrm>
            <a:off x="530352" y="3547872"/>
            <a:ext cx="2514600" cy="830997"/>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rtlCol="0">
            <a:spAutoFit/>
          </a:bodyPr>
          <a:lstStyle/>
          <a:p>
            <a:pPr>
              <a:buFontTx/>
              <a:buNone/>
            </a:pPr>
            <a:r>
              <a:rPr lang="en-US" sz="1200" b="1" dirty="0" smtClean="0">
                <a:solidFill>
                  <a:schemeClr val="bg2">
                    <a:lumMod val="75000"/>
                  </a:schemeClr>
                </a:solidFill>
              </a:rPr>
              <a:t>Aircraft worn, weathered, out of proper configuration, AD’s due, Life Limits due, added equipment required</a:t>
            </a:r>
            <a:endParaRPr lang="en-US" sz="1200" b="1" dirty="0">
              <a:solidFill>
                <a:schemeClr val="bg2">
                  <a:lumMod val="75000"/>
                </a:schemeClr>
              </a:solidFill>
            </a:endParaRPr>
          </a:p>
        </p:txBody>
      </p:sp>
      <p:sp>
        <p:nvSpPr>
          <p:cNvPr id="5" name="TextBox 4"/>
          <p:cNvSpPr txBox="1"/>
          <p:nvPr/>
        </p:nvSpPr>
        <p:spPr bwMode="auto">
          <a:xfrm>
            <a:off x="3337560" y="4636008"/>
            <a:ext cx="1444752" cy="461665"/>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rtlCol="0">
            <a:spAutoFit/>
          </a:bodyPr>
          <a:lstStyle/>
          <a:p>
            <a:pPr algn="ctr">
              <a:buFontTx/>
              <a:buNone/>
            </a:pPr>
            <a:r>
              <a:rPr lang="en-US" sz="1200" b="1" dirty="0" smtClean="0">
                <a:solidFill>
                  <a:schemeClr val="bg2">
                    <a:lumMod val="75000"/>
                  </a:schemeClr>
                </a:solidFill>
              </a:rPr>
              <a:t>Inspection of the Aircraft</a:t>
            </a:r>
            <a:endParaRPr lang="en-US" sz="1200" b="1" dirty="0">
              <a:solidFill>
                <a:schemeClr val="bg2">
                  <a:lumMod val="75000"/>
                </a:schemeClr>
              </a:solidFill>
            </a:endParaRPr>
          </a:p>
        </p:txBody>
      </p:sp>
      <p:sp>
        <p:nvSpPr>
          <p:cNvPr id="6" name="TextBox 5"/>
          <p:cNvSpPr txBox="1"/>
          <p:nvPr/>
        </p:nvSpPr>
        <p:spPr bwMode="auto">
          <a:xfrm>
            <a:off x="4910328" y="4670166"/>
            <a:ext cx="1152144" cy="646331"/>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rtlCol="0">
            <a:spAutoFit/>
          </a:bodyPr>
          <a:lstStyle/>
          <a:p>
            <a:pPr algn="ctr">
              <a:buFontTx/>
              <a:buNone/>
            </a:pPr>
            <a:r>
              <a:rPr lang="en-US" sz="1200" b="1" dirty="0" smtClean="0">
                <a:solidFill>
                  <a:schemeClr val="bg2">
                    <a:lumMod val="75000"/>
                  </a:schemeClr>
                </a:solidFill>
              </a:rPr>
              <a:t>Technician completed the repairs</a:t>
            </a:r>
            <a:endParaRPr lang="en-US" sz="1200" b="1" dirty="0">
              <a:solidFill>
                <a:schemeClr val="bg2">
                  <a:lumMod val="75000"/>
                </a:schemeClr>
              </a:solidFill>
            </a:endParaRPr>
          </a:p>
        </p:txBody>
      </p:sp>
      <p:sp>
        <p:nvSpPr>
          <p:cNvPr id="7" name="TextBox 6"/>
          <p:cNvSpPr txBox="1"/>
          <p:nvPr/>
        </p:nvSpPr>
        <p:spPr bwMode="auto">
          <a:xfrm>
            <a:off x="8695944" y="4681648"/>
            <a:ext cx="1243922" cy="461665"/>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rtlCol="0">
            <a:spAutoFit/>
          </a:bodyPr>
          <a:lstStyle/>
          <a:p>
            <a:pPr algn="ctr">
              <a:buFontTx/>
              <a:buNone/>
            </a:pPr>
            <a:r>
              <a:rPr lang="en-US" sz="1200" b="1" dirty="0" smtClean="0">
                <a:solidFill>
                  <a:schemeClr val="accent6">
                    <a:lumMod val="75000"/>
                  </a:schemeClr>
                </a:solidFill>
              </a:rPr>
              <a:t>Preflight after Maintenance</a:t>
            </a:r>
            <a:endParaRPr lang="en-US" sz="1200" b="1" dirty="0">
              <a:solidFill>
                <a:schemeClr val="accent6">
                  <a:lumMod val="75000"/>
                </a:schemeClr>
              </a:solidFill>
            </a:endParaRPr>
          </a:p>
        </p:txBody>
      </p:sp>
      <p:cxnSp>
        <p:nvCxnSpPr>
          <p:cNvPr id="14" name="Straight Connector 13"/>
          <p:cNvCxnSpPr/>
          <p:nvPr/>
        </p:nvCxnSpPr>
        <p:spPr bwMode="auto">
          <a:xfrm>
            <a:off x="1181100" y="2527300"/>
            <a:ext cx="2878836" cy="315722"/>
          </a:xfrm>
          <a:prstGeom prst="line">
            <a:avLst/>
          </a:prstGeom>
          <a:ln w="50800">
            <a:solidFill>
              <a:srgbClr val="FF0000"/>
            </a:solidFill>
            <a:bevel/>
          </a:ln>
          <a:extLst/>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bwMode="auto">
          <a:xfrm>
            <a:off x="4343400" y="2868422"/>
            <a:ext cx="630936" cy="105749"/>
          </a:xfrm>
          <a:prstGeom prst="line">
            <a:avLst/>
          </a:prstGeom>
          <a:ln w="50800">
            <a:solidFill>
              <a:srgbClr val="FF0000"/>
            </a:solidFill>
          </a:ln>
          <a:extLst/>
        </p:spPr>
        <p:style>
          <a:lnRef idx="3">
            <a:schemeClr val="accent6"/>
          </a:lnRef>
          <a:fillRef idx="0">
            <a:schemeClr val="accent6"/>
          </a:fillRef>
          <a:effectRef idx="2">
            <a:schemeClr val="accent6"/>
          </a:effectRef>
          <a:fontRef idx="minor">
            <a:schemeClr val="tx1"/>
          </a:fontRef>
        </p:style>
      </p:cxnSp>
      <p:cxnSp>
        <p:nvCxnSpPr>
          <p:cNvPr id="21" name="Straight Connector 20"/>
          <p:cNvCxnSpPr/>
          <p:nvPr/>
        </p:nvCxnSpPr>
        <p:spPr bwMode="auto">
          <a:xfrm>
            <a:off x="5486400" y="3022600"/>
            <a:ext cx="626533" cy="114300"/>
          </a:xfrm>
          <a:prstGeom prst="line">
            <a:avLst/>
          </a:prstGeom>
          <a:ln w="50800">
            <a:solidFill>
              <a:srgbClr val="FF0000"/>
            </a:solidFill>
          </a:ln>
          <a:extLst/>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bwMode="auto">
          <a:xfrm>
            <a:off x="6489700" y="3168650"/>
            <a:ext cx="1001268" cy="248998"/>
          </a:xfrm>
          <a:prstGeom prst="line">
            <a:avLst/>
          </a:prstGeom>
          <a:ln w="50800">
            <a:solidFill>
              <a:srgbClr val="FF0000"/>
            </a:solidFill>
          </a:ln>
          <a:extLst/>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bwMode="auto">
          <a:xfrm>
            <a:off x="7818289" y="3479292"/>
            <a:ext cx="557615" cy="150876"/>
          </a:xfrm>
          <a:prstGeom prst="line">
            <a:avLst/>
          </a:prstGeom>
          <a:ln w="50800">
            <a:solidFill>
              <a:srgbClr val="FF0000"/>
            </a:solidFill>
          </a:ln>
          <a:extLst/>
        </p:spPr>
        <p:style>
          <a:lnRef idx="3">
            <a:schemeClr val="accent6"/>
          </a:lnRef>
          <a:fillRef idx="0">
            <a:schemeClr val="accent6"/>
          </a:fillRef>
          <a:effectRef idx="2">
            <a:schemeClr val="accent6"/>
          </a:effectRef>
          <a:fontRef idx="minor">
            <a:schemeClr val="tx1"/>
          </a:fontRef>
        </p:style>
      </p:cxnSp>
      <p:cxnSp>
        <p:nvCxnSpPr>
          <p:cNvPr id="28" name="Straight Arrow Connector 27"/>
          <p:cNvCxnSpPr/>
          <p:nvPr/>
        </p:nvCxnSpPr>
        <p:spPr bwMode="auto">
          <a:xfrm>
            <a:off x="8375904" y="3630168"/>
            <a:ext cx="182880" cy="1005840"/>
          </a:xfrm>
          <a:prstGeom prst="straightConnector1">
            <a:avLst/>
          </a:prstGeom>
          <a:ln w="47625">
            <a:solidFill>
              <a:srgbClr val="C00000"/>
            </a:solidFill>
            <a:tailEnd type="triangle"/>
          </a:ln>
          <a:extLst/>
        </p:spPr>
        <p:style>
          <a:lnRef idx="3">
            <a:schemeClr val="accent6"/>
          </a:lnRef>
          <a:fillRef idx="0">
            <a:schemeClr val="accent6"/>
          </a:fillRef>
          <a:effectRef idx="2">
            <a:schemeClr val="accent6"/>
          </a:effectRef>
          <a:fontRef idx="minor">
            <a:schemeClr val="tx1"/>
          </a:fontRef>
        </p:style>
      </p:cxnSp>
      <p:sp>
        <p:nvSpPr>
          <p:cNvPr id="30" name="Oval 29"/>
          <p:cNvSpPr/>
          <p:nvPr/>
        </p:nvSpPr>
        <p:spPr bwMode="auto">
          <a:xfrm>
            <a:off x="9272185" y="2724912"/>
            <a:ext cx="1490303" cy="140817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31" name="Oval 30"/>
          <p:cNvSpPr/>
          <p:nvPr/>
        </p:nvSpPr>
        <p:spPr bwMode="auto">
          <a:xfrm>
            <a:off x="9235440" y="2720339"/>
            <a:ext cx="1578610" cy="1394619"/>
          </a:xfrm>
          <a:prstGeom prst="ellipse">
            <a:avLst/>
          </a:prstGeom>
          <a:noFill/>
          <a:ln w="44450"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cxnSp>
        <p:nvCxnSpPr>
          <p:cNvPr id="4097" name="Straight Connector 4096"/>
          <p:cNvCxnSpPr>
            <a:stCxn id="31" idx="1"/>
            <a:endCxn id="31" idx="5"/>
          </p:cNvCxnSpPr>
          <p:nvPr/>
        </p:nvCxnSpPr>
        <p:spPr bwMode="auto">
          <a:xfrm>
            <a:off x="9466622" y="2924576"/>
            <a:ext cx="1116246" cy="986145"/>
          </a:xfrm>
          <a:prstGeom prst="line">
            <a:avLst/>
          </a:prstGeom>
          <a:noFill/>
          <a:ln w="44450"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07" name="TextBox 4106"/>
          <p:cNvSpPr txBox="1"/>
          <p:nvPr/>
        </p:nvSpPr>
        <p:spPr bwMode="auto">
          <a:xfrm>
            <a:off x="6138099" y="4670166"/>
            <a:ext cx="1128141" cy="461665"/>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rtlCol="0">
            <a:spAutoFit/>
          </a:bodyPr>
          <a:lstStyle/>
          <a:p>
            <a:pPr>
              <a:buFontTx/>
              <a:buNone/>
            </a:pPr>
            <a:r>
              <a:rPr lang="en-US" sz="1200" b="1" dirty="0" smtClean="0">
                <a:solidFill>
                  <a:schemeClr val="bg2">
                    <a:lumMod val="75000"/>
                  </a:schemeClr>
                </a:solidFill>
              </a:rPr>
              <a:t>Maintenance Facility QC</a:t>
            </a:r>
          </a:p>
        </p:txBody>
      </p:sp>
      <p:sp>
        <p:nvSpPr>
          <p:cNvPr id="4108" name="Explosion 1 4107"/>
          <p:cNvSpPr/>
          <p:nvPr/>
        </p:nvSpPr>
        <p:spPr bwMode="auto">
          <a:xfrm>
            <a:off x="8167624" y="3417648"/>
            <a:ext cx="391159" cy="392352"/>
          </a:xfrm>
          <a:prstGeom prst="irregularSeal1">
            <a:avLst/>
          </a:prstGeom>
          <a:noFill/>
          <a:ln w="95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45" name="Explosion 1 44"/>
          <p:cNvSpPr/>
          <p:nvPr/>
        </p:nvSpPr>
        <p:spPr bwMode="auto">
          <a:xfrm>
            <a:off x="4319482" y="3293149"/>
            <a:ext cx="391159" cy="392352"/>
          </a:xfrm>
          <a:prstGeom prst="irregularSeal1">
            <a:avLst/>
          </a:prstGeom>
          <a:noFill/>
          <a:ln w="95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4109" name="TextBox 4108"/>
          <p:cNvSpPr txBox="1"/>
          <p:nvPr/>
        </p:nvSpPr>
        <p:spPr bwMode="auto">
          <a:xfrm>
            <a:off x="7409358" y="4670166"/>
            <a:ext cx="1081660" cy="830997"/>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txBody>
          <a:bodyPr wrap="square" rtlCol="0">
            <a:spAutoFit/>
          </a:bodyPr>
          <a:lstStyle/>
          <a:p>
            <a:pPr>
              <a:buFontTx/>
              <a:buNone/>
            </a:pPr>
            <a:r>
              <a:rPr lang="en-US" sz="1200" b="1" dirty="0" smtClean="0">
                <a:solidFill>
                  <a:schemeClr val="bg2">
                    <a:lumMod val="75000"/>
                  </a:schemeClr>
                </a:solidFill>
              </a:rPr>
              <a:t>Final Inspection and Aircraft Records</a:t>
            </a:r>
            <a:endParaRPr lang="en-US" sz="1200" b="1" dirty="0">
              <a:solidFill>
                <a:schemeClr val="bg2">
                  <a:lumMod val="75000"/>
                </a:schemeClr>
              </a:solidFill>
            </a:endParaRPr>
          </a:p>
        </p:txBody>
      </p:sp>
      <p:sp>
        <p:nvSpPr>
          <p:cNvPr id="4111" name="TextBox 4110"/>
          <p:cNvSpPr txBox="1"/>
          <p:nvPr/>
        </p:nvSpPr>
        <p:spPr bwMode="auto">
          <a:xfrm rot="377824">
            <a:off x="1123604" y="2225604"/>
            <a:ext cx="11622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b="1" dirty="0" smtClean="0">
                <a:solidFill>
                  <a:schemeClr val="accent4"/>
                </a:solidFill>
              </a:rPr>
              <a:t>Hazard 1</a:t>
            </a:r>
            <a:endParaRPr lang="en-US" b="1" dirty="0">
              <a:solidFill>
                <a:schemeClr val="accent4"/>
              </a:solidFill>
            </a:endParaRPr>
          </a:p>
        </p:txBody>
      </p:sp>
      <p:sp>
        <p:nvSpPr>
          <p:cNvPr id="49" name="TextBox 48"/>
          <p:cNvSpPr txBox="1"/>
          <p:nvPr/>
        </p:nvSpPr>
        <p:spPr bwMode="auto">
          <a:xfrm>
            <a:off x="1018574" y="3058655"/>
            <a:ext cx="1172175" cy="369332"/>
          </a:xfrm>
          <a:prstGeom prst="rect">
            <a:avLst/>
          </a:prstGeom>
          <a:solidFill>
            <a:schemeClr val="bg1"/>
          </a:solidFill>
          <a:ln>
            <a:noFill/>
          </a:ln>
          <a:effectLst/>
          <a:extLst/>
        </p:spPr>
        <p:txBody>
          <a:bodyPr wrap="square" rtlCol="0">
            <a:spAutoFit/>
          </a:bodyPr>
          <a:lstStyle/>
          <a:p>
            <a:pPr algn="ctr">
              <a:buFontTx/>
              <a:buNone/>
            </a:pPr>
            <a:r>
              <a:rPr lang="en-US" b="1" dirty="0" smtClean="0">
                <a:solidFill>
                  <a:schemeClr val="accent4"/>
                </a:solidFill>
              </a:rPr>
              <a:t>Hazard 2</a:t>
            </a:r>
            <a:endParaRPr lang="en-US" b="1" dirty="0">
              <a:solidFill>
                <a:schemeClr val="accent4"/>
              </a:solidFill>
            </a:endParaRPr>
          </a:p>
        </p:txBody>
      </p:sp>
      <p:sp>
        <p:nvSpPr>
          <p:cNvPr id="50" name="Title 1"/>
          <p:cNvSpPr txBox="1">
            <a:spLocks/>
          </p:cNvSpPr>
          <p:nvPr/>
        </p:nvSpPr>
        <p:spPr>
          <a:xfrm>
            <a:off x="571500" y="322716"/>
            <a:ext cx="11296651" cy="60960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r>
              <a:rPr lang="en-US" kern="0" dirty="0" smtClean="0">
                <a:ea typeface="ＭＳ Ｐゴシック" pitchFamily="34" charset="-128"/>
              </a:rPr>
              <a:t>Maintenance Event</a:t>
            </a:r>
            <a:endParaRPr lang="en-US" kern="0" dirty="0"/>
          </a:p>
        </p:txBody>
      </p:sp>
    </p:spTree>
    <p:extLst>
      <p:ext uri="{BB962C8B-B14F-4D97-AF65-F5344CB8AC3E}">
        <p14:creationId xmlns:p14="http://schemas.microsoft.com/office/powerpoint/2010/main" val="733695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Preflight after maintenance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5</a:t>
            </a:fld>
            <a:endParaRPr lang="en-US" dirty="0"/>
          </a:p>
        </p:txBody>
      </p:sp>
      <p:sp>
        <p:nvSpPr>
          <p:cNvPr id="5" name="TextBox 4"/>
          <p:cNvSpPr txBox="1"/>
          <p:nvPr/>
        </p:nvSpPr>
        <p:spPr>
          <a:xfrm>
            <a:off x="542916" y="1108502"/>
            <a:ext cx="8386772"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itchFamily="34" charset="0"/>
                <a:cs typeface="Arial" pitchFamily="34" charset="0"/>
              </a:rPr>
              <a:t>Know </a:t>
            </a:r>
            <a:r>
              <a:rPr lang="en-US" sz="2400" dirty="0">
                <a:latin typeface="Arial" pitchFamily="34" charset="0"/>
                <a:cs typeface="Arial" pitchFamily="34" charset="0"/>
              </a:rPr>
              <a:t>what systems or structures were repaired or replaced during maintenance--they need special attention</a:t>
            </a:r>
          </a:p>
        </p:txBody>
      </p:sp>
      <p:sp>
        <p:nvSpPr>
          <p:cNvPr id="6" name="TextBox 5"/>
          <p:cNvSpPr txBox="1"/>
          <p:nvPr/>
        </p:nvSpPr>
        <p:spPr>
          <a:xfrm>
            <a:off x="574104" y="1939499"/>
            <a:ext cx="8200629"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itchFamily="34" charset="0"/>
                <a:cs typeface="Arial" pitchFamily="34" charset="0"/>
              </a:rPr>
              <a:t>Discuss </a:t>
            </a:r>
            <a:r>
              <a:rPr lang="en-US" sz="2400" dirty="0">
                <a:latin typeface="Arial" pitchFamily="34" charset="0"/>
                <a:cs typeface="Arial" pitchFamily="34" charset="0"/>
              </a:rPr>
              <a:t>w/mechanic </a:t>
            </a:r>
            <a:r>
              <a:rPr lang="en-US" sz="2400" b="1" dirty="0">
                <a:latin typeface="Arial" pitchFamily="34" charset="0"/>
                <a:cs typeface="Arial" pitchFamily="34" charset="0"/>
              </a:rPr>
              <a:t>ALL</a:t>
            </a:r>
            <a:r>
              <a:rPr lang="en-US" sz="2400" dirty="0">
                <a:latin typeface="Arial" pitchFamily="34" charset="0"/>
                <a:cs typeface="Arial" pitchFamily="34" charset="0"/>
              </a:rPr>
              <a:t> work that was done</a:t>
            </a:r>
          </a:p>
        </p:txBody>
      </p:sp>
      <p:sp>
        <p:nvSpPr>
          <p:cNvPr id="7" name="TextBox 6"/>
          <p:cNvSpPr txBox="1"/>
          <p:nvPr/>
        </p:nvSpPr>
        <p:spPr>
          <a:xfrm>
            <a:off x="574103" y="2401163"/>
            <a:ext cx="38100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itchFamily="34" charset="0"/>
                <a:cs typeface="Arial" pitchFamily="34" charset="0"/>
              </a:rPr>
              <a:t>Don’t </a:t>
            </a:r>
            <a:r>
              <a:rPr lang="en-US" sz="2400" dirty="0">
                <a:latin typeface="Arial" pitchFamily="34" charset="0"/>
                <a:cs typeface="Arial" pitchFamily="34" charset="0"/>
              </a:rPr>
              <a:t>assume the part(s) replaced are the ONLY things that were taken apart or affected</a:t>
            </a:r>
          </a:p>
        </p:txBody>
      </p:sp>
      <p:sp>
        <p:nvSpPr>
          <p:cNvPr id="8" name="TextBox 7"/>
          <p:cNvSpPr txBox="1"/>
          <p:nvPr/>
        </p:nvSpPr>
        <p:spPr>
          <a:xfrm>
            <a:off x="574103" y="3970824"/>
            <a:ext cx="4121756"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itchFamily="34" charset="0"/>
                <a:cs typeface="Arial" pitchFamily="34" charset="0"/>
              </a:rPr>
              <a:t>The </a:t>
            </a:r>
            <a:r>
              <a:rPr lang="en-US" sz="2400" dirty="0">
                <a:latin typeface="Arial" pitchFamily="34" charset="0"/>
                <a:cs typeface="Arial" pitchFamily="34" charset="0"/>
              </a:rPr>
              <a:t>trim tab likely checked </a:t>
            </a:r>
            <a:r>
              <a:rPr lang="en-US" sz="2400" dirty="0" smtClean="0">
                <a:latin typeface="Arial" pitchFamily="34" charset="0"/>
                <a:cs typeface="Arial" pitchFamily="34" charset="0"/>
              </a:rPr>
              <a:t>“secure” </a:t>
            </a:r>
            <a:r>
              <a:rPr lang="en-US" sz="2400" dirty="0">
                <a:latin typeface="Arial" pitchFamily="34" charset="0"/>
                <a:cs typeface="Arial" pitchFamily="34" charset="0"/>
              </a:rPr>
              <a:t>but it wasn’t the only part of the system affected</a:t>
            </a:r>
          </a:p>
        </p:txBody>
      </p:sp>
      <p:pic>
        <p:nvPicPr>
          <p:cNvPr id="9" name="Picture 2" descr="http://i6.tinypic.com/1zdw401.jpg"/>
          <p:cNvPicPr>
            <a:picLocks noChangeAspect="1" noChangeArrowheads="1"/>
          </p:cNvPicPr>
          <p:nvPr/>
        </p:nvPicPr>
        <p:blipFill>
          <a:blip r:embed="rId3" cstate="print"/>
          <a:stretch>
            <a:fillRect/>
          </a:stretch>
        </p:blipFill>
        <p:spPr bwMode="auto">
          <a:xfrm>
            <a:off x="6219825" y="2582364"/>
            <a:ext cx="4946385" cy="2776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95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P spid="7" grpId="0" build="allAtOnce"/>
      <p:bldP spid="8"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Preflight after Maintenance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sp>
        <p:nvSpPr>
          <p:cNvPr id="5" name="TextBox 4"/>
          <p:cNvSpPr txBox="1"/>
          <p:nvPr/>
        </p:nvSpPr>
        <p:spPr>
          <a:xfrm>
            <a:off x="1196613" y="2127836"/>
            <a:ext cx="5836730"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itchFamily="34" charset="0"/>
                <a:cs typeface="Arial" pitchFamily="34" charset="0"/>
              </a:rPr>
              <a:t>It’s </a:t>
            </a:r>
            <a:r>
              <a:rPr lang="en-US" sz="2400" dirty="0">
                <a:latin typeface="Arial" pitchFamily="34" charset="0"/>
                <a:cs typeface="Arial" pitchFamily="34" charset="0"/>
              </a:rPr>
              <a:t>vital to your safety</a:t>
            </a:r>
          </a:p>
        </p:txBody>
      </p:sp>
      <p:pic>
        <p:nvPicPr>
          <p:cNvPr id="9" name="Picture 2" descr="http://i6.tinypic.com/1zdw401.jpg"/>
          <p:cNvPicPr>
            <a:picLocks noChangeAspect="1" noChangeArrowheads="1"/>
          </p:cNvPicPr>
          <p:nvPr/>
        </p:nvPicPr>
        <p:blipFill>
          <a:blip r:embed="rId3" cstate="print"/>
          <a:stretch>
            <a:fillRect/>
          </a:stretch>
        </p:blipFill>
        <p:spPr bwMode="auto">
          <a:xfrm>
            <a:off x="7342632" y="1843520"/>
            <a:ext cx="4343400" cy="2438399"/>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196613" y="2455687"/>
            <a:ext cx="5847125"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itchFamily="34" charset="0"/>
                <a:cs typeface="Arial" pitchFamily="34" charset="0"/>
              </a:rPr>
              <a:t>It’s vital to the health of your aircraft</a:t>
            </a:r>
          </a:p>
        </p:txBody>
      </p:sp>
      <p:sp>
        <p:nvSpPr>
          <p:cNvPr id="11" name="TextBox 10"/>
          <p:cNvSpPr txBox="1"/>
          <p:nvPr/>
        </p:nvSpPr>
        <p:spPr>
          <a:xfrm>
            <a:off x="1196613" y="2873898"/>
            <a:ext cx="4000500" cy="1200329"/>
          </a:xfrm>
          <a:prstGeom prst="rect">
            <a:avLst/>
          </a:prstGeom>
          <a:noFill/>
        </p:spPr>
        <p:txBody>
          <a:bodyPr wrap="square" rtlCol="0">
            <a:spAutoFit/>
          </a:bodyPr>
          <a:lstStyle/>
          <a:p>
            <a:pPr marL="342900" indent="-342900">
              <a:buFont typeface="Arial" panose="020B0604020202020204" pitchFamily="34" charset="0"/>
              <a:buChar char="•"/>
              <a:tabLst>
                <a:tab pos="290513" algn="l"/>
              </a:tabLst>
            </a:pPr>
            <a:r>
              <a:rPr lang="en-US" sz="2400" dirty="0">
                <a:latin typeface="Arial" pitchFamily="34" charset="0"/>
                <a:cs typeface="Arial" pitchFamily="34" charset="0"/>
              </a:rPr>
              <a:t>It’s the last line of defense </a:t>
            </a:r>
            <a:r>
              <a:rPr lang="en-US" sz="2400" dirty="0" smtClean="0">
                <a:latin typeface="Arial" pitchFamily="34" charset="0"/>
                <a:cs typeface="Arial" pitchFamily="34" charset="0"/>
              </a:rPr>
              <a:t>against </a:t>
            </a:r>
            <a:r>
              <a:rPr lang="en-US" sz="2400" dirty="0">
                <a:latin typeface="Arial" pitchFamily="34" charset="0"/>
                <a:cs typeface="Arial" pitchFamily="34" charset="0"/>
              </a:rPr>
              <a:t>a mechanical </a:t>
            </a:r>
            <a:r>
              <a:rPr lang="en-US" sz="2400" dirty="0" smtClean="0">
                <a:latin typeface="Arial" pitchFamily="34" charset="0"/>
                <a:cs typeface="Arial" pitchFamily="34" charset="0"/>
              </a:rPr>
              <a:t>error/failure</a:t>
            </a:r>
            <a:endParaRPr lang="en-US" sz="2400" dirty="0">
              <a:latin typeface="Arial" pitchFamily="34" charset="0"/>
              <a:cs typeface="Arial" pitchFamily="34" charset="0"/>
            </a:endParaRPr>
          </a:p>
        </p:txBody>
      </p:sp>
      <p:sp>
        <p:nvSpPr>
          <p:cNvPr id="12" name="TextBox 11"/>
          <p:cNvSpPr txBox="1"/>
          <p:nvPr/>
        </p:nvSpPr>
        <p:spPr>
          <a:xfrm>
            <a:off x="1196613" y="3984549"/>
            <a:ext cx="3799613" cy="1200329"/>
          </a:xfrm>
          <a:prstGeom prst="rect">
            <a:avLst/>
          </a:prstGeom>
          <a:noFill/>
        </p:spPr>
        <p:txBody>
          <a:bodyPr wrap="square" rtlCol="0">
            <a:spAutoFit/>
          </a:bodyPr>
          <a:lstStyle/>
          <a:p>
            <a:pPr marL="342900" indent="-342900">
              <a:buFont typeface="Arial" panose="020B0604020202020204" pitchFamily="34" charset="0"/>
              <a:buChar char="•"/>
              <a:tabLst>
                <a:tab pos="290513" algn="l"/>
              </a:tabLst>
            </a:pPr>
            <a:r>
              <a:rPr lang="en-US" sz="2400" dirty="0" smtClean="0">
                <a:latin typeface="Arial" pitchFamily="34" charset="0"/>
                <a:cs typeface="Arial" pitchFamily="34" charset="0"/>
              </a:rPr>
              <a:t>Where do we look?</a:t>
            </a:r>
          </a:p>
          <a:p>
            <a:pPr marL="342900" indent="-342900">
              <a:buFont typeface="Arial" panose="020B0604020202020204" pitchFamily="34" charset="0"/>
              <a:buChar char="•"/>
              <a:tabLst>
                <a:tab pos="290513" algn="l"/>
              </a:tabLst>
            </a:pPr>
            <a:r>
              <a:rPr lang="en-US" sz="2400" dirty="0" smtClean="0">
                <a:latin typeface="Arial" pitchFamily="34" charset="0"/>
                <a:cs typeface="Arial" pitchFamily="34" charset="0"/>
              </a:rPr>
              <a:t>What </a:t>
            </a:r>
            <a:r>
              <a:rPr lang="en-US" sz="2400" dirty="0">
                <a:latin typeface="Arial" pitchFamily="34" charset="0"/>
                <a:cs typeface="Arial" pitchFamily="34" charset="0"/>
              </a:rPr>
              <a:t>do we look for</a:t>
            </a:r>
            <a:r>
              <a:rPr lang="en-US" sz="2400" dirty="0" smtClean="0">
                <a:latin typeface="Arial" pitchFamily="34" charset="0"/>
                <a:cs typeface="Arial" pitchFamily="34" charset="0"/>
              </a:rPr>
              <a:t>?</a:t>
            </a:r>
          </a:p>
          <a:p>
            <a:pPr marL="342900" indent="-342900">
              <a:buFont typeface="Arial" panose="020B0604020202020204" pitchFamily="34" charset="0"/>
              <a:buChar char="•"/>
              <a:tabLst>
                <a:tab pos="290513" algn="l"/>
              </a:tabLst>
            </a:pPr>
            <a:r>
              <a:rPr lang="en-US" sz="2400" dirty="0" smtClean="0">
                <a:latin typeface="Arial" pitchFamily="34" charset="0"/>
                <a:cs typeface="Arial" pitchFamily="34" charset="0"/>
              </a:rPr>
              <a:t>How </a:t>
            </a:r>
            <a:r>
              <a:rPr lang="en-US" sz="2400" dirty="0">
                <a:latin typeface="Arial" pitchFamily="34" charset="0"/>
                <a:cs typeface="Arial" pitchFamily="34" charset="0"/>
              </a:rPr>
              <a:t>do we do it?</a:t>
            </a:r>
          </a:p>
        </p:txBody>
      </p:sp>
      <p:pic>
        <p:nvPicPr>
          <p:cNvPr id="3" name="Picture 2"/>
          <p:cNvPicPr>
            <a:picLocks noChangeAspect="1"/>
          </p:cNvPicPr>
          <p:nvPr/>
        </p:nvPicPr>
        <p:blipFill>
          <a:blip r:embed="rId4"/>
          <a:stretch>
            <a:fillRect/>
          </a:stretch>
        </p:blipFill>
        <p:spPr>
          <a:xfrm>
            <a:off x="5391890" y="3062719"/>
            <a:ext cx="1457070" cy="2139881"/>
          </a:xfrm>
          <a:prstGeom prst="rect">
            <a:avLst/>
          </a:prstGeom>
        </p:spPr>
      </p:pic>
      <p:sp>
        <p:nvSpPr>
          <p:cNvPr id="6" name="TextBox 5"/>
          <p:cNvSpPr txBox="1"/>
          <p:nvPr/>
        </p:nvSpPr>
        <p:spPr bwMode="auto">
          <a:xfrm>
            <a:off x="808511" y="1184311"/>
            <a:ext cx="580660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600" b="1" dirty="0" smtClean="0"/>
              <a:t>This preflight is unique and should be treated as such because:</a:t>
            </a:r>
            <a:endParaRPr lang="en-US" sz="2600" b="1" dirty="0"/>
          </a:p>
        </p:txBody>
      </p:sp>
    </p:spTree>
    <p:extLst>
      <p:ext uri="{BB962C8B-B14F-4D97-AF65-F5344CB8AC3E}">
        <p14:creationId xmlns:p14="http://schemas.microsoft.com/office/powerpoint/2010/main" val="3379118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Elevator Trim Operation</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7</a:t>
            </a:fld>
            <a:endParaRPr lang="en-US" dirty="0"/>
          </a:p>
        </p:txBody>
      </p:sp>
      <p:pic>
        <p:nvPicPr>
          <p:cNvPr id="2050" name="Picture 2" descr="http://www.boldmethod.com/images/learn-to-fly/systems/4-types-of-trim-tabs/trim-operation-animated.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25445" y="1413583"/>
            <a:ext cx="6991350" cy="36671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725214" y="1576552"/>
            <a:ext cx="26906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smtClean="0">
                <a:solidFill>
                  <a:schemeClr val="accent2">
                    <a:lumMod val="50000"/>
                  </a:schemeClr>
                </a:solidFill>
              </a:rPr>
              <a:t>Which Way does it Go?</a:t>
            </a:r>
            <a:endParaRPr lang="en-US" sz="2800" b="1" dirty="0">
              <a:solidFill>
                <a:schemeClr val="accent2">
                  <a:lumMod val="50000"/>
                </a:schemeClr>
              </a:solidFill>
            </a:endParaRPr>
          </a:p>
        </p:txBody>
      </p:sp>
    </p:spTree>
    <p:extLst>
      <p:ext uri="{BB962C8B-B14F-4D97-AF65-F5344CB8AC3E}">
        <p14:creationId xmlns:p14="http://schemas.microsoft.com/office/powerpoint/2010/main" val="2451088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101003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29645" y="585650"/>
            <a:ext cx="6261463" cy="469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bwMode="auto">
          <a:xfrm>
            <a:off x="340957" y="914401"/>
            <a:ext cx="48960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4000" b="1" dirty="0" smtClean="0">
                <a:solidFill>
                  <a:schemeClr val="accent2">
                    <a:lumMod val="75000"/>
                  </a:schemeClr>
                </a:solidFill>
              </a:rPr>
              <a:t>Review Aircraft Records</a:t>
            </a:r>
            <a:endParaRPr lang="en-US" sz="4000" b="1" dirty="0">
              <a:solidFill>
                <a:schemeClr val="accent2">
                  <a:lumMod val="75000"/>
                </a:schemeClr>
              </a:solidFill>
            </a:endParaRPr>
          </a:p>
        </p:txBody>
      </p:sp>
    </p:spTree>
    <p:extLst>
      <p:ext uri="{BB962C8B-B14F-4D97-AF65-F5344CB8AC3E}">
        <p14:creationId xmlns:p14="http://schemas.microsoft.com/office/powerpoint/2010/main" val="1693187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Annuals are Special</a:t>
            </a:r>
            <a:endParaRPr lang="en-US" dirty="0"/>
          </a:p>
        </p:txBody>
      </p:sp>
      <p:sp>
        <p:nvSpPr>
          <p:cNvPr id="3" name="Content Placeholder 2"/>
          <p:cNvSpPr>
            <a:spLocks noGrp="1"/>
          </p:cNvSpPr>
          <p:nvPr>
            <p:ph idx="1"/>
          </p:nvPr>
        </p:nvSpPr>
        <p:spPr>
          <a:xfrm>
            <a:off x="2005446" y="1175617"/>
            <a:ext cx="6334991" cy="4391025"/>
          </a:xfrm>
        </p:spPr>
        <p:txBody>
          <a:bodyPr/>
          <a:lstStyle/>
          <a:p>
            <a:r>
              <a:rPr lang="en-US" sz="2000" b="0" dirty="0">
                <a:latin typeface="Arial" pitchFamily="34" charset="0"/>
                <a:cs typeface="Arial" pitchFamily="34" charset="0"/>
              </a:rPr>
              <a:t>After an annual inspection, check EVERYTHING with an eye toward ANYTHING that might seem out of place or abnormal. </a:t>
            </a:r>
          </a:p>
          <a:p>
            <a:r>
              <a:rPr lang="en-US" sz="2000" b="0" dirty="0">
                <a:latin typeface="Arial" pitchFamily="34" charset="0"/>
                <a:cs typeface="Arial" pitchFamily="34" charset="0"/>
              </a:rPr>
              <a:t>Consider performing a run up, and then taxiing back to your hangar, tiedown, or maintenance facility without flying. </a:t>
            </a:r>
          </a:p>
          <a:p>
            <a:r>
              <a:rPr lang="en-US" sz="2000" b="0" dirty="0">
                <a:latin typeface="Arial" pitchFamily="34" charset="0"/>
                <a:cs typeface="Arial" pitchFamily="34" charset="0"/>
              </a:rPr>
              <a:t>Bring a pad of paper with you, and use all five senses.  If anything feels, smells, looks, or sounds (yes, even if you get an odd taste in your </a:t>
            </a:r>
            <a:r>
              <a:rPr lang="en-US" sz="2000" b="0" dirty="0" smtClean="0">
                <a:latin typeface="Arial" pitchFamily="34" charset="0"/>
                <a:cs typeface="Arial" pitchFamily="34" charset="0"/>
              </a:rPr>
              <a:t>mouth) </a:t>
            </a:r>
            <a:r>
              <a:rPr lang="en-US" sz="2000" b="0" dirty="0">
                <a:latin typeface="Arial" pitchFamily="34" charset="0"/>
                <a:cs typeface="Arial" pitchFamily="34" charset="0"/>
              </a:rPr>
              <a:t>make a note of it, and DO NOT FLY the aircraft until you’ve resolved the issue. </a:t>
            </a:r>
          </a:p>
          <a:p>
            <a:endParaRPr lang="en-US" sz="24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pic>
        <p:nvPicPr>
          <p:cNvPr id="5" name="Picture 4" descr="annual.gif"/>
          <p:cNvPicPr>
            <a:picLocks noChangeAspect="1"/>
          </p:cNvPicPr>
          <p:nvPr/>
        </p:nvPicPr>
        <p:blipFill>
          <a:blip r:embed="rId3" cstate="print"/>
          <a:stretch>
            <a:fillRect/>
          </a:stretch>
        </p:blipFill>
        <p:spPr>
          <a:xfrm>
            <a:off x="2005446" y="970348"/>
            <a:ext cx="6716048" cy="4596294"/>
          </a:xfrm>
          <a:prstGeom prst="rect">
            <a:avLst/>
          </a:prstGeom>
          <a:ln>
            <a:noFill/>
          </a:ln>
          <a:effectLst>
            <a:outerShdw blurRad="292100" dist="139700" dir="2700000" algn="tl" rotWithShape="0">
              <a:srgbClr val="333333">
                <a:alpha val="65000"/>
              </a:srgbClr>
            </a:outerShdw>
          </a:effectLst>
        </p:spPr>
      </p:pic>
      <p:pic>
        <p:nvPicPr>
          <p:cNvPr id="1026" name="Picture 2" descr="C:\Users\AGL223GK\AppData\Local\Microsoft\Windows\Temporary Internet Files\Content.IE5\8TB4R44W\logo[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776787" y="1908929"/>
            <a:ext cx="1452322" cy="214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8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5YDFD77UPU3F-311-1774</_dlc_DocId>
    <_dlc_DocIdUrl xmlns="04289566-cf42-4ce7-aa7c-2469c3d4502e">
      <Url>https://avssp.faa.gov/avs/afsfaast/_layouts/15/DocIdRedir.aspx?ID=5YDFD77UPU3F-311-1774</Url>
      <Description>5YDFD77UPU3F-311-1774</Description>
    </_dlc_DocIdUrl>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3B92DA6-3C8F-47B4-84A7-B236CCBF1670}"/>
</file>

<file path=customXml/itemProps2.xml><?xml version="1.0" encoding="utf-8"?>
<ds:datastoreItem xmlns:ds="http://schemas.openxmlformats.org/officeDocument/2006/customXml" ds:itemID="{BD8C97F0-57D5-47B3-899F-3ECD9B9C9EE9}">
  <ds:schemaRefs>
    <ds:schemaRef ds:uri="http://purl.org/dc/terms/"/>
    <ds:schemaRef ds:uri="http://schemas.openxmlformats.org/package/2006/metadata/core-properties"/>
    <ds:schemaRef ds:uri="http://purl.org/dc/dcmitype/"/>
    <ds:schemaRef ds:uri="http://schemas.microsoft.com/office/infopath/2007/PartnerControls"/>
    <ds:schemaRef ds:uri="428a51a3-9dcf-4c6f-9a55-61372affcb0a"/>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6940C17-95E4-4CEB-96E2-AF7B2EE068A5}">
  <ds:schemaRefs>
    <ds:schemaRef ds:uri="http://schemas.microsoft.com/sharepoint/v3/contenttype/forms"/>
  </ds:schemaRefs>
</ds:datastoreItem>
</file>

<file path=customXml/itemProps4.xml><?xml version="1.0" encoding="utf-8"?>
<ds:datastoreItem xmlns:ds="http://schemas.openxmlformats.org/officeDocument/2006/customXml" ds:itemID="{CCC15A67-EFF9-4490-90AE-D7962BEDBD4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9836</TotalTime>
  <Words>3925</Words>
  <Application>Microsoft Office PowerPoint</Application>
  <PresentationFormat>Widescreen</PresentationFormat>
  <Paragraphs>373</Paragraphs>
  <Slides>32</Slides>
  <Notes>32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40" baseType="lpstr">
      <vt:lpstr>ＭＳ Ｐゴシック</vt:lpstr>
      <vt:lpstr>Arial</vt:lpstr>
      <vt:lpstr>Calibri</vt:lpstr>
      <vt:lpstr>Helvetica Neue Medium</vt:lpstr>
      <vt:lpstr>Times New Roman</vt:lpstr>
      <vt:lpstr>1_Custom Design</vt:lpstr>
      <vt:lpstr>Bitmap Image</vt:lpstr>
      <vt:lpstr>Clip</vt:lpstr>
      <vt:lpstr>The National FAA Safety Team Presents</vt:lpstr>
      <vt:lpstr>Welcome</vt:lpstr>
      <vt:lpstr>Overview  </vt:lpstr>
      <vt:lpstr>PowerPoint Presentation</vt:lpstr>
      <vt:lpstr>Preflight after maintenance</vt:lpstr>
      <vt:lpstr>Preflight after Maintenance</vt:lpstr>
      <vt:lpstr>Elevator Trim Operation</vt:lpstr>
      <vt:lpstr>PowerPoint Presentation</vt:lpstr>
      <vt:lpstr>Annuals are Special</vt:lpstr>
      <vt:lpstr>PowerPoint Presentation</vt:lpstr>
      <vt:lpstr>PowerPoint Presentation</vt:lpstr>
      <vt:lpstr>Practices</vt:lpstr>
      <vt:lpstr>PowerPoint Presentation</vt:lpstr>
      <vt:lpstr>PowerPoint Presentation</vt:lpstr>
      <vt:lpstr>Castle Nuts</vt:lpstr>
      <vt:lpstr>Throttle Cable Disconnected</vt:lpstr>
      <vt:lpstr>Lock Nuts</vt:lpstr>
      <vt:lpstr>PowerPoint Presentation</vt:lpstr>
      <vt:lpstr>PowerPoint Presentation</vt:lpstr>
      <vt:lpstr>If there’s a hole in the bolt…</vt:lpstr>
      <vt:lpstr>…it should have wire in it</vt:lpstr>
      <vt:lpstr>For more information</vt:lpstr>
      <vt:lpstr>PowerPoint Presentation</vt:lpstr>
      <vt:lpstr>PowerPoint Presentation</vt:lpstr>
      <vt:lpstr>PowerPoint Presentation</vt:lpstr>
      <vt:lpstr>Never assume….</vt:lpstr>
      <vt:lpstr>Final Thoughts </vt:lpstr>
      <vt:lpstr>PowerPoint Presentation</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Ken R (FAA)</dc:creator>
  <cp:lastModifiedBy>Steuernagle, John W (FAA)</cp:lastModifiedBy>
  <cp:revision>123</cp:revision>
  <dcterms:created xsi:type="dcterms:W3CDTF">2020-04-29T16:03:50Z</dcterms:created>
  <dcterms:modified xsi:type="dcterms:W3CDTF">2020-06-30T19:40:53Z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0ab3c424-c652-492a-aaa0-6e00b66642eb</vt:lpwstr>
  </property>
</Properties>
</file>