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8"/>
  </p:notesMasterIdLst>
  <p:handoutMasterIdLst>
    <p:handoutMasterId r:id="rId39"/>
  </p:handoutMasterIdLst>
  <p:sldIdLst>
    <p:sldId id="273" r:id="rId7"/>
    <p:sldId id="292" r:id="rId8"/>
    <p:sldId id="324" r:id="rId9"/>
    <p:sldId id="369" r:id="rId10"/>
    <p:sldId id="366" r:id="rId11"/>
    <p:sldId id="367" r:id="rId12"/>
    <p:sldId id="364" r:id="rId13"/>
    <p:sldId id="365" r:id="rId14"/>
    <p:sldId id="381" r:id="rId15"/>
    <p:sldId id="368" r:id="rId16"/>
    <p:sldId id="370" r:id="rId17"/>
    <p:sldId id="372" r:id="rId18"/>
    <p:sldId id="371" r:id="rId19"/>
    <p:sldId id="374" r:id="rId20"/>
    <p:sldId id="375" r:id="rId21"/>
    <p:sldId id="376" r:id="rId22"/>
    <p:sldId id="373" r:id="rId23"/>
    <p:sldId id="377" r:id="rId24"/>
    <p:sldId id="378" r:id="rId25"/>
    <p:sldId id="379" r:id="rId26"/>
    <p:sldId id="380" r:id="rId27"/>
    <p:sldId id="382" r:id="rId28"/>
    <p:sldId id="383" r:id="rId29"/>
    <p:sldId id="384" r:id="rId30"/>
    <p:sldId id="387" r:id="rId31"/>
    <p:sldId id="323" r:id="rId32"/>
    <p:sldId id="386" r:id="rId33"/>
    <p:sldId id="388" r:id="rId34"/>
    <p:sldId id="307" r:id="rId35"/>
    <p:sldId id="320" r:id="rId36"/>
    <p:sldId id="385" r:id="rId37"/>
  </p:sldIdLst>
  <p:sldSz cx="12192000" cy="6858000"/>
  <p:notesSz cx="6858000" cy="9296400"/>
  <p:custDataLst>
    <p:tags r:id="rId40"/>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324"/>
            <p14:sldId id="369"/>
            <p14:sldId id="366"/>
            <p14:sldId id="367"/>
            <p14:sldId id="364"/>
            <p14:sldId id="365"/>
            <p14:sldId id="381"/>
            <p14:sldId id="368"/>
            <p14:sldId id="370"/>
            <p14:sldId id="372"/>
            <p14:sldId id="371"/>
            <p14:sldId id="374"/>
            <p14:sldId id="375"/>
            <p14:sldId id="376"/>
            <p14:sldId id="373"/>
            <p14:sldId id="377"/>
            <p14:sldId id="378"/>
            <p14:sldId id="379"/>
            <p14:sldId id="380"/>
            <p14:sldId id="382"/>
            <p14:sldId id="383"/>
            <p14:sldId id="384"/>
            <p14:sldId id="387"/>
            <p14:sldId id="323"/>
            <p14:sldId id="386"/>
            <p14:sldId id="388"/>
            <p14:sldId id="307"/>
            <p14:sldId id="320"/>
            <p14:sldId id="385"/>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48588" autoAdjust="0"/>
  </p:normalViewPr>
  <p:slideViewPr>
    <p:cSldViewPr snapToGrid="0">
      <p:cViewPr>
        <p:scale>
          <a:sx n="202" d="100"/>
          <a:sy n="202" d="100"/>
        </p:scale>
        <p:origin x="-1038" y="-3252"/>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sz="1200" b="1" kern="1200" dirty="0" smtClean="0">
                <a:solidFill>
                  <a:schemeClr val="tx1"/>
                </a:solidFill>
                <a:effectLst/>
                <a:latin typeface="Times New Roman" pitchFamily="18" charset="0"/>
                <a:ea typeface="+mn-ea"/>
                <a:cs typeface="+mn-cs"/>
              </a:rPr>
              <a:t>2022/03-03-242(I)PP</a:t>
            </a:r>
            <a:r>
              <a:rPr lang="en-US" b="1"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a:t>
            </a:r>
            <a:r>
              <a:rPr lang="en-US" smtClean="0">
                <a:latin typeface="Times New Roman" pitchFamily="18" charset="0"/>
                <a:ea typeface="ＭＳ Ｐゴシック" pitchFamily="34" charset="-128"/>
              </a:rPr>
              <a:t>, </a:t>
            </a:r>
            <a:r>
              <a:rPr lang="en-US" sz="1200" kern="1200" smtClean="0">
                <a:solidFill>
                  <a:schemeClr val="tx1"/>
                </a:solidFill>
                <a:effectLst/>
                <a:latin typeface="Times New Roman" pitchFamily="18" charset="0"/>
                <a:ea typeface="+mn-ea"/>
                <a:cs typeface="+mn-cs"/>
              </a:rPr>
              <a:t>National FAASTeam Program Manager (Operations)</a:t>
            </a:r>
            <a:r>
              <a:rPr lang="en-US"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CFIT and Plan Continuation Bias</a:t>
            </a:r>
          </a:p>
          <a:p>
            <a:pPr eaLnBrk="1" hangingPunct="1"/>
            <a:endParaRPr lang="en-US" dirty="0" smtClean="0">
              <a:latin typeface="Times New Roman" pitchFamily="18" charset="0"/>
              <a:ea typeface="ＭＳ Ｐゴシック" pitchFamily="34" charset="-128"/>
            </a:endParaRP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3, and 4 for examples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flight’s not going as planned, it doesn’t pay to wait for things to get better.  Obviously it’s much better to address small problems</a:t>
            </a:r>
            <a:r>
              <a:rPr lang="en-US" baseline="0" dirty="0" smtClean="0"/>
              <a:t> early; before they become big ones.</a:t>
            </a:r>
          </a:p>
          <a:p>
            <a:endParaRPr lang="en-US" baseline="0" dirty="0" smtClean="0"/>
          </a:p>
          <a:p>
            <a:r>
              <a:rPr lang="en-US" baseline="0" dirty="0" smtClean="0"/>
              <a:t>It’s also obvious that effective flight planning doesn’t stop with the taxi out but rather continues throughout the flight.  </a:t>
            </a:r>
          </a:p>
          <a:p>
            <a:endParaRPr lang="en-US" baseline="0" dirty="0" smtClean="0"/>
          </a:p>
          <a:p>
            <a:r>
              <a:rPr lang="en-US" b="1" baseline="0" dirty="0" smtClean="0"/>
              <a:t>(Next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120772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hypothetical scenario for consideration:</a:t>
            </a:r>
          </a:p>
          <a:p>
            <a:endParaRPr lang="en-US" dirty="0" smtClean="0"/>
          </a:p>
          <a:p>
            <a:r>
              <a:rPr lang="en-US" dirty="0" smtClean="0"/>
              <a:t>You’re approaching your destination airport with 2-hours of fuel on board.  The destination weather is at</a:t>
            </a:r>
            <a:r>
              <a:rPr lang="en-US" baseline="0" dirty="0" smtClean="0"/>
              <a:t> precision approach minimums. </a:t>
            </a:r>
          </a:p>
          <a:p>
            <a:endParaRPr lang="en-US" baseline="0" dirty="0" smtClean="0"/>
          </a:p>
          <a:p>
            <a:r>
              <a:rPr lang="en-US" baseline="0" dirty="0" smtClean="0"/>
              <a:t>An alternate airport with VMC weather but no instrument approach options is one hour away.  There’s a closer IFR option a half hour away.  It has only non-precision approach options but the weather is well above minimums.  </a:t>
            </a:r>
            <a:r>
              <a:rPr lang="en-US" b="1" baseline="0" dirty="0" smtClean="0"/>
              <a:t>(Click)</a:t>
            </a:r>
          </a:p>
          <a:p>
            <a:endParaRPr lang="en-US" b="1" baseline="0" dirty="0" smtClean="0"/>
          </a:p>
          <a:p>
            <a:r>
              <a:rPr lang="en-US" b="0" baseline="0" dirty="0" smtClean="0"/>
              <a:t>You shoot an ILS approach at the destination airport but can’t see the runway at the missed approach point so you initiate a go-around and head for the missed approach holding fix.</a:t>
            </a:r>
          </a:p>
          <a:p>
            <a:endParaRPr lang="en-US" b="0" baseline="0" dirty="0" smtClean="0"/>
          </a:p>
          <a:p>
            <a:r>
              <a:rPr lang="en-US" b="0" baseline="0" dirty="0" smtClean="0"/>
              <a:t>So do you fly another approach at the destination or head for one of the alternates?  </a:t>
            </a:r>
            <a:r>
              <a:rPr lang="en-US" b="1" baseline="0" dirty="0" smtClean="0"/>
              <a:t>(Click)</a:t>
            </a:r>
            <a:endParaRPr lang="en-US" b="0" baseline="0" dirty="0" smtClean="0"/>
          </a:p>
          <a:p>
            <a:endParaRPr lang="en-US" b="0" baseline="0" dirty="0" smtClean="0"/>
          </a:p>
          <a:p>
            <a:r>
              <a:rPr lang="en-US" b="1" baseline="0" dirty="0" smtClean="0"/>
              <a:t>Presentation note:  </a:t>
            </a:r>
            <a:r>
              <a:rPr lang="en-US" b="0" i="1" baseline="0" dirty="0" smtClean="0"/>
              <a:t>Lead a discussion on alternatives.  If the pilot was on course and on glide path at the missed approach point does it make sense to try another approach?  We will feel the pressure to complete the mission and land at the destination airport.  And flying another approach will be easier than proceeding to a new destination but, if the first approach was perfect and the weather hasn’t changed, we should proceed to our alternate.  But which alternate?  After discussion is complete:</a:t>
            </a:r>
          </a:p>
          <a:p>
            <a:endParaRPr lang="en-US" b="0" i="1" baseline="0" dirty="0" smtClean="0"/>
          </a:p>
          <a:p>
            <a:r>
              <a:rPr lang="en-US" b="1" i="0" baseline="0" dirty="0" smtClean="0"/>
              <a:t>(Next Slide)</a:t>
            </a:r>
          </a:p>
          <a:p>
            <a:endParaRPr lang="en-US" baseline="0" dirty="0" smtClean="0"/>
          </a:p>
          <a:p>
            <a:r>
              <a:rPr lang="en-US" b="1" baseline="0" dirty="0" smtClean="0"/>
              <a:t>Background:  </a:t>
            </a:r>
            <a:r>
              <a:rPr lang="en-US" b="0" baseline="0" dirty="0" smtClean="0"/>
              <a:t>The background information article, </a:t>
            </a:r>
            <a:r>
              <a:rPr lang="en-US" b="0" i="1" baseline="0" dirty="0" smtClean="0"/>
              <a:t>7 Approaches – 1 Landing, that details the flight discussed on this and the next two slides </a:t>
            </a:r>
            <a:r>
              <a:rPr lang="en-US" b="0" i="0" baseline="0" dirty="0" smtClean="0"/>
              <a:t>is included in the Approved Resources folder for this presentation.</a:t>
            </a:r>
            <a:endParaRPr lang="en-US" b="1"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703613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we’ve discussed a hypothetical case, let’s take a look at the same sort of circumstances that prevailed during an actual B 737 flight from the middle east to India.  The destination weather was at ILS minimums as the crew made their first approach.  A decent VFR Alternate was 200 miles away.  An IFR alternate served by a non-precision instrument approach was 100 miles closer. There was enough fuel on board to reach either alternate airport.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But after three missed approaches at the destination, the VFR alternate option was beyond their fuel range so they flew to the IFR alternate where the weather was now deteriorating.  With no other options, they flew 3 more missed approaches </a:t>
            </a:r>
            <a:r>
              <a:rPr lang="en-US" b="1" baseline="0" dirty="0" smtClean="0"/>
              <a:t>(Click)</a:t>
            </a:r>
          </a:p>
          <a:p>
            <a:endParaRPr lang="en-US" b="0" baseline="0" dirty="0" smtClean="0"/>
          </a:p>
          <a:p>
            <a:r>
              <a:rPr lang="en-US" b="0" baseline="0" dirty="0" smtClean="0"/>
              <a:t>Before landing with less than 15 minutes of fuel on board.</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a:t>
            </a:r>
            <a:r>
              <a:rPr lang="en-US" b="1" baseline="0" smtClean="0"/>
              <a:t>Slide)</a:t>
            </a:r>
            <a:endParaRPr lang="en-US" b="1"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272916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has all this got to do with CFIT?</a:t>
            </a:r>
            <a:r>
              <a:rPr lang="en-US" baseline="0" dirty="0" smtClean="0"/>
              <a:t>  Well sometimes we’re so focused on and committed to the mission that we don’t notice serious flight hazards along the way.  We seek support for our decisions to continue while rejecting information that argues for changing the plan.  </a:t>
            </a:r>
            <a:r>
              <a:rPr lang="en-US" b="1" baseline="0" dirty="0" smtClean="0"/>
              <a:t>(Click) </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Besides – it’s usually easier to continue an established plan than to come up with a new plan while still flying the aircraft.  That’s why it’s essential to have at least one alternative plan ready to go. </a:t>
            </a:r>
            <a:r>
              <a:rPr lang="en-US" b="1" baseline="0" dirty="0" smtClean="0"/>
              <a:t>(Click) </a:t>
            </a:r>
          </a:p>
          <a:p>
            <a:endParaRPr lang="en-US" baseline="0" dirty="0" smtClean="0"/>
          </a:p>
          <a:p>
            <a:r>
              <a:rPr lang="en-US" baseline="0" dirty="0" smtClean="0"/>
              <a:t>Don’t be reluctant to exercise your alternate plan.  Diversion to an alternate should be viewed as a success – not a failure.  We don’t want to disappoint or inconvenience our passengers but our job</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is to get them on the ground safely.  If that means landing at an alternate destination so be it.  Diversion to an alternate is a lot easier for passengers to accept if you manage their expectations by briefing them on the possibility before the flight.  Explain that conditions are such that landing at the preferred destination may be impossible.  If that’s the case you’ll divert to the alternate. </a:t>
            </a:r>
            <a:r>
              <a:rPr lang="en-US" b="1" baseline="0" dirty="0" smtClean="0"/>
              <a:t>(Click) </a:t>
            </a:r>
            <a:endParaRPr lang="en-US" baseline="0" dirty="0" smtClean="0"/>
          </a:p>
          <a:p>
            <a:endParaRPr lang="en-US" baseline="0" dirty="0" smtClean="0"/>
          </a:p>
          <a:p>
            <a:r>
              <a:rPr lang="en-US" baseline="0" dirty="0" smtClean="0"/>
              <a:t>Finally, keep in mind that the longer you wait to exercise your alternate options, the fewer options will be available.  The pilots in our story waited until their VFR alternate option was impossible to reach and ended up making a bad situation worse.</a:t>
            </a:r>
          </a:p>
          <a:p>
            <a:endParaRPr lang="en-US" baseline="0" dirty="0" smtClean="0"/>
          </a:p>
          <a:p>
            <a:r>
              <a:rPr lang="en-US" b="1" baseline="0" dirty="0" smtClean="0"/>
              <a:t>(Next Slide)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2950169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Wouldn’t it be nice to know what the weather ahead looks</a:t>
            </a:r>
            <a:r>
              <a:rPr lang="en-US" baseline="0" dirty="0" smtClean="0"/>
              <a:t> like?  From what we can see in this picture we’re probably too low to fly IFR so the question becomes, “can we maintain VFR?”.</a:t>
            </a:r>
          </a:p>
          <a:p>
            <a:r>
              <a:rPr lang="en-US" baseline="0" dirty="0" smtClean="0"/>
              <a:t>If there’s an airport just around the corner and they report the weather, we may have the answer to our question.  If not, it looks like we’ll have to descend to take a look.   That’s a tough decision to make and, as we’ll see, familiarity with the environment can lead you to make some bad choices.  This is a classic setup for a CFIT accident and this is what the GAJSC is trying to avoid.  To illustrate our point we’re going to discuss a commercial helicopter flight.  It’s probably not the flight that comes immediately to mind but there are some frightening similarities.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3953005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helicopter is a Sikorsky S92-A equipped for</a:t>
            </a:r>
            <a:r>
              <a:rPr lang="en-US" baseline="0" dirty="0" smtClean="0"/>
              <a:t> VFR and IFR Day and Night flight.  For this mission, it’s crewed by two captain-qualified pilots who have frequently flown as a crew.  Their practice is to alternate Pilot in Command (Pilot Flying) and Pilot Monitoring roles from flight to flight.  </a:t>
            </a:r>
            <a:r>
              <a:rPr lang="en-US" b="1" baseline="0" dirty="0" smtClean="0"/>
              <a:t>(Click)</a:t>
            </a:r>
          </a:p>
          <a:p>
            <a:endParaRPr lang="en-US" b="1" baseline="0" dirty="0" smtClean="0"/>
          </a:p>
          <a:p>
            <a:r>
              <a:rPr lang="en-US" b="0" baseline="0" dirty="0" smtClean="0"/>
              <a:t>The Pilot Flying has 6,200 hours of flight time with 441 hours in the S92.  In addition to flying duties, he is the Managing Director and the Safety Manager for his company.</a:t>
            </a:r>
          </a:p>
          <a:p>
            <a:r>
              <a:rPr lang="en-US" b="0" baseline="0" dirty="0" smtClean="0"/>
              <a:t>He is also the Principal Point of Contact for the client on this flight so he’s quite familiar with the client’s service requirements and the operational environment.  </a:t>
            </a:r>
            <a:r>
              <a:rPr lang="en-US" b="1" baseline="0" dirty="0" smtClean="0"/>
              <a:t>(Click)</a:t>
            </a:r>
            <a:endParaRPr lang="en-US" b="0" baseline="0" dirty="0" smtClean="0"/>
          </a:p>
          <a:p>
            <a:endParaRPr lang="en-US" b="0" baseline="0" dirty="0" smtClean="0"/>
          </a:p>
          <a:p>
            <a:r>
              <a:rPr lang="en-US" b="0" baseline="0" dirty="0" smtClean="0"/>
              <a:t>The Pilot Monitoring has 732 hours of flight time with 250 hours in Type.  He has no managerial roles with the company.</a:t>
            </a:r>
          </a:p>
          <a:p>
            <a:endParaRPr lang="en-US" b="0" baseline="0" dirty="0" smtClean="0"/>
          </a:p>
          <a:p>
            <a:r>
              <a:rPr lang="en-US" b="1" baseline="0" dirty="0" smtClean="0"/>
              <a:t>(Next Slide)</a:t>
            </a:r>
          </a:p>
          <a:p>
            <a:endParaRPr lang="en-US" b="1" baseline="0" dirty="0" smtClean="0"/>
          </a:p>
          <a:p>
            <a:r>
              <a:rPr lang="en-US" b="1" baseline="0" dirty="0" smtClean="0"/>
              <a:t>Background:  </a:t>
            </a:r>
            <a:r>
              <a:rPr lang="en-US" b="0" baseline="0" dirty="0" smtClean="0"/>
              <a:t>The background information article, </a:t>
            </a:r>
            <a:r>
              <a:rPr lang="en-US" b="0" i="1" baseline="0" dirty="0" smtClean="0"/>
              <a:t>U K </a:t>
            </a:r>
            <a:r>
              <a:rPr lang="en-US" b="0" i="1" baseline="0" dirty="0" err="1" smtClean="0"/>
              <a:t>Heli</a:t>
            </a:r>
            <a:r>
              <a:rPr lang="en-US" b="0" i="1" baseline="0" dirty="0" smtClean="0"/>
              <a:t> -  </a:t>
            </a:r>
            <a:r>
              <a:rPr lang="en-US" b="0" baseline="0" dirty="0" smtClean="0"/>
              <a:t>detailing the incident discussed here and in the next 3 slides is included in Approved Resources.</a:t>
            </a:r>
          </a:p>
          <a:p>
            <a:endParaRPr lang="en-US" b="0"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922826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mission is to pick</a:t>
            </a:r>
            <a:r>
              <a:rPr lang="en-US" baseline="0" dirty="0" smtClean="0"/>
              <a:t> up passengers from commercial airport and fly them to a private landing site on the Client’s estate.  The incoming flight is scheduled to land just before sunset so the pilots are hoping for an expeditious transfer so that they can reach the destination before nightfall.  </a:t>
            </a:r>
          </a:p>
          <a:p>
            <a:endParaRPr lang="en-US" baseline="0" dirty="0" smtClean="0"/>
          </a:p>
          <a:p>
            <a:r>
              <a:rPr lang="en-US" baseline="0" dirty="0" smtClean="0"/>
              <a:t>The weather is running between 800 and 1,000 feet Overcast with 3 Miles Visibility.  On the inbound positioning flight, the crew flew an ILS approach to the commercial airport.  They discuss diverting to an nearby airport with an instrument approach if they are unable to land at the destination.</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220881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a plan view of the flight.  The magenta line shows the planned route.  This</a:t>
            </a:r>
            <a:r>
              <a:rPr lang="en-US" baseline="0" dirty="0" smtClean="0"/>
              <a:t> would position the aircraft for an approach from the south; making it possible to see a portable visual approach aid at the landing site.  B</a:t>
            </a:r>
            <a:r>
              <a:rPr lang="en-US" dirty="0" smtClean="0"/>
              <a:t>ut, trying</a:t>
            </a:r>
            <a:r>
              <a:rPr lang="en-US" baseline="0" dirty="0" smtClean="0"/>
              <a:t> to complete the flight in daylight, the PIC elected to head direct to the field and approach from the north as shown by the blue line.  </a:t>
            </a:r>
            <a:r>
              <a:rPr lang="en-US" b="1" baseline="0" dirty="0" smtClean="0"/>
              <a:t>(Click)</a:t>
            </a:r>
          </a:p>
          <a:p>
            <a:endParaRPr lang="en-US" b="1" baseline="0" dirty="0" smtClean="0"/>
          </a:p>
          <a:p>
            <a:r>
              <a:rPr lang="en-US" b="0" baseline="0" dirty="0" smtClean="0"/>
              <a:t>Although the flight descended to less than 50 feet above the ground and came within less than a mile of the destination; they failed to see it; and a climb and go-around were initiated.  It was now night and the PIC stated that he would try an approach from the south in hopes of seeing the portable visual approach aid.  Low clouds and poor visibility in drizzle persisted on this approach and the crew discussed returning to the origin airport but the portable approach aid was seen at 1 mile and the flight was completed to the destination.</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3417323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complicating bias leads us to think, “I would never do that”!  And I’m sure the helicopter crew would never have made the flight if they knew how close they would come to disaster.</a:t>
            </a:r>
          </a:p>
          <a:p>
            <a:endParaRPr lang="en-US" baseline="0" dirty="0" smtClean="0"/>
          </a:p>
          <a:p>
            <a:r>
              <a:rPr lang="en-US" baseline="0" dirty="0" smtClean="0"/>
              <a:t>But they didn’t know how the flight would progress when they took off.  It’s easy to say, “I would never do that!”, when we know how the story ends.  We’re looking at the story in the blinding light of Hindsight Bias.</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2087712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ea typeface="ＭＳ Ｐゴシック" pitchFamily="34" charset="-128"/>
              </a:rPr>
              <a:t>As investigators construct the chain of events from the end to the beginning, it’s easy to see where things went wrong.  Hindsight bias leads to the contention that the persons who err knew, or should have known, that their actions would lead to disaster.  Once we know how the story ends, it’s easy to think, “that couldn’t happen to me”.</a:t>
            </a:r>
          </a:p>
          <a:p>
            <a:endParaRPr lang="en-US" baseline="0" dirty="0" smtClean="0">
              <a:ea typeface="ＭＳ Ｐゴシック" pitchFamily="34" charset="-128"/>
            </a:endParaRPr>
          </a:p>
          <a:p>
            <a:r>
              <a:rPr lang="en-US" baseline="0" dirty="0" smtClean="0">
                <a:ea typeface="ＭＳ Ｐゴシック" pitchFamily="34" charset="-128"/>
              </a:rPr>
              <a:t>Well, there’s a big problem with that way of thinking.</a:t>
            </a:r>
          </a:p>
          <a:p>
            <a:endParaRPr lang="en-US" baseline="0" dirty="0" smtClean="0">
              <a:ea typeface="ＭＳ Ｐゴシック" pitchFamily="34" charset="-128"/>
            </a:endParaRPr>
          </a:p>
          <a:p>
            <a:r>
              <a:rPr lang="en-US" b="1" baseline="0" dirty="0" smtClean="0">
                <a:ea typeface="ＭＳ Ｐゴシック" pitchFamily="34" charset="-128"/>
              </a:rPr>
              <a:t>(Next Slide)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48E1A2F2-4E06-46CA-B4E6-682FA1A2BCB6}" type="slidenum">
              <a:rPr lang="en-US" sz="1200" smtClean="0">
                <a:latin typeface="Times New Roman" pitchFamily="18" charset="0"/>
              </a:rPr>
              <a:pPr eaLnBrk="1" hangingPunct="1"/>
              <a:t>19</a:t>
            </a:fld>
            <a:endParaRPr lang="en-US" sz="1200" smtClean="0">
              <a:latin typeface="Times New Roman" pitchFamily="18" charset="0"/>
            </a:endParaRPr>
          </a:p>
        </p:txBody>
      </p:sp>
    </p:spTree>
    <p:extLst>
      <p:ext uri="{BB962C8B-B14F-4D97-AF65-F5344CB8AC3E}">
        <p14:creationId xmlns:p14="http://schemas.microsoft.com/office/powerpoint/2010/main" val="341442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The problem with hindsight</a:t>
            </a:r>
            <a:r>
              <a:rPr lang="en-US" baseline="0" dirty="0" smtClean="0">
                <a:ea typeface="ＭＳ Ｐゴシック" pitchFamily="34" charset="-128"/>
              </a:rPr>
              <a:t> bias is that people don’t usually set out to create a disaster – certainly not for their loved ones or themselves.  Kierkegaard is saying that we understand life through reflection but it’s difficult or often impossible to reflect forward.  </a:t>
            </a:r>
          </a:p>
          <a:p>
            <a:endParaRPr lang="en-US" baseline="0" dirty="0" smtClean="0">
              <a:ea typeface="ＭＳ Ｐゴシック" pitchFamily="34" charset="-128"/>
            </a:endParaRPr>
          </a:p>
          <a:p>
            <a:r>
              <a:rPr lang="en-US" baseline="0" dirty="0" smtClean="0">
                <a:ea typeface="ＭＳ Ｐゴシック" pitchFamily="34" charset="-128"/>
              </a:rPr>
              <a:t>Still, when seeking to understand why accidents happen, we must look at the pilot’s decision making process from the beginning.  Only then can we begin to understand why what happens – happens.</a:t>
            </a:r>
          </a:p>
          <a:p>
            <a:endParaRPr lang="en-US" baseline="0" dirty="0" smtClean="0">
              <a:ea typeface="ＭＳ Ｐゴシック" pitchFamily="34" charset="-128"/>
            </a:endParaRPr>
          </a:p>
          <a:p>
            <a:r>
              <a:rPr lang="en-US" b="1" baseline="0" dirty="0" smtClean="0">
                <a:ea typeface="ＭＳ Ｐゴシック" pitchFamily="34" charset="-128"/>
              </a:rPr>
              <a:t>(Next Slide)</a:t>
            </a:r>
            <a:endParaRPr lang="en-US" b="1" dirty="0" smtClean="0">
              <a:ea typeface="ＭＳ Ｐゴシック" pitchFamily="34"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2AA88F02-E63B-445F-9E0E-C834285D3AEC}" type="slidenum">
              <a:rPr lang="en-US" sz="1200" smtClean="0">
                <a:latin typeface="Times New Roman" pitchFamily="18" charset="0"/>
              </a:rPr>
              <a:pPr eaLnBrk="1" hangingPunct="1"/>
              <a:t>20</a:t>
            </a:fld>
            <a:endParaRPr lang="en-US" sz="1200" smtClean="0">
              <a:latin typeface="Times New Roman" pitchFamily="18" charset="0"/>
            </a:endParaRPr>
          </a:p>
        </p:txBody>
      </p:sp>
    </p:spTree>
    <p:extLst>
      <p:ext uri="{BB962C8B-B14F-4D97-AF65-F5344CB8AC3E}">
        <p14:creationId xmlns:p14="http://schemas.microsoft.com/office/powerpoint/2010/main" val="3920096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Here’s another really important point.  People cannot easily avoid those actions they didn’t intend to commit.  </a:t>
            </a:r>
          </a:p>
          <a:p>
            <a:endParaRPr lang="en-US" dirty="0" smtClean="0">
              <a:ea typeface="ＭＳ Ｐゴシック" pitchFamily="34" charset="-128"/>
            </a:endParaRPr>
          </a:p>
          <a:p>
            <a:r>
              <a:rPr lang="en-US" dirty="0" smtClean="0">
                <a:ea typeface="ＭＳ Ｐゴシック" pitchFamily="34" charset="-128"/>
              </a:rPr>
              <a:t>It’s very difficult to see that the choices you’re making are directing you along a path to tragedy.  Whatever the activity, people rarely set out to create a disaster and yet – sometimes – circumstances and environment and human decisions combine with decidedly unfavorable results.  </a:t>
            </a:r>
            <a:r>
              <a:rPr lang="en-US" b="0" dirty="0" smtClean="0">
                <a:ea typeface="ＭＳ Ｐゴシック" pitchFamily="34" charset="-128"/>
              </a:rPr>
              <a:t>And</a:t>
            </a:r>
            <a:r>
              <a:rPr lang="en-US" b="0" baseline="0" dirty="0" smtClean="0">
                <a:ea typeface="ＭＳ Ｐゴシック" pitchFamily="34" charset="-128"/>
              </a:rPr>
              <a:t> there’s usually a system component to the error.  </a:t>
            </a:r>
            <a:r>
              <a:rPr lang="en-US" b="1" dirty="0" smtClean="0">
                <a:ea typeface="ＭＳ Ｐゴシック" pitchFamily="34" charset="-128"/>
              </a:rPr>
              <a:t>(Click)</a:t>
            </a:r>
          </a:p>
          <a:p>
            <a:endParaRPr lang="en-US" dirty="0" smtClean="0">
              <a:ea typeface="ＭＳ Ｐゴシック" pitchFamily="34" charset="-128"/>
            </a:endParaRPr>
          </a:p>
          <a:p>
            <a:r>
              <a:rPr lang="en-US" dirty="0" smtClean="0">
                <a:ea typeface="ＭＳ Ｐゴシック" pitchFamily="34" charset="-128"/>
              </a:rPr>
              <a:t>We all operate within multiple systems – sometimes without even knowing it.  </a:t>
            </a:r>
            <a:r>
              <a:rPr lang="en-US" b="1" dirty="0" smtClean="0">
                <a:ea typeface="ＭＳ Ｐゴシック" pitchFamily="34" charset="-128"/>
              </a:rPr>
              <a:t>(Click)  </a:t>
            </a:r>
          </a:p>
          <a:p>
            <a:endParaRPr lang="en-US" dirty="0" smtClean="0">
              <a:ea typeface="ＭＳ Ｐゴシック" pitchFamily="34" charset="-128"/>
            </a:endParaRPr>
          </a:p>
          <a:p>
            <a:r>
              <a:rPr lang="en-US" dirty="0" smtClean="0">
                <a:ea typeface="ＭＳ Ｐゴシック" pitchFamily="34" charset="-128"/>
              </a:rPr>
              <a:t>Goo</a:t>
            </a:r>
            <a:r>
              <a:rPr lang="en-US" baseline="0" dirty="0" smtClean="0">
                <a:ea typeface="ＭＳ Ｐゴシック" pitchFamily="34" charset="-128"/>
              </a:rPr>
              <a:t>d system design supports safe and effective decision making</a:t>
            </a:r>
            <a:r>
              <a:rPr lang="en-US" dirty="0" smtClean="0">
                <a:ea typeface="ＭＳ Ｐゴシック" pitchFamily="34" charset="-128"/>
              </a:rPr>
              <a:t>.  But some systems support the opposite.  Just take a look at this:  </a:t>
            </a:r>
          </a:p>
          <a:p>
            <a:endParaRPr lang="en-US" b="1" dirty="0" smtClean="0">
              <a:ea typeface="ＭＳ Ｐゴシック" pitchFamily="34" charset="-128"/>
            </a:endParaRPr>
          </a:p>
          <a:p>
            <a:r>
              <a:rPr lang="en-US" b="1" dirty="0" smtClean="0">
                <a:ea typeface="ＭＳ Ｐゴシック" pitchFamily="34" charset="-128"/>
              </a:rPr>
              <a:t>(Next Slide)</a:t>
            </a:r>
          </a:p>
          <a:p>
            <a:endParaRPr lang="en-US" b="1" dirty="0" smtClean="0">
              <a:ea typeface="ＭＳ Ｐゴシック" pitchFamily="34" charset="-128"/>
            </a:endParaRPr>
          </a:p>
          <a:p>
            <a:endParaRPr lang="en-US" dirty="0" smtClean="0">
              <a:ea typeface="ＭＳ Ｐゴシック" pitchFamily="34"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Arial" charset="0"/>
                <a:ea typeface="ＭＳ Ｐゴシック" pitchFamily="34" charset="-128"/>
              </a:defRPr>
            </a:lvl1pPr>
            <a:lvl2pPr marL="742950" indent="-285750" defTabSz="917575" eaLnBrk="0" hangingPunct="0">
              <a:defRPr sz="2400">
                <a:solidFill>
                  <a:schemeClr val="tx1"/>
                </a:solidFill>
                <a:latin typeface="Arial" charset="0"/>
                <a:ea typeface="ＭＳ Ｐゴシック" pitchFamily="34" charset="-128"/>
              </a:defRPr>
            </a:lvl2pPr>
            <a:lvl3pPr marL="1143000" indent="-228600" defTabSz="917575" eaLnBrk="0" hangingPunct="0">
              <a:defRPr sz="2400">
                <a:solidFill>
                  <a:schemeClr val="tx1"/>
                </a:solidFill>
                <a:latin typeface="Arial" charset="0"/>
                <a:ea typeface="ＭＳ Ｐゴシック" pitchFamily="34" charset="-128"/>
              </a:defRPr>
            </a:lvl3pPr>
            <a:lvl4pPr marL="1600200" indent="-228600" defTabSz="917575" eaLnBrk="0" hangingPunct="0">
              <a:defRPr sz="2400">
                <a:solidFill>
                  <a:schemeClr val="tx1"/>
                </a:solidFill>
                <a:latin typeface="Arial" charset="0"/>
                <a:ea typeface="ＭＳ Ｐゴシック" pitchFamily="34" charset="-128"/>
              </a:defRPr>
            </a:lvl4pPr>
            <a:lvl5pPr marL="2057400" indent="-228600" defTabSz="917575" eaLnBrk="0" hangingPunct="0">
              <a:defRPr sz="2400">
                <a:solidFill>
                  <a:schemeClr val="tx1"/>
                </a:solidFill>
                <a:latin typeface="Arial" charset="0"/>
                <a:ea typeface="ＭＳ Ｐゴシック" pitchFamily="34" charset="-128"/>
              </a:defRPr>
            </a:lvl5pPr>
            <a:lvl6pPr marL="25146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1757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C8E1802C-04D4-4A0C-965B-565C8E38A453}" type="slidenum">
              <a:rPr lang="en-US" sz="1200" smtClean="0">
                <a:latin typeface="Times New Roman" pitchFamily="18" charset="0"/>
              </a:rPr>
              <a:pPr eaLnBrk="1" hangingPunct="1"/>
              <a:t>21</a:t>
            </a:fld>
            <a:endParaRPr lang="en-US" sz="1200" smtClean="0">
              <a:latin typeface="Times New Roman" pitchFamily="18" charset="0"/>
            </a:endParaRPr>
          </a:p>
        </p:txBody>
      </p:sp>
    </p:spTree>
    <p:extLst>
      <p:ext uri="{BB962C8B-B14F-4D97-AF65-F5344CB8AC3E}">
        <p14:creationId xmlns:p14="http://schemas.microsoft.com/office/powerpoint/2010/main" val="3378863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just a rudimentary look at the system involved in our story.  The Air</a:t>
            </a:r>
            <a:r>
              <a:rPr lang="en-US" baseline="0" dirty="0" smtClean="0"/>
              <a:t> transportation company and it’s flight personnel were licensed by the government and governed by applicable laws and regulations.</a:t>
            </a:r>
          </a:p>
          <a:p>
            <a:r>
              <a:rPr lang="en-US" baseline="0" dirty="0" smtClean="0"/>
              <a:t>Company operations, maintenance, and safety policies and procedures controlled how business was done.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As General Manager and Safety Manager, the captain had a key role in defining company culture and, as the Principal Point of Contact for this customer, he managed the relationship with the client.  He was under considerable pressure to deliver his customer to the off-airport landing site. </a:t>
            </a:r>
            <a:r>
              <a:rPr lang="en-US" b="1" baseline="0" dirty="0" smtClean="0"/>
              <a:t>(Click)	</a:t>
            </a:r>
            <a:endParaRPr lang="en-US" dirty="0" smtClean="0"/>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customer was very important to the company and, based on prior experience, performance expectation was high.  Regardless of circumstances, the customer expected the company to complete the mission to the landing site.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Looking at it this way there are a lot of systemic elements to consider and some of those elements provide strong motivation to get the job done.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1"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3612269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flight took off, no one expected to come within 50 feet of a CFIT accident.  But they did.  Although</a:t>
            </a:r>
            <a:r>
              <a:rPr lang="en-US" baseline="0" dirty="0" smtClean="0"/>
              <a:t> company operations procedures supported diversion to alternates, the “can do” culture encouraged and rewarded completing flights as specified and delivering customers to where they wanted to go.  </a:t>
            </a:r>
          </a:p>
          <a:p>
            <a:endParaRPr lang="en-US" baseline="0" dirty="0" smtClean="0"/>
          </a:p>
          <a:p>
            <a:r>
              <a:rPr lang="en-US" baseline="0" dirty="0" smtClean="0"/>
              <a:t>The initial flight plan was reasonable: Fly to a position where you can acquire a visual approach aid and follow its’ guidance to the landing site.  If we can’t maintain visual flight, we’ll proceed to the alternate airport and fly an instrument approach.  </a:t>
            </a:r>
          </a:p>
          <a:p>
            <a:endParaRPr lang="en-US" baseline="0" dirty="0" smtClean="0"/>
          </a:p>
          <a:p>
            <a:r>
              <a:rPr lang="en-US" baseline="0" dirty="0" smtClean="0"/>
              <a:t>But that plan would result in an after dark arrival so the crew elected to save time, proceed direct to the landing site, and approach from a position where they would not be able to see the approach aid.  If the weather had cooperated, the flight would have been quicker and would have ended with a day VFR approach and landing.  If the weather had cooperated, the customer and crew would be pleased with the result and we wouldn’t be talking about this flight.  </a:t>
            </a:r>
          </a:p>
          <a:p>
            <a:endParaRPr lang="en-US" baseline="0" dirty="0" smtClean="0"/>
          </a:p>
          <a:p>
            <a:r>
              <a:rPr lang="en-US" baseline="0" dirty="0" smtClean="0"/>
              <a:t>The crew did attend to the most important task.  They maintained aircraft control throughout the flight even though there were periods when they could not discern ground references and had to rely on instruments.  The safest alternative, once ground contact was lost, was likely to fly to the alternate where an instrument approach could be made.  They didn’t exercise their IFR option but happily they were able to complete the flight after reverting to the original plan.</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412532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 number one priority</a:t>
            </a:r>
            <a:r>
              <a:rPr lang="en-US" baseline="0" dirty="0" smtClean="0"/>
              <a:t> on any flight is to Fly the Aircraft!  That’s easy to do in good weather; much harder to do if you’re coping with deteriorating weather and navigating to an alternate airport. </a:t>
            </a:r>
          </a:p>
          <a:p>
            <a:r>
              <a:rPr lang="en-US" b="0" baseline="0" dirty="0" smtClean="0"/>
              <a:t>There are definitely times when any pilot approaches task saturation and that’s not a comfortable place to be.  Regular practice, guided by a Flight Instructor, and honed to perfection, is the best preparation for all flight challenges.</a:t>
            </a:r>
          </a:p>
          <a:p>
            <a:endParaRPr lang="en-US" b="0" baseline="0" dirty="0" smtClean="0"/>
          </a:p>
          <a:p>
            <a:r>
              <a:rPr lang="en-US" b="0" baseline="0" dirty="0" smtClean="0"/>
              <a:t>An autopilot is well worth considering for VFR and IFR flying.  Even a basic wing leveler can reduce pilot work load and make more time for in-flight decision making.</a:t>
            </a:r>
          </a:p>
          <a:p>
            <a:endParaRPr lang="en-US" b="0" baseline="0" dirty="0" smtClean="0"/>
          </a:p>
          <a:p>
            <a:r>
              <a:rPr lang="en-US" b="1" baseline="0" dirty="0" smtClean="0"/>
              <a:t>(Next Slide)</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dirty="0"/>
          </a:p>
        </p:txBody>
      </p:sp>
    </p:spTree>
    <p:extLst>
      <p:ext uri="{BB962C8B-B14F-4D97-AF65-F5344CB8AC3E}">
        <p14:creationId xmlns:p14="http://schemas.microsoft.com/office/powerpoint/2010/main" val="161013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note that there are multiple influences associated with</a:t>
            </a:r>
            <a:r>
              <a:rPr lang="en-US" baseline="0" dirty="0" smtClean="0"/>
              <a:t> any flight.  Pilots need to effectively manage those influences to ensure a safe outcome.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The process begins with realistic preflight planning that considers pilot and aircraft capabilities as well as mission requirements.  The process should include consideration of factors that could compromise success and alternative plans for dealing with them. </a:t>
            </a:r>
            <a:r>
              <a:rPr lang="en-US" b="1" baseline="0" dirty="0" smtClean="0"/>
              <a:t>(Click)</a:t>
            </a:r>
            <a:endParaRPr lang="en-US" b="0" baseline="0" dirty="0" smtClean="0"/>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While in flight, pilots must continually and objectively assess how well the flight is conforming to plan.  In addition to route progress and weather, fuel state and performance monitoring must be considered.  There will always be variations from plan most of which won’t compromise the safe completion of the flight; but they should be noted and dealt with.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Deal with problems and variances as soon as they are noted.  That way you can take care of small problems before they become big ones.  In the grand scheme; diversion to an alternate is a small problem – especially if you’ve planned for it.  But not having enough fuel to reach the alternate is a big problem. </a:t>
            </a:r>
            <a:r>
              <a:rPr lang="en-US" b="1" baseline="0" dirty="0" smtClean="0"/>
              <a:t>(Click)</a:t>
            </a:r>
            <a:endParaRPr lang="en-US" b="0" baseline="0" dirty="0" smtClean="0"/>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Pilots must be prepared to deal with any challenges that occur in flight and in order to do that we must know what we and our aircraft are capable of.  That requires an objective assessment of our performance – preferably made by a flight instructor.  Your instructor can help you to develop and document Personal Performances minimums. </a:t>
            </a:r>
            <a:r>
              <a:rPr lang="en-US" b="1" baseline="0" dirty="0" smtClean="0"/>
              <a:t>(Click)</a:t>
            </a:r>
            <a:endParaRPr lang="en-US" b="0" baseline="0" dirty="0" smtClean="0"/>
          </a:p>
          <a:p>
            <a:endParaRPr lang="en-US" b="0" baseline="0" dirty="0" smtClean="0"/>
          </a:p>
          <a:p>
            <a:r>
              <a:rPr lang="en-US" b="0" baseline="0" dirty="0" smtClean="0"/>
              <a:t>And finally; we must maintain our proficiency in order to meet our performance minimums.  A regular program of proficiency training with a CFI is best and we urge you to consider the FAA </a:t>
            </a:r>
            <a:r>
              <a:rPr lang="en-US" b="1" i="1" baseline="0" dirty="0" smtClean="0"/>
              <a:t>WINGS</a:t>
            </a:r>
            <a:r>
              <a:rPr lang="en-US" b="0" baseline="0" dirty="0" smtClean="0"/>
              <a:t> Pilot Proficiency Program.</a:t>
            </a:r>
          </a:p>
          <a:p>
            <a:endParaRPr lang="en-US" b="0" baseline="0" dirty="0" smtClean="0"/>
          </a:p>
          <a:p>
            <a:r>
              <a:rPr lang="en-US" b="1" baseline="0" dirty="0" smtClean="0"/>
              <a:t>(Next Slide)</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dirty="0"/>
          </a:p>
        </p:txBody>
      </p:sp>
    </p:spTree>
    <p:extLst>
      <p:ext uri="{BB962C8B-B14F-4D97-AF65-F5344CB8AC3E}">
        <p14:creationId xmlns:p14="http://schemas.microsoft.com/office/powerpoint/2010/main" val="3355976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a:p>
        </p:txBody>
      </p:sp>
    </p:spTree>
    <p:extLst>
      <p:ext uri="{BB962C8B-B14F-4D97-AF65-F5344CB8AC3E}">
        <p14:creationId xmlns:p14="http://schemas.microsoft.com/office/powerpoint/2010/main" val="189894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in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VISIT </a:t>
            </a:r>
            <a:r>
              <a:rPr lang="en-US" dirty="0" smtClean="0"/>
              <a:t>WWW.MYWINGSINITATIVE.ORG </a:t>
            </a:r>
            <a:r>
              <a:rPr lang="en-US" dirty="0"/>
              <a:t>to learn more and enter the 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Just navigate to http://www.</a:t>
            </a:r>
            <a:r>
              <a:rPr lang="en-US" baseline="0" dirty="0" smtClean="0"/>
              <a:t>mywingsinitiative.org or scan the QR code for details.  By the way, Instructors can also enter the sweepstakes.  But there are even better reasons to participate in </a:t>
            </a:r>
            <a:r>
              <a:rPr lang="en-US" b="1" i="1" baseline="0" dirty="0" smtClean="0"/>
              <a:t>WINGS</a:t>
            </a:r>
            <a:r>
              <a:rPr lang="en-US" b="0" i="0" baseline="0" dirty="0" smtClean="0"/>
              <a:t>.</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27</a:t>
            </a:fld>
            <a:endParaRPr lang="en-US" dirty="0"/>
          </a:p>
        </p:txBody>
      </p:sp>
    </p:spTree>
    <p:extLst>
      <p:ext uri="{BB962C8B-B14F-4D97-AF65-F5344CB8AC3E}">
        <p14:creationId xmlns:p14="http://schemas.microsoft.com/office/powerpoint/2010/main" val="3900080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28</a:t>
            </a:fld>
            <a:endParaRPr lang="en-US" dirty="0"/>
          </a:p>
        </p:txBody>
      </p:sp>
    </p:spTree>
    <p:extLst>
      <p:ext uri="{BB962C8B-B14F-4D97-AF65-F5344CB8AC3E}">
        <p14:creationId xmlns:p14="http://schemas.microsoft.com/office/powerpoint/2010/main" val="2284484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29</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The General Aviation Joint Steering Committee (GAJSC)</a:t>
            </a:r>
            <a:r>
              <a:rPr lang="en-US" altLang="en-US" baseline="0" dirty="0" smtClean="0">
                <a:latin typeface="Times New Roman" pitchFamily="18" charset="0"/>
                <a:ea typeface="ＭＳ Ｐゴシック" pitchFamily="34" charset="-128"/>
              </a:rPr>
              <a:t> </a:t>
            </a:r>
            <a:r>
              <a:rPr lang="en-US" altLang="en-US" dirty="0" smtClean="0">
                <a:latin typeface="Times New Roman" pitchFamily="18" charset="0"/>
                <a:ea typeface="ＭＳ Ｐゴシック" pitchFamily="34" charset="-128"/>
              </a:rPr>
              <a:t>Controlled Flight Into</a:t>
            </a:r>
            <a:r>
              <a:rPr lang="en-US" altLang="en-US" baseline="0" dirty="0" smtClean="0">
                <a:latin typeface="Times New Roman" pitchFamily="18" charset="0"/>
                <a:ea typeface="ＭＳ Ｐゴシック" pitchFamily="34" charset="-128"/>
              </a:rPr>
              <a:t> Terrain (CFIT) work group report suggests that human bias – particularly Plan Continuation Bias – may be significant factors in CFIT accidents.  </a:t>
            </a:r>
            <a:r>
              <a:rPr lang="en-US" altLang="en-US" dirty="0" smtClean="0">
                <a:latin typeface="Times New Roman" pitchFamily="18" charset="0"/>
                <a:ea typeface="ＭＳ Ｐゴシック" pitchFamily="34" charset="-128"/>
              </a:rPr>
              <a:t>In this presentation we’ll talk a little bit about </a:t>
            </a:r>
            <a:r>
              <a:rPr lang="en-US" altLang="en-US" baseline="0" dirty="0" smtClean="0">
                <a:latin typeface="Times New Roman" pitchFamily="18" charset="0"/>
                <a:ea typeface="ＭＳ Ｐゴシック" pitchFamily="34" charset="-128"/>
              </a:rPr>
              <a:t>CFIT and human biases that may negatively influence pilot decision making</a:t>
            </a:r>
            <a:r>
              <a:rPr lang="en-US" altLang="en-US" dirty="0" smtClean="0">
                <a:latin typeface="Times New Roman" pitchFamily="18" charset="0"/>
                <a:ea typeface="ＭＳ Ｐゴシック" pitchFamily="34" charset="-128"/>
              </a:rPr>
              <a:t>.  We’ll review some CFIT case studies and we’ll offer some thoughts on how to effectively manage things that we can control and plan for dealing with things that are beyond our control.  Finally</a:t>
            </a:r>
            <a:r>
              <a:rPr lang="en-US" altLang="en-US" baseline="0" dirty="0" smtClean="0">
                <a:latin typeface="Times New Roman" pitchFamily="18" charset="0"/>
                <a:ea typeface="ＭＳ Ｐゴシック" pitchFamily="34" charset="-128"/>
              </a:rPr>
              <a:t> we’ll offer a few suggestions for maintaining pilot proficiency</a:t>
            </a:r>
            <a:r>
              <a:rPr lang="en-US" altLang="en-US" dirty="0" smtClean="0">
                <a:latin typeface="Times New Roman" pitchFamily="18" charset="0"/>
                <a:ea typeface="ＭＳ Ｐゴシック" pitchFamily="34" charset="-128"/>
              </a:rPr>
              <a:t>.</a:t>
            </a: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smtClean="0">
              <a:latin typeface="Times New Roman" pitchFamily="18" charset="0"/>
            </a:endParaRPr>
          </a:p>
        </p:txBody>
      </p:sp>
    </p:spTree>
    <p:extLst>
      <p:ext uri="{BB962C8B-B14F-4D97-AF65-F5344CB8AC3E}">
        <p14:creationId xmlns:p14="http://schemas.microsoft.com/office/powerpoint/2010/main" val="1980975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endParaRPr lang="en-US" b="1" u="sng"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30</a:t>
            </a:fld>
            <a:endParaRPr lang="en-US"/>
          </a:p>
        </p:txBody>
      </p:sp>
    </p:spTree>
    <p:extLst>
      <p:ext uri="{BB962C8B-B14F-4D97-AF65-F5344CB8AC3E}">
        <p14:creationId xmlns:p14="http://schemas.microsoft.com/office/powerpoint/2010/main" val="2861335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31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86691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Flying is stressful.</a:t>
            </a:r>
            <a:r>
              <a:rPr lang="en-US" baseline="0" dirty="0" smtClean="0"/>
              <a:t>  That’s a fact.  But we pilots see that stress as a challenge to be met and we take pleasure and yes, considerable pride in meeting the challenge and getting the job done.  </a:t>
            </a:r>
            <a:r>
              <a:rPr lang="en-US" b="1" baseline="0" dirty="0" smtClean="0"/>
              <a:t>(Click)</a:t>
            </a:r>
          </a:p>
          <a:p>
            <a:endParaRPr lang="en-US" b="1" baseline="0" dirty="0" smtClean="0"/>
          </a:p>
          <a:p>
            <a:r>
              <a:rPr lang="en-US" b="0" baseline="0" dirty="0" smtClean="0"/>
              <a:t>We are mission-oriented, get </a:t>
            </a:r>
            <a:r>
              <a:rPr lang="en-US" b="0" baseline="0" dirty="0" err="1" smtClean="0"/>
              <a:t>er</a:t>
            </a:r>
            <a:r>
              <a:rPr lang="en-US" b="0" baseline="0" dirty="0" smtClean="0"/>
              <a:t> done people who honor our commitments.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We project a personal image of competence, confidence, and safety. </a:t>
            </a:r>
            <a:r>
              <a:rPr lang="en-US" b="1" baseline="0" dirty="0" smtClean="0"/>
              <a:t>(Click)</a:t>
            </a:r>
            <a:endParaRPr lang="en-US" b="0" baseline="0" dirty="0" smtClean="0"/>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We know there are only 24 hours in each day and we strive to be on schedule or even a little early. </a:t>
            </a:r>
            <a:r>
              <a:rPr lang="en-US" b="1" baseline="0" dirty="0" smtClean="0"/>
              <a:t>(Click)</a:t>
            </a:r>
            <a:endParaRPr lang="en-US" b="0" baseline="0" dirty="0" smtClean="0"/>
          </a:p>
          <a:p>
            <a:endParaRPr lang="en-US" b="0" baseline="0" dirty="0" smtClean="0"/>
          </a:p>
          <a:p>
            <a:r>
              <a:rPr lang="en-US" b="0" baseline="0" dirty="0" smtClean="0"/>
              <a:t>And we’re subject to all the stresses, good and bad, that our ground bound friends deal with every day.  The difference is – we manage those stresses to ensure safe operations.  Many of us will say, “I leave my problems on the ground while I’m flying.”  While that may not be strictly true, we do excel in managing all the demands of the dynamic and ever challenging realm of flight. </a:t>
            </a:r>
          </a:p>
          <a:p>
            <a:endParaRPr lang="en-US" b="0" baseline="0" dirty="0" smtClean="0"/>
          </a:p>
          <a:p>
            <a:r>
              <a:rPr lang="en-US" b="0" baseline="0" dirty="0" smtClean="0"/>
              <a:t>One of the ways we do this is to manage the manageable.</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0" baseline="0" dirty="0" smtClean="0"/>
          </a:p>
          <a:p>
            <a:endParaRPr lang="en-US" b="1" baseline="0" dirty="0" smtClean="0"/>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284661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Managing stress and errors and safety is a big subject but there are some simple things pilots can do to get started.  The key is to know as much as you can about what you’re getting into, manage the things that are within your control, and have a plan for how do deal with things that you can’t control.  Here’s a simple scenario to think about.</a:t>
            </a:r>
            <a:endParaRPr lang="en-US" b="1" dirty="0" smtClean="0">
              <a:ea typeface="ＭＳ Ｐゴシック" pitchFamily="34" charset="-128"/>
            </a:endParaRPr>
          </a:p>
          <a:p>
            <a:endParaRPr lang="en-US" b="1" dirty="0" smtClean="0">
              <a:ea typeface="ＭＳ Ｐゴシック" pitchFamily="34" charset="-128"/>
            </a:endParaRPr>
          </a:p>
          <a:p>
            <a:r>
              <a:rPr lang="en-US" dirty="0" smtClean="0">
                <a:ea typeface="ＭＳ Ｐゴシック" pitchFamily="34" charset="-128"/>
              </a:rPr>
              <a:t>Assume you are to be honored at a prestigious luau themed dinner meeting in a city 2 hours away.  You plan to spend the night &amp; return the next morning.  The</a:t>
            </a:r>
            <a:r>
              <a:rPr lang="en-US" baseline="0" dirty="0" smtClean="0">
                <a:ea typeface="ＭＳ Ｐゴシック" pitchFamily="34" charset="-128"/>
              </a:rPr>
              <a:t> w</a:t>
            </a:r>
            <a:r>
              <a:rPr lang="en-US" dirty="0" smtClean="0">
                <a:ea typeface="ＭＳ Ｐゴシック" pitchFamily="34" charset="-128"/>
              </a:rPr>
              <a:t>eather is VMC and will remain so for your flight.  A weather system will move through the destination area about 2 hours after your arrival but it will be VMC again by morning.  If you leave right after work you’ll be at the venue at least an hour before the event begins.  You can’t leave earlier because of an important business meeting in the afternoon.  It seems we’ve introduced some stress before we even take off.  </a:t>
            </a:r>
            <a:r>
              <a:rPr lang="en-US" b="1" dirty="0" smtClean="0">
                <a:ea typeface="ＭＳ Ｐゴシック" pitchFamily="34" charset="-128"/>
              </a:rPr>
              <a:t>(Click) </a:t>
            </a:r>
          </a:p>
          <a:p>
            <a:endParaRPr lang="en-US" b="1" dirty="0" smtClean="0">
              <a:ea typeface="ＭＳ Ｐゴシック" pitchFamily="34" charset="-128"/>
            </a:endParaRPr>
          </a:p>
          <a:p>
            <a:r>
              <a:rPr lang="en-US" dirty="0" smtClean="0">
                <a:ea typeface="ＭＳ Ｐゴシック" pitchFamily="34" charset="-128"/>
              </a:rPr>
              <a:t>Your airplane burns 10 gallons an hour so you’ll need 20 gallons for the trip.  </a:t>
            </a:r>
            <a:r>
              <a:rPr lang="en-US" b="1" dirty="0" smtClean="0">
                <a:ea typeface="ＭＳ Ｐゴシック" pitchFamily="34" charset="-128"/>
              </a:rPr>
              <a:t>(Click) </a:t>
            </a:r>
            <a:r>
              <a:rPr lang="en-US" dirty="0" smtClean="0">
                <a:ea typeface="ＭＳ Ｐゴシック" pitchFamily="34" charset="-128"/>
              </a:rPr>
              <a:t> </a:t>
            </a:r>
          </a:p>
          <a:p>
            <a:endParaRPr lang="en-US" dirty="0" smtClean="0">
              <a:ea typeface="ＭＳ Ｐゴシック" pitchFamily="34" charset="-128"/>
            </a:endParaRPr>
          </a:p>
          <a:p>
            <a:r>
              <a:rPr lang="en-US" dirty="0" smtClean="0">
                <a:ea typeface="ＭＳ Ｐゴシック" pitchFamily="34" charset="-128"/>
              </a:rPr>
              <a:t>You want a 1 hour reserve so that brings the total fuel required to 30 gallons.   There will be plenty of fuel because there’s a standing order for the airplane to be topped off after every flight.  </a:t>
            </a:r>
            <a:r>
              <a:rPr lang="en-US" b="1" dirty="0" smtClean="0">
                <a:ea typeface="ＭＳ Ｐゴシック" pitchFamily="34" charset="-128"/>
              </a:rPr>
              <a:t>(Click) </a:t>
            </a:r>
          </a:p>
          <a:p>
            <a:endParaRPr lang="en-US" b="1" dirty="0" smtClean="0">
              <a:ea typeface="ＭＳ Ｐゴシック" pitchFamily="34" charset="-128"/>
            </a:endParaRPr>
          </a:p>
          <a:p>
            <a:r>
              <a:rPr lang="en-US" dirty="0" smtClean="0">
                <a:ea typeface="ＭＳ Ｐゴシック" pitchFamily="34" charset="-128"/>
              </a:rPr>
              <a:t>But during preflight you note that your evil partner failed to fuel the plane…. again!  You’ve only got 25 gallons on board.  What do you do?  </a:t>
            </a:r>
          </a:p>
          <a:p>
            <a:endParaRPr lang="en-US" dirty="0" smtClean="0">
              <a:ea typeface="ＭＳ Ｐゴシック" pitchFamily="34" charset="-128"/>
            </a:endParaRPr>
          </a:p>
          <a:p>
            <a:r>
              <a:rPr lang="en-US" b="1" dirty="0" smtClean="0">
                <a:ea typeface="ＭＳ Ｐゴシック" pitchFamily="34" charset="-128"/>
              </a:rPr>
              <a:t>(Next Slide) </a:t>
            </a: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88882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Let’s have a little discussion on what to do next. </a:t>
            </a:r>
          </a:p>
          <a:p>
            <a:endParaRPr lang="en-US" dirty="0" smtClean="0">
              <a:ea typeface="ＭＳ Ｐゴシック" pitchFamily="34" charset="-128"/>
            </a:endParaRPr>
          </a:p>
          <a:p>
            <a:r>
              <a:rPr lang="en-US" b="1" dirty="0" smtClean="0">
                <a:ea typeface="ＭＳ Ｐゴシック" pitchFamily="34" charset="-128"/>
              </a:rPr>
              <a:t>Presentation note:  </a:t>
            </a:r>
            <a:r>
              <a:rPr lang="en-US" i="1" dirty="0" smtClean="0">
                <a:ea typeface="ＭＳ Ｐゴシック" pitchFamily="34" charset="-128"/>
              </a:rPr>
              <a:t>Let the audience discuss these and other options  Click once &amp; you’ll bring up points under each of the first 2 options.  Some folks will think it’s better to fuel first and perhaps be a little late for the dinner; others will want to get there with time to spare and fuel for the return trip the next day.  The key is to think about how you respond to the scenario and what’s best for you.   </a:t>
            </a:r>
            <a:r>
              <a:rPr lang="en-US" b="1" i="0" dirty="0" smtClean="0">
                <a:ea typeface="ＭＳ Ｐゴシック" pitchFamily="34" charset="-128"/>
              </a:rPr>
              <a:t>(Click)</a:t>
            </a:r>
          </a:p>
          <a:p>
            <a:endParaRPr lang="en-US" b="1" i="0" dirty="0" smtClean="0">
              <a:ea typeface="ＭＳ Ｐゴシック" pitchFamily="34" charset="-128"/>
            </a:endParaRPr>
          </a:p>
          <a:p>
            <a:r>
              <a:rPr lang="en-US" dirty="0" smtClean="0">
                <a:ea typeface="ＭＳ Ｐゴシック" pitchFamily="34" charset="-128"/>
              </a:rPr>
              <a:t>Well that was an interesting discussion and there was some diversity of opinion.  Except when it came to ditching the partner.  We’ll look at this scenario in a different way a little later but first let’s talk about a process the leads</a:t>
            </a:r>
            <a:r>
              <a:rPr lang="en-US" baseline="0" dirty="0" smtClean="0">
                <a:ea typeface="ＭＳ Ｐゴシック" pitchFamily="34" charset="-128"/>
              </a:rPr>
              <a:t> to success in nearly everything we do.</a:t>
            </a:r>
            <a:endParaRPr lang="en-US" dirty="0" smtClean="0">
              <a:ea typeface="ＭＳ Ｐゴシック" pitchFamily="34" charset="-128"/>
            </a:endParaRPr>
          </a:p>
          <a:p>
            <a:endParaRPr lang="en-US" b="1" dirty="0" smtClean="0">
              <a:ea typeface="ＭＳ Ｐゴシック" pitchFamily="34" charset="-128"/>
            </a:endParaRPr>
          </a:p>
          <a:p>
            <a:r>
              <a:rPr lang="en-US" b="1" dirty="0" smtClean="0">
                <a:ea typeface="ＭＳ Ｐゴシック" pitchFamily="34" charset="-128"/>
              </a:rPr>
              <a:t>(Next Slide) </a:t>
            </a: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455953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4" charset="-128"/>
              </a:rPr>
              <a:t>Winners never quit …. For as long as most of us can remember, we’ve heard this from our parents, coaches, and teachers. </a:t>
            </a:r>
          </a:p>
          <a:p>
            <a:endParaRPr lang="en-US" dirty="0" smtClean="0">
              <a:ea typeface="ＭＳ Ｐゴシック" pitchFamily="34" charset="-128"/>
            </a:endParaRPr>
          </a:p>
          <a:p>
            <a:r>
              <a:rPr lang="en-US" dirty="0" smtClean="0">
                <a:ea typeface="ＭＳ Ｐゴシック" pitchFamily="34" charset="-128"/>
              </a:rPr>
              <a:t>Here are some other famous words to live by; let’s see if we can fill in the blanks:  </a:t>
            </a:r>
            <a:r>
              <a:rPr lang="en-US" b="1" dirty="0" smtClean="0">
                <a:ea typeface="ＭＳ Ｐゴシック" pitchFamily="34" charset="-128"/>
              </a:rPr>
              <a:t>(Click)</a:t>
            </a:r>
          </a:p>
          <a:p>
            <a:endParaRPr lang="en-US" b="1" dirty="0" smtClean="0">
              <a:ea typeface="ＭＳ Ｐゴシック" pitchFamily="34" charset="-128"/>
            </a:endParaRPr>
          </a:p>
          <a:p>
            <a:r>
              <a:rPr lang="en-US" b="1" dirty="0" smtClean="0">
                <a:ea typeface="ＭＳ Ｐゴシック" pitchFamily="34" charset="-128"/>
              </a:rPr>
              <a:t>Presentation Note:  </a:t>
            </a:r>
            <a:r>
              <a:rPr lang="en-US" i="1" dirty="0" smtClean="0">
                <a:ea typeface="ＭＳ Ｐゴシック" pitchFamily="34" charset="-128"/>
              </a:rPr>
              <a:t>Ask the audience to fill in each blank.  The correct responses are given in the text below.</a:t>
            </a:r>
            <a:endParaRPr lang="en-US" b="1" dirty="0" smtClean="0">
              <a:ea typeface="ＭＳ Ｐゴシック" pitchFamily="34" charset="-128"/>
            </a:endParaRPr>
          </a:p>
          <a:p>
            <a:endParaRPr lang="en-US" b="1" dirty="0" smtClean="0">
              <a:ea typeface="ＭＳ Ｐゴシック" pitchFamily="34" charset="-128"/>
            </a:endParaRPr>
          </a:p>
          <a:p>
            <a:r>
              <a:rPr lang="en-US" dirty="0" smtClean="0">
                <a:ea typeface="ＭＳ Ｐゴシック" pitchFamily="34" charset="-128"/>
              </a:rPr>
              <a:t>Quitters never win  </a:t>
            </a:r>
            <a:r>
              <a:rPr lang="en-US" b="1" dirty="0" smtClean="0">
                <a:ea typeface="ＭＳ Ｐゴシック" pitchFamily="34" charset="-128"/>
              </a:rPr>
              <a:t>(Click)</a:t>
            </a:r>
          </a:p>
          <a:p>
            <a:endParaRPr lang="en-US" dirty="0" smtClean="0">
              <a:ea typeface="ＭＳ Ｐゴシック" pitchFamily="34" charset="-128"/>
            </a:endParaRPr>
          </a:p>
          <a:p>
            <a:r>
              <a:rPr lang="en-US" dirty="0" smtClean="0">
                <a:ea typeface="ＭＳ Ｐゴシック" pitchFamily="34" charset="-128"/>
              </a:rPr>
              <a:t>Plan the flight and fly the plan  </a:t>
            </a:r>
            <a:r>
              <a:rPr lang="en-US" b="1" dirty="0" smtClean="0">
                <a:ea typeface="ＭＳ Ｐゴシック" pitchFamily="34" charset="-128"/>
              </a:rPr>
              <a:t>(Click)</a:t>
            </a:r>
          </a:p>
          <a:p>
            <a:endParaRPr lang="en-US" dirty="0" smtClean="0">
              <a:ea typeface="ＭＳ Ｐゴシック" pitchFamily="34" charset="-128"/>
            </a:endParaRPr>
          </a:p>
          <a:p>
            <a:r>
              <a:rPr lang="en-US" dirty="0" smtClean="0">
                <a:ea typeface="ＭＳ Ｐゴシック" pitchFamily="34" charset="-128"/>
              </a:rPr>
              <a:t>You’ll never get anywhere if you don’t have a plan  </a:t>
            </a:r>
            <a:r>
              <a:rPr lang="en-US" b="1" dirty="0" smtClean="0">
                <a:ea typeface="ＭＳ Ｐゴシック" pitchFamily="34" charset="-128"/>
              </a:rPr>
              <a:t>(Click)</a:t>
            </a:r>
          </a:p>
          <a:p>
            <a:endParaRPr lang="en-US" dirty="0" smtClean="0">
              <a:ea typeface="ＭＳ Ｐゴシック" pitchFamily="34" charset="-128"/>
            </a:endParaRPr>
          </a:p>
          <a:p>
            <a:r>
              <a:rPr lang="en-US" dirty="0" smtClean="0">
                <a:ea typeface="ＭＳ Ｐゴシック" pitchFamily="34" charset="-128"/>
              </a:rPr>
              <a:t>When in doubt; stick to the plan</a:t>
            </a:r>
          </a:p>
          <a:p>
            <a:endParaRPr lang="en-US" dirty="0" smtClean="0">
              <a:ea typeface="ＭＳ Ｐゴシック" pitchFamily="34" charset="-128"/>
            </a:endParaRPr>
          </a:p>
          <a:p>
            <a:r>
              <a:rPr lang="en-US" dirty="0" smtClean="0">
                <a:ea typeface="ＭＳ Ｐゴシック" pitchFamily="34" charset="-128"/>
              </a:rPr>
              <a:t>Why are we told this repeatedly?  Because it works …………… most of the time … but sometimes sticking to the plan can have us flying to someplace we definitely don’t want to be.</a:t>
            </a:r>
          </a:p>
          <a:p>
            <a:endParaRPr lang="en-US" dirty="0" smtClean="0">
              <a:ea typeface="ＭＳ Ｐゴシック" pitchFamily="34" charset="-128"/>
            </a:endParaRPr>
          </a:p>
          <a:p>
            <a:r>
              <a:rPr lang="en-US" b="1" dirty="0" smtClean="0">
                <a:ea typeface="ＭＳ Ｐゴシック" pitchFamily="34" charset="-128"/>
              </a:rPr>
              <a:t>(Next Slide) </a:t>
            </a: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94657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solidFill>
                  <a:schemeClr val="bg1"/>
                </a:solidFill>
                <a:ea typeface="ＭＳ Ｐゴシック" pitchFamily="34" charset="-128"/>
              </a:rPr>
              <a:t>Let’s revisit our scenario with the trip to the dinner meeting and let’s say we elect to take off without our desired one-hour fuel reserve.  </a:t>
            </a:r>
            <a:r>
              <a:rPr lang="en-US" b="1" dirty="0" smtClean="0">
                <a:solidFill>
                  <a:schemeClr val="bg1"/>
                </a:solidFill>
                <a:ea typeface="ＭＳ Ｐゴシック" pitchFamily="34" charset="-128"/>
              </a:rPr>
              <a:t>(Click)</a:t>
            </a:r>
          </a:p>
          <a:p>
            <a:pPr eaLnBrk="1" hangingPunct="1"/>
            <a:endParaRPr lang="en-US" b="1" dirty="0" smtClean="0">
              <a:solidFill>
                <a:schemeClr val="bg1"/>
              </a:solidFill>
              <a:ea typeface="ＭＳ Ｐゴシック" pitchFamily="34" charset="-128"/>
            </a:endParaRPr>
          </a:p>
          <a:p>
            <a:pPr eaLnBrk="1" hangingPunct="1"/>
            <a:r>
              <a:rPr lang="en-US" dirty="0" smtClean="0">
                <a:solidFill>
                  <a:schemeClr val="bg1"/>
                </a:solidFill>
                <a:ea typeface="ＭＳ Ｐゴシック" pitchFamily="34" charset="-128"/>
              </a:rPr>
              <a:t>We decide to take off with the fuel we have.  We’ll still have a half hour VFR reserve when we land and there will be plenty of time to mix and mingle before the dinner. </a:t>
            </a:r>
            <a:r>
              <a:rPr lang="en-US" b="1" dirty="0" smtClean="0">
                <a:ea typeface="ＭＳ Ｐゴシック" pitchFamily="34" charset="-128"/>
              </a:rPr>
              <a:t>(Click) </a:t>
            </a:r>
          </a:p>
          <a:p>
            <a:pPr eaLnBrk="1" hangingPunct="1"/>
            <a:endParaRPr lang="en-US" b="1" dirty="0" smtClean="0">
              <a:solidFill>
                <a:schemeClr val="bg1"/>
              </a:solidFill>
              <a:ea typeface="ＭＳ Ｐゴシック" pitchFamily="34" charset="-128"/>
            </a:endParaRPr>
          </a:p>
          <a:p>
            <a:pPr eaLnBrk="1" hangingPunct="1"/>
            <a:r>
              <a:rPr lang="en-US" dirty="0" smtClean="0">
                <a:solidFill>
                  <a:schemeClr val="bg1"/>
                </a:solidFill>
                <a:ea typeface="ＭＳ Ｐゴシック" pitchFamily="34" charset="-128"/>
              </a:rPr>
              <a:t>Shortly into the flight we notice that the headwind is stronger than forecast.  That means the trip will take longer.  Good thing we didn’t wait around for fuel. </a:t>
            </a:r>
            <a:r>
              <a:rPr lang="en-US" b="1" dirty="0" smtClean="0">
                <a:ea typeface="ＭＳ Ｐゴシック" pitchFamily="34" charset="-128"/>
              </a:rPr>
              <a:t>(Click) </a:t>
            </a:r>
          </a:p>
          <a:p>
            <a:pPr eaLnBrk="1" hangingPunct="1"/>
            <a:endParaRPr lang="en-US" b="1" dirty="0" smtClean="0">
              <a:solidFill>
                <a:schemeClr val="bg1"/>
              </a:solidFill>
              <a:ea typeface="ＭＳ Ｐゴシック" pitchFamily="34" charset="-128"/>
            </a:endParaRPr>
          </a:p>
          <a:p>
            <a:pPr eaLnBrk="1" hangingPunct="1"/>
            <a:r>
              <a:rPr lang="en-US" dirty="0" smtClean="0">
                <a:solidFill>
                  <a:schemeClr val="bg1"/>
                </a:solidFill>
                <a:ea typeface="ＭＳ Ｐゴシック" pitchFamily="34" charset="-128"/>
              </a:rPr>
              <a:t>Our original plan called for us to land just before sunset.  It now looks as if it will be dark before we get there.  That’s OK we’re night current but we won’t have our 45 minute fuel reserve.  It’ll be more like 20 minutes.  Ah well – that’s what fuel reserves are for.  </a:t>
            </a:r>
            <a:r>
              <a:rPr lang="en-US" b="1" dirty="0" smtClean="0">
                <a:ea typeface="ＭＳ Ｐゴシック" pitchFamily="34" charset="-128"/>
              </a:rPr>
              <a:t>(Click) </a:t>
            </a:r>
          </a:p>
          <a:p>
            <a:pPr eaLnBrk="1" hangingPunct="1"/>
            <a:endParaRPr lang="en-US" b="1" dirty="0" smtClean="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34" charset="-128"/>
              </a:rPr>
              <a:t>Rats! – only 20 minutes to go and our destination is going down in rain showers.  That wasn’t supposed to happen for hours.  Not that it’s a particular problem. The weather’s not convective, we’re instrument rated and equipped.  If there’s any delay in getting an approach though we’re going to be really tight on fuel.  Interestingly the closer we get to reaching the destination the greater the compulsion to continue the plan.  </a:t>
            </a:r>
            <a:r>
              <a:rPr lang="en-US" dirty="0" smtClean="0">
                <a:solidFill>
                  <a:schemeClr val="bg1"/>
                </a:solidFill>
                <a:ea typeface="ＭＳ Ｐゴシック" pitchFamily="34" charset="-128"/>
              </a:rPr>
              <a:t>How can we ignore so much in flight that is so obvious to </a:t>
            </a:r>
            <a:r>
              <a:rPr lang="en-US" u="sng" dirty="0" smtClean="0">
                <a:solidFill>
                  <a:schemeClr val="bg1"/>
                </a:solidFill>
                <a:ea typeface="ＭＳ Ｐゴシック" pitchFamily="34" charset="-128"/>
              </a:rPr>
              <a:t>everyone</a:t>
            </a:r>
            <a:r>
              <a:rPr lang="en-US" dirty="0" smtClean="0">
                <a:solidFill>
                  <a:schemeClr val="bg1"/>
                </a:solidFill>
                <a:ea typeface="ＭＳ Ｐゴシック" pitchFamily="34" charset="-128"/>
              </a:rPr>
              <a:t> after the fact?  It could be the powerful but unconscious cognitive bias to continue the original plan. </a:t>
            </a:r>
          </a:p>
          <a:p>
            <a:pPr eaLnBrk="1" hangingPunct="1"/>
            <a:endParaRPr lang="en-US" b="1" dirty="0" smtClean="0">
              <a:ea typeface="ＭＳ Ｐゴシック" pitchFamily="34" charset="-128"/>
            </a:endParaRPr>
          </a:p>
          <a:p>
            <a:pPr eaLnBrk="1" hangingPunct="1"/>
            <a:r>
              <a:rPr lang="en-US" b="1" dirty="0" smtClean="0">
                <a:ea typeface="ＭＳ Ｐゴシック" pitchFamily="34" charset="-128"/>
              </a:rPr>
              <a:t>(Click) </a:t>
            </a:r>
          </a:p>
          <a:p>
            <a:pPr eaLnBrk="1" hangingPunct="1"/>
            <a:endParaRPr lang="en-US" b="1" dirty="0" smtClean="0">
              <a:ea typeface="ＭＳ Ｐゴシック" pitchFamily="34" charset="-128"/>
            </a:endParaRPr>
          </a:p>
          <a:p>
            <a:pPr eaLnBrk="1" hangingPunct="1"/>
            <a:r>
              <a:rPr lang="en-US" dirty="0" smtClean="0">
                <a:ea typeface="ＭＳ Ｐゴシック" pitchFamily="34" charset="-128"/>
              </a:rPr>
              <a:t>Psychologists call the continuation of an original plan even when information suggests the plan should be abandoned Plan Continuation Bias.  We have another name for it don’t we?    </a:t>
            </a:r>
          </a:p>
          <a:p>
            <a:pPr eaLnBrk="1" hangingPunct="1"/>
            <a:endParaRPr lang="en-US" b="1" dirty="0" smtClean="0">
              <a:ea typeface="ＭＳ Ｐゴシック" pitchFamily="34" charset="-128"/>
            </a:endParaRPr>
          </a:p>
          <a:p>
            <a:pPr eaLnBrk="1" hangingPunct="1"/>
            <a:r>
              <a:rPr lang="en-US" b="1" dirty="0" smtClean="0">
                <a:ea typeface="ＭＳ Ｐゴシック" pitchFamily="34" charset="-128"/>
              </a:rPr>
              <a:t>Presentation note:  </a:t>
            </a:r>
            <a:r>
              <a:rPr lang="en-US" i="1" dirty="0" smtClean="0">
                <a:ea typeface="ＭＳ Ｐゴシック" pitchFamily="34" charset="-128"/>
              </a:rPr>
              <a:t>Wait for audience to come up with it then:  </a:t>
            </a:r>
            <a:r>
              <a:rPr lang="en-US" b="1" dirty="0" smtClean="0">
                <a:ea typeface="ＭＳ Ｐゴシック" pitchFamily="34" charset="-128"/>
              </a:rPr>
              <a:t>(Click) </a:t>
            </a:r>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Get-there-itis.</a:t>
            </a:r>
          </a:p>
          <a:p>
            <a:pPr eaLnBrk="1" hangingPunct="1"/>
            <a:endParaRPr lang="en-US" dirty="0" smtClean="0">
              <a:solidFill>
                <a:schemeClr val="bg1"/>
              </a:solidFill>
              <a:ea typeface="ＭＳ Ｐゴシック" pitchFamily="34" charset="-128"/>
            </a:endParaRPr>
          </a:p>
          <a:p>
            <a:pPr eaLnBrk="1" hangingPunct="1"/>
            <a:r>
              <a:rPr lang="en-US" b="1" smtClean="0">
                <a:ea typeface="ＭＳ Ｐゴシック" pitchFamily="34" charset="-128"/>
              </a:rPr>
              <a:t>(</a:t>
            </a:r>
            <a:r>
              <a:rPr lang="en-US" b="1" dirty="0" smtClean="0">
                <a:ea typeface="ＭＳ Ｐゴシック" pitchFamily="34" charset="-128"/>
              </a:rPr>
              <a:t>Next Slide) </a:t>
            </a:r>
            <a:endParaRPr lang="en-US" dirty="0" smtClean="0">
              <a:ea typeface="ＭＳ Ｐゴシック" pitchFamily="34" charset="-128"/>
            </a:endParaRPr>
          </a:p>
          <a:p>
            <a:pPr eaLnBrk="1" hangingPunct="1"/>
            <a:r>
              <a:rPr lang="en-US" dirty="0" smtClean="0">
                <a:ea typeface="ＭＳ Ｐゴシック" pitchFamily="34" charset="-128"/>
              </a:rPr>
              <a:t> </a:t>
            </a:r>
          </a:p>
          <a:p>
            <a:pPr eaLnBrk="1" hangingPunct="1"/>
            <a:r>
              <a:rPr lang="en-US" b="1" u="sng" dirty="0" smtClean="0">
                <a:ea typeface="ＭＳ Ｐゴシック" pitchFamily="34" charset="-128"/>
              </a:rPr>
              <a:t>Background</a:t>
            </a:r>
          </a:p>
          <a:p>
            <a:pPr eaLnBrk="1" hangingPunct="1"/>
            <a:r>
              <a:rPr lang="en-US" dirty="0" smtClean="0">
                <a:ea typeface="ＭＳ Ｐゴシック" pitchFamily="34" charset="-128"/>
              </a:rPr>
              <a:t>Plan continuation bias is an unconscious cognitive bias to continue the original plan in spite of changing conditions. It appears stronger as one nears completion of the activity (e.g., approach to landing). This bias may prevent noticing subtle cues indicating original conditions have changed. It may combine with other cognitive biases such as frequency sampling bias ("It's always worked before") and that reactive responding is easier than proactive thinking.</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59186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In watchmaking, the term,</a:t>
            </a:r>
            <a:r>
              <a:rPr lang="en-US" baseline="0" dirty="0" smtClean="0">
                <a:ea typeface="ＭＳ Ｐゴシック" pitchFamily="34" charset="-128"/>
              </a:rPr>
              <a:t> “</a:t>
            </a:r>
            <a:r>
              <a:rPr lang="en-US" dirty="0" smtClean="0">
                <a:ea typeface="ＭＳ Ｐゴシック" pitchFamily="34" charset="-128"/>
              </a:rPr>
              <a:t>complication” refers to added features that complicate the challenge of designing</a:t>
            </a:r>
            <a:r>
              <a:rPr lang="en-US" baseline="0" dirty="0" smtClean="0">
                <a:ea typeface="ＭＳ Ｐゴシック" pitchFamily="34" charset="-128"/>
              </a:rPr>
              <a:t> elegant machines that provide a wealth of information in a small package.  Here we’re using the word to describe human biases that complicate the process of making sound decisions.  </a:t>
            </a:r>
            <a:r>
              <a:rPr lang="en-US" b="1" baseline="0" dirty="0" smtClean="0">
                <a:ea typeface="ＭＳ Ｐゴシック" pitchFamily="34" charset="-128"/>
              </a:rPr>
              <a:t>(Click)</a:t>
            </a:r>
          </a:p>
          <a:p>
            <a:endParaRPr lang="en-US" b="1" baseline="0" dirty="0" smtClean="0">
              <a:ea typeface="ＭＳ Ｐゴシック" pitchFamily="34" charset="-128"/>
            </a:endParaRPr>
          </a:p>
          <a:p>
            <a:r>
              <a:rPr lang="en-US" b="0" baseline="0" dirty="0" smtClean="0">
                <a:ea typeface="ＭＳ Ｐゴシック" pitchFamily="34" charset="-128"/>
              </a:rPr>
              <a:t>Bias is defined as a prejudice in favor of or against one thing, person, or group compared with another, often in a way considered to be unfair.</a:t>
            </a:r>
          </a:p>
          <a:p>
            <a:endParaRPr lang="en-US" baseline="0" dirty="0" smtClean="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34" charset="-128"/>
              </a:rPr>
              <a:t>Plan continuation bias is an unconscious cognitive bias to continue the original plan in spite of changing conditions. It appears stronger as one nears completion of the activity (e.g., approach to landing).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34" charset="-128"/>
              </a:rPr>
              <a:t>The way this works is. There is a very strong motivation to get something done, like attend the dinner. Then as the journey continues there are weak motivations to turn around or land for fuel. The pilot ignores the weak ones because they are so much weaker than the original motivation. However, the weak motivations tend to add up at some point to be stronger than the initial motivation.  At that point it may be too late to complete the flight in safety.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34" charset="-128"/>
              </a:rPr>
              <a:t>This bias may prevent noticing subtle cues indicating original conditions have changed. It may combine with other cognitive biases such as frequency sampling bias ("It's always worked before").</a:t>
            </a:r>
            <a:r>
              <a:rPr lang="en-US" baseline="0" dirty="0" smtClean="0">
                <a:ea typeface="ＭＳ Ｐゴシック" pitchFamily="34" charset="-128"/>
              </a:rPr>
              <a:t>   </a:t>
            </a:r>
            <a:r>
              <a:rPr lang="en-US" b="1" baseline="0" dirty="0" smtClean="0">
                <a:ea typeface="ＭＳ Ｐゴシック" pitchFamily="34" charset="-128"/>
              </a:rPr>
              <a:t>(Click)</a:t>
            </a:r>
            <a:endParaRPr lang="en-US" b="1" dirty="0" smtClean="0">
              <a:ea typeface="ＭＳ Ｐゴシック" pitchFamily="34" charset="-128"/>
            </a:endParaRP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Plan Continuation Bias is a form of Confirmation Bias – the tendency to search for, interpret, favor, and recall information in a way that confirms or supports one’s prior beliefs or values.</a:t>
            </a:r>
            <a:r>
              <a:rPr lang="en-US" baseline="0" dirty="0" smtClean="0">
                <a:ea typeface="ＭＳ Ｐゴシック" pitchFamily="34" charset="-128"/>
              </a:rPr>
              <a:t>  Confirmation Bias can  lead pilots to favor information that supports their plan and reject or discount non-supportive information.</a:t>
            </a:r>
            <a:endParaRPr lang="en-US" dirty="0" smtClean="0">
              <a:ea typeface="ＭＳ Ｐゴシック" pitchFamily="34" charset="-128"/>
            </a:endParaRPr>
          </a:p>
          <a:p>
            <a:endParaRPr lang="en-US" baseline="0" dirty="0" smtClean="0">
              <a:ea typeface="ＭＳ Ｐゴシック" pitchFamily="34" charset="-128"/>
            </a:endParaRPr>
          </a:p>
          <a:p>
            <a:r>
              <a:rPr lang="en-US" b="1" baseline="0" dirty="0" smtClean="0">
                <a:ea typeface="ＭＳ Ｐゴシック" pitchFamily="34" charset="-128"/>
              </a:rPr>
              <a:t>(Next Slide)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2400">
                <a:solidFill>
                  <a:schemeClr val="tx1"/>
                </a:solidFill>
                <a:latin typeface="Arial" charset="0"/>
                <a:ea typeface="ＭＳ Ｐゴシック" pitchFamily="34" charset="-128"/>
              </a:defRPr>
            </a:lvl1pPr>
            <a:lvl2pPr marL="742950" indent="-285750" defTabSz="919163" eaLnBrk="0" hangingPunct="0">
              <a:defRPr sz="2400">
                <a:solidFill>
                  <a:schemeClr val="tx1"/>
                </a:solidFill>
                <a:latin typeface="Arial" charset="0"/>
                <a:ea typeface="ＭＳ Ｐゴシック" pitchFamily="34" charset="-128"/>
              </a:defRPr>
            </a:lvl2pPr>
            <a:lvl3pPr marL="1143000" indent="-228600" defTabSz="919163" eaLnBrk="0" hangingPunct="0">
              <a:defRPr sz="2400">
                <a:solidFill>
                  <a:schemeClr val="tx1"/>
                </a:solidFill>
                <a:latin typeface="Arial" charset="0"/>
                <a:ea typeface="ＭＳ Ｐゴシック" pitchFamily="34" charset="-128"/>
              </a:defRPr>
            </a:lvl3pPr>
            <a:lvl4pPr marL="1600200" indent="-228600" defTabSz="919163" eaLnBrk="0" hangingPunct="0">
              <a:defRPr sz="2400">
                <a:solidFill>
                  <a:schemeClr val="tx1"/>
                </a:solidFill>
                <a:latin typeface="Arial" charset="0"/>
                <a:ea typeface="ＭＳ Ｐゴシック" pitchFamily="34" charset="-128"/>
              </a:defRPr>
            </a:lvl4pPr>
            <a:lvl5pPr marL="2057400" indent="-228600" defTabSz="919163" eaLnBrk="0" hangingPunct="0">
              <a:defRPr sz="2400">
                <a:solidFill>
                  <a:schemeClr val="tx1"/>
                </a:solidFill>
                <a:latin typeface="Arial" charset="0"/>
                <a:ea typeface="ＭＳ Ｐゴシック" pitchFamily="34" charset="-128"/>
              </a:defRPr>
            </a:lvl5pPr>
            <a:lvl6pPr marL="25146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1916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48E1A2F2-4E06-46CA-B4E6-682FA1A2BCB6}" type="slidenum">
              <a:rPr lang="en-US" sz="1200" smtClean="0">
                <a:latin typeface="Times New Roman" pitchFamily="18" charset="0"/>
              </a:rPr>
              <a:pPr eaLnBrk="1" hangingPunct="1"/>
              <a:t>9</a:t>
            </a:fld>
            <a:endParaRPr lang="en-US" sz="1200" smtClean="0">
              <a:latin typeface="Times New Roman" pitchFamily="18" charset="0"/>
            </a:endParaRPr>
          </a:p>
        </p:txBody>
      </p:sp>
    </p:spTree>
    <p:extLst>
      <p:ext uri="{BB962C8B-B14F-4D97-AF65-F5344CB8AC3E}">
        <p14:creationId xmlns:p14="http://schemas.microsoft.com/office/powerpoint/2010/main" val="2310390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42953" y="88868"/>
            <a:ext cx="3234267" cy="1011238"/>
            <a:chOff x="3687" y="115"/>
            <a:chExt cx="1528" cy="637"/>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30439" y="260447"/>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AFS-850</a:t>
            </a:r>
          </a:p>
          <a:p>
            <a:pPr>
              <a:buNone/>
            </a:pPr>
            <a:r>
              <a:rPr lang="en-US" sz="1800" baseline="0" dirty="0" smtClean="0"/>
              <a:t>The National FAA Safety Team (FAASTeam)</a:t>
            </a:r>
          </a:p>
        </p:txBody>
      </p:sp>
      <p:pic>
        <p:nvPicPr>
          <p:cNvPr id="14" name="Picture 13" descr="File:Clouds-cloudy-forest-mountain (24325592605).jpg ..."/>
          <p:cNvPicPr>
            <a:picLocks noChangeAspect="1"/>
          </p:cNvPicPr>
          <p:nvPr userDrawn="1"/>
        </p:nvPicPr>
        <p:blipFill rotWithShape="1">
          <a:blip r:embed="rId5" cstate="print">
            <a:extLst>
              <a:ext uri="{28A0092B-C50C-407E-A947-70E740481C1C}">
                <a14:useLocalDpi xmlns:a14="http://schemas.microsoft.com/office/drawing/2010/main" val="0"/>
              </a:ext>
            </a:extLst>
          </a:blip>
          <a:srcRect l="22661" r="26626"/>
          <a:stretch/>
        </p:blipFill>
        <p:spPr>
          <a:xfrm>
            <a:off x="7942953" y="1271827"/>
            <a:ext cx="4012525" cy="5240344"/>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6.jpe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6.jpe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35.png"/><Relationship Id="rId5" Type="http://schemas.openxmlformats.org/officeDocument/2006/relationships/hyperlink" Target="http://www.mywingsinitiative.org/" TargetMode="Externa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8.png"/><Relationship Id="rId5" Type="http://schemas.openxmlformats.org/officeDocument/2006/relationships/hyperlink" Target="https://www.faa.gov/about/initiatives/gasafetyoutreach" TargetMode="Externa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8.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November </a:t>
            </a:r>
          </a:p>
          <a:p>
            <a:r>
              <a:rPr lang="en-US" dirty="0" smtClean="0"/>
              <a:t>CFIT &amp; Plan Continuation Bias</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 flight’s not conforming to the plan …..</a:t>
            </a:r>
            <a:endParaRPr lang="en-US" dirty="0"/>
          </a:p>
        </p:txBody>
      </p:sp>
      <p:sp>
        <p:nvSpPr>
          <p:cNvPr id="3" name="Content Placeholder 2"/>
          <p:cNvSpPr>
            <a:spLocks noGrp="1"/>
          </p:cNvSpPr>
          <p:nvPr>
            <p:ph idx="1"/>
          </p:nvPr>
        </p:nvSpPr>
        <p:spPr>
          <a:xfrm>
            <a:off x="571500" y="1243966"/>
            <a:ext cx="10733617" cy="4391025"/>
          </a:xfrm>
        </p:spPr>
        <p:txBody>
          <a:bodyPr/>
          <a:lstStyle/>
          <a:p>
            <a:pPr marL="0" indent="0">
              <a:buNone/>
            </a:pPr>
            <a:r>
              <a:rPr lang="en-US" dirty="0" smtClean="0"/>
              <a:t>It doesn’t pay to wait for things to get better.</a:t>
            </a:r>
          </a:p>
          <a:p>
            <a:pPr marL="0" indent="0">
              <a:buNone/>
            </a:pPr>
            <a:endParaRPr lang="en-US" dirty="0"/>
          </a:p>
          <a:p>
            <a:pPr marL="0" indent="0">
              <a:buNone/>
            </a:pPr>
            <a:r>
              <a:rPr lang="en-US" dirty="0" smtClean="0"/>
              <a:t>Address small problems early…..</a:t>
            </a:r>
          </a:p>
          <a:p>
            <a:pPr marL="0" indent="0">
              <a:buNone/>
            </a:pPr>
            <a:r>
              <a:rPr lang="en-US" dirty="0"/>
              <a:t> </a:t>
            </a:r>
            <a:r>
              <a:rPr lang="en-US" dirty="0" smtClean="0"/>
              <a:t>                      before they become big ones.</a:t>
            </a:r>
            <a:endParaRPr lang="en-US" dirty="0"/>
          </a:p>
        </p:txBody>
      </p:sp>
      <p:grpSp>
        <p:nvGrpSpPr>
          <p:cNvPr id="6" name="Group 7"/>
          <p:cNvGrpSpPr>
            <a:grpSpLocks/>
          </p:cNvGrpSpPr>
          <p:nvPr/>
        </p:nvGrpSpPr>
        <p:grpSpPr bwMode="auto">
          <a:xfrm>
            <a:off x="9203267" y="3439478"/>
            <a:ext cx="2101850" cy="3152775"/>
            <a:chOff x="5953011" y="3593675"/>
            <a:chExt cx="2102417" cy="3153626"/>
          </a:xfrm>
        </p:grpSpPr>
        <p:pic>
          <p:nvPicPr>
            <p:cNvPr id="7" name="Picture 13" descr="C:\Users\awp204js\AppData\Local\Microsoft\Windows\Temporary Internet Files\Content.IE5\1WPW159W\MC90044204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011" y="3593675"/>
              <a:ext cx="2102417" cy="315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C:\Users\awp204js\Documents\FAASTeam\Projects\2013 Projects\National Projects\SSD\Research Material\284px-Gold_seal_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854" y="4003079"/>
              <a:ext cx="1380730" cy="138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6481364" y="4262862"/>
              <a:ext cx="1045709" cy="83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b="1" dirty="0">
                  <a:solidFill>
                    <a:srgbClr val="0070C0"/>
                  </a:solidFill>
                  <a:cs typeface="Arial" charset="0"/>
                </a:rPr>
                <a:t>Gold Seal</a:t>
              </a:r>
            </a:p>
          </p:txBody>
        </p:sp>
      </p:grpSp>
    </p:spTree>
    <p:custDataLst>
      <p:tags r:id="rId1"/>
    </p:custDataLst>
    <p:extLst>
      <p:ext uri="{BB962C8B-B14F-4D97-AF65-F5344CB8AC3E}">
        <p14:creationId xmlns:p14="http://schemas.microsoft.com/office/powerpoint/2010/main" val="246670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I go or should I stay</a:t>
            </a:r>
            <a:endParaRPr lang="en-US" dirty="0"/>
          </a:p>
        </p:txBody>
      </p:sp>
      <p:sp>
        <p:nvSpPr>
          <p:cNvPr id="3" name="Content Placeholder 2"/>
          <p:cNvSpPr>
            <a:spLocks noGrp="1"/>
          </p:cNvSpPr>
          <p:nvPr>
            <p:ph idx="1"/>
          </p:nvPr>
        </p:nvSpPr>
        <p:spPr>
          <a:xfrm>
            <a:off x="571500" y="1101726"/>
            <a:ext cx="10733617" cy="4391025"/>
          </a:xfrm>
        </p:spPr>
        <p:txBody>
          <a:bodyPr/>
          <a:lstStyle/>
          <a:p>
            <a:r>
              <a:rPr lang="en-US" dirty="0" smtClean="0"/>
              <a:t>Destination at Approach minimums</a:t>
            </a:r>
          </a:p>
          <a:p>
            <a:pPr lvl="1"/>
            <a:r>
              <a:rPr lang="en-US" dirty="0" smtClean="0"/>
              <a:t>VFR Alternate 1 hour away</a:t>
            </a:r>
          </a:p>
          <a:p>
            <a:pPr lvl="1"/>
            <a:r>
              <a:rPr lang="en-US" dirty="0" smtClean="0"/>
              <a:t>IFR Alternate ½ hour away away</a:t>
            </a:r>
          </a:p>
          <a:p>
            <a:pPr lvl="1"/>
            <a:r>
              <a:rPr lang="en-US" dirty="0" smtClean="0"/>
              <a:t>2 hours fuel on board</a:t>
            </a:r>
          </a:p>
          <a:p>
            <a:r>
              <a:rPr lang="en-US" dirty="0" smtClean="0"/>
              <a:t>Go-around from 1</a:t>
            </a:r>
            <a:r>
              <a:rPr lang="en-US" baseline="30000" dirty="0" smtClean="0"/>
              <a:t>st</a:t>
            </a:r>
            <a:r>
              <a:rPr lang="en-US" dirty="0" smtClean="0"/>
              <a:t> approach</a:t>
            </a:r>
          </a:p>
        </p:txBody>
      </p:sp>
      <p:pic>
        <p:nvPicPr>
          <p:cNvPr id="4" name="Picture 3" descr="Documents show that a mystery 2nd suitor chased Biomet but ..."/>
          <p:cNvPicPr>
            <a:picLocks noChangeAspect="1"/>
          </p:cNvPicPr>
          <p:nvPr/>
        </p:nvPicPr>
        <p:blipFill rotWithShape="1">
          <a:blip r:embed="rId4">
            <a:extLst>
              <a:ext uri="{28A0092B-C50C-407E-A947-70E740481C1C}">
                <a14:useLocalDpi xmlns:a14="http://schemas.microsoft.com/office/drawing/2010/main" val="0"/>
              </a:ext>
            </a:extLst>
          </a:blip>
          <a:srcRect b="8544"/>
          <a:stretch/>
        </p:blipFill>
        <p:spPr>
          <a:xfrm>
            <a:off x="8894950" y="1605581"/>
            <a:ext cx="2973201" cy="2986740"/>
          </a:xfrm>
          <a:prstGeom prst="rect">
            <a:avLst/>
          </a:prstGeom>
        </p:spPr>
      </p:pic>
      <p:pic>
        <p:nvPicPr>
          <p:cNvPr id="5" name="Content Placeholder 5"/>
          <p:cNvPicPr>
            <a:picLocks noChangeAspect="1"/>
          </p:cNvPicPr>
          <p:nvPr/>
        </p:nvPicPr>
        <p:blipFill>
          <a:blip r:embed="rId5"/>
          <a:stretch>
            <a:fillRect/>
          </a:stretch>
        </p:blipFill>
        <p:spPr>
          <a:xfrm>
            <a:off x="4375625" y="4424524"/>
            <a:ext cx="3688400" cy="1072989"/>
          </a:xfrm>
          <a:prstGeom prst="rect">
            <a:avLst/>
          </a:prstGeom>
          <a:solidFill>
            <a:schemeClr val="accent5">
              <a:lumMod val="90000"/>
            </a:schemeClr>
          </a:solidFill>
        </p:spPr>
      </p:pic>
    </p:spTree>
    <p:custDataLst>
      <p:tags r:id="rId1"/>
    </p:custDataLst>
    <p:extLst>
      <p:ext uri="{BB962C8B-B14F-4D97-AF65-F5344CB8AC3E}">
        <p14:creationId xmlns:p14="http://schemas.microsoft.com/office/powerpoint/2010/main" val="2054995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I go or should I stay</a:t>
            </a:r>
            <a:endParaRPr lang="en-US" dirty="0"/>
          </a:p>
        </p:txBody>
      </p:sp>
      <p:sp>
        <p:nvSpPr>
          <p:cNvPr id="3" name="Content Placeholder 2"/>
          <p:cNvSpPr>
            <a:spLocks noGrp="1"/>
          </p:cNvSpPr>
          <p:nvPr>
            <p:ph idx="1"/>
          </p:nvPr>
        </p:nvSpPr>
        <p:spPr>
          <a:xfrm>
            <a:off x="571500" y="1101726"/>
            <a:ext cx="10733617" cy="4391025"/>
          </a:xfrm>
        </p:spPr>
        <p:txBody>
          <a:bodyPr/>
          <a:lstStyle/>
          <a:p>
            <a:r>
              <a:rPr lang="en-US" dirty="0" smtClean="0"/>
              <a:t>Destination at ILS minimums</a:t>
            </a:r>
          </a:p>
          <a:p>
            <a:pPr lvl="1"/>
            <a:r>
              <a:rPr lang="en-US" dirty="0" smtClean="0"/>
              <a:t>VFR Alternate 200 miles away</a:t>
            </a:r>
          </a:p>
          <a:p>
            <a:pPr lvl="1"/>
            <a:r>
              <a:rPr lang="en-US" dirty="0" smtClean="0"/>
              <a:t>IFR Alternate100 Miles away</a:t>
            </a:r>
          </a:p>
          <a:p>
            <a:pPr lvl="1"/>
            <a:r>
              <a:rPr lang="en-US" dirty="0" smtClean="0"/>
              <a:t>Fuel – no factor for either alternate</a:t>
            </a:r>
          </a:p>
          <a:p>
            <a:r>
              <a:rPr lang="en-US" dirty="0" smtClean="0"/>
              <a:t>3 Missed Approaches at destination</a:t>
            </a:r>
          </a:p>
          <a:p>
            <a:pPr lvl="1"/>
            <a:r>
              <a:rPr lang="en-US" dirty="0" smtClean="0"/>
              <a:t>Not enough fuel to reach VFR Alternate</a:t>
            </a:r>
          </a:p>
          <a:p>
            <a:pPr lvl="1"/>
            <a:r>
              <a:rPr lang="en-US" dirty="0" smtClean="0"/>
              <a:t>IFR Alternate weather now deteriorating</a:t>
            </a:r>
          </a:p>
          <a:p>
            <a:pPr lvl="1"/>
            <a:r>
              <a:rPr lang="en-US" dirty="0" smtClean="0"/>
              <a:t>Divert to IFR Alternate</a:t>
            </a:r>
          </a:p>
          <a:p>
            <a:r>
              <a:rPr lang="en-US" dirty="0" smtClean="0"/>
              <a:t>Land below minimums with less than 15 minutes of fuel</a:t>
            </a:r>
          </a:p>
        </p:txBody>
      </p:sp>
      <p:pic>
        <p:nvPicPr>
          <p:cNvPr id="4" name="Picture 3" descr="Documents show that a mystery 2nd suitor chased Biomet but ..."/>
          <p:cNvPicPr>
            <a:picLocks noChangeAspect="1"/>
          </p:cNvPicPr>
          <p:nvPr/>
        </p:nvPicPr>
        <p:blipFill rotWithShape="1">
          <a:blip r:embed="rId4">
            <a:extLst>
              <a:ext uri="{28A0092B-C50C-407E-A947-70E740481C1C}">
                <a14:useLocalDpi xmlns:a14="http://schemas.microsoft.com/office/drawing/2010/main" val="0"/>
              </a:ext>
            </a:extLst>
          </a:blip>
          <a:srcRect b="8544"/>
          <a:stretch/>
        </p:blipFill>
        <p:spPr>
          <a:xfrm>
            <a:off x="8894950" y="1605581"/>
            <a:ext cx="2973201" cy="2986740"/>
          </a:xfrm>
          <a:prstGeom prst="rect">
            <a:avLst/>
          </a:prstGeom>
        </p:spPr>
      </p:pic>
    </p:spTree>
    <p:custDataLst>
      <p:tags r:id="rId1"/>
    </p:custDataLst>
    <p:extLst>
      <p:ext uri="{BB962C8B-B14F-4D97-AF65-F5344CB8AC3E}">
        <p14:creationId xmlns:p14="http://schemas.microsoft.com/office/powerpoint/2010/main" val="32442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that got to do with CFIT?</a:t>
            </a:r>
            <a:endParaRPr lang="en-US" dirty="0"/>
          </a:p>
        </p:txBody>
      </p:sp>
      <p:sp>
        <p:nvSpPr>
          <p:cNvPr id="3" name="Content Placeholder 2"/>
          <p:cNvSpPr>
            <a:spLocks noGrp="1"/>
          </p:cNvSpPr>
          <p:nvPr>
            <p:ph idx="1"/>
          </p:nvPr>
        </p:nvSpPr>
        <p:spPr>
          <a:xfrm>
            <a:off x="571500" y="1142366"/>
            <a:ext cx="10733617" cy="4391025"/>
          </a:xfrm>
        </p:spPr>
        <p:txBody>
          <a:bodyPr/>
          <a:lstStyle/>
          <a:p>
            <a:r>
              <a:rPr lang="en-US" dirty="0" smtClean="0"/>
              <a:t>Mission focus</a:t>
            </a:r>
          </a:p>
          <a:p>
            <a:pPr lvl="1"/>
            <a:r>
              <a:rPr lang="en-US" dirty="0" smtClean="0"/>
              <a:t>Reject non-supportive information</a:t>
            </a:r>
          </a:p>
          <a:p>
            <a:pPr lvl="1"/>
            <a:r>
              <a:rPr lang="en-US" dirty="0" smtClean="0"/>
              <a:t>Seek supportive information</a:t>
            </a:r>
          </a:p>
          <a:p>
            <a:r>
              <a:rPr lang="en-US" dirty="0" smtClean="0"/>
              <a:t>Easier to continue</a:t>
            </a:r>
          </a:p>
          <a:p>
            <a:pPr lvl="1"/>
            <a:r>
              <a:rPr lang="en-US" dirty="0" smtClean="0"/>
              <a:t>Flight is already planned to the destination</a:t>
            </a:r>
          </a:p>
          <a:p>
            <a:r>
              <a:rPr lang="en-US" dirty="0" smtClean="0"/>
              <a:t>Reluctance to use alternate</a:t>
            </a:r>
          </a:p>
          <a:p>
            <a:pPr lvl="1"/>
            <a:r>
              <a:rPr lang="en-US" dirty="0" smtClean="0"/>
              <a:t>May be seen as failure to complete the mission</a:t>
            </a:r>
          </a:p>
          <a:p>
            <a:pPr lvl="2"/>
            <a:r>
              <a:rPr lang="en-US" dirty="0" smtClean="0"/>
              <a:t>Manage passenger expectations</a:t>
            </a:r>
          </a:p>
          <a:p>
            <a:r>
              <a:rPr lang="en-US" dirty="0" smtClean="0"/>
              <a:t>Delay reduces alternate options</a:t>
            </a:r>
          </a:p>
          <a:p>
            <a:endParaRPr lang="en-US" dirty="0" smtClean="0"/>
          </a:p>
          <a:p>
            <a:pPr lvl="1"/>
            <a:endParaRPr lang="en-US" dirty="0"/>
          </a:p>
        </p:txBody>
      </p:sp>
      <p:pic>
        <p:nvPicPr>
          <p:cNvPr id="4" name="Picture 3" descr="File:Clouds-cloudy-forest-mountain (24325592605).jpg ..."/>
          <p:cNvPicPr>
            <a:picLocks noChangeAspect="1"/>
          </p:cNvPicPr>
          <p:nvPr/>
        </p:nvPicPr>
        <p:blipFill rotWithShape="1">
          <a:blip r:embed="rId4" cstate="print">
            <a:extLst>
              <a:ext uri="{28A0092B-C50C-407E-A947-70E740481C1C}">
                <a14:useLocalDpi xmlns:a14="http://schemas.microsoft.com/office/drawing/2010/main" val="0"/>
              </a:ext>
            </a:extLst>
          </a:blip>
          <a:srcRect l="22661" r="26626"/>
          <a:stretch/>
        </p:blipFill>
        <p:spPr>
          <a:xfrm>
            <a:off x="8646126" y="1325437"/>
            <a:ext cx="3222025" cy="420795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2363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it look like around the corner?</a:t>
            </a:r>
            <a:endParaRPr lang="en-US" dirty="0"/>
          </a:p>
        </p:txBody>
      </p:sp>
      <p:pic>
        <p:nvPicPr>
          <p:cNvPr id="5" name="Content Placeholder 4" descr="Free photo: &lt;strong&gt;Mountains&lt;/strong&gt;, Valley, Road, &lt;strong&gt;Clouds&lt;/strong&gt; - Free Image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33600" y="1142365"/>
            <a:ext cx="7806266" cy="43910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18397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Sikorsky S92-A</a:t>
            </a:r>
            <a:endParaRPr lang="en-US" dirty="0"/>
          </a:p>
        </p:txBody>
      </p:sp>
      <p:pic>
        <p:nvPicPr>
          <p:cNvPr id="5" name="Picture 4" descr="Flight Controls | The flight deck and controls of 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6167" y="3174507"/>
            <a:ext cx="3725066" cy="2479498"/>
          </a:xfrm>
          <a:prstGeom prst="rect">
            <a:avLst/>
          </a:prstGeom>
          <a:ln>
            <a:noFill/>
          </a:ln>
          <a:effectLst>
            <a:outerShdw blurRad="292100" dist="139700" dir="2700000" algn="tl" rotWithShape="0">
              <a:srgbClr val="333333">
                <a:alpha val="65000"/>
              </a:srgbClr>
            </a:outerShdw>
          </a:effectLst>
        </p:spPr>
      </p:pic>
      <p:pic>
        <p:nvPicPr>
          <p:cNvPr id="1030" name="Picture 6" descr="Sikorsky S-92® Helicopter | Lockheed Mart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6167" y="507524"/>
            <a:ext cx="3725066" cy="2425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571500" y="1117124"/>
            <a:ext cx="10733617" cy="4391025"/>
          </a:xfrm>
        </p:spPr>
        <p:txBody>
          <a:bodyPr/>
          <a:lstStyle/>
          <a:p>
            <a:r>
              <a:rPr lang="en-US" dirty="0" smtClean="0"/>
              <a:t>Pilot Flying</a:t>
            </a:r>
          </a:p>
          <a:p>
            <a:pPr lvl="1"/>
            <a:r>
              <a:rPr lang="en-US" dirty="0" smtClean="0"/>
              <a:t>6,200 Hours – 441 Hours in Type</a:t>
            </a:r>
          </a:p>
          <a:p>
            <a:pPr lvl="1"/>
            <a:r>
              <a:rPr lang="en-US" dirty="0" smtClean="0"/>
              <a:t>Company Managing Director</a:t>
            </a:r>
          </a:p>
          <a:p>
            <a:pPr lvl="1"/>
            <a:r>
              <a:rPr lang="en-US" dirty="0" smtClean="0"/>
              <a:t>Safety Manager</a:t>
            </a:r>
          </a:p>
          <a:p>
            <a:pPr lvl="1"/>
            <a:r>
              <a:rPr lang="en-US" dirty="0" smtClean="0"/>
              <a:t>Principal POC for Client</a:t>
            </a:r>
          </a:p>
          <a:p>
            <a:r>
              <a:rPr lang="en-US" dirty="0" smtClean="0"/>
              <a:t>Pilot Monitoring</a:t>
            </a:r>
          </a:p>
          <a:p>
            <a:pPr lvl="1"/>
            <a:r>
              <a:rPr lang="en-US" dirty="0" smtClean="0"/>
              <a:t>732 Hours  - 250 in Type</a:t>
            </a:r>
          </a:p>
          <a:p>
            <a:pPr lvl="1"/>
            <a:r>
              <a:rPr lang="en-US" dirty="0" smtClean="0"/>
              <a:t>No managerial role </a:t>
            </a:r>
            <a:endParaRPr lang="en-US" dirty="0"/>
          </a:p>
        </p:txBody>
      </p:sp>
    </p:spTree>
    <p:custDataLst>
      <p:tags r:id="rId1"/>
    </p:custDataLst>
    <p:extLst>
      <p:ext uri="{BB962C8B-B14F-4D97-AF65-F5344CB8AC3E}">
        <p14:creationId xmlns:p14="http://schemas.microsoft.com/office/powerpoint/2010/main" val="233694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Sikorsky S92-A</a:t>
            </a:r>
            <a:endParaRPr lang="en-US" dirty="0"/>
          </a:p>
        </p:txBody>
      </p:sp>
      <p:pic>
        <p:nvPicPr>
          <p:cNvPr id="5" name="Picture 4" descr="Flight Controls | The flight deck and controls of 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6167" y="3174507"/>
            <a:ext cx="3725066" cy="2479498"/>
          </a:xfrm>
          <a:prstGeom prst="rect">
            <a:avLst/>
          </a:prstGeom>
          <a:ln>
            <a:noFill/>
          </a:ln>
          <a:effectLst>
            <a:outerShdw blurRad="292100" dist="139700" dir="2700000" algn="tl" rotWithShape="0">
              <a:srgbClr val="333333">
                <a:alpha val="65000"/>
              </a:srgbClr>
            </a:outerShdw>
          </a:effectLst>
        </p:spPr>
      </p:pic>
      <p:pic>
        <p:nvPicPr>
          <p:cNvPr id="1030" name="Picture 6" descr="Sikorsky S-92® Helicopter | Lockheed Mart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6167" y="507524"/>
            <a:ext cx="3725066" cy="2425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571500" y="1117124"/>
            <a:ext cx="10733617" cy="4391025"/>
          </a:xfrm>
        </p:spPr>
        <p:txBody>
          <a:bodyPr/>
          <a:lstStyle/>
          <a:p>
            <a:r>
              <a:rPr lang="en-US" dirty="0" smtClean="0"/>
              <a:t>Mission</a:t>
            </a:r>
          </a:p>
          <a:p>
            <a:pPr lvl="1"/>
            <a:r>
              <a:rPr lang="en-US" dirty="0" smtClean="0"/>
              <a:t>20-minute flight from airport to off-airport</a:t>
            </a:r>
            <a:br>
              <a:rPr lang="en-US" dirty="0" smtClean="0"/>
            </a:br>
            <a:r>
              <a:rPr lang="en-US" dirty="0" smtClean="0"/>
              <a:t>landing area</a:t>
            </a:r>
          </a:p>
          <a:p>
            <a:r>
              <a:rPr lang="en-US" dirty="0" smtClean="0"/>
              <a:t>Weather</a:t>
            </a:r>
          </a:p>
          <a:p>
            <a:pPr lvl="1"/>
            <a:r>
              <a:rPr lang="en-US" dirty="0" smtClean="0"/>
              <a:t>800 to 1000 </a:t>
            </a:r>
            <a:r>
              <a:rPr lang="en-US" dirty="0" err="1" smtClean="0"/>
              <a:t>ft</a:t>
            </a:r>
            <a:r>
              <a:rPr lang="en-US" dirty="0" smtClean="0"/>
              <a:t> OVC  </a:t>
            </a:r>
          </a:p>
          <a:p>
            <a:pPr lvl="1"/>
            <a:r>
              <a:rPr lang="en-US" dirty="0" smtClean="0"/>
              <a:t>3 Miles Vis</a:t>
            </a:r>
          </a:p>
          <a:p>
            <a:pPr lvl="1"/>
            <a:r>
              <a:rPr lang="en-US" dirty="0" smtClean="0"/>
              <a:t>Sunset to night transition</a:t>
            </a:r>
          </a:p>
          <a:p>
            <a:pPr lvl="1"/>
            <a:r>
              <a:rPr lang="en-US" dirty="0" smtClean="0"/>
              <a:t>Diversion to alternate discussed</a:t>
            </a:r>
          </a:p>
        </p:txBody>
      </p:sp>
    </p:spTree>
    <p:custDataLst>
      <p:tags r:id="rId1"/>
    </p:custDataLst>
    <p:extLst>
      <p:ext uri="{BB962C8B-B14F-4D97-AF65-F5344CB8AC3E}">
        <p14:creationId xmlns:p14="http://schemas.microsoft.com/office/powerpoint/2010/main" val="398940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177" y="829680"/>
            <a:ext cx="11296651" cy="609600"/>
          </a:xfrm>
        </p:spPr>
        <p:txBody>
          <a:bodyPr/>
          <a:lstStyle/>
          <a:p>
            <a:r>
              <a:rPr lang="en-US" dirty="0" smtClean="0"/>
              <a:t>Night, low clouds, </a:t>
            </a:r>
            <a:br>
              <a:rPr lang="en-US" dirty="0" smtClean="0"/>
            </a:br>
            <a:r>
              <a:rPr lang="en-US" dirty="0" smtClean="0"/>
              <a:t>and visibility</a:t>
            </a:r>
            <a:endParaRPr lang="en-US" dirty="0"/>
          </a:p>
        </p:txBody>
      </p:sp>
      <p:pic>
        <p:nvPicPr>
          <p:cNvPr id="4" name="Content Placeholder 3"/>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5510699" y="400472"/>
            <a:ext cx="5853987" cy="5247659"/>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bwMode="auto">
          <a:xfrm rot="20826460">
            <a:off x="7380542" y="3668114"/>
            <a:ext cx="1026367" cy="391886"/>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36324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would never do that!</a:t>
            </a:r>
            <a:endParaRPr lang="en-US" dirty="0"/>
          </a:p>
        </p:txBody>
      </p:sp>
      <p:pic>
        <p:nvPicPr>
          <p:cNvPr id="3" name="Content Placeholder 2" descr="Free Images : light, bokeh, night, sunlight, rain, window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81127" y="1479265"/>
            <a:ext cx="6253770" cy="415875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49858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ea typeface="ＭＳ Ｐゴシック" pitchFamily="34" charset="-128"/>
              </a:rPr>
              <a:t>Complications</a:t>
            </a:r>
          </a:p>
        </p:txBody>
      </p:sp>
      <p:pic>
        <p:nvPicPr>
          <p:cNvPr id="3" name="Picture 2" descr="Height of Horology: A. Lange &amp; Söhne - Grand Complicati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910" y="1329896"/>
            <a:ext cx="5180241" cy="4074442"/>
          </a:xfrm>
          <a:prstGeom prst="rect">
            <a:avLst/>
          </a:prstGeom>
          <a:ln>
            <a:noFill/>
          </a:ln>
          <a:effectLst>
            <a:outerShdw blurRad="292100" dist="139700" dir="2700000" algn="tl" rotWithShape="0">
              <a:srgbClr val="333333">
                <a:alpha val="65000"/>
              </a:srgbClr>
            </a:outerShdw>
          </a:effectLst>
        </p:spPr>
      </p:pic>
      <p:sp>
        <p:nvSpPr>
          <p:cNvPr id="5" name="Rectangle 3"/>
          <p:cNvSpPr txBox="1">
            <a:spLocks noChangeArrowheads="1"/>
          </p:cNvSpPr>
          <p:nvPr/>
        </p:nvSpPr>
        <p:spPr bwMode="auto">
          <a:xfrm>
            <a:off x="571500" y="1182684"/>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kern="0" dirty="0" smtClean="0">
                <a:solidFill>
                  <a:schemeClr val="bg2">
                    <a:lumMod val="40000"/>
                    <a:lumOff val="60000"/>
                  </a:schemeClr>
                </a:solidFill>
                <a:ea typeface="ＭＳ Ｐゴシック" pitchFamily="34" charset="-128"/>
              </a:rPr>
              <a:t>Bias – a prejudice in favor of or </a:t>
            </a:r>
            <a:br>
              <a:rPr lang="en-US" kern="0" dirty="0" smtClean="0">
                <a:solidFill>
                  <a:schemeClr val="bg2">
                    <a:lumMod val="40000"/>
                    <a:lumOff val="60000"/>
                  </a:schemeClr>
                </a:solidFill>
                <a:ea typeface="ＭＳ Ｐゴシック" pitchFamily="34" charset="-128"/>
              </a:rPr>
            </a:br>
            <a:r>
              <a:rPr lang="en-US" kern="0" dirty="0" smtClean="0">
                <a:solidFill>
                  <a:schemeClr val="bg2">
                    <a:lumMod val="40000"/>
                    <a:lumOff val="60000"/>
                  </a:schemeClr>
                </a:solidFill>
                <a:ea typeface="ＭＳ Ｐゴシック" pitchFamily="34" charset="-128"/>
              </a:rPr>
              <a:t>against one thing, person or group</a:t>
            </a:r>
            <a:br>
              <a:rPr lang="en-US" kern="0" dirty="0" smtClean="0">
                <a:solidFill>
                  <a:schemeClr val="bg2">
                    <a:lumMod val="40000"/>
                    <a:lumOff val="60000"/>
                  </a:schemeClr>
                </a:solidFill>
                <a:ea typeface="ＭＳ Ｐゴシック" pitchFamily="34" charset="-128"/>
              </a:rPr>
            </a:br>
            <a:r>
              <a:rPr lang="en-US" kern="0" dirty="0" smtClean="0">
                <a:solidFill>
                  <a:schemeClr val="bg2">
                    <a:lumMod val="40000"/>
                    <a:lumOff val="60000"/>
                  </a:schemeClr>
                </a:solidFill>
                <a:ea typeface="ＭＳ Ｐゴシック" pitchFamily="34" charset="-128"/>
              </a:rPr>
              <a:t>compared with another, often in </a:t>
            </a:r>
            <a:br>
              <a:rPr lang="en-US" kern="0" dirty="0" smtClean="0">
                <a:solidFill>
                  <a:schemeClr val="bg2">
                    <a:lumMod val="40000"/>
                    <a:lumOff val="60000"/>
                  </a:schemeClr>
                </a:solidFill>
                <a:ea typeface="ＭＳ Ｐゴシック" pitchFamily="34" charset="-128"/>
              </a:rPr>
            </a:br>
            <a:r>
              <a:rPr lang="en-US" kern="0" dirty="0" smtClean="0">
                <a:solidFill>
                  <a:schemeClr val="bg2">
                    <a:lumMod val="40000"/>
                    <a:lumOff val="60000"/>
                  </a:schemeClr>
                </a:solidFill>
                <a:ea typeface="ＭＳ Ｐゴシック" pitchFamily="34" charset="-128"/>
              </a:rPr>
              <a:t>a way considered to be unfair</a:t>
            </a:r>
          </a:p>
          <a:p>
            <a:pPr marL="0" indent="0">
              <a:buFontTx/>
              <a:buNone/>
            </a:pPr>
            <a:endParaRPr lang="en-US" kern="0" dirty="0" smtClean="0">
              <a:solidFill>
                <a:schemeClr val="bg2">
                  <a:lumMod val="40000"/>
                  <a:lumOff val="60000"/>
                </a:schemeClr>
              </a:solidFill>
              <a:ea typeface="ＭＳ Ｐゴシック" pitchFamily="34" charset="-128"/>
            </a:endParaRPr>
          </a:p>
          <a:p>
            <a:pPr marL="0" indent="0">
              <a:buFontTx/>
              <a:buNone/>
            </a:pPr>
            <a:r>
              <a:rPr lang="en-US" kern="0" dirty="0" smtClean="0">
                <a:solidFill>
                  <a:schemeClr val="bg2">
                    <a:lumMod val="40000"/>
                    <a:lumOff val="60000"/>
                  </a:schemeClr>
                </a:solidFill>
                <a:ea typeface="ＭＳ Ｐゴシック" pitchFamily="34" charset="-128"/>
              </a:rPr>
              <a:t>Plan Continuation Bias</a:t>
            </a:r>
          </a:p>
          <a:p>
            <a:pPr marL="0" indent="0">
              <a:buFontTx/>
              <a:buNone/>
            </a:pPr>
            <a:r>
              <a:rPr lang="en-US" kern="0" dirty="0" smtClean="0">
                <a:solidFill>
                  <a:schemeClr val="bg2">
                    <a:lumMod val="40000"/>
                    <a:lumOff val="60000"/>
                  </a:schemeClr>
                </a:solidFill>
                <a:ea typeface="ＭＳ Ｐゴシック" pitchFamily="34" charset="-128"/>
              </a:rPr>
              <a:t>	A form of Confirmation Bias</a:t>
            </a:r>
          </a:p>
          <a:p>
            <a:pPr marL="0" indent="0">
              <a:buFontTx/>
              <a:buNone/>
            </a:pPr>
            <a:r>
              <a:rPr lang="en-US" kern="0" dirty="0" smtClean="0">
                <a:ea typeface="ＭＳ Ｐゴシック" pitchFamily="34" charset="-128"/>
              </a:rPr>
              <a:t>Hindsight Bias</a:t>
            </a:r>
          </a:p>
        </p:txBody>
      </p:sp>
    </p:spTree>
    <p:custDataLst>
      <p:tags r:id="rId1"/>
    </p:custDataLst>
    <p:extLst>
      <p:ext uri="{BB962C8B-B14F-4D97-AF65-F5344CB8AC3E}">
        <p14:creationId xmlns:p14="http://schemas.microsoft.com/office/powerpoint/2010/main" val="1808703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a:xfrm>
            <a:off x="571500" y="1125232"/>
            <a:ext cx="10733617" cy="4391025"/>
          </a:xfrm>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grpSp>
        <p:nvGrpSpPr>
          <p:cNvPr id="6" name="Group 5"/>
          <p:cNvGrpSpPr/>
          <p:nvPr/>
        </p:nvGrpSpPr>
        <p:grpSpPr>
          <a:xfrm>
            <a:off x="7621974" y="515632"/>
            <a:ext cx="4078167" cy="3188006"/>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600">
                <a:ea typeface="ＭＳ Ｐゴシック" pitchFamily="34" charset="-128"/>
              </a:rPr>
              <a:t>Hindsight bias</a:t>
            </a:r>
          </a:p>
        </p:txBody>
      </p:sp>
      <p:sp>
        <p:nvSpPr>
          <p:cNvPr id="311299" name="Rectangle 3"/>
          <p:cNvSpPr>
            <a:spLocks noGrp="1" noChangeArrowheads="1"/>
          </p:cNvSpPr>
          <p:nvPr>
            <p:ph type="body" idx="1"/>
          </p:nvPr>
        </p:nvSpPr>
        <p:spPr/>
        <p:txBody>
          <a:bodyPr/>
          <a:lstStyle/>
          <a:p>
            <a:pPr marL="0" indent="0">
              <a:buNone/>
            </a:pPr>
            <a:r>
              <a:rPr lang="en-US" sz="3200" dirty="0" smtClean="0">
                <a:ea typeface="ＭＳ Ｐゴシック" pitchFamily="34" charset="-128"/>
              </a:rPr>
              <a:t>“Life can only be understood backwards but it must be lived forwards.”</a:t>
            </a:r>
          </a:p>
          <a:p>
            <a:pPr>
              <a:buFontTx/>
              <a:buNone/>
            </a:pPr>
            <a:r>
              <a:rPr lang="en-US" dirty="0" smtClean="0">
                <a:ea typeface="ＭＳ Ｐゴシック" pitchFamily="34" charset="-128"/>
              </a:rPr>
              <a:t>                                              </a:t>
            </a:r>
          </a:p>
          <a:p>
            <a:pPr>
              <a:buFontTx/>
              <a:buNone/>
            </a:pPr>
            <a:r>
              <a:rPr lang="en-US" dirty="0" smtClean="0">
                <a:ea typeface="ＭＳ Ｐゴシック" pitchFamily="34" charset="-128"/>
              </a:rPr>
              <a:t>                                           </a:t>
            </a:r>
            <a:r>
              <a:rPr lang="en-US" sz="2400" dirty="0">
                <a:ea typeface="ＭＳ Ｐゴシック" pitchFamily="34" charset="-128"/>
              </a:rPr>
              <a:t>Soren Kierkegaard</a:t>
            </a:r>
          </a:p>
        </p:txBody>
      </p:sp>
      <p:grpSp>
        <p:nvGrpSpPr>
          <p:cNvPr id="20484" name="Group 4"/>
          <p:cNvGrpSpPr>
            <a:grpSpLocks/>
          </p:cNvGrpSpPr>
          <p:nvPr/>
        </p:nvGrpSpPr>
        <p:grpSpPr bwMode="auto">
          <a:xfrm>
            <a:off x="9292168" y="3300414"/>
            <a:ext cx="2101850" cy="3152775"/>
            <a:chOff x="5953125" y="3594100"/>
            <a:chExt cx="2101850" cy="3152775"/>
          </a:xfrm>
        </p:grpSpPr>
        <p:pic>
          <p:nvPicPr>
            <p:cNvPr id="20485" name="Picture 13" descr="C:\Users\awp204js\AppData\Local\Microsoft\Windows\Temporary Internet Files\Content.IE5\1WPW159W\MC90044204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5" y="3594100"/>
              <a:ext cx="21018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C:\Users\awp204js\Documents\FAASTeam\Projects\2013 Projects\National Projects\SSD\Research Material\284px-Gold_seal_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871" y="4003394"/>
              <a:ext cx="1380358" cy="13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20"/>
            <p:cNvSpPr txBox="1">
              <a:spLocks noChangeArrowheads="1"/>
            </p:cNvSpPr>
            <p:nvPr/>
          </p:nvSpPr>
          <p:spPr bwMode="auto">
            <a:xfrm>
              <a:off x="6481336" y="4263106"/>
              <a:ext cx="10454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b="1" dirty="0">
                  <a:solidFill>
                    <a:srgbClr val="0070C0"/>
                  </a:solidFill>
                  <a:cs typeface="Arial" charset="0"/>
                </a:rPr>
                <a:t>Gold </a:t>
              </a:r>
            </a:p>
            <a:p>
              <a:pPr algn="ctr" eaLnBrk="1" hangingPunct="1">
                <a:buNone/>
              </a:pPr>
              <a:r>
                <a:rPr lang="en-US" b="1" dirty="0">
                  <a:solidFill>
                    <a:srgbClr val="0070C0"/>
                  </a:solidFill>
                  <a:cs typeface="Arial" charset="0"/>
                </a:rPr>
                <a:t>Seal</a:t>
              </a:r>
            </a:p>
          </p:txBody>
        </p:sp>
      </p:grpSp>
    </p:spTree>
    <p:custDataLst>
      <p:tags r:id="rId1"/>
    </p:custDataLst>
    <p:extLst>
      <p:ext uri="{BB962C8B-B14F-4D97-AF65-F5344CB8AC3E}">
        <p14:creationId xmlns:p14="http://schemas.microsoft.com/office/powerpoint/2010/main" val="2419671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112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1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658812" y="167910"/>
            <a:ext cx="7418388" cy="2333625"/>
          </a:xfrm>
        </p:spPr>
        <p:txBody>
          <a:bodyPr/>
          <a:lstStyle/>
          <a:p>
            <a:pPr eaLnBrk="1" hangingPunct="1"/>
            <a:r>
              <a:rPr lang="en-US" sz="3600" dirty="0">
                <a:ea typeface="ＭＳ Ｐゴシック" pitchFamily="34" charset="-128"/>
              </a:rPr>
              <a:t>People cannot easily avoid </a:t>
            </a:r>
            <a:br>
              <a:rPr lang="en-US" sz="3600" dirty="0">
                <a:ea typeface="ＭＳ Ｐゴシック" pitchFamily="34" charset="-128"/>
              </a:rPr>
            </a:br>
            <a:r>
              <a:rPr lang="en-US" sz="3600" dirty="0">
                <a:ea typeface="ＭＳ Ｐゴシック" pitchFamily="34" charset="-128"/>
              </a:rPr>
              <a:t>those actions they did not </a:t>
            </a:r>
            <a:br>
              <a:rPr lang="en-US" sz="3600" dirty="0">
                <a:ea typeface="ＭＳ Ｐゴシック" pitchFamily="34" charset="-128"/>
              </a:rPr>
            </a:br>
            <a:r>
              <a:rPr lang="en-US" sz="3600" dirty="0">
                <a:ea typeface="ＭＳ Ｐゴシック" pitchFamily="34" charset="-128"/>
              </a:rPr>
              <a:t>intend to commit</a:t>
            </a:r>
          </a:p>
        </p:txBody>
      </p:sp>
      <p:sp>
        <p:nvSpPr>
          <p:cNvPr id="9" name="TextBox 3"/>
          <p:cNvSpPr txBox="1">
            <a:spLocks noChangeArrowheads="1"/>
          </p:cNvSpPr>
          <p:nvPr/>
        </p:nvSpPr>
        <p:spPr bwMode="auto">
          <a:xfrm>
            <a:off x="658812" y="2721476"/>
            <a:ext cx="5689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2800" dirty="0">
                <a:cs typeface="Arial" charset="0"/>
              </a:rPr>
              <a:t>We all operate within systems</a:t>
            </a:r>
          </a:p>
          <a:p>
            <a:pPr eaLnBrk="1" hangingPunct="1"/>
            <a:r>
              <a:rPr lang="en-US" sz="2800" dirty="0">
                <a:cs typeface="Arial" charset="0"/>
              </a:rPr>
              <a:t>Sometimes without knowing it</a:t>
            </a:r>
          </a:p>
          <a:p>
            <a:pPr eaLnBrk="1" hangingPunct="1">
              <a:buNone/>
            </a:pPr>
            <a:endParaRPr lang="en-US" sz="2800" dirty="0">
              <a:cs typeface="Arial" charset="0"/>
            </a:endParaRPr>
          </a:p>
        </p:txBody>
      </p:sp>
      <p:grpSp>
        <p:nvGrpSpPr>
          <p:cNvPr id="21509" name="Group 4"/>
          <p:cNvGrpSpPr>
            <a:grpSpLocks/>
          </p:cNvGrpSpPr>
          <p:nvPr/>
        </p:nvGrpSpPr>
        <p:grpSpPr bwMode="auto">
          <a:xfrm>
            <a:off x="8005763" y="2452689"/>
            <a:ext cx="2101850" cy="3152775"/>
            <a:chOff x="5953125" y="3594100"/>
            <a:chExt cx="2101850" cy="3152775"/>
          </a:xfrm>
        </p:grpSpPr>
        <p:pic>
          <p:nvPicPr>
            <p:cNvPr id="21510" name="Picture 13" descr="C:\Users\awp204js\AppData\Local\Microsoft\Windows\Temporary Internet Files\Content.IE5\1WPW159W\MC90044204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5" y="3594100"/>
              <a:ext cx="21018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2" descr="C:\Users\awp204js\Documents\FAASTeam\Projects\2013 Projects\National Projects\SSD\Research Material\284px-Gold_seal_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871" y="4003394"/>
              <a:ext cx="1380358" cy="13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20"/>
            <p:cNvSpPr txBox="1">
              <a:spLocks noChangeArrowheads="1"/>
            </p:cNvSpPr>
            <p:nvPr/>
          </p:nvSpPr>
          <p:spPr bwMode="auto">
            <a:xfrm>
              <a:off x="6481336" y="4263106"/>
              <a:ext cx="10454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b="1" dirty="0">
                  <a:solidFill>
                    <a:srgbClr val="0070C0"/>
                  </a:solidFill>
                  <a:cs typeface="Arial" charset="0"/>
                </a:rPr>
                <a:t>Gold </a:t>
              </a:r>
            </a:p>
            <a:p>
              <a:pPr algn="ctr" eaLnBrk="1" hangingPunct="1">
                <a:buNone/>
              </a:pPr>
              <a:r>
                <a:rPr lang="en-US" b="1" dirty="0">
                  <a:solidFill>
                    <a:srgbClr val="0070C0"/>
                  </a:solidFill>
                  <a:cs typeface="Arial" charset="0"/>
                </a:rPr>
                <a:t>Seal</a:t>
              </a:r>
            </a:p>
          </p:txBody>
        </p:sp>
      </p:grpSp>
    </p:spTree>
    <p:custDataLst>
      <p:tags r:id="rId1"/>
    </p:custDataLst>
    <p:extLst>
      <p:ext uri="{BB962C8B-B14F-4D97-AF65-F5344CB8AC3E}">
        <p14:creationId xmlns:p14="http://schemas.microsoft.com/office/powerpoint/2010/main" val="1744273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system</a:t>
            </a:r>
            <a:endParaRPr lang="en-US" dirty="0"/>
          </a:p>
        </p:txBody>
      </p:sp>
      <p:sp>
        <p:nvSpPr>
          <p:cNvPr id="3" name="Content Placeholder 2"/>
          <p:cNvSpPr txBox="1">
            <a:spLocks/>
          </p:cNvSpPr>
          <p:nvPr/>
        </p:nvSpPr>
        <p:spPr>
          <a:xfrm>
            <a:off x="571500" y="954088"/>
            <a:ext cx="10252010" cy="4391025"/>
          </a:xfrm>
          <a:prstGeom prst="rect">
            <a:avLst/>
          </a:prstGeom>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Air transportation company</a:t>
            </a:r>
          </a:p>
          <a:p>
            <a:pPr lvl="1"/>
            <a:r>
              <a:rPr lang="en-US" kern="0" dirty="0" smtClean="0"/>
              <a:t>Operations and maintenance policies and procedures</a:t>
            </a:r>
          </a:p>
          <a:p>
            <a:pPr lvl="1"/>
            <a:r>
              <a:rPr lang="en-US" kern="0" dirty="0" smtClean="0"/>
              <a:t>Safety policies and procedures</a:t>
            </a:r>
          </a:p>
          <a:p>
            <a:pPr lvl="1"/>
            <a:r>
              <a:rPr lang="en-US" kern="0" dirty="0" smtClean="0"/>
              <a:t>Crew training and testing</a:t>
            </a:r>
          </a:p>
          <a:p>
            <a:r>
              <a:rPr lang="en-US" kern="0" dirty="0"/>
              <a:t>Crew</a:t>
            </a:r>
          </a:p>
          <a:p>
            <a:pPr lvl="1"/>
            <a:r>
              <a:rPr lang="en-US" kern="0" dirty="0"/>
              <a:t>Captain was General </a:t>
            </a:r>
            <a:r>
              <a:rPr lang="en-US" kern="0" dirty="0" smtClean="0"/>
              <a:t>Manager, Safety Manager, &amp; Customer POC</a:t>
            </a:r>
            <a:endParaRPr lang="en-US" kern="0" dirty="0"/>
          </a:p>
          <a:p>
            <a:pPr lvl="1"/>
            <a:r>
              <a:rPr lang="en-US" kern="0" dirty="0"/>
              <a:t>Considerable performance </a:t>
            </a:r>
            <a:r>
              <a:rPr lang="en-US" kern="0" dirty="0" smtClean="0"/>
              <a:t>pressure</a:t>
            </a:r>
          </a:p>
          <a:p>
            <a:r>
              <a:rPr lang="en-US" kern="0" dirty="0" smtClean="0"/>
              <a:t>Customer</a:t>
            </a:r>
          </a:p>
          <a:p>
            <a:pPr lvl="1"/>
            <a:r>
              <a:rPr lang="en-US" kern="0" dirty="0" smtClean="0"/>
              <a:t>Established relationship with company</a:t>
            </a:r>
          </a:p>
          <a:p>
            <a:pPr lvl="2"/>
            <a:r>
              <a:rPr lang="en-US" kern="0" dirty="0" smtClean="0"/>
              <a:t>High Performance expectation</a:t>
            </a:r>
          </a:p>
          <a:p>
            <a:pPr lvl="1"/>
            <a:endParaRPr lang="en-US" kern="0" dirty="0" smtClean="0"/>
          </a:p>
          <a:p>
            <a:endParaRPr lang="en-US" kern="0" dirty="0"/>
          </a:p>
        </p:txBody>
      </p:sp>
      <p:pic>
        <p:nvPicPr>
          <p:cNvPr id="4" name="Picture 6" descr="Sikorsky S-92® Helicopter | Lockheed Mart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5420" y="579411"/>
            <a:ext cx="3022731" cy="1968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085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a:t>
            </a:r>
            <a:endParaRPr lang="en-US" dirty="0"/>
          </a:p>
        </p:txBody>
      </p:sp>
      <p:sp>
        <p:nvSpPr>
          <p:cNvPr id="3" name="Content Placeholder 2"/>
          <p:cNvSpPr txBox="1">
            <a:spLocks/>
          </p:cNvSpPr>
          <p:nvPr/>
        </p:nvSpPr>
        <p:spPr>
          <a:xfrm>
            <a:off x="571500" y="1201867"/>
            <a:ext cx="10252010" cy="4391025"/>
          </a:xfrm>
          <a:prstGeom prst="rect">
            <a:avLst/>
          </a:prstGeom>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No one expected to come within fifty feet of a CFIT accident.</a:t>
            </a:r>
          </a:p>
          <a:p>
            <a:r>
              <a:rPr lang="en-US" kern="0" dirty="0" smtClean="0"/>
              <a:t>Initial planning was reasonable</a:t>
            </a:r>
          </a:p>
          <a:p>
            <a:pPr lvl="1"/>
            <a:r>
              <a:rPr lang="en-US" kern="0" dirty="0" smtClean="0"/>
              <a:t>But in-flight decisions made flight more difficult and dangerous</a:t>
            </a:r>
          </a:p>
          <a:p>
            <a:r>
              <a:rPr lang="en-US" kern="0" dirty="0" smtClean="0"/>
              <a:t>Crew maintained control</a:t>
            </a:r>
            <a:endParaRPr lang="en-US" kern="0" dirty="0"/>
          </a:p>
          <a:p>
            <a:pPr lvl="1"/>
            <a:r>
              <a:rPr lang="en-US" kern="0" dirty="0" smtClean="0"/>
              <a:t>But persisted in trying to maintain VFR </a:t>
            </a:r>
            <a:endParaRPr lang="en-US" kern="0" dirty="0"/>
          </a:p>
          <a:p>
            <a:pPr marL="457200" lvl="1" indent="0">
              <a:buNone/>
            </a:pPr>
            <a:endParaRPr lang="en-US" kern="0" dirty="0" smtClean="0"/>
          </a:p>
          <a:p>
            <a:endParaRPr lang="en-US" kern="0" dirty="0"/>
          </a:p>
        </p:txBody>
      </p:sp>
      <p:pic>
        <p:nvPicPr>
          <p:cNvPr id="4" name="Picture 3" descr="G-LAWX Sikorsky S-92 (Starspeed Ltd) | At Cheltenham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0228" y="3232248"/>
            <a:ext cx="3147526" cy="236064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43596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takeaways</a:t>
            </a:r>
            <a:endParaRPr lang="en-US" dirty="0"/>
          </a:p>
        </p:txBody>
      </p:sp>
      <p:sp>
        <p:nvSpPr>
          <p:cNvPr id="3" name="Content Placeholder 2"/>
          <p:cNvSpPr txBox="1">
            <a:spLocks/>
          </p:cNvSpPr>
          <p:nvPr/>
        </p:nvSpPr>
        <p:spPr>
          <a:xfrm>
            <a:off x="571500" y="954088"/>
            <a:ext cx="10252010" cy="4391025"/>
          </a:xfrm>
          <a:prstGeom prst="rect">
            <a:avLst/>
          </a:prstGeom>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514350" indent="-514350">
              <a:buAutoNum type="arabicPeriod"/>
            </a:pPr>
            <a:r>
              <a:rPr lang="en-US" kern="0" dirty="0" smtClean="0"/>
              <a:t>Fly the aircraft!</a:t>
            </a:r>
          </a:p>
          <a:p>
            <a:pPr lvl="1" indent="-342900"/>
            <a:r>
              <a:rPr lang="en-US" kern="0" dirty="0" smtClean="0"/>
              <a:t>Perfect practice makes perfect</a:t>
            </a:r>
          </a:p>
          <a:p>
            <a:pPr lvl="1" indent="-342900"/>
            <a:r>
              <a:rPr lang="en-US" kern="0" dirty="0" smtClean="0"/>
              <a:t>Even basic autopilots are helpful.</a:t>
            </a:r>
          </a:p>
          <a:p>
            <a:pPr marL="400050" lvl="1" indent="0">
              <a:buNone/>
            </a:pPr>
            <a:r>
              <a:rPr lang="en-US" kern="0" dirty="0"/>
              <a:t> </a:t>
            </a:r>
            <a:endParaRPr lang="en-US" kern="0" dirty="0" smtClean="0"/>
          </a:p>
          <a:p>
            <a:endParaRPr lang="en-US" kern="0" dirty="0"/>
          </a:p>
        </p:txBody>
      </p:sp>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318184" y="2164702"/>
            <a:ext cx="4235729" cy="31804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993033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takeaways</a:t>
            </a:r>
            <a:endParaRPr lang="en-US" dirty="0"/>
          </a:p>
        </p:txBody>
      </p:sp>
      <p:sp>
        <p:nvSpPr>
          <p:cNvPr id="3" name="Content Placeholder 2"/>
          <p:cNvSpPr txBox="1">
            <a:spLocks/>
          </p:cNvSpPr>
          <p:nvPr/>
        </p:nvSpPr>
        <p:spPr>
          <a:xfrm>
            <a:off x="571500" y="954088"/>
            <a:ext cx="10252010" cy="4391025"/>
          </a:xfrm>
          <a:prstGeom prst="rect">
            <a:avLst/>
          </a:prstGeom>
        </p:spPr>
        <p:txBody>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kern="0" dirty="0" smtClean="0"/>
              <a:t>2.  Realistic preflight planning w/alternate (s)</a:t>
            </a:r>
          </a:p>
          <a:p>
            <a:pPr marL="0" indent="0">
              <a:buNone/>
            </a:pPr>
            <a:r>
              <a:rPr lang="en-US" kern="0" dirty="0" smtClean="0"/>
              <a:t>3.  Objective in-flight plan performance assessment</a:t>
            </a:r>
          </a:p>
          <a:p>
            <a:pPr marL="0" indent="0">
              <a:buNone/>
            </a:pPr>
            <a:r>
              <a:rPr lang="en-US" kern="0" dirty="0" smtClean="0"/>
              <a:t>4.  Deal with small problems before they become big ones</a:t>
            </a:r>
          </a:p>
          <a:p>
            <a:pPr lvl="1"/>
            <a:r>
              <a:rPr lang="en-US" kern="0" dirty="0" smtClean="0"/>
              <a:t>Diversion to alternate is a small problem.  </a:t>
            </a:r>
          </a:p>
          <a:p>
            <a:pPr lvl="1"/>
            <a:r>
              <a:rPr lang="en-US" kern="0" dirty="0" smtClean="0"/>
              <a:t>Not enough fuel to get there is a big one.</a:t>
            </a:r>
          </a:p>
          <a:p>
            <a:pPr marL="0" indent="0">
              <a:buNone/>
            </a:pPr>
            <a:r>
              <a:rPr lang="en-US" kern="0" dirty="0" smtClean="0"/>
              <a:t>5.  Objective pilot performance assessment</a:t>
            </a:r>
          </a:p>
          <a:p>
            <a:pPr marL="0" indent="0">
              <a:buNone/>
            </a:pPr>
            <a:r>
              <a:rPr lang="en-US" kern="0" dirty="0" smtClean="0"/>
              <a:t>6.  Maintain proficiency with </a:t>
            </a:r>
            <a:r>
              <a:rPr lang="en-US" i="1" kern="0" dirty="0" smtClean="0"/>
              <a:t>WINGS</a:t>
            </a:r>
          </a:p>
          <a:p>
            <a:pPr lvl="1"/>
            <a:endParaRPr lang="en-US" kern="0" dirty="0" smtClean="0"/>
          </a:p>
          <a:p>
            <a:endParaRPr lang="en-US" kern="0" dirty="0"/>
          </a:p>
        </p:txBody>
      </p:sp>
      <p:pic>
        <p:nvPicPr>
          <p:cNvPr id="4" name="Picture 3"/>
          <p:cNvPicPr>
            <a:picLocks noChangeAspect="1"/>
          </p:cNvPicPr>
          <p:nvPr/>
        </p:nvPicPr>
        <p:blipFill>
          <a:blip r:embed="rId4"/>
          <a:stretch>
            <a:fillRect/>
          </a:stretch>
        </p:blipFill>
        <p:spPr>
          <a:xfrm>
            <a:off x="8191890" y="3149600"/>
            <a:ext cx="3676261" cy="247968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630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0640" y="1858945"/>
            <a:ext cx="5577987" cy="371865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34987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26686" t="14187"/>
          <a:stretch/>
        </p:blipFill>
        <p:spPr>
          <a:xfrm>
            <a:off x="208014" y="1072952"/>
            <a:ext cx="6712739" cy="4542216"/>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500343" y="537630"/>
            <a:ext cx="8472488" cy="457200"/>
          </a:xfrm>
        </p:spPr>
        <p:txBody>
          <a:bodyPr/>
          <a:lstStyle/>
          <a:p>
            <a:pPr algn="ctr"/>
            <a:r>
              <a:rPr lang="en-US" dirty="0"/>
              <a:t/>
            </a:r>
            <a:br>
              <a:rPr lang="en-US" dirty="0"/>
            </a:br>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345643" y="285717"/>
            <a:ext cx="9176336"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5"/>
              </a:rPr>
              <a:t>http://www.mywingsinitiative.org/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4" name="Picture 3"/>
          <p:cNvPicPr>
            <a:picLocks noChangeAspect="1"/>
          </p:cNvPicPr>
          <p:nvPr/>
        </p:nvPicPr>
        <p:blipFill>
          <a:blip r:embed="rId6"/>
          <a:stretch>
            <a:fillRect/>
          </a:stretch>
        </p:blipFill>
        <p:spPr>
          <a:xfrm>
            <a:off x="8335951" y="1299377"/>
            <a:ext cx="2372056" cy="240063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8335951" y="4193907"/>
            <a:ext cx="2855100" cy="142126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bwMode="auto">
          <a:xfrm>
            <a:off x="3397115" y="3008419"/>
            <a:ext cx="334536" cy="187341"/>
          </a:xfrm>
          <a:prstGeom prst="rect">
            <a:avLst/>
          </a:prstGeom>
          <a:solidFill>
            <a:schemeClr val="bg1"/>
          </a:solidFill>
          <a:ln>
            <a:noFill/>
          </a:ln>
          <a:effectLst/>
          <a:ex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325243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11" name="Picture 10"/>
          <p:cNvPicPr>
            <a:picLocks noChangeAspect="1"/>
          </p:cNvPicPr>
          <p:nvPr/>
        </p:nvPicPr>
        <p:blipFill>
          <a:blip r:embed="rId6"/>
          <a:stretch>
            <a:fillRect/>
          </a:stretch>
        </p:blipFill>
        <p:spPr>
          <a:xfrm>
            <a:off x="9794631" y="3478960"/>
            <a:ext cx="2162907" cy="216958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9137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endParaRPr lang="en-US" dirty="0"/>
          </a:p>
        </p:txBody>
      </p:sp>
      <p:pic>
        <p:nvPicPr>
          <p:cNvPr id="5"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588" y="1827028"/>
            <a:ext cx="2850146" cy="354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7171" name="Content Placeholder 2"/>
          <p:cNvSpPr>
            <a:spLocks noGrp="1"/>
          </p:cNvSpPr>
          <p:nvPr>
            <p:ph idx="1"/>
          </p:nvPr>
        </p:nvSpPr>
        <p:spPr>
          <a:xfrm>
            <a:off x="679121" y="1266388"/>
            <a:ext cx="8737600" cy="4391025"/>
          </a:xfrm>
        </p:spPr>
        <p:txBody>
          <a:bodyPr/>
          <a:lstStyle/>
          <a:p>
            <a:r>
              <a:rPr lang="en-US" altLang="en-US" dirty="0" smtClean="0">
                <a:ea typeface="ＭＳ Ｐゴシック" pitchFamily="34" charset="-128"/>
              </a:rPr>
              <a:t>CFIT and Human Biases</a:t>
            </a:r>
          </a:p>
          <a:p>
            <a:r>
              <a:rPr lang="en-US" altLang="en-US" dirty="0">
                <a:ea typeface="ＭＳ Ｐゴシック" pitchFamily="34" charset="-128"/>
              </a:rPr>
              <a:t>CFIT Case </a:t>
            </a:r>
            <a:r>
              <a:rPr lang="en-US" altLang="en-US" dirty="0" smtClean="0">
                <a:ea typeface="ＭＳ Ｐゴシック" pitchFamily="34" charset="-128"/>
              </a:rPr>
              <a:t>Studies</a:t>
            </a:r>
          </a:p>
          <a:p>
            <a:r>
              <a:rPr lang="en-US" altLang="en-US" dirty="0" smtClean="0">
                <a:ea typeface="ＭＳ Ｐゴシック" pitchFamily="34" charset="-128"/>
              </a:rPr>
              <a:t>Managing the Manageable </a:t>
            </a:r>
          </a:p>
          <a:p>
            <a:r>
              <a:rPr lang="en-US" altLang="en-US" dirty="0" smtClean="0">
                <a:ea typeface="ＭＳ Ｐゴシック" pitchFamily="34" charset="-128"/>
              </a:rPr>
              <a:t>Maintaining Proficiency</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172"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52D316D8-720C-47F4-B8A6-4D62B010AA35}" type="slidenum">
              <a:rPr lang="en-US" altLang="en-US" sz="1400">
                <a:solidFill>
                  <a:schemeClr val="bg1"/>
                </a:solidFill>
                <a:latin typeface="Times New Roman" pitchFamily="18" charset="0"/>
              </a:rPr>
              <a:pPr eaLnBrk="1" hangingPunct="1"/>
              <a:t>3</a:t>
            </a:fld>
            <a:endParaRPr lang="en-US" altLang="en-US" sz="1400">
              <a:solidFill>
                <a:schemeClr val="bg1"/>
              </a:solidFill>
              <a:latin typeface="Times New Roman" pitchFamily="18" charset="0"/>
            </a:endParaRPr>
          </a:p>
        </p:txBody>
      </p:sp>
      <p:sp>
        <p:nvSpPr>
          <p:cNvPr id="2" name="TextBox 1"/>
          <p:cNvSpPr txBox="1"/>
          <p:nvPr/>
        </p:nvSpPr>
        <p:spPr bwMode="auto">
          <a:xfrm>
            <a:off x="7736417" y="5395500"/>
            <a:ext cx="41317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002060"/>
                </a:solidFill>
              </a:rPr>
              <a:t>*GAJSC – General Aviation Joint Steering Committee</a:t>
            </a:r>
            <a:endParaRPr lang="en-US" sz="1200" b="1" dirty="0">
              <a:solidFill>
                <a:srgbClr val="002060"/>
              </a:solidFill>
            </a:endParaRPr>
          </a:p>
        </p:txBody>
      </p:sp>
      <p:grpSp>
        <p:nvGrpSpPr>
          <p:cNvPr id="16" name="Group 15"/>
          <p:cNvGrpSpPr/>
          <p:nvPr/>
        </p:nvGrpSpPr>
        <p:grpSpPr>
          <a:xfrm rot="759098">
            <a:off x="8077200" y="1020171"/>
            <a:ext cx="3113700" cy="3849129"/>
            <a:chOff x="8077200" y="1020171"/>
            <a:chExt cx="3113700" cy="3849129"/>
          </a:xfrm>
        </p:grpSpPr>
        <p:cxnSp>
          <p:nvCxnSpPr>
            <p:cNvPr id="5" name="Straight Connector 4"/>
            <p:cNvCxnSpPr/>
            <p:nvPr/>
          </p:nvCxnSpPr>
          <p:spPr bwMode="auto">
            <a:xfrm>
              <a:off x="8077200" y="1020171"/>
              <a:ext cx="0" cy="3849129"/>
            </a:xfrm>
            <a:prstGeom prst="line">
              <a:avLst/>
            </a:prstGeom>
            <a:noFill/>
            <a:ln w="149225"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p:cNvPicPr>
            <p:nvPr/>
          </p:nvPicPr>
          <p:blipFill>
            <a:blip r:embed="rId4"/>
            <a:stretch>
              <a:fillRect/>
            </a:stretch>
          </p:blipFill>
          <p:spPr>
            <a:xfrm>
              <a:off x="8157098" y="1020171"/>
              <a:ext cx="3033802" cy="3849128"/>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3199421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0020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November </a:t>
            </a:r>
          </a:p>
          <a:p>
            <a:r>
              <a:rPr lang="en-US" dirty="0" smtClean="0"/>
              <a:t>CFIT &amp; Plan Continuation Bias</a:t>
            </a:r>
          </a:p>
        </p:txBody>
      </p:sp>
    </p:spTree>
    <p:custDataLst>
      <p:tags r:id="rId1"/>
    </p:custDataLst>
    <p:extLst>
      <p:ext uri="{BB962C8B-B14F-4D97-AF65-F5344CB8AC3E}">
        <p14:creationId xmlns:p14="http://schemas.microsoft.com/office/powerpoint/2010/main" val="9672520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Flying is stressful</a:t>
            </a:r>
            <a:endParaRPr lang="en-US" dirty="0"/>
          </a:p>
        </p:txBody>
      </p:sp>
      <p:sp>
        <p:nvSpPr>
          <p:cNvPr id="3" name="Content Placeholder 2"/>
          <p:cNvSpPr>
            <a:spLocks noGrp="1"/>
          </p:cNvSpPr>
          <p:nvPr>
            <p:ph idx="1"/>
          </p:nvPr>
        </p:nvSpPr>
        <p:spPr>
          <a:xfrm>
            <a:off x="571500" y="1162686"/>
            <a:ext cx="10733617" cy="4391025"/>
          </a:xfrm>
        </p:spPr>
        <p:txBody>
          <a:bodyPr/>
          <a:lstStyle/>
          <a:p>
            <a:r>
              <a:rPr lang="en-US" dirty="0" smtClean="0"/>
              <a:t>Mission Imperative</a:t>
            </a:r>
          </a:p>
          <a:p>
            <a:pPr lvl="1"/>
            <a:r>
              <a:rPr lang="en-US" dirty="0" smtClean="0"/>
              <a:t>Get </a:t>
            </a:r>
            <a:r>
              <a:rPr lang="en-US" dirty="0" err="1" smtClean="0"/>
              <a:t>er</a:t>
            </a:r>
            <a:r>
              <a:rPr lang="en-US" dirty="0" smtClean="0"/>
              <a:t> done!</a:t>
            </a:r>
          </a:p>
          <a:p>
            <a:r>
              <a:rPr lang="en-US" dirty="0" smtClean="0"/>
              <a:t>Personal image</a:t>
            </a:r>
          </a:p>
          <a:p>
            <a:pPr lvl="1"/>
            <a:r>
              <a:rPr lang="en-US" dirty="0" smtClean="0"/>
              <a:t>Competent, confident, safe</a:t>
            </a:r>
          </a:p>
          <a:p>
            <a:r>
              <a:rPr lang="en-US" dirty="0" smtClean="0"/>
              <a:t>Time pressure</a:t>
            </a:r>
          </a:p>
          <a:p>
            <a:pPr lvl="1"/>
            <a:r>
              <a:rPr lang="en-US" dirty="0" smtClean="0"/>
              <a:t>Only so many hours in the day</a:t>
            </a:r>
          </a:p>
          <a:p>
            <a:r>
              <a:rPr lang="en-US" dirty="0" smtClean="0"/>
              <a:t>Finances, health, relationships</a:t>
            </a:r>
          </a:p>
          <a:p>
            <a:pPr lvl="1"/>
            <a:r>
              <a:rPr lang="en-US" dirty="0" smtClean="0"/>
              <a:t>Even good things can be stressful</a:t>
            </a:r>
            <a:endParaRPr lang="en-US" dirty="0"/>
          </a:p>
        </p:txBody>
      </p:sp>
      <p:pic>
        <p:nvPicPr>
          <p:cNvPr id="4" name="Picture 3" descr="pilot, aircraft pilots, flyer, propeller, propeller plan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7134" y="1666240"/>
            <a:ext cx="2851503" cy="368427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7751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Managing the </a:t>
            </a:r>
            <a:r>
              <a:rPr lang="en-US" dirty="0" smtClean="0">
                <a:ea typeface="ＭＳ Ｐゴシック" pitchFamily="34" charset="-128"/>
              </a:rPr>
              <a:t>Manageable</a:t>
            </a:r>
            <a:endParaRPr lang="en-US" dirty="0"/>
          </a:p>
        </p:txBody>
      </p:sp>
      <p:sp>
        <p:nvSpPr>
          <p:cNvPr id="3" name="Content Placeholder 2"/>
          <p:cNvSpPr>
            <a:spLocks noGrp="1"/>
          </p:cNvSpPr>
          <p:nvPr>
            <p:ph idx="1"/>
          </p:nvPr>
        </p:nvSpPr>
        <p:spPr/>
        <p:txBody>
          <a:bodyPr/>
          <a:lstStyle/>
          <a:p>
            <a:pPr>
              <a:lnSpc>
                <a:spcPct val="150000"/>
              </a:lnSpc>
              <a:buNone/>
            </a:pPr>
            <a:r>
              <a:rPr lang="en-US" dirty="0"/>
              <a:t>2 hour flight @ 10 </a:t>
            </a:r>
            <a:r>
              <a:rPr lang="en-US" dirty="0" err="1"/>
              <a:t>gph</a:t>
            </a:r>
            <a:r>
              <a:rPr lang="en-US" dirty="0"/>
              <a:t>. = 20 gal.</a:t>
            </a:r>
          </a:p>
          <a:p>
            <a:pPr>
              <a:lnSpc>
                <a:spcPct val="150000"/>
              </a:lnSpc>
              <a:buNone/>
            </a:pPr>
            <a:r>
              <a:rPr lang="en-US" dirty="0"/>
              <a:t>+ 1 hour reserve = 30 gal. </a:t>
            </a:r>
          </a:p>
          <a:p>
            <a:pPr>
              <a:lnSpc>
                <a:spcPct val="150000"/>
              </a:lnSpc>
              <a:buNone/>
            </a:pPr>
            <a:r>
              <a:rPr lang="en-US" dirty="0"/>
              <a:t>Fuel on board = 25 gal.</a:t>
            </a:r>
          </a:p>
          <a:p>
            <a:endParaRPr lang="en-US" dirty="0"/>
          </a:p>
        </p:txBody>
      </p:sp>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5191" y="2551324"/>
            <a:ext cx="4005262" cy="3003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manageable </a:t>
            </a:r>
            <a:endParaRPr lang="en-US" dirty="0"/>
          </a:p>
        </p:txBody>
      </p:sp>
      <p:sp>
        <p:nvSpPr>
          <p:cNvPr id="3" name="Content Placeholder 2"/>
          <p:cNvSpPr>
            <a:spLocks noGrp="1"/>
          </p:cNvSpPr>
          <p:nvPr>
            <p:ph idx="1"/>
          </p:nvPr>
        </p:nvSpPr>
        <p:spPr>
          <a:xfrm>
            <a:off x="571500" y="1106488"/>
            <a:ext cx="10733617" cy="4391025"/>
          </a:xfrm>
        </p:spPr>
        <p:txBody>
          <a:bodyPr/>
          <a:lstStyle/>
          <a:p>
            <a:pPr>
              <a:buNone/>
            </a:pPr>
            <a:r>
              <a:rPr lang="en-US" dirty="0"/>
              <a:t>Call for fuel &amp; top off</a:t>
            </a:r>
          </a:p>
          <a:p>
            <a:pPr lvl="1">
              <a:buNone/>
            </a:pPr>
            <a:r>
              <a:rPr lang="en-US" dirty="0"/>
              <a:t>Enough fuel for the return trip</a:t>
            </a:r>
          </a:p>
          <a:p>
            <a:pPr lvl="1">
              <a:buNone/>
            </a:pPr>
            <a:r>
              <a:rPr lang="en-US" dirty="0"/>
              <a:t>Just enough time to make the luau</a:t>
            </a:r>
          </a:p>
          <a:p>
            <a:pPr>
              <a:buNone/>
            </a:pPr>
            <a:r>
              <a:rPr lang="en-US" dirty="0"/>
              <a:t>Launch with the fuel you have</a:t>
            </a:r>
          </a:p>
          <a:p>
            <a:pPr lvl="1">
              <a:buNone/>
            </a:pPr>
            <a:r>
              <a:rPr lang="en-US" dirty="0"/>
              <a:t>Ample time before meeting</a:t>
            </a:r>
          </a:p>
          <a:p>
            <a:pPr lvl="1">
              <a:buNone/>
            </a:pPr>
            <a:r>
              <a:rPr lang="en-US" dirty="0"/>
              <a:t>Must fuel before return</a:t>
            </a:r>
          </a:p>
          <a:p>
            <a:pPr>
              <a:buNone/>
            </a:pPr>
            <a:r>
              <a:rPr lang="en-US" dirty="0"/>
              <a:t>Consider ditching evil partner</a:t>
            </a:r>
          </a:p>
          <a:p>
            <a:pPr marL="0" indent="0">
              <a:buNone/>
            </a:pPr>
            <a:endParaRPr lang="en-US" dirty="0"/>
          </a:p>
        </p:txBody>
      </p:sp>
      <p:pic>
        <p:nvPicPr>
          <p:cNvPr id="4" name="Picture 1"/>
          <p:cNvPicPr>
            <a:picLocks noChangeAspect="1"/>
          </p:cNvPicPr>
          <p:nvPr/>
        </p:nvPicPr>
        <p:blipFill>
          <a:blip r:embed="rId4">
            <a:extLst>
              <a:ext uri="{28A0092B-C50C-407E-A947-70E740481C1C}">
                <a14:useLocalDpi xmlns:a14="http://schemas.microsoft.com/office/drawing/2010/main" val="0"/>
              </a:ext>
            </a:extLst>
          </a:blip>
          <a:srcRect l="21190" t="5482" r="21190" b="2847"/>
          <a:stretch>
            <a:fillRect/>
          </a:stretch>
        </p:blipFill>
        <p:spPr bwMode="auto">
          <a:xfrm>
            <a:off x="8835761" y="1849120"/>
            <a:ext cx="2868559" cy="3424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Content Placeholder 5"/>
          <p:cNvPicPr>
            <a:picLocks noChangeAspect="1"/>
          </p:cNvPicPr>
          <p:nvPr/>
        </p:nvPicPr>
        <p:blipFill>
          <a:blip r:embed="rId5"/>
          <a:stretch>
            <a:fillRect/>
          </a:stretch>
        </p:blipFill>
        <p:spPr>
          <a:xfrm>
            <a:off x="4375625" y="4424524"/>
            <a:ext cx="3688400" cy="1072989"/>
          </a:xfrm>
          <a:prstGeom prst="rect">
            <a:avLst/>
          </a:prstGeom>
          <a:solidFill>
            <a:schemeClr val="accent5">
              <a:lumMod val="90000"/>
            </a:schemeClr>
          </a:solidFill>
        </p:spPr>
      </p:pic>
    </p:spTree>
    <p:custDataLst>
      <p:tags r:id="rId1"/>
    </p:custDataLst>
    <p:extLst>
      <p:ext uri="{BB962C8B-B14F-4D97-AF65-F5344CB8AC3E}">
        <p14:creationId xmlns:p14="http://schemas.microsoft.com/office/powerpoint/2010/main" val="278135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never quit…..</a:t>
            </a:r>
            <a:endParaRPr lang="en-US" dirty="0"/>
          </a:p>
        </p:txBody>
      </p:sp>
      <p:sp>
        <p:nvSpPr>
          <p:cNvPr id="3" name="Content Placeholder 2"/>
          <p:cNvSpPr>
            <a:spLocks noGrp="1"/>
          </p:cNvSpPr>
          <p:nvPr>
            <p:ph idx="1"/>
          </p:nvPr>
        </p:nvSpPr>
        <p:spPr>
          <a:xfrm>
            <a:off x="571500" y="1203326"/>
            <a:ext cx="10733617" cy="4391025"/>
          </a:xfrm>
        </p:spPr>
        <p:txBody>
          <a:bodyPr/>
          <a:lstStyle/>
          <a:p>
            <a:r>
              <a:rPr lang="en-US" dirty="0" smtClean="0"/>
              <a:t>Quitters never….</a:t>
            </a:r>
          </a:p>
          <a:p>
            <a:r>
              <a:rPr lang="en-US" dirty="0" smtClean="0"/>
              <a:t>Plan the flight and ….</a:t>
            </a:r>
          </a:p>
          <a:p>
            <a:r>
              <a:rPr lang="en-US" dirty="0" smtClean="0"/>
              <a:t>You’ll never get anywhere </a:t>
            </a:r>
            <a:br>
              <a:rPr lang="en-US" dirty="0" smtClean="0"/>
            </a:br>
            <a:r>
              <a:rPr lang="en-US" dirty="0" smtClean="0"/>
              <a:t>if you don’t have a ….</a:t>
            </a:r>
          </a:p>
          <a:p>
            <a:r>
              <a:rPr lang="en-US" dirty="0" smtClean="0"/>
              <a:t>When in doubt; stick to the …… </a:t>
            </a:r>
            <a:endParaRPr lang="en-US" dirty="0"/>
          </a:p>
        </p:txBody>
      </p:sp>
      <p:pic>
        <p:nvPicPr>
          <p:cNvPr id="5" name="Picture 4"/>
          <p:cNvPicPr>
            <a:picLocks noChangeAspect="1"/>
          </p:cNvPicPr>
          <p:nvPr/>
        </p:nvPicPr>
        <p:blipFill>
          <a:blip r:embed="rId4"/>
          <a:stretch>
            <a:fillRect/>
          </a:stretch>
        </p:blipFill>
        <p:spPr>
          <a:xfrm>
            <a:off x="7072226" y="2389693"/>
            <a:ext cx="4626987" cy="306577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6775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Get-there-itis</a:t>
            </a:r>
            <a:endParaRPr lang="en-US" dirty="0"/>
          </a:p>
        </p:txBody>
      </p:sp>
      <p:pic>
        <p:nvPicPr>
          <p:cNvPr id="5" name="Content Placeholder 4" descr="Long Beach Airport | Long Beach Airport has very little ..."/>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9188" r="9562" b="13095"/>
          <a:stretch/>
        </p:blipFill>
        <p:spPr>
          <a:xfrm>
            <a:off x="9316630" y="2047255"/>
            <a:ext cx="2289216" cy="1377318"/>
          </a:xfrm>
          <a:prstGeom prst="rect">
            <a:avLst/>
          </a:prstGeom>
          <a:ln>
            <a:noFill/>
          </a:ln>
          <a:effectLst>
            <a:outerShdw blurRad="292100" dist="139700" dir="2700000" algn="tl" rotWithShape="0">
              <a:srgbClr val="333333">
                <a:alpha val="65000"/>
              </a:srgbClr>
            </a:outerShdw>
          </a:effectLst>
        </p:spPr>
      </p:pic>
      <p:sp>
        <p:nvSpPr>
          <p:cNvPr id="7" name="Rectangle 3"/>
          <p:cNvSpPr txBox="1">
            <a:spLocks noChangeArrowheads="1"/>
          </p:cNvSpPr>
          <p:nvPr/>
        </p:nvSpPr>
        <p:spPr bwMode="auto">
          <a:xfrm>
            <a:off x="2737787" y="3546028"/>
            <a:ext cx="7625413" cy="172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sz="2500" kern="0" dirty="0" smtClean="0">
                <a:solidFill>
                  <a:srgbClr val="30308A"/>
                </a:solidFill>
                <a:ea typeface="ＭＳ Ｐゴシック" pitchFamily="34" charset="-128"/>
              </a:rPr>
              <a:t>Plan Continuation Bias</a:t>
            </a:r>
          </a:p>
          <a:p>
            <a:pPr marL="0" indent="0">
              <a:buFontTx/>
              <a:buNone/>
            </a:pPr>
            <a:r>
              <a:rPr lang="en-US" sz="2500" b="0" kern="0" dirty="0" smtClean="0">
                <a:solidFill>
                  <a:srgbClr val="30308A"/>
                </a:solidFill>
                <a:ea typeface="ＭＳ Ｐゴシック" pitchFamily="34" charset="-128"/>
              </a:rPr>
              <a:t>“The continuation of an original plan even with the availability of information that suggests that the plan should be abandoned.”</a:t>
            </a:r>
          </a:p>
          <a:p>
            <a:pPr marL="0" indent="0">
              <a:buFontTx/>
              <a:buNone/>
            </a:pPr>
            <a:endParaRPr lang="en-US" sz="1200" b="0" kern="0" dirty="0" smtClean="0">
              <a:solidFill>
                <a:srgbClr val="30308A"/>
              </a:solidFill>
              <a:ea typeface="ＭＳ Ｐゴシック" pitchFamily="34" charset="-128"/>
            </a:endParaRPr>
          </a:p>
        </p:txBody>
      </p:sp>
      <p:pic>
        <p:nvPicPr>
          <p:cNvPr id="8" name="Picture 7" descr="C:\Users\awp204js\AppData\Local\Microsoft\Windows\Temporary Internet Files\Content.IE5\QGELYYIX\MC90002145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36371" y="2155585"/>
            <a:ext cx="1755775" cy="895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sers\awp204js\AppData\Local\Microsoft\Windows\Temporary Internet Files\Content.IE5\1HXO8S8C\MC90033230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8352" y="1934814"/>
            <a:ext cx="1068484" cy="1155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C:\Program Files (x86)\Microsoft Office\MEDIA\CAGCAT10\j0293828.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53564" y="1934814"/>
            <a:ext cx="1176338" cy="1239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30601" t="28327" r="25380" b="33118"/>
          <a:stretch/>
        </p:blipFill>
        <p:spPr>
          <a:xfrm flipH="1">
            <a:off x="4919955" y="469867"/>
            <a:ext cx="2214506" cy="1298732"/>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9" cstate="print">
            <a:extLst>
              <a:ext uri="{28A0092B-C50C-407E-A947-70E740481C1C}">
                <a14:useLocalDpi xmlns:a14="http://schemas.microsoft.com/office/drawing/2010/main" val="0"/>
              </a:ext>
            </a:extLst>
          </a:blip>
          <a:srcRect l="1437" t="17510" r="1441" b="-150"/>
          <a:stretch/>
        </p:blipFill>
        <p:spPr>
          <a:xfrm>
            <a:off x="398687" y="2047254"/>
            <a:ext cx="2223327" cy="1261188"/>
          </a:xfrm>
          <a:prstGeom prst="rect">
            <a:avLst/>
          </a:prstGeom>
          <a:ln>
            <a:noFill/>
          </a:ln>
          <a:effectLst>
            <a:outerShdw blurRad="292100" dist="139700" dir="2700000" algn="tl" rotWithShape="0">
              <a:srgbClr val="333333">
                <a:alpha val="65000"/>
              </a:srgbClr>
            </a:outerShdw>
          </a:effectLst>
        </p:spPr>
      </p:pic>
      <p:sp>
        <p:nvSpPr>
          <p:cNvPr id="4" name="Arc 3"/>
          <p:cNvSpPr/>
          <p:nvPr/>
        </p:nvSpPr>
        <p:spPr bwMode="auto">
          <a:xfrm>
            <a:off x="3136371" y="1641648"/>
            <a:ext cx="5781675" cy="811213"/>
          </a:xfrm>
          <a:prstGeom prst="arc">
            <a:avLst>
              <a:gd name="adj1" fmla="val 10889336"/>
              <a:gd name="adj2" fmla="val 21578076"/>
            </a:avLst>
          </a:prstGeom>
          <a:noFill/>
          <a:ln w="38100" cap="flat" cmpd="sng" algn="ctr">
            <a:solidFill>
              <a:srgbClr val="FF0000"/>
            </a:solidFill>
            <a:prstDash val="dash"/>
            <a:round/>
            <a:headEnd type="none" w="med" len="med"/>
            <a:tailEnd type="none" w="med" len="med"/>
          </a:ln>
          <a:effectLst/>
          <a:extLst/>
        </p:spPr>
        <p:txBody>
          <a:bodyPr>
            <a:spAutoFit/>
          </a:bodyPr>
          <a:lstStyle/>
          <a:p>
            <a:pPr>
              <a:defRPr/>
            </a:pPr>
            <a:endParaRPr lang="en-US"/>
          </a:p>
        </p:txBody>
      </p:sp>
    </p:spTree>
    <p:custDataLst>
      <p:tags r:id="rId1"/>
    </p:custDataLst>
    <p:extLst>
      <p:ext uri="{BB962C8B-B14F-4D97-AF65-F5344CB8AC3E}">
        <p14:creationId xmlns:p14="http://schemas.microsoft.com/office/powerpoint/2010/main" val="275693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600">
                <a:ea typeface="ＭＳ Ｐゴシック" pitchFamily="34" charset="-128"/>
              </a:rPr>
              <a:t>Complications</a:t>
            </a:r>
          </a:p>
        </p:txBody>
      </p:sp>
      <p:sp>
        <p:nvSpPr>
          <p:cNvPr id="311299" name="Rectangle 3"/>
          <p:cNvSpPr>
            <a:spLocks noGrp="1" noChangeArrowheads="1"/>
          </p:cNvSpPr>
          <p:nvPr>
            <p:ph type="body" idx="1"/>
          </p:nvPr>
        </p:nvSpPr>
        <p:spPr>
          <a:xfrm>
            <a:off x="571500" y="1182684"/>
            <a:ext cx="10733617" cy="4391025"/>
          </a:xfrm>
        </p:spPr>
        <p:txBody>
          <a:bodyPr/>
          <a:lstStyle/>
          <a:p>
            <a:pPr marL="0" indent="0">
              <a:buNone/>
            </a:pPr>
            <a:r>
              <a:rPr lang="en-US" dirty="0" smtClean="0">
                <a:ea typeface="ＭＳ Ｐゴシック" pitchFamily="34" charset="-128"/>
              </a:rPr>
              <a:t>Bias – a prejudice in favor of or </a:t>
            </a:r>
            <a:br>
              <a:rPr lang="en-US" dirty="0" smtClean="0">
                <a:ea typeface="ＭＳ Ｐゴシック" pitchFamily="34" charset="-128"/>
              </a:rPr>
            </a:br>
            <a:r>
              <a:rPr lang="en-US" dirty="0" smtClean="0">
                <a:ea typeface="ＭＳ Ｐゴシック" pitchFamily="34" charset="-128"/>
              </a:rPr>
              <a:t>against one thing, person or group</a:t>
            </a:r>
            <a:br>
              <a:rPr lang="en-US" dirty="0" smtClean="0">
                <a:ea typeface="ＭＳ Ｐゴシック" pitchFamily="34" charset="-128"/>
              </a:rPr>
            </a:br>
            <a:r>
              <a:rPr lang="en-US" dirty="0" smtClean="0">
                <a:ea typeface="ＭＳ Ｐゴシック" pitchFamily="34" charset="-128"/>
              </a:rPr>
              <a:t>compared with another, often in </a:t>
            </a:r>
            <a:br>
              <a:rPr lang="en-US" dirty="0" smtClean="0">
                <a:ea typeface="ＭＳ Ｐゴシック" pitchFamily="34" charset="-128"/>
              </a:rPr>
            </a:br>
            <a:r>
              <a:rPr lang="en-US" dirty="0" smtClean="0">
                <a:ea typeface="ＭＳ Ｐゴシック" pitchFamily="34" charset="-128"/>
              </a:rPr>
              <a:t>a way considered to be unfair</a:t>
            </a:r>
          </a:p>
          <a:p>
            <a:pPr marL="0" indent="0">
              <a:buNone/>
            </a:pPr>
            <a:endParaRPr lang="en-US" dirty="0">
              <a:ea typeface="ＭＳ Ｐゴシック" pitchFamily="34" charset="-128"/>
            </a:endParaRPr>
          </a:p>
          <a:p>
            <a:pPr marL="0" indent="0">
              <a:buNone/>
            </a:pPr>
            <a:r>
              <a:rPr lang="en-US" dirty="0" smtClean="0">
                <a:ea typeface="ＭＳ Ｐゴシック" pitchFamily="34" charset="-128"/>
              </a:rPr>
              <a:t>Plan Continuation Bias</a:t>
            </a:r>
          </a:p>
          <a:p>
            <a:pPr marL="0" indent="0">
              <a:buNone/>
            </a:pPr>
            <a:r>
              <a:rPr lang="en-US" dirty="0" smtClean="0">
                <a:ea typeface="ＭＳ Ｐゴシック" pitchFamily="34" charset="-128"/>
              </a:rPr>
              <a:t>	A form of Confirmation Bias</a:t>
            </a:r>
          </a:p>
        </p:txBody>
      </p:sp>
      <p:pic>
        <p:nvPicPr>
          <p:cNvPr id="3" name="Picture 2" descr="Height of Horology: A. Lange &amp; Söhne - Grand Complicati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910" y="1329896"/>
            <a:ext cx="5180241" cy="407444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9422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1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1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OdLH2yk6"/>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5YDFD77UPU3F-311-4853</_dlc_DocId>
    <_dlc_DocIdUrl xmlns="04289566-cf42-4ce7-aa7c-2469c3d4502e">
      <Url>https://avssp.faa.gov/avs/afsfaast/_layouts/15/DocIdRedir.aspx?ID=5YDFD77UPU3F-311-4853</Url>
      <Description>5YDFD77UPU3F-311-4853</Description>
    </_dlc_DocIdUrl>
    <IconOverlay xmlns="http://schemas.microsoft.com/sharepoint/v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BD951-C135-4E8C-9E93-3CF1A7363E31}">
  <ds:schemaRefs>
    <ds:schemaRef ds:uri="http://schemas.microsoft.com/sharepoint/v3/contenttype/forms"/>
  </ds:schemaRefs>
</ds:datastoreItem>
</file>

<file path=customXml/itemProps2.xml><?xml version="1.0" encoding="utf-8"?>
<ds:datastoreItem xmlns:ds="http://schemas.openxmlformats.org/officeDocument/2006/customXml" ds:itemID="{08C7BF1A-395C-4DF4-8DC5-26E46AB932D1}">
  <ds:schemaRefs>
    <ds:schemaRef ds:uri="04289566-cf42-4ce7-aa7c-2469c3d4502e"/>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4BCC240-9C75-4184-B1E5-AC0A6AC1BEF1}">
  <ds:schemaRefs>
    <ds:schemaRef ds:uri="http://schemas.microsoft.com/sharepoint/events"/>
  </ds:schemaRefs>
</ds:datastoreItem>
</file>

<file path=customXml/itemProps4.xml><?xml version="1.0" encoding="utf-8"?>
<ds:datastoreItem xmlns:ds="http://schemas.openxmlformats.org/officeDocument/2006/customXml" ds:itemID="{DF6E7FB0-E4F5-4575-90A4-A7FABD636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10162</TotalTime>
  <Words>5821</Words>
  <Application>Microsoft Office PowerPoint</Application>
  <PresentationFormat>Widescreen</PresentationFormat>
  <Paragraphs>475</Paragraphs>
  <Slides>31</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ＭＳ Ｐゴシック</vt:lpstr>
      <vt:lpstr>Arial</vt:lpstr>
      <vt:lpstr>Helvetica Neue Medium</vt:lpstr>
      <vt:lpstr>Times New Roman</vt:lpstr>
      <vt:lpstr>1_Custom Design</vt:lpstr>
      <vt:lpstr>2_Custom Design</vt:lpstr>
      <vt:lpstr>PowerPoint Presentation</vt:lpstr>
      <vt:lpstr>Welcome</vt:lpstr>
      <vt:lpstr>Overview </vt:lpstr>
      <vt:lpstr>Flying is stressful</vt:lpstr>
      <vt:lpstr>Managing the Manageable</vt:lpstr>
      <vt:lpstr>Managing the manageable </vt:lpstr>
      <vt:lpstr>Winners never quit…..</vt:lpstr>
      <vt:lpstr>Get-there-itis</vt:lpstr>
      <vt:lpstr>Complications</vt:lpstr>
      <vt:lpstr>If a flight’s not conforming to the plan …..</vt:lpstr>
      <vt:lpstr>Should I go or should I stay</vt:lpstr>
      <vt:lpstr>Should I go or should I stay</vt:lpstr>
      <vt:lpstr>So what’s that got to do with CFIT?</vt:lpstr>
      <vt:lpstr>What’s it look like around the corner?</vt:lpstr>
      <vt:lpstr>Sikorsky S92-A</vt:lpstr>
      <vt:lpstr>Sikorsky S92-A</vt:lpstr>
      <vt:lpstr>Night, low clouds,  and visibility</vt:lpstr>
      <vt:lpstr>I would never do that!</vt:lpstr>
      <vt:lpstr>Complications</vt:lpstr>
      <vt:lpstr>Hindsight bias</vt:lpstr>
      <vt:lpstr>People cannot easily avoid  those actions they did not  intend to commit</vt:lpstr>
      <vt:lpstr>The system</vt:lpstr>
      <vt:lpstr>The problem </vt:lpstr>
      <vt:lpstr>The takeaways</vt:lpstr>
      <vt:lpstr>The takeaways</vt:lpstr>
      <vt:lpstr>Have you earned your WINGS?</vt:lpstr>
      <vt:lpstr> </vt:lpstr>
      <vt:lpstr>Safety Management Systems (SMS) Coming to General Aviation</vt:lpstr>
      <vt:lpstr>Questions?</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Steuernagle, John W (FAA)</cp:lastModifiedBy>
  <cp:revision>548</cp:revision>
  <dcterms:created xsi:type="dcterms:W3CDTF">2005-01-28T20:32:53Z</dcterms:created>
  <dcterms:modified xsi:type="dcterms:W3CDTF">2022-09-08T20:36:07Z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dd000664-5b1e-4b57-acc6-6ac1940c41c2</vt:lpwstr>
  </property>
  <property fmtid="{D5CDD505-2E9C-101B-9397-08002B2CF9AE}" pid="3" name="ContentTypeId">
    <vt:lpwstr>0x010100DD5FDB223F4C0E4A8408399FFA4EDA33</vt:lpwstr>
  </property>
  <property fmtid="{D5CDD505-2E9C-101B-9397-08002B2CF9AE}" pid="4" name="ArticulateGUID">
    <vt:lpwstr>E631FF82-5CA6-4DD8-9A93-17C60B8B30CF</vt:lpwstr>
  </property>
  <property fmtid="{D5CDD505-2E9C-101B-9397-08002B2CF9AE}" pid="5" name="ArticulatePath">
    <vt:lpwstr>23-02-Nov-TOM-CFIT Wx Cameras-PPT-Rev-1 DRAFT</vt:lpwstr>
  </property>
</Properties>
</file>