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40"/>
  </p:notesMasterIdLst>
  <p:handoutMasterIdLst>
    <p:handoutMasterId r:id="rId41"/>
  </p:handoutMasterIdLst>
  <p:sldIdLst>
    <p:sldId id="273" r:id="rId7"/>
    <p:sldId id="292" r:id="rId8"/>
    <p:sldId id="293" r:id="rId9"/>
    <p:sldId id="329" r:id="rId10"/>
    <p:sldId id="334" r:id="rId11"/>
    <p:sldId id="351" r:id="rId12"/>
    <p:sldId id="349" r:id="rId13"/>
    <p:sldId id="328" r:id="rId14"/>
    <p:sldId id="331" r:id="rId15"/>
    <p:sldId id="339" r:id="rId16"/>
    <p:sldId id="335" r:id="rId17"/>
    <p:sldId id="352" r:id="rId18"/>
    <p:sldId id="336" r:id="rId19"/>
    <p:sldId id="337" r:id="rId20"/>
    <p:sldId id="323" r:id="rId21"/>
    <p:sldId id="338" r:id="rId22"/>
    <p:sldId id="320" r:id="rId23"/>
    <p:sldId id="295" r:id="rId24"/>
    <p:sldId id="353" r:id="rId25"/>
    <p:sldId id="354" r:id="rId26"/>
    <p:sldId id="309" r:id="rId27"/>
    <p:sldId id="312" r:id="rId28"/>
    <p:sldId id="305" r:id="rId29"/>
    <p:sldId id="346" r:id="rId30"/>
    <p:sldId id="345" r:id="rId31"/>
    <p:sldId id="342" r:id="rId32"/>
    <p:sldId id="307" r:id="rId33"/>
    <p:sldId id="340" r:id="rId34"/>
    <p:sldId id="341" r:id="rId35"/>
    <p:sldId id="317" r:id="rId36"/>
    <p:sldId id="343" r:id="rId37"/>
    <p:sldId id="318" r:id="rId38"/>
    <p:sldId id="311" r:id="rId39"/>
  </p:sldIdLst>
  <p:sldSz cx="12192000" cy="6858000"/>
  <p:notesSz cx="6858000" cy="9296400"/>
  <p:custDataLst>
    <p:tags r:id="rId42"/>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329"/>
            <p14:sldId id="334"/>
            <p14:sldId id="351"/>
            <p14:sldId id="349"/>
            <p14:sldId id="328"/>
            <p14:sldId id="331"/>
            <p14:sldId id="339"/>
            <p14:sldId id="335"/>
            <p14:sldId id="352"/>
            <p14:sldId id="336"/>
            <p14:sldId id="337"/>
            <p14:sldId id="323"/>
            <p14:sldId id="338"/>
            <p14:sldId id="320"/>
            <p14:sldId id="295"/>
            <p14:sldId id="353"/>
            <p14:sldId id="354"/>
            <p14:sldId id="309"/>
            <p14:sldId id="312"/>
            <p14:sldId id="305"/>
            <p14:sldId id="346"/>
            <p14:sldId id="345"/>
            <p14:sldId id="342"/>
            <p14:sldId id="307"/>
            <p14:sldId id="340"/>
            <p14:sldId id="341"/>
            <p14:sldId id="317"/>
            <p14:sldId id="343"/>
            <p14:sldId id="318"/>
            <p14:sldId id="311"/>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672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37705" autoAdjust="0"/>
  </p:normalViewPr>
  <p:slideViewPr>
    <p:cSldViewPr snapToGrid="0">
      <p:cViewPr varScale="1">
        <p:scale>
          <a:sx n="37" d="100"/>
          <a:sy n="37" d="100"/>
        </p:scale>
        <p:origin x="1650" y="42"/>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2022/11-29-267(I)PP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t>
            </a:r>
            <a:r>
              <a:rPr lang="en-US" sz="1200" kern="1200" dirty="0" smtClean="0">
                <a:solidFill>
                  <a:schemeClr val="tx1"/>
                </a:solidFill>
                <a:effectLst/>
                <a:latin typeface="Times New Roman" pitchFamily="18" charset="0"/>
                <a:ea typeface="+mn-ea"/>
                <a:cs typeface="+mn-cs"/>
              </a:rPr>
              <a:t>National FAASTeam Program Manager (Operations)</a:t>
            </a:r>
            <a:r>
              <a:rPr lang="en-US" dirty="0" smtClean="0">
                <a:latin typeface="Times New Roman" pitchFamily="18" charset="0"/>
                <a:ea typeface="ＭＳ Ｐゴシック" pitchFamily="34" charset="-128"/>
              </a:rPr>
              <a:t>,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Gaming the System.</a:t>
            </a:r>
          </a:p>
          <a:p>
            <a:pPr eaLnBrk="1" hangingPunct="1"/>
            <a:endParaRPr lang="en-US" dirty="0" smtClean="0">
              <a:latin typeface="Times New Roman" pitchFamily="18" charset="0"/>
              <a:ea typeface="ＭＳ Ｐゴシック" pitchFamily="34" charset="-128"/>
            </a:endParaRPr>
          </a:p>
          <a:p>
            <a:pPr lvl="0"/>
            <a:r>
              <a:rPr lang="en-US" sz="1200" b="1" i="1" kern="1200" dirty="0" smtClean="0">
                <a:solidFill>
                  <a:schemeClr val="tx1"/>
                </a:solidFill>
                <a:effectLst/>
                <a:latin typeface="Times New Roman" pitchFamily="18" charset="0"/>
                <a:ea typeface="+mn-ea"/>
                <a:cs typeface="+mn-cs"/>
              </a:rPr>
              <a:t>Script -  </a:t>
            </a:r>
            <a:r>
              <a:rPr lang="en-US" sz="1200" i="1" kern="1200" dirty="0" smtClean="0">
                <a:solidFill>
                  <a:schemeClr val="tx1"/>
                </a:solidFill>
                <a:effectLst/>
                <a:latin typeface="Times New Roman" pitchFamily="18" charset="0"/>
                <a:ea typeface="+mn-ea"/>
                <a:cs typeface="+mn-cs"/>
              </a:rPr>
              <a:t>We have included a script of suggested dialog with most slides.  The script will always appear in a </a:t>
            </a:r>
            <a:r>
              <a:rPr lang="en-US" sz="1200" b="1" i="0" kern="1200" dirty="0" smtClean="0">
                <a:solidFill>
                  <a:schemeClr val="tx1"/>
                </a:solidFill>
                <a:effectLst/>
                <a:latin typeface="Times New Roman" pitchFamily="18" charset="0"/>
                <a:ea typeface="+mn-ea"/>
                <a:cs typeface="+mn-cs"/>
              </a:rPr>
              <a:t>non-italic font</a:t>
            </a:r>
            <a:r>
              <a:rPr lang="en-US" sz="1200" i="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Presenters may read the script or modify it to suit their own presentation style.  See template slides 5 and 6  for examples of a slides with script.</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Presentation Instructions - </a:t>
            </a:r>
            <a:r>
              <a:rPr lang="en-US" sz="1200" i="1" kern="1200" dirty="0" smtClean="0">
                <a:solidFill>
                  <a:schemeClr val="tx1"/>
                </a:solidFill>
                <a:effectLst/>
                <a:latin typeface="Times New Roman" pitchFamily="18" charset="0"/>
                <a:ea typeface="+mn-ea"/>
                <a:cs typeface="+mn-cs"/>
              </a:rPr>
              <a:t>(stage direction and  presentation suggestions) will be preceded by a  </a:t>
            </a:r>
            <a:r>
              <a:rPr lang="en-US" sz="1200" b="1" i="1" kern="1200" dirty="0" smtClean="0">
                <a:solidFill>
                  <a:schemeClr val="tx1"/>
                </a:solidFill>
                <a:effectLst/>
                <a:latin typeface="Times New Roman" pitchFamily="18" charset="0"/>
                <a:ea typeface="+mn-ea"/>
                <a:cs typeface="+mn-cs"/>
              </a:rPr>
              <a:t>Bold header: </a:t>
            </a:r>
            <a:r>
              <a:rPr lang="en-US" sz="1200" i="1" kern="1200" dirty="0" smtClean="0">
                <a:solidFill>
                  <a:schemeClr val="tx1"/>
                </a:solidFill>
                <a:effectLst/>
                <a:latin typeface="Times New Roman" pitchFamily="18" charset="0"/>
                <a:ea typeface="+mn-ea"/>
                <a:cs typeface="+mn-cs"/>
              </a:rPr>
              <a:t>the instructions themselves will be in </a:t>
            </a:r>
            <a:r>
              <a:rPr lang="en-US" sz="1200" b="1" i="1" kern="1200" dirty="0" smtClean="0">
                <a:solidFill>
                  <a:schemeClr val="tx1"/>
                </a:solidFill>
                <a:effectLst/>
                <a:latin typeface="Times New Roman" pitchFamily="18" charset="0"/>
                <a:ea typeface="+mn-ea"/>
                <a:cs typeface="+mn-cs"/>
              </a:rPr>
              <a:t>Italic fonts</a:t>
            </a:r>
            <a:r>
              <a:rPr lang="en-US" sz="1200" i="1" kern="1200" dirty="0" smtClean="0">
                <a:solidFill>
                  <a:schemeClr val="tx1"/>
                </a:solidFill>
                <a:effectLst/>
                <a:latin typeface="Times New Roman" pitchFamily="18" charset="0"/>
                <a:ea typeface="+mn-ea"/>
                <a:cs typeface="+mn-cs"/>
              </a:rPr>
              <a:t>.  See slides 2, for an example of slides with Presentation Instructions only.</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Program control instructions - </a:t>
            </a:r>
            <a:r>
              <a:rPr lang="en-US" sz="1200" i="1" kern="1200" dirty="0" smtClean="0">
                <a:solidFill>
                  <a:schemeClr val="tx1"/>
                </a:solidFill>
                <a:effectLst/>
                <a:latin typeface="Times New Roman" pitchFamily="18" charset="0"/>
                <a:ea typeface="+mn-ea"/>
                <a:cs typeface="+mn-cs"/>
              </a:rPr>
              <a:t>will be in bold fonts and look like this:  </a:t>
            </a:r>
            <a:r>
              <a:rPr lang="en-US" sz="1200" b="1" i="1" kern="1200" dirty="0" smtClean="0">
                <a:solidFill>
                  <a:schemeClr val="tx1"/>
                </a:solidFill>
                <a:effectLst/>
                <a:latin typeface="Times New Roman" pitchFamily="18" charset="0"/>
                <a:ea typeface="+mn-ea"/>
                <a:cs typeface="+mn-cs"/>
              </a:rPr>
              <a:t>(Click) </a:t>
            </a:r>
            <a:r>
              <a:rPr lang="en-US" sz="1200" i="1" kern="1200" dirty="0" smtClean="0">
                <a:solidFill>
                  <a:schemeClr val="tx1"/>
                </a:solidFill>
                <a:effectLst/>
                <a:latin typeface="Times New Roman" pitchFamily="18" charset="0"/>
                <a:ea typeface="+mn-ea"/>
                <a:cs typeface="+mn-cs"/>
              </a:rPr>
              <a:t>for building information within a slide;  or this:  </a:t>
            </a:r>
            <a:r>
              <a:rPr lang="en-US" sz="1200" b="1" i="1" kern="1200" dirty="0" smtClean="0">
                <a:solidFill>
                  <a:schemeClr val="tx1"/>
                </a:solidFill>
                <a:effectLst/>
                <a:latin typeface="Times New Roman" pitchFamily="18" charset="0"/>
                <a:ea typeface="+mn-ea"/>
                <a:cs typeface="+mn-cs"/>
              </a:rPr>
              <a:t>(Next Slide) </a:t>
            </a:r>
            <a:r>
              <a:rPr lang="en-US" sz="1200" i="1" kern="1200" dirty="0" smtClean="0">
                <a:solidFill>
                  <a:schemeClr val="tx1"/>
                </a:solidFill>
                <a:effectLst/>
                <a:latin typeface="Times New Roman" pitchFamily="18" charset="0"/>
                <a:ea typeface="+mn-ea"/>
                <a:cs typeface="+mn-cs"/>
              </a:rPr>
              <a:t>for slide advance.</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Background information - </a:t>
            </a:r>
            <a:r>
              <a:rPr lang="en-US" sz="1200" i="1" kern="1200" dirty="0" smtClean="0">
                <a:solidFill>
                  <a:schemeClr val="tx1"/>
                </a:solidFill>
                <a:effectLst/>
                <a:latin typeface="Times New Roman" pitchFamily="18" charset="0"/>
                <a:ea typeface="+mn-ea"/>
                <a:cs typeface="+mn-cs"/>
              </a:rPr>
              <a:t>Some slides may contain background information that supports the concepts presented in the program.  </a:t>
            </a:r>
            <a:br>
              <a:rPr lang="en-US" sz="1200" i="1" kern="1200" dirty="0" smtClean="0">
                <a:solidFill>
                  <a:schemeClr val="tx1"/>
                </a:solidFill>
                <a:effectLst/>
                <a:latin typeface="Times New Roman" pitchFamily="18" charset="0"/>
                <a:ea typeface="+mn-ea"/>
                <a:cs typeface="+mn-cs"/>
              </a:rPr>
            </a:br>
            <a:r>
              <a:rPr lang="en-US" sz="1200" i="1" kern="1200" dirty="0" smtClean="0">
                <a:solidFill>
                  <a:schemeClr val="tx1"/>
                </a:solidFill>
                <a:effectLst/>
                <a:latin typeface="Times New Roman" pitchFamily="18" charset="0"/>
                <a:ea typeface="+mn-ea"/>
                <a:cs typeface="+mn-cs"/>
              </a:rPr>
              <a:t>Background information will always appear last and will be preceded by a bold  </a:t>
            </a:r>
            <a:r>
              <a:rPr lang="en-US" sz="1200" b="1" i="1" kern="1200" dirty="0" smtClean="0">
                <a:solidFill>
                  <a:schemeClr val="tx1"/>
                </a:solidFill>
                <a:effectLst/>
                <a:latin typeface="Times New Roman" pitchFamily="18" charset="0"/>
                <a:ea typeface="+mn-ea"/>
                <a:cs typeface="+mn-cs"/>
              </a:rPr>
              <a:t>Background: </a:t>
            </a:r>
            <a:r>
              <a:rPr lang="en-US" sz="1200" i="1" kern="1200" dirty="0" smtClean="0">
                <a:solidFill>
                  <a:schemeClr val="tx1"/>
                </a:solidFill>
                <a:effectLst/>
                <a:latin typeface="Times New Roman" pitchFamily="18" charset="0"/>
                <a:ea typeface="+mn-ea"/>
                <a:cs typeface="+mn-cs"/>
              </a:rPr>
              <a:t>identification.</a:t>
            </a:r>
            <a:endParaRPr lang="en-US" i="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completed your application,</a:t>
            </a:r>
            <a:r>
              <a:rPr lang="en-US" baseline="0" dirty="0" smtClean="0"/>
              <a:t> it’s time to schedule an examination.  If you’re looking for an AME you can search for one at FAAs Medical Certification website.  </a:t>
            </a:r>
            <a:r>
              <a:rPr lang="en-US" b="1" baseline="0" dirty="0" smtClean="0"/>
              <a:t>(Click)</a:t>
            </a:r>
          </a:p>
          <a:p>
            <a:endParaRPr lang="en-US" b="1" baseline="0" dirty="0" smtClean="0"/>
          </a:p>
          <a:p>
            <a:r>
              <a:rPr lang="en-US" b="0" baseline="0" dirty="0" smtClean="0"/>
              <a:t>Just select the type of designee you’re looking for, enter your location, and click on search. The system will return a list for all designees in the area.  </a:t>
            </a:r>
            <a:r>
              <a:rPr lang="en-US" b="1" baseline="0" dirty="0" smtClean="0"/>
              <a:t>(Click)</a:t>
            </a:r>
            <a:endParaRPr lang="en-US" b="0" baseline="0" dirty="0" smtClean="0"/>
          </a:p>
          <a:p>
            <a:endParaRPr lang="en-US" b="0" baseline="0" dirty="0" smtClean="0"/>
          </a:p>
          <a:p>
            <a:r>
              <a:rPr lang="en-US" b="0" baseline="0" dirty="0" smtClean="0"/>
              <a:t>If you want to see only those Doctors who can issue First Class Medical Certificates, select the First Class AME box.  Then click on search.  </a:t>
            </a:r>
          </a:p>
          <a:p>
            <a:endParaRPr lang="en-US" b="0" baseline="0" dirty="0" smtClean="0"/>
          </a:p>
          <a:p>
            <a:r>
              <a:rPr lang="en-US" b="0" baseline="0" dirty="0" smtClean="0"/>
              <a:t>There is an alternative to traditional medical certification that may suit your needs and it’s known as BasicMed.</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401840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Med is an alternative option to traditional medical certification.  As of this writing, the BasicMed alternative to medical certification has been in operation for more than five years</a:t>
            </a:r>
            <a:r>
              <a:rPr lang="en-US" baseline="0" dirty="0" smtClean="0"/>
              <a:t> and more than fifty thousand pilots are flying under the program.  We’ll get into aircraft and pilot limitations in a minute but first let’s take a look at what you’ll need to qualify for BasicMed.  </a:t>
            </a:r>
            <a:r>
              <a:rPr lang="en-US" b="1" baseline="0" dirty="0" smtClean="0"/>
              <a:t>(Click)</a:t>
            </a:r>
          </a:p>
          <a:p>
            <a:endParaRPr lang="en-US" b="1" baseline="0" dirty="0" smtClean="0"/>
          </a:p>
          <a:p>
            <a:r>
              <a:rPr lang="en-US" b="0" baseline="0" dirty="0" smtClean="0"/>
              <a:t>To qualify for BasicMed, you must have held an FAA medical certificate of any class for at least one day </a:t>
            </a:r>
            <a:r>
              <a:rPr lang="en-US" b="0" u="sng" baseline="0" dirty="0" smtClean="0"/>
              <a:t>after</a:t>
            </a:r>
            <a:r>
              <a:rPr lang="en-US" b="0" baseline="0" dirty="0" smtClean="0"/>
              <a:t> July 16, 2006 that wasn’t subsequently denied, suspended, revoked, or withdrawn.  If not, you’ll have to obtain at least a 3</a:t>
            </a:r>
            <a:r>
              <a:rPr lang="en-US" b="0" baseline="30000" dirty="0" smtClean="0"/>
              <a:t>rd</a:t>
            </a:r>
            <a:r>
              <a:rPr lang="en-US" b="0" baseline="0" dirty="0" smtClean="0"/>
              <a:t> class medical certificate before qualifying for BasicMed.   </a:t>
            </a:r>
            <a:r>
              <a:rPr lang="en-US" b="1" baseline="0" dirty="0" smtClean="0"/>
              <a:t>(Click)</a:t>
            </a:r>
          </a:p>
          <a:p>
            <a:endParaRPr lang="en-US" b="1" baseline="0" dirty="0" smtClean="0"/>
          </a:p>
          <a:p>
            <a:r>
              <a:rPr lang="en-US" b="0" baseline="0" dirty="0" smtClean="0"/>
              <a:t> In addition, there are ten groups of diagnoses that must come back through the FAA for a one time special issuance.  See 14 CFR part 68.  You may receive a valid medical certificate pending review.  If that review is unfavorable your medical certificate will not be valid.  </a:t>
            </a:r>
            <a:r>
              <a:rPr lang="en-US" b="1" baseline="0" dirty="0" smtClean="0"/>
              <a:t>(Click)</a:t>
            </a:r>
            <a:endParaRPr lang="en-US" b="0" baseline="0" dirty="0" smtClean="0"/>
          </a:p>
          <a:p>
            <a:endParaRPr lang="en-US" b="0" baseline="0" dirty="0" smtClean="0"/>
          </a:p>
          <a:p>
            <a:r>
              <a:rPr lang="en-US" b="0" baseline="0" dirty="0" smtClean="0"/>
              <a:t>You’ll also have to maintain a current and valid United States Driver’s License, download and complete a Comprehensive Medical Exam Checklist and undergo a physical examination conducted by a United States State-licensed physician.  </a:t>
            </a:r>
          </a:p>
          <a:p>
            <a:endParaRPr lang="en-US" b="0" baseline="0" dirty="0" smtClean="0"/>
          </a:p>
          <a:p>
            <a:r>
              <a:rPr lang="en-US" b="0" baseline="0" dirty="0" smtClean="0"/>
              <a:t>Once you’ve completed the physical exam you’ll complete an online course.  At present there are two course alternatives; one from the Aircraft Owners and Pilot’s Association and the other from the Mayo Clinic.</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65531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Don’t try to game the system by applying for Basic Med while your medical certificate is under review.  If your traditional medical certificate is withdrawn your Basic Medical will also be void. </a:t>
            </a:r>
          </a:p>
          <a:p>
            <a:endParaRPr lang="en-US" baseline="0" dirty="0" smtClean="0"/>
          </a:p>
          <a:p>
            <a:r>
              <a:rPr lang="en-US" baseline="0" dirty="0" smtClean="0"/>
              <a:t>Don’t try to “game the system” by withholding information.  Your aviation medical examiner needs know everything in order to make an accurate fitness determination and, equally importantly, to make useful recommendations for improvement.</a:t>
            </a:r>
            <a:endParaRPr lang="en-US" b="1" baseline="0" dirty="0" smtClean="0"/>
          </a:p>
          <a:p>
            <a:endParaRPr lang="en-US" baseline="0" dirty="0" smtClean="0"/>
          </a:p>
          <a:p>
            <a:r>
              <a:rPr lang="en-US" b="1" baseline="0" dirty="0" smtClean="0"/>
              <a:t>(Next Slide)</a:t>
            </a:r>
          </a:p>
          <a:p>
            <a:endParaRPr lang="en-US" b="1" baseline="0" dirty="0" smtClean="0"/>
          </a:p>
          <a:p>
            <a:r>
              <a:rPr lang="en-US" b="1" baseline="0" dirty="0" smtClean="0"/>
              <a:t>Background:  </a:t>
            </a:r>
            <a:r>
              <a:rPr lang="en-US" b="0" i="1" baseline="0" dirty="0" smtClean="0"/>
              <a:t>There have been several cases of pilots applying for Basic Med based on traditional medical certificates that were subsequently withdrawn.  This voids the Basic Med and requires a pilot to acquire at least a 3</a:t>
            </a:r>
            <a:r>
              <a:rPr lang="en-US" b="0" i="1" baseline="30000" dirty="0" smtClean="0"/>
              <a:t>rd</a:t>
            </a:r>
            <a:r>
              <a:rPr lang="en-US" b="0" i="1" baseline="0" dirty="0" smtClean="0"/>
              <a:t> class medical certificate before applying for Basic Med.</a:t>
            </a:r>
          </a:p>
          <a:p>
            <a:endParaRPr lang="en-US" b="0" i="1" baseline="0" dirty="0" smtClean="0"/>
          </a:p>
          <a:p>
            <a:r>
              <a:rPr lang="en-US" b="0" i="1" baseline="0" dirty="0" smtClean="0"/>
              <a:t>Applying for Basic Med based on an expired medical certificate – that was valid for at least one day after 16 July, 2006 </a:t>
            </a:r>
            <a:r>
              <a:rPr lang="en-US" b="0" i="1" u="sng" baseline="0" dirty="0" smtClean="0"/>
              <a:t>and remained valid until expiration</a:t>
            </a:r>
            <a:r>
              <a:rPr lang="en-US" b="0" i="1" baseline="0" dirty="0" smtClean="0"/>
              <a:t>– is acceptable.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422535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Pilots flying under BasicMed</a:t>
            </a:r>
            <a:r>
              <a:rPr lang="en-US" baseline="0" dirty="0" smtClean="0"/>
              <a:t> are limited to aircraft that weigh no more than six thousand pounds and that can accommodate no more than six occupants.</a:t>
            </a:r>
          </a:p>
          <a:p>
            <a:endParaRPr lang="en-US" baseline="0" dirty="0" smtClean="0"/>
          </a:p>
          <a:p>
            <a:r>
              <a:rPr lang="en-US" baseline="0" dirty="0" smtClean="0"/>
              <a:t>Each flight operation is restricted to the pilot and no more than five passengers, no higher than 18,000 feet MSL or faster than 250 Knots Indicated Airspeed.  Flight outside the United States is typically prohibited but not in all cases and, except for CFIs giving flight instruction, you may not receive compensation for flying.  A recent amendment to Basic Med rules allows pilots operating under basic med to act as safety pilots for instrument practice operations without acting as pilots in command.</a:t>
            </a:r>
          </a:p>
          <a:p>
            <a:endParaRPr lang="en-US" baseline="0" dirty="0" smtClean="0"/>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962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started;</a:t>
            </a:r>
            <a:r>
              <a:rPr lang="en-US" baseline="0" dirty="0" smtClean="0"/>
              <a:t> navigate to the BasicMed home page and review the provisions of the program.  Then download the Comprehensive Medical Checklist.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48637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complete the Airman information and medical</a:t>
            </a:r>
            <a:r>
              <a:rPr lang="en-US" baseline="0" dirty="0" smtClean="0"/>
              <a:t> history </a:t>
            </a:r>
            <a:r>
              <a:rPr lang="en-US" dirty="0" smtClean="0"/>
              <a:t>portion</a:t>
            </a:r>
            <a:r>
              <a:rPr lang="en-US" baseline="0" dirty="0" smtClean="0"/>
              <a:t> of the checklist.  It’s very similar to airman information and medical history collected during traditional medical certifications.</a:t>
            </a:r>
          </a:p>
          <a:p>
            <a:endParaRPr lang="en-US" baseline="0" dirty="0" smtClean="0"/>
          </a:p>
          <a:p>
            <a:r>
              <a:rPr lang="en-US" baseline="0" dirty="0" smtClean="0"/>
              <a:t>Then make an appointment with a State-licensed physician who will conduct a physical examination and record the results on the checklist.  Once you have this, make a copy and put it somewhere safe.  The state-licensed physician is not required to keep a copy and the FAA won’t have one either.</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052354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you’ve had your physical exam, take one of the available online courses.  Upon successful completion,</a:t>
            </a:r>
            <a:r>
              <a:rPr lang="en-US" baseline="0" dirty="0" smtClean="0"/>
              <a:t> a course completion certificate will be issued and </a:t>
            </a:r>
            <a:r>
              <a:rPr lang="en-US" dirty="0" smtClean="0"/>
              <a:t>you’ll be good to go.  Be sure to maintain a copy of your course completion certificate in your logbook or on your phone.  </a:t>
            </a:r>
          </a:p>
          <a:p>
            <a:endParaRPr lang="en-US" dirty="0" smtClean="0"/>
          </a:p>
          <a:p>
            <a:r>
              <a:rPr lang="en-US" dirty="0" smtClean="0"/>
              <a:t>You’ll need to refresh your knowledge</a:t>
            </a:r>
            <a:r>
              <a:rPr lang="en-US" baseline="0" dirty="0" smtClean="0"/>
              <a:t> each 24 months by completing another course and you must have completed a physical exam checklist with a physician within the preceding 48 months in order to fly as pilot in command.</a:t>
            </a:r>
          </a:p>
          <a:p>
            <a:endParaRPr lang="en-US" baseline="0" dirty="0" smtClean="0"/>
          </a:p>
          <a:p>
            <a:r>
              <a:rPr lang="en-US" baseline="0" dirty="0" smtClean="0"/>
              <a:t>And you’ll have to assess your fitness before every flight.  A very important part of that assessment has to do with a sobering statistic.</a:t>
            </a:r>
          </a:p>
          <a:p>
            <a:endParaRPr lang="en-US" baseline="0" dirty="0" smtClean="0"/>
          </a:p>
          <a:p>
            <a:r>
              <a:rPr lang="en-US" b="1" baseline="0" dirty="0" smtClean="0"/>
              <a:t>(Next Slide)</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388386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We’ve talked about this issue before but it’s worth reviewing.</a:t>
            </a:r>
          </a:p>
          <a:p>
            <a:endParaRPr lang="en-US" dirty="0" smtClean="0"/>
          </a:p>
          <a:p>
            <a:r>
              <a:rPr lang="en-US" dirty="0" smtClean="0"/>
              <a:t>In</a:t>
            </a:r>
            <a:r>
              <a:rPr lang="en-US" baseline="0" dirty="0" smtClean="0"/>
              <a:t> a 2011 study conducted by </a:t>
            </a:r>
            <a:r>
              <a:rPr lang="en-US" dirty="0" smtClean="0"/>
              <a:t>FAA’s CAMI Toxicology Lab,</a:t>
            </a:r>
            <a:r>
              <a:rPr lang="en-US" baseline="0" dirty="0" smtClean="0"/>
              <a:t> drugs/medications were found in 570 pilots (42%) from 1,353 total deceased pilots tested. Most of the pilots with positive drug results, 511 (90%), were flying under CFR Part 91.”</a:t>
            </a:r>
            <a:r>
              <a:rPr lang="en-US" dirty="0" smtClean="0"/>
              <a:t>.  </a:t>
            </a:r>
            <a:endParaRPr lang="en-US" b="1" dirty="0" smtClean="0"/>
          </a:p>
          <a:p>
            <a:endParaRPr lang="en-US" dirty="0" smtClean="0"/>
          </a:p>
          <a:p>
            <a:r>
              <a:rPr lang="en-US" baseline="0" dirty="0" smtClean="0"/>
              <a:t>While there were a couple instances of recreational drugs, the majority were prescription or over the counter medications.  Antihistamines were the most commonly found.  Left undetermined was the extent of pilot impairment – if any – due to drug use but the issue is cause for concern for several reasons:</a:t>
            </a:r>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138504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18</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So what’s the problem:</a:t>
            </a:r>
          </a:p>
          <a:p>
            <a:endParaRPr lang="en-US" dirty="0" smtClean="0"/>
          </a:p>
          <a:p>
            <a:r>
              <a:rPr lang="en-US" baseline="0" dirty="0" smtClean="0"/>
              <a:t>First of all – We all know that </a:t>
            </a:r>
            <a:r>
              <a:rPr lang="en-US" b="1" baseline="0" dirty="0" smtClean="0"/>
              <a:t>some</a:t>
            </a:r>
            <a:r>
              <a:rPr lang="en-US" baseline="0" dirty="0" smtClean="0"/>
              <a:t> medications may compromise a pilot’s ability to control the aircraft and/or adversely affect judgment and decision-making.  </a:t>
            </a:r>
            <a:r>
              <a:rPr lang="en-US" b="1" baseline="0" dirty="0" smtClean="0"/>
              <a:t>(Click) </a:t>
            </a:r>
          </a:p>
          <a:p>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What’s not so obvious is it’s difficult for investigators to say for sure that pilot performance was compromised because the effect of drugs and medications varies widely among individuals.  In addition, post-mortem redistribution of a substance creates some confusion as to the actual blood levels prior to the accident.  The amount of a substance may vary considerably in different tissues.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less obvious problem poses the question; what pre-existing physical condition requires the use of medication in the first place?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not unusual to find that pilots are evaluated and treated for conditions that are not revealed to their Aviation Medical Examiners.  In those cases an AME doesn’t have an opportunity to review the complete medical history of diagnoses and treatments for some of the pilots they examine. </a:t>
            </a:r>
            <a:r>
              <a:rPr lang="en-US" b="1" baseline="0" dirty="0" smtClean="0"/>
              <a:t>(Click) </a:t>
            </a:r>
          </a:p>
          <a:p>
            <a:endParaRPr lang="en-US" baseline="0" dirty="0" smtClean="0"/>
          </a:p>
          <a:p>
            <a:endParaRPr lang="en-US" b="1"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19</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The</a:t>
            </a:r>
            <a:r>
              <a:rPr lang="en-US" baseline="0" dirty="0" smtClean="0"/>
              <a:t> solution?  </a:t>
            </a:r>
            <a:endParaRPr lang="en-US" dirty="0" smtClean="0"/>
          </a:p>
          <a:p>
            <a:endParaRPr lang="en-US" dirty="0" smtClean="0"/>
          </a:p>
          <a:p>
            <a:r>
              <a:rPr lang="en-US" baseline="0" dirty="0" smtClean="0"/>
              <a:t>First of all – Make sure you disclose and </a:t>
            </a:r>
            <a:r>
              <a:rPr lang="en-US" u="sng" baseline="0" dirty="0" smtClean="0"/>
              <a:t>all </a:t>
            </a:r>
            <a:r>
              <a:rPr lang="en-US" u="none" baseline="0" dirty="0" smtClean="0"/>
              <a:t>of the medications you’re taking with your Aviation Medical Examiner.  If you’re undergoing a Basic Med examination your doctor will not have had the specialized training required of AMEs and may not be familiar with the demands of flight.  Still you should get a good idea of how each medication and combinations of medications will affect your ability to fly safely.</a:t>
            </a:r>
            <a:endParaRPr lang="en-US" b="1" baseline="0" dirty="0" smtClean="0"/>
          </a:p>
          <a:p>
            <a:endParaRPr lang="en-US" b="1" baseline="0" dirty="0" smtClean="0"/>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extLst>
      <p:ext uri="{BB962C8B-B14F-4D97-AF65-F5344CB8AC3E}">
        <p14:creationId xmlns:p14="http://schemas.microsoft.com/office/powerpoint/2010/main" val="341340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20</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You and your doctor can</a:t>
            </a:r>
            <a:r>
              <a:rPr lang="en-US" baseline="0" dirty="0" smtClean="0"/>
              <a:t> access</a:t>
            </a:r>
            <a:r>
              <a:rPr lang="en-US" dirty="0" smtClean="0"/>
              <a:t> lists of medications that preclude medical certificate issuance (Do</a:t>
            </a:r>
            <a:r>
              <a:rPr lang="en-US" baseline="0" dirty="0" smtClean="0"/>
              <a:t> not Issue) or medications that are not</a:t>
            </a:r>
            <a:br>
              <a:rPr lang="en-US" baseline="0" dirty="0" smtClean="0"/>
            </a:br>
            <a:r>
              <a:rPr lang="en-US" baseline="0" dirty="0" smtClean="0"/>
              <a:t>compatible with safe flight operations (Do not Fly).  Those lists are available at the website shown on the screen.</a:t>
            </a:r>
            <a:r>
              <a:rPr lang="en-US" b="1" baseline="0" dirty="0" smtClean="0"/>
              <a:t>  </a:t>
            </a:r>
          </a:p>
          <a:p>
            <a:endParaRPr lang="en-US" baseline="0" dirty="0" smtClean="0"/>
          </a:p>
          <a:p>
            <a:r>
              <a:rPr lang="en-US" b="1" dirty="0" smtClean="0">
                <a:latin typeface="Times New Roman" pitchFamily="18" charset="0"/>
                <a:ea typeface="ＭＳ Ｐゴシック" pitchFamily="34" charset="-128"/>
              </a:rPr>
              <a:t>Presentation Note:   </a:t>
            </a:r>
            <a:r>
              <a:rPr lang="en-US" b="0" i="1" baseline="0" dirty="0" smtClean="0"/>
              <a:t>You can access the Do not Issue – Do not Fly lists at this URL:  </a:t>
            </a:r>
            <a:r>
              <a:rPr lang="en-US" b="0" i="0" baseline="0" dirty="0" smtClean="0"/>
              <a:t>https://www.faa.gov/about/office_org/headquarters_offices/avs/offices/aam/ame/guide/pharm/dni_dnf/</a:t>
            </a:r>
            <a:r>
              <a:rPr lang="en-US" b="0" i="1" baseline="0" dirty="0" smtClean="0"/>
              <a:t> </a:t>
            </a:r>
          </a:p>
          <a:p>
            <a:endParaRPr lang="en-US" b="0" i="1" baseline="0" dirty="0" smtClean="0"/>
          </a:p>
          <a:p>
            <a:r>
              <a:rPr lang="en-US" b="0" i="1" baseline="0" dirty="0" smtClean="0"/>
              <a:t>Remember, “FAA.gov”, where one can navigate through the various portals. </a:t>
            </a:r>
            <a:endParaRPr lang="en-US" b="0" i="0" baseline="0" dirty="0" smtClean="0"/>
          </a:p>
          <a:p>
            <a:endParaRPr lang="en-US" b="1" i="0" baseline="0" dirty="0" smtClean="0"/>
          </a:p>
          <a:p>
            <a:r>
              <a:rPr lang="en-US" b="1" i="0" baseline="0" dirty="0" smtClean="0"/>
              <a:t>(Next Slide)</a:t>
            </a:r>
            <a:endParaRPr lang="en-US" b="0" i="0" baseline="0" dirty="0" smtClean="0"/>
          </a:p>
          <a:p>
            <a:endParaRPr lang="en-US" baseline="0" dirty="0" smtClean="0"/>
          </a:p>
          <a:p>
            <a:endParaRPr lang="en-US" dirty="0"/>
          </a:p>
        </p:txBody>
      </p:sp>
    </p:spTree>
    <p:extLst>
      <p:ext uri="{BB962C8B-B14F-4D97-AF65-F5344CB8AC3E}">
        <p14:creationId xmlns:p14="http://schemas.microsoft.com/office/powerpoint/2010/main" val="3945053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you’ve been taking a medication that precludes flying, how long must you wait after ceasing the medication before you return to the air?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is a good question for your AME to answer but the general rule is to wait until 5 times the dosage interval has passed. </a:t>
            </a:r>
            <a:r>
              <a:rPr lang="en-US" b="1" dirty="0" smtClean="0"/>
              <a:t>(Click)</a:t>
            </a:r>
          </a:p>
          <a:p>
            <a:endParaRPr lang="en-US" baseline="0" dirty="0" smtClean="0"/>
          </a:p>
          <a:p>
            <a:r>
              <a:rPr lang="en-US" baseline="0" dirty="0" smtClean="0"/>
              <a:t>For example; if you take a medication 4 times a day (6-hour intervals) you should wait at least 30 hours before resuming pilot duties.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428171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Several states including have legalized the use of hemp and it’s derivatives such as CBD which is short for </a:t>
            </a:r>
            <a:r>
              <a:rPr lang="en-US" sz="1200" kern="1200" dirty="0" err="1" smtClean="0">
                <a:solidFill>
                  <a:schemeClr val="tx1"/>
                </a:solidFill>
                <a:effectLst/>
                <a:latin typeface="Times New Roman" pitchFamily="18" charset="0"/>
                <a:ea typeface="+mn-ea"/>
                <a:cs typeface="+mn-cs"/>
              </a:rPr>
              <a:t>Cannabidiol</a:t>
            </a:r>
            <a:r>
              <a:rPr lang="en-US" sz="1200" kern="1200" dirty="0" smtClean="0">
                <a:solidFill>
                  <a:schemeClr val="tx1"/>
                </a:solidFill>
                <a:effectLst/>
                <a:latin typeface="Times New Roman" pitchFamily="18" charset="0"/>
                <a:ea typeface="+mn-ea"/>
                <a:cs typeface="+mn-cs"/>
              </a:rPr>
              <a:t>, a chemical compound from the Cannabis plant, commonly referred to as marijuana.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Because of the popularity of CBD Products, the Federal Air Surgeon’s office received a number of inquiries about marijuana use. Although, not a prescription or over-the-counter drug, it is important to caution airman on the use of hemp or it’s derivatives as no allowances will be made by the FAA for pilots who wish to use cannabis medicinally.   </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95544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Finally – here are some tips</a:t>
            </a:r>
            <a:r>
              <a:rPr lang="en-US" baseline="0" dirty="0" smtClean="0">
                <a:latin typeface="Times New Roman" pitchFamily="18" charset="0"/>
                <a:ea typeface="ＭＳ Ｐゴシック" pitchFamily="34" charset="-128"/>
              </a:rPr>
              <a:t> for safe flying while taking prescribed or OTC medications.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sz="1200" dirty="0" smtClean="0">
                <a:ea typeface="ＭＳ Ｐゴシック" pitchFamily="34" charset="-128"/>
              </a:rPr>
              <a:t>Consult your AME before flying while using prescription and/or OTC Drugs.</a:t>
            </a:r>
          </a:p>
          <a:p>
            <a:endParaRPr lang="en-US" sz="1200" dirty="0" smtClean="0">
              <a:ea typeface="ＭＳ Ｐゴシック" pitchFamily="34" charset="-128"/>
            </a:endParaRPr>
          </a:p>
          <a:p>
            <a:r>
              <a:rPr lang="en-US" sz="1200" dirty="0" smtClean="0">
                <a:ea typeface="ＭＳ Ｐゴシック" pitchFamily="34" charset="-128"/>
              </a:rPr>
              <a:t>Make sure your AME knows about all the drugs you take and the medical conditions requiring their use.</a:t>
            </a:r>
          </a:p>
          <a:p>
            <a:endParaRPr lang="en-US" sz="1200" dirty="0" smtClean="0">
              <a:ea typeface="ＭＳ Ｐゴシック" pitchFamily="34" charset="-128"/>
            </a:endParaRPr>
          </a:p>
          <a:p>
            <a:r>
              <a:rPr lang="en-US" sz="1200" dirty="0" smtClean="0">
                <a:ea typeface="ＭＳ Ｐゴシック" pitchFamily="34" charset="-128"/>
              </a:rPr>
              <a:t>Let your prescribing doctor know that you are a pilot.</a:t>
            </a:r>
          </a:p>
          <a:p>
            <a:endParaRPr lang="en-US" sz="1200" dirty="0" smtClean="0">
              <a:ea typeface="ＭＳ Ｐゴシック" pitchFamily="34" charset="-128"/>
            </a:endParaRPr>
          </a:p>
          <a:p>
            <a:r>
              <a:rPr lang="en-US" sz="1200" dirty="0" smtClean="0">
                <a:ea typeface="ＭＳ Ｐゴシック" pitchFamily="34" charset="-128"/>
              </a:rPr>
              <a:t>Ask about adverse effects associated with drug combinations.</a:t>
            </a:r>
          </a:p>
          <a:p>
            <a:endParaRPr lang="en-US" sz="1200" dirty="0" smtClean="0">
              <a:ea typeface="ＭＳ Ｐゴシック" pitchFamily="34" charset="-128"/>
            </a:endParaRPr>
          </a:p>
          <a:p>
            <a:r>
              <a:rPr lang="en-US" sz="1200" dirty="0" smtClean="0">
                <a:ea typeface="ＭＳ Ｐゴシック" pitchFamily="34" charset="-128"/>
              </a:rPr>
              <a:t>In between doctor visits you’re self assessing your condition before each flight. Ground yourself when you’re not fit to fly.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23</a:t>
            </a:fld>
            <a:endParaRPr lang="en-US" sz="1200"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link to the Pilot Minute series of videos produced by the Civil Aerospace Medical Institute.  These short presentations</a:t>
            </a:r>
            <a:r>
              <a:rPr lang="en-US" baseline="0" dirty="0" smtClean="0"/>
              <a:t> address</a:t>
            </a:r>
            <a:br>
              <a:rPr lang="en-US" baseline="0" dirty="0" smtClean="0"/>
            </a:br>
            <a:r>
              <a:rPr lang="en-US" baseline="0" dirty="0" smtClean="0"/>
              <a:t>medical and performance issues for aviators.,</a:t>
            </a:r>
            <a:endParaRPr lang="en-US" dirty="0" smtClean="0"/>
          </a:p>
          <a:p>
            <a:endParaRPr lang="en-US" dirty="0" smtClean="0"/>
          </a:p>
          <a:p>
            <a:endParaRPr lang="en-US" dirty="0" smtClean="0"/>
          </a:p>
          <a:p>
            <a:r>
              <a:rPr lang="en-US" b="1" dirty="0" smtClean="0"/>
              <a:t>Next Slide</a:t>
            </a:r>
          </a:p>
          <a:p>
            <a:endParaRPr lang="en-US" dirty="0" smtClean="0"/>
          </a:p>
          <a:p>
            <a:endParaRPr lang="en-US" dirty="0" smtClean="0"/>
          </a:p>
          <a:p>
            <a:r>
              <a:rPr lang="en-US" dirty="0" smtClean="0"/>
              <a:t>https://www.youtube.com/playlist?list=PL5vHkqHi51DQvRjGJo1SuXyZpKl5HbzOI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2800899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the Acceleration Tolerance Pilot Minute Video</a:t>
            </a:r>
          </a:p>
          <a:p>
            <a:endParaRPr lang="en-US" dirty="0" smtClean="0"/>
          </a:p>
          <a:p>
            <a:r>
              <a:rPr lang="en-US" b="1" dirty="0" smtClean="0"/>
              <a:t>(Next Slide)</a:t>
            </a:r>
          </a:p>
          <a:p>
            <a:endParaRPr lang="en-US" b="1" dirty="0" smtClean="0"/>
          </a:p>
          <a:p>
            <a:r>
              <a:rPr lang="en-US" b="1" dirty="0" smtClean="0"/>
              <a:t>Presentation</a:t>
            </a:r>
            <a:r>
              <a:rPr lang="en-US" b="1" baseline="0" dirty="0" smtClean="0"/>
              <a:t> note:  </a:t>
            </a:r>
            <a:r>
              <a:rPr lang="en-US" b="0" i="1" baseline="0" dirty="0" smtClean="0"/>
              <a:t>If you have internet connectivity in your venue you can click on the URL to access the video.  If you don’t have connectivity</a:t>
            </a:r>
            <a:br>
              <a:rPr lang="en-US" b="0" i="1" baseline="0" dirty="0" smtClean="0"/>
            </a:br>
            <a:r>
              <a:rPr lang="en-US" b="0" i="1" baseline="0" dirty="0" smtClean="0"/>
              <a:t>please hide this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151992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Finally</a:t>
            </a:r>
            <a:r>
              <a:rPr lang="en-US" b="0" baseline="0" dirty="0" smtClean="0"/>
              <a:t> – here’s a link to an issue of FAA Safety Briefing Magazine that’s devoted to Aerospace Medicine.</a:t>
            </a:r>
            <a:endParaRPr lang="en-US" b="0" dirty="0" smtClean="0"/>
          </a:p>
          <a:p>
            <a:endParaRPr lang="en-US" b="1" dirty="0" smtClean="0"/>
          </a:p>
          <a:p>
            <a:r>
              <a:rPr lang="en-US" b="1" dirty="0" smtClean="0"/>
              <a:t>Presentation note:  </a:t>
            </a:r>
            <a:r>
              <a:rPr lang="en-US" b="0" i="1" dirty="0" smtClean="0"/>
              <a:t>Give the audience time to copy the URL and/or</a:t>
            </a:r>
            <a:r>
              <a:rPr lang="en-US" b="0" i="1" baseline="0" dirty="0" smtClean="0"/>
              <a:t> scan the QR code.  The questions slide follows so you could begin taking questions with this slide.  Then:</a:t>
            </a:r>
            <a:endParaRPr lang="en-US" b="1" dirty="0" smtClean="0"/>
          </a:p>
          <a:p>
            <a:endParaRPr lang="en-US" dirty="0" smtClean="0"/>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3603509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Special thanks to Doctors John M. Grazer, William J. Tsai, and G.J. Salazar for their assistance in editing this program.</a:t>
            </a:r>
          </a:p>
          <a:p>
            <a:endParaRPr lang="en-US" b="1"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2021199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322037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recent GAJSC</a:t>
            </a:r>
            <a:r>
              <a:rPr lang="en-US" baseline="0" dirty="0" smtClean="0">
                <a:latin typeface="Times New Roman" pitchFamily="18" charset="0"/>
                <a:ea typeface="ＭＳ Ｐゴシック" pitchFamily="34" charset="-128"/>
              </a:rPr>
              <a:t> and </a:t>
            </a:r>
            <a:r>
              <a:rPr lang="en-US" dirty="0" smtClean="0">
                <a:latin typeface="Times New Roman" pitchFamily="18" charset="0"/>
                <a:ea typeface="ＭＳ Ｐゴシック" pitchFamily="34" charset="-128"/>
              </a:rPr>
              <a:t>FAA </a:t>
            </a:r>
            <a:r>
              <a:rPr lang="en-US" baseline="0" dirty="0" smtClean="0">
                <a:latin typeface="Times New Roman" pitchFamily="18" charset="0"/>
                <a:ea typeface="ＭＳ Ｐゴシック" pitchFamily="34" charset="-128"/>
              </a:rPr>
              <a:t>studies that deal with aeromedical factors identified in a selection of general aviation accident investigations.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talk about medical certification options and we’ll talk generally about flying while medicating and the problems associated with taking multiple drugs.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Throughout the presentation we’ll be discussing why “gaming the system” is a bad idea – especially when it involves aeromedical issues.</a:t>
            </a:r>
          </a:p>
          <a:p>
            <a:endParaRPr lang="en-US"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pPr marL="171450" indent="-171450">
              <a:buFont typeface="Arial" panose="020B0604020202020204" pitchFamily="34" charset="0"/>
              <a:buChar char="•"/>
            </a:pPr>
            <a:endParaRPr lang="en-US" b="1" dirty="0" smtClean="0">
              <a:latin typeface="Times New Roman" pitchFamily="18" charset="0"/>
            </a:endParaRPr>
          </a:p>
          <a:p>
            <a:pPr marL="171450" indent="-171450">
              <a:buFont typeface="Arial" panose="020B0604020202020204" pitchFamily="34" charset="0"/>
              <a:buChar char="•"/>
            </a:pPr>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pPr marL="171450" indent="-171450">
              <a:buFont typeface="Arial" panose="020B0604020202020204" pitchFamily="34" charset="0"/>
              <a:buChar char="•"/>
            </a:pPr>
            <a:endParaRPr lang="en-US" b="1" dirty="0" smtClean="0">
              <a:latin typeface="Times New Roman" pitchFamily="18" charset="0"/>
            </a:endParaRPr>
          </a:p>
          <a:p>
            <a:pPr marL="171450" indent="-171450">
              <a:buFont typeface="Arial" panose="020B0604020202020204" pitchFamily="34" charset="0"/>
              <a:buChar char="•"/>
            </a:pPr>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pPr marL="171450" indent="-171450">
              <a:buFont typeface="Arial" panose="020B0604020202020204" pitchFamily="34" charset="0"/>
              <a:buChar char="•"/>
            </a:pPr>
            <a:endParaRPr lang="en-US" dirty="0" smtClean="0">
              <a:latin typeface="Times New Roman" pitchFamily="18" charset="0"/>
            </a:endParaRPr>
          </a:p>
          <a:p>
            <a:pPr marL="171450" indent="-171450">
              <a:buFont typeface="Arial" panose="020B0604020202020204" pitchFamily="34" charset="0"/>
              <a:buChar char="•"/>
            </a:pPr>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dirty="0"/>
          </a:p>
        </p:txBody>
      </p:sp>
    </p:spTree>
    <p:extLst>
      <p:ext uri="{BB962C8B-B14F-4D97-AF65-F5344CB8AC3E}">
        <p14:creationId xmlns:p14="http://schemas.microsoft.com/office/powerpoint/2010/main" val="1763733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31</a:t>
            </a:fld>
            <a:endParaRPr lang="en-US" dirty="0"/>
          </a:p>
        </p:txBody>
      </p:sp>
    </p:spTree>
    <p:extLst>
      <p:ext uri="{BB962C8B-B14F-4D97-AF65-F5344CB8AC3E}">
        <p14:creationId xmlns:p14="http://schemas.microsoft.com/office/powerpoint/2010/main" val="965062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32</a:t>
            </a:fld>
            <a:endParaRPr lang="en-US"/>
          </a:p>
        </p:txBody>
      </p:sp>
    </p:spTree>
    <p:extLst>
      <p:ext uri="{BB962C8B-B14F-4D97-AF65-F5344CB8AC3E}">
        <p14:creationId xmlns:p14="http://schemas.microsoft.com/office/powerpoint/2010/main" val="702397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33</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9879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You may have seen and heard this before but it’s so basic to safe flight operations that we’ll do</a:t>
            </a:r>
            <a:r>
              <a:rPr lang="en-US" baseline="0" dirty="0" smtClean="0"/>
              <a:t> a quick review.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We talk a lot about aircraft maintenance and inspection but what</a:t>
            </a:r>
            <a:r>
              <a:rPr lang="en-US" baseline="0" dirty="0" smtClean="0"/>
              <a:t> about pilot maintenance?</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Aviation</a:t>
            </a:r>
            <a:r>
              <a:rPr lang="en-US" baseline="0" dirty="0" smtClean="0"/>
              <a:t> regulations and common sense require that we periodically inspect the aircraft we fly and that we correct any mechanical discrepancies that we discover. </a:t>
            </a:r>
            <a:r>
              <a:rPr lang="en-US" b="1" baseline="0" dirty="0" smtClean="0"/>
              <a:t>(Click)</a:t>
            </a:r>
          </a:p>
          <a:p>
            <a:endParaRPr lang="en-US" baseline="0" dirty="0" smtClean="0"/>
          </a:p>
          <a:p>
            <a:r>
              <a:rPr lang="en-US" baseline="0" dirty="0" smtClean="0"/>
              <a:t>The same is true for pilots.  Periodic medical examinations and certifications just make good sense.  But what about the times between inspections?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Well that’s why we do pre and post-flight inspections.  We want to take a good look at critical components and systems before we fly.  And a good post-flight inspection can detect discrepancies that should be addressed before the next flight.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For pilots that means a check of how we’re feeling, whether we’re adequately fed, hydrated, and rested, and whether internal and external pressures are likely to compromise our ability to perform.  There’s a cool checklist that covers this that we’ll see in the next slide.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Of course the goal of all this inspection and – in the case of pilots – introspection is to affirm that on a given day, we are physically and emotionally fit to fly.  And in the course of making that determination, to detect and correct small problems before they become big ones. </a:t>
            </a:r>
            <a:r>
              <a:rPr lang="en-US" b="1" baseline="0" dirty="0" smtClean="0"/>
              <a:t>(Click)</a:t>
            </a:r>
          </a:p>
          <a:p>
            <a:endParaRPr lang="en-US" b="1" baseline="0" dirty="0" smtClean="0"/>
          </a:p>
          <a:p>
            <a:r>
              <a:rPr lang="en-US" b="0" baseline="0" dirty="0" smtClean="0"/>
              <a:t>And that’s a best practice not only for flying but for every day living. </a:t>
            </a:r>
          </a:p>
          <a:p>
            <a:endParaRPr lang="en-US" b="0" baseline="0" dirty="0" smtClean="0"/>
          </a:p>
          <a:p>
            <a:r>
              <a:rPr lang="en-US" b="1" baseline="0" dirty="0" smtClean="0"/>
              <a:t>(Next Slide)</a:t>
            </a:r>
          </a:p>
          <a:p>
            <a:endParaRPr lang="en-US" b="1" baseline="0" dirty="0" smtClean="0"/>
          </a:p>
          <a:p>
            <a:endParaRPr lang="en-US" b="1" baseline="0" dirty="0" smtClean="0"/>
          </a:p>
          <a:p>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84867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I’m Safe checklist has been around for a long time and it’s still</a:t>
            </a:r>
            <a:r>
              <a:rPr lang="en-US" baseline="0" dirty="0" smtClean="0"/>
              <a:t> relevant.  The checklist is designed to answer six questions.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feeling ill today?  If the answer is yes, it’s probably not a good day to fly or perhaps even drive a car.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taking any prescription or over-the-counter medication that could compromise my ability to fly?  Many medicines caution against operating machinery and aircraft certainly qualify as complex machines.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under unusual stress today?  We all cope with stress each day and a little stress has been shown to improve human performance.  But, if we’re under moderate to heavy stress our performance will definitely not be our best and it may even be dangerous.  If, for instance, we are flying to a very important meeting that cannot be re-scheduled or delayed, the importance of the mission could compromise our pre and in-flight decision making.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Have I ingested any alcohol – in the previous twenty four hours?  I know the rule says eight hours but lingering affects can persist.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adequately rested before this flight?  And just as important, will I become fatigued during the flight?  We may be fine for the short drive home after a long day at work, but embarking on a flight perhaps at night, may be a greater challenge than we should accept.  Getting a good night’s sleep and starting in the morning may well be the safer choice.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finally; Am I adequately nourished and hydrated?  And am I emotionally ready for this flight?  We like to say we leave our problems on the ground when we fly but, for most of us, that’s not really true.  If we’re worried or even very happy about something we may dwell on the topic at the expense of our flight duties or our decision making may be compromised.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423986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We all must undergo</a:t>
            </a:r>
            <a:r>
              <a:rPr lang="en-US" baseline="0" dirty="0" smtClean="0"/>
              <a:t> periodic examinations from licensed physicians in order to exercise the privileges of our pilot certificates and that can get a bit complicated.  So let’s take a quick look at our options.</a:t>
            </a:r>
            <a:endParaRPr lang="en-US" b="0" baseline="0" dirty="0" smtClean="0"/>
          </a:p>
          <a:p>
            <a:endParaRPr lang="en-US" b="0" baseline="0" dirty="0" smtClean="0"/>
          </a:p>
          <a:p>
            <a:r>
              <a:rPr lang="en-US" b="1" baseline="0" dirty="0" smtClean="0"/>
              <a:t>(Next Slide)</a:t>
            </a:r>
          </a:p>
          <a:p>
            <a:endParaRPr lang="en-US" b="1" baseline="0" dirty="0" smtClean="0"/>
          </a:p>
          <a:p>
            <a:endParaRPr lang="en-US" b="1" baseline="0" dirty="0" smtClean="0"/>
          </a:p>
          <a:p>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255016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CFR 61.23</a:t>
            </a:r>
            <a:r>
              <a:rPr lang="en-US" baseline="0" dirty="0" smtClean="0"/>
              <a:t> establishes pilot medical certification requirements and also defines conditions and circumstances under which a medical certificate is not required.  </a:t>
            </a:r>
            <a:r>
              <a:rPr lang="en-US" b="1" baseline="0" dirty="0" smtClean="0"/>
              <a:t>(Click)</a:t>
            </a:r>
          </a:p>
          <a:p>
            <a:endParaRPr lang="en-US" b="0" baseline="0" dirty="0" smtClean="0"/>
          </a:p>
          <a:p>
            <a:r>
              <a:rPr lang="en-US" b="0" baseline="0" dirty="0" smtClean="0"/>
              <a:t>Led by the Federal Air surgeon, the FAA Office of Aerospace Medicine includes,  </a:t>
            </a:r>
            <a:r>
              <a:rPr lang="en-US" b="1" baseline="0" dirty="0" smtClean="0"/>
              <a:t>(Click)</a:t>
            </a:r>
          </a:p>
          <a:p>
            <a:endParaRPr lang="en-US" b="1" baseline="0" dirty="0" smtClean="0"/>
          </a:p>
          <a:p>
            <a:r>
              <a:rPr lang="en-US" b="0" baseline="0" dirty="0" smtClean="0"/>
              <a:t>The Aerospace Medical Certification Division. This is where pilots begin their medical certification process.  You can access the division through the URL or QR Code shown on screen.</a:t>
            </a:r>
          </a:p>
          <a:p>
            <a:endParaRPr lang="en-US" b="0" baseline="0" dirty="0" smtClean="0"/>
          </a:p>
          <a:p>
            <a:r>
              <a:rPr lang="en-US" b="1" baseline="0" dirty="0" smtClean="0"/>
              <a:t>Presentation note:  </a:t>
            </a:r>
            <a:r>
              <a:rPr lang="en-US" b="0" i="1" baseline="0" dirty="0" smtClean="0"/>
              <a:t>Pause for audience to copy information then:</a:t>
            </a:r>
            <a:endParaRPr lang="en-US" b="1" baseline="0" dirty="0" smtClean="0"/>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62323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of us, the path to</a:t>
            </a:r>
            <a:r>
              <a:rPr lang="en-US" baseline="0" dirty="0" smtClean="0"/>
              <a:t> medical certification begins with a visit to FAAs </a:t>
            </a:r>
            <a:r>
              <a:rPr lang="en-US" baseline="0" dirty="0" err="1" smtClean="0"/>
              <a:t>Medxpress</a:t>
            </a:r>
            <a:r>
              <a:rPr lang="en-US" baseline="0" dirty="0" smtClean="0"/>
              <a:t> website.  There you’ll be able to complete an application for any FAA Medical certificate and upload any supporting medical history.  The application and information will also be available to your Aviation Medical Examiner.   Paper 8500-8s are no longer allowed.  All applications are through </a:t>
            </a:r>
            <a:r>
              <a:rPr lang="en-US" baseline="0" dirty="0" err="1" smtClean="0"/>
              <a:t>MedXpress</a:t>
            </a:r>
            <a:r>
              <a:rPr lang="en-US" baseline="0" dirty="0" smtClean="0"/>
              <a:t>.  </a:t>
            </a:r>
            <a:r>
              <a:rPr lang="en-US" baseline="0" dirty="0" err="1" smtClean="0"/>
              <a:t>MedXpress</a:t>
            </a:r>
            <a:r>
              <a:rPr lang="en-US" baseline="0" dirty="0" smtClean="0"/>
              <a:t> includes a dashboard where pilots can track their exam through the system.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193314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completing the </a:t>
            </a:r>
            <a:r>
              <a:rPr lang="en-US" baseline="0" dirty="0" err="1" smtClean="0"/>
              <a:t>MedXpress</a:t>
            </a:r>
            <a:r>
              <a:rPr lang="en-US" baseline="0" dirty="0" smtClean="0"/>
              <a:t> application, we have an opportunity for our first reality check.  For most of us, there’s an image we want to project and for some of us there’s a slightly less magnificent reality.  The medical certification process is no time to hold back, so commit to sharing </a:t>
            </a:r>
            <a:r>
              <a:rPr lang="en-US" u="sng" baseline="0" dirty="0" smtClean="0"/>
              <a:t>everything</a:t>
            </a:r>
            <a:r>
              <a:rPr lang="en-US" baseline="0" dirty="0" smtClean="0"/>
              <a:t> about your health on your application and with your examiner.  We humans are good at rationalization so we may be tempted to think, “I’m not feeling myself these days but I’m not really ill either.  Things are bound to get better.”  Remember when we said one of the goals of the process was to detect and correct small problems before they get bigger?  This our opportunity to get everything on the table. </a:t>
            </a:r>
          </a:p>
          <a:p>
            <a:endParaRPr lang="en-US" baseline="0" dirty="0" smtClean="0"/>
          </a:p>
          <a:p>
            <a:r>
              <a:rPr lang="en-US" baseline="0" dirty="0" smtClean="0"/>
              <a:t>Don’t try to “game the system” by withholding information.  Your aviation medical examiner needs to know everything in order to make an accurate fitness determination and, equally importantly, to make useful recommendations for improvement.</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596967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813305" y="819247"/>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316139" y="994941"/>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2" y="5313105"/>
            <a:ext cx="6505483" cy="69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t>
            </a:r>
          </a:p>
          <a:p>
            <a:pPr>
              <a:buNone/>
            </a:pPr>
            <a:r>
              <a:rPr lang="en-US" sz="1800" baseline="0" dirty="0" smtClean="0"/>
              <a:t>The National FAA Safety Team (FAASTeam)</a:t>
            </a:r>
          </a:p>
        </p:txBody>
      </p:sp>
      <p:pic>
        <p:nvPicPr>
          <p:cNvPr id="3" name="Picture 2" descr="Aviation Medicine - Free of Charge Creative Commons Medical image"/>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8208" y="2292952"/>
            <a:ext cx="5557231" cy="370482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0.png"/><Relationship Id="rId5" Type="http://schemas.openxmlformats.org/officeDocument/2006/relationships/hyperlink" Target="https://bit.ly/3Mxmjtj"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bit.ly/3HV28B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faa.gov/go/basicmed"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2.png"/><Relationship Id="rId5" Type="http://schemas.openxmlformats.org/officeDocument/2006/relationships/hyperlink" Target="https://tinyurl.com/l43gpcu" TargetMode="Externa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hyperlink" Target="https://bit.ly/3s8SUwK" TargetMode="Externa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oITPNH_-hxA" TargetMode="External"/><Relationship Id="rId1" Type="http://schemas.openxmlformats.org/officeDocument/2006/relationships/tags" Target="../tags/tag34.xml"/><Relationship Id="rId6" Type="http://schemas.openxmlformats.org/officeDocument/2006/relationships/hyperlink" Target="https://www.youtube.com/watch?v=oITPNH_-hxA" TargetMode="External"/><Relationship Id="rId5" Type="http://schemas.openxmlformats.org/officeDocument/2006/relationships/image" Target="../media/image38.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0.png"/><Relationship Id="rId5" Type="http://schemas.openxmlformats.org/officeDocument/2006/relationships/hyperlink" Target="https://www.faa.gov/sites/faa.gov/files/2022-01/JanFeb2022.pdf" TargetMode="Externa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44.png"/><Relationship Id="rId5" Type="http://schemas.openxmlformats.org/officeDocument/2006/relationships/hyperlink" Target="http://www.mywingsinitiative.org/"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49.png"/><Relationship Id="rId5" Type="http://schemas.openxmlformats.org/officeDocument/2006/relationships/hyperlink" Target="https://www.faa.gov/about/initiatives/gasafetyoutreach" TargetMode="Externa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faa.gov/pilots/medical_certification"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medxpress.faa.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8.jpg"/><Relationship Id="rId4" Type="http://schemas.openxmlformats.org/officeDocument/2006/relationships/hyperlink" Target="https://bit.ly/3HV28B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173100" y="235966"/>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173100" y="1674690"/>
            <a:ext cx="9979785" cy="1067092"/>
          </a:xfrm>
        </p:spPr>
        <p:txBody>
          <a:bodyPr/>
          <a:lstStyle/>
          <a:p>
            <a:r>
              <a:rPr lang="en-US" dirty="0" smtClean="0"/>
              <a:t>Topic of the Month - October </a:t>
            </a:r>
          </a:p>
          <a:p>
            <a:r>
              <a:rPr lang="en-US" dirty="0" smtClean="0"/>
              <a:t>Gaming the System</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an examination</a:t>
            </a:r>
            <a:endParaRPr lang="en-US" dirty="0"/>
          </a:p>
        </p:txBody>
      </p:sp>
      <p:pic>
        <p:nvPicPr>
          <p:cNvPr id="6" name="Content Placeholder 4"/>
          <p:cNvPicPr>
            <a:picLocks noChangeAspect="1"/>
          </p:cNvPicPr>
          <p:nvPr/>
        </p:nvPicPr>
        <p:blipFill>
          <a:blip r:embed="rId4"/>
          <a:stretch>
            <a:fillRect/>
          </a:stretch>
        </p:blipFill>
        <p:spPr bwMode="auto">
          <a:xfrm>
            <a:off x="8421572" y="2699569"/>
            <a:ext cx="2098170" cy="209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7548868" y="1411874"/>
            <a:ext cx="3843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a:solidFill>
                  <a:srgbClr val="C0C0C0"/>
                </a:solidFill>
                <a:hlinkClick r:id="rId5"/>
              </a:rPr>
              <a:t>https://</a:t>
            </a:r>
            <a:r>
              <a:rPr lang="en-US" sz="2800" b="1" dirty="0" smtClean="0">
                <a:solidFill>
                  <a:srgbClr val="C0C0C0"/>
                </a:solidFill>
                <a:hlinkClick r:id="rId5"/>
              </a:rPr>
              <a:t>bit.ly/3Mxmjtj</a:t>
            </a:r>
            <a:r>
              <a:rPr lang="en-US" sz="2800" b="1" dirty="0" smtClean="0">
                <a:solidFill>
                  <a:srgbClr val="C0C0C0"/>
                </a:solidFill>
              </a:rPr>
              <a:t> </a:t>
            </a:r>
            <a:endParaRPr lang="en-US" sz="2800" b="1" dirty="0">
              <a:solidFill>
                <a:srgbClr val="C0C0C0"/>
              </a:solidFill>
            </a:endParaRPr>
          </a:p>
        </p:txBody>
      </p:sp>
      <p:pic>
        <p:nvPicPr>
          <p:cNvPr id="9" name="Picture 8"/>
          <p:cNvPicPr>
            <a:picLocks noChangeAspect="1"/>
          </p:cNvPicPr>
          <p:nvPr/>
        </p:nvPicPr>
        <p:blipFill>
          <a:blip r:embed="rId6"/>
          <a:stretch>
            <a:fillRect/>
          </a:stretch>
        </p:blipFill>
        <p:spPr>
          <a:xfrm>
            <a:off x="854528" y="1168246"/>
            <a:ext cx="5959929" cy="4200419"/>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bwMode="auto">
          <a:xfrm>
            <a:off x="2902225" y="2136913"/>
            <a:ext cx="1441175" cy="308113"/>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734878" y="5141844"/>
            <a:ext cx="626165" cy="226821"/>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083365" y="4343400"/>
            <a:ext cx="834887" cy="208722"/>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7379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BasicMed requirements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FAA medical certificate that was valid for at least </a:t>
            </a:r>
            <a:r>
              <a:rPr lang="en-US" u="sng" dirty="0" smtClean="0"/>
              <a:t>one day afte</a:t>
            </a:r>
            <a:r>
              <a:rPr lang="en-US" dirty="0" smtClean="0"/>
              <a:t>r July 16, 2006 that was </a:t>
            </a:r>
            <a:r>
              <a:rPr lang="en-US" u="sng" dirty="0" smtClean="0"/>
              <a:t>not subsequently denied, suspended, revoked or withdrawn</a:t>
            </a:r>
          </a:p>
          <a:p>
            <a:pPr lvl="1"/>
            <a:r>
              <a:rPr lang="en-US" dirty="0" smtClean="0"/>
              <a:t>There are ten diagnosis types that must be reviewed by FAA</a:t>
            </a:r>
          </a:p>
          <a:p>
            <a:pPr lvl="1"/>
            <a:r>
              <a:rPr lang="en-US" dirty="0" smtClean="0"/>
              <a:t>Unfavorable reviews will void the medical certificate.</a:t>
            </a:r>
          </a:p>
          <a:p>
            <a:r>
              <a:rPr lang="en-US" dirty="0" smtClean="0"/>
              <a:t>Current and valid U.S. Driver’s License</a:t>
            </a:r>
          </a:p>
          <a:p>
            <a:r>
              <a:rPr lang="en-US" dirty="0" smtClean="0"/>
              <a:t>Comprehensive Medical Exam Checklist (CMEC)</a:t>
            </a:r>
          </a:p>
          <a:p>
            <a:r>
              <a:rPr lang="en-US" dirty="0" smtClean="0"/>
              <a:t>Physical Exam by a state-licensed physician</a:t>
            </a:r>
          </a:p>
          <a:p>
            <a:r>
              <a:rPr lang="en-US" dirty="0" smtClean="0"/>
              <a:t>Online Course</a:t>
            </a:r>
          </a:p>
          <a:p>
            <a:pPr lvl="1"/>
            <a:r>
              <a:rPr lang="en-US" dirty="0" smtClean="0"/>
              <a:t>AOPA or Mayo Clinic</a:t>
            </a:r>
          </a:p>
        </p:txBody>
      </p:sp>
      <p:sp>
        <p:nvSpPr>
          <p:cNvPr id="4" name="TextBox 3"/>
          <p:cNvSpPr txBox="1"/>
          <p:nvPr/>
        </p:nvSpPr>
        <p:spPr bwMode="auto">
          <a:xfrm rot="20304975">
            <a:off x="9677377" y="2531175"/>
            <a:ext cx="2076773" cy="10156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6000" b="1" dirty="0" smtClean="0">
                <a:solidFill>
                  <a:srgbClr val="FF0000"/>
                </a:solidFill>
                <a:latin typeface="Stencil" panose="040409050D0802020404" pitchFamily="82" charset="0"/>
              </a:rPr>
              <a:t>VOID</a:t>
            </a:r>
            <a:endParaRPr lang="en-US" sz="6000" b="1" dirty="0">
              <a:solidFill>
                <a:srgbClr val="FF00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0070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 2</a:t>
            </a:r>
            <a:endParaRPr lang="en-US" dirty="0"/>
          </a:p>
        </p:txBody>
      </p:sp>
      <p:sp>
        <p:nvSpPr>
          <p:cNvPr id="3" name="Content Placeholder 2"/>
          <p:cNvSpPr>
            <a:spLocks noGrp="1"/>
          </p:cNvSpPr>
          <p:nvPr>
            <p:ph idx="1"/>
          </p:nvPr>
        </p:nvSpPr>
        <p:spPr>
          <a:xfrm>
            <a:off x="571500" y="1136166"/>
            <a:ext cx="10733617" cy="4391025"/>
          </a:xfrm>
        </p:spPr>
        <p:txBody>
          <a:bodyPr/>
          <a:lstStyle/>
          <a:p>
            <a:r>
              <a:rPr lang="en-US" dirty="0" smtClean="0"/>
              <a:t>Don’t try to game the system by applying for Basic Med while your traditional medical certificate is under review or a special issuance is in progress.</a:t>
            </a:r>
            <a:endParaRPr lang="en-US" u="sng" dirty="0"/>
          </a:p>
          <a:p>
            <a:pPr lvl="1"/>
            <a:r>
              <a:rPr lang="en-US" dirty="0" smtClean="0"/>
              <a:t>Any suspension, revocation, or withdrawal of a traditional medical </a:t>
            </a:r>
            <a:br>
              <a:rPr lang="en-US" dirty="0" smtClean="0"/>
            </a:br>
            <a:r>
              <a:rPr lang="en-US" dirty="0" smtClean="0"/>
              <a:t>certificate will void Basic Med.</a:t>
            </a:r>
            <a:endParaRPr lang="en-US" dirty="0"/>
          </a:p>
          <a:p>
            <a:pPr marL="457200" lvl="1" indent="0">
              <a:buNone/>
            </a:pPr>
            <a:endParaRPr lang="en-US" dirty="0" smtClean="0">
              <a:hlinkClick r:id="rId4"/>
            </a:endParaRPr>
          </a:p>
          <a:p>
            <a:pPr marL="457200" lvl="1" indent="0">
              <a:buNone/>
            </a:pPr>
            <a:endParaRPr lang="en-US" dirty="0">
              <a:hlinkClick r:id="rId4"/>
            </a:endParaRPr>
          </a:p>
          <a:p>
            <a:pPr marL="457200" lvl="1" indent="0">
              <a:buNone/>
            </a:pPr>
            <a:endParaRPr lang="en-US" dirty="0">
              <a:hlinkClick r:id="rId4"/>
            </a:endParaRPr>
          </a:p>
          <a:p>
            <a:pPr marL="457200" lvl="1" indent="0">
              <a:buNone/>
            </a:pPr>
            <a:endParaRPr lang="en-US" dirty="0" smtClean="0"/>
          </a:p>
        </p:txBody>
      </p:sp>
      <p:sp>
        <p:nvSpPr>
          <p:cNvPr id="6" name="TextBox 5"/>
          <p:cNvSpPr txBox="1"/>
          <p:nvPr/>
        </p:nvSpPr>
        <p:spPr bwMode="auto">
          <a:xfrm rot="20304975">
            <a:off x="8849534" y="3476572"/>
            <a:ext cx="2076773" cy="10156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6000" b="1" dirty="0" smtClean="0">
                <a:solidFill>
                  <a:srgbClr val="FF0000"/>
                </a:solidFill>
                <a:latin typeface="Stencil" panose="040409050D0802020404" pitchFamily="82" charset="0"/>
              </a:rPr>
              <a:t>VOID</a:t>
            </a:r>
            <a:endParaRPr lang="en-US" sz="6000" b="1" dirty="0">
              <a:solidFill>
                <a:srgbClr val="FF00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419304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BasicMed Limitations</a:t>
            </a:r>
            <a:endParaRPr lang="en-US" dirty="0"/>
          </a:p>
        </p:txBody>
      </p:sp>
      <p:sp>
        <p:nvSpPr>
          <p:cNvPr id="3" name="Content Placeholder 2"/>
          <p:cNvSpPr>
            <a:spLocks noGrp="1"/>
          </p:cNvSpPr>
          <p:nvPr>
            <p:ph idx="1"/>
          </p:nvPr>
        </p:nvSpPr>
        <p:spPr>
          <a:xfrm>
            <a:off x="571500" y="1087021"/>
            <a:ext cx="10733617" cy="4391025"/>
          </a:xfrm>
        </p:spPr>
        <p:txBody>
          <a:bodyPr/>
          <a:lstStyle/>
          <a:p>
            <a:r>
              <a:rPr lang="en-US" dirty="0" smtClean="0"/>
              <a:t>Aircraft</a:t>
            </a:r>
          </a:p>
          <a:p>
            <a:pPr lvl="1"/>
            <a:r>
              <a:rPr lang="en-US" dirty="0" smtClean="0"/>
              <a:t>Max Takeoff Weight not more than 6,000 pounds</a:t>
            </a:r>
          </a:p>
          <a:p>
            <a:pPr lvl="1"/>
            <a:r>
              <a:rPr lang="en-US" dirty="0" smtClean="0"/>
              <a:t>No more than six occupants</a:t>
            </a:r>
          </a:p>
          <a:p>
            <a:r>
              <a:rPr lang="en-US" dirty="0" smtClean="0"/>
              <a:t>Operations</a:t>
            </a:r>
          </a:p>
          <a:p>
            <a:pPr lvl="1"/>
            <a:r>
              <a:rPr lang="en-US" dirty="0" smtClean="0"/>
              <a:t>No more than five passengers</a:t>
            </a:r>
          </a:p>
          <a:p>
            <a:pPr lvl="1"/>
            <a:r>
              <a:rPr lang="en-US" dirty="0" smtClean="0"/>
              <a:t>No higher than 18,000 MSL or above 250 KIAS</a:t>
            </a:r>
          </a:p>
          <a:p>
            <a:pPr lvl="1"/>
            <a:r>
              <a:rPr lang="en-US" dirty="0" smtClean="0"/>
              <a:t>No flights outside the United States</a:t>
            </a:r>
          </a:p>
          <a:p>
            <a:pPr lvl="1"/>
            <a:r>
              <a:rPr lang="en-US" dirty="0" smtClean="0"/>
              <a:t>No operations for compensation or hire</a:t>
            </a:r>
          </a:p>
          <a:p>
            <a:pPr lvl="2"/>
            <a:r>
              <a:rPr lang="en-US" dirty="0" smtClean="0"/>
              <a:t>CFIs may receive compensation for instruction given.</a:t>
            </a:r>
          </a:p>
          <a:p>
            <a:pPr lvl="1"/>
            <a:r>
              <a:rPr lang="en-US" dirty="0" smtClean="0"/>
              <a:t>May serve as safety pilot for instrument pilots</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9916" y="3155201"/>
            <a:ext cx="3683668" cy="245577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8928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basic med</a:t>
            </a:r>
            <a:endParaRPr lang="en-US" dirty="0"/>
          </a:p>
        </p:txBody>
      </p:sp>
      <p:sp>
        <p:nvSpPr>
          <p:cNvPr id="3" name="Content Placeholder 2"/>
          <p:cNvSpPr>
            <a:spLocks noGrp="1"/>
          </p:cNvSpPr>
          <p:nvPr>
            <p:ph idx="1"/>
          </p:nvPr>
        </p:nvSpPr>
        <p:spPr>
          <a:xfrm>
            <a:off x="571500" y="1099764"/>
            <a:ext cx="10733617" cy="4391025"/>
          </a:xfrm>
        </p:spPr>
        <p:txBody>
          <a:bodyPr/>
          <a:lstStyle/>
          <a:p>
            <a:r>
              <a:rPr lang="en-US" dirty="0" smtClean="0">
                <a:hlinkClick r:id="rId4"/>
              </a:rPr>
              <a:t>http://faa.gov/go/basicmed</a:t>
            </a:r>
            <a:r>
              <a:rPr lang="en-US" dirty="0" smtClean="0"/>
              <a:t> </a:t>
            </a:r>
            <a:endParaRPr lang="en-US" dirty="0"/>
          </a:p>
        </p:txBody>
      </p:sp>
      <p:pic>
        <p:nvPicPr>
          <p:cNvPr id="4" name="Picture 3"/>
          <p:cNvPicPr>
            <a:picLocks noChangeAspect="1"/>
          </p:cNvPicPr>
          <p:nvPr/>
        </p:nvPicPr>
        <p:blipFill>
          <a:blip r:embed="rId5"/>
          <a:stretch>
            <a:fillRect/>
          </a:stretch>
        </p:blipFill>
        <p:spPr>
          <a:xfrm>
            <a:off x="5773232" y="1897538"/>
            <a:ext cx="5729159" cy="340181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1396143" y="2088977"/>
            <a:ext cx="3181794" cy="321037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2720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Medical Exam Checklist</a:t>
            </a:r>
            <a:endParaRPr lang="en-US" dirty="0"/>
          </a:p>
        </p:txBody>
      </p:sp>
      <p:sp>
        <p:nvSpPr>
          <p:cNvPr id="4" name="Content Placeholder 3"/>
          <p:cNvSpPr>
            <a:spLocks noGrp="1"/>
          </p:cNvSpPr>
          <p:nvPr>
            <p:ph idx="1"/>
          </p:nvPr>
        </p:nvSpPr>
        <p:spPr>
          <a:xfrm>
            <a:off x="465329" y="1142854"/>
            <a:ext cx="10733617" cy="1483483"/>
          </a:xfrm>
          <a:prstGeom prst="rect">
            <a:avLst/>
          </a:prstGeom>
        </p:spPr>
        <p:txBody>
          <a:bodyPr>
            <a:spAutoFit/>
          </a:bodyPr>
          <a:lstStyle/>
          <a:p>
            <a:r>
              <a:rPr lang="en-US" dirty="0" smtClean="0"/>
              <a:t>Section 1 - Airman</a:t>
            </a:r>
            <a:endParaRPr lang="en-US" dirty="0"/>
          </a:p>
          <a:p>
            <a:pPr lvl="1"/>
            <a:r>
              <a:rPr lang="en-US" dirty="0" smtClean="0"/>
              <a:t>Complete before physical exam</a:t>
            </a:r>
            <a:endParaRPr lang="en-US" dirty="0"/>
          </a:p>
          <a:p>
            <a:r>
              <a:rPr lang="en-US" dirty="0" smtClean="0"/>
              <a:t>Section 2 – State-licensed Physician</a:t>
            </a:r>
            <a:endParaRPr lang="en-US" dirty="0"/>
          </a:p>
        </p:txBody>
      </p:sp>
      <p:pic>
        <p:nvPicPr>
          <p:cNvPr id="3" name="Picture 2"/>
          <p:cNvPicPr>
            <a:picLocks noChangeAspect="1"/>
          </p:cNvPicPr>
          <p:nvPr/>
        </p:nvPicPr>
        <p:blipFill>
          <a:blip r:embed="rId4"/>
          <a:stretch>
            <a:fillRect/>
          </a:stretch>
        </p:blipFill>
        <p:spPr>
          <a:xfrm rot="506396">
            <a:off x="8714574" y="1788342"/>
            <a:ext cx="2901321" cy="36514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5093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a:t>
            </a:r>
            <a:endParaRPr lang="en-US" dirty="0"/>
          </a:p>
        </p:txBody>
      </p:sp>
      <p:sp>
        <p:nvSpPr>
          <p:cNvPr id="3" name="Content Placeholder 2"/>
          <p:cNvSpPr>
            <a:spLocks noGrp="1"/>
          </p:cNvSpPr>
          <p:nvPr>
            <p:ph idx="1"/>
          </p:nvPr>
        </p:nvSpPr>
        <p:spPr>
          <a:xfrm>
            <a:off x="700158" y="1207281"/>
            <a:ext cx="3166164" cy="4527551"/>
          </a:xfrm>
        </p:spPr>
        <p:txBody>
          <a:bodyPr/>
          <a:lstStyle/>
          <a:p>
            <a:r>
              <a:rPr lang="en-US" dirty="0" smtClean="0"/>
              <a:t>AOPA</a:t>
            </a:r>
          </a:p>
          <a:p>
            <a:r>
              <a:rPr lang="en-US" dirty="0" smtClean="0"/>
              <a:t>Mayo Clinic</a:t>
            </a:r>
            <a:endParaRPr lang="en-US" dirty="0"/>
          </a:p>
        </p:txBody>
      </p:sp>
      <p:pic>
        <p:nvPicPr>
          <p:cNvPr id="4" name="Picture 3"/>
          <p:cNvPicPr>
            <a:picLocks noChangeAspect="1"/>
          </p:cNvPicPr>
          <p:nvPr/>
        </p:nvPicPr>
        <p:blipFill>
          <a:blip r:embed="rId4"/>
          <a:stretch>
            <a:fillRect/>
          </a:stretch>
        </p:blipFill>
        <p:spPr>
          <a:xfrm>
            <a:off x="1706801" y="3114179"/>
            <a:ext cx="3821329" cy="238714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6663430" y="808892"/>
            <a:ext cx="5199284" cy="266216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5784574" y="3727175"/>
            <a:ext cx="5923722" cy="1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Course refresher – 24 months</a:t>
            </a:r>
          </a:p>
          <a:p>
            <a:r>
              <a:rPr lang="en-US" kern="0" dirty="0" smtClean="0"/>
              <a:t>Physical exam – 48 months</a:t>
            </a:r>
            <a:endParaRPr lang="en-US" kern="0" dirty="0"/>
          </a:p>
        </p:txBody>
      </p:sp>
    </p:spTree>
    <p:custDataLst>
      <p:tags r:id="rId1"/>
    </p:custDataLst>
    <p:extLst>
      <p:ext uri="{BB962C8B-B14F-4D97-AF65-F5344CB8AC3E}">
        <p14:creationId xmlns:p14="http://schemas.microsoft.com/office/powerpoint/2010/main" val="2811294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CAMI Toxicology Study</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8" y="1162050"/>
            <a:ext cx="5922307" cy="4374574"/>
          </a:xfrm>
        </p:spPr>
        <p:txBody>
          <a:bodyPr/>
          <a:lstStyle/>
          <a:p>
            <a:r>
              <a:rPr lang="en-US" dirty="0" smtClean="0"/>
              <a:t>January/February 2022 Issue</a:t>
            </a:r>
          </a:p>
          <a:p>
            <a:pPr lvl="1"/>
            <a:r>
              <a:rPr lang="en-US" dirty="0"/>
              <a:t>570 out of </a:t>
            </a:r>
            <a:r>
              <a:rPr lang="en-US" dirty="0" smtClean="0"/>
              <a:t>1,353 pilots tested positive for medications/drugs.</a:t>
            </a:r>
          </a:p>
          <a:p>
            <a:pPr lvl="1"/>
            <a:r>
              <a:rPr lang="en-US" dirty="0" smtClean="0"/>
              <a:t>511 of the 570 </a:t>
            </a:r>
            <a:r>
              <a:rPr lang="en-US" dirty="0"/>
              <a:t>(90%), were flying under CFR Part </a:t>
            </a:r>
            <a:r>
              <a:rPr lang="en-US" dirty="0" smtClean="0"/>
              <a:t>91. </a:t>
            </a:r>
          </a:p>
          <a:p>
            <a:r>
              <a:rPr lang="en-US" dirty="0" smtClean="0"/>
              <a:t>Extent of Impairment - if any -</a:t>
            </a:r>
            <a:br>
              <a:rPr lang="en-US" dirty="0" smtClean="0"/>
            </a:br>
            <a:r>
              <a:rPr lang="en-US" dirty="0" smtClean="0"/>
              <a:t>is Undetermined</a:t>
            </a:r>
          </a:p>
          <a:p>
            <a:pPr lvl="1"/>
            <a:r>
              <a:rPr lang="en-US" dirty="0" smtClean="0"/>
              <a:t>But cause for concern</a:t>
            </a:r>
          </a:p>
        </p:txBody>
      </p:sp>
      <p:pic>
        <p:nvPicPr>
          <p:cNvPr id="6" name="Picture 2" descr="Civil Aerospace Medical Institut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73" y="527368"/>
            <a:ext cx="2235178" cy="2219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ublica Author Development Report, Issue #1. – Public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256" y="2895599"/>
            <a:ext cx="3048335" cy="2962275"/>
          </a:xfrm>
          <a:prstGeom prst="rect">
            <a:avLst/>
          </a:prstGeom>
        </p:spPr>
      </p:pic>
    </p:spTree>
    <p:custDataLst>
      <p:tags r:id="rId1"/>
    </p:custDataLst>
    <p:extLst>
      <p:ext uri="{BB962C8B-B14F-4D97-AF65-F5344CB8AC3E}">
        <p14:creationId xmlns:p14="http://schemas.microsoft.com/office/powerpoint/2010/main" val="18072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571500" y="1222374"/>
            <a:ext cx="8050213" cy="4391025"/>
          </a:xfrm>
        </p:spPr>
        <p:txBody>
          <a:bodyPr/>
          <a:lstStyle/>
          <a:p>
            <a:r>
              <a:rPr lang="en-US" dirty="0" smtClean="0"/>
              <a:t>Not easy to determine extent of impairment</a:t>
            </a:r>
          </a:p>
          <a:p>
            <a:pPr lvl="1"/>
            <a:r>
              <a:rPr lang="en-US" dirty="0" smtClean="0"/>
              <a:t>Different medication effects for different </a:t>
            </a:r>
            <a:r>
              <a:rPr lang="en-US" dirty="0"/>
              <a:t>p</a:t>
            </a:r>
            <a:r>
              <a:rPr lang="en-US" dirty="0" smtClean="0"/>
              <a:t>eople</a:t>
            </a:r>
          </a:p>
          <a:p>
            <a:pPr lvl="1"/>
            <a:r>
              <a:rPr lang="en-US" dirty="0" smtClean="0"/>
              <a:t>Post-mortem redistribution and sample type</a:t>
            </a:r>
          </a:p>
          <a:p>
            <a:r>
              <a:rPr lang="en-US" dirty="0" smtClean="0"/>
              <a:t>Don’t know about pilot’s condition</a:t>
            </a:r>
          </a:p>
          <a:p>
            <a:pPr lvl="1"/>
            <a:r>
              <a:rPr lang="en-US" dirty="0" smtClean="0"/>
              <a:t>Pre-existing medical </a:t>
            </a:r>
            <a:r>
              <a:rPr lang="en-US" smtClean="0"/>
              <a:t>condition </a:t>
            </a:r>
            <a:r>
              <a:rPr lang="en-US" smtClean="0"/>
              <a:t>requiring </a:t>
            </a:r>
            <a:r>
              <a:rPr lang="en-US" dirty="0" smtClean="0"/>
              <a:t>medication</a:t>
            </a:r>
          </a:p>
          <a:p>
            <a:r>
              <a:rPr lang="en-US" dirty="0" smtClean="0"/>
              <a:t>AME not consulted?</a:t>
            </a:r>
          </a:p>
          <a:p>
            <a:r>
              <a:rPr lang="en-US" dirty="0" smtClean="0"/>
              <a:t>Drug interactions</a:t>
            </a:r>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7330" y="3417886"/>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6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Solution	</a:t>
            </a:r>
            <a:endParaRPr lang="en-US" dirty="0"/>
          </a:p>
        </p:txBody>
      </p:sp>
      <p:sp>
        <p:nvSpPr>
          <p:cNvPr id="80899" name="Rectangle 3"/>
          <p:cNvSpPr>
            <a:spLocks noGrp="1" noChangeArrowheads="1"/>
          </p:cNvSpPr>
          <p:nvPr>
            <p:ph idx="1"/>
          </p:nvPr>
        </p:nvSpPr>
        <p:spPr>
          <a:xfrm>
            <a:off x="571500" y="1222374"/>
            <a:ext cx="8050213" cy="4391025"/>
          </a:xfrm>
        </p:spPr>
        <p:txBody>
          <a:bodyPr/>
          <a:lstStyle/>
          <a:p>
            <a:r>
              <a:rPr lang="en-US" dirty="0" smtClean="0"/>
              <a:t>Disclose and discuss </a:t>
            </a:r>
            <a:r>
              <a:rPr lang="en-US" u="sng" dirty="0" smtClean="0"/>
              <a:t>all</a:t>
            </a:r>
            <a:r>
              <a:rPr lang="en-US" dirty="0" smtClean="0"/>
              <a:t> medicine you’re taking with your Aviation Medical Examiner.</a:t>
            </a:r>
          </a:p>
          <a:p>
            <a:r>
              <a:rPr lang="en-US" dirty="0" smtClean="0"/>
              <a:t>Understand dosage and effects of </a:t>
            </a:r>
            <a:r>
              <a:rPr lang="en-US" u="sng" dirty="0" smtClean="0"/>
              <a:t>each</a:t>
            </a:r>
            <a:r>
              <a:rPr lang="en-US" dirty="0" smtClean="0"/>
              <a:t> medication.</a:t>
            </a:r>
          </a:p>
          <a:p>
            <a:r>
              <a:rPr lang="en-US" dirty="0" smtClean="0"/>
              <a:t>Understand effects of </a:t>
            </a:r>
            <a:r>
              <a:rPr lang="en-US" u="sng" dirty="0" smtClean="0"/>
              <a:t>interactions</a:t>
            </a:r>
          </a:p>
          <a:p>
            <a:pPr lvl="1"/>
            <a:r>
              <a:rPr lang="en-US" dirty="0" smtClean="0"/>
              <a:t>Prescription and OTC medications</a:t>
            </a:r>
          </a:p>
        </p:txBody>
      </p:sp>
      <p:pic>
        <p:nvPicPr>
          <p:cNvPr id="2" name="Picture 1" descr="Los españoles confían en sus médicos | Somos Pacien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623" y="2978387"/>
            <a:ext cx="3903722" cy="26350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65199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a:xfrm>
            <a:off x="571500" y="1198160"/>
            <a:ext cx="10733617"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8001000" y="2545079"/>
            <a:ext cx="3867151" cy="2992353"/>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Do not issue – Do not fly	</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endParaRPr lang="en-US" dirty="0"/>
          </a:p>
        </p:txBody>
      </p:sp>
      <p:pic>
        <p:nvPicPr>
          <p:cNvPr id="10" name="Picture 9"/>
          <p:cNvPicPr>
            <a:picLocks noChangeAspect="1"/>
          </p:cNvPicPr>
          <p:nvPr/>
        </p:nvPicPr>
        <p:blipFill>
          <a:blip r:embed="rId4" cstate="print"/>
          <a:stretch>
            <a:fillRect/>
          </a:stretch>
        </p:blipFill>
        <p:spPr>
          <a:xfrm>
            <a:off x="1149394" y="1196437"/>
            <a:ext cx="3028950" cy="3171825"/>
          </a:xfrm>
          <a:prstGeom prst="rect">
            <a:avLst/>
          </a:prstGeom>
        </p:spPr>
      </p:pic>
      <p:sp>
        <p:nvSpPr>
          <p:cNvPr id="17" name="Rectangle 16"/>
          <p:cNvSpPr/>
          <p:nvPr/>
        </p:nvSpPr>
        <p:spPr>
          <a:xfrm>
            <a:off x="254147" y="4774889"/>
            <a:ext cx="5354351" cy="1015663"/>
          </a:xfrm>
          <a:prstGeom prst="rect">
            <a:avLst/>
          </a:prstGeom>
        </p:spPr>
        <p:txBody>
          <a:bodyPr wrap="none">
            <a:spAutoFit/>
          </a:bodyPr>
          <a:lstStyle/>
          <a:p>
            <a:pPr>
              <a:buNone/>
            </a:pPr>
            <a:r>
              <a:rPr lang="en-US" b="1" dirty="0">
                <a:solidFill>
                  <a:srgbClr val="000000"/>
                </a:solidFill>
                <a:latin typeface="Verdana" panose="020B0604030504040204" pitchFamily="34" charset="0"/>
                <a:hlinkClick r:id="rId5"/>
              </a:rPr>
              <a:t>https://</a:t>
            </a:r>
            <a:r>
              <a:rPr lang="en-US" b="1" dirty="0" smtClean="0">
                <a:solidFill>
                  <a:srgbClr val="000000"/>
                </a:solidFill>
                <a:latin typeface="Verdana" panose="020B0604030504040204" pitchFamily="34" charset="0"/>
                <a:hlinkClick r:id="rId5"/>
              </a:rPr>
              <a:t>tinyurl.com/l43gpcu</a:t>
            </a:r>
            <a:endParaRPr lang="en-US" b="1" dirty="0" smtClean="0">
              <a:solidFill>
                <a:srgbClr val="000000"/>
              </a:solidFill>
              <a:latin typeface="Verdana" panose="020B0604030504040204" pitchFamily="34" charset="0"/>
            </a:endParaRPr>
          </a:p>
          <a:p>
            <a:endParaRPr lang="en-US" dirty="0"/>
          </a:p>
        </p:txBody>
      </p:sp>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14" t="15332" r="25083" b="-850"/>
          <a:stretch/>
        </p:blipFill>
        <p:spPr bwMode="auto">
          <a:xfrm>
            <a:off x="5913469" y="1196437"/>
            <a:ext cx="5954682" cy="3907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997364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must I wait?</a:t>
            </a:r>
            <a:endParaRPr lang="en-US" dirty="0"/>
          </a:p>
        </p:txBody>
      </p:sp>
      <p:sp>
        <p:nvSpPr>
          <p:cNvPr id="3" name="Content Placeholder 2"/>
          <p:cNvSpPr>
            <a:spLocks noGrp="1"/>
          </p:cNvSpPr>
          <p:nvPr>
            <p:ph idx="1"/>
          </p:nvPr>
        </p:nvSpPr>
        <p:spPr>
          <a:xfrm>
            <a:off x="571500" y="1209392"/>
            <a:ext cx="5810248" cy="4333875"/>
          </a:xfrm>
        </p:spPr>
        <p:txBody>
          <a:bodyPr/>
          <a:lstStyle/>
          <a:p>
            <a:r>
              <a:rPr lang="en-US" dirty="0" smtClean="0"/>
              <a:t>FAA recommends waiting five times the dosage interval.</a:t>
            </a:r>
          </a:p>
          <a:p>
            <a:pPr lvl="1"/>
            <a:r>
              <a:rPr lang="en-US" dirty="0" smtClean="0"/>
              <a:t>Particularly true for any medication causing drowsiness</a:t>
            </a:r>
            <a:r>
              <a:rPr lang="en-US" dirty="0" smtClean="0">
                <a:solidFill>
                  <a:srgbClr val="FF0000"/>
                </a:solidFill>
              </a:rPr>
              <a:t>.</a:t>
            </a:r>
          </a:p>
          <a:p>
            <a:r>
              <a:rPr lang="en-US" dirty="0" smtClean="0"/>
              <a:t>Four times per day = 6-hour intervals</a:t>
            </a:r>
          </a:p>
          <a:p>
            <a:pPr lvl="1"/>
            <a:r>
              <a:rPr lang="en-US" dirty="0" smtClean="0"/>
              <a:t>5 x 6 = 30 hours</a:t>
            </a:r>
            <a:endParaRPr lang="en-US" dirty="0"/>
          </a:p>
        </p:txBody>
      </p:sp>
      <p:pic>
        <p:nvPicPr>
          <p:cNvPr id="2051" name="Picture 3" descr="C:\Users\awp204js\AppData\Local\Microsoft\Windows\Temporary Internet Files\Content.IE5\4O3FQ1C0\pugg-wall-clock-l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017" y="2928738"/>
            <a:ext cx="2771655" cy="271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86" y="344488"/>
            <a:ext cx="11296651" cy="609600"/>
          </a:xfrm>
        </p:spPr>
        <p:txBody>
          <a:bodyPr/>
          <a:lstStyle/>
          <a:p>
            <a:r>
              <a:rPr lang="en-US" dirty="0" smtClean="0"/>
              <a:t>FAA Clarifies Marijuana and CBD Policy</a:t>
            </a:r>
            <a:endParaRPr lang="en-US" dirty="0"/>
          </a:p>
        </p:txBody>
      </p:sp>
      <p:sp>
        <p:nvSpPr>
          <p:cNvPr id="3" name="Content Placeholder 2"/>
          <p:cNvSpPr>
            <a:spLocks noGrp="1"/>
          </p:cNvSpPr>
          <p:nvPr>
            <p:ph sz="half" idx="1"/>
          </p:nvPr>
        </p:nvSpPr>
        <p:spPr>
          <a:xfrm>
            <a:off x="165100" y="954088"/>
            <a:ext cx="10076180" cy="4384674"/>
          </a:xfrm>
        </p:spPr>
        <p:txBody>
          <a:bodyPr/>
          <a:lstStyle/>
          <a:p>
            <a:r>
              <a:rPr lang="en-US" b="0" dirty="0" smtClean="0"/>
              <a:t>Positive tests of THC disqualify certain certifications</a:t>
            </a:r>
            <a:br>
              <a:rPr lang="en-US" b="0" dirty="0" smtClean="0"/>
            </a:br>
            <a:r>
              <a:rPr lang="en-US" b="0" dirty="0" smtClean="0"/>
              <a:t>even if it is a trace from CBD products.</a:t>
            </a:r>
          </a:p>
          <a:p>
            <a:r>
              <a:rPr lang="en-US" b="0" dirty="0" smtClean="0"/>
              <a:t>Cannabis remains illegal at the Federal level and US DOT continues to test for THC presence.</a:t>
            </a:r>
          </a:p>
          <a:p>
            <a:r>
              <a:rPr lang="en-US" b="0" dirty="0" smtClean="0"/>
              <a:t>Commercial CBD products, not approved by the </a:t>
            </a:r>
            <a:br>
              <a:rPr lang="en-US" b="0" dirty="0" smtClean="0"/>
            </a:br>
            <a:r>
              <a:rPr lang="en-US" b="0" dirty="0" smtClean="0"/>
              <a:t>FDA, may be mislabeled and contain detectible </a:t>
            </a:r>
            <a:br>
              <a:rPr lang="en-US" b="0" dirty="0" smtClean="0"/>
            </a:br>
            <a:r>
              <a:rPr lang="en-US" b="0" dirty="0" smtClean="0"/>
              <a:t>levels of THC.</a:t>
            </a:r>
          </a:p>
          <a:p>
            <a:r>
              <a:rPr lang="en-US" b="0" dirty="0" smtClean="0"/>
              <a:t>CBD oil is not accepted as an affirmative defense </a:t>
            </a:r>
            <a:br>
              <a:rPr lang="en-US" b="0" dirty="0" smtClean="0"/>
            </a:br>
            <a:r>
              <a:rPr lang="en-US" b="0" dirty="0" smtClean="0"/>
              <a:t>against a positive drug test. </a:t>
            </a:r>
            <a:endParaRPr lang="en-US" b="0" dirty="0"/>
          </a:p>
        </p:txBody>
      </p:sp>
      <p:pic>
        <p:nvPicPr>
          <p:cNvPr id="6" name="Picture 5" descr="5 Tips for Using CBD Oil for Anxiety and Pain - Weird Worm"/>
          <p:cNvPicPr>
            <a:picLocks noChangeAspect="1"/>
          </p:cNvPicPr>
          <p:nvPr/>
        </p:nvPicPr>
        <p:blipFill rotWithShape="1">
          <a:blip r:embed="rId4" cstate="print">
            <a:extLst>
              <a:ext uri="{28A0092B-C50C-407E-A947-70E740481C1C}">
                <a14:useLocalDpi xmlns:a14="http://schemas.microsoft.com/office/drawing/2010/main" val="0"/>
              </a:ext>
            </a:extLst>
          </a:blip>
          <a:srcRect l="44831" t="19454" r="20219" b="22496"/>
          <a:stretch/>
        </p:blipFill>
        <p:spPr>
          <a:xfrm>
            <a:off x="9078302" y="2863121"/>
            <a:ext cx="2628937" cy="272995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81408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Tips</a:t>
            </a:r>
          </a:p>
        </p:txBody>
      </p:sp>
      <p:sp>
        <p:nvSpPr>
          <p:cNvPr id="26628" name="Content Placeholder 2"/>
          <p:cNvSpPr>
            <a:spLocks noGrp="1"/>
          </p:cNvSpPr>
          <p:nvPr>
            <p:ph idx="1"/>
          </p:nvPr>
        </p:nvSpPr>
        <p:spPr>
          <a:xfrm>
            <a:off x="769973" y="1020979"/>
            <a:ext cx="8050212" cy="4391025"/>
          </a:xfrm>
        </p:spPr>
        <p:txBody>
          <a:bodyPr/>
          <a:lstStyle/>
          <a:p>
            <a:r>
              <a:rPr lang="en-US" sz="2400" b="0" dirty="0">
                <a:ea typeface="ＭＳ Ｐゴシック" pitchFamily="34" charset="-128"/>
              </a:rPr>
              <a:t>Consult your AME before flying while using prescription and/or OTC Drugs.</a:t>
            </a:r>
          </a:p>
          <a:p>
            <a:r>
              <a:rPr lang="en-US" sz="2400" b="0" dirty="0">
                <a:ea typeface="ＭＳ Ｐゴシック" pitchFamily="34" charset="-128"/>
              </a:rPr>
              <a:t>Make sure your AME knows about </a:t>
            </a:r>
            <a:r>
              <a:rPr lang="en-US" sz="2400" b="0" u="sng" dirty="0">
                <a:ea typeface="ＭＳ Ｐゴシック" pitchFamily="34" charset="-128"/>
              </a:rPr>
              <a:t>all</a:t>
            </a:r>
            <a:r>
              <a:rPr lang="en-US" sz="2400" b="0" dirty="0">
                <a:ea typeface="ＭＳ Ｐゴシック" pitchFamily="34" charset="-128"/>
              </a:rPr>
              <a:t> the drugs you take and the medical conditions requiring their use.</a:t>
            </a:r>
          </a:p>
          <a:p>
            <a:r>
              <a:rPr lang="en-US" sz="2400" b="0" dirty="0">
                <a:ea typeface="ＭＳ Ｐゴシック" pitchFamily="34" charset="-128"/>
              </a:rPr>
              <a:t>Let your prescribing doctor know that you are a pilot</a:t>
            </a:r>
          </a:p>
          <a:p>
            <a:r>
              <a:rPr lang="en-US" sz="2400" b="0" dirty="0">
                <a:ea typeface="ＭＳ Ｐゴシック" pitchFamily="34" charset="-128"/>
              </a:rPr>
              <a:t>Ask about adverse effects associated with drug combinations.</a:t>
            </a:r>
          </a:p>
          <a:p>
            <a:r>
              <a:rPr lang="en-US" sz="2400" b="0" dirty="0">
                <a:ea typeface="ＭＳ Ｐゴシック" pitchFamily="34" charset="-128"/>
              </a:rPr>
              <a:t>In between doctor visits you’re self assessing your condition before each flight. Ground yourself when you’re not fit to fly.</a:t>
            </a:r>
          </a:p>
          <a:p>
            <a:endParaRPr lang="en-US" dirty="0" smtClean="0">
              <a:ea typeface="ＭＳ Ｐゴシック" pitchFamily="34" charset="-128"/>
            </a:endParaRPr>
          </a:p>
        </p:txBody>
      </p:sp>
      <p:pic>
        <p:nvPicPr>
          <p:cNvPr id="1026" name="Picture 2" descr="C:\Users\awp204js\AppData\Local\Microsoft\Windows\Temporary Internet Files\Content.IE5\HJDP6H2V\Prescription-bottle-with-scrip-blank[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628" y="567400"/>
            <a:ext cx="2458523" cy="27118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16844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37" y="4800600"/>
            <a:ext cx="7315200" cy="566738"/>
          </a:xfrm>
        </p:spPr>
        <p:txBody>
          <a:bodyPr/>
          <a:lstStyle/>
          <a:p>
            <a:r>
              <a:rPr lang="en-US" dirty="0" smtClean="0"/>
              <a:t>Playlist: Pilot Minute Microlearning Series </a:t>
            </a:r>
            <a:endParaRPr lang="en-US" dirty="0"/>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28267" b="28267"/>
          <a:stretch>
            <a:fillRect/>
          </a:stretch>
        </p:blipFill>
        <p:spPr>
          <a:xfrm>
            <a:off x="4492837" y="685800"/>
            <a:ext cx="7315200" cy="41148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231733" y="4964907"/>
            <a:ext cx="3846491" cy="804862"/>
          </a:xfrm>
        </p:spPr>
        <p:txBody>
          <a:bodyPr/>
          <a:lstStyle/>
          <a:p>
            <a:r>
              <a:rPr lang="en-US" sz="2400" dirty="0">
                <a:hlinkClick r:id="rId5"/>
              </a:rPr>
              <a:t>https://</a:t>
            </a:r>
            <a:r>
              <a:rPr lang="en-US" sz="2400" dirty="0" smtClean="0">
                <a:hlinkClick r:id="rId5"/>
              </a:rPr>
              <a:t>bit.ly/3s8SUwK</a:t>
            </a:r>
            <a:r>
              <a:rPr lang="en-US" sz="2400" dirty="0" smtClean="0"/>
              <a:t> </a:t>
            </a:r>
            <a:endParaRPr lang="en-US" sz="2400" dirty="0"/>
          </a:p>
        </p:txBody>
      </p:sp>
      <p:sp>
        <p:nvSpPr>
          <p:cNvPr id="7" name="Title 1"/>
          <p:cNvSpPr txBox="1">
            <a:spLocks/>
          </p:cNvSpPr>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4000" kern="0" dirty="0" smtClean="0"/>
              <a:t>Resources</a:t>
            </a:r>
            <a:endParaRPr lang="en-US" sz="4000" kern="0" dirty="0"/>
          </a:p>
        </p:txBody>
      </p:sp>
      <p:pic>
        <p:nvPicPr>
          <p:cNvPr id="3" name="Picture 2"/>
          <p:cNvPicPr>
            <a:picLocks noChangeAspect="1"/>
          </p:cNvPicPr>
          <p:nvPr/>
        </p:nvPicPr>
        <p:blipFill>
          <a:blip r:embed="rId6"/>
          <a:stretch>
            <a:fillRect/>
          </a:stretch>
        </p:blipFill>
        <p:spPr>
          <a:xfrm>
            <a:off x="808697" y="1782996"/>
            <a:ext cx="2381582" cy="23530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7550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Minute Sample: Acceleration Tolerance</a:t>
            </a:r>
            <a:endParaRPr lang="en-US" dirty="0"/>
          </a:p>
        </p:txBody>
      </p:sp>
      <p:pic>
        <p:nvPicPr>
          <p:cNvPr id="3" name="oITPNH_-hxA"/>
          <p:cNvPicPr>
            <a:picLocks noRot="1" noChangeAspect="1"/>
          </p:cNvPicPr>
          <p:nvPr>
            <a:videoFile r:link="rId2"/>
          </p:nvPr>
        </p:nvPicPr>
        <p:blipFill>
          <a:blip r:embed="rId5"/>
          <a:stretch>
            <a:fillRect/>
          </a:stretch>
        </p:blipFill>
        <p:spPr>
          <a:xfrm>
            <a:off x="3088640" y="1185291"/>
            <a:ext cx="5817616" cy="3272409"/>
          </a:xfrm>
          <a:prstGeom prst="rect">
            <a:avLst/>
          </a:prstGeom>
        </p:spPr>
      </p:pic>
      <p:sp>
        <p:nvSpPr>
          <p:cNvPr id="5" name="Rectangle 4"/>
          <p:cNvSpPr/>
          <p:nvPr/>
        </p:nvSpPr>
        <p:spPr>
          <a:xfrm>
            <a:off x="2949448" y="4688903"/>
            <a:ext cx="6096000" cy="830997"/>
          </a:xfrm>
          <a:prstGeom prst="rect">
            <a:avLst/>
          </a:prstGeom>
        </p:spPr>
        <p:txBody>
          <a:bodyPr>
            <a:spAutoFit/>
          </a:bodyPr>
          <a:lstStyle/>
          <a:p>
            <a:r>
              <a:rPr lang="en-US" dirty="0">
                <a:hlinkClick r:id="rId6"/>
              </a:rPr>
              <a:t>https://www.youtube.com/watch?v=oITPNH_-</a:t>
            </a:r>
            <a:r>
              <a:rPr lang="en-US" dirty="0" smtClean="0">
                <a:hlinkClick r:id="rId6"/>
              </a:rPr>
              <a:t>hxA</a:t>
            </a:r>
            <a:r>
              <a:rPr lang="en-US" dirty="0" smtClean="0"/>
              <a:t> </a:t>
            </a:r>
            <a:endParaRPr lang="en-US" dirty="0"/>
          </a:p>
        </p:txBody>
      </p:sp>
    </p:spTree>
    <p:custDataLst>
      <p:tags r:id="rId1"/>
    </p:custDataLst>
    <p:extLst>
      <p:ext uri="{BB962C8B-B14F-4D97-AF65-F5344CB8AC3E}">
        <p14:creationId xmlns:p14="http://schemas.microsoft.com/office/powerpoint/2010/main" val="665712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4" name="Content Placeholder 3"/>
          <p:cNvPicPr>
            <a:picLocks noGrp="1" noChangeAspect="1"/>
          </p:cNvPicPr>
          <p:nvPr>
            <p:ph idx="1"/>
          </p:nvPr>
        </p:nvPicPr>
        <p:blipFill>
          <a:blip r:embed="rId4"/>
          <a:stretch>
            <a:fillRect/>
          </a:stretch>
        </p:blipFill>
        <p:spPr>
          <a:xfrm rot="751854">
            <a:off x="8021540" y="967014"/>
            <a:ext cx="3410885" cy="4391025"/>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695468" y="1061731"/>
            <a:ext cx="5842492" cy="11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FAA Safety Briefing Magazine</a:t>
            </a:r>
          </a:p>
          <a:p>
            <a:pPr lvl="1"/>
            <a:r>
              <a:rPr lang="en-US" sz="2000" kern="0" dirty="0" smtClean="0"/>
              <a:t>January/February 2022 Issue</a:t>
            </a:r>
          </a:p>
          <a:p>
            <a:pPr marL="457200" lvl="1" indent="0">
              <a:buNone/>
            </a:pPr>
            <a:endParaRPr lang="en-US" sz="2000" kern="0" dirty="0"/>
          </a:p>
          <a:p>
            <a:r>
              <a:rPr lang="en-US" sz="2400" kern="0" dirty="0">
                <a:hlinkClick r:id="rId5"/>
              </a:rPr>
              <a:t>https://</a:t>
            </a:r>
            <a:r>
              <a:rPr lang="en-US" sz="2400" kern="0" dirty="0" smtClean="0">
                <a:hlinkClick r:id="rId5"/>
              </a:rPr>
              <a:t>www.faa.gov/sites/faa.gov/files/2022-01/JanFeb2022.pdf</a:t>
            </a:r>
            <a:r>
              <a:rPr lang="en-US" sz="2400" kern="0" dirty="0" smtClean="0"/>
              <a:t> </a:t>
            </a:r>
          </a:p>
        </p:txBody>
      </p:sp>
      <p:pic>
        <p:nvPicPr>
          <p:cNvPr id="8" name="Picture 7"/>
          <p:cNvPicPr>
            <a:picLocks noChangeAspect="1"/>
          </p:cNvPicPr>
          <p:nvPr/>
        </p:nvPicPr>
        <p:blipFill>
          <a:blip r:embed="rId6"/>
          <a:stretch>
            <a:fillRect/>
          </a:stretch>
        </p:blipFill>
        <p:spPr>
          <a:xfrm>
            <a:off x="695468" y="3324114"/>
            <a:ext cx="1495634" cy="15813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1301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r>
              <a:rPr lang="en-US" dirty="0" smtClean="0"/>
              <a:t>Special Thanks to:</a:t>
            </a:r>
          </a:p>
          <a:p>
            <a:pPr lvl="1"/>
            <a:r>
              <a:rPr lang="en-US" dirty="0" smtClean="0"/>
              <a:t>Jon M. Grazer, MD</a:t>
            </a:r>
          </a:p>
          <a:p>
            <a:pPr lvl="1"/>
            <a:r>
              <a:rPr lang="en-US" dirty="0" smtClean="0"/>
              <a:t>William J. Tsai, MD</a:t>
            </a:r>
          </a:p>
          <a:p>
            <a:pPr lvl="1"/>
            <a:r>
              <a:rPr lang="en-US" dirty="0" smtClean="0"/>
              <a:t>G. J. Salazar, MD, MPH</a:t>
            </a:r>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472" y="1360417"/>
            <a:ext cx="3203837" cy="3988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77968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577473"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bwMode="auto">
          <a:xfrm>
            <a:off x="3398892" y="3055433"/>
            <a:ext cx="334536" cy="18734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388635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smtClean="0">
                <a:ea typeface="ＭＳ Ｐゴシック" pitchFamily="34" charset="-128"/>
              </a:rPr>
              <a:t>General Aviation Joint Safety Committee (GAJSC) &amp; FAA Accident Study Findings	</a:t>
            </a:r>
          </a:p>
          <a:p>
            <a:r>
              <a:rPr lang="en-US" dirty="0">
                <a:ea typeface="ＭＳ Ｐゴシック" pitchFamily="34" charset="-128"/>
              </a:rPr>
              <a:t>Medical </a:t>
            </a:r>
            <a:r>
              <a:rPr lang="en-US" dirty="0" smtClean="0">
                <a:ea typeface="ＭＳ Ｐゴシック" pitchFamily="34" charset="-128"/>
              </a:rPr>
              <a:t>certification</a:t>
            </a:r>
          </a:p>
          <a:p>
            <a:r>
              <a:rPr lang="en-US" dirty="0" smtClean="0">
                <a:ea typeface="ＭＳ Ｐゴシック" pitchFamily="34" charset="-128"/>
              </a:rPr>
              <a:t>Flying and Medications</a:t>
            </a:r>
          </a:p>
          <a:p>
            <a:r>
              <a:rPr lang="en-US" dirty="0" smtClean="0">
                <a:ea typeface="ＭＳ Ｐゴシック" pitchFamily="34" charset="-128"/>
              </a:rPr>
              <a:t>Drug/Medication Combinations</a:t>
            </a:r>
          </a:p>
          <a:p>
            <a:r>
              <a:rPr lang="en-US" dirty="0" smtClean="0">
                <a:ea typeface="ＭＳ Ｐゴシック" pitchFamily="34" charset="-128"/>
              </a:rPr>
              <a:t>Why “gaming the system” is a bad idea</a:t>
            </a:r>
          </a:p>
          <a:p>
            <a:endParaRPr lang="en-US" dirty="0" smtClean="0">
              <a:ea typeface="ＭＳ Ｐゴシック" pitchFamily="34" charset="-128"/>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550" y="1770669"/>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512413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7720709" y="954088"/>
            <a:ext cx="3820037" cy="4429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30059" y="3093147"/>
            <a:ext cx="3328530" cy="2499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68710"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173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739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173"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835769" y="3728459"/>
            <a:ext cx="3025810" cy="1896171"/>
            <a:chOff x="6837353" y="2158410"/>
            <a:chExt cx="5177733" cy="4191780"/>
          </a:xfrm>
        </p:grpSpPr>
        <p:pic>
          <p:nvPicPr>
            <p:cNvPr id="9" name="DA40435A-344D-4FC2-9E65-482510AA9235" descr="2D5DBBC8-94E1-4F4B-B5EF-F45345C9D166@fios-rout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343154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October </a:t>
            </a:r>
          </a:p>
          <a:p>
            <a:r>
              <a:rPr lang="en-US" dirty="0" smtClean="0"/>
              <a:t>Gaming the System</a:t>
            </a:r>
          </a:p>
        </p:txBody>
      </p:sp>
    </p:spTree>
    <p:custDataLst>
      <p:tags r:id="rId1"/>
    </p:custDataLst>
    <p:extLst>
      <p:ext uri="{BB962C8B-B14F-4D97-AF65-F5344CB8AC3E}">
        <p14:creationId xmlns:p14="http://schemas.microsoft.com/office/powerpoint/2010/main" val="28985545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Maintenance</a:t>
            </a:r>
            <a:endParaRPr lang="en-US" dirty="0"/>
          </a:p>
        </p:txBody>
      </p:sp>
      <p:pic>
        <p:nvPicPr>
          <p:cNvPr id="10" name="Content Placeholder 9"/>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940" t="6840" r="6633" b="5698"/>
          <a:stretch/>
        </p:blipFill>
        <p:spPr>
          <a:xfrm>
            <a:off x="9022862" y="649288"/>
            <a:ext cx="2571261" cy="19807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9573477" y="3145294"/>
            <a:ext cx="2020646" cy="2534089"/>
          </a:xfrm>
          <a:prstGeom prst="rect">
            <a:avLst/>
          </a:prstGeom>
          <a:ln>
            <a:noFill/>
          </a:ln>
          <a:effectLst>
            <a:outerShdw blurRad="292100" dist="139700" dir="2700000" algn="tl" rotWithShape="0">
              <a:srgbClr val="333333">
                <a:alpha val="65000"/>
              </a:srgbClr>
            </a:outerShdw>
          </a:effectLst>
        </p:spPr>
      </p:pic>
      <p:sp>
        <p:nvSpPr>
          <p:cNvPr id="12" name="Content Placeholder 3"/>
          <p:cNvSpPr txBox="1">
            <a:spLocks/>
          </p:cNvSpPr>
          <p:nvPr/>
        </p:nvSpPr>
        <p:spPr bwMode="auto">
          <a:xfrm>
            <a:off x="571500" y="1149602"/>
            <a:ext cx="6764572" cy="32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Annual/100 hour inspections</a:t>
            </a:r>
          </a:p>
          <a:p>
            <a:pPr lvl="1"/>
            <a:r>
              <a:rPr lang="en-US" kern="0" dirty="0" smtClean="0"/>
              <a:t>Periodic medical examinations</a:t>
            </a:r>
          </a:p>
          <a:p>
            <a:r>
              <a:rPr lang="en-US" kern="0" dirty="0" smtClean="0"/>
              <a:t>Preflight and Post-flight Inspections</a:t>
            </a:r>
          </a:p>
          <a:p>
            <a:pPr lvl="1"/>
            <a:r>
              <a:rPr lang="en-US" kern="0" dirty="0" smtClean="0"/>
              <a:t>I’m SAFE Checklist</a:t>
            </a:r>
          </a:p>
          <a:p>
            <a:r>
              <a:rPr lang="en-US" kern="0" dirty="0" smtClean="0"/>
              <a:t>Fit to fly?</a:t>
            </a:r>
          </a:p>
          <a:p>
            <a:pPr lvl="1"/>
            <a:r>
              <a:rPr lang="en-US" kern="0" dirty="0" smtClean="0"/>
              <a:t>Detect and correct small problems</a:t>
            </a:r>
          </a:p>
          <a:p>
            <a:pPr lvl="2"/>
            <a:r>
              <a:rPr lang="en-US" kern="0" dirty="0" smtClean="0"/>
              <a:t>Before they become big ones</a:t>
            </a:r>
          </a:p>
        </p:txBody>
      </p:sp>
      <p:pic>
        <p:nvPicPr>
          <p:cNvPr id="13" name="Picture 4" descr="yellow"/>
          <p:cNvPicPr>
            <a:picLocks noChangeAspect="1" noChangeArrowheads="1"/>
          </p:cNvPicPr>
          <p:nvPr/>
        </p:nvPicPr>
        <p:blipFill rotWithShape="1">
          <a:blip r:embed="rId6">
            <a:extLst>
              <a:ext uri="{28A0092B-C50C-407E-A947-70E740481C1C}">
                <a14:useLocalDpi xmlns:a14="http://schemas.microsoft.com/office/drawing/2010/main" val="0"/>
              </a:ext>
            </a:extLst>
          </a:blip>
          <a:srcRect r="2846" b="3860"/>
          <a:stretch/>
        </p:blipFill>
        <p:spPr bwMode="auto">
          <a:xfrm>
            <a:off x="8121111" y="566609"/>
            <a:ext cx="3747039" cy="2229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7132320" y="3145293"/>
            <a:ext cx="2039716" cy="3025265"/>
            <a:chOff x="5953011" y="3593675"/>
            <a:chExt cx="2102417" cy="3153626"/>
          </a:xfrm>
        </p:grpSpPr>
        <p:pic>
          <p:nvPicPr>
            <p:cNvPr id="15" name="Picture 13" descr="C:\Users\awp204js\AppData\Local\Microsoft\Windows\Temporary Internet Files\Content.IE5\1WPW159W\MC90044204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011" y="3593675"/>
              <a:ext cx="2102417" cy="31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awp204js\Documents\FAASTeam\Projects\2013 Projects\National Projects\SSD\Research Material\284px-Gold_seal_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854" y="4003079"/>
              <a:ext cx="1380730" cy="138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0"/>
            <p:cNvSpPr txBox="1">
              <a:spLocks noChangeArrowheads="1"/>
            </p:cNvSpPr>
            <p:nvPr/>
          </p:nvSpPr>
          <p:spPr bwMode="auto">
            <a:xfrm>
              <a:off x="6397610" y="4177495"/>
              <a:ext cx="1213219" cy="7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sz="2000" b="1" dirty="0" smtClean="0">
                  <a:solidFill>
                    <a:srgbClr val="0070C0"/>
                  </a:solidFill>
                  <a:cs typeface="Arial" charset="0"/>
                </a:rPr>
                <a:t>Best Practice</a:t>
              </a:r>
              <a:endParaRPr lang="en-US" sz="2000" b="1" dirty="0">
                <a:solidFill>
                  <a:srgbClr val="0070C0"/>
                </a:solidFill>
                <a:cs typeface="Arial" charset="0"/>
              </a:endParaRPr>
            </a:p>
          </p:txBody>
        </p:sp>
      </p:grpSp>
    </p:spTree>
    <p:custDataLst>
      <p:tags r:id="rId1"/>
    </p:custDataLst>
    <p:extLst>
      <p:ext uri="{BB962C8B-B14F-4D97-AF65-F5344CB8AC3E}">
        <p14:creationId xmlns:p14="http://schemas.microsoft.com/office/powerpoint/2010/main" val="15239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Safe Checklist</a:t>
            </a:r>
            <a:endParaRPr lang="en-US" dirty="0"/>
          </a:p>
        </p:txBody>
      </p:sp>
      <p:sp>
        <p:nvSpPr>
          <p:cNvPr id="3" name="Content Placeholder 2"/>
          <p:cNvSpPr>
            <a:spLocks noGrp="1"/>
          </p:cNvSpPr>
          <p:nvPr>
            <p:ph idx="1"/>
          </p:nvPr>
        </p:nvSpPr>
        <p:spPr>
          <a:xfrm>
            <a:off x="571500" y="1167164"/>
            <a:ext cx="10733617" cy="4391025"/>
          </a:xfrm>
        </p:spPr>
        <p:txBody>
          <a:bodyPr/>
          <a:lstStyle/>
          <a:p>
            <a:pPr marL="0" indent="0">
              <a:buNone/>
            </a:pPr>
            <a:r>
              <a:rPr lang="en-US" dirty="0" smtClean="0"/>
              <a:t> </a:t>
            </a:r>
            <a:r>
              <a:rPr lang="en-US" sz="3600" dirty="0" smtClean="0">
                <a:solidFill>
                  <a:srgbClr val="00B050"/>
                </a:solidFill>
              </a:rPr>
              <a:t>I  – Illness</a:t>
            </a:r>
          </a:p>
          <a:p>
            <a:pPr marL="0" indent="0">
              <a:buNone/>
            </a:pPr>
            <a:r>
              <a:rPr lang="en-US" sz="3600" dirty="0" smtClean="0">
                <a:solidFill>
                  <a:srgbClr val="0070C0"/>
                </a:solidFill>
              </a:rPr>
              <a:t>M – Medication</a:t>
            </a:r>
          </a:p>
          <a:p>
            <a:pPr marL="0" indent="0">
              <a:buNone/>
            </a:pPr>
            <a:r>
              <a:rPr lang="en-US" sz="3600" dirty="0" smtClean="0">
                <a:solidFill>
                  <a:srgbClr val="C00000"/>
                </a:solidFill>
              </a:rPr>
              <a:t>S – Stress</a:t>
            </a:r>
          </a:p>
          <a:p>
            <a:pPr marL="0" indent="0">
              <a:buNone/>
            </a:pPr>
            <a:r>
              <a:rPr lang="en-US" sz="3600" dirty="0" smtClean="0">
                <a:solidFill>
                  <a:srgbClr val="00B050"/>
                </a:solidFill>
              </a:rPr>
              <a:t>A – Alcohol</a:t>
            </a:r>
          </a:p>
          <a:p>
            <a:pPr marL="0" indent="0">
              <a:buNone/>
            </a:pPr>
            <a:r>
              <a:rPr lang="en-US" sz="3600" dirty="0" smtClean="0">
                <a:solidFill>
                  <a:srgbClr val="0070C0"/>
                </a:solidFill>
              </a:rPr>
              <a:t>F – Fatigue</a:t>
            </a:r>
          </a:p>
          <a:p>
            <a:pPr marL="0" indent="0">
              <a:buNone/>
            </a:pPr>
            <a:r>
              <a:rPr lang="en-US" sz="3600" dirty="0" smtClean="0">
                <a:solidFill>
                  <a:srgbClr val="C00000"/>
                </a:solidFill>
              </a:rPr>
              <a:t>E – Eating &amp; Emotion</a:t>
            </a:r>
            <a:endParaRPr lang="en-US" sz="3600" dirty="0">
              <a:solidFill>
                <a:srgbClr val="C00000"/>
              </a:solidFill>
            </a:endParaRPr>
          </a:p>
        </p:txBody>
      </p:sp>
      <p:pic>
        <p:nvPicPr>
          <p:cNvPr id="4" name="Picture 3" descr="The Ultimate Design Checklist for Your eCommerce Websit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170" y="1167164"/>
            <a:ext cx="3711844" cy="37118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104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Maintenance</a:t>
            </a:r>
            <a:endParaRPr lang="en-US" dirty="0"/>
          </a:p>
        </p:txBody>
      </p:sp>
      <p:pic>
        <p:nvPicPr>
          <p:cNvPr id="10" name="Content Placeholder 9"/>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940" t="6840" r="6633" b="5698"/>
          <a:stretch/>
        </p:blipFill>
        <p:spPr>
          <a:xfrm>
            <a:off x="9022862" y="649288"/>
            <a:ext cx="2571261" cy="19807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9573477" y="3145294"/>
            <a:ext cx="2020646" cy="2534089"/>
          </a:xfrm>
          <a:prstGeom prst="rect">
            <a:avLst/>
          </a:prstGeom>
          <a:ln>
            <a:noFill/>
          </a:ln>
          <a:effectLst>
            <a:outerShdw blurRad="292100" dist="139700" dir="2700000" algn="tl" rotWithShape="0">
              <a:srgbClr val="333333">
                <a:alpha val="65000"/>
              </a:srgbClr>
            </a:outerShdw>
          </a:effectLst>
        </p:spPr>
      </p:pic>
      <p:sp>
        <p:nvSpPr>
          <p:cNvPr id="12" name="Content Placeholder 3"/>
          <p:cNvSpPr txBox="1">
            <a:spLocks/>
          </p:cNvSpPr>
          <p:nvPr/>
        </p:nvSpPr>
        <p:spPr bwMode="auto">
          <a:xfrm>
            <a:off x="571500" y="1149602"/>
            <a:ext cx="6764572" cy="32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solidFill>
                  <a:schemeClr val="bg2">
                    <a:lumMod val="40000"/>
                    <a:lumOff val="60000"/>
                  </a:schemeClr>
                </a:solidFill>
              </a:rPr>
              <a:t>Annual/100 hour inspections</a:t>
            </a:r>
          </a:p>
          <a:p>
            <a:pPr lvl="1"/>
            <a:r>
              <a:rPr lang="en-US" b="1" kern="0" dirty="0" smtClean="0"/>
              <a:t>Periodic medical examinations</a:t>
            </a:r>
          </a:p>
          <a:p>
            <a:r>
              <a:rPr lang="en-US" kern="0" dirty="0" smtClean="0">
                <a:solidFill>
                  <a:schemeClr val="bg2">
                    <a:lumMod val="40000"/>
                    <a:lumOff val="60000"/>
                  </a:schemeClr>
                </a:solidFill>
              </a:rPr>
              <a:t>Preflight and Post-flight Inspections</a:t>
            </a:r>
          </a:p>
          <a:p>
            <a:pPr lvl="1"/>
            <a:r>
              <a:rPr lang="en-US" kern="0" dirty="0" smtClean="0">
                <a:solidFill>
                  <a:schemeClr val="bg2">
                    <a:lumMod val="40000"/>
                    <a:lumOff val="60000"/>
                  </a:schemeClr>
                </a:solidFill>
              </a:rPr>
              <a:t>I’m SAFE Checklist</a:t>
            </a:r>
          </a:p>
          <a:p>
            <a:r>
              <a:rPr lang="en-US" kern="0" dirty="0" smtClean="0">
                <a:solidFill>
                  <a:schemeClr val="bg2">
                    <a:lumMod val="40000"/>
                    <a:lumOff val="60000"/>
                  </a:schemeClr>
                </a:solidFill>
              </a:rPr>
              <a:t>Fit to fly?</a:t>
            </a:r>
          </a:p>
          <a:p>
            <a:pPr lvl="1"/>
            <a:r>
              <a:rPr lang="en-US" kern="0" dirty="0" smtClean="0">
                <a:solidFill>
                  <a:schemeClr val="bg2">
                    <a:lumMod val="40000"/>
                    <a:lumOff val="60000"/>
                  </a:schemeClr>
                </a:solidFill>
              </a:rPr>
              <a:t>Detect and correct small problems</a:t>
            </a:r>
          </a:p>
          <a:p>
            <a:pPr lvl="2"/>
            <a:r>
              <a:rPr lang="en-US" kern="0" dirty="0" smtClean="0">
                <a:solidFill>
                  <a:schemeClr val="bg2">
                    <a:lumMod val="40000"/>
                    <a:lumOff val="60000"/>
                  </a:schemeClr>
                </a:solidFill>
              </a:rPr>
              <a:t>Before they become big ones</a:t>
            </a:r>
          </a:p>
        </p:txBody>
      </p:sp>
      <p:pic>
        <p:nvPicPr>
          <p:cNvPr id="13" name="Picture 4" descr="yellow"/>
          <p:cNvPicPr>
            <a:picLocks noChangeAspect="1" noChangeArrowheads="1"/>
          </p:cNvPicPr>
          <p:nvPr/>
        </p:nvPicPr>
        <p:blipFill rotWithShape="1">
          <a:blip r:embed="rId6">
            <a:extLst>
              <a:ext uri="{28A0092B-C50C-407E-A947-70E740481C1C}">
                <a14:useLocalDpi xmlns:a14="http://schemas.microsoft.com/office/drawing/2010/main" val="0"/>
              </a:ext>
            </a:extLst>
          </a:blip>
          <a:srcRect r="2846" b="3860"/>
          <a:stretch/>
        </p:blipFill>
        <p:spPr bwMode="auto">
          <a:xfrm>
            <a:off x="8121111" y="566609"/>
            <a:ext cx="3747039" cy="2229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7132320" y="3145293"/>
            <a:ext cx="2039716" cy="3025265"/>
            <a:chOff x="5953011" y="3593675"/>
            <a:chExt cx="2102417" cy="3153626"/>
          </a:xfrm>
        </p:grpSpPr>
        <p:pic>
          <p:nvPicPr>
            <p:cNvPr id="15" name="Picture 13" descr="C:\Users\awp204js\AppData\Local\Microsoft\Windows\Temporary Internet Files\Content.IE5\1WPW159W\MC90044204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011" y="3593675"/>
              <a:ext cx="2102417" cy="31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awp204js\Documents\FAASTeam\Projects\2013 Projects\National Projects\SSD\Research Material\284px-Gold_seal_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854" y="4003079"/>
              <a:ext cx="1380730" cy="138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0"/>
            <p:cNvSpPr txBox="1">
              <a:spLocks noChangeArrowheads="1"/>
            </p:cNvSpPr>
            <p:nvPr/>
          </p:nvSpPr>
          <p:spPr bwMode="auto">
            <a:xfrm>
              <a:off x="6397610" y="4177495"/>
              <a:ext cx="1213219" cy="7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sz="2000" b="1" dirty="0" smtClean="0">
                  <a:solidFill>
                    <a:srgbClr val="0070C0"/>
                  </a:solidFill>
                  <a:cs typeface="Arial" charset="0"/>
                </a:rPr>
                <a:t>Best Practice</a:t>
              </a:r>
              <a:endParaRPr lang="en-US" sz="2000" b="1" dirty="0">
                <a:solidFill>
                  <a:srgbClr val="0070C0"/>
                </a:solidFill>
                <a:cs typeface="Arial" charset="0"/>
              </a:endParaRPr>
            </a:p>
          </p:txBody>
        </p:sp>
      </p:grpSp>
    </p:spTree>
    <p:custDataLst>
      <p:tags r:id="rId1"/>
    </p:custDataLst>
    <p:extLst>
      <p:ext uri="{BB962C8B-B14F-4D97-AF65-F5344CB8AC3E}">
        <p14:creationId xmlns:p14="http://schemas.microsoft.com/office/powerpoint/2010/main" val="2281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Certification - Pilots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14CFR 61.23</a:t>
            </a:r>
          </a:p>
          <a:p>
            <a:pPr lvl="1"/>
            <a:r>
              <a:rPr lang="en-US" dirty="0" smtClean="0"/>
              <a:t>Establishes pilot medical certification requirements</a:t>
            </a:r>
          </a:p>
          <a:p>
            <a:r>
              <a:rPr lang="en-US" dirty="0" smtClean="0"/>
              <a:t>FAA Office of Aerospace Medicine</a:t>
            </a:r>
            <a:endParaRPr lang="en-US" dirty="0"/>
          </a:p>
          <a:p>
            <a:pPr lvl="1"/>
            <a:r>
              <a:rPr lang="en-US" dirty="0"/>
              <a:t>Federal Air Surgeon – Dr. Susan </a:t>
            </a:r>
            <a:r>
              <a:rPr lang="en-US" dirty="0" smtClean="0"/>
              <a:t>Northrup</a:t>
            </a:r>
          </a:p>
          <a:p>
            <a:r>
              <a:rPr lang="en-US" dirty="0"/>
              <a:t>Aerospace Medical Certification Division</a:t>
            </a:r>
          </a:p>
          <a:p>
            <a:pPr lvl="1"/>
            <a:r>
              <a:rPr lang="en-US" dirty="0" smtClean="0"/>
              <a:t>Processes Pilot </a:t>
            </a:r>
            <a:r>
              <a:rPr lang="en-US" dirty="0"/>
              <a:t>&amp; employee </a:t>
            </a:r>
            <a:r>
              <a:rPr lang="en-US" dirty="0" smtClean="0"/>
              <a:t>(air traffic controller)</a:t>
            </a:r>
            <a:br>
              <a:rPr lang="en-US" dirty="0" smtClean="0"/>
            </a:br>
            <a:r>
              <a:rPr lang="en-US" dirty="0" smtClean="0"/>
              <a:t>medical certification</a:t>
            </a:r>
          </a:p>
          <a:p>
            <a:pPr lvl="1"/>
            <a:r>
              <a:rPr lang="en-US" dirty="0">
                <a:hlinkClick r:id="rId4"/>
              </a:rPr>
              <a:t>https://</a:t>
            </a:r>
            <a:r>
              <a:rPr lang="en-US" dirty="0" smtClean="0">
                <a:hlinkClick r:id="rId4"/>
              </a:rPr>
              <a:t>www.faa.gov/pilots/medical_certification</a:t>
            </a:r>
            <a:r>
              <a:rPr lang="en-US" dirty="0" smtClean="0"/>
              <a:t> </a:t>
            </a:r>
            <a:endParaRPr lang="en-US" dirty="0"/>
          </a:p>
          <a:p>
            <a:endParaRPr lang="en-US" dirty="0"/>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164" y="3449663"/>
            <a:ext cx="2234054" cy="223405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9498164" y="944452"/>
            <a:ext cx="2094258" cy="201572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814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medical certification	</a:t>
            </a:r>
            <a:endParaRPr lang="en-US" dirty="0"/>
          </a:p>
        </p:txBody>
      </p:sp>
      <p:sp>
        <p:nvSpPr>
          <p:cNvPr id="3" name="Content Placeholder 2"/>
          <p:cNvSpPr>
            <a:spLocks noGrp="1"/>
          </p:cNvSpPr>
          <p:nvPr>
            <p:ph idx="1"/>
          </p:nvPr>
        </p:nvSpPr>
        <p:spPr>
          <a:xfrm>
            <a:off x="571500" y="1243966"/>
            <a:ext cx="10733617" cy="4391025"/>
          </a:xfrm>
        </p:spPr>
        <p:txBody>
          <a:bodyPr/>
          <a:lstStyle/>
          <a:p>
            <a:r>
              <a:rPr lang="en-US" dirty="0" smtClean="0">
                <a:hlinkClick r:id="rId4"/>
              </a:rPr>
              <a:t>https://medxpress.faa.gov</a:t>
            </a:r>
            <a:r>
              <a:rPr lang="en-US" dirty="0" smtClean="0"/>
              <a:t> </a:t>
            </a:r>
            <a:endParaRPr lang="en-US" dirty="0"/>
          </a:p>
        </p:txBody>
      </p:sp>
      <p:pic>
        <p:nvPicPr>
          <p:cNvPr id="4" name="Picture 3"/>
          <p:cNvPicPr>
            <a:picLocks noChangeAspect="1"/>
          </p:cNvPicPr>
          <p:nvPr/>
        </p:nvPicPr>
        <p:blipFill>
          <a:blip r:embed="rId5"/>
          <a:stretch>
            <a:fillRect/>
          </a:stretch>
        </p:blipFill>
        <p:spPr>
          <a:xfrm>
            <a:off x="946262" y="2241662"/>
            <a:ext cx="2943636" cy="294363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4730690" y="1922802"/>
            <a:ext cx="6949189" cy="358135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2718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 1</a:t>
            </a:r>
            <a:endParaRPr lang="en-US" dirty="0"/>
          </a:p>
        </p:txBody>
      </p:sp>
      <p:sp>
        <p:nvSpPr>
          <p:cNvPr id="3" name="Content Placeholder 2"/>
          <p:cNvSpPr>
            <a:spLocks noGrp="1"/>
          </p:cNvSpPr>
          <p:nvPr>
            <p:ph idx="1"/>
          </p:nvPr>
        </p:nvSpPr>
        <p:spPr>
          <a:xfrm>
            <a:off x="571500" y="1136166"/>
            <a:ext cx="10733617" cy="4391025"/>
          </a:xfrm>
        </p:spPr>
        <p:txBody>
          <a:bodyPr/>
          <a:lstStyle/>
          <a:p>
            <a:r>
              <a:rPr lang="en-US" dirty="0" smtClean="0"/>
              <a:t>We know how we want to appear</a:t>
            </a:r>
          </a:p>
          <a:p>
            <a:pPr lvl="1"/>
            <a:r>
              <a:rPr lang="en-US" dirty="0" smtClean="0"/>
              <a:t>And we’re good at rationalization.</a:t>
            </a:r>
          </a:p>
          <a:p>
            <a:r>
              <a:rPr lang="en-US" dirty="0" smtClean="0"/>
              <a:t>Share all relevant information</a:t>
            </a:r>
          </a:p>
          <a:p>
            <a:pPr lvl="1"/>
            <a:r>
              <a:rPr lang="en-US" dirty="0" smtClean="0"/>
              <a:t>Medical History</a:t>
            </a:r>
          </a:p>
          <a:p>
            <a:pPr lvl="1"/>
            <a:r>
              <a:rPr lang="en-US" dirty="0" smtClean="0"/>
              <a:t>Medications &amp; dosages</a:t>
            </a:r>
            <a:endParaRPr lang="en-US" dirty="0"/>
          </a:p>
          <a:p>
            <a:pPr marL="457200" lvl="1" indent="0">
              <a:buNone/>
            </a:pPr>
            <a:endParaRPr lang="en-US" dirty="0" smtClean="0">
              <a:hlinkClick r:id="rId4"/>
            </a:endParaRPr>
          </a:p>
          <a:p>
            <a:pPr marL="457200" lvl="1" indent="0">
              <a:buNone/>
            </a:pPr>
            <a:endParaRPr lang="en-US" dirty="0">
              <a:hlinkClick r:id="rId4"/>
            </a:endParaRPr>
          </a:p>
          <a:p>
            <a:pPr marL="457200" lvl="1" indent="0">
              <a:buNone/>
            </a:pPr>
            <a:endParaRPr lang="en-US" dirty="0">
              <a:hlinkClick r:id="rId4"/>
            </a:endParaRPr>
          </a:p>
          <a:p>
            <a:pPr marL="457200" lvl="1" indent="0">
              <a:buNone/>
            </a:pPr>
            <a:endParaRPr lang="en-US" dirty="0" smtClean="0"/>
          </a:p>
        </p:txBody>
      </p:sp>
      <p:pic>
        <p:nvPicPr>
          <p:cNvPr id="7" name="Content Placeholder 3" descr="Doctor greating patient | Medical office - middle-aged ..."/>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162719" y="2157731"/>
            <a:ext cx="4752975" cy="317182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15452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a9R79j5C"/>
  <p:tag name="ARTICULATE_DESIGN_ID_2_CUSTOM DESIGN" val="Nx0yMFiO"/>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5YDFD77UPU3F-311-5221</_dlc_DocId>
    <_dlc_DocIdUrl xmlns="04289566-cf42-4ce7-aa7c-2469c3d4502e">
      <Url>https://avssp.faa.gov/avs/afsfaast/_layouts/15/DocIdRedir.aspx?ID=5YDFD77UPU3F-311-5221</Url>
      <Description>5YDFD77UPU3F-311-5221</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f5398868fdb408be4bad1734295b3bdf">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12f53cc26ba0429f45e378a08b5d0805"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CC240-9C75-4184-B1E5-AC0A6AC1BEF1}"/>
</file>

<file path=customXml/itemProps2.xml><?xml version="1.0" encoding="utf-8"?>
<ds:datastoreItem xmlns:ds="http://schemas.openxmlformats.org/officeDocument/2006/customXml" ds:itemID="{08C7BF1A-395C-4DF4-8DC5-26E46AB932D1}"/>
</file>

<file path=customXml/itemProps3.xml><?xml version="1.0" encoding="utf-8"?>
<ds:datastoreItem xmlns:ds="http://schemas.openxmlformats.org/officeDocument/2006/customXml" ds:itemID="{6EE51FC1-DC09-4EA3-8E6A-22828D3A8EEC}"/>
</file>

<file path=customXml/itemProps4.xml><?xml version="1.0" encoding="utf-8"?>
<ds:datastoreItem xmlns:ds="http://schemas.openxmlformats.org/officeDocument/2006/customXml" ds:itemID="{FDFBD951-C135-4E8C-9E93-3CF1A7363E31}"/>
</file>

<file path=docProps/app.xml><?xml version="1.0" encoding="utf-8"?>
<Properties xmlns="http://schemas.openxmlformats.org/officeDocument/2006/extended-properties" xmlns:vt="http://schemas.openxmlformats.org/officeDocument/2006/docPropsVTypes">
  <Template/>
  <TotalTime>8931</TotalTime>
  <Words>4772</Words>
  <Application>Microsoft Office PowerPoint</Application>
  <PresentationFormat>Widescreen</PresentationFormat>
  <Paragraphs>471</Paragraphs>
  <Slides>33</Slides>
  <Notes>33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ＭＳ Ｐゴシック</vt:lpstr>
      <vt:lpstr>Arial</vt:lpstr>
      <vt:lpstr>Helvetica Neue Medium</vt:lpstr>
      <vt:lpstr>Stencil</vt:lpstr>
      <vt:lpstr>Times New Roman</vt:lpstr>
      <vt:lpstr>Verdana</vt:lpstr>
      <vt:lpstr>1_Custom Design</vt:lpstr>
      <vt:lpstr>2_Custom Design</vt:lpstr>
      <vt:lpstr>PowerPoint Presentation</vt:lpstr>
      <vt:lpstr>Welcome</vt:lpstr>
      <vt:lpstr>Overview </vt:lpstr>
      <vt:lpstr>Pilot Maintenance</vt:lpstr>
      <vt:lpstr>I’m Safe Checklist</vt:lpstr>
      <vt:lpstr>Pilot Maintenance</vt:lpstr>
      <vt:lpstr>Medical Certification - Pilots</vt:lpstr>
      <vt:lpstr>Getting started with medical certification </vt:lpstr>
      <vt:lpstr>Reality Check 1</vt:lpstr>
      <vt:lpstr>Schedule an examination</vt:lpstr>
      <vt:lpstr>BasicMed requirements</vt:lpstr>
      <vt:lpstr>Reality Check 2</vt:lpstr>
      <vt:lpstr>BasicMed Limitations</vt:lpstr>
      <vt:lpstr>Getting started with basic med</vt:lpstr>
      <vt:lpstr>Comprehensive Medical Exam Checklist</vt:lpstr>
      <vt:lpstr>Online Course</vt:lpstr>
      <vt:lpstr>CAMI Toxicology Study  </vt:lpstr>
      <vt:lpstr>What’s the Problem </vt:lpstr>
      <vt:lpstr>What’s the Solution </vt:lpstr>
      <vt:lpstr>Do not issue – Do not fly </vt:lpstr>
      <vt:lpstr>How long must I wait?</vt:lpstr>
      <vt:lpstr>FAA Clarifies Marijuana and CBD Policy</vt:lpstr>
      <vt:lpstr>Tips</vt:lpstr>
      <vt:lpstr>Playlist: Pilot Minute Microlearning Series </vt:lpstr>
      <vt:lpstr>Pilot Minute Sample: Acceleration Tolerance</vt:lpstr>
      <vt:lpstr>Resources</vt:lpstr>
      <vt:lpstr>Questions?</vt:lpstr>
      <vt:lpstr>Have you earned your WINGS?</vt:lpstr>
      <vt:lpstr> </vt:lpstr>
      <vt:lpstr>Proficiency and Peace of Mind</vt:lpstr>
      <vt:lpstr>Safety Management Systems (SMS) Coming to General Aviation</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445</cp:revision>
  <dcterms:created xsi:type="dcterms:W3CDTF">2005-01-28T20:32:53Z</dcterms:created>
  <dcterms:modified xsi:type="dcterms:W3CDTF">2023-01-04T19:33:14Z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558e7425-b473-42d1-b34f-ed30edb0d353</vt:lpwstr>
  </property>
  <property fmtid="{D5CDD505-2E9C-101B-9397-08002B2CF9AE}" pid="3" name="ContentTypeId">
    <vt:lpwstr>0x010100DD5FDB223F4C0E4A8408399FFA4EDA33</vt:lpwstr>
  </property>
  <property fmtid="{D5CDD505-2E9C-101B-9397-08002B2CF9AE}" pid="4" name="ArticulateGUID">
    <vt:lpwstr>21AB0BEE-D491-435F-8094-998D2AF66BDF</vt:lpwstr>
  </property>
  <property fmtid="{D5CDD505-2E9C-101B-9397-08002B2CF9AE}" pid="5" name="ArticulatePath">
    <vt:lpwstr>22-01-Oct-TOM-Pilots and Meds-PPT-Rev-0</vt:lpwstr>
  </property>
</Properties>
</file>