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tags/tag29.xml" ContentType="application/vnd.openxmlformats-officedocument.presentationml.tags+xml"/>
  <Override PartName="/ppt/notesSlides/notesSlide27.xml" ContentType="application/vnd.openxmlformats-officedocument.presentationml.notesSlide+xml"/>
  <Override PartName="/ppt/tags/tag30.xml" ContentType="application/vnd.openxmlformats-officedocument.presentationml.tags+xml"/>
  <Override PartName="/ppt/notesSlides/notesSlide28.xml" ContentType="application/vnd.openxmlformats-officedocument.presentationml.notesSlide+xml"/>
  <Override PartName="/ppt/tags/tag31.xml" ContentType="application/vnd.openxmlformats-officedocument.presentationml.tags+xml"/>
  <Override PartName="/ppt/notesSlides/notesSlide29.xml" ContentType="application/vnd.openxmlformats-officedocument.presentationml.notesSlide+xml"/>
  <Override PartName="/ppt/tags/tag32.xml" ContentType="application/vnd.openxmlformats-officedocument.presentationml.tags+xml"/>
  <Override PartName="/ppt/notesSlides/notesSlide30.xml" ContentType="application/vnd.openxmlformats-officedocument.presentationml.notesSlide+xml"/>
  <Override PartName="/ppt/tags/tag33.xml" ContentType="application/vnd.openxmlformats-officedocument.presentationml.tags+xml"/>
  <Override PartName="/ppt/notesSlides/notesSlide31.xml" ContentType="application/vnd.openxmlformats-officedocument.presentationml.notesSlide+xml"/>
  <Override PartName="/ppt/tags/tag34.xml" ContentType="application/vnd.openxmlformats-officedocument.presentationml.tags+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5"/>
    <p:sldMasterId id="2147483661" r:id="rId6"/>
  </p:sldMasterIdLst>
  <p:notesMasterIdLst>
    <p:notesMasterId r:id="rId39"/>
  </p:notesMasterIdLst>
  <p:handoutMasterIdLst>
    <p:handoutMasterId r:id="rId40"/>
  </p:handoutMasterIdLst>
  <p:sldIdLst>
    <p:sldId id="273" r:id="rId7"/>
    <p:sldId id="292" r:id="rId8"/>
    <p:sldId id="324" r:id="rId9"/>
    <p:sldId id="393" r:id="rId10"/>
    <p:sldId id="381" r:id="rId11"/>
    <p:sldId id="369" r:id="rId12"/>
    <p:sldId id="395" r:id="rId13"/>
    <p:sldId id="396" r:id="rId14"/>
    <p:sldId id="397" r:id="rId15"/>
    <p:sldId id="394" r:id="rId16"/>
    <p:sldId id="398" r:id="rId17"/>
    <p:sldId id="399" r:id="rId18"/>
    <p:sldId id="400" r:id="rId19"/>
    <p:sldId id="401" r:id="rId20"/>
    <p:sldId id="414" r:id="rId21"/>
    <p:sldId id="367" r:id="rId22"/>
    <p:sldId id="403" r:id="rId23"/>
    <p:sldId id="404" r:id="rId24"/>
    <p:sldId id="405" r:id="rId25"/>
    <p:sldId id="406" r:id="rId26"/>
    <p:sldId id="407" r:id="rId27"/>
    <p:sldId id="408" r:id="rId28"/>
    <p:sldId id="409" r:id="rId29"/>
    <p:sldId id="410" r:id="rId30"/>
    <p:sldId id="411" r:id="rId31"/>
    <p:sldId id="412" r:id="rId32"/>
    <p:sldId id="323" r:id="rId33"/>
    <p:sldId id="386" r:id="rId34"/>
    <p:sldId id="307" r:id="rId35"/>
    <p:sldId id="388" r:id="rId36"/>
    <p:sldId id="320" r:id="rId37"/>
    <p:sldId id="385" r:id="rId38"/>
  </p:sldIdLst>
  <p:sldSz cx="12192000" cy="6858000"/>
  <p:notesSz cx="6858000" cy="9296400"/>
  <p:custDataLst>
    <p:tags r:id="rId41"/>
  </p:custDataLst>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273"/>
            <p14:sldId id="292"/>
            <p14:sldId id="324"/>
            <p14:sldId id="393"/>
            <p14:sldId id="381"/>
            <p14:sldId id="369"/>
            <p14:sldId id="395"/>
            <p14:sldId id="396"/>
            <p14:sldId id="397"/>
            <p14:sldId id="394"/>
            <p14:sldId id="398"/>
            <p14:sldId id="399"/>
            <p14:sldId id="400"/>
            <p14:sldId id="401"/>
            <p14:sldId id="414"/>
            <p14:sldId id="367"/>
            <p14:sldId id="403"/>
            <p14:sldId id="404"/>
            <p14:sldId id="405"/>
            <p14:sldId id="406"/>
            <p14:sldId id="407"/>
            <p14:sldId id="408"/>
            <p14:sldId id="409"/>
            <p14:sldId id="410"/>
            <p14:sldId id="411"/>
            <p14:sldId id="412"/>
            <p14:sldId id="323"/>
            <p14:sldId id="386"/>
            <p14:sldId id="307"/>
            <p14:sldId id="388"/>
            <p14:sldId id="320"/>
            <p14:sldId id="385"/>
          </p14:sldIdLst>
        </p14:section>
      </p14:sectionLst>
    </p:ext>
    <p:ext uri="{EFAFB233-063F-42B5-8137-9DF3F51BA10A}">
      <p15:sldGuideLst xmlns:p15="http://schemas.microsoft.com/office/powerpoint/2012/main">
        <p15:guide id="1" orient="horz" pos="536" userDrawn="1">
          <p15:clr>
            <a:srgbClr val="A4A3A4"/>
          </p15:clr>
        </p15:guide>
        <p15:guide id="2" pos="45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 J. Salazar, MD" initials="GJ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a:srgbClr val="FF6600"/>
    <a:srgbClr val="FF0000"/>
    <a:srgbClr val="1D2F68"/>
    <a:srgbClr val="FFFF99"/>
    <a:srgbClr val="FFCC00"/>
    <a:srgbClr val="DDDDDD"/>
    <a:srgbClr val="C0C0C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09" autoAdjust="0"/>
    <p:restoredTop sz="42840" autoAdjust="0"/>
  </p:normalViewPr>
  <p:slideViewPr>
    <p:cSldViewPr snapToGrid="0">
      <p:cViewPr varScale="1">
        <p:scale>
          <a:sx n="36" d="100"/>
          <a:sy n="36" d="100"/>
        </p:scale>
        <p:origin x="2610" y="60"/>
      </p:cViewPr>
      <p:guideLst>
        <p:guide orient="horz" pos="536"/>
        <p:guide pos="45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6" d="100"/>
          <a:sy n="56" d="100"/>
        </p:scale>
        <p:origin x="-1642" y="-77"/>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handoutMaster" Target="handoutMasters/handoutMaster1.xml"/><Relationship Id="rId45"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dirty="0"/>
          </a:p>
        </p:txBody>
      </p:sp>
      <p:sp>
        <p:nvSpPr>
          <p:cNvPr id="2457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dirty="0"/>
          </a:p>
        </p:txBody>
      </p:sp>
      <p:sp>
        <p:nvSpPr>
          <p:cNvPr id="2458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dirty="0"/>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dirty="0"/>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dirty="0"/>
          </a:p>
        </p:txBody>
      </p:sp>
      <p:sp>
        <p:nvSpPr>
          <p:cNvPr id="2150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dirty="0"/>
          </a:p>
        </p:txBody>
      </p:sp>
      <p:sp>
        <p:nvSpPr>
          <p:cNvPr id="21508" name="Rectangle 4"/>
          <p:cNvSpPr>
            <a:spLocks noGrp="1" noRot="1" noChangeAspect="1" noChangeArrowheads="1" noTextEdit="1"/>
          </p:cNvSpPr>
          <p:nvPr>
            <p:ph type="sldImg" idx="2"/>
          </p:nvPr>
        </p:nvSpPr>
        <p:spPr bwMode="auto">
          <a:xfrm>
            <a:off x="331788" y="696913"/>
            <a:ext cx="61976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dirty="0"/>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dirty="0"/>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dirty="0"/>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eaLnBrk="1" hangingPunct="1"/>
            <a:r>
              <a:rPr lang="en-US" sz="1200" b="1" kern="1200" dirty="0" smtClean="0">
                <a:solidFill>
                  <a:schemeClr val="tx1"/>
                </a:solidFill>
                <a:effectLst/>
                <a:latin typeface="Times New Roman" pitchFamily="18" charset="0"/>
                <a:ea typeface="+mn-ea"/>
                <a:cs typeface="+mn-cs"/>
              </a:rPr>
              <a:t>2022/11/14-266(I)PP</a:t>
            </a:r>
            <a:r>
              <a:rPr lang="en-US" b="1" dirty="0" smtClean="0">
                <a:latin typeface="Times New Roman" pitchFamily="18" charset="0"/>
                <a:ea typeface="ＭＳ Ｐゴシック" pitchFamily="34" charset="-128"/>
              </a:rPr>
              <a:t>  </a:t>
            </a:r>
            <a:r>
              <a:rPr lang="en-US" dirty="0" smtClean="0">
                <a:latin typeface="Times New Roman" pitchFamily="18" charset="0"/>
                <a:ea typeface="ＭＳ Ｐゴシック" pitchFamily="34" charset="-128"/>
              </a:rPr>
              <a:t>Original Author:</a:t>
            </a:r>
            <a:r>
              <a:rPr lang="en-US" baseline="0" dirty="0" smtClean="0">
                <a:latin typeface="Times New Roman" pitchFamily="18" charset="0"/>
                <a:ea typeface="ＭＳ Ｐゴシック" pitchFamily="34" charset="-128"/>
              </a:rPr>
              <a:t> </a:t>
            </a:r>
            <a:r>
              <a:rPr lang="en-US" dirty="0" smtClean="0">
                <a:latin typeface="Times New Roman" pitchFamily="18" charset="0"/>
                <a:ea typeface="ＭＳ Ｐゴシック" pitchFamily="34" charset="-128"/>
              </a:rPr>
              <a:t>John </a:t>
            </a:r>
            <a:r>
              <a:rPr lang="de-DE" dirty="0" smtClean="0">
                <a:latin typeface="Times New Roman" pitchFamily="18" charset="0"/>
                <a:ea typeface="ＭＳ Ｐゴシック" pitchFamily="34" charset="-128"/>
              </a:rPr>
              <a:t>Steuernagle;</a:t>
            </a:r>
            <a:r>
              <a:rPr lang="de-DE" baseline="0" dirty="0" smtClean="0">
                <a:latin typeface="Times New Roman" pitchFamily="18" charset="0"/>
                <a:ea typeface="ＭＳ Ｐゴシック" pitchFamily="34" charset="-128"/>
              </a:rPr>
              <a:t> </a:t>
            </a:r>
            <a:r>
              <a:rPr lang="en-US" dirty="0" smtClean="0">
                <a:latin typeface="Times New Roman" pitchFamily="18" charset="0"/>
                <a:ea typeface="ＭＳ Ｐゴシック" pitchFamily="34" charset="-128"/>
              </a:rPr>
              <a:t> POC Kevin Clover, National FAASTeam Program Mgr. Ops., Office 562-888-2020</a:t>
            </a:r>
            <a:endParaRPr lang="en-US" b="1" dirty="0" smtClean="0">
              <a:latin typeface="Times New Roman" pitchFamily="18" charset="0"/>
              <a:ea typeface="ＭＳ Ｐゴシック" pitchFamily="34" charset="-128"/>
            </a:endParaRPr>
          </a:p>
          <a:p>
            <a:pPr eaLnBrk="1" hangingPunct="1"/>
            <a:endParaRPr lang="en-US" b="1" dirty="0" smtClean="0">
              <a:latin typeface="Times New Roman" pitchFamily="18" charset="0"/>
              <a:ea typeface="ＭＳ Ｐゴシック" pitchFamily="34" charset="-128"/>
            </a:endParaRPr>
          </a:p>
          <a:p>
            <a:pPr eaLnBrk="1" hangingPunct="1"/>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This is the title slide </a:t>
            </a:r>
            <a:r>
              <a:rPr lang="en-US" b="0" i="1" dirty="0" smtClean="0">
                <a:latin typeface="Times New Roman" pitchFamily="18" charset="0"/>
                <a:ea typeface="ＭＳ Ｐゴシック" pitchFamily="34" charset="-128"/>
              </a:rPr>
              <a:t>for </a:t>
            </a:r>
            <a:r>
              <a:rPr lang="en-US" b="1" i="1" dirty="0" smtClean="0">
                <a:latin typeface="Times New Roman" pitchFamily="18" charset="0"/>
                <a:ea typeface="ＭＳ Ｐゴシック" pitchFamily="34" charset="-128"/>
              </a:rPr>
              <a:t>CFIT and Normalization of Deviation Bias</a:t>
            </a:r>
          </a:p>
          <a:p>
            <a:pPr eaLnBrk="1" hangingPunct="1"/>
            <a:endParaRPr lang="en-US" dirty="0" smtClean="0">
              <a:latin typeface="Times New Roman" pitchFamily="18" charset="0"/>
              <a:ea typeface="ＭＳ Ｐゴシック" pitchFamily="34" charset="-128"/>
            </a:endParaRPr>
          </a:p>
          <a:p>
            <a:pPr eaLnBrk="1" hangingPunct="1"/>
            <a:endParaRPr lang="en-US"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Script</a:t>
            </a:r>
            <a:r>
              <a:rPr lang="en-US" b="1" i="0" baseline="0" dirty="0" smtClean="0">
                <a:latin typeface="Times New Roman" pitchFamily="18" charset="0"/>
                <a:ea typeface="ＭＳ Ｐゴシック" pitchFamily="34" charset="-128"/>
              </a:rPr>
              <a:t> -  </a:t>
            </a:r>
            <a:r>
              <a:rPr lang="en-US" i="0" dirty="0" smtClean="0">
                <a:latin typeface="Times New Roman" pitchFamily="18" charset="0"/>
                <a:ea typeface="ＭＳ Ｐゴシック" pitchFamily="34" charset="-128"/>
              </a:rPr>
              <a:t>We have included a script of suggested dialog with most slides.  The</a:t>
            </a:r>
            <a:r>
              <a:rPr lang="en-US" i="0" baseline="0" dirty="0" smtClean="0">
                <a:latin typeface="Times New Roman" pitchFamily="18" charset="0"/>
                <a:ea typeface="ＭＳ Ｐゴシック" pitchFamily="34" charset="-128"/>
              </a:rPr>
              <a:t> script will always appear in a </a:t>
            </a:r>
            <a:r>
              <a:rPr lang="en-US" b="1" i="0" baseline="0" dirty="0" smtClean="0">
                <a:latin typeface="Times New Roman" pitchFamily="18" charset="0"/>
                <a:ea typeface="ＭＳ Ｐゴシック" pitchFamily="34" charset="-128"/>
              </a:rPr>
              <a:t>non-italic font</a:t>
            </a:r>
            <a:r>
              <a:rPr lang="en-US" i="0" baseline="0" dirty="0" smtClean="0">
                <a:latin typeface="Times New Roman" pitchFamily="18" charset="0"/>
                <a:ea typeface="ＭＳ Ｐゴシック" pitchFamily="34" charset="-128"/>
              </a:rPr>
              <a:t>. </a:t>
            </a:r>
            <a:r>
              <a:rPr lang="en-US" i="0" dirty="0" smtClean="0">
                <a:latin typeface="Times New Roman" pitchFamily="18" charset="0"/>
                <a:ea typeface="ＭＳ Ｐゴシック" pitchFamily="34" charset="-128"/>
              </a:rPr>
              <a:t> Presenters may read the script or modify it to suit their own presentation style.  See template slides 5 and 6  for examples of a slides with script.</a:t>
            </a:r>
          </a:p>
          <a:p>
            <a:pPr eaLnBrk="1" hangingPunct="1"/>
            <a:endParaRPr lang="en-US"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Presentation Instructions - </a:t>
            </a:r>
            <a:r>
              <a:rPr lang="en-US" i="1" dirty="0" smtClean="0">
                <a:latin typeface="Times New Roman" pitchFamily="18" charset="0"/>
                <a:ea typeface="ＭＳ Ｐゴシック" pitchFamily="34" charset="-128"/>
              </a:rPr>
              <a:t>(stage direction and  presentation suggestions) will be preceded by a  </a:t>
            </a:r>
            <a:r>
              <a:rPr lang="en-US" b="1" dirty="0" smtClean="0">
                <a:latin typeface="Times New Roman" pitchFamily="18" charset="0"/>
                <a:ea typeface="ＭＳ Ｐゴシック" pitchFamily="34" charset="-128"/>
              </a:rPr>
              <a:t>Bold header:</a:t>
            </a:r>
            <a:r>
              <a:rPr lang="en-US" b="1" baseline="0" dirty="0" smtClean="0">
                <a:latin typeface="Times New Roman" pitchFamily="18" charset="0"/>
                <a:ea typeface="ＭＳ Ｐゴシック" pitchFamily="34" charset="-128"/>
              </a:rPr>
              <a:t> </a:t>
            </a:r>
            <a:r>
              <a:rPr lang="en-US" i="1" dirty="0" smtClean="0">
                <a:latin typeface="Times New Roman" pitchFamily="18" charset="0"/>
                <a:ea typeface="ＭＳ Ｐゴシック" pitchFamily="34" charset="-128"/>
              </a:rPr>
              <a:t>the instructions themselves will be in </a:t>
            </a:r>
            <a:r>
              <a:rPr lang="en-US" b="1" i="1" dirty="0" smtClean="0">
                <a:latin typeface="Times New Roman" pitchFamily="18" charset="0"/>
                <a:ea typeface="ＭＳ Ｐゴシック" pitchFamily="34" charset="-128"/>
              </a:rPr>
              <a:t>Italic fonts</a:t>
            </a:r>
            <a:r>
              <a:rPr lang="en-US" i="1" dirty="0" smtClean="0">
                <a:latin typeface="Times New Roman" pitchFamily="18" charset="0"/>
                <a:ea typeface="ＭＳ Ｐゴシック" pitchFamily="34" charset="-128"/>
              </a:rPr>
              <a:t>.  See slides 2,</a:t>
            </a:r>
            <a:r>
              <a:rPr lang="en-US" i="1" baseline="0" dirty="0" smtClean="0">
                <a:latin typeface="Times New Roman" pitchFamily="18" charset="0"/>
                <a:ea typeface="ＭＳ Ｐゴシック" pitchFamily="34" charset="-128"/>
              </a:rPr>
              <a:t> 3, and 4 for examples of slides with Presentation Instructions only.</a:t>
            </a:r>
            <a:endParaRPr lang="en-US" i="1" dirty="0" smtClean="0">
              <a:latin typeface="Times New Roman" pitchFamily="18" charset="0"/>
              <a:ea typeface="ＭＳ Ｐゴシック" pitchFamily="34" charset="-128"/>
            </a:endParaRPr>
          </a:p>
          <a:p>
            <a:pPr eaLnBrk="1" hangingPunct="1"/>
            <a:endParaRPr lang="en-US" i="1"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Program control instructions</a:t>
            </a:r>
            <a:r>
              <a:rPr lang="en-US" b="1" i="0" baseline="0" dirty="0" smtClean="0">
                <a:latin typeface="Times New Roman" pitchFamily="18" charset="0"/>
                <a:ea typeface="ＭＳ Ｐゴシック" pitchFamily="34" charset="-128"/>
              </a:rPr>
              <a:t> -</a:t>
            </a:r>
            <a:r>
              <a:rPr lang="en-US" b="1" i="0" dirty="0" smtClean="0">
                <a:latin typeface="Times New Roman" pitchFamily="18" charset="0"/>
                <a:ea typeface="ＭＳ Ｐゴシック" pitchFamily="34" charset="-128"/>
              </a:rPr>
              <a:t> </a:t>
            </a:r>
            <a:r>
              <a:rPr lang="en-US" i="1" dirty="0" smtClean="0">
                <a:latin typeface="Times New Roman" pitchFamily="18" charset="0"/>
                <a:ea typeface="ＭＳ Ｐゴシック" pitchFamily="34" charset="-128"/>
              </a:rPr>
              <a:t>will be in bold fonts and look like this:  </a:t>
            </a:r>
            <a:r>
              <a:rPr lang="en-US" b="1" dirty="0" smtClean="0">
                <a:latin typeface="Times New Roman" pitchFamily="18" charset="0"/>
                <a:ea typeface="ＭＳ Ｐゴシック" pitchFamily="34" charset="-128"/>
              </a:rPr>
              <a:t>(Click) </a:t>
            </a:r>
            <a:r>
              <a:rPr lang="en-US" i="1" dirty="0" smtClean="0">
                <a:latin typeface="Times New Roman" pitchFamily="18" charset="0"/>
                <a:ea typeface="ＭＳ Ｐゴシック" pitchFamily="34" charset="-128"/>
              </a:rPr>
              <a:t>for building information within a slide;  or this:  </a:t>
            </a:r>
            <a:r>
              <a:rPr lang="en-US" b="1" dirty="0" smtClean="0">
                <a:latin typeface="Times New Roman" pitchFamily="18" charset="0"/>
                <a:ea typeface="ＭＳ Ｐゴシック" pitchFamily="34" charset="-128"/>
              </a:rPr>
              <a:t>(Next Slide) </a:t>
            </a:r>
            <a:r>
              <a:rPr lang="en-US" i="1" dirty="0" smtClean="0">
                <a:latin typeface="Times New Roman" pitchFamily="18" charset="0"/>
                <a:ea typeface="ＭＳ Ｐゴシック" pitchFamily="34" charset="-128"/>
              </a:rPr>
              <a:t>for slide advance.</a:t>
            </a:r>
          </a:p>
          <a:p>
            <a:pPr marL="171450" indent="-171450" eaLnBrk="1" hangingPunct="1">
              <a:buFont typeface="Arial" panose="020B0604020202020204" pitchFamily="34" charset="0"/>
              <a:buChar char="•"/>
            </a:pPr>
            <a:endParaRPr lang="en-US" b="1" i="1"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Background</a:t>
            </a:r>
            <a:r>
              <a:rPr lang="en-US" b="1" i="0" baseline="0" dirty="0" smtClean="0">
                <a:latin typeface="Times New Roman" pitchFamily="18" charset="0"/>
                <a:ea typeface="ＭＳ Ｐゴシック" pitchFamily="34" charset="-128"/>
              </a:rPr>
              <a:t> information - </a:t>
            </a:r>
            <a:r>
              <a:rPr lang="en-US" i="1" dirty="0" smtClean="0">
                <a:latin typeface="Times New Roman" pitchFamily="18" charset="0"/>
                <a:ea typeface="ＭＳ Ｐゴシック" pitchFamily="34" charset="-128"/>
              </a:rPr>
              <a:t>Some slides may contain background information that supports the concepts presented in the program.  </a:t>
            </a:r>
            <a:br>
              <a:rPr lang="en-US" i="1" dirty="0" smtClean="0">
                <a:latin typeface="Times New Roman" pitchFamily="18" charset="0"/>
                <a:ea typeface="ＭＳ Ｐゴシック" pitchFamily="34" charset="-128"/>
              </a:rPr>
            </a:br>
            <a:r>
              <a:rPr lang="en-US" i="1" dirty="0" smtClean="0">
                <a:latin typeface="Times New Roman" pitchFamily="18" charset="0"/>
                <a:ea typeface="ＭＳ Ｐゴシック" pitchFamily="34" charset="-128"/>
              </a:rPr>
              <a:t>Background information will always appear last and will be preceded by a bold  </a:t>
            </a:r>
            <a:r>
              <a:rPr lang="en-US" b="1" dirty="0" smtClean="0">
                <a:latin typeface="Times New Roman" pitchFamily="18" charset="0"/>
                <a:ea typeface="ＭＳ Ｐゴシック" pitchFamily="34" charset="-128"/>
              </a:rPr>
              <a:t>Background: </a:t>
            </a:r>
            <a:r>
              <a:rPr lang="en-US" i="1" dirty="0" smtClean="0">
                <a:latin typeface="Times New Roman" pitchFamily="18" charset="0"/>
                <a:ea typeface="ＭＳ Ｐゴシック" pitchFamily="34" charset="-128"/>
              </a:rPr>
              <a:t>identification.</a:t>
            </a:r>
          </a:p>
          <a:p>
            <a:pPr eaLnBrk="1" hangingPunct="1"/>
            <a:endParaRPr lang="en-US" dirty="0" smtClean="0">
              <a:latin typeface="Times New Roman" pitchFamily="18" charset="0"/>
              <a:ea typeface="ＭＳ Ｐゴシック" pitchFamily="34" charset="-128"/>
            </a:endParaRPr>
          </a:p>
          <a:p>
            <a:pPr eaLnBrk="1" hangingPunct="1"/>
            <a:r>
              <a:rPr lang="en-US" i="1" dirty="0" smtClean="0">
                <a:latin typeface="Times New Roman" pitchFamily="18" charset="0"/>
                <a:ea typeface="ＭＳ Ｐゴシック" pitchFamily="34" charset="-128"/>
              </a:rPr>
              <a:t>The production team hope you and your audience will enjoy the show.   Break a leg!  </a:t>
            </a:r>
          </a:p>
          <a:p>
            <a:pPr eaLnBrk="1" hangingPunct="1"/>
            <a:endParaRPr lang="en-US" i="1" dirty="0" smtClean="0">
              <a:latin typeface="Times New Roman" pitchFamily="18" charset="0"/>
              <a:ea typeface="ＭＳ Ｐゴシック" pitchFamily="34" charset="-128"/>
            </a:endParaRPr>
          </a:p>
          <a:p>
            <a:pPr eaLnBrk="1" hangingPunct="1"/>
            <a:endParaRPr lang="en-US" i="1" dirty="0" smtClean="0">
              <a:latin typeface="Times New Roman" pitchFamily="18" charset="0"/>
              <a:ea typeface="ＭＳ Ｐゴシック" pitchFamily="34" charset="-128"/>
            </a:endParaRPr>
          </a:p>
          <a:p>
            <a:pPr eaLnBrk="1" hangingPunct="1"/>
            <a:r>
              <a:rPr lang="en-US" i="1" dirty="0" smtClean="0">
                <a:latin typeface="Times New Roman" pitchFamily="18" charset="0"/>
                <a:ea typeface="ＭＳ Ｐゴシック" pitchFamily="34" charset="-128"/>
              </a:rPr>
              <a:t> </a:t>
            </a:r>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Dunning-Kruger effect has to do with the tendency</a:t>
            </a:r>
            <a:r>
              <a:rPr lang="en-US" baseline="0" dirty="0" smtClean="0"/>
              <a:t> of people who are relatively inexperienced in a task to overestimate their ability with respect to it.</a:t>
            </a:r>
          </a:p>
          <a:p>
            <a:r>
              <a:rPr lang="en-US" baseline="0" dirty="0" smtClean="0"/>
              <a:t>This may explain some of the overly confident behavior of some low-time pilots.  </a:t>
            </a:r>
          </a:p>
          <a:p>
            <a:endParaRPr lang="en-US" baseline="0" dirty="0" smtClean="0"/>
          </a:p>
          <a:p>
            <a:r>
              <a:rPr lang="en-US" baseline="0" dirty="0" smtClean="0"/>
              <a:t>Conversely, more experienced practitioners tend to underestimate their abilities.  They may well be taking their previous experience into account when making conservative estimates of future performance.</a:t>
            </a:r>
          </a:p>
          <a:p>
            <a:endParaRPr lang="en-US" baseline="0" dirty="0" smtClean="0"/>
          </a:p>
          <a:p>
            <a:r>
              <a:rPr lang="en-US" baseline="0" dirty="0" smtClean="0"/>
              <a:t>Even so – pilots who are new to the game and old pros are equally susceptible to Normalization of Deviation Bias.</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10</a:t>
            </a:fld>
            <a:endParaRPr lang="en-US" dirty="0"/>
          </a:p>
        </p:txBody>
      </p:sp>
    </p:spTree>
    <p:extLst>
      <p:ext uri="{BB962C8B-B14F-4D97-AF65-F5344CB8AC3E}">
        <p14:creationId xmlns:p14="http://schemas.microsoft.com/office/powerpoint/2010/main" val="4011026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the pilot bought this aircraft it was ideal for a couple and a small dog.  Ten years later the dog is still small but the people and their</a:t>
            </a:r>
            <a:r>
              <a:rPr lang="en-US" baseline="0" dirty="0" smtClean="0"/>
              <a:t> essential traveling gear have grown larger and heavier.  </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11</a:t>
            </a:fld>
            <a:endParaRPr lang="en-US" dirty="0"/>
          </a:p>
        </p:txBody>
      </p:sp>
    </p:spTree>
    <p:extLst>
      <p:ext uri="{BB962C8B-B14F-4D97-AF65-F5344CB8AC3E}">
        <p14:creationId xmlns:p14="http://schemas.microsoft.com/office/powerpoint/2010/main" val="3924580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Ten years ago the aircraft</a:t>
            </a:r>
            <a:r>
              <a:rPr lang="en-US" baseline="0" dirty="0" smtClean="0"/>
              <a:t> was comfortably within the allowable weight and center of gravity envelope. </a:t>
            </a:r>
          </a:p>
          <a:p>
            <a:endParaRPr lang="en-US" baseline="0" dirty="0" smtClean="0"/>
          </a:p>
          <a:p>
            <a:r>
              <a:rPr lang="en-US" baseline="0" dirty="0" smtClean="0"/>
              <a:t>But as the list of </a:t>
            </a:r>
            <a:r>
              <a:rPr lang="en-US" baseline="0" smtClean="0"/>
              <a:t>travel essentials grew </a:t>
            </a:r>
            <a:r>
              <a:rPr lang="en-US" baseline="0" dirty="0" smtClean="0"/>
              <a:t>the CG moved progressively aft and the weight increased until now he’s regularly flying overweight. </a:t>
            </a:r>
            <a:r>
              <a:rPr lang="en-US" b="1" baseline="0" dirty="0" smtClean="0"/>
              <a:t>(Click)</a:t>
            </a:r>
          </a:p>
          <a:p>
            <a:endParaRPr lang="en-US" b="1" baseline="0" dirty="0" smtClean="0"/>
          </a:p>
          <a:p>
            <a:r>
              <a:rPr lang="en-US" b="0" baseline="0" dirty="0" smtClean="0"/>
              <a:t>Because the weight increased gradually, aircraft performance reduced gradually too.  Sure it takes a little more runway to takeoff and a little more time to climb but each slight degradation of performance has, over time, become the new normal.  </a:t>
            </a:r>
          </a:p>
          <a:p>
            <a:endParaRPr lang="en-US" b="0" baseline="0" dirty="0" smtClean="0"/>
          </a:p>
          <a:p>
            <a:r>
              <a:rPr lang="en-US" b="0" baseline="0" dirty="0" smtClean="0"/>
              <a:t>To see why this can be problematic, let’s take a couple of minutes to discuss aircraft design and limitations.</a:t>
            </a:r>
          </a:p>
          <a:p>
            <a:endParaRPr lang="en-US" b="0" baseline="0" dirty="0" smtClean="0"/>
          </a:p>
          <a:p>
            <a:endParaRPr lang="en-US" b="0" baseline="0" dirty="0" smtClean="0"/>
          </a:p>
          <a:p>
            <a:r>
              <a:rPr lang="en-US" b="1" baseline="0" dirty="0" smtClean="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12</a:t>
            </a:fld>
            <a:endParaRPr lang="en-US" dirty="0"/>
          </a:p>
        </p:txBody>
      </p:sp>
    </p:spTree>
    <p:extLst>
      <p:ext uri="{BB962C8B-B14F-4D97-AF65-F5344CB8AC3E}">
        <p14:creationId xmlns:p14="http://schemas.microsoft.com/office/powerpoint/2010/main" val="4004404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New Roman" panose="02020603050405020304" pitchFamily="18" charset="0"/>
              </a:rPr>
              <a:t>You’ve all seen weight and balance limits graphed like this red box. Each part of the box is an expression of a design or</a:t>
            </a:r>
            <a:r>
              <a:rPr lang="en-US" altLang="en-US" baseline="0" dirty="0" smtClean="0">
                <a:latin typeface="Times New Roman" panose="02020603050405020304" pitchFamily="18" charset="0"/>
              </a:rPr>
              <a:t> performance limitation.</a:t>
            </a:r>
            <a:r>
              <a:rPr lang="en-US" altLang="en-US" dirty="0" smtClean="0">
                <a:latin typeface="Times New Roman" panose="02020603050405020304" pitchFamily="18" charset="0"/>
              </a:rPr>
              <a:t> </a:t>
            </a:r>
            <a:r>
              <a:rPr lang="en-US" altLang="en-US" b="1" dirty="0" smtClean="0">
                <a:latin typeface="Times New Roman" panose="02020603050405020304" pitchFamily="18" charset="0"/>
              </a:rPr>
              <a:t>(Click)</a:t>
            </a:r>
          </a:p>
          <a:p>
            <a:endParaRPr lang="en-US" altLang="en-US" dirty="0" smtClean="0">
              <a:latin typeface="Times New Roman" panose="02020603050405020304" pitchFamily="18" charset="0"/>
            </a:endParaRPr>
          </a:p>
          <a:p>
            <a:r>
              <a:rPr lang="en-US" altLang="en-US" dirty="0" smtClean="0">
                <a:latin typeface="Times New Roman" panose="02020603050405020304" pitchFamily="18" charset="0"/>
              </a:rPr>
              <a:t>At lower weights you can stay within nose gear stress limits, and you can flare &amp; trim with a forward center of gravity.  As weight increases though the CG must move aft to avoid exceeding design and control limits.  That’s why this line slants aft</a:t>
            </a:r>
            <a:r>
              <a:rPr lang="en-US" altLang="en-US" baseline="0" dirty="0" smtClean="0">
                <a:latin typeface="Times New Roman" panose="02020603050405020304" pitchFamily="18" charset="0"/>
              </a:rPr>
              <a:t>. </a:t>
            </a:r>
            <a:r>
              <a:rPr lang="en-US" altLang="en-US" b="1" dirty="0" smtClean="0">
                <a:latin typeface="Times New Roman" panose="02020603050405020304" pitchFamily="18" charset="0"/>
              </a:rPr>
              <a:t>(Click)</a:t>
            </a:r>
          </a:p>
          <a:p>
            <a:endParaRPr lang="en-US" altLang="en-US" dirty="0" smtClean="0">
              <a:latin typeface="Times New Roman" panose="02020603050405020304" pitchFamily="18" charset="0"/>
            </a:endParaRPr>
          </a:p>
          <a:p>
            <a:r>
              <a:rPr lang="en-US" altLang="en-US" dirty="0" smtClean="0">
                <a:latin typeface="Times New Roman" panose="02020603050405020304" pitchFamily="18" charset="0"/>
              </a:rPr>
              <a:t>This upper weight limit is typically based on climb performance criteria and airframe strength.  Maximum</a:t>
            </a:r>
            <a:r>
              <a:rPr lang="en-US" altLang="en-US" baseline="0" dirty="0" smtClean="0">
                <a:latin typeface="Times New Roman" panose="02020603050405020304" pitchFamily="18" charset="0"/>
              </a:rPr>
              <a:t> gross weight is established early in the design process and each structural component is designed to support that figure..</a:t>
            </a:r>
            <a:r>
              <a:rPr lang="en-US" altLang="en-US" dirty="0" smtClean="0">
                <a:latin typeface="Times New Roman" panose="02020603050405020304" pitchFamily="18" charset="0"/>
              </a:rPr>
              <a:t> </a:t>
            </a:r>
            <a:r>
              <a:rPr lang="en-US" altLang="en-US" b="1" dirty="0" smtClean="0">
                <a:latin typeface="Times New Roman" panose="02020603050405020304" pitchFamily="18" charset="0"/>
              </a:rPr>
              <a:t>(Click)</a:t>
            </a:r>
          </a:p>
          <a:p>
            <a:endParaRPr lang="en-US" altLang="en-US" dirty="0" smtClean="0">
              <a:latin typeface="Times New Roman" panose="02020603050405020304" pitchFamily="18" charset="0"/>
            </a:endParaRPr>
          </a:p>
          <a:p>
            <a:r>
              <a:rPr lang="en-US" altLang="en-US" dirty="0" smtClean="0">
                <a:latin typeface="Times New Roman" panose="02020603050405020304" pitchFamily="18" charset="0"/>
              </a:rPr>
              <a:t>The aft limit is predicated on tail wheel strength, pitch control forces approaching zero, spin resistance, longitudinal stability – see control forces approaching zero – and the ability to control pitch with full power application as in a go around from a balked landing. </a:t>
            </a:r>
            <a:r>
              <a:rPr lang="en-US" altLang="en-US" b="1" dirty="0" smtClean="0">
                <a:latin typeface="Times New Roman" panose="02020603050405020304" pitchFamily="18" charset="0"/>
              </a:rPr>
              <a:t>(Click)</a:t>
            </a:r>
          </a:p>
          <a:p>
            <a:endParaRPr lang="en-US" altLang="en-US" dirty="0" smtClean="0">
              <a:latin typeface="Times New Roman" panose="02020603050405020304" pitchFamily="18" charset="0"/>
            </a:endParaRPr>
          </a:p>
          <a:p>
            <a:r>
              <a:rPr lang="en-US" altLang="en-US" dirty="0" smtClean="0">
                <a:latin typeface="Times New Roman" panose="02020603050405020304" pitchFamily="18" charset="0"/>
              </a:rPr>
              <a:t>Finally – the forward limit is determined by the empennage strength, the ability to flare, and nose gear design limits.</a:t>
            </a:r>
          </a:p>
          <a:p>
            <a:endParaRPr lang="en-US" altLang="en-US" dirty="0" smtClean="0">
              <a:latin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smtClean="0">
                <a:latin typeface="Times New Roman" panose="02020603050405020304" pitchFamily="18" charset="0"/>
              </a:rPr>
              <a:t>(Next Slide)</a:t>
            </a:r>
            <a:endParaRPr lang="en-US" altLang="en-US" dirty="0" smtClean="0">
              <a:latin typeface="Times New Roman" panose="02020603050405020304" pitchFamily="18" charset="0"/>
            </a:endParaRPr>
          </a:p>
          <a:p>
            <a:endParaRPr lang="en-US" altLang="en-US" dirty="0" smtClean="0">
              <a:latin typeface="Times New Roman" panose="02020603050405020304" pitchFamily="18" charset="0"/>
            </a:endParaRPr>
          </a:p>
          <a:p>
            <a:endParaRPr lang="en-US" altLang="en-US" dirty="0" smtClean="0">
              <a:latin typeface="Times New Roman" panose="02020603050405020304" pitchFamily="18" charset="0"/>
            </a:endParaRPr>
          </a:p>
        </p:txBody>
      </p:sp>
    </p:spTree>
    <p:extLst>
      <p:ext uri="{BB962C8B-B14F-4D97-AF65-F5344CB8AC3E}">
        <p14:creationId xmlns:p14="http://schemas.microsoft.com/office/powerpoint/2010/main" val="1796922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r>
              <a:rPr lang="en-US" altLang="en-US" dirty="0" smtClean="0">
                <a:latin typeface="Times New Roman" panose="02020603050405020304" pitchFamily="18" charset="0"/>
              </a:rPr>
              <a:t>With</a:t>
            </a:r>
            <a:r>
              <a:rPr lang="en-US" altLang="en-US" baseline="0" dirty="0" smtClean="0">
                <a:latin typeface="Times New Roman" panose="02020603050405020304" pitchFamily="18" charset="0"/>
              </a:rPr>
              <a:t> that in mind, let’s look at a few true false questions</a:t>
            </a:r>
            <a:r>
              <a:rPr lang="en-US" altLang="en-US" dirty="0" smtClean="0">
                <a:latin typeface="Times New Roman" panose="02020603050405020304" pitchFamily="18" charset="0"/>
              </a:rPr>
              <a:t>.  These all have to do with the maximum gross weight limit.</a:t>
            </a:r>
          </a:p>
          <a:p>
            <a:pPr marL="228600" indent="-228600"/>
            <a:endParaRPr lang="en-US" altLang="en-US" dirty="0" smtClean="0">
              <a:latin typeface="Times New Roman" panose="02020603050405020304" pitchFamily="18" charset="0"/>
            </a:endParaRPr>
          </a:p>
          <a:p>
            <a:pPr marL="228600" indent="-228600"/>
            <a:r>
              <a:rPr lang="en-US" altLang="en-US" dirty="0" smtClean="0">
                <a:latin typeface="Times New Roman" panose="02020603050405020304" pitchFamily="18" charset="0"/>
              </a:rPr>
              <a:t>What do you think about this statement? </a:t>
            </a:r>
            <a:r>
              <a:rPr lang="en-US" altLang="en-US" b="1" dirty="0" smtClean="0">
                <a:latin typeface="Times New Roman" panose="02020603050405020304" pitchFamily="18" charset="0"/>
              </a:rPr>
              <a:t>(Click)</a:t>
            </a:r>
          </a:p>
          <a:p>
            <a:pPr marL="228600" indent="-228600">
              <a:buFontTx/>
              <a:buChar char="•"/>
            </a:pPr>
            <a:endParaRPr lang="en-US" altLang="en-US" b="1" dirty="0" smtClean="0">
              <a:latin typeface="Times New Roman" panose="02020603050405020304" pitchFamily="18" charset="0"/>
            </a:endParaRPr>
          </a:p>
          <a:p>
            <a:pPr marL="228600" indent="-228600">
              <a:buFontTx/>
              <a:buAutoNum type="arabicPeriod"/>
            </a:pPr>
            <a:r>
              <a:rPr lang="en-US" altLang="en-US" dirty="0" smtClean="0">
                <a:latin typeface="Times New Roman" panose="02020603050405020304" pitchFamily="18" charset="0"/>
              </a:rPr>
              <a:t>Well we just talked about that so yes – that’s true. </a:t>
            </a:r>
            <a:r>
              <a:rPr lang="en-US" altLang="en-US" b="1" dirty="0" smtClean="0">
                <a:latin typeface="Times New Roman" panose="02020603050405020304" pitchFamily="18" charset="0"/>
              </a:rPr>
              <a:t>(Click)</a:t>
            </a:r>
            <a:endParaRPr lang="en-US" altLang="en-US" b="0" dirty="0" smtClean="0">
              <a:latin typeface="Times New Roman" panose="02020603050405020304" pitchFamily="18" charset="0"/>
            </a:endParaRPr>
          </a:p>
          <a:p>
            <a:pPr marL="228600" indent="-228600">
              <a:buFontTx/>
              <a:buAutoNum type="arabicPeriod"/>
            </a:pPr>
            <a:endParaRPr lang="en-US" altLang="en-US" b="0" dirty="0" smtClean="0">
              <a:latin typeface="Times New Roman" panose="02020603050405020304" pitchFamily="18" charset="0"/>
            </a:endParaRPr>
          </a:p>
          <a:p>
            <a:pPr marL="228600" indent="-228600">
              <a:buFontTx/>
              <a:buAutoNum type="arabicPeriod"/>
            </a:pPr>
            <a:r>
              <a:rPr lang="en-US" altLang="en-US" dirty="0" smtClean="0">
                <a:latin typeface="Times New Roman" panose="02020603050405020304" pitchFamily="18" charset="0"/>
              </a:rPr>
              <a:t>You bet – exceeding max gross weight – even by a little bit will result in fatigue problems.  As the fleet ages we’re seeing more of this. </a:t>
            </a:r>
            <a:r>
              <a:rPr lang="en-US" altLang="en-US" b="1" dirty="0" smtClean="0">
                <a:latin typeface="Times New Roman" panose="02020603050405020304" pitchFamily="18" charset="0"/>
              </a:rPr>
              <a:t>(Click)</a:t>
            </a:r>
            <a:endParaRPr lang="en-US" altLang="en-US" dirty="0" smtClean="0">
              <a:latin typeface="Times New Roman" panose="02020603050405020304" pitchFamily="18" charset="0"/>
            </a:endParaRPr>
          </a:p>
          <a:p>
            <a:pPr marL="0" indent="0">
              <a:buFontTx/>
              <a:buNone/>
            </a:pPr>
            <a:endParaRPr lang="en-US" altLang="en-US" dirty="0" smtClean="0">
              <a:latin typeface="Times New Roman" panose="02020603050405020304" pitchFamily="18" charset="0"/>
            </a:endParaRPr>
          </a:p>
          <a:p>
            <a:pPr marL="228600" indent="-228600">
              <a:buFontTx/>
              <a:buAutoNum type="arabicPeriod" startAt="3"/>
            </a:pPr>
            <a:r>
              <a:rPr lang="en-US" altLang="en-US" dirty="0" smtClean="0">
                <a:latin typeface="Times New Roman" panose="02020603050405020304" pitchFamily="18" charset="0"/>
              </a:rPr>
              <a:t>Well duh – of course we’re going to climb slower but the insidious thing is the possibility of structural failure. It’s important to note that,</a:t>
            </a:r>
            <a:r>
              <a:rPr lang="en-US" altLang="en-US" baseline="0" dirty="0" smtClean="0">
                <a:latin typeface="Times New Roman" panose="02020603050405020304" pitchFamily="18" charset="0"/>
              </a:rPr>
              <a:t> unlike humans who can successfully recover from stress injuries, aircraft can’t.  For aircraft, stress is cumulative and operating beyond design limitations will, at some point, result in failure.  </a:t>
            </a:r>
            <a:r>
              <a:rPr lang="en-US" altLang="en-US" b="1" dirty="0" smtClean="0">
                <a:latin typeface="Times New Roman" panose="02020603050405020304" pitchFamily="18" charset="0"/>
              </a:rPr>
              <a:t>(Click)</a:t>
            </a:r>
            <a:endParaRPr lang="en-US" altLang="en-US" dirty="0" smtClean="0">
              <a:latin typeface="Times New Roman" panose="02020603050405020304" pitchFamily="18" charset="0"/>
            </a:endParaRPr>
          </a:p>
          <a:p>
            <a:pPr marL="228600" indent="-228600">
              <a:buFontTx/>
              <a:buChar char="•"/>
            </a:pPr>
            <a:endParaRPr lang="en-US" altLang="en-US" dirty="0" smtClean="0">
              <a:latin typeface="Times New Roman" panose="02020603050405020304" pitchFamily="18" charset="0"/>
            </a:endParaRPr>
          </a:p>
          <a:p>
            <a:pPr marL="0" indent="0">
              <a:buFontTx/>
              <a:buNone/>
            </a:pPr>
            <a:r>
              <a:rPr lang="en-US" altLang="en-US" dirty="0" smtClean="0">
                <a:latin typeface="Times New Roman" panose="02020603050405020304" pitchFamily="18" charset="0"/>
              </a:rPr>
              <a:t>4.  Yes this is all true when you exceed weight limits.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smtClean="0">
                <a:latin typeface="Times New Roman" panose="02020603050405020304" pitchFamily="18" charset="0"/>
              </a:rPr>
              <a:t>(Next Slide)</a:t>
            </a:r>
          </a:p>
        </p:txBody>
      </p:sp>
    </p:spTree>
    <p:extLst>
      <p:ext uri="{BB962C8B-B14F-4D97-AF65-F5344CB8AC3E}">
        <p14:creationId xmlns:p14="http://schemas.microsoft.com/office/powerpoint/2010/main" val="4216383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New Roman" pitchFamily="18" charset="0"/>
                <a:ea typeface="ＭＳ Ｐゴシック" pitchFamily="34" charset="-128"/>
              </a:rPr>
              <a:t>Environmental familiarity can encourage</a:t>
            </a:r>
            <a:r>
              <a:rPr lang="en-US" altLang="en-US" baseline="0" dirty="0" smtClean="0">
                <a:latin typeface="Times New Roman" pitchFamily="18" charset="0"/>
                <a:ea typeface="ＭＳ Ｐゴシック" pitchFamily="34" charset="-128"/>
              </a:rPr>
              <a:t> operational drift.  Pilots new to an area are likely to insist on excellent ceiling and visibility conditions before attempting flight.  But as they become familiar with the environment, they may accept less than ideal weather conditions.  This practice can reduce margins of safety to the point where VFR flight is no longer possible and controlled flight into terrain becomes more likely.</a:t>
            </a:r>
            <a:endParaRPr lang="en-US" altLang="en-US" dirty="0" smtClean="0">
              <a:latin typeface="Times New Roman" pitchFamily="18" charset="0"/>
              <a:ea typeface="ＭＳ Ｐゴシック" pitchFamily="34" charset="-128"/>
            </a:endParaRPr>
          </a:p>
          <a:p>
            <a:endParaRPr lang="en-US" altLang="en-US" dirty="0" smtClean="0">
              <a:latin typeface="Times New Roman" pitchFamily="18" charset="0"/>
              <a:ea typeface="ＭＳ Ｐゴシック" pitchFamily="34" charset="-128"/>
            </a:endParaRPr>
          </a:p>
          <a:p>
            <a:r>
              <a:rPr lang="en-US" altLang="en-US" dirty="0" smtClean="0">
                <a:latin typeface="Times New Roman" pitchFamily="18" charset="0"/>
                <a:ea typeface="ＭＳ Ｐゴシック" pitchFamily="34" charset="-128"/>
              </a:rPr>
              <a:t> </a:t>
            </a:r>
            <a:r>
              <a:rPr lang="en-US" altLang="en-US" b="1" dirty="0" smtClean="0">
                <a:latin typeface="Times New Roman" pitchFamily="18" charset="0"/>
                <a:ea typeface="ＭＳ Ｐゴシック" pitchFamily="34" charset="-128"/>
              </a:rPr>
              <a:t>(Next Slide) </a:t>
            </a:r>
            <a:endParaRPr lang="en-US" altLang="en-US" i="1" dirty="0" smtClean="0">
              <a:latin typeface="Times New Roman" pitchFamily="18" charset="0"/>
              <a:ea typeface="ＭＳ Ｐゴシック" pitchFamily="34" charset="-128"/>
            </a:endParaRPr>
          </a:p>
          <a:p>
            <a:endParaRPr lang="en-US" altLang="en-US" dirty="0" smtClean="0">
              <a:latin typeface="Times New Roman" pitchFamily="18" charset="0"/>
              <a:ea typeface="ＭＳ Ｐゴシック" pitchFamily="34" charset="-128"/>
            </a:endParaRP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EED99AA9-9CA3-434F-919A-091B8A150F7B}" type="slidenum">
              <a:rPr lang="en-US" altLang="en-US" sz="1200" smtClean="0">
                <a:latin typeface="Times New Roman" pitchFamily="18" charset="0"/>
              </a:rPr>
              <a:pPr eaLnBrk="1" hangingPunct="1"/>
              <a:t>15</a:t>
            </a:fld>
            <a:endParaRPr lang="en-US" altLang="en-US" sz="1200" smtClean="0">
              <a:latin typeface="Times New Roman" pitchFamily="18" charset="0"/>
            </a:endParaRPr>
          </a:p>
        </p:txBody>
      </p:sp>
    </p:spTree>
    <p:extLst>
      <p:ext uri="{BB962C8B-B14F-4D97-AF65-F5344CB8AC3E}">
        <p14:creationId xmlns:p14="http://schemas.microsoft.com/office/powerpoint/2010/main" val="2512387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a typeface="ＭＳ Ｐゴシック" pitchFamily="34" charset="-128"/>
              </a:rPr>
              <a:t>Let’s have a little discussion on what to do next. </a:t>
            </a:r>
          </a:p>
          <a:p>
            <a:endParaRPr lang="en-US" dirty="0" smtClean="0">
              <a:ea typeface="ＭＳ Ｐゴシック" pitchFamily="34" charset="-128"/>
            </a:endParaRPr>
          </a:p>
          <a:p>
            <a:r>
              <a:rPr lang="en-US" dirty="0" smtClean="0">
                <a:ea typeface="ＭＳ Ｐゴシック" pitchFamily="34" charset="-128"/>
              </a:rPr>
              <a:t>First of all – everyone is susceptible to human biases so awareness of that fact is</a:t>
            </a:r>
            <a:r>
              <a:rPr lang="en-US" baseline="0" dirty="0" smtClean="0">
                <a:ea typeface="ＭＳ Ｐゴシック" pitchFamily="34" charset="-128"/>
              </a:rPr>
              <a:t> the logical first step to take.  So what do we do about it?  </a:t>
            </a:r>
            <a:r>
              <a:rPr lang="en-US" b="1" baseline="0" dirty="0" smtClean="0">
                <a:ea typeface="ＭＳ Ｐゴシック" pitchFamily="34" charset="-128"/>
              </a:rPr>
              <a:t>(Click)</a:t>
            </a:r>
          </a:p>
          <a:p>
            <a:endParaRPr lang="en-US" b="1" baseline="0" dirty="0" smtClean="0">
              <a:ea typeface="ＭＳ Ｐゴシック" pitchFamily="34" charset="-128"/>
            </a:endParaRPr>
          </a:p>
          <a:p>
            <a:r>
              <a:rPr lang="en-US" b="0" baseline="0" dirty="0" smtClean="0">
                <a:ea typeface="ＭＳ Ｐゴシック" pitchFamily="34" charset="-128"/>
              </a:rPr>
              <a:t>It’s tough to know if we’re exceeding limitations if we don’t know what they are so it’s a good idea to document them.  That way we have a ready reference to consult.</a:t>
            </a:r>
          </a:p>
          <a:p>
            <a:r>
              <a:rPr lang="en-US" b="0" baseline="0" dirty="0" smtClean="0">
                <a:ea typeface="ＭＳ Ｐゴシック" pitchFamily="34" charset="-128"/>
              </a:rPr>
              <a:t>So what would that documentation look like?</a:t>
            </a:r>
            <a:endParaRPr lang="en-US" b="0" dirty="0" smtClean="0">
              <a:ea typeface="ＭＳ Ｐゴシック" pitchFamily="34" charset="-128"/>
            </a:endParaRPr>
          </a:p>
          <a:p>
            <a:endParaRPr lang="en-US" dirty="0" smtClean="0">
              <a:ea typeface="ＭＳ Ｐゴシック" pitchFamily="34" charset="-128"/>
            </a:endParaRPr>
          </a:p>
          <a:p>
            <a:r>
              <a:rPr lang="en-US" b="1" dirty="0" smtClean="0">
                <a:ea typeface="ＭＳ Ｐゴシック" pitchFamily="34" charset="-128"/>
              </a:rPr>
              <a:t>Presentation note:  </a:t>
            </a:r>
            <a:r>
              <a:rPr lang="en-US" i="1" dirty="0" smtClean="0">
                <a:ea typeface="ＭＳ Ｐゴシック" pitchFamily="34" charset="-128"/>
              </a:rPr>
              <a:t>Lead a discussion of the question.  Hopefully</a:t>
            </a:r>
            <a:r>
              <a:rPr lang="en-US" i="1" baseline="0" dirty="0" smtClean="0">
                <a:ea typeface="ＭＳ Ｐゴシック" pitchFamily="34" charset="-128"/>
              </a:rPr>
              <a:t> the audience will cite the Pilot’s Operating Handbook, Weight &amp; Balance, and performance calculations</a:t>
            </a:r>
            <a:r>
              <a:rPr lang="en-US" i="1" dirty="0" smtClean="0">
                <a:ea typeface="ＭＳ Ｐゴシック" pitchFamily="34" charset="-128"/>
              </a:rPr>
              <a:t>.  Be</a:t>
            </a:r>
            <a:r>
              <a:rPr lang="en-US" i="1" baseline="0" dirty="0" smtClean="0">
                <a:ea typeface="ＭＳ Ｐゴシック" pitchFamily="34" charset="-128"/>
              </a:rPr>
              <a:t> sure to make the point that aviation regulations also document limitations, equipment, and operational requirements for aircraft and for the people who fly and maintain them.</a:t>
            </a:r>
            <a:r>
              <a:rPr lang="en-US" i="1" dirty="0" smtClean="0">
                <a:ea typeface="ＭＳ Ｐゴシック" pitchFamily="34" charset="-128"/>
              </a:rPr>
              <a:t> Finally, introduce the topic of personal</a:t>
            </a:r>
            <a:r>
              <a:rPr lang="en-US" i="1" baseline="0" dirty="0" smtClean="0">
                <a:ea typeface="ＭＳ Ｐゴシック" pitchFamily="34" charset="-128"/>
              </a:rPr>
              <a:t> </a:t>
            </a:r>
            <a:r>
              <a:rPr lang="en-US" i="1" dirty="0" smtClean="0">
                <a:ea typeface="ＭＳ Ｐゴシック" pitchFamily="34" charset="-128"/>
              </a:rPr>
              <a:t>limitations or minimums.  </a:t>
            </a:r>
            <a:r>
              <a:rPr lang="en-US" b="1" i="0" dirty="0" smtClean="0">
                <a:ea typeface="ＭＳ Ｐゴシック" pitchFamily="34" charset="-128"/>
              </a:rPr>
              <a:t>(Click)</a:t>
            </a:r>
          </a:p>
          <a:p>
            <a:endParaRPr lang="en-US" b="1" i="0" dirty="0" smtClean="0">
              <a:ea typeface="ＭＳ Ｐゴシック" pitchFamily="34" charset="-128"/>
            </a:endParaRPr>
          </a:p>
          <a:p>
            <a:r>
              <a:rPr lang="en-US" dirty="0" smtClean="0">
                <a:ea typeface="ＭＳ Ｐゴシック" pitchFamily="34" charset="-128"/>
              </a:rPr>
              <a:t>Well that was an interesting discussio</a:t>
            </a:r>
            <a:r>
              <a:rPr lang="en-US" baseline="0" dirty="0" smtClean="0">
                <a:ea typeface="ＭＳ Ｐゴシック" pitchFamily="34" charset="-128"/>
              </a:rPr>
              <a:t>n.  Obviously we have to do more than document limitations.  We must commit to operating within them – all of the time.</a:t>
            </a:r>
          </a:p>
          <a:p>
            <a:endParaRPr lang="en-US" baseline="0" dirty="0" smtClean="0">
              <a:ea typeface="ＭＳ Ｐゴシック" pitchFamily="34" charset="-128"/>
            </a:endParaRPr>
          </a:p>
          <a:p>
            <a:r>
              <a:rPr lang="en-US" baseline="0" dirty="0" smtClean="0">
                <a:ea typeface="ＭＳ Ｐゴシック" pitchFamily="34" charset="-128"/>
              </a:rPr>
              <a:t>Now let’s turn our attention to documenting personal capabilities and limitations with a simple safety risk management mnemonic found in the Risk Management Handbook. </a:t>
            </a:r>
            <a:endParaRPr lang="en-US" dirty="0" smtClean="0">
              <a:ea typeface="ＭＳ Ｐゴシック" pitchFamily="34" charset="-128"/>
            </a:endParaRPr>
          </a:p>
          <a:p>
            <a:endParaRPr lang="en-US" b="1" dirty="0" smtClean="0">
              <a:ea typeface="ＭＳ Ｐゴシック" pitchFamily="34" charset="-128"/>
            </a:endParaRPr>
          </a:p>
          <a:p>
            <a:r>
              <a:rPr lang="en-US" b="1" dirty="0" smtClean="0">
                <a:ea typeface="ＭＳ Ｐゴシック" pitchFamily="34" charset="-128"/>
              </a:rPr>
              <a:t>(Next Slide) </a:t>
            </a:r>
            <a:endParaRPr lang="en-US" dirty="0" smtClean="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16</a:t>
            </a:fld>
            <a:endParaRPr lang="en-US" dirty="0"/>
          </a:p>
        </p:txBody>
      </p:sp>
    </p:spTree>
    <p:extLst>
      <p:ext uri="{BB962C8B-B14F-4D97-AF65-F5344CB8AC3E}">
        <p14:creationId xmlns:p14="http://schemas.microsoft.com/office/powerpoint/2010/main" val="4559532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New Roman" pitchFamily="18" charset="0"/>
                <a:ea typeface="ＭＳ Ｐゴシック" pitchFamily="34" charset="-128"/>
              </a:rPr>
              <a:t>“A man’s got to know his limitations”.  Clint Eastwood as Dirty Harry said it 40 years ago and it’s still true today.  But how do we know what our personal limitations are?  Our Pilot Capabilities are not fixed in stone.  Our ability to cope with wind and weather changes from year to year, day to day, and even hour to hour.  That’s why many successful pilots develop personal minimums for all their flying activities.   </a:t>
            </a:r>
            <a:r>
              <a:rPr lang="en-US" altLang="en-US" b="1" dirty="0" smtClean="0">
                <a:latin typeface="Times New Roman" pitchFamily="18" charset="0"/>
                <a:ea typeface="ＭＳ Ｐゴシック" pitchFamily="34" charset="-128"/>
              </a:rPr>
              <a:t>(Click)</a:t>
            </a:r>
          </a:p>
          <a:p>
            <a:endParaRPr lang="en-US" altLang="en-US" dirty="0" smtClean="0">
              <a:latin typeface="Times New Roman" pitchFamily="18" charset="0"/>
              <a:ea typeface="ＭＳ Ｐゴシック" pitchFamily="34" charset="-128"/>
            </a:endParaRPr>
          </a:p>
          <a:p>
            <a:r>
              <a:rPr lang="en-US" altLang="en-US" dirty="0" smtClean="0">
                <a:latin typeface="Times New Roman" pitchFamily="18" charset="0"/>
                <a:ea typeface="ＭＳ Ｐゴシック" pitchFamily="34" charset="-128"/>
              </a:rPr>
              <a:t>Chapter 2 in FAA’s Risk Management Handbook shows us how to set Personal Minimums.  Parameters to consider are associated with the acronym PAVE. </a:t>
            </a:r>
            <a:r>
              <a:rPr lang="en-US" altLang="en-US" b="1" dirty="0" smtClean="0">
                <a:latin typeface="Times New Roman" pitchFamily="18" charset="0"/>
                <a:ea typeface="ＭＳ Ｐゴシック" pitchFamily="34" charset="-128"/>
              </a:rPr>
              <a:t>(Click)</a:t>
            </a:r>
          </a:p>
          <a:p>
            <a:endParaRPr lang="en-US" altLang="en-US" dirty="0" smtClean="0">
              <a:latin typeface="Times New Roman" pitchFamily="18" charset="0"/>
              <a:ea typeface="ＭＳ Ｐゴシック" pitchFamily="34" charset="-128"/>
            </a:endParaRPr>
          </a:p>
          <a:p>
            <a:r>
              <a:rPr lang="en-US" altLang="en-US" dirty="0" smtClean="0">
                <a:latin typeface="Times New Roman" pitchFamily="18" charset="0"/>
                <a:ea typeface="ＭＳ Ｐゴシック" pitchFamily="34" charset="-128"/>
              </a:rPr>
              <a:t>We’ll discuss the meaning of the letters and the curious case of the misaligned V in the following slides,.</a:t>
            </a:r>
          </a:p>
          <a:p>
            <a:endParaRPr lang="en-US" altLang="en-US" dirty="0" smtClean="0">
              <a:latin typeface="Times New Roman" pitchFamily="18" charset="0"/>
              <a:ea typeface="ＭＳ Ｐゴシック" pitchFamily="34" charset="-128"/>
            </a:endParaRPr>
          </a:p>
          <a:p>
            <a:r>
              <a:rPr lang="en-US" altLang="en-US" dirty="0" smtClean="0">
                <a:latin typeface="Times New Roman" pitchFamily="18" charset="0"/>
                <a:ea typeface="ＭＳ Ｐゴシック" pitchFamily="34" charset="-128"/>
              </a:rPr>
              <a:t>P represents the pilot.  </a:t>
            </a:r>
            <a:r>
              <a:rPr lang="en-US" altLang="en-US" b="1" dirty="0" smtClean="0">
                <a:latin typeface="Times New Roman" pitchFamily="18" charset="0"/>
                <a:ea typeface="ＭＳ Ｐゴシック" pitchFamily="34" charset="-128"/>
              </a:rPr>
              <a:t>(Click)</a:t>
            </a:r>
          </a:p>
          <a:p>
            <a:endParaRPr lang="en-US" altLang="en-US" b="1" dirty="0" smtClean="0">
              <a:latin typeface="Times New Roman" pitchFamily="18" charset="0"/>
              <a:ea typeface="ＭＳ Ｐゴシック" pitchFamily="34" charset="-128"/>
            </a:endParaRPr>
          </a:p>
          <a:p>
            <a:r>
              <a:rPr lang="en-US" altLang="en-US" dirty="0" smtClean="0">
                <a:latin typeface="Times New Roman" pitchFamily="18" charset="0"/>
                <a:ea typeface="ＭＳ Ｐゴシック" pitchFamily="34" charset="-128"/>
              </a:rPr>
              <a:t>A stands for Aircraft  </a:t>
            </a:r>
            <a:r>
              <a:rPr lang="en-US" altLang="en-US" b="1" dirty="0" smtClean="0">
                <a:latin typeface="Times New Roman" pitchFamily="18" charset="0"/>
                <a:ea typeface="ＭＳ Ｐゴシック" pitchFamily="34" charset="-128"/>
              </a:rPr>
              <a:t>(Click)</a:t>
            </a:r>
          </a:p>
          <a:p>
            <a:endParaRPr lang="en-US" altLang="en-US" dirty="0" smtClean="0">
              <a:latin typeface="Times New Roman" pitchFamily="18" charset="0"/>
              <a:ea typeface="ＭＳ Ｐゴシック" pitchFamily="34" charset="-128"/>
            </a:endParaRPr>
          </a:p>
          <a:p>
            <a:r>
              <a:rPr lang="en-US" altLang="en-US" dirty="0" smtClean="0">
                <a:latin typeface="Times New Roman" pitchFamily="18" charset="0"/>
                <a:ea typeface="ＭＳ Ｐゴシック" pitchFamily="34" charset="-128"/>
              </a:rPr>
              <a:t>V represents the environment within which we’ll be operating  </a:t>
            </a:r>
            <a:r>
              <a:rPr lang="en-US" altLang="en-US" b="1" dirty="0" smtClean="0">
                <a:latin typeface="Times New Roman" pitchFamily="18" charset="0"/>
                <a:ea typeface="ＭＳ Ｐゴシック" pitchFamily="34" charset="-128"/>
              </a:rPr>
              <a:t>(Click)</a:t>
            </a:r>
          </a:p>
          <a:p>
            <a:endParaRPr lang="en-US" altLang="en-US" dirty="0" smtClean="0">
              <a:latin typeface="Times New Roman" pitchFamily="18" charset="0"/>
              <a:ea typeface="ＭＳ Ｐゴシック" pitchFamily="34" charset="-128"/>
            </a:endParaRPr>
          </a:p>
          <a:p>
            <a:r>
              <a:rPr lang="en-US" altLang="en-US" dirty="0" smtClean="0">
                <a:latin typeface="Times New Roman" pitchFamily="18" charset="0"/>
                <a:ea typeface="ＭＳ Ｐゴシック" pitchFamily="34" charset="-128"/>
              </a:rPr>
              <a:t>And E has to do with external pressures and distractions.  We’ll take a more in depth look at each of these areas in following slides.</a:t>
            </a:r>
          </a:p>
          <a:p>
            <a:endParaRPr lang="en-US" altLang="en-US" dirty="0" smtClean="0">
              <a:latin typeface="Times New Roman" pitchFamily="18" charset="0"/>
              <a:ea typeface="ＭＳ Ｐゴシック" pitchFamily="34" charset="-128"/>
            </a:endParaRPr>
          </a:p>
          <a:p>
            <a:endParaRPr lang="en-US" altLang="en-US" dirty="0" smtClean="0">
              <a:latin typeface="Times New Roman" pitchFamily="18" charset="0"/>
              <a:ea typeface="ＭＳ Ｐゴシック" pitchFamily="34" charset="-128"/>
            </a:endParaRPr>
          </a:p>
          <a:p>
            <a:r>
              <a:rPr lang="en-US" altLang="en-US" dirty="0" smtClean="0">
                <a:latin typeface="Times New Roman" pitchFamily="18" charset="0"/>
                <a:ea typeface="ＭＳ Ｐゴシック" pitchFamily="34" charset="-128"/>
              </a:rPr>
              <a:t> </a:t>
            </a:r>
            <a:r>
              <a:rPr lang="en-US" altLang="en-US" b="1" dirty="0" smtClean="0">
                <a:latin typeface="Times New Roman" pitchFamily="18" charset="0"/>
                <a:ea typeface="ＭＳ Ｐゴシック" pitchFamily="34" charset="-128"/>
              </a:rPr>
              <a:t>(Next Slide) </a:t>
            </a:r>
            <a:endParaRPr lang="en-US" altLang="en-US" i="1" dirty="0" smtClean="0">
              <a:latin typeface="Times New Roman" pitchFamily="18" charset="0"/>
              <a:ea typeface="ＭＳ Ｐゴシック" pitchFamily="34" charset="-128"/>
            </a:endParaRPr>
          </a:p>
          <a:p>
            <a:endParaRPr lang="en-US" altLang="en-US" dirty="0" smtClean="0">
              <a:latin typeface="Times New Roman" pitchFamily="18" charset="0"/>
              <a:ea typeface="ＭＳ Ｐゴシック" pitchFamily="34" charset="-128"/>
            </a:endParaRP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EED99AA9-9CA3-434F-919A-091B8A150F7B}" type="slidenum">
              <a:rPr lang="en-US" altLang="en-US" sz="1200" smtClean="0">
                <a:latin typeface="Times New Roman" pitchFamily="18" charset="0"/>
              </a:rPr>
              <a:pPr eaLnBrk="1" hangingPunct="1"/>
              <a:t>17</a:t>
            </a:fld>
            <a:endParaRPr lang="en-US" altLang="en-US" sz="1200" smtClean="0">
              <a:latin typeface="Times New Roman" pitchFamily="18" charset="0"/>
            </a:endParaRPr>
          </a:p>
        </p:txBody>
      </p:sp>
    </p:spTree>
    <p:extLst>
      <p:ext uri="{BB962C8B-B14F-4D97-AF65-F5344CB8AC3E}">
        <p14:creationId xmlns:p14="http://schemas.microsoft.com/office/powerpoint/2010/main" val="1721008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New Roman" pitchFamily="18" charset="0"/>
                <a:ea typeface="ＭＳ Ｐゴシック" pitchFamily="34" charset="-128"/>
              </a:rPr>
              <a:t>To assess pilot capabilities we want to look at </a:t>
            </a:r>
            <a:r>
              <a:rPr lang="en-US" altLang="en-US" b="1" dirty="0" smtClean="0">
                <a:latin typeface="Times New Roman" pitchFamily="18" charset="0"/>
                <a:ea typeface="ＭＳ Ｐゴシック" pitchFamily="34" charset="-128"/>
              </a:rPr>
              <a:t>(Click)</a:t>
            </a:r>
          </a:p>
          <a:p>
            <a:endParaRPr lang="en-US" altLang="en-US" dirty="0" smtClean="0">
              <a:latin typeface="Times New Roman" pitchFamily="18" charset="0"/>
              <a:ea typeface="ＭＳ Ｐゴシック" pitchFamily="34" charset="-128"/>
            </a:endParaRPr>
          </a:p>
          <a:p>
            <a:r>
              <a:rPr lang="en-US" altLang="en-US" dirty="0" smtClean="0">
                <a:latin typeface="Times New Roman" pitchFamily="18" charset="0"/>
                <a:ea typeface="ＭＳ Ｐゴシック" pitchFamily="34" charset="-128"/>
              </a:rPr>
              <a:t>Certification Level  </a:t>
            </a:r>
            <a:r>
              <a:rPr lang="en-US" altLang="en-US" b="1" dirty="0" smtClean="0">
                <a:latin typeface="Times New Roman" pitchFamily="18" charset="0"/>
                <a:ea typeface="ＭＳ Ｐゴシック" pitchFamily="34" charset="-128"/>
              </a:rPr>
              <a:t>(Click)</a:t>
            </a:r>
          </a:p>
          <a:p>
            <a:endParaRPr lang="en-US" altLang="en-US" dirty="0" smtClean="0">
              <a:latin typeface="Times New Roman" pitchFamily="18" charset="0"/>
              <a:ea typeface="ＭＳ Ｐゴシック" pitchFamily="34" charset="-128"/>
            </a:endParaRPr>
          </a:p>
          <a:p>
            <a:r>
              <a:rPr lang="en-US" altLang="en-US" dirty="0" smtClean="0">
                <a:latin typeface="Times New Roman" pitchFamily="18" charset="0"/>
                <a:ea typeface="ＭＳ Ｐゴシック" pitchFamily="34" charset="-128"/>
              </a:rPr>
              <a:t>Total experience including time in make and model and  </a:t>
            </a:r>
            <a:r>
              <a:rPr lang="en-US" altLang="en-US" b="1" dirty="0" smtClean="0">
                <a:latin typeface="Times New Roman" pitchFamily="18" charset="0"/>
                <a:ea typeface="ＭＳ Ｐゴシック" pitchFamily="34" charset="-128"/>
              </a:rPr>
              <a:t>(Click)</a:t>
            </a:r>
          </a:p>
          <a:p>
            <a:endParaRPr lang="en-US" altLang="en-US" dirty="0" smtClean="0">
              <a:latin typeface="Times New Roman" pitchFamily="18" charset="0"/>
              <a:ea typeface="ＭＳ Ｐゴシック" pitchFamily="34" charset="-128"/>
            </a:endParaRPr>
          </a:p>
          <a:p>
            <a:r>
              <a:rPr lang="en-US" altLang="en-US" dirty="0" smtClean="0">
                <a:latin typeface="Times New Roman" pitchFamily="18" charset="0"/>
                <a:ea typeface="ＭＳ Ｐゴシック" pitchFamily="34" charset="-128"/>
              </a:rPr>
              <a:t>Recent Experience – overall and in make and model  </a:t>
            </a:r>
            <a:r>
              <a:rPr lang="en-US" altLang="en-US" b="1" dirty="0" smtClean="0">
                <a:latin typeface="Times New Roman" pitchFamily="18" charset="0"/>
                <a:ea typeface="ＭＳ Ｐゴシック" pitchFamily="34" charset="-128"/>
              </a:rPr>
              <a:t>(Click)</a:t>
            </a:r>
          </a:p>
          <a:p>
            <a:endParaRPr lang="en-US" altLang="en-US" dirty="0" smtClean="0">
              <a:latin typeface="Times New Roman" pitchFamily="18" charset="0"/>
              <a:ea typeface="ＭＳ Ｐゴシック" pitchFamily="34" charset="-128"/>
            </a:endParaRPr>
          </a:p>
          <a:p>
            <a:r>
              <a:rPr lang="en-US" altLang="en-US" dirty="0" smtClean="0">
                <a:latin typeface="Times New Roman" pitchFamily="18" charset="0"/>
                <a:ea typeface="ＭＳ Ｐゴシック" pitchFamily="34" charset="-128"/>
              </a:rPr>
              <a:t>Pilot health is obviously important and should be a no brainer but we include it here because a recent study found over the counter or prescriptions in post mortem toxicology screens of 80% of pilots in fatal accidents.</a:t>
            </a:r>
          </a:p>
          <a:p>
            <a:endParaRPr lang="en-US" altLang="en-US" dirty="0" smtClean="0">
              <a:latin typeface="Times New Roman" pitchFamily="18" charset="0"/>
              <a:ea typeface="ＭＳ Ｐゴシック" pitchFamily="34" charset="-128"/>
            </a:endParaRPr>
          </a:p>
          <a:p>
            <a:r>
              <a:rPr lang="en-US" altLang="en-US" dirty="0" smtClean="0">
                <a:latin typeface="Times New Roman" pitchFamily="18" charset="0"/>
                <a:ea typeface="ＭＳ Ｐゴシック" pitchFamily="34" charset="-128"/>
              </a:rPr>
              <a:t>We’re not saying that those drugs were the cause of the accidents but the surprising high percentage does make us wonder about what medical conditions those pilots were treating and how those conditions may have affected pilot performance. </a:t>
            </a:r>
            <a:r>
              <a:rPr lang="en-US" altLang="en-US" b="1" dirty="0" smtClean="0">
                <a:latin typeface="Times New Roman" pitchFamily="18" charset="0"/>
                <a:ea typeface="ＭＳ Ｐゴシック" pitchFamily="34" charset="-128"/>
              </a:rPr>
              <a:t>(Click)</a:t>
            </a:r>
          </a:p>
          <a:p>
            <a:endParaRPr lang="en-US" altLang="en-US" dirty="0" smtClean="0">
              <a:latin typeface="Times New Roman" pitchFamily="18" charset="0"/>
              <a:ea typeface="ＭＳ Ｐゴシック" pitchFamily="34" charset="-128"/>
            </a:endParaRPr>
          </a:p>
          <a:p>
            <a:r>
              <a:rPr lang="en-US" altLang="en-US" dirty="0" smtClean="0">
                <a:latin typeface="Times New Roman" pitchFamily="18" charset="0"/>
                <a:ea typeface="ＭＳ Ｐゴシック" pitchFamily="34" charset="-128"/>
              </a:rPr>
              <a:t>Fatigue is another big issue these days.  Accident investigation data show that fatigue is often a pilot performance degrading factor. </a:t>
            </a:r>
            <a:r>
              <a:rPr lang="en-US" altLang="en-US" b="1" dirty="0" smtClean="0">
                <a:latin typeface="Times New Roman" pitchFamily="18" charset="0"/>
                <a:ea typeface="ＭＳ Ｐゴシック" pitchFamily="34" charset="-128"/>
              </a:rPr>
              <a:t>(Click)</a:t>
            </a:r>
          </a:p>
          <a:p>
            <a:endParaRPr lang="en-US" altLang="en-US" dirty="0" smtClean="0">
              <a:latin typeface="Times New Roman" pitchFamily="18" charset="0"/>
              <a:ea typeface="ＭＳ Ｐゴシック" pitchFamily="34" charset="-128"/>
            </a:endParaRPr>
          </a:p>
          <a:p>
            <a:r>
              <a:rPr lang="en-US" altLang="en-US" dirty="0" smtClean="0">
                <a:latin typeface="Times New Roman" pitchFamily="18" charset="0"/>
                <a:ea typeface="ＭＳ Ｐゴシック" pitchFamily="34" charset="-128"/>
              </a:rPr>
              <a:t>Finally we have stress.  We’ll also address this under external pressures but internal – self imposed – stress is something most pilots live with and, if it’s excessive, it can contribute to reduced pilot performance.</a:t>
            </a:r>
          </a:p>
          <a:p>
            <a:endParaRPr lang="en-US" altLang="en-US" dirty="0" smtClean="0">
              <a:latin typeface="Times New Roman" pitchFamily="18" charset="0"/>
              <a:ea typeface="ＭＳ Ｐゴシック" pitchFamily="34" charset="-128"/>
            </a:endParaRPr>
          </a:p>
          <a:p>
            <a:endParaRPr lang="en-US" altLang="en-US" dirty="0" smtClean="0">
              <a:latin typeface="Times New Roman" pitchFamily="18" charset="0"/>
              <a:ea typeface="ＭＳ Ｐゴシック" pitchFamily="34" charset="-128"/>
            </a:endParaRPr>
          </a:p>
          <a:p>
            <a:r>
              <a:rPr lang="en-US" altLang="en-US" dirty="0" smtClean="0">
                <a:latin typeface="Times New Roman" pitchFamily="18" charset="0"/>
                <a:ea typeface="ＭＳ Ｐゴシック" pitchFamily="34" charset="-128"/>
              </a:rPr>
              <a:t> </a:t>
            </a:r>
            <a:r>
              <a:rPr lang="en-US" altLang="en-US" b="1" dirty="0" smtClean="0">
                <a:latin typeface="Times New Roman" pitchFamily="18" charset="0"/>
                <a:ea typeface="ＭＳ Ｐゴシック" pitchFamily="34" charset="-128"/>
              </a:rPr>
              <a:t>(Next Slide) </a:t>
            </a:r>
            <a:endParaRPr lang="en-US" altLang="en-US" i="1" dirty="0" smtClean="0">
              <a:latin typeface="Times New Roman" pitchFamily="18" charset="0"/>
              <a:ea typeface="ＭＳ Ｐゴシック" pitchFamily="34" charset="-128"/>
            </a:endParaRPr>
          </a:p>
          <a:p>
            <a:endParaRPr lang="en-US" altLang="en-US" dirty="0" smtClean="0">
              <a:latin typeface="Times New Roman" pitchFamily="18" charset="0"/>
              <a:ea typeface="ＭＳ Ｐゴシック" pitchFamily="34" charset="-128"/>
            </a:endParaRPr>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BB7F0984-2A28-4C9D-B948-F8229EE942F8}" type="slidenum">
              <a:rPr lang="en-US" altLang="en-US" sz="1200" smtClean="0">
                <a:latin typeface="Times New Roman" pitchFamily="18" charset="0"/>
              </a:rPr>
              <a:pPr eaLnBrk="1" hangingPunct="1"/>
              <a:t>18</a:t>
            </a:fld>
            <a:endParaRPr lang="en-US" altLang="en-US" sz="1200" smtClean="0">
              <a:latin typeface="Times New Roman" pitchFamily="18" charset="0"/>
            </a:endParaRPr>
          </a:p>
        </p:txBody>
      </p:sp>
    </p:spTree>
    <p:extLst>
      <p:ext uri="{BB962C8B-B14F-4D97-AF65-F5344CB8AC3E}">
        <p14:creationId xmlns:p14="http://schemas.microsoft.com/office/powerpoint/2010/main" val="584571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New Roman" pitchFamily="18" charset="0"/>
                <a:ea typeface="ＭＳ Ｐゴシック" pitchFamily="34" charset="-128"/>
              </a:rPr>
              <a:t>Naturally, we want to consider aircraft performance parameters with respect to the mission.  </a:t>
            </a:r>
            <a:r>
              <a:rPr lang="en-US" altLang="en-US" b="1" dirty="0" smtClean="0">
                <a:latin typeface="Times New Roman" pitchFamily="18" charset="0"/>
                <a:ea typeface="ＭＳ Ｐゴシック" pitchFamily="34" charset="-128"/>
              </a:rPr>
              <a:t>(Click)</a:t>
            </a:r>
          </a:p>
          <a:p>
            <a:endParaRPr lang="en-US" altLang="en-US" b="1" dirty="0" smtClean="0">
              <a:latin typeface="Times New Roman" pitchFamily="18" charset="0"/>
              <a:ea typeface="ＭＳ Ｐゴシック" pitchFamily="34" charset="-128"/>
            </a:endParaRPr>
          </a:p>
          <a:p>
            <a:r>
              <a:rPr lang="en-US" altLang="en-US" dirty="0" smtClean="0">
                <a:latin typeface="Times New Roman" pitchFamily="18" charset="0"/>
                <a:ea typeface="ＭＳ Ｐゴシック" pitchFamily="34" charset="-128"/>
              </a:rPr>
              <a:t>Range, instrumentation, navigation and weather avoidance equipment must also match the mission.</a:t>
            </a:r>
          </a:p>
          <a:p>
            <a:endParaRPr lang="en-US" altLang="en-US" b="1" dirty="0" smtClean="0">
              <a:latin typeface="Times New Roman" pitchFamily="18" charset="0"/>
              <a:ea typeface="ＭＳ Ｐゴシック" pitchFamily="34" charset="-128"/>
            </a:endParaRPr>
          </a:p>
          <a:p>
            <a:endParaRPr lang="en-US" altLang="en-US" dirty="0" smtClean="0">
              <a:latin typeface="Times New Roman" pitchFamily="18" charset="0"/>
              <a:ea typeface="ＭＳ Ｐゴシック" pitchFamily="34" charset="-128"/>
            </a:endParaRPr>
          </a:p>
          <a:p>
            <a:endParaRPr lang="en-US" altLang="en-US" dirty="0" smtClean="0">
              <a:latin typeface="Times New Roman" pitchFamily="18" charset="0"/>
              <a:ea typeface="ＭＳ Ｐゴシック" pitchFamily="34" charset="-128"/>
            </a:endParaRPr>
          </a:p>
          <a:p>
            <a:r>
              <a:rPr lang="en-US" altLang="en-US" dirty="0" smtClean="0">
                <a:latin typeface="Times New Roman" pitchFamily="18" charset="0"/>
                <a:ea typeface="ＭＳ Ｐゴシック" pitchFamily="34" charset="-128"/>
              </a:rPr>
              <a:t> </a:t>
            </a:r>
            <a:r>
              <a:rPr lang="en-US" altLang="en-US" b="1" dirty="0" smtClean="0">
                <a:latin typeface="Times New Roman" pitchFamily="18" charset="0"/>
                <a:ea typeface="ＭＳ Ｐゴシック" pitchFamily="34" charset="-128"/>
              </a:rPr>
              <a:t>(Next Slide) </a:t>
            </a:r>
            <a:endParaRPr lang="en-US" altLang="en-US" i="1" dirty="0" smtClean="0">
              <a:latin typeface="Times New Roman" pitchFamily="18" charset="0"/>
              <a:ea typeface="ＭＳ Ｐゴシック" pitchFamily="34" charset="-128"/>
            </a:endParaRPr>
          </a:p>
          <a:p>
            <a:endParaRPr lang="en-US" altLang="en-US" dirty="0" smtClean="0">
              <a:latin typeface="Times New Roman" pitchFamily="18" charset="0"/>
              <a:ea typeface="ＭＳ Ｐゴシック" pitchFamily="34" charset="-128"/>
            </a:endParaRPr>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087E1BA7-99B0-4FCB-AC7F-D38D3578AFCF}" type="slidenum">
              <a:rPr lang="en-US" altLang="en-US" sz="1200" smtClean="0">
                <a:latin typeface="Times New Roman" pitchFamily="18" charset="0"/>
              </a:rPr>
              <a:pPr eaLnBrk="1" hangingPunct="1"/>
              <a:t>19</a:t>
            </a:fld>
            <a:endParaRPr lang="en-US" altLang="en-US" sz="1200" smtClean="0">
              <a:latin typeface="Times New Roman" pitchFamily="18" charset="0"/>
            </a:endParaRPr>
          </a:p>
        </p:txBody>
      </p:sp>
    </p:spTree>
    <p:extLst>
      <p:ext uri="{BB962C8B-B14F-4D97-AF65-F5344CB8AC3E}">
        <p14:creationId xmlns:p14="http://schemas.microsoft.com/office/powerpoint/2010/main" val="2651685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331788" y="696913"/>
            <a:ext cx="6197600" cy="3486150"/>
          </a:xfrm>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Here’s where you can discuss venue logistics, acknowledge sponsors, and deliver other information you want your audience to know in the beginning.  </a:t>
            </a:r>
          </a:p>
          <a:p>
            <a:endParaRPr lang="en-US" i="1" dirty="0" smtClean="0">
              <a:latin typeface="Times New Roman" pitchFamily="18" charset="0"/>
              <a:ea typeface="ＭＳ Ｐゴシック" pitchFamily="34" charset="-128"/>
            </a:endParaRPr>
          </a:p>
          <a:p>
            <a:r>
              <a:rPr lang="en-US" i="1" dirty="0" smtClean="0">
                <a:latin typeface="Times New Roman" pitchFamily="18" charset="0"/>
                <a:ea typeface="ＭＳ Ｐゴシック" pitchFamily="34" charset="-128"/>
              </a:rPr>
              <a:t>You can add slides after this one to fit your situation. </a:t>
            </a:r>
          </a:p>
          <a:p>
            <a:endParaRPr lang="en-US" b="1" i="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i="1" dirty="0" smtClean="0">
              <a:latin typeface="Times New Roman" pitchFamily="18" charset="0"/>
              <a:ea typeface="ＭＳ Ｐゴシック" pitchFamily="34" charset="-128"/>
            </a:endParaRPr>
          </a:p>
          <a:p>
            <a:endParaRPr lang="en-US" i="1" dirty="0" smtClean="0">
              <a:latin typeface="Times New Roman" pitchFamily="18" charset="0"/>
              <a:ea typeface="ＭＳ Ｐゴシック" pitchFamily="34" charset="-128"/>
            </a:endParaRP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CE066CE0-3DC6-4809-BDD7-881AE2CDC477}" type="slidenum">
              <a:rPr lang="en-US" sz="1200" smtClean="0">
                <a:latin typeface="Times New Roman" pitchFamily="18" charset="0"/>
              </a:rPr>
              <a:pPr eaLnBrk="1" hangingPunct="1"/>
              <a:t>2</a:t>
            </a:fld>
            <a:endParaRPr lang="en-US" sz="1200" dirty="0" smtClean="0">
              <a:latin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New Roman" pitchFamily="18" charset="0"/>
                <a:ea typeface="ＭＳ Ｐゴシック" pitchFamily="34" charset="-128"/>
              </a:rPr>
              <a:t>And of course pilots must carefully consider the environments they fly in.  Topography, lighting conditions, wind, weather, runways and approach aids.  All of these taken together provide environmental challenges on every flight.</a:t>
            </a:r>
            <a:endParaRPr lang="en-US" altLang="en-US" b="1" dirty="0" smtClean="0">
              <a:latin typeface="Times New Roman" pitchFamily="18" charset="0"/>
              <a:ea typeface="ＭＳ Ｐゴシック" pitchFamily="34" charset="-128"/>
            </a:endParaRPr>
          </a:p>
          <a:p>
            <a:endParaRPr lang="en-US" altLang="en-US" dirty="0" smtClean="0">
              <a:latin typeface="Times New Roman" pitchFamily="18" charset="0"/>
              <a:ea typeface="ＭＳ Ｐゴシック" pitchFamily="34" charset="-128"/>
            </a:endParaRPr>
          </a:p>
          <a:p>
            <a:r>
              <a:rPr lang="en-US" altLang="en-US" dirty="0" smtClean="0">
                <a:latin typeface="Times New Roman" pitchFamily="18" charset="0"/>
                <a:ea typeface="ＭＳ Ｐゴシック" pitchFamily="34" charset="-128"/>
              </a:rPr>
              <a:t> </a:t>
            </a:r>
            <a:r>
              <a:rPr lang="en-US" altLang="en-US" b="1" dirty="0" smtClean="0">
                <a:latin typeface="Times New Roman" pitchFamily="18" charset="0"/>
                <a:ea typeface="ＭＳ Ｐゴシック" pitchFamily="34" charset="-128"/>
              </a:rPr>
              <a:t>(Next Slide) </a:t>
            </a:r>
            <a:endParaRPr lang="en-US" altLang="en-US" i="1" dirty="0" smtClean="0">
              <a:latin typeface="Times New Roman" pitchFamily="18" charset="0"/>
              <a:ea typeface="ＭＳ Ｐゴシック" pitchFamily="34" charset="-128"/>
            </a:endParaRPr>
          </a:p>
          <a:p>
            <a:endParaRPr lang="en-US" altLang="en-US" dirty="0" smtClean="0">
              <a:latin typeface="Times New Roman" pitchFamily="18" charset="0"/>
              <a:ea typeface="ＭＳ Ｐゴシック" pitchFamily="34" charset="-128"/>
            </a:endParaRP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64E09853-0482-4A08-A4CE-512718CDA180}" type="slidenum">
              <a:rPr lang="en-US" altLang="en-US" sz="1200" smtClean="0">
                <a:latin typeface="Times New Roman" pitchFamily="18" charset="0"/>
              </a:rPr>
              <a:pPr eaLnBrk="1" hangingPunct="1"/>
              <a:t>20</a:t>
            </a:fld>
            <a:endParaRPr lang="en-US" altLang="en-US" sz="1200" smtClean="0">
              <a:latin typeface="Times New Roman" pitchFamily="18" charset="0"/>
            </a:endParaRPr>
          </a:p>
        </p:txBody>
      </p:sp>
    </p:spTree>
    <p:extLst>
      <p:ext uri="{BB962C8B-B14F-4D97-AF65-F5344CB8AC3E}">
        <p14:creationId xmlns:p14="http://schemas.microsoft.com/office/powerpoint/2010/main" val="535454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New Roman" pitchFamily="18" charset="0"/>
                <a:ea typeface="ＭＳ Ｐゴシック" pitchFamily="34" charset="-128"/>
              </a:rPr>
              <a:t>Employers and Passengers can exert enormous pressure on pilots to complete their missions on time regardless of changing conditions  </a:t>
            </a:r>
            <a:r>
              <a:rPr lang="en-US" altLang="en-US" b="1" dirty="0" smtClean="0">
                <a:latin typeface="Times New Roman" pitchFamily="18" charset="0"/>
                <a:ea typeface="ＭＳ Ｐゴシック" pitchFamily="34" charset="-128"/>
              </a:rPr>
              <a:t>(Click)</a:t>
            </a:r>
          </a:p>
          <a:p>
            <a:endParaRPr lang="en-US" altLang="en-US" b="1" dirty="0" smtClean="0">
              <a:latin typeface="Times New Roman" pitchFamily="18" charset="0"/>
              <a:ea typeface="ＭＳ Ｐゴシック" pitchFamily="34" charset="-128"/>
            </a:endParaRPr>
          </a:p>
          <a:p>
            <a:r>
              <a:rPr lang="en-US" altLang="en-US" dirty="0" smtClean="0">
                <a:latin typeface="Times New Roman" pitchFamily="18" charset="0"/>
                <a:ea typeface="ＭＳ Ｐゴシック" pitchFamily="34" charset="-128"/>
              </a:rPr>
              <a:t>And we’ve seen accidents that could have been prevented if the pilot had only purchased 10 gallons more of that unexpectedly expensive fuel at the destination airport.  We’ve also seen accidents where the pilot should have gone to the expense of remaining overnight but took off into darkness and marginal weather instead.  </a:t>
            </a:r>
          </a:p>
          <a:p>
            <a:endParaRPr lang="en-US" altLang="en-US" dirty="0" smtClean="0">
              <a:latin typeface="Times New Roman" pitchFamily="18" charset="0"/>
              <a:ea typeface="ＭＳ Ｐゴシック" pitchFamily="34" charset="-128"/>
            </a:endParaRPr>
          </a:p>
          <a:p>
            <a:endParaRPr lang="en-US" altLang="en-US" dirty="0" smtClean="0">
              <a:latin typeface="Times New Roman" pitchFamily="18" charset="0"/>
              <a:ea typeface="ＭＳ Ｐゴシック" pitchFamily="34" charset="-128"/>
            </a:endParaRPr>
          </a:p>
          <a:p>
            <a:endParaRPr lang="en-US" altLang="en-US" dirty="0" smtClean="0">
              <a:latin typeface="Times New Roman" pitchFamily="18" charset="0"/>
              <a:ea typeface="ＭＳ Ｐゴシック" pitchFamily="34" charset="-128"/>
            </a:endParaRPr>
          </a:p>
          <a:p>
            <a:r>
              <a:rPr lang="en-US" altLang="en-US" dirty="0" smtClean="0">
                <a:latin typeface="Times New Roman" pitchFamily="18" charset="0"/>
                <a:ea typeface="ＭＳ Ｐゴシック" pitchFamily="34" charset="-128"/>
              </a:rPr>
              <a:t> </a:t>
            </a:r>
            <a:r>
              <a:rPr lang="en-US" altLang="en-US" b="1" dirty="0" smtClean="0">
                <a:latin typeface="Times New Roman" pitchFamily="18" charset="0"/>
                <a:ea typeface="ＭＳ Ｐゴシック" pitchFamily="34" charset="-128"/>
              </a:rPr>
              <a:t>(Next Slide) </a:t>
            </a:r>
            <a:endParaRPr lang="en-US" altLang="en-US" i="1" dirty="0" smtClean="0">
              <a:latin typeface="Times New Roman" pitchFamily="18" charset="0"/>
              <a:ea typeface="ＭＳ Ｐゴシック" pitchFamily="34" charset="-128"/>
            </a:endParaRPr>
          </a:p>
          <a:p>
            <a:endParaRPr lang="en-US" altLang="en-US" dirty="0" smtClean="0">
              <a:latin typeface="Times New Roman" pitchFamily="18" charset="0"/>
              <a:ea typeface="ＭＳ Ｐゴシック" pitchFamily="34" charset="-128"/>
            </a:endParaRPr>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C2AA40BA-6E02-43B5-B830-780F39F14E97}" type="slidenum">
              <a:rPr lang="en-US" altLang="en-US" sz="1200" smtClean="0">
                <a:latin typeface="Times New Roman" pitchFamily="18" charset="0"/>
              </a:rPr>
              <a:pPr eaLnBrk="1" hangingPunct="1"/>
              <a:t>21</a:t>
            </a:fld>
            <a:endParaRPr lang="en-US" altLang="en-US" sz="1200" smtClean="0">
              <a:latin typeface="Times New Roman" pitchFamily="18" charset="0"/>
            </a:endParaRPr>
          </a:p>
        </p:txBody>
      </p:sp>
    </p:spTree>
    <p:extLst>
      <p:ext uri="{BB962C8B-B14F-4D97-AF65-F5344CB8AC3E}">
        <p14:creationId xmlns:p14="http://schemas.microsoft.com/office/powerpoint/2010/main" val="33966175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New Roman" pitchFamily="18" charset="0"/>
                <a:ea typeface="ＭＳ Ｐゴシック" pitchFamily="34" charset="-128"/>
              </a:rPr>
              <a:t>Developing a personal minimums document is a matter of assessing your pilot experience and comfort level with respect to various mission and environmental conditions.  You’ll complete several tables like the these and together they’ll comprise your personal minimums.  </a:t>
            </a:r>
          </a:p>
          <a:p>
            <a:endParaRPr lang="en-US" altLang="en-US" dirty="0" smtClean="0">
              <a:latin typeface="Times New Roman" pitchFamily="18" charset="0"/>
              <a:ea typeface="ＭＳ Ｐゴシック" pitchFamily="34" charset="-128"/>
            </a:endParaRPr>
          </a:p>
          <a:p>
            <a:endParaRPr lang="en-US" altLang="en-US" dirty="0" smtClean="0">
              <a:latin typeface="Times New Roman" pitchFamily="18" charset="0"/>
              <a:ea typeface="ＭＳ Ｐゴシック" pitchFamily="34" charset="-128"/>
            </a:endParaRPr>
          </a:p>
          <a:p>
            <a:r>
              <a:rPr lang="en-US" altLang="en-US" b="1" dirty="0" smtClean="0">
                <a:latin typeface="Times New Roman" pitchFamily="18" charset="0"/>
                <a:ea typeface="ＭＳ Ｐゴシック" pitchFamily="34" charset="-128"/>
              </a:rPr>
              <a:t>(Next Slide) </a:t>
            </a:r>
            <a:endParaRPr lang="en-US" altLang="en-US" dirty="0" smtClean="0">
              <a:latin typeface="Times New Roman" pitchFamily="18" charset="0"/>
              <a:ea typeface="ＭＳ Ｐゴシック" pitchFamily="34" charset="-128"/>
            </a:endParaRP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559412F1-5454-42BD-9C7D-A4668F464DF8}" type="slidenum">
              <a:rPr lang="en-US" altLang="en-US" sz="1200" smtClean="0">
                <a:latin typeface="Times New Roman" pitchFamily="18" charset="0"/>
              </a:rPr>
              <a:pPr eaLnBrk="1" hangingPunct="1"/>
              <a:t>22</a:t>
            </a:fld>
            <a:endParaRPr lang="en-US" altLang="en-US" sz="1200" smtClean="0">
              <a:latin typeface="Times New Roman" pitchFamily="18" charset="0"/>
            </a:endParaRPr>
          </a:p>
        </p:txBody>
      </p:sp>
    </p:spTree>
    <p:extLst>
      <p:ext uri="{BB962C8B-B14F-4D97-AF65-F5344CB8AC3E}">
        <p14:creationId xmlns:p14="http://schemas.microsoft.com/office/powerpoint/2010/main" val="28027130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New Roman" pitchFamily="18" charset="0"/>
                <a:ea typeface="ＭＳ Ｐゴシック" pitchFamily="34" charset="-128"/>
              </a:rPr>
              <a:t>Once you have established your personal minimums,  you can adjust them for specific conditions as we can see here.  One caveat and it’s very important.  </a:t>
            </a:r>
            <a:r>
              <a:rPr lang="en-US" altLang="en-US" b="1" dirty="0" smtClean="0">
                <a:latin typeface="Times New Roman" pitchFamily="18" charset="0"/>
                <a:ea typeface="ＭＳ Ｐゴシック" pitchFamily="34" charset="-128"/>
              </a:rPr>
              <a:t>(Click)</a:t>
            </a:r>
          </a:p>
          <a:p>
            <a:endParaRPr lang="en-US" altLang="en-US" b="1" dirty="0" smtClean="0">
              <a:latin typeface="Times New Roman" pitchFamily="18" charset="0"/>
              <a:ea typeface="ＭＳ Ｐゴシック" pitchFamily="34" charset="-128"/>
            </a:endParaRPr>
          </a:p>
          <a:p>
            <a:r>
              <a:rPr lang="en-US" altLang="en-US" dirty="0" smtClean="0">
                <a:latin typeface="Times New Roman" pitchFamily="18" charset="0"/>
                <a:ea typeface="ＭＳ Ｐゴシック" pitchFamily="34" charset="-128"/>
              </a:rPr>
              <a:t>If you’re going to adjust a previously determined minimum always do so in a more conservative direction.  In other words if you want less conservative minimums you must acquire pilot and aircraft capability to ensure safety.  An example would be a flight operation that wants to operate to Category II approach minimums must have specially trained crew and navigation equipment as well as recent experience, to fly the Cat II approach.</a:t>
            </a:r>
          </a:p>
          <a:p>
            <a:endParaRPr lang="en-US" altLang="en-US" dirty="0" smtClean="0">
              <a:latin typeface="Times New Roman" pitchFamily="18" charset="0"/>
              <a:ea typeface="ＭＳ Ｐゴシック" pitchFamily="34" charset="-128"/>
            </a:endParaRPr>
          </a:p>
          <a:p>
            <a:endParaRPr lang="en-US" altLang="en-US" dirty="0" smtClean="0">
              <a:latin typeface="Times New Roman" pitchFamily="18" charset="0"/>
              <a:ea typeface="ＭＳ Ｐゴシック" pitchFamily="34" charset="-128"/>
            </a:endParaRPr>
          </a:p>
          <a:p>
            <a:r>
              <a:rPr lang="en-US" altLang="en-US" b="1" dirty="0" smtClean="0">
                <a:latin typeface="Times New Roman" pitchFamily="18" charset="0"/>
                <a:ea typeface="ＭＳ Ｐゴシック" pitchFamily="34" charset="-128"/>
              </a:rPr>
              <a:t>(Next Slide) </a:t>
            </a:r>
            <a:endParaRPr lang="en-US" altLang="en-US" dirty="0" smtClean="0">
              <a:latin typeface="Times New Roman" pitchFamily="18" charset="0"/>
              <a:ea typeface="ＭＳ Ｐゴシック" pitchFamily="34" charset="-128"/>
            </a:endParaRPr>
          </a:p>
          <a:p>
            <a:endParaRPr lang="en-US" altLang="en-US" dirty="0" smtClean="0">
              <a:latin typeface="Times New Roman" pitchFamily="18" charset="0"/>
              <a:ea typeface="ＭＳ Ｐゴシック" pitchFamily="34" charset="-128"/>
            </a:endParaRPr>
          </a:p>
          <a:p>
            <a:endParaRPr lang="en-US" altLang="en-US" dirty="0" smtClean="0">
              <a:latin typeface="Times New Roman" pitchFamily="18" charset="0"/>
              <a:ea typeface="ＭＳ Ｐゴシック" pitchFamily="34" charset="-128"/>
            </a:endParaRP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40657019-839C-4560-9FC9-DC4CD8A1AAAE}" type="slidenum">
              <a:rPr lang="en-US" altLang="en-US" sz="1200" smtClean="0">
                <a:latin typeface="Times New Roman" pitchFamily="18" charset="0"/>
              </a:rPr>
              <a:pPr eaLnBrk="1" hangingPunct="1"/>
              <a:t>23</a:t>
            </a:fld>
            <a:endParaRPr lang="en-US" altLang="en-US" sz="1200" smtClean="0">
              <a:latin typeface="Times New Roman" pitchFamily="18" charset="0"/>
            </a:endParaRPr>
          </a:p>
        </p:txBody>
      </p:sp>
    </p:spTree>
    <p:extLst>
      <p:ext uri="{BB962C8B-B14F-4D97-AF65-F5344CB8AC3E}">
        <p14:creationId xmlns:p14="http://schemas.microsoft.com/office/powerpoint/2010/main" val="1704858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We strongly encourage</a:t>
            </a:r>
            <a:r>
              <a:rPr lang="en-US" baseline="0" dirty="0" smtClean="0"/>
              <a:t> you to develop and periodically reassess your personal minimums in consultation with your CFI.  Flight Instructors are trained to assess pilot performance.  They can provide perspective and consistency and they can coach pilots in improvement.  Professional pilots are required to undergo periodic evaluations and, although not required, re-assessing pilot performance and personal minimums regularly is a gold seal best practice for general aviation pilots at all certificate levels.  </a:t>
            </a:r>
          </a:p>
          <a:p>
            <a:endParaRPr lang="en-US" baseline="0" dirty="0" smtClean="0"/>
          </a:p>
          <a:p>
            <a:r>
              <a:rPr lang="en-US" b="1" baseline="0" dirty="0" smtClean="0"/>
              <a:t>(Next Slide)</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24</a:t>
            </a:fld>
            <a:endParaRPr lang="en-US" dirty="0"/>
          </a:p>
        </p:txBody>
      </p:sp>
    </p:spTree>
    <p:extLst>
      <p:ext uri="{BB962C8B-B14F-4D97-AF65-F5344CB8AC3E}">
        <p14:creationId xmlns:p14="http://schemas.microsoft.com/office/powerpoint/2010/main" val="35579624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Flight Risk Assessment Tool – or FRAT – is one</a:t>
            </a:r>
            <a:r>
              <a:rPr lang="en-US" baseline="0" dirty="0" smtClean="0"/>
              <a:t> means of consistently evaluating hazards that may be associated with any flight.  </a:t>
            </a:r>
            <a:endParaRPr lang="en-US" dirty="0" smtClean="0"/>
          </a:p>
          <a:p>
            <a:endParaRPr lang="en-US" dirty="0" smtClean="0"/>
          </a:p>
          <a:p>
            <a:r>
              <a:rPr lang="en-US" dirty="0" smtClean="0"/>
              <a:t>The FAAST FRAT is a simple automated spread sheet that contains 20 condition statements for VFR pilots; 22 for IFR pilots.</a:t>
            </a:r>
          </a:p>
          <a:p>
            <a:endParaRPr lang="en-US" dirty="0" smtClean="0"/>
          </a:p>
          <a:p>
            <a:r>
              <a:rPr lang="en-US" dirty="0" smtClean="0"/>
              <a:t>The statements describe common general aviation flight liabilities</a:t>
            </a:r>
            <a:r>
              <a:rPr lang="en-US" baseline="0" dirty="0" smtClean="0"/>
              <a:t> and assets.  Pilots simply click the “yes” box next to each statement that applies to their flight.</a:t>
            </a:r>
          </a:p>
          <a:p>
            <a:endParaRPr lang="en-US" baseline="0" dirty="0" smtClean="0"/>
          </a:p>
          <a:p>
            <a:r>
              <a:rPr lang="en-US" baseline="0" dirty="0" smtClean="0"/>
              <a:t>Each yes statement generates a risk value and those values are totaled on the sheet.  </a:t>
            </a:r>
          </a:p>
          <a:p>
            <a:endParaRPr lang="en-US" baseline="0" dirty="0" smtClean="0"/>
          </a:p>
          <a:p>
            <a:r>
              <a:rPr lang="en-US" baseline="0" dirty="0" smtClean="0"/>
              <a:t>The total risk value is related to the risk matrix chart to determine whether the flight risk is likely to be low, moderate, or high.</a:t>
            </a:r>
          </a:p>
          <a:p>
            <a:endParaRPr lang="en-US" baseline="0" dirty="0" smtClean="0"/>
          </a:p>
          <a:p>
            <a:r>
              <a:rPr lang="en-US" baseline="0" dirty="0" smtClean="0"/>
              <a:t>The FAAST FRAT is available in the FAASafety.gov library.  Scan the QR code or navigate to the URL on screen to download your copy.</a:t>
            </a:r>
          </a:p>
          <a:p>
            <a:endParaRPr lang="en-US" baseline="0" dirty="0" smtClean="0"/>
          </a:p>
          <a:p>
            <a:r>
              <a:rPr lang="en-US" b="1" baseline="0" dirty="0" smtClean="0"/>
              <a:t>(Next Slide)</a:t>
            </a:r>
          </a:p>
          <a:p>
            <a:endParaRPr lang="en-US" baseline="0" dirty="0" smtClean="0"/>
          </a:p>
        </p:txBody>
      </p:sp>
      <p:sp>
        <p:nvSpPr>
          <p:cNvPr id="4" name="Slide Number Placeholder 3"/>
          <p:cNvSpPr>
            <a:spLocks noGrp="1"/>
          </p:cNvSpPr>
          <p:nvPr>
            <p:ph type="sldNum" sz="quarter" idx="10"/>
          </p:nvPr>
        </p:nvSpPr>
        <p:spPr/>
        <p:txBody>
          <a:bodyPr/>
          <a:lstStyle/>
          <a:p>
            <a:fld id="{55D68406-F15C-4303-97CE-0E3EE59880C4}" type="slidenum">
              <a:rPr lang="en-US" smtClean="0"/>
              <a:pPr/>
              <a:t>25</a:t>
            </a:fld>
            <a:endParaRPr lang="en-US" dirty="0"/>
          </a:p>
        </p:txBody>
      </p:sp>
    </p:spTree>
    <p:extLst>
      <p:ext uri="{BB962C8B-B14F-4D97-AF65-F5344CB8AC3E}">
        <p14:creationId xmlns:p14="http://schemas.microsoft.com/office/powerpoint/2010/main" val="14859889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on Flight Risk Assessment Tool (FRAT)</a:t>
            </a:r>
            <a:endParaRPr lang="en-US" baseline="0" dirty="0" smtClean="0"/>
          </a:p>
          <a:p>
            <a:endParaRPr lang="en-US" baseline="0" dirty="0" smtClean="0"/>
          </a:p>
          <a:p>
            <a:r>
              <a:rPr lang="en-US" baseline="0" dirty="0" smtClean="0"/>
              <a:t>Download the appropriate FRAT for your computer.</a:t>
            </a:r>
          </a:p>
          <a:p>
            <a:endParaRPr lang="en-US" b="1" dirty="0" smtClean="0"/>
          </a:p>
          <a:p>
            <a:r>
              <a:rPr lang="en-US" b="1" dirty="0" smtClean="0"/>
              <a:t>(Next Slide)</a:t>
            </a: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26</a:t>
            </a:fld>
            <a:endParaRPr lang="en-US" dirty="0"/>
          </a:p>
        </p:txBody>
      </p:sp>
    </p:spTree>
    <p:extLst>
      <p:ext uri="{BB962C8B-B14F-4D97-AF65-F5344CB8AC3E}">
        <p14:creationId xmlns:p14="http://schemas.microsoft.com/office/powerpoint/2010/main" val="10802860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you earned your </a:t>
            </a:r>
            <a:r>
              <a:rPr lang="en-US" b="1" i="1" dirty="0" smtClean="0"/>
              <a:t>WINGS</a:t>
            </a:r>
            <a:r>
              <a:rPr lang="en-US" b="0" i="0" dirty="0" smtClean="0"/>
              <a:t>? </a:t>
            </a:r>
            <a:r>
              <a:rPr lang="en-US" b="1" i="1" dirty="0" smtClean="0"/>
              <a:t> </a:t>
            </a:r>
            <a:r>
              <a:rPr lang="en-US" b="0" i="0" dirty="0" smtClean="0"/>
              <a:t>P</a:t>
            </a:r>
            <a:r>
              <a:rPr lang="en-US" baseline="0" dirty="0" smtClean="0"/>
              <a:t>roficiency is key to success in almost every thing worth doing – especially flying.  Proficient pilots are confident, capable, and safe.  </a:t>
            </a:r>
          </a:p>
          <a:p>
            <a:endParaRPr lang="en-US" b="1" i="1" baseline="0" dirty="0" smtClean="0"/>
          </a:p>
          <a:p>
            <a:r>
              <a:rPr lang="en-US" b="1" i="1" baseline="0" dirty="0" smtClean="0"/>
              <a:t>WINGS </a:t>
            </a:r>
            <a:r>
              <a:rPr lang="en-US" baseline="0" dirty="0" smtClean="0"/>
              <a:t>is a proficiency training system specifically designed for general aviation pilots and, regular participation will keep you on top of your flying game.  You can earn </a:t>
            </a:r>
            <a:r>
              <a:rPr lang="en-US" b="1" i="1" baseline="0" dirty="0" smtClean="0"/>
              <a:t>WINGS </a:t>
            </a:r>
            <a:r>
              <a:rPr lang="en-US" baseline="0" dirty="0" smtClean="0"/>
              <a:t>credit while developing your personal minimums with your CFI.</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27</a:t>
            </a:fld>
            <a:endParaRPr lang="en-US"/>
          </a:p>
        </p:txBody>
      </p:sp>
    </p:spTree>
    <p:extLst>
      <p:ext uri="{BB962C8B-B14F-4D97-AF65-F5344CB8AC3E}">
        <p14:creationId xmlns:p14="http://schemas.microsoft.com/office/powerpoint/2010/main" val="1898942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smtClean="0"/>
              <a:t>Every</a:t>
            </a:r>
            <a:r>
              <a:rPr lang="en-US" b="0" i="0" baseline="0" dirty="0" smtClean="0"/>
              <a:t> time you complete a </a:t>
            </a:r>
            <a:r>
              <a:rPr lang="en-US" b="1" i="1" baseline="0" dirty="0" smtClean="0"/>
              <a:t>WINGS </a:t>
            </a:r>
            <a:r>
              <a:rPr lang="en-US" b="0" i="0" baseline="0" dirty="0" smtClean="0"/>
              <a:t>Phase you’re eligible to win cash in the </a:t>
            </a:r>
            <a:r>
              <a:rPr lang="en-US" b="1" i="1" baseline="0" dirty="0" smtClean="0"/>
              <a:t>WINGS </a:t>
            </a:r>
            <a:r>
              <a:rPr lang="en-US" b="0" i="0" baseline="0" dirty="0" smtClean="0"/>
              <a:t>Sweepstakes. </a:t>
            </a: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The </a:t>
            </a:r>
            <a:r>
              <a:rPr lang="en-US" dirty="0"/>
              <a:t>sweepstakes is generously funded by Paul Burger, a long time advocate for general aviation safety and a retired aviator who believes participation in this program saves lives. VISIT </a:t>
            </a:r>
            <a:r>
              <a:rPr lang="en-US" dirty="0" smtClean="0"/>
              <a:t>WWW.MYWINGSINITATIVE.ORG </a:t>
            </a:r>
            <a:r>
              <a:rPr lang="en-US" dirty="0"/>
              <a:t>to learn more and enter the sweepstakes. </a:t>
            </a: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Just navigate to http://www.</a:t>
            </a:r>
            <a:r>
              <a:rPr lang="en-US" baseline="0" dirty="0" smtClean="0"/>
              <a:t>mywingsinitiative.org or scan the QR code for details.  By the way, Instructors can also enter the sweepstakes.  But there are even better reasons to participate in </a:t>
            </a:r>
            <a:r>
              <a:rPr lang="en-US" b="1" i="1" baseline="0" dirty="0" smtClean="0"/>
              <a:t>WINGS</a:t>
            </a:r>
            <a:r>
              <a:rPr lang="en-US" b="0" i="0" baseline="0" dirty="0" smtClean="0"/>
              <a:t>.</a:t>
            </a: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endParaRPr lang="en-US" dirty="0"/>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28</a:t>
            </a:fld>
            <a:endParaRPr lang="en-US" dirty="0"/>
          </a:p>
        </p:txBody>
      </p:sp>
    </p:spTree>
    <p:extLst>
      <p:ext uri="{BB962C8B-B14F-4D97-AF65-F5344CB8AC3E}">
        <p14:creationId xmlns:p14="http://schemas.microsoft.com/office/powerpoint/2010/main" val="39000801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You may wish to provide your contact information and main FSDO phone number here.  Modify with your information or leave blank.   </a:t>
            </a:r>
          </a:p>
          <a:p>
            <a:endParaRPr lang="en-US" b="1" i="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29</a:t>
            </a:fld>
            <a:endParaRPr lang="en-US" dirty="0"/>
          </a:p>
        </p:txBody>
      </p:sp>
    </p:spTree>
    <p:extLst>
      <p:ext uri="{BB962C8B-B14F-4D97-AF65-F5344CB8AC3E}">
        <p14:creationId xmlns:p14="http://schemas.microsoft.com/office/powerpoint/2010/main" val="1412421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xfrm>
            <a:off x="331788" y="696913"/>
            <a:ext cx="6197600" cy="3486150"/>
          </a:xfrm>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New Roman" pitchFamily="18" charset="0"/>
                <a:ea typeface="ＭＳ Ｐゴシック" pitchFamily="34" charset="-128"/>
              </a:rPr>
              <a:t>The General Aviation Joint Steering Committee (GAJSC)</a:t>
            </a:r>
            <a:r>
              <a:rPr lang="en-US" altLang="en-US" baseline="0" dirty="0" smtClean="0">
                <a:latin typeface="Times New Roman" pitchFamily="18" charset="0"/>
                <a:ea typeface="ＭＳ Ｐゴシック" pitchFamily="34" charset="-128"/>
              </a:rPr>
              <a:t> </a:t>
            </a:r>
            <a:r>
              <a:rPr lang="en-US" altLang="en-US" dirty="0" smtClean="0">
                <a:latin typeface="Times New Roman" pitchFamily="18" charset="0"/>
                <a:ea typeface="ＭＳ Ｐゴシック" pitchFamily="34" charset="-128"/>
              </a:rPr>
              <a:t>Controlled Flight Into</a:t>
            </a:r>
            <a:r>
              <a:rPr lang="en-US" altLang="en-US" baseline="0" dirty="0" smtClean="0">
                <a:latin typeface="Times New Roman" pitchFamily="18" charset="0"/>
                <a:ea typeface="ＭＳ Ｐゴシック" pitchFamily="34" charset="-128"/>
              </a:rPr>
              <a:t> Terrain (CFIT) work group report suggests that certain human biases may be significant factors in CFIT accidents.  </a:t>
            </a:r>
            <a:r>
              <a:rPr lang="en-US" altLang="en-US" dirty="0" smtClean="0">
                <a:latin typeface="Times New Roman" pitchFamily="18" charset="0"/>
                <a:ea typeface="ＭＳ Ｐゴシック" pitchFamily="34" charset="-128"/>
              </a:rPr>
              <a:t>In this presentation we’ll talk a little bit about </a:t>
            </a:r>
            <a:r>
              <a:rPr lang="en-US" altLang="en-US" baseline="0" dirty="0" smtClean="0">
                <a:latin typeface="Times New Roman" pitchFamily="18" charset="0"/>
                <a:ea typeface="ＭＳ Ｐゴシック" pitchFamily="34" charset="-128"/>
              </a:rPr>
              <a:t>CFIT and human biases that may negatively influence pilot decision making</a:t>
            </a:r>
            <a:r>
              <a:rPr lang="en-US" altLang="en-US" dirty="0" smtClean="0">
                <a:latin typeface="Times New Roman" pitchFamily="18" charset="0"/>
                <a:ea typeface="ＭＳ Ｐゴシック" pitchFamily="34" charset="-128"/>
              </a:rPr>
              <a:t>.  We’ll review some CFIT case studies and we’ll offer some thoughts on how to effectively manage things that we can control and plan for dealing with things that are beyond our control.  Finally</a:t>
            </a:r>
            <a:r>
              <a:rPr lang="en-US" altLang="en-US" baseline="0" dirty="0" smtClean="0">
                <a:latin typeface="Times New Roman" pitchFamily="18" charset="0"/>
                <a:ea typeface="ＭＳ Ｐゴシック" pitchFamily="34" charset="-128"/>
              </a:rPr>
              <a:t> we’ll offer a few suggestions for maintaining pilot proficiency</a:t>
            </a:r>
            <a:r>
              <a:rPr lang="en-US" altLang="en-US" dirty="0" smtClean="0">
                <a:latin typeface="Times New Roman" pitchFamily="18" charset="0"/>
                <a:ea typeface="ＭＳ Ｐゴシック" pitchFamily="34" charset="-128"/>
              </a:rPr>
              <a:t>.</a:t>
            </a:r>
          </a:p>
          <a:p>
            <a:endParaRPr lang="en-US" altLang="en-US" b="1" dirty="0" smtClean="0">
              <a:latin typeface="Times New Roman" pitchFamily="18" charset="0"/>
              <a:ea typeface="ＭＳ Ｐゴシック" pitchFamily="34" charset="-128"/>
            </a:endParaRPr>
          </a:p>
          <a:p>
            <a:r>
              <a:rPr lang="en-US" altLang="en-US" b="1" dirty="0" smtClean="0">
                <a:latin typeface="Times New Roman" pitchFamily="18" charset="0"/>
                <a:ea typeface="ＭＳ Ｐゴシック" pitchFamily="34" charset="-128"/>
              </a:rPr>
              <a:t>Presentation Note: </a:t>
            </a:r>
            <a:r>
              <a:rPr lang="en-US" altLang="en-US" i="1" dirty="0" smtClean="0">
                <a:latin typeface="Times New Roman" pitchFamily="18" charset="0"/>
                <a:ea typeface="ＭＳ Ｐゴシック" pitchFamily="34" charset="-128"/>
              </a:rPr>
              <a:t>If you’ll be discussing additional items, add them to this list  </a:t>
            </a:r>
          </a:p>
          <a:p>
            <a:endParaRPr lang="en-US" altLang="en-US" b="1" i="1" dirty="0" smtClean="0">
              <a:latin typeface="Times New Roman" pitchFamily="18" charset="0"/>
              <a:ea typeface="ＭＳ Ｐゴシック" pitchFamily="34" charset="-128"/>
            </a:endParaRPr>
          </a:p>
          <a:p>
            <a:r>
              <a:rPr lang="en-US" altLang="en-US" b="1" dirty="0" smtClean="0">
                <a:latin typeface="Times New Roman" pitchFamily="18" charset="0"/>
                <a:ea typeface="ＭＳ Ｐゴシック" pitchFamily="34" charset="-128"/>
              </a:rPr>
              <a:t>(Next Slide) </a:t>
            </a:r>
            <a:endParaRPr lang="en-US" altLang="en-US" i="1" dirty="0" smtClean="0">
              <a:latin typeface="Times New Roman" pitchFamily="18" charset="0"/>
              <a:ea typeface="ＭＳ Ｐゴシック" pitchFamily="34" charset="-128"/>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B62D6A58-DEA0-40F0-A80A-DA180881926F}" type="slidenum">
              <a:rPr lang="en-US" altLang="en-US" sz="1200" smtClean="0">
                <a:latin typeface="Times New Roman" pitchFamily="18" charset="0"/>
              </a:rPr>
              <a:pPr eaLnBrk="1" hangingPunct="1"/>
              <a:t>3</a:t>
            </a:fld>
            <a:endParaRPr lang="en-US" altLang="en-US" sz="1200" smtClean="0">
              <a:latin typeface="Times New Roman" pitchFamily="18" charset="0"/>
            </a:endParaRPr>
          </a:p>
        </p:txBody>
      </p:sp>
    </p:spTree>
    <p:extLst>
      <p:ext uri="{BB962C8B-B14F-4D97-AF65-F5344CB8AC3E}">
        <p14:creationId xmlns:p14="http://schemas.microsoft.com/office/powerpoint/2010/main" val="19809758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Safety Management Systems are a</a:t>
            </a:r>
            <a:r>
              <a:rPr lang="en-US" baseline="0" dirty="0" smtClean="0"/>
              <a:t> set of policies and processes that can increase the safety and efficiency of any flight operation.  And FAA is bringing SMS to General Aviation.  You may have heard of SMS but thought it was only for large organizations but actually SMS can be scaled to fit any operation large or small.</a:t>
            </a:r>
          </a:p>
          <a:p>
            <a:endParaRPr lang="en-US" baseline="0" dirty="0" smtClean="0"/>
          </a:p>
          <a:p>
            <a:r>
              <a:rPr lang="en-US" baseline="0" dirty="0" smtClean="0"/>
              <a:t>There are 4 major components to a Safety Management System </a:t>
            </a:r>
            <a:r>
              <a:rPr lang="en-US" b="1" baseline="0" dirty="0" smtClean="0"/>
              <a:t>(Click)</a:t>
            </a:r>
          </a:p>
          <a:p>
            <a:endParaRPr lang="en-US" b="1"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Safety Policy – a documented commitment to safety that runs from the head of an organization to its newest member. </a:t>
            </a:r>
            <a:r>
              <a:rPr lang="en-US" b="1" baseline="0" dirty="0" smtClean="0"/>
              <a:t>(Click)</a:t>
            </a:r>
          </a:p>
          <a:p>
            <a:endParaRPr lang="en-US" b="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smtClean="0"/>
              <a:t>Safety Risk Management – a process that identifies</a:t>
            </a:r>
            <a:r>
              <a:rPr lang="en-US" b="0" baseline="0" dirty="0" smtClean="0"/>
              <a:t> hazards within an operation, determines to what extent an identified hazard may impact flight safety, and controls the risk of occurrence to an acceptable level. </a:t>
            </a:r>
            <a:r>
              <a:rPr lang="en-US" b="1" baseline="0" dirty="0" smtClean="0"/>
              <a:t>(Click)</a:t>
            </a:r>
          </a:p>
          <a:p>
            <a:endParaRPr lang="en-US" b="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Safety Assurance – By collecting and analyzing information derived from safety performance data Safety Assurance ensures the performance and effectiveness of Safety Risk Controls. </a:t>
            </a:r>
            <a:r>
              <a:rPr lang="en-US" b="1" baseline="0" dirty="0" smtClean="0"/>
              <a:t>(Click)</a:t>
            </a:r>
          </a:p>
          <a:p>
            <a:endParaRPr lang="en-US" b="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smtClean="0"/>
              <a:t>Safety</a:t>
            </a:r>
            <a:r>
              <a:rPr lang="en-US" b="0" baseline="0" dirty="0" smtClean="0"/>
              <a:t> Promotion communicates safety information and commitment throughout the organization. </a:t>
            </a:r>
            <a:r>
              <a:rPr lang="en-US" b="1" baseline="0" dirty="0" smtClean="0"/>
              <a:t>(Click)</a:t>
            </a:r>
          </a:p>
          <a:p>
            <a:endParaRPr lang="en-US" b="0" dirty="0" smtClean="0"/>
          </a:p>
          <a:p>
            <a:r>
              <a:rPr lang="en-US" b="0" dirty="0" smtClean="0"/>
              <a:t>You can find more information about Safety Management Systems at the URL on the Screen.</a:t>
            </a:r>
          </a:p>
          <a:p>
            <a:endParaRPr lang="en-US" b="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(End)</a:t>
            </a:r>
          </a:p>
          <a:p>
            <a:endParaRPr lang="en-US" b="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30</a:t>
            </a:fld>
            <a:endParaRPr lang="en-US" dirty="0"/>
          </a:p>
        </p:txBody>
      </p:sp>
    </p:spTree>
    <p:extLst>
      <p:ext uri="{BB962C8B-B14F-4D97-AF65-F5344CB8AC3E}">
        <p14:creationId xmlns:p14="http://schemas.microsoft.com/office/powerpoint/2010/main" val="42068942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a:t>
            </a:r>
            <a:r>
              <a:rPr lang="en-US" baseline="0" dirty="0" smtClean="0"/>
              <a:t> presence here shows that you are vital members of our General Aviation Safety Community.  The high standards you keep and the examples you set are a great credit to you and to GA.</a:t>
            </a:r>
          </a:p>
          <a:p>
            <a:endParaRPr lang="en-US" baseline="0" dirty="0" smtClean="0"/>
          </a:p>
          <a:p>
            <a:r>
              <a:rPr lang="en-US" baseline="0" dirty="0" smtClean="0"/>
              <a:t>Thank you for attending.</a:t>
            </a:r>
          </a:p>
          <a:p>
            <a:endParaRPr lang="en-US" baseline="0" dirty="0" smtClean="0"/>
          </a:p>
          <a:p>
            <a:r>
              <a:rPr lang="en-US" b="1" baseline="0" dirty="0" smtClean="0"/>
              <a:t>(Next Slide)</a:t>
            </a:r>
            <a:endParaRPr lang="en-US" b="1" u="sng" baseline="0" dirty="0" smtClean="0"/>
          </a:p>
        </p:txBody>
      </p:sp>
      <p:sp>
        <p:nvSpPr>
          <p:cNvPr id="4" name="Slide Number Placeholder 3"/>
          <p:cNvSpPr>
            <a:spLocks noGrp="1"/>
          </p:cNvSpPr>
          <p:nvPr>
            <p:ph type="sldNum" sz="quarter" idx="10"/>
          </p:nvPr>
        </p:nvSpPr>
        <p:spPr/>
        <p:txBody>
          <a:bodyPr/>
          <a:lstStyle/>
          <a:p>
            <a:fld id="{55D68406-F15C-4303-97CE-0E3EE59880C4}" type="slidenum">
              <a:rPr lang="en-US" smtClean="0"/>
              <a:pPr/>
              <a:t>31</a:t>
            </a:fld>
            <a:endParaRPr lang="en-US"/>
          </a:p>
        </p:txBody>
      </p:sp>
    </p:spTree>
    <p:extLst>
      <p:ext uri="{BB962C8B-B14F-4D97-AF65-F5344CB8AC3E}">
        <p14:creationId xmlns:p14="http://schemas.microsoft.com/office/powerpoint/2010/main" val="28613358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32</a:t>
            </a:fld>
            <a:endParaRPr lang="en-US" dirty="0"/>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eaLnBrk="1" hangingPunct="1"/>
            <a:endParaRPr lang="en-US" i="1" dirty="0" smtClean="0">
              <a:latin typeface="Times New Roman" pitchFamily="18" charset="0"/>
              <a:ea typeface="ＭＳ Ｐゴシック" pitchFamily="34" charset="-128"/>
            </a:endParaRPr>
          </a:p>
          <a:p>
            <a:pPr eaLnBrk="1" hangingPunct="1"/>
            <a:r>
              <a:rPr lang="en-US" i="1" dirty="0" smtClean="0">
                <a:latin typeface="Times New Roman" pitchFamily="18" charset="0"/>
                <a:ea typeface="ＭＳ Ｐゴシック" pitchFamily="34" charset="-128"/>
              </a:rPr>
              <a:t> </a:t>
            </a:r>
            <a:r>
              <a:rPr lang="en-US" b="1" dirty="0" smtClean="0">
                <a:latin typeface="Times New Roman" pitchFamily="18" charset="0"/>
                <a:ea typeface="ＭＳ Ｐゴシック" pitchFamily="34" charset="-128"/>
              </a:rPr>
              <a:t>(The End) </a:t>
            </a:r>
            <a:endParaRPr lang="en-US" i="1" dirty="0"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866913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a typeface="ＭＳ Ｐゴシック" pitchFamily="34" charset="-128"/>
              </a:rPr>
              <a:t>Make</a:t>
            </a:r>
            <a:r>
              <a:rPr lang="en-US" baseline="0" dirty="0" smtClean="0">
                <a:ea typeface="ＭＳ Ｐゴシック" pitchFamily="34" charset="-128"/>
              </a:rPr>
              <a:t> no mistake – human beings are programmed to push their limits.  It’s a recipe for success.  </a:t>
            </a:r>
            <a:r>
              <a:rPr lang="en-US" b="0" dirty="0" smtClean="0">
                <a:ea typeface="ＭＳ Ｐゴシック" pitchFamily="34" charset="-128"/>
              </a:rPr>
              <a:t>Athletic</a:t>
            </a:r>
            <a:r>
              <a:rPr lang="en-US" b="0" baseline="0" dirty="0" smtClean="0">
                <a:ea typeface="ＭＳ Ｐゴシック" pitchFamily="34" charset="-128"/>
              </a:rPr>
              <a:t> training and coaching are designed to improve performance over time.</a:t>
            </a:r>
          </a:p>
          <a:p>
            <a:r>
              <a:rPr lang="en-US" b="0" baseline="0" dirty="0" smtClean="0">
                <a:ea typeface="ＭＳ Ｐゴシック" pitchFamily="34" charset="-128"/>
              </a:rPr>
              <a:t>We’ve all heard that, “records are made to be broken” and that’s certainly been the case in nearly every field of human endeavor.  The first person to run a mile in less than four minutes achieved that milestone in 1954.  Since then runners have shaved more than 16 seconds from that record!  </a:t>
            </a:r>
            <a:r>
              <a:rPr lang="en-US" b="1" baseline="0" dirty="0" smtClean="0">
                <a:ea typeface="ＭＳ Ｐゴシック" pitchFamily="34" charset="-128"/>
              </a:rPr>
              <a:t>(Click)</a:t>
            </a:r>
            <a:endParaRPr lang="en-US" b="0" dirty="0" smtClean="0">
              <a:ea typeface="ＭＳ Ｐゴシック" pitchFamily="34" charset="-128"/>
            </a:endParaRPr>
          </a:p>
          <a:p>
            <a:endParaRPr lang="en-US" b="1" dirty="0" smtClean="0">
              <a:ea typeface="ＭＳ Ｐゴシック" pitchFamily="34" charset="-128"/>
            </a:endParaRPr>
          </a:p>
          <a:p>
            <a:r>
              <a:rPr lang="en-US" dirty="0" smtClean="0">
                <a:ea typeface="ＭＳ Ｐゴシック" pitchFamily="34" charset="-128"/>
              </a:rPr>
              <a:t>Every</a:t>
            </a:r>
            <a:r>
              <a:rPr lang="en-US" baseline="0" dirty="0" smtClean="0">
                <a:ea typeface="ＭＳ Ｐゴシック" pitchFamily="34" charset="-128"/>
              </a:rPr>
              <a:t> corporate management systems calls for continuous improvement of output and production efficiency.  If we can produce more product in less time with fewer employees then that’s a good thing provided safety is maintained and product quality doesn’t suffer.  </a:t>
            </a:r>
            <a:r>
              <a:rPr lang="en-US" b="1" dirty="0" smtClean="0">
                <a:ea typeface="ＭＳ Ｐゴシック" pitchFamily="34" charset="-128"/>
              </a:rPr>
              <a:t>(Click) </a:t>
            </a:r>
            <a:r>
              <a:rPr lang="en-US" dirty="0" smtClean="0">
                <a:ea typeface="ＭＳ Ｐゴシック" pitchFamily="34" charset="-128"/>
              </a:rPr>
              <a:t> </a:t>
            </a:r>
          </a:p>
          <a:p>
            <a:endParaRPr lang="en-US" dirty="0" smtClean="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ea typeface="ＭＳ Ｐゴシック" pitchFamily="34" charset="-128"/>
              </a:rPr>
              <a:t>And</a:t>
            </a:r>
            <a:r>
              <a:rPr lang="en-US" baseline="0" dirty="0" smtClean="0">
                <a:ea typeface="ＭＳ Ｐゴシック" pitchFamily="34" charset="-128"/>
              </a:rPr>
              <a:t> people are always looking to take advantage of shortcuts. </a:t>
            </a:r>
            <a:r>
              <a:rPr lang="en-US" b="1" dirty="0" smtClean="0">
                <a:ea typeface="ＭＳ Ｐゴシック" pitchFamily="34" charset="-128"/>
              </a:rPr>
              <a:t>(Click) </a:t>
            </a:r>
          </a:p>
          <a:p>
            <a:endParaRPr lang="en-US" dirty="0" smtClean="0">
              <a:ea typeface="ＭＳ Ｐゴシック" pitchFamily="34" charset="-128"/>
            </a:endParaRPr>
          </a:p>
          <a:p>
            <a:r>
              <a:rPr lang="en-US" dirty="0" smtClean="0">
                <a:ea typeface="ＭＳ Ｐゴシック" pitchFamily="34" charset="-128"/>
              </a:rPr>
              <a:t>Why take the long way around when you can save</a:t>
            </a:r>
            <a:r>
              <a:rPr lang="en-US" baseline="0" dirty="0" smtClean="0">
                <a:ea typeface="ＭＳ Ｐゴシック" pitchFamily="34" charset="-128"/>
              </a:rPr>
              <a:t> time and money by going direct?</a:t>
            </a:r>
            <a:endParaRPr lang="en-US" dirty="0" smtClean="0">
              <a:ea typeface="ＭＳ Ｐゴシック" pitchFamily="34" charset="-128"/>
            </a:endParaRPr>
          </a:p>
          <a:p>
            <a:endParaRPr lang="en-US" dirty="0" smtClean="0">
              <a:ea typeface="ＭＳ Ｐゴシック" pitchFamily="34" charset="-128"/>
            </a:endParaRPr>
          </a:p>
          <a:p>
            <a:r>
              <a:rPr lang="en-US" b="1" dirty="0" smtClean="0">
                <a:ea typeface="ＭＳ Ｐゴシック" pitchFamily="34" charset="-128"/>
              </a:rPr>
              <a:t>(Next Slide) </a:t>
            </a:r>
            <a:endParaRPr lang="en-US" dirty="0" smtClean="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4</a:t>
            </a:fld>
            <a:endParaRPr lang="en-US" dirty="0"/>
          </a:p>
        </p:txBody>
      </p:sp>
    </p:spTree>
    <p:extLst>
      <p:ext uri="{BB962C8B-B14F-4D97-AF65-F5344CB8AC3E}">
        <p14:creationId xmlns:p14="http://schemas.microsoft.com/office/powerpoint/2010/main" val="1668522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ＭＳ Ｐゴシック" pitchFamily="34" charset="-128"/>
              </a:rPr>
              <a:t>In watchmaking, the term,</a:t>
            </a:r>
            <a:r>
              <a:rPr lang="en-US" baseline="0" dirty="0" smtClean="0">
                <a:ea typeface="ＭＳ Ｐゴシック" pitchFamily="34" charset="-128"/>
              </a:rPr>
              <a:t> “</a:t>
            </a:r>
            <a:r>
              <a:rPr lang="en-US" dirty="0" smtClean="0">
                <a:ea typeface="ＭＳ Ｐゴシック" pitchFamily="34" charset="-128"/>
              </a:rPr>
              <a:t>complication” refers to added features that complicate the challenge of designing</a:t>
            </a:r>
            <a:r>
              <a:rPr lang="en-US" baseline="0" dirty="0" smtClean="0">
                <a:ea typeface="ＭＳ Ｐゴシック" pitchFamily="34" charset="-128"/>
              </a:rPr>
              <a:t> elegant machines that provide a wealth of information in a small package.  Here we’re using the word to describe human biases that complicate the process of making sound decisions.  </a:t>
            </a:r>
            <a:r>
              <a:rPr lang="en-US" b="1" baseline="0" dirty="0" smtClean="0">
                <a:ea typeface="ＭＳ Ｐゴシック" pitchFamily="34" charset="-128"/>
              </a:rPr>
              <a:t>(Click)</a:t>
            </a:r>
          </a:p>
          <a:p>
            <a:endParaRPr lang="en-US" b="1" baseline="0" dirty="0" smtClean="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ea typeface="ＭＳ Ｐゴシック" pitchFamily="34" charset="-128"/>
              </a:rPr>
              <a:t>Bias is defined as a prejudice in favor of or against one thing, person, or group compared with another, often in a way considered to be unfair. </a:t>
            </a:r>
            <a:r>
              <a:rPr lang="en-US" b="1" baseline="0" dirty="0" smtClean="0">
                <a:ea typeface="ＭＳ Ｐゴシック" pitchFamily="34" charset="-128"/>
              </a:rPr>
              <a:t>(Click)</a:t>
            </a:r>
          </a:p>
          <a:p>
            <a:endParaRPr lang="en-US" b="0" baseline="0" dirty="0" smtClean="0">
              <a:ea typeface="ＭＳ Ｐゴシック" pitchFamily="34" charset="-128"/>
            </a:endParaRPr>
          </a:p>
          <a:p>
            <a:endParaRPr lang="en-US" baseline="0" dirty="0" smtClean="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ea typeface="ＭＳ Ｐゴシック" pitchFamily="34" charset="-128"/>
              </a:rPr>
              <a:t>Normalization of Deviance describes the human tendency, often well intended, to deviate from established procedures and norms over time and the acceptance of those deviations as new norms.  These deviations are sometimes referred to as Operational Drift.  </a:t>
            </a:r>
            <a:r>
              <a:rPr lang="en-US" b="1" baseline="0" dirty="0" smtClean="0">
                <a:ea typeface="ＭＳ Ｐゴシック" pitchFamily="34" charset="-128"/>
              </a:rPr>
              <a:t>(Click)</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baseline="0" dirty="0" smtClean="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ea typeface="ＭＳ Ｐゴシック" pitchFamily="34" charset="-128"/>
              </a:rPr>
              <a:t>Deviation can be influenced by The Dunning-Krueger Effect that has to do with self-assessment of one’s capabilities.  Dunning and Krueger discovered two interesting</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ea typeface="ＭＳ Ｐゴシック" pitchFamily="34" charset="-128"/>
              </a:rPr>
              <a:t>Things about humans that we’ll get to in a couple of slides but first let’s look at some examples of normalization of deviance.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baseline="0" dirty="0" smtClean="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ea typeface="ＭＳ Ｐゴシック" pitchFamily="34" charset="-128"/>
              </a:rPr>
              <a:t>(Next Slide)</a:t>
            </a:r>
          </a:p>
        </p:txBody>
      </p:sp>
      <p:sp>
        <p:nvSpPr>
          <p:cNvPr id="168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eaLnBrk="0" hangingPunct="0">
              <a:defRPr sz="2400">
                <a:solidFill>
                  <a:schemeClr val="tx1"/>
                </a:solidFill>
                <a:latin typeface="Arial" charset="0"/>
                <a:ea typeface="ＭＳ Ｐゴシック" pitchFamily="34" charset="-128"/>
              </a:defRPr>
            </a:lvl1pPr>
            <a:lvl2pPr marL="742950" indent="-285750" defTabSz="919163" eaLnBrk="0" hangingPunct="0">
              <a:defRPr sz="2400">
                <a:solidFill>
                  <a:schemeClr val="tx1"/>
                </a:solidFill>
                <a:latin typeface="Arial" charset="0"/>
                <a:ea typeface="ＭＳ Ｐゴシック" pitchFamily="34" charset="-128"/>
              </a:defRPr>
            </a:lvl2pPr>
            <a:lvl3pPr marL="1143000" indent="-228600" defTabSz="919163" eaLnBrk="0" hangingPunct="0">
              <a:defRPr sz="2400">
                <a:solidFill>
                  <a:schemeClr val="tx1"/>
                </a:solidFill>
                <a:latin typeface="Arial" charset="0"/>
                <a:ea typeface="ＭＳ Ｐゴシック" pitchFamily="34" charset="-128"/>
              </a:defRPr>
            </a:lvl3pPr>
            <a:lvl4pPr marL="1600200" indent="-228600" defTabSz="919163" eaLnBrk="0" hangingPunct="0">
              <a:defRPr sz="2400">
                <a:solidFill>
                  <a:schemeClr val="tx1"/>
                </a:solidFill>
                <a:latin typeface="Arial" charset="0"/>
                <a:ea typeface="ＭＳ Ｐゴシック" pitchFamily="34" charset="-128"/>
              </a:defRPr>
            </a:lvl4pPr>
            <a:lvl5pPr marL="2057400" indent="-228600" defTabSz="919163" eaLnBrk="0" hangingPunct="0">
              <a:defRPr sz="2400">
                <a:solidFill>
                  <a:schemeClr val="tx1"/>
                </a:solidFill>
                <a:latin typeface="Arial" charset="0"/>
                <a:ea typeface="ＭＳ Ｐゴシック" pitchFamily="34" charset="-128"/>
              </a:defRPr>
            </a:lvl5pPr>
            <a:lvl6pPr marL="2514600" indent="-228600" defTabSz="919163"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919163"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919163"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919163"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48E1A2F2-4E06-46CA-B4E6-682FA1A2BCB6}" type="slidenum">
              <a:rPr lang="en-US" sz="1200" smtClean="0">
                <a:latin typeface="Times New Roman" pitchFamily="18" charset="0"/>
              </a:rPr>
              <a:pPr eaLnBrk="1" hangingPunct="1"/>
              <a:t>5</a:t>
            </a:fld>
            <a:endParaRPr lang="en-US" sz="1200" smtClean="0">
              <a:latin typeface="Times New Roman" pitchFamily="18" charset="0"/>
            </a:endParaRPr>
          </a:p>
        </p:txBody>
      </p:sp>
    </p:spTree>
    <p:extLst>
      <p:ext uri="{BB962C8B-B14F-4D97-AF65-F5344CB8AC3E}">
        <p14:creationId xmlns:p14="http://schemas.microsoft.com/office/powerpoint/2010/main" val="2310390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To facilitate our discussion</a:t>
            </a:r>
            <a:r>
              <a:rPr lang="en-US" baseline="0" dirty="0" smtClean="0"/>
              <a:t> we’ll talk about limits.  Let’s take for example, Interstate highway 405 in California.  The posted speed limit where the highway transits Los Angeles is 65 miles per hour.  But if traffic congestion isn’t heavy, speed averages closer to 75 miles per hour.  We might think that average speeds are higher because resources are not available to enforce the limit but in fact the highway is patrolled. </a:t>
            </a:r>
            <a:r>
              <a:rPr lang="en-US" b="1" baseline="0" dirty="0" smtClean="0"/>
              <a:t>(Click)</a:t>
            </a:r>
            <a:endParaRPr lang="en-US" b="0" baseline="0" dirty="0" smtClean="0"/>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You’ve probably noticed this phenomenon of posted vs practical speed limits on some of the highways you use. </a:t>
            </a:r>
            <a:r>
              <a:rPr lang="en-US" b="0" baseline="0" dirty="0" smtClean="0"/>
              <a:t>In many areas, traffic flows at higher than posted speed limits.  After a while this speed becomes the new normal and drivers will not consider they’re speeding unless they go faster than the flow.  </a:t>
            </a:r>
            <a:r>
              <a:rPr lang="en-US" baseline="0" dirty="0" smtClean="0"/>
              <a:t>You wouldn’t say you were speeding if you’re just keeping up with the traffic.  But you might well think ill of the occasional maniac who’s chewing up the highway at well over the average traffic speed.  When that happens you may be influenced by another unhelpful human bias.  We’ll get to that in a couple of minutes but first.</a:t>
            </a:r>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0" baseline="0" dirty="0" smtClean="0"/>
          </a:p>
          <a:p>
            <a:endParaRPr lang="en-US" b="1" baseline="0" dirty="0" smtClean="0"/>
          </a:p>
          <a:p>
            <a:endParaRPr lang="en-US" b="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6</a:t>
            </a:fld>
            <a:endParaRPr lang="en-US" dirty="0"/>
          </a:p>
        </p:txBody>
      </p:sp>
    </p:spTree>
    <p:extLst>
      <p:ext uri="{BB962C8B-B14F-4D97-AF65-F5344CB8AC3E}">
        <p14:creationId xmlns:p14="http://schemas.microsoft.com/office/powerpoint/2010/main" val="2846612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any process, limits are established to define and ensure acceptable performance.  Limits are often safety driven and, if they are well designed, there is a cushion of safety to compensate for human, machine, and operational environment variations.  Thus we are comfortable with the notion that exceeding a limitation, by just a bit or for a brief moment is not likely to result in catastrophe.  But because we are human, this comfort with brief excursions from limits can cause big problems over time.  Here’s how that works.</a:t>
            </a:r>
          </a:p>
          <a:p>
            <a:endParaRPr lang="en-US" baseline="0" dirty="0" smtClean="0"/>
          </a:p>
          <a:p>
            <a:r>
              <a:rPr lang="en-US" baseline="0" dirty="0" smtClean="0"/>
              <a:t>Because we want to conserve energy and operate efficiently, we tend to push performance limits.  Exceeding aircraft speed or weight limitations by “just a bit” will allow us to be more efficient and after all, we have a safety cushion to rely on.  Over time we come to accept deviations and they become our new norms.  So what’s the problem?</a:t>
            </a:r>
          </a:p>
          <a:p>
            <a:endParaRPr lang="en-US" baseline="0" dirty="0" smtClean="0"/>
          </a:p>
          <a:p>
            <a:r>
              <a:rPr lang="en-US" baseline="0" dirty="0" smtClean="0"/>
              <a:t>You guessed it, once we’re comfortable with the new norm we’ll be tempted to push that limit.  This tendency to progressively exceed limits is known as Operational Drift.  Each deviation is so slight that it seems inconsequential until one day.  </a:t>
            </a:r>
            <a:r>
              <a:rPr lang="en-US" b="1" baseline="0" dirty="0" smtClean="0"/>
              <a:t>(Click)</a:t>
            </a:r>
          </a:p>
          <a:p>
            <a:endParaRPr lang="en-US" b="1" baseline="0" dirty="0" smtClean="0"/>
          </a:p>
          <a:p>
            <a:r>
              <a:rPr lang="en-US" b="0" baseline="0" dirty="0" smtClean="0"/>
              <a:t>We have a failure.</a:t>
            </a:r>
            <a:endParaRPr lang="en-US" b="1" baseline="0" dirty="0"/>
          </a:p>
          <a:p>
            <a:endParaRPr lang="en-US" b="1" baseline="0" dirty="0"/>
          </a:p>
          <a:p>
            <a:r>
              <a:rPr lang="en-US" b="1" baseline="0" dirty="0" smtClean="0"/>
              <a:t>(Next Slide)</a:t>
            </a:r>
            <a:endParaRPr lang="en-US" b="0" baseline="0" dirty="0" smtClean="0"/>
          </a:p>
        </p:txBody>
      </p:sp>
      <p:sp>
        <p:nvSpPr>
          <p:cNvPr id="4" name="Slide Number Placeholder 3"/>
          <p:cNvSpPr>
            <a:spLocks noGrp="1"/>
          </p:cNvSpPr>
          <p:nvPr>
            <p:ph type="sldNum" sz="quarter" idx="10"/>
          </p:nvPr>
        </p:nvSpPr>
        <p:spPr/>
        <p:txBody>
          <a:bodyPr/>
          <a:lstStyle/>
          <a:p>
            <a:fld id="{55D68406-F15C-4303-97CE-0E3EE59880C4}" type="slidenum">
              <a:rPr lang="en-US" smtClean="0"/>
              <a:pPr/>
              <a:t>7</a:t>
            </a:fld>
            <a:endParaRPr lang="en-US" dirty="0"/>
          </a:p>
        </p:txBody>
      </p:sp>
    </p:spTree>
    <p:extLst>
      <p:ext uri="{BB962C8B-B14F-4D97-AF65-F5344CB8AC3E}">
        <p14:creationId xmlns:p14="http://schemas.microsoft.com/office/powerpoint/2010/main" val="1016463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xfrm>
            <a:off x="331788" y="696913"/>
            <a:ext cx="6197600" cy="3486150"/>
          </a:xfrm>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New Roman" pitchFamily="18" charset="0"/>
                <a:ea typeface="ＭＳ Ｐゴシック" pitchFamily="34" charset="-128"/>
              </a:rPr>
              <a:t>How often have you heard these statements.  You may even have</a:t>
            </a:r>
            <a:r>
              <a:rPr lang="en-US" altLang="en-US" baseline="0" dirty="0" smtClean="0">
                <a:latin typeface="Times New Roman" pitchFamily="18" charset="0"/>
                <a:ea typeface="ＭＳ Ｐゴシック" pitchFamily="34" charset="-128"/>
              </a:rPr>
              <a:t> said them yourself.  Each of these statements relates to aircraft and pilot performance expectations.  </a:t>
            </a:r>
          </a:p>
          <a:p>
            <a:r>
              <a:rPr lang="en-US" altLang="en-US" baseline="0" dirty="0" smtClean="0">
                <a:latin typeface="Times New Roman" pitchFamily="18" charset="0"/>
                <a:ea typeface="ＭＳ Ｐゴシック" pitchFamily="34" charset="-128"/>
              </a:rPr>
              <a:t>Occasionally, in the course of accident investigation, we discover that those expectations were unreasonable.   And occasionally we find that pilots have progressively deviated from established limitations until there is no safety factor and an accident occurs. </a:t>
            </a:r>
          </a:p>
          <a:p>
            <a:endParaRPr lang="en-US" altLang="en-US" dirty="0" smtClean="0">
              <a:latin typeface="Times New Roman" pitchFamily="18" charset="0"/>
              <a:ea typeface="ＭＳ Ｐゴシック" pitchFamily="34" charset="-128"/>
            </a:endParaRPr>
          </a:p>
          <a:p>
            <a:endParaRPr lang="en-US" altLang="en-US" dirty="0" smtClean="0">
              <a:latin typeface="Times New Roman" pitchFamily="18" charset="0"/>
              <a:ea typeface="ＭＳ Ｐゴシック" pitchFamily="34" charset="-128"/>
            </a:endParaRPr>
          </a:p>
          <a:p>
            <a:r>
              <a:rPr lang="en-US" altLang="en-US" b="1" dirty="0" smtClean="0">
                <a:latin typeface="Times New Roman" pitchFamily="18" charset="0"/>
                <a:ea typeface="ＭＳ Ｐゴシック" pitchFamily="34" charset="-128"/>
              </a:rPr>
              <a:t>(Next Slide)</a:t>
            </a:r>
            <a:endParaRPr lang="en-US" altLang="en-US" dirty="0" smtClean="0">
              <a:latin typeface="Times New Roman" pitchFamily="18" charset="0"/>
              <a:ea typeface="ＭＳ Ｐゴシック" pitchFamily="34" charset="-128"/>
            </a:endParaRPr>
          </a:p>
          <a:p>
            <a:endParaRPr lang="en-US" altLang="en-US" dirty="0" smtClean="0">
              <a:latin typeface="Times New Roman" pitchFamily="18" charset="0"/>
              <a:ea typeface="ＭＳ Ｐゴシック" pitchFamily="34" charset="-128"/>
            </a:endParaRPr>
          </a:p>
          <a:p>
            <a:endParaRPr lang="en-US" altLang="en-US" dirty="0" smtClean="0">
              <a:latin typeface="Times New Roman" pitchFamily="18" charset="0"/>
              <a:ea typeface="ＭＳ Ｐゴシック" pitchFamily="34" charset="-128"/>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A6C7CC6A-F7BE-4DFB-839D-933BE512ECA2}" type="slidenum">
              <a:rPr lang="en-US" altLang="en-US" sz="1200" smtClean="0">
                <a:latin typeface="Times New Roman" pitchFamily="18" charset="0"/>
              </a:rPr>
              <a:pPr eaLnBrk="1" hangingPunct="1"/>
              <a:t>8</a:t>
            </a:fld>
            <a:endParaRPr lang="en-US" altLang="en-US" sz="1200" dirty="0" smtClean="0">
              <a:latin typeface="Times New Roman" pitchFamily="18" charset="0"/>
            </a:endParaRPr>
          </a:p>
        </p:txBody>
      </p:sp>
    </p:spTree>
    <p:extLst>
      <p:ext uri="{BB962C8B-B14F-4D97-AF65-F5344CB8AC3E}">
        <p14:creationId xmlns:p14="http://schemas.microsoft.com/office/powerpoint/2010/main" val="661606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pilot based in Virginia made</a:t>
            </a:r>
            <a:r>
              <a:rPr lang="en-US" baseline="0" dirty="0" smtClean="0"/>
              <a:t> regular 675 mile round trip flights to visit relatives in New England.  </a:t>
            </a:r>
          </a:p>
          <a:p>
            <a:r>
              <a:rPr lang="en-US" baseline="0" dirty="0" smtClean="0"/>
              <a:t>The fuel capacity of his aircraft was 48 gallons.  At 65% power the aircraft burned 7 gallons per hour – enough for</a:t>
            </a:r>
          </a:p>
          <a:p>
            <a:r>
              <a:rPr lang="en-US" baseline="0" dirty="0" smtClean="0"/>
              <a:t>6 hours and 48 minutes of flight with no reserve.  </a:t>
            </a:r>
            <a:r>
              <a:rPr lang="en-US" b="1" baseline="0" dirty="0" smtClean="0"/>
              <a:t>(Click)</a:t>
            </a:r>
            <a:endParaRPr lang="en-US" baseline="0" dirty="0" smtClean="0"/>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65% power yielded 110 Knots true airspeed.  That equated to 6 hours and 5 minutes for the round</a:t>
            </a:r>
            <a:br>
              <a:rPr lang="en-US" baseline="0" dirty="0" smtClean="0"/>
            </a:br>
            <a:r>
              <a:rPr lang="en-US" baseline="0" dirty="0" smtClean="0"/>
              <a:t>trip assuming no wind.  Over several trips the average total trip time was 6 hours and 10 minutes.  That yielded </a:t>
            </a:r>
            <a:br>
              <a:rPr lang="en-US" baseline="0" dirty="0" smtClean="0"/>
            </a:br>
            <a:r>
              <a:rPr lang="en-US" baseline="0" dirty="0" smtClean="0"/>
              <a:t>a 38-minute fuel reserve for the return trip. </a:t>
            </a:r>
            <a:r>
              <a:rPr lang="en-US" b="1" baseline="0" dirty="0" smtClean="0"/>
              <a:t>(Click)</a:t>
            </a:r>
            <a:endParaRPr lang="en-US" baseline="0" dirty="0" smtClean="0"/>
          </a:p>
          <a:p>
            <a:endParaRPr lang="en-US" baseline="0" dirty="0" smtClean="0"/>
          </a:p>
          <a:p>
            <a:r>
              <a:rPr lang="en-US" baseline="0" dirty="0" smtClean="0"/>
              <a:t>Initially the pilot would purchase fuel in New England – even though he had sufficient fuel on board for the return trip.</a:t>
            </a:r>
          </a:p>
          <a:p>
            <a:r>
              <a:rPr lang="en-US" baseline="0" dirty="0" smtClean="0"/>
              <a:t>But fuel was much more expensive than at his home field so the pilot became accustomed to returning without refueling,</a:t>
            </a:r>
          </a:p>
          <a:p>
            <a:r>
              <a:rPr lang="en-US" baseline="0" dirty="0" smtClean="0"/>
              <a:t>“if the outward trip had taken less than 3 hours”.</a:t>
            </a:r>
          </a:p>
          <a:p>
            <a:endParaRPr lang="en-US" baseline="0" dirty="0" smtClean="0"/>
          </a:p>
          <a:p>
            <a:r>
              <a:rPr lang="en-US" baseline="0" dirty="0" smtClean="0"/>
              <a:t>On one occasion the pilot experienced symptoms of carburetor ice in the initial climb out on the return leg.  Carburetor </a:t>
            </a:r>
            <a:br>
              <a:rPr lang="en-US" baseline="0" dirty="0" smtClean="0"/>
            </a:br>
            <a:r>
              <a:rPr lang="en-US" baseline="0" dirty="0" smtClean="0"/>
              <a:t>heat solved the problem and the return leg was uneventful.  Until the fuel was exhausted 20 miles north of his destination in </a:t>
            </a:r>
            <a:br>
              <a:rPr lang="en-US" baseline="0" dirty="0" smtClean="0"/>
            </a:br>
            <a:r>
              <a:rPr lang="en-US" baseline="0" dirty="0" smtClean="0"/>
              <a:t>night VMC conditions.</a:t>
            </a:r>
          </a:p>
          <a:p>
            <a:endParaRPr lang="en-US" baseline="0" dirty="0" smtClean="0"/>
          </a:p>
          <a:p>
            <a:r>
              <a:rPr lang="en-US" b="1" baseline="0" dirty="0" smtClean="0"/>
              <a:t>Presentation Note:  </a:t>
            </a:r>
            <a:r>
              <a:rPr lang="en-US" b="0" i="1" baseline="0" dirty="0" smtClean="0"/>
              <a:t>Lead a discussion on what the audience thinks was the cause of the accident.  Factors include the use of carburetor heat</a:t>
            </a:r>
            <a:br>
              <a:rPr lang="en-US" b="0" i="1" baseline="0" dirty="0" smtClean="0"/>
            </a:br>
            <a:r>
              <a:rPr lang="en-US" b="0" i="1" baseline="0" dirty="0" smtClean="0"/>
              <a:t>and the resultant richer fuel mixture on the return leg, the less than legal fuel reserve for night operations, and the complacency from having</a:t>
            </a:r>
          </a:p>
          <a:p>
            <a:r>
              <a:rPr lang="en-US" b="0" i="1" baseline="0" dirty="0" smtClean="0"/>
              <a:t>Been successful on many previous trips.  Over time and banking on a 30-minute fuel reserve, the pilot became comfortable with making the trip </a:t>
            </a:r>
            <a:br>
              <a:rPr lang="en-US" b="0" i="1" baseline="0" dirty="0" smtClean="0"/>
            </a:br>
            <a:r>
              <a:rPr lang="en-US" b="0" i="1" baseline="0" dirty="0" smtClean="0"/>
              <a:t>without refueling even though winter operations often resulted in landing after dark.  </a:t>
            </a:r>
          </a:p>
          <a:p>
            <a:r>
              <a:rPr lang="en-US" b="0" i="1" baseline="0" dirty="0" smtClean="0"/>
              <a:t>  </a:t>
            </a:r>
            <a:endParaRPr lang="en-US" b="1" baseline="0" dirty="0" smtClean="0"/>
          </a:p>
          <a:p>
            <a:r>
              <a:rPr lang="en-US" b="1" baseline="0" dirty="0" smtClean="0"/>
              <a:t>(Next Slide)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9</a:t>
            </a:fld>
            <a:endParaRPr lang="en-US" dirty="0"/>
          </a:p>
        </p:txBody>
      </p:sp>
    </p:spTree>
    <p:extLst>
      <p:ext uri="{BB962C8B-B14F-4D97-AF65-F5344CB8AC3E}">
        <p14:creationId xmlns:p14="http://schemas.microsoft.com/office/powerpoint/2010/main" val="11417854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slideMaster" Target="../slideMasters/slideMaster1.xml"/><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490" name="Rectangle 1026"/>
          <p:cNvSpPr>
            <a:spLocks noGrp="1" noChangeArrowheads="1"/>
          </p:cNvSpPr>
          <p:nvPr>
            <p:ph type="ctrTitle"/>
          </p:nvPr>
        </p:nvSpPr>
        <p:spPr>
          <a:xfrm>
            <a:off x="303302" y="354380"/>
            <a:ext cx="5512492" cy="1395412"/>
          </a:xfrm>
        </p:spPr>
        <p:txBody>
          <a:bodyPr anchor="t"/>
          <a:lstStyle>
            <a:lvl1pPr>
              <a:defRPr/>
            </a:lvl1pPr>
          </a:lstStyle>
          <a:p>
            <a:pPr lvl="0"/>
            <a:r>
              <a:rPr lang="en-US" noProof="0" dirty="0" smtClean="0"/>
              <a:t>Select to edit master title</a:t>
            </a:r>
          </a:p>
        </p:txBody>
      </p:sp>
      <p:sp>
        <p:nvSpPr>
          <p:cNvPr id="63491" name="Rectangle 1027"/>
          <p:cNvSpPr>
            <a:spLocks noGrp="1" noChangeArrowheads="1"/>
          </p:cNvSpPr>
          <p:nvPr>
            <p:ph type="subTitle" idx="1"/>
          </p:nvPr>
        </p:nvSpPr>
        <p:spPr>
          <a:xfrm>
            <a:off x="307536" y="1795830"/>
            <a:ext cx="5477369" cy="1067092"/>
          </a:xfrm>
        </p:spPr>
        <p:txBody>
          <a:bodyPr/>
          <a:lstStyle>
            <a:lvl1pPr marL="0" indent="0">
              <a:buFontTx/>
              <a:buNone/>
              <a:defRPr sz="3200">
                <a:solidFill>
                  <a:schemeClr val="bg2"/>
                </a:solidFill>
              </a:defRPr>
            </a:lvl1pPr>
          </a:lstStyle>
          <a:p>
            <a:pPr lvl="0"/>
            <a:r>
              <a:rPr lang="en-US" noProof="0" dirty="0" smtClean="0"/>
              <a:t>Select to edit master subtitle</a:t>
            </a:r>
          </a:p>
        </p:txBody>
      </p:sp>
      <p:sp>
        <p:nvSpPr>
          <p:cNvPr id="63515" name="Text Box 1051"/>
          <p:cNvSpPr txBox="1">
            <a:spLocks noChangeArrowheads="1"/>
          </p:cNvSpPr>
          <p:nvPr userDrawn="1"/>
        </p:nvSpPr>
        <p:spPr bwMode="auto">
          <a:xfrm>
            <a:off x="361182" y="3393863"/>
            <a:ext cx="5412973"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buFontTx/>
              <a:buNone/>
            </a:pPr>
            <a:r>
              <a:rPr lang="en-US" sz="1600" dirty="0">
                <a:solidFill>
                  <a:srgbClr val="1D2F68"/>
                </a:solidFill>
              </a:rPr>
              <a:t>By:</a:t>
            </a:r>
          </a:p>
          <a:p>
            <a:pPr>
              <a:buFontTx/>
              <a:buNone/>
            </a:pPr>
            <a:r>
              <a:rPr lang="en-US" sz="1600" dirty="0">
                <a:solidFill>
                  <a:srgbClr val="1D2F68"/>
                </a:solidFill>
              </a:rPr>
              <a:t>Date:</a:t>
            </a:r>
          </a:p>
        </p:txBody>
      </p:sp>
      <p:grpSp>
        <p:nvGrpSpPr>
          <p:cNvPr id="63544" name="Group 1080"/>
          <p:cNvGrpSpPr>
            <a:grpSpLocks/>
          </p:cNvGrpSpPr>
          <p:nvPr userDrawn="1"/>
        </p:nvGrpSpPr>
        <p:grpSpPr bwMode="auto">
          <a:xfrm>
            <a:off x="7942953" y="88868"/>
            <a:ext cx="3234267" cy="1011238"/>
            <a:chOff x="3687" y="115"/>
            <a:chExt cx="1528" cy="637"/>
          </a:xfrm>
        </p:grpSpPr>
        <p:pic>
          <p:nvPicPr>
            <p:cNvPr id="63543"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687" y="115"/>
              <a:ext cx="487" cy="637"/>
            </a:xfrm>
            <a:prstGeom prst="rect">
              <a:avLst/>
            </a:prstGeom>
            <a:noFill/>
            <a:extLst>
              <a:ext uri="{909E8E84-426E-40DD-AFC4-6F175D3DCCD1}">
                <a14:hiddenFill xmlns:a14="http://schemas.microsoft.com/office/drawing/2010/main">
                  <a:solidFill>
                    <a:srgbClr val="FFFFFF"/>
                  </a:solidFill>
                </a14:hiddenFill>
              </a:ext>
            </a:extLst>
          </p:spPr>
        </p:pic>
        <p:sp>
          <p:nvSpPr>
            <p:cNvPr id="63535" name="Text Box 1071"/>
            <p:cNvSpPr txBox="1">
              <a:spLocks noChangeArrowheads="1"/>
            </p:cNvSpPr>
            <p:nvPr userDrawn="1"/>
          </p:nvSpPr>
          <p:spPr bwMode="ltGray">
            <a:xfrm>
              <a:off x="4288" y="288"/>
              <a:ext cx="927" cy="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chemeClr val="bg1"/>
                  </a:solidFill>
                </a:rPr>
                <a:t>Federal Aviation</a:t>
              </a:r>
            </a:p>
            <a:p>
              <a:pPr>
                <a:lnSpc>
                  <a:spcPct val="85000"/>
                </a:lnSpc>
                <a:spcBef>
                  <a:spcPct val="0"/>
                </a:spcBef>
                <a:buFontTx/>
                <a:buNone/>
              </a:pPr>
              <a:r>
                <a:rPr lang="en-US" sz="1800" b="1" dirty="0">
                  <a:solidFill>
                    <a:schemeClr val="bg1"/>
                  </a:solidFill>
                </a:rPr>
                <a:t>Administration</a:t>
              </a:r>
            </a:p>
          </p:txBody>
        </p:sp>
      </p:grpSp>
      <p:pic>
        <p:nvPicPr>
          <p:cNvPr id="2050" name="Picture 2" descr="C:\Users\afs805pc\Documents\Templates\FAAST-line.png"/>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3614" r="9397"/>
          <a:stretch/>
        </p:blipFill>
        <p:spPr bwMode="auto">
          <a:xfrm rot="10800000">
            <a:off x="-1" y="7286"/>
            <a:ext cx="7728436" cy="3473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fs805pc\Documents\Templates\FAAST-line.png"/>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3614" r="9397"/>
          <a:stretch/>
        </p:blipFill>
        <p:spPr bwMode="auto">
          <a:xfrm>
            <a:off x="-42751" y="6512171"/>
            <a:ext cx="7771187" cy="3473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071"/>
          <p:cNvSpPr txBox="1">
            <a:spLocks noChangeArrowheads="1"/>
          </p:cNvSpPr>
          <p:nvPr userDrawn="1"/>
        </p:nvSpPr>
        <p:spPr bwMode="ltGray">
          <a:xfrm>
            <a:off x="9430439" y="260447"/>
            <a:ext cx="2745536" cy="55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85000"/>
              </a:lnSpc>
              <a:spcBef>
                <a:spcPct val="0"/>
              </a:spcBef>
              <a:buFontTx/>
              <a:buNone/>
            </a:pPr>
            <a:r>
              <a:rPr lang="en-US" sz="1800" b="1" dirty="0">
                <a:solidFill>
                  <a:srgbClr val="1D2F68"/>
                </a:solidFill>
              </a:rPr>
              <a:t>Federal </a:t>
            </a:r>
            <a:r>
              <a:rPr lang="en-US" sz="1800" b="1" dirty="0" smtClean="0">
                <a:solidFill>
                  <a:srgbClr val="1D2F68"/>
                </a:solidFill>
              </a:rPr>
              <a:t>Aviation</a:t>
            </a:r>
          </a:p>
          <a:p>
            <a:pPr>
              <a:lnSpc>
                <a:spcPct val="85000"/>
              </a:lnSpc>
              <a:spcBef>
                <a:spcPct val="0"/>
              </a:spcBef>
              <a:buFontTx/>
              <a:buNone/>
            </a:pPr>
            <a:r>
              <a:rPr lang="en-US" sz="1800" b="1" dirty="0" smtClean="0">
                <a:solidFill>
                  <a:srgbClr val="1D2F68"/>
                </a:solidFill>
              </a:rPr>
              <a:t>Administration</a:t>
            </a:r>
            <a:endParaRPr lang="en-US" sz="1800" b="1" dirty="0">
              <a:solidFill>
                <a:schemeClr val="bg1"/>
              </a:solidFill>
            </a:endParaRPr>
          </a:p>
        </p:txBody>
      </p:sp>
      <p:sp>
        <p:nvSpPr>
          <p:cNvPr id="12" name="Rectangle 1026"/>
          <p:cNvSpPr txBox="1">
            <a:spLocks noChangeArrowheads="1"/>
          </p:cNvSpPr>
          <p:nvPr userDrawn="1"/>
        </p:nvSpPr>
        <p:spPr bwMode="auto">
          <a:xfrm>
            <a:off x="303301" y="5183342"/>
            <a:ext cx="6505483"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1800" dirty="0" smtClean="0"/>
              <a:t>Produced</a:t>
            </a:r>
            <a:r>
              <a:rPr lang="en-US" sz="1800" baseline="0" dirty="0" smtClean="0"/>
              <a:t> by:</a:t>
            </a:r>
          </a:p>
          <a:p>
            <a:pPr>
              <a:buNone/>
            </a:pPr>
            <a:r>
              <a:rPr lang="en-US" sz="1800" baseline="0" dirty="0" smtClean="0"/>
              <a:t>The National FAA Safety Team (FAASTeam)</a:t>
            </a:r>
          </a:p>
        </p:txBody>
      </p:sp>
      <p:pic>
        <p:nvPicPr>
          <p:cNvPr id="2" name="Picture 1" descr="'Variable Speed Limits' allow police to change speed limits on a whim"/>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940258" y="3139667"/>
            <a:ext cx="5803700" cy="268872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8"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Tree>
    <p:extLst>
      <p:ext uri="{BB962C8B-B14F-4D97-AF65-F5344CB8AC3E}">
        <p14:creationId xmlns:p14="http://schemas.microsoft.com/office/powerpoint/2010/main" val="29082553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60400" y="1508126"/>
            <a:ext cx="52641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27751" y="1508126"/>
            <a:ext cx="526626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Tree>
    <p:extLst>
      <p:ext uri="{BB962C8B-B14F-4D97-AF65-F5344CB8AC3E}">
        <p14:creationId xmlns:p14="http://schemas.microsoft.com/office/powerpoint/2010/main" val="31410093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Tree>
    <p:extLst>
      <p:ext uri="{BB962C8B-B14F-4D97-AF65-F5344CB8AC3E}">
        <p14:creationId xmlns:p14="http://schemas.microsoft.com/office/powerpoint/2010/main" val="240663159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Tree>
    <p:extLst>
      <p:ext uri="{BB962C8B-B14F-4D97-AF65-F5344CB8AC3E}">
        <p14:creationId xmlns:p14="http://schemas.microsoft.com/office/powerpoint/2010/main" val="93937183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Tree>
    <p:extLst>
      <p:ext uri="{BB962C8B-B14F-4D97-AF65-F5344CB8AC3E}">
        <p14:creationId xmlns:p14="http://schemas.microsoft.com/office/powerpoint/2010/main" val="297998634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dirty="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grpSp>
        <p:nvGrpSpPr>
          <p:cNvPr id="56345" name="Group 25"/>
          <p:cNvGrpSpPr>
            <a:grpSpLocks/>
          </p:cNvGrpSpPr>
          <p:nvPr userDrawn="1"/>
        </p:nvGrpSpPr>
        <p:grpSpPr bwMode="auto">
          <a:xfrm>
            <a:off x="7331987" y="6092825"/>
            <a:ext cx="2222500" cy="730251"/>
            <a:chOff x="3621" y="3835"/>
            <a:chExt cx="1050" cy="460"/>
          </a:xfrm>
        </p:grpSpPr>
        <p:pic>
          <p:nvPicPr>
            <p:cNvPr id="56346" name="Picture 26"/>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3621" y="3835"/>
              <a:ext cx="370" cy="460"/>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userDrawn="1"/>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userDrawn="1"/>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13" name="Picture 5" descr="C:\Documents and Settings\Charles\Application Data\Microsoft\Media Catalog\FAAST_PPT_BtmGrphc.bmp"/>
          <p:cNvPicPr>
            <a:picLocks noChangeArrowheads="1"/>
          </p:cNvPicPr>
          <p:nvPr userDrawn="1"/>
        </p:nvPicPr>
        <p:blipFill rotWithShape="1">
          <a:blip r:embed="rId9">
            <a:extLst>
              <a:ext uri="{28A0092B-C50C-407E-A947-70E740481C1C}">
                <a14:useLocalDpi xmlns:a14="http://schemas.microsoft.com/office/drawing/2010/main" val="0"/>
              </a:ext>
            </a:extLst>
          </a:blip>
          <a:srcRect r="9825"/>
          <a:stretch/>
        </p:blipFill>
        <p:spPr bwMode="auto">
          <a:xfrm>
            <a:off x="1" y="5760721"/>
            <a:ext cx="12192000" cy="30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Documents and Settings\Charles\Application Data\Microsoft\Media Catalog\FAAST_PPT_BtmGrphc.bmp"/>
          <p:cNvPicPr>
            <a:picLocks noChangeArrowheads="1"/>
          </p:cNvPicPr>
          <p:nvPr userDrawn="1"/>
        </p:nvPicPr>
        <p:blipFill rotWithShape="1">
          <a:blip r:embed="rId9">
            <a:extLst>
              <a:ext uri="{28A0092B-C50C-407E-A947-70E740481C1C}">
                <a14:useLocalDpi xmlns:a14="http://schemas.microsoft.com/office/drawing/2010/main" val="0"/>
              </a:ext>
            </a:extLst>
          </a:blip>
          <a:srcRect r="10428" b="1045"/>
          <a:stretch/>
        </p:blipFill>
        <p:spPr bwMode="auto">
          <a:xfrm flipH="1" flipV="1">
            <a:off x="-1" y="0"/>
            <a:ext cx="12192000" cy="3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Lst>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noFill/>
          <a:ln w="9525">
            <a:noFill/>
            <a:miter lim="800000"/>
            <a:headEnd/>
            <a:tailEnd/>
          </a:ln>
          <a:effectLst/>
          <a:extLst/>
        </p:spPr>
        <p:txBody>
          <a:bodyPr wrap="none" anchor="ctr"/>
          <a:lstStyle/>
          <a:p>
            <a:endParaRPr lang="en-US" sz="2400" dirty="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accent6"/>
                </a:solidFill>
                <a:latin typeface="Helvetica Neue Medium"/>
                <a:cs typeface="Helvetica Neue Medium"/>
              </a:defRPr>
            </a:lvl1pPr>
          </a:lstStyle>
          <a:p>
            <a:endParaRPr lang="en-US" dirty="0"/>
          </a:p>
        </p:txBody>
      </p:sp>
      <p:grpSp>
        <p:nvGrpSpPr>
          <p:cNvPr id="56345" name="Group 25"/>
          <p:cNvGrpSpPr>
            <a:grpSpLocks/>
          </p:cNvGrpSpPr>
          <p:nvPr userDrawn="1"/>
        </p:nvGrpSpPr>
        <p:grpSpPr bwMode="auto">
          <a:xfrm>
            <a:off x="7205135" y="6126158"/>
            <a:ext cx="2275417" cy="660400"/>
            <a:chOff x="3596" y="3859"/>
            <a:chExt cx="1075" cy="416"/>
          </a:xfrm>
        </p:grpSpPr>
        <p:pic>
          <p:nvPicPr>
            <p:cNvPr id="56346" name="Picture 26"/>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accent6"/>
                  </a:solidFill>
                </a:rPr>
                <a:t>Federal Aviation</a:t>
              </a:r>
            </a:p>
            <a:p>
              <a:pPr>
                <a:lnSpc>
                  <a:spcPct val="85000"/>
                </a:lnSpc>
                <a:spcBef>
                  <a:spcPct val="0"/>
                </a:spcBef>
                <a:buFontTx/>
                <a:buNone/>
              </a:pPr>
              <a:r>
                <a:rPr lang="en-US" sz="1200" b="1" dirty="0">
                  <a:solidFill>
                    <a:schemeClr val="accent6"/>
                  </a:solidFill>
                </a:rPr>
                <a:t>Administration</a:t>
              </a:r>
            </a:p>
          </p:txBody>
        </p:sp>
      </p:grpSp>
      <p:sp>
        <p:nvSpPr>
          <p:cNvPr id="56349" name="Text Box 29" hidden="1"/>
          <p:cNvSpPr txBox="1">
            <a:spLocks noChangeArrowheads="1"/>
          </p:cNvSpPr>
          <p:nvPr userDrawn="1"/>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userDrawn="1"/>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extLst>
      <p:ext uri="{BB962C8B-B14F-4D97-AF65-F5344CB8AC3E}">
        <p14:creationId xmlns:p14="http://schemas.microsoft.com/office/powerpoint/2010/main" val="2988165268"/>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21.jp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16.jpe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ags" Target="../tags/tag1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tags" Target="../tags/tag1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24.jp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8.png"/><Relationship Id="rId5" Type="http://schemas.openxmlformats.org/officeDocument/2006/relationships/hyperlink" Target="https://bit.ly/3g7GJOf" TargetMode="Externa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8.xml"/><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44.png"/><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43.png"/><Relationship Id="rId5" Type="http://schemas.openxmlformats.org/officeDocument/2006/relationships/hyperlink" Target="http://www.mywingsinitiative.org/" TargetMode="Externa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47.png"/><Relationship Id="rId5" Type="http://schemas.openxmlformats.org/officeDocument/2006/relationships/hyperlink" Target="https://www.faa.gov/about/initiatives/gasafetyoutreach" TargetMode="Externa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tags" Target="../tags/tag3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8.jpeg"/><Relationship Id="rId5" Type="http://schemas.openxmlformats.org/officeDocument/2006/relationships/image" Target="../media/image17.jp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19.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85" name="Text Box 17"/>
          <p:cNvSpPr txBox="1">
            <a:spLocks noChangeArrowheads="1"/>
          </p:cNvSpPr>
          <p:nvPr/>
        </p:nvSpPr>
        <p:spPr bwMode="auto">
          <a:xfrm>
            <a:off x="3380613" y="3411590"/>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&lt;Audience&gt;</a:t>
            </a:r>
          </a:p>
        </p:txBody>
      </p:sp>
      <p:sp>
        <p:nvSpPr>
          <p:cNvPr id="32786" name="Text Box 18"/>
          <p:cNvSpPr txBox="1">
            <a:spLocks noChangeArrowheads="1"/>
          </p:cNvSpPr>
          <p:nvPr/>
        </p:nvSpPr>
        <p:spPr bwMode="auto">
          <a:xfrm>
            <a:off x="3367970" y="3791452"/>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&lt;Presenter&gt;</a:t>
            </a:r>
          </a:p>
        </p:txBody>
      </p:sp>
      <p:sp>
        <p:nvSpPr>
          <p:cNvPr id="32787" name="Text Box 19"/>
          <p:cNvSpPr txBox="1">
            <a:spLocks noChangeArrowheads="1"/>
          </p:cNvSpPr>
          <p:nvPr/>
        </p:nvSpPr>
        <p:spPr bwMode="auto">
          <a:xfrm>
            <a:off x="3374254" y="4161188"/>
            <a:ext cx="3465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 &gt;</a:t>
            </a:r>
          </a:p>
        </p:txBody>
      </p:sp>
      <p:sp>
        <p:nvSpPr>
          <p:cNvPr id="9" name="Rectangle 11"/>
          <p:cNvSpPr txBox="1">
            <a:spLocks noChangeArrowheads="1"/>
          </p:cNvSpPr>
          <p:nvPr/>
        </p:nvSpPr>
        <p:spPr bwMode="auto">
          <a:xfrm>
            <a:off x="526483" y="390292"/>
            <a:ext cx="4940269"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3600" kern="0" dirty="0"/>
              <a:t>The National FAA Safety Team Presents</a:t>
            </a:r>
          </a:p>
        </p:txBody>
      </p:sp>
      <p:sp>
        <p:nvSpPr>
          <p:cNvPr id="10" name="Rectangle 12"/>
          <p:cNvSpPr>
            <a:spLocks noGrp="1" noChangeArrowheads="1"/>
          </p:cNvSpPr>
          <p:nvPr>
            <p:ph type="subTitle" idx="1"/>
          </p:nvPr>
        </p:nvSpPr>
        <p:spPr>
          <a:xfrm>
            <a:off x="526484" y="1829016"/>
            <a:ext cx="7114538" cy="1050818"/>
          </a:xfrm>
        </p:spPr>
        <p:txBody>
          <a:bodyPr/>
          <a:lstStyle/>
          <a:p>
            <a:r>
              <a:rPr lang="en-US" dirty="0" smtClean="0"/>
              <a:t>Topic of the Month – November </a:t>
            </a:r>
          </a:p>
          <a:p>
            <a:r>
              <a:rPr lang="en-US" dirty="0" smtClean="0"/>
              <a:t>Normalization of Deviation Bias</a:t>
            </a:r>
          </a:p>
        </p:txBody>
      </p:sp>
    </p:spTree>
    <p:custDataLst>
      <p:tags r:id="rId1"/>
    </p:custData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Dunning - Kruger Effect</a:t>
            </a:r>
            <a:endParaRPr lang="en-US" dirty="0"/>
          </a:p>
        </p:txBody>
      </p:sp>
      <p:sp>
        <p:nvSpPr>
          <p:cNvPr id="3" name="Content Placeholder 2"/>
          <p:cNvSpPr>
            <a:spLocks noGrp="1"/>
          </p:cNvSpPr>
          <p:nvPr>
            <p:ph idx="1"/>
          </p:nvPr>
        </p:nvSpPr>
        <p:spPr>
          <a:xfrm>
            <a:off x="571500" y="1084056"/>
            <a:ext cx="10733617" cy="4391025"/>
          </a:xfrm>
        </p:spPr>
        <p:txBody>
          <a:bodyPr/>
          <a:lstStyle/>
          <a:p>
            <a:r>
              <a:rPr lang="en-US" dirty="0" smtClean="0"/>
              <a:t>Less experienced practitioners tend to overrate their ability</a:t>
            </a:r>
          </a:p>
          <a:p>
            <a:pPr lvl="1"/>
            <a:r>
              <a:rPr lang="en-US" dirty="0" smtClean="0"/>
              <a:t>and their decision making</a:t>
            </a:r>
          </a:p>
          <a:p>
            <a:r>
              <a:rPr lang="en-US" dirty="0" smtClean="0"/>
              <a:t>More experienced aviators appear to be more cautious</a:t>
            </a:r>
          </a:p>
          <a:p>
            <a:pPr lvl="1"/>
            <a:r>
              <a:rPr lang="en-US" dirty="0" smtClean="0"/>
              <a:t>Taking more factors into consideration</a:t>
            </a:r>
          </a:p>
          <a:p>
            <a:pPr lvl="1"/>
            <a:r>
              <a:rPr lang="en-US" dirty="0" smtClean="0"/>
              <a:t>Considering their previous experience</a:t>
            </a:r>
          </a:p>
          <a:p>
            <a:pPr lvl="1"/>
            <a:endParaRPr lang="en-US" dirty="0"/>
          </a:p>
        </p:txBody>
      </p:sp>
      <p:pic>
        <p:nvPicPr>
          <p:cNvPr id="4" name="Picture 3" descr="TAKING RISKS &amp; WINNING! - Bob Proctor On Risk-Taking For Ambitious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930" y="3510377"/>
            <a:ext cx="3723861" cy="2094672"/>
          </a:xfrm>
          <a:prstGeom prst="rect">
            <a:avLst/>
          </a:prstGeom>
          <a:ln>
            <a:noFill/>
          </a:ln>
          <a:effectLst>
            <a:outerShdw blurRad="292100" dist="139700" dir="2700000" algn="tl" rotWithShape="0">
              <a:srgbClr val="333333">
                <a:alpha val="65000"/>
              </a:srgbClr>
            </a:outerShdw>
          </a:effectLst>
        </p:spPr>
      </p:pic>
      <p:pic>
        <p:nvPicPr>
          <p:cNvPr id="6" name="Picture 5" descr="17 Questions You've Always Wanted To Ask Your Airline Pilot | GQ"/>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6017" y="3279568"/>
            <a:ext cx="3677478" cy="245012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9056002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She’ll haul anything that will fit in the door</a:t>
            </a:r>
            <a:endParaRPr lang="en-US" dirty="0"/>
          </a:p>
        </p:txBody>
      </p:sp>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11292" t="18059" r="19666"/>
          <a:stretch/>
        </p:blipFill>
        <p:spPr>
          <a:xfrm>
            <a:off x="8303114" y="2649515"/>
            <a:ext cx="3548033" cy="2829810"/>
          </a:xfrm>
          <a:prstGeom prst="rect">
            <a:avLst/>
          </a:prstGeom>
          <a:ln>
            <a:noFill/>
          </a:ln>
          <a:effectLst>
            <a:outerShdw blurRad="292100" dist="139700" dir="2700000" algn="tl" rotWithShape="0">
              <a:srgbClr val="333333">
                <a:alpha val="65000"/>
              </a:srgbClr>
            </a:outerShdw>
          </a:effectLst>
        </p:spPr>
      </p:pic>
      <p:sp>
        <p:nvSpPr>
          <p:cNvPr id="5" name="Content Placeholder 4"/>
          <p:cNvSpPr txBox="1">
            <a:spLocks/>
          </p:cNvSpPr>
          <p:nvPr/>
        </p:nvSpPr>
        <p:spPr bwMode="auto">
          <a:xfrm>
            <a:off x="571500" y="1185580"/>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smtClean="0"/>
              <a:t>Airplane owned for more than 10 years</a:t>
            </a:r>
          </a:p>
          <a:p>
            <a:pPr lvl="1"/>
            <a:r>
              <a:rPr lang="en-US" kern="0" dirty="0" smtClean="0"/>
              <a:t>Max T.O. Wt.		2550</a:t>
            </a:r>
          </a:p>
          <a:p>
            <a:pPr lvl="1"/>
            <a:r>
              <a:rPr lang="en-US" kern="0" dirty="0" smtClean="0"/>
              <a:t>Empty Weight 		1680</a:t>
            </a:r>
          </a:p>
          <a:p>
            <a:pPr lvl="1"/>
            <a:r>
              <a:rPr lang="en-US" kern="0" dirty="0"/>
              <a:t>Fuel 53 </a:t>
            </a:r>
            <a:r>
              <a:rPr lang="en-US" kern="0" dirty="0" smtClean="0"/>
              <a:t>Gal</a:t>
            </a:r>
            <a:r>
              <a:rPr lang="en-US" kern="0" dirty="0"/>
              <a:t>	</a:t>
            </a:r>
            <a:r>
              <a:rPr lang="en-US" kern="0" dirty="0" smtClean="0"/>
              <a:t>	  318 </a:t>
            </a:r>
            <a:r>
              <a:rPr lang="en-US" kern="0" dirty="0"/>
              <a:t>Lb</a:t>
            </a:r>
            <a:r>
              <a:rPr lang="en-US" kern="0" dirty="0" smtClean="0"/>
              <a:t>.</a:t>
            </a:r>
          </a:p>
          <a:p>
            <a:pPr lvl="1"/>
            <a:r>
              <a:rPr lang="en-US" kern="0" dirty="0" smtClean="0"/>
              <a:t>Useful Load		  552 Lb.</a:t>
            </a:r>
            <a:endParaRPr lang="en-US" kern="0" dirty="0"/>
          </a:p>
          <a:p>
            <a:pPr marL="457200" lvl="1" indent="0">
              <a:buNone/>
            </a:pPr>
            <a:endParaRPr lang="en-US" kern="0" dirty="0" smtClean="0"/>
          </a:p>
        </p:txBody>
      </p:sp>
    </p:spTree>
    <p:custDataLst>
      <p:tags r:id="rId1"/>
    </p:custDataLst>
    <p:extLst>
      <p:ext uri="{BB962C8B-B14F-4D97-AF65-F5344CB8AC3E}">
        <p14:creationId xmlns:p14="http://schemas.microsoft.com/office/powerpoint/2010/main" val="25984377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Ten years of operational drift		</a:t>
            </a:r>
            <a:endParaRPr lang="en-US" dirty="0"/>
          </a:p>
        </p:txBody>
      </p:sp>
      <p:grpSp>
        <p:nvGrpSpPr>
          <p:cNvPr id="9" name="Group 8"/>
          <p:cNvGrpSpPr/>
          <p:nvPr/>
        </p:nvGrpSpPr>
        <p:grpSpPr>
          <a:xfrm>
            <a:off x="571500" y="1179095"/>
            <a:ext cx="6568719" cy="4619611"/>
            <a:chOff x="2226365" y="649288"/>
            <a:chExt cx="7187998" cy="5125355"/>
          </a:xfrm>
        </p:grpSpPr>
        <p:pic>
          <p:nvPicPr>
            <p:cNvPr id="5" name="Picture 4"/>
            <p:cNvPicPr>
              <a:picLocks noChangeAspect="1"/>
            </p:cNvPicPr>
            <p:nvPr/>
          </p:nvPicPr>
          <p:blipFill>
            <a:blip r:embed="rId4"/>
            <a:stretch>
              <a:fillRect/>
            </a:stretch>
          </p:blipFill>
          <p:spPr>
            <a:xfrm>
              <a:off x="2226365" y="649288"/>
              <a:ext cx="7187998" cy="5125355"/>
            </a:xfrm>
            <a:prstGeom prst="rect">
              <a:avLst/>
            </a:prstGeom>
            <a:ln>
              <a:noFill/>
            </a:ln>
            <a:effectLst>
              <a:outerShdw blurRad="292100" dist="139700" dir="2700000" algn="tl" rotWithShape="0">
                <a:srgbClr val="333333">
                  <a:alpha val="65000"/>
                </a:srgbClr>
              </a:outerShdw>
            </a:effectLst>
          </p:spPr>
        </p:pic>
        <p:sp>
          <p:nvSpPr>
            <p:cNvPr id="7" name="5-Point Star 6"/>
            <p:cNvSpPr/>
            <p:nvPr/>
          </p:nvSpPr>
          <p:spPr bwMode="auto">
            <a:xfrm>
              <a:off x="6376955" y="1952657"/>
              <a:ext cx="397565" cy="344556"/>
            </a:xfrm>
            <a:prstGeom prst="star5">
              <a:avLst/>
            </a:prstGeom>
            <a:solidFill>
              <a:srgbClr val="00B05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8" name="5-Point Star 7"/>
            <p:cNvSpPr/>
            <p:nvPr/>
          </p:nvSpPr>
          <p:spPr bwMode="auto">
            <a:xfrm>
              <a:off x="7449677" y="848824"/>
              <a:ext cx="397565" cy="344556"/>
            </a:xfrm>
            <a:prstGeom prst="star5">
              <a:avLst/>
            </a:prstGeom>
            <a:solidFill>
              <a:srgbClr val="C0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grpSp>
      <p:pic>
        <p:nvPicPr>
          <p:cNvPr id="10" name="Content Placeholder 3"/>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11292" t="18059" r="19666"/>
          <a:stretch/>
        </p:blipFill>
        <p:spPr>
          <a:xfrm>
            <a:off x="8173563" y="2779294"/>
            <a:ext cx="3570510" cy="282981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81410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8209" name="Rectangle 2"/>
          <p:cNvSpPr>
            <a:spLocks noGrp="1" noChangeArrowheads="1"/>
          </p:cNvSpPr>
          <p:nvPr>
            <p:ph type="title" idx="4294967295"/>
          </p:nvPr>
        </p:nvSpPr>
        <p:spPr/>
        <p:txBody>
          <a:bodyPr/>
          <a:lstStyle/>
          <a:p>
            <a:pPr eaLnBrk="1" hangingPunct="1"/>
            <a:r>
              <a:rPr lang="en-US" altLang="en-US" sz="2000"/>
              <a:t>Examples of Weight and Balance Limits</a:t>
            </a:r>
          </a:p>
        </p:txBody>
      </p:sp>
      <p:sp>
        <p:nvSpPr>
          <p:cNvPr id="65539" name="Line 4"/>
          <p:cNvSpPr>
            <a:spLocks noChangeShapeType="1"/>
          </p:cNvSpPr>
          <p:nvPr/>
        </p:nvSpPr>
        <p:spPr bwMode="auto">
          <a:xfrm flipV="1">
            <a:off x="4113213" y="4252914"/>
            <a:ext cx="0" cy="149542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40" name="Line 5"/>
          <p:cNvSpPr>
            <a:spLocks noChangeShapeType="1"/>
          </p:cNvSpPr>
          <p:nvPr/>
        </p:nvSpPr>
        <p:spPr bwMode="auto">
          <a:xfrm flipV="1">
            <a:off x="4111626" y="3298825"/>
            <a:ext cx="1141413" cy="9525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41" name="Line 6"/>
          <p:cNvSpPr>
            <a:spLocks noChangeShapeType="1"/>
          </p:cNvSpPr>
          <p:nvPr/>
        </p:nvSpPr>
        <p:spPr bwMode="auto">
          <a:xfrm flipV="1">
            <a:off x="5241926" y="3303589"/>
            <a:ext cx="1712913" cy="1587"/>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42" name="Line 7"/>
          <p:cNvSpPr>
            <a:spLocks noChangeShapeType="1"/>
          </p:cNvSpPr>
          <p:nvPr/>
        </p:nvSpPr>
        <p:spPr bwMode="auto">
          <a:xfrm flipV="1">
            <a:off x="6937375" y="3305175"/>
            <a:ext cx="0" cy="24257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6" name="AutoShape 10"/>
          <p:cNvSpPr>
            <a:spLocks/>
          </p:cNvSpPr>
          <p:nvPr/>
        </p:nvSpPr>
        <p:spPr bwMode="auto">
          <a:xfrm>
            <a:off x="7505701" y="946150"/>
            <a:ext cx="2987675" cy="984250"/>
          </a:xfrm>
          <a:prstGeom prst="borderCallout3">
            <a:avLst>
              <a:gd name="adj1" fmla="val 15449"/>
              <a:gd name="adj2" fmla="val -2407"/>
              <a:gd name="adj3" fmla="val 15449"/>
              <a:gd name="adj4" fmla="val -42319"/>
              <a:gd name="adj5" fmla="val 148500"/>
              <a:gd name="adj6" fmla="val -42319"/>
              <a:gd name="adj7" fmla="val 220925"/>
              <a:gd name="adj8" fmla="val -42582"/>
            </a:avLst>
          </a:prstGeom>
          <a:noFill/>
          <a:ln w="38100" algn="ctr">
            <a:solidFill>
              <a:srgbClr val="FF6600"/>
            </a:solidFill>
            <a:miter lim="800000"/>
            <a:headEnd/>
            <a:tailEnd type="stealth" w="lg" len="lg"/>
          </a:ln>
          <a:extLst>
            <a:ext uri="{909E8E84-426E-40DD-AFC4-6F175D3DCCD1}">
              <a14:hiddenFill xmlns:a14="http://schemas.microsoft.com/office/drawing/2010/main">
                <a:solidFill>
                  <a:srgbClr val="FFFFFF"/>
                </a:solidFill>
              </a14:hiddenFill>
            </a:ext>
          </a:extLst>
        </p:spPr>
        <p:txBody>
          <a:bodyPr lIns="0" rIns="0"/>
          <a:lstStyle>
            <a:lvl1pPr marL="342900" indent="-342900" eaLnBrk="0" hangingPunct="0">
              <a:defRPr>
                <a:solidFill>
                  <a:schemeClr val="bg1"/>
                </a:solidFill>
                <a:latin typeface="Arial" panose="020B0604020202020204" pitchFamily="34" charset="0"/>
              </a:defRPr>
            </a:lvl1pPr>
            <a:lvl2pPr marL="114300" eaLnBrk="0" hangingPunct="0">
              <a:defRPr>
                <a:solidFill>
                  <a:schemeClr val="bg1"/>
                </a:solidFill>
                <a:latin typeface="Arial" panose="020B0604020202020204" pitchFamily="34" charset="0"/>
              </a:defRPr>
            </a:lvl2pPr>
            <a:lvl3pPr marL="1143000" indent="-228600" eaLnBrk="0" hangingPunct="0">
              <a:defRPr>
                <a:solidFill>
                  <a:schemeClr val="bg1"/>
                </a:solidFill>
                <a:latin typeface="Arial" panose="020B0604020202020204" pitchFamily="34" charset="0"/>
              </a:defRPr>
            </a:lvl3pPr>
            <a:lvl4pPr marL="1600200" indent="-228600" eaLnBrk="0" hangingPunct="0">
              <a:defRPr>
                <a:solidFill>
                  <a:schemeClr val="bg1"/>
                </a:solidFill>
                <a:latin typeface="Arial" panose="020B0604020202020204" pitchFamily="34" charset="0"/>
              </a:defRPr>
            </a:lvl4pPr>
            <a:lvl5pPr marL="2057400" indent="-228600" eaLnBrk="0" hangingPunct="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lvl="1" eaLnBrk="1" hangingPunct="1">
              <a:spcBef>
                <a:spcPct val="20000"/>
              </a:spcBef>
              <a:buNone/>
            </a:pPr>
            <a:r>
              <a:rPr lang="en-US" altLang="en-US" sz="2000" b="1" dirty="0">
                <a:solidFill>
                  <a:schemeClr val="tx1"/>
                </a:solidFill>
              </a:rPr>
              <a:t>Typically based on climb performance, &amp; airframe strength</a:t>
            </a:r>
          </a:p>
        </p:txBody>
      </p:sp>
      <p:sp>
        <p:nvSpPr>
          <p:cNvPr id="20487" name="AutoShape 11"/>
          <p:cNvSpPr>
            <a:spLocks/>
          </p:cNvSpPr>
          <p:nvPr/>
        </p:nvSpPr>
        <p:spPr bwMode="auto">
          <a:xfrm>
            <a:off x="2414588" y="1495426"/>
            <a:ext cx="3524250" cy="798513"/>
          </a:xfrm>
          <a:prstGeom prst="borderCallout3">
            <a:avLst>
              <a:gd name="adj1" fmla="val 14315"/>
              <a:gd name="adj2" fmla="val -2162"/>
              <a:gd name="adj3" fmla="val 14315"/>
              <a:gd name="adj4" fmla="val -4639"/>
              <a:gd name="adj5" fmla="val 143736"/>
              <a:gd name="adj6" fmla="val -4639"/>
              <a:gd name="adj7" fmla="val 254634"/>
              <a:gd name="adj8" fmla="val 68813"/>
            </a:avLst>
          </a:prstGeom>
          <a:noFill/>
          <a:ln w="38100" algn="ctr">
            <a:solidFill>
              <a:srgbClr val="FF6600"/>
            </a:solidFill>
            <a:miter lim="800000"/>
            <a:headEnd/>
            <a:tailEnd type="stealth" w="lg" len="lg"/>
          </a:ln>
          <a:extLst>
            <a:ext uri="{909E8E84-426E-40DD-AFC4-6F175D3DCCD1}">
              <a14:hiddenFill xmlns:a14="http://schemas.microsoft.com/office/drawing/2010/main">
                <a:solidFill>
                  <a:srgbClr val="FFFFFF"/>
                </a:solidFill>
              </a14:hiddenFill>
            </a:ext>
          </a:extLst>
        </p:spPr>
        <p:txBody>
          <a:bodyPr lIns="0" rIns="0"/>
          <a:lstStyle>
            <a:lvl1pPr eaLnBrk="0" hangingPunct="0">
              <a:defRPr>
                <a:solidFill>
                  <a:schemeClr val="bg1"/>
                </a:solidFill>
                <a:latin typeface="Arial" panose="020B0604020202020204" pitchFamily="34" charset="0"/>
              </a:defRPr>
            </a:lvl1pPr>
            <a:lvl2pPr marL="114300" eaLnBrk="0" hangingPunct="0">
              <a:defRPr>
                <a:solidFill>
                  <a:schemeClr val="bg1"/>
                </a:solidFill>
                <a:latin typeface="Arial" panose="020B0604020202020204" pitchFamily="34" charset="0"/>
              </a:defRPr>
            </a:lvl2pPr>
            <a:lvl3pPr marL="1143000" indent="-228600" eaLnBrk="0" hangingPunct="0">
              <a:defRPr>
                <a:solidFill>
                  <a:schemeClr val="bg1"/>
                </a:solidFill>
                <a:latin typeface="Arial" panose="020B0604020202020204" pitchFamily="34" charset="0"/>
              </a:defRPr>
            </a:lvl3pPr>
            <a:lvl4pPr marL="1600200" indent="-228600" eaLnBrk="0" hangingPunct="0">
              <a:defRPr>
                <a:solidFill>
                  <a:schemeClr val="bg1"/>
                </a:solidFill>
                <a:latin typeface="Arial" panose="020B0604020202020204" pitchFamily="34" charset="0"/>
              </a:defRPr>
            </a:lvl4pPr>
            <a:lvl5pPr marL="2057400" indent="-228600" eaLnBrk="0" hangingPunct="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lvl="1" eaLnBrk="1" hangingPunct="1">
              <a:spcBef>
                <a:spcPct val="20000"/>
              </a:spcBef>
              <a:buNone/>
            </a:pPr>
            <a:r>
              <a:rPr lang="en-US" altLang="en-US" sz="2000" b="1" dirty="0">
                <a:solidFill>
                  <a:schemeClr val="tx1"/>
                </a:solidFill>
              </a:rPr>
              <a:t>Nose Gear limits, ability to flare, trim </a:t>
            </a:r>
          </a:p>
          <a:p>
            <a:pPr eaLnBrk="1" hangingPunct="1">
              <a:spcBef>
                <a:spcPct val="20000"/>
              </a:spcBef>
              <a:buFontTx/>
              <a:buChar char="–"/>
            </a:pPr>
            <a:endParaRPr lang="en-US" altLang="en-US" sz="2000" b="1" dirty="0"/>
          </a:p>
        </p:txBody>
      </p:sp>
      <p:sp>
        <p:nvSpPr>
          <p:cNvPr id="20488" name="AutoShape 17"/>
          <p:cNvSpPr>
            <a:spLocks/>
          </p:cNvSpPr>
          <p:nvPr/>
        </p:nvSpPr>
        <p:spPr bwMode="auto">
          <a:xfrm>
            <a:off x="8097386" y="2579033"/>
            <a:ext cx="3035478" cy="1938992"/>
          </a:xfrm>
          <a:prstGeom prst="borderCallout2">
            <a:avLst>
              <a:gd name="adj1" fmla="val 4495"/>
              <a:gd name="adj2" fmla="val -2935"/>
              <a:gd name="adj3" fmla="val 4595"/>
              <a:gd name="adj4" fmla="val -16073"/>
              <a:gd name="adj5" fmla="val 82049"/>
              <a:gd name="adj6" fmla="val -33761"/>
            </a:avLst>
          </a:prstGeom>
          <a:noFill/>
          <a:ln w="38100" algn="ctr">
            <a:solidFill>
              <a:srgbClr val="FF6600"/>
            </a:solidFill>
            <a:miter lim="800000"/>
            <a:headEnd/>
            <a:tailEnd type="stealth" w="lg" len="lg"/>
          </a:ln>
          <a:extLst>
            <a:ext uri="{909E8E84-426E-40DD-AFC4-6F175D3DCCD1}">
              <a14:hiddenFill xmlns:a14="http://schemas.microsoft.com/office/drawing/2010/main">
                <a:solidFill>
                  <a:srgbClr val="FFFFFF"/>
                </a:solidFill>
              </a14:hiddenFill>
            </a:ext>
          </a:extLst>
        </p:spPr>
        <p:txBody>
          <a:bodyPr wrap="square" lIns="0" rIns="0">
            <a:spAutoFit/>
          </a:bodyPr>
          <a:lstStyle>
            <a:lvl1pPr marL="342900" indent="-342900" eaLnBrk="0" hangingPunct="0">
              <a:defRPr>
                <a:solidFill>
                  <a:schemeClr val="bg1"/>
                </a:solidFill>
                <a:latin typeface="Arial" panose="020B0604020202020204" pitchFamily="34" charset="0"/>
              </a:defRPr>
            </a:lvl1pPr>
            <a:lvl2pPr marL="114300" eaLnBrk="0" hangingPunct="0">
              <a:defRPr>
                <a:solidFill>
                  <a:schemeClr val="bg1"/>
                </a:solidFill>
                <a:latin typeface="Arial" panose="020B0604020202020204" pitchFamily="34" charset="0"/>
              </a:defRPr>
            </a:lvl2pPr>
            <a:lvl3pPr marL="1143000" indent="-228600" eaLnBrk="0" hangingPunct="0">
              <a:defRPr>
                <a:solidFill>
                  <a:schemeClr val="bg1"/>
                </a:solidFill>
                <a:latin typeface="Arial" panose="020B0604020202020204" pitchFamily="34" charset="0"/>
              </a:defRPr>
            </a:lvl3pPr>
            <a:lvl4pPr marL="1600200" indent="-228600" eaLnBrk="0" hangingPunct="0">
              <a:defRPr>
                <a:solidFill>
                  <a:schemeClr val="bg1"/>
                </a:solidFill>
                <a:latin typeface="Arial" panose="020B0604020202020204" pitchFamily="34" charset="0"/>
              </a:defRPr>
            </a:lvl4pPr>
            <a:lvl5pPr marL="2057400" indent="-228600" eaLnBrk="0" hangingPunct="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lvl="1" eaLnBrk="1" hangingPunct="1">
              <a:spcBef>
                <a:spcPct val="20000"/>
              </a:spcBef>
              <a:buNone/>
            </a:pPr>
            <a:r>
              <a:rPr lang="en-US" altLang="en-US" sz="2000" b="1" dirty="0">
                <a:solidFill>
                  <a:schemeClr val="tx1"/>
                </a:solidFill>
              </a:rPr>
              <a:t>Tail gear structural limit, </a:t>
            </a:r>
            <a:r>
              <a:rPr lang="en-US" altLang="en-US" sz="2000" b="1" dirty="0" smtClean="0">
                <a:solidFill>
                  <a:schemeClr val="tx1"/>
                </a:solidFill>
              </a:rPr>
              <a:t>stick </a:t>
            </a:r>
            <a:r>
              <a:rPr lang="en-US" altLang="en-US" sz="2000" b="1" dirty="0">
                <a:solidFill>
                  <a:schemeClr val="tx1"/>
                </a:solidFill>
              </a:rPr>
              <a:t>forces going to zero, spin resistance, longitudinal stability, can’t push </a:t>
            </a:r>
            <a:r>
              <a:rPr lang="en-US" altLang="en-US" sz="2000" b="1" dirty="0" smtClean="0">
                <a:solidFill>
                  <a:schemeClr val="tx1"/>
                </a:solidFill>
              </a:rPr>
              <a:t>forward </a:t>
            </a:r>
            <a:r>
              <a:rPr lang="en-US" altLang="en-US" sz="2000" b="1" dirty="0">
                <a:solidFill>
                  <a:schemeClr val="tx1"/>
                </a:solidFill>
              </a:rPr>
              <a:t>on balked landing</a:t>
            </a:r>
            <a:endParaRPr lang="en-US" altLang="en-US" sz="2000" dirty="0">
              <a:solidFill>
                <a:schemeClr val="tx1"/>
              </a:solidFill>
            </a:endParaRPr>
          </a:p>
        </p:txBody>
      </p:sp>
      <p:sp>
        <p:nvSpPr>
          <p:cNvPr id="20489" name="AutoShape 18"/>
          <p:cNvSpPr>
            <a:spLocks/>
          </p:cNvSpPr>
          <p:nvPr/>
        </p:nvSpPr>
        <p:spPr bwMode="auto">
          <a:xfrm>
            <a:off x="1681163" y="4230689"/>
            <a:ext cx="1873250" cy="1423987"/>
          </a:xfrm>
          <a:prstGeom prst="borderCallout2">
            <a:avLst>
              <a:gd name="adj1" fmla="val 8028"/>
              <a:gd name="adj2" fmla="val 104069"/>
              <a:gd name="adj3" fmla="val 8028"/>
              <a:gd name="adj4" fmla="val 113051"/>
              <a:gd name="adj5" fmla="val 31216"/>
              <a:gd name="adj6" fmla="val 127202"/>
            </a:avLst>
          </a:prstGeom>
          <a:noFill/>
          <a:ln w="38100" algn="ctr">
            <a:solidFill>
              <a:srgbClr val="FF6600"/>
            </a:solidFill>
            <a:miter lim="800000"/>
            <a:headEnd/>
            <a:tailEnd type="stealth" w="lg" len="lg"/>
          </a:ln>
          <a:extLst>
            <a:ext uri="{909E8E84-426E-40DD-AFC4-6F175D3DCCD1}">
              <a14:hiddenFill xmlns:a14="http://schemas.microsoft.com/office/drawing/2010/main">
                <a:solidFill>
                  <a:srgbClr val="FFFFFF"/>
                </a:solidFill>
              </a14:hiddenFill>
            </a:ext>
          </a:extLst>
        </p:spPr>
        <p:txBody>
          <a:bodyPr lIns="0" rIns="0"/>
          <a:lstStyle>
            <a:lvl1pPr eaLnBrk="0" hangingPunct="0">
              <a:defRPr>
                <a:solidFill>
                  <a:schemeClr val="bg1"/>
                </a:solidFill>
                <a:latin typeface="Arial" panose="020B0604020202020204" pitchFamily="34" charset="0"/>
              </a:defRPr>
            </a:lvl1pPr>
            <a:lvl2pPr marL="742950" indent="-285750" eaLnBrk="0" hangingPunct="0">
              <a:defRPr>
                <a:solidFill>
                  <a:schemeClr val="bg1"/>
                </a:solidFill>
                <a:latin typeface="Arial" panose="020B0604020202020204" pitchFamily="34" charset="0"/>
              </a:defRPr>
            </a:lvl2pPr>
            <a:lvl3pPr marL="1143000" indent="-228600" eaLnBrk="0" hangingPunct="0">
              <a:defRPr>
                <a:solidFill>
                  <a:schemeClr val="bg1"/>
                </a:solidFill>
                <a:latin typeface="Arial" panose="020B0604020202020204" pitchFamily="34" charset="0"/>
              </a:defRPr>
            </a:lvl3pPr>
            <a:lvl4pPr marL="1600200" indent="-228600" eaLnBrk="0" hangingPunct="0">
              <a:defRPr>
                <a:solidFill>
                  <a:schemeClr val="bg1"/>
                </a:solidFill>
                <a:latin typeface="Arial" panose="020B0604020202020204" pitchFamily="34" charset="0"/>
              </a:defRPr>
            </a:lvl4pPr>
            <a:lvl5pPr marL="2057400" indent="-228600" eaLnBrk="0" hangingPunct="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eaLnBrk="1" hangingPunct="1">
              <a:spcBef>
                <a:spcPct val="20000"/>
              </a:spcBef>
              <a:buNone/>
            </a:pPr>
            <a:r>
              <a:rPr lang="en-US" altLang="en-US" sz="2000" b="1" dirty="0">
                <a:solidFill>
                  <a:schemeClr val="tx1"/>
                </a:solidFill>
              </a:rPr>
              <a:t>Horizontal Tail Strength, Ability to flare</a:t>
            </a:r>
            <a:r>
              <a:rPr lang="en-US" altLang="en-US" sz="2000" b="1" dirty="0"/>
              <a:t>, Nose Gear</a:t>
            </a:r>
          </a:p>
        </p:txBody>
      </p:sp>
      <p:sp>
        <p:nvSpPr>
          <p:cNvPr id="65547" name="Line 20"/>
          <p:cNvSpPr>
            <a:spLocks noChangeShapeType="1"/>
          </p:cNvSpPr>
          <p:nvPr/>
        </p:nvSpPr>
        <p:spPr bwMode="auto">
          <a:xfrm>
            <a:off x="3716338" y="5762625"/>
            <a:ext cx="4557712" cy="0"/>
          </a:xfrm>
          <a:prstGeom prst="line">
            <a:avLst/>
          </a:prstGeom>
          <a:noFill/>
          <a:ln w="25400">
            <a:solidFill>
              <a:srgbClr val="FF0000"/>
            </a:solidFill>
            <a:round/>
            <a:headEnd type="none" w="lg" len="lg"/>
            <a:tailEnd type="stealth" w="lg" len="lg"/>
          </a:ln>
          <a:extLst>
            <a:ext uri="{909E8E84-426E-40DD-AFC4-6F175D3DCCD1}">
              <a14:hiddenFill xmlns:a14="http://schemas.microsoft.com/office/drawing/2010/main">
                <a:noFill/>
              </a14:hiddenFill>
            </a:ext>
          </a:extLst>
        </p:spPr>
        <p:txBody>
          <a:bodyPr lIns="0" rIns="0"/>
          <a:lstStyle/>
          <a:p>
            <a:endParaRPr lang="en-US"/>
          </a:p>
        </p:txBody>
      </p:sp>
      <p:sp>
        <p:nvSpPr>
          <p:cNvPr id="65548" name="Text Box 21"/>
          <p:cNvSpPr txBox="1">
            <a:spLocks noChangeArrowheads="1"/>
          </p:cNvSpPr>
          <p:nvPr/>
        </p:nvSpPr>
        <p:spPr bwMode="auto">
          <a:xfrm>
            <a:off x="8370889" y="5537201"/>
            <a:ext cx="27619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type="none" w="lg" len="lg"/>
                <a:tailEnd/>
              </a14:hiddenLine>
            </a:ext>
          </a:extLst>
        </p:spPr>
        <p:txBody>
          <a:bodyPr wrap="none" lIns="0" rIns="0">
            <a:spAutoFit/>
          </a:bodyPr>
          <a:lstStyle>
            <a:lvl1pPr marL="228600" indent="-228600" eaLnBrk="0" hangingPunct="0">
              <a:defRPr>
                <a:solidFill>
                  <a:schemeClr val="bg1"/>
                </a:solidFill>
                <a:latin typeface="Arial" panose="020B0604020202020204" pitchFamily="34" charset="0"/>
              </a:defRPr>
            </a:lvl1pPr>
            <a:lvl2pPr marL="742950" indent="-285750" eaLnBrk="0" hangingPunct="0">
              <a:defRPr>
                <a:solidFill>
                  <a:schemeClr val="bg1"/>
                </a:solidFill>
                <a:latin typeface="Arial" panose="020B0604020202020204" pitchFamily="34" charset="0"/>
              </a:defRPr>
            </a:lvl2pPr>
            <a:lvl3pPr marL="1143000" indent="-228600" eaLnBrk="0" hangingPunct="0">
              <a:defRPr>
                <a:solidFill>
                  <a:schemeClr val="bg1"/>
                </a:solidFill>
                <a:latin typeface="Arial" panose="020B0604020202020204" pitchFamily="34" charset="0"/>
              </a:defRPr>
            </a:lvl3pPr>
            <a:lvl4pPr marL="1600200" indent="-228600" eaLnBrk="0" hangingPunct="0">
              <a:defRPr>
                <a:solidFill>
                  <a:schemeClr val="bg1"/>
                </a:solidFill>
                <a:latin typeface="Arial" panose="020B0604020202020204" pitchFamily="34" charset="0"/>
              </a:defRPr>
            </a:lvl4pPr>
            <a:lvl5pPr marL="2057400" indent="-228600" eaLnBrk="0" hangingPunct="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eaLnBrk="1" hangingPunct="1">
              <a:spcBef>
                <a:spcPct val="20000"/>
              </a:spcBef>
            </a:pPr>
            <a:r>
              <a:rPr lang="en-US" altLang="en-US"/>
              <a:t>(Center of Gravity)</a:t>
            </a:r>
          </a:p>
        </p:txBody>
      </p:sp>
      <p:sp>
        <p:nvSpPr>
          <p:cNvPr id="65549" name="Line 22"/>
          <p:cNvSpPr>
            <a:spLocks noChangeShapeType="1"/>
          </p:cNvSpPr>
          <p:nvPr/>
        </p:nvSpPr>
        <p:spPr bwMode="auto">
          <a:xfrm flipH="1" flipV="1">
            <a:off x="3705225" y="2730501"/>
            <a:ext cx="12700" cy="3033713"/>
          </a:xfrm>
          <a:prstGeom prst="line">
            <a:avLst/>
          </a:prstGeom>
          <a:noFill/>
          <a:ln w="25400">
            <a:solidFill>
              <a:srgbClr val="FF0000"/>
            </a:solidFill>
            <a:round/>
            <a:headEnd type="none" w="lg" len="lg"/>
            <a:tailEnd type="stealth" w="lg" len="lg"/>
          </a:ln>
          <a:extLst>
            <a:ext uri="{909E8E84-426E-40DD-AFC4-6F175D3DCCD1}">
              <a14:hiddenFill xmlns:a14="http://schemas.microsoft.com/office/drawing/2010/main">
                <a:noFill/>
              </a14:hiddenFill>
            </a:ext>
          </a:extLst>
        </p:spPr>
        <p:txBody>
          <a:bodyPr lIns="0" rIns="0"/>
          <a:lstStyle/>
          <a:p>
            <a:endParaRPr lang="en-US"/>
          </a:p>
        </p:txBody>
      </p:sp>
      <p:sp>
        <p:nvSpPr>
          <p:cNvPr id="65550" name="Text Box 23"/>
          <p:cNvSpPr txBox="1">
            <a:spLocks noChangeArrowheads="1"/>
          </p:cNvSpPr>
          <p:nvPr/>
        </p:nvSpPr>
        <p:spPr bwMode="auto">
          <a:xfrm>
            <a:off x="3311525" y="2400301"/>
            <a:ext cx="13272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type="none" w="lg" len="lg"/>
                <a:tailEnd/>
              </a14:hiddenLine>
            </a:ext>
          </a:extLst>
        </p:spPr>
        <p:txBody>
          <a:bodyPr wrap="none" lIns="0" rIns="0">
            <a:spAutoFit/>
          </a:bodyPr>
          <a:lstStyle>
            <a:lvl1pPr marL="228600" indent="-228600" eaLnBrk="0" hangingPunct="0">
              <a:defRPr>
                <a:solidFill>
                  <a:schemeClr val="bg1"/>
                </a:solidFill>
                <a:latin typeface="Arial" panose="020B0604020202020204" pitchFamily="34" charset="0"/>
              </a:defRPr>
            </a:lvl1pPr>
            <a:lvl2pPr marL="742950" indent="-285750" eaLnBrk="0" hangingPunct="0">
              <a:defRPr>
                <a:solidFill>
                  <a:schemeClr val="bg1"/>
                </a:solidFill>
                <a:latin typeface="Arial" panose="020B0604020202020204" pitchFamily="34" charset="0"/>
              </a:defRPr>
            </a:lvl2pPr>
            <a:lvl3pPr marL="1143000" indent="-228600" eaLnBrk="0" hangingPunct="0">
              <a:defRPr>
                <a:solidFill>
                  <a:schemeClr val="bg1"/>
                </a:solidFill>
                <a:latin typeface="Arial" panose="020B0604020202020204" pitchFamily="34" charset="0"/>
              </a:defRPr>
            </a:lvl3pPr>
            <a:lvl4pPr marL="1600200" indent="-228600" eaLnBrk="0" hangingPunct="0">
              <a:defRPr>
                <a:solidFill>
                  <a:schemeClr val="bg1"/>
                </a:solidFill>
                <a:latin typeface="Arial" panose="020B0604020202020204" pitchFamily="34" charset="0"/>
              </a:defRPr>
            </a:lvl4pPr>
            <a:lvl5pPr marL="2057400" indent="-228600" eaLnBrk="0" hangingPunct="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eaLnBrk="1" hangingPunct="1">
              <a:spcBef>
                <a:spcPct val="20000"/>
              </a:spcBef>
            </a:pPr>
            <a:r>
              <a:rPr lang="en-US" altLang="en-US"/>
              <a:t>(weight)</a:t>
            </a:r>
          </a:p>
        </p:txBody>
      </p:sp>
    </p:spTree>
    <p:custDataLst>
      <p:tags r:id="rId1"/>
    </p:custDataLst>
    <p:extLst>
      <p:ext uri="{BB962C8B-B14F-4D97-AF65-F5344CB8AC3E}">
        <p14:creationId xmlns:p14="http://schemas.microsoft.com/office/powerpoint/2010/main" val="32076350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8209"/>
                                        </p:tgtEl>
                                        <p:attrNameLst>
                                          <p:attrName>style.visibility</p:attrName>
                                        </p:attrNameLst>
                                      </p:cBhvr>
                                      <p:to>
                                        <p:strVal val="visible"/>
                                      </p:to>
                                    </p:set>
                                    <p:animEffect transition="in" filter="fade">
                                      <p:cBhvr>
                                        <p:cTn id="7" dur="2000"/>
                                        <p:tgtEl>
                                          <p:spTgt spid="4782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0487"/>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0486"/>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0488"/>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04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209" grpId="0"/>
      <p:bldP spid="20486" grpId="0" animBg="1"/>
      <p:bldP spid="20487" grpId="0" animBg="1"/>
      <p:bldP spid="20488" grpId="0" animBg="1"/>
      <p:bldP spid="20489"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idx="4294967295"/>
          </p:nvPr>
        </p:nvSpPr>
        <p:spPr>
          <a:xfrm>
            <a:off x="1909764" y="214313"/>
            <a:ext cx="8472487" cy="609600"/>
          </a:xfrm>
        </p:spPr>
        <p:txBody>
          <a:bodyPr/>
          <a:lstStyle/>
          <a:p>
            <a:pPr eaLnBrk="1" hangingPunct="1"/>
            <a:r>
              <a:rPr lang="en-US" altLang="en-US" sz="2400" dirty="0"/>
              <a:t>Weight Limits – True or False</a:t>
            </a:r>
          </a:p>
        </p:txBody>
      </p:sp>
      <p:sp>
        <p:nvSpPr>
          <p:cNvPr id="136195" name="Rectangle 3"/>
          <p:cNvSpPr>
            <a:spLocks noGrp="1" noChangeArrowheads="1"/>
          </p:cNvSpPr>
          <p:nvPr>
            <p:ph type="body" idx="4294967295"/>
          </p:nvPr>
        </p:nvSpPr>
        <p:spPr>
          <a:xfrm>
            <a:off x="1990726" y="1028700"/>
            <a:ext cx="8050213" cy="4776788"/>
          </a:xfrm>
        </p:spPr>
        <p:txBody>
          <a:bodyPr/>
          <a:lstStyle/>
          <a:p>
            <a:pPr eaLnBrk="1" hangingPunct="1">
              <a:lnSpc>
                <a:spcPct val="80000"/>
              </a:lnSpc>
              <a:buFontTx/>
              <a:buNone/>
            </a:pPr>
            <a:r>
              <a:rPr lang="en-US" altLang="en-US" sz="2000" dirty="0"/>
              <a:t>1. Maximum gross weight is selected early in the design of most airplanes and the rest of the airplane is designed around that number.</a:t>
            </a:r>
          </a:p>
          <a:p>
            <a:pPr eaLnBrk="1" hangingPunct="1">
              <a:lnSpc>
                <a:spcPct val="80000"/>
              </a:lnSpc>
              <a:buFontTx/>
              <a:buNone/>
            </a:pPr>
            <a:r>
              <a:rPr lang="en-US" altLang="en-US" sz="2000" dirty="0">
                <a:solidFill>
                  <a:srgbClr val="008080"/>
                </a:solidFill>
              </a:rPr>
              <a:t>Yes – that’s true.</a:t>
            </a:r>
          </a:p>
          <a:p>
            <a:pPr eaLnBrk="1" hangingPunct="1">
              <a:lnSpc>
                <a:spcPct val="80000"/>
              </a:lnSpc>
              <a:buFontTx/>
              <a:buNone/>
            </a:pPr>
            <a:r>
              <a:rPr lang="en-US" altLang="en-US" sz="2000" dirty="0"/>
              <a:t>2. Exceeding maximum gross weight routinely can result in fatigue problems.</a:t>
            </a:r>
          </a:p>
          <a:p>
            <a:pPr eaLnBrk="1" hangingPunct="1">
              <a:lnSpc>
                <a:spcPct val="80000"/>
              </a:lnSpc>
              <a:buFontTx/>
              <a:buNone/>
            </a:pPr>
            <a:r>
              <a:rPr lang="en-US" altLang="en-US" sz="2000" dirty="0">
                <a:solidFill>
                  <a:srgbClr val="008080"/>
                </a:solidFill>
              </a:rPr>
              <a:t>You bet – exceeding max gross weight – even by a little bit will result in fatigue problems.  As the fleet ages we’re seeing more of this.</a:t>
            </a:r>
          </a:p>
          <a:p>
            <a:pPr eaLnBrk="1" hangingPunct="1">
              <a:lnSpc>
                <a:spcPct val="80000"/>
              </a:lnSpc>
              <a:buFontTx/>
              <a:buNone/>
            </a:pPr>
            <a:r>
              <a:rPr lang="en-US" altLang="en-US" sz="2000" dirty="0"/>
              <a:t>3. Exceeding maximum gross weight results in lower climb rates and can result in structural failure.</a:t>
            </a:r>
          </a:p>
          <a:p>
            <a:pPr eaLnBrk="1" hangingPunct="1">
              <a:lnSpc>
                <a:spcPct val="80000"/>
              </a:lnSpc>
              <a:buFontTx/>
              <a:buNone/>
            </a:pPr>
            <a:r>
              <a:rPr lang="en-US" altLang="en-US" sz="2000" dirty="0">
                <a:solidFill>
                  <a:srgbClr val="008080"/>
                </a:solidFill>
              </a:rPr>
              <a:t>Well duh – of course we’re going to climb slower but the insidious thing is the possibility of structural failure.</a:t>
            </a:r>
          </a:p>
          <a:p>
            <a:pPr eaLnBrk="1" hangingPunct="1">
              <a:lnSpc>
                <a:spcPct val="80000"/>
              </a:lnSpc>
              <a:buFontTx/>
              <a:buNone/>
            </a:pPr>
            <a:r>
              <a:rPr lang="en-US" altLang="en-US" sz="2000" dirty="0"/>
              <a:t>4. When exceeding Max Gross Wt.  Stall speed goes up, controllability can be reduced, ability to maneuver without entering an accelerated stall can be reduced.</a:t>
            </a:r>
          </a:p>
          <a:p>
            <a:pPr eaLnBrk="1" hangingPunct="1">
              <a:lnSpc>
                <a:spcPct val="80000"/>
              </a:lnSpc>
              <a:buFontTx/>
              <a:buNone/>
            </a:pPr>
            <a:r>
              <a:rPr lang="en-US" altLang="en-US" sz="2000" dirty="0"/>
              <a:t> </a:t>
            </a:r>
            <a:r>
              <a:rPr lang="en-US" altLang="en-US" sz="2000" dirty="0">
                <a:solidFill>
                  <a:srgbClr val="008080"/>
                </a:solidFill>
              </a:rPr>
              <a:t>Yes this is all true when you exceed weight limits.</a:t>
            </a:r>
          </a:p>
        </p:txBody>
      </p:sp>
    </p:spTree>
    <p:custDataLst>
      <p:tags r:id="rId1"/>
    </p:custDataLst>
    <p:extLst>
      <p:ext uri="{BB962C8B-B14F-4D97-AF65-F5344CB8AC3E}">
        <p14:creationId xmlns:p14="http://schemas.microsoft.com/office/powerpoint/2010/main" val="16858725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619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619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619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6195">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6195">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6195">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619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5"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dirty="0" smtClean="0">
                <a:ea typeface="ＭＳ Ｐゴシック" pitchFamily="34" charset="-128"/>
              </a:rPr>
              <a:t>Operational drift and CFIT</a:t>
            </a:r>
          </a:p>
        </p:txBody>
      </p:sp>
      <p:sp>
        <p:nvSpPr>
          <p:cNvPr id="7171" name="Content Placeholder 2"/>
          <p:cNvSpPr>
            <a:spLocks noGrp="1"/>
          </p:cNvSpPr>
          <p:nvPr>
            <p:ph idx="1"/>
          </p:nvPr>
        </p:nvSpPr>
        <p:spPr>
          <a:xfrm>
            <a:off x="571501" y="1375650"/>
            <a:ext cx="4030480" cy="4391025"/>
          </a:xfrm>
        </p:spPr>
        <p:txBody>
          <a:bodyPr/>
          <a:lstStyle/>
          <a:p>
            <a:pPr marL="0" indent="0">
              <a:buNone/>
            </a:pPr>
            <a:r>
              <a:rPr lang="en-US" altLang="en-US" dirty="0" smtClean="0">
                <a:ea typeface="ＭＳ Ｐゴシック" pitchFamily="34" charset="-128"/>
              </a:rPr>
              <a:t>Reduced margins of safety</a:t>
            </a:r>
          </a:p>
          <a:p>
            <a:pPr marL="0" indent="0">
              <a:buNone/>
            </a:pPr>
            <a:r>
              <a:rPr lang="en-US" altLang="en-US" dirty="0" smtClean="0">
                <a:ea typeface="ＭＳ Ｐゴシック" pitchFamily="34" charset="-128"/>
              </a:rPr>
              <a:t>CFIT – a possibility</a:t>
            </a:r>
          </a:p>
        </p:txBody>
      </p:sp>
      <p:pic>
        <p:nvPicPr>
          <p:cNvPr id="7" name="Content Placeholder 4" descr="Free photo: &lt;strong&gt;Mountains&lt;/strong&gt;, Valley, Road, &lt;strong&gt;Clouds&lt;/strong&gt; - Free Image ..."/>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036695" y="1694659"/>
            <a:ext cx="6672010" cy="3753006"/>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1989481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99" y="496888"/>
            <a:ext cx="11296651" cy="609600"/>
          </a:xfrm>
        </p:spPr>
        <p:txBody>
          <a:bodyPr/>
          <a:lstStyle/>
          <a:p>
            <a:r>
              <a:rPr lang="en-US" dirty="0" smtClean="0"/>
              <a:t>Coping with Normalization of</a:t>
            </a:r>
            <a:br>
              <a:rPr lang="en-US" dirty="0" smtClean="0"/>
            </a:br>
            <a:r>
              <a:rPr lang="en-US" dirty="0" smtClean="0"/>
              <a:t>Deviation </a:t>
            </a:r>
            <a:endParaRPr lang="en-US" dirty="0"/>
          </a:p>
        </p:txBody>
      </p:sp>
      <p:sp>
        <p:nvSpPr>
          <p:cNvPr id="3" name="Content Placeholder 2"/>
          <p:cNvSpPr>
            <a:spLocks noGrp="1"/>
          </p:cNvSpPr>
          <p:nvPr>
            <p:ph idx="1"/>
          </p:nvPr>
        </p:nvSpPr>
        <p:spPr>
          <a:xfrm>
            <a:off x="571499" y="1483217"/>
            <a:ext cx="10733617" cy="4391025"/>
          </a:xfrm>
        </p:spPr>
        <p:txBody>
          <a:bodyPr/>
          <a:lstStyle/>
          <a:p>
            <a:pPr>
              <a:buNone/>
            </a:pPr>
            <a:r>
              <a:rPr lang="en-US" dirty="0" smtClean="0"/>
              <a:t>Recognition</a:t>
            </a:r>
            <a:endParaRPr lang="en-US" dirty="0"/>
          </a:p>
          <a:p>
            <a:pPr lvl="1">
              <a:buNone/>
            </a:pPr>
            <a:r>
              <a:rPr lang="en-US" dirty="0" smtClean="0"/>
              <a:t>Everyone is susceptible </a:t>
            </a:r>
          </a:p>
          <a:p>
            <a:pPr lvl="1">
              <a:buNone/>
            </a:pPr>
            <a:r>
              <a:rPr lang="en-US" dirty="0" smtClean="0"/>
              <a:t>Awareness is the first step</a:t>
            </a:r>
            <a:endParaRPr lang="en-US" dirty="0"/>
          </a:p>
          <a:p>
            <a:pPr>
              <a:buNone/>
            </a:pPr>
            <a:r>
              <a:rPr lang="en-US" dirty="0" smtClean="0"/>
              <a:t>Document and operate within limitations</a:t>
            </a:r>
            <a:endParaRPr lang="en-US" dirty="0"/>
          </a:p>
          <a:p>
            <a:pPr lvl="1">
              <a:buNone/>
            </a:pPr>
            <a:r>
              <a:rPr lang="en-US" dirty="0" smtClean="0"/>
              <a:t>POH</a:t>
            </a:r>
          </a:p>
          <a:p>
            <a:pPr lvl="1">
              <a:buNone/>
            </a:pPr>
            <a:r>
              <a:rPr lang="en-US" dirty="0" smtClean="0"/>
              <a:t>Regulations </a:t>
            </a:r>
            <a:endParaRPr lang="en-US" dirty="0"/>
          </a:p>
          <a:p>
            <a:pPr lvl="1">
              <a:buNone/>
            </a:pPr>
            <a:r>
              <a:rPr lang="en-US" dirty="0" smtClean="0"/>
              <a:t>Personal</a:t>
            </a:r>
            <a:endParaRPr lang="en-US" dirty="0"/>
          </a:p>
          <a:p>
            <a:pPr marL="0" indent="0">
              <a:buNone/>
            </a:pPr>
            <a:endParaRPr lang="en-US" dirty="0"/>
          </a:p>
        </p:txBody>
      </p:sp>
      <p:pic>
        <p:nvPicPr>
          <p:cNvPr id="5" name="Content Placeholder 5"/>
          <p:cNvPicPr>
            <a:picLocks noChangeAspect="1"/>
          </p:cNvPicPr>
          <p:nvPr/>
        </p:nvPicPr>
        <p:blipFill>
          <a:blip r:embed="rId4"/>
          <a:stretch>
            <a:fillRect/>
          </a:stretch>
        </p:blipFill>
        <p:spPr>
          <a:xfrm>
            <a:off x="4375625" y="4424524"/>
            <a:ext cx="3688400" cy="1072989"/>
          </a:xfrm>
          <a:prstGeom prst="rect">
            <a:avLst/>
          </a:prstGeom>
          <a:solidFill>
            <a:schemeClr val="accent5">
              <a:lumMod val="90000"/>
            </a:schemeClr>
          </a:solidFill>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55568" y="760602"/>
            <a:ext cx="3122891" cy="473691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78135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dirty="0" smtClean="0">
                <a:ea typeface="ＭＳ Ｐゴシック" pitchFamily="34" charset="-128"/>
              </a:rPr>
              <a:t>Personal Minimums</a:t>
            </a:r>
          </a:p>
        </p:txBody>
      </p:sp>
      <p:sp>
        <p:nvSpPr>
          <p:cNvPr id="7171" name="Content Placeholder 2"/>
          <p:cNvSpPr>
            <a:spLocks noGrp="1"/>
          </p:cNvSpPr>
          <p:nvPr>
            <p:ph idx="1"/>
          </p:nvPr>
        </p:nvSpPr>
        <p:spPr/>
        <p:txBody>
          <a:bodyPr/>
          <a:lstStyle/>
          <a:p>
            <a:pPr marL="0" indent="0">
              <a:buNone/>
            </a:pPr>
            <a:r>
              <a:rPr lang="en-US" altLang="en-US" dirty="0" smtClean="0">
                <a:solidFill>
                  <a:srgbClr val="FF0000"/>
                </a:solidFill>
                <a:ea typeface="ＭＳ Ｐゴシック" pitchFamily="34" charset="-128"/>
              </a:rPr>
              <a:t>P</a:t>
            </a:r>
            <a:r>
              <a:rPr lang="en-US" altLang="en-US" dirty="0" smtClean="0">
                <a:ea typeface="ＭＳ Ｐゴシック" pitchFamily="34" charset="-128"/>
              </a:rPr>
              <a:t>ilot</a:t>
            </a:r>
          </a:p>
          <a:p>
            <a:pPr marL="0" indent="0">
              <a:buNone/>
            </a:pPr>
            <a:r>
              <a:rPr lang="en-US" altLang="en-US" dirty="0" smtClean="0">
                <a:solidFill>
                  <a:srgbClr val="FF0000"/>
                </a:solidFill>
                <a:ea typeface="ＭＳ Ｐゴシック" pitchFamily="34" charset="-128"/>
              </a:rPr>
              <a:t>A</a:t>
            </a:r>
            <a:r>
              <a:rPr lang="en-US" altLang="en-US" dirty="0" smtClean="0">
                <a:ea typeface="ＭＳ Ｐゴシック" pitchFamily="34" charset="-128"/>
              </a:rPr>
              <a:t>ircraft</a:t>
            </a:r>
          </a:p>
          <a:p>
            <a:pPr marL="0" indent="0">
              <a:buNone/>
            </a:pPr>
            <a:r>
              <a:rPr lang="en-US" altLang="en-US" dirty="0" err="1" smtClean="0">
                <a:ea typeface="ＭＳ Ｐゴシック" pitchFamily="34" charset="-128"/>
              </a:rPr>
              <a:t>en</a:t>
            </a:r>
            <a:r>
              <a:rPr lang="en-US" altLang="en-US" dirty="0" err="1" smtClean="0">
                <a:solidFill>
                  <a:srgbClr val="FF0000"/>
                </a:solidFill>
                <a:ea typeface="ＭＳ Ｐゴシック" pitchFamily="34" charset="-128"/>
              </a:rPr>
              <a:t>V</a:t>
            </a:r>
            <a:r>
              <a:rPr lang="en-US" altLang="en-US" dirty="0" err="1" smtClean="0">
                <a:ea typeface="ＭＳ Ｐゴシック" pitchFamily="34" charset="-128"/>
              </a:rPr>
              <a:t>ironment</a:t>
            </a:r>
            <a:endParaRPr lang="en-US" altLang="en-US" dirty="0" smtClean="0">
              <a:ea typeface="ＭＳ Ｐゴシック" pitchFamily="34" charset="-128"/>
            </a:endParaRPr>
          </a:p>
          <a:p>
            <a:pPr marL="0" indent="0">
              <a:buNone/>
            </a:pPr>
            <a:r>
              <a:rPr lang="en-US" altLang="en-US" dirty="0" smtClean="0">
                <a:solidFill>
                  <a:srgbClr val="FF0000"/>
                </a:solidFill>
                <a:ea typeface="ＭＳ Ｐゴシック" pitchFamily="34" charset="-128"/>
              </a:rPr>
              <a:t>E</a:t>
            </a:r>
            <a:r>
              <a:rPr lang="en-US" altLang="en-US" dirty="0" smtClean="0">
                <a:ea typeface="ＭＳ Ｐゴシック" pitchFamily="34" charset="-128"/>
              </a:rPr>
              <a:t>xternal Pressures</a:t>
            </a:r>
          </a:p>
        </p:txBody>
      </p:sp>
      <p:grpSp>
        <p:nvGrpSpPr>
          <p:cNvPr id="4" name="Group 3"/>
          <p:cNvGrpSpPr/>
          <p:nvPr/>
        </p:nvGrpSpPr>
        <p:grpSpPr>
          <a:xfrm rot="662268">
            <a:off x="7991437" y="1221919"/>
            <a:ext cx="3185469" cy="4012029"/>
            <a:chOff x="6263014" y="649288"/>
            <a:chExt cx="3962037" cy="4889022"/>
          </a:xfrm>
        </p:grpSpPr>
        <p:pic>
          <p:nvPicPr>
            <p:cNvPr id="2" name="Picture 1"/>
            <p:cNvPicPr>
              <a:picLocks noChangeAspect="1"/>
            </p:cNvPicPr>
            <p:nvPr/>
          </p:nvPicPr>
          <p:blipFill>
            <a:blip r:embed="rId4"/>
            <a:stretch>
              <a:fillRect/>
            </a:stretch>
          </p:blipFill>
          <p:spPr>
            <a:xfrm>
              <a:off x="6426968" y="649288"/>
              <a:ext cx="3798083" cy="4889022"/>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bwMode="auto">
            <a:xfrm>
              <a:off x="6263014" y="649288"/>
              <a:ext cx="327908" cy="4889022"/>
            </a:xfrm>
            <a:prstGeom prst="rect">
              <a:avLst/>
            </a:prstGeom>
            <a:solidFill>
              <a:schemeClr val="accent1">
                <a:lumMod val="75000"/>
              </a:scheme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grpSp>
    </p:spTree>
    <p:custDataLst>
      <p:tags r:id="rId1"/>
    </p:custDataLst>
    <p:extLst>
      <p:ext uri="{BB962C8B-B14F-4D97-AF65-F5344CB8AC3E}">
        <p14:creationId xmlns:p14="http://schemas.microsoft.com/office/powerpoint/2010/main" val="25091215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smtClean="0">
                <a:solidFill>
                  <a:srgbClr val="FF0000"/>
                </a:solidFill>
                <a:ea typeface="ＭＳ Ｐゴシック" pitchFamily="34" charset="-128"/>
              </a:rPr>
              <a:t>P</a:t>
            </a:r>
            <a:r>
              <a:rPr lang="en-US" altLang="en-US" smtClean="0">
                <a:ea typeface="ＭＳ Ｐゴシック" pitchFamily="34" charset="-128"/>
              </a:rPr>
              <a:t>ilot	</a:t>
            </a:r>
          </a:p>
        </p:txBody>
      </p:sp>
      <p:sp>
        <p:nvSpPr>
          <p:cNvPr id="2" name="Content Placeholder 1"/>
          <p:cNvSpPr>
            <a:spLocks noGrp="1"/>
          </p:cNvSpPr>
          <p:nvPr>
            <p:ph idx="1"/>
          </p:nvPr>
        </p:nvSpPr>
        <p:spPr/>
        <p:txBody>
          <a:bodyPr/>
          <a:lstStyle/>
          <a:p>
            <a:r>
              <a:rPr lang="en-US" altLang="en-US" dirty="0" smtClean="0">
                <a:ea typeface="ＭＳ Ｐゴシック" pitchFamily="34" charset="-128"/>
              </a:rPr>
              <a:t>Certification Level</a:t>
            </a:r>
          </a:p>
          <a:p>
            <a:r>
              <a:rPr lang="en-US" altLang="en-US" dirty="0" smtClean="0">
                <a:ea typeface="ＭＳ Ｐゴシック" pitchFamily="34" charset="-128"/>
              </a:rPr>
              <a:t>Total Experience</a:t>
            </a:r>
          </a:p>
          <a:p>
            <a:r>
              <a:rPr lang="en-US" altLang="en-US" dirty="0" smtClean="0">
                <a:ea typeface="ＭＳ Ｐゴシック" pitchFamily="34" charset="-128"/>
              </a:rPr>
              <a:t>Recent Experience</a:t>
            </a:r>
          </a:p>
          <a:p>
            <a:r>
              <a:rPr lang="en-US" altLang="en-US" dirty="0" smtClean="0">
                <a:ea typeface="ＭＳ Ｐゴシック" pitchFamily="34" charset="-128"/>
              </a:rPr>
              <a:t>Health</a:t>
            </a:r>
          </a:p>
          <a:p>
            <a:r>
              <a:rPr lang="en-US" altLang="en-US" dirty="0" smtClean="0">
                <a:ea typeface="ＭＳ Ｐゴシック" pitchFamily="34" charset="-128"/>
              </a:rPr>
              <a:t>Fatigue</a:t>
            </a:r>
          </a:p>
          <a:p>
            <a:r>
              <a:rPr lang="en-US" altLang="en-US" dirty="0" smtClean="0">
                <a:ea typeface="ＭＳ Ｐゴシック" pitchFamily="34" charset="-128"/>
              </a:rPr>
              <a:t>Stress</a:t>
            </a:r>
          </a:p>
        </p:txBody>
      </p:sp>
      <p:pic>
        <p:nvPicPr>
          <p:cNvPr id="1026" name="58E1F016-0DFA-4198-B9AA-021723D1FFE1" descr="C6BBC37D-2842-4127-9EED-BF945E8844C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94455" y="2008682"/>
            <a:ext cx="4399563" cy="35196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82839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smtClean="0">
                <a:solidFill>
                  <a:srgbClr val="FF0000"/>
                </a:solidFill>
                <a:ea typeface="ＭＳ Ｐゴシック" pitchFamily="34" charset="-128"/>
              </a:rPr>
              <a:t>A</a:t>
            </a:r>
            <a:r>
              <a:rPr lang="en-US" altLang="en-US" smtClean="0">
                <a:ea typeface="ＭＳ Ｐゴシック" pitchFamily="34" charset="-128"/>
              </a:rPr>
              <a:t>ircraft	</a:t>
            </a:r>
          </a:p>
        </p:txBody>
      </p:sp>
      <p:sp>
        <p:nvSpPr>
          <p:cNvPr id="2" name="Content Placeholder 1"/>
          <p:cNvSpPr>
            <a:spLocks noGrp="1"/>
          </p:cNvSpPr>
          <p:nvPr>
            <p:ph idx="1"/>
          </p:nvPr>
        </p:nvSpPr>
        <p:spPr/>
        <p:txBody>
          <a:bodyPr/>
          <a:lstStyle/>
          <a:p>
            <a:r>
              <a:rPr lang="en-US" altLang="en-US" smtClean="0">
                <a:ea typeface="ＭＳ Ｐゴシック" pitchFamily="34" charset="-128"/>
              </a:rPr>
              <a:t>Performance</a:t>
            </a:r>
          </a:p>
          <a:p>
            <a:r>
              <a:rPr lang="en-US" altLang="en-US" smtClean="0">
                <a:ea typeface="ＭＳ Ｐゴシック" pitchFamily="34" charset="-128"/>
              </a:rPr>
              <a:t>Range</a:t>
            </a:r>
          </a:p>
          <a:p>
            <a:r>
              <a:rPr lang="en-US" altLang="en-US" smtClean="0">
                <a:ea typeface="ＭＳ Ｐゴシック" pitchFamily="34" charset="-128"/>
              </a:rPr>
              <a:t>Instrumentation</a:t>
            </a:r>
          </a:p>
          <a:p>
            <a:r>
              <a:rPr lang="en-US" altLang="en-US" smtClean="0">
                <a:ea typeface="ＭＳ Ｐゴシック" pitchFamily="34" charset="-128"/>
              </a:rPr>
              <a:t>Navigation Equipment</a:t>
            </a:r>
          </a:p>
          <a:p>
            <a:r>
              <a:rPr lang="en-US" altLang="en-US" smtClean="0">
                <a:ea typeface="ＭＳ Ｐゴシック" pitchFamily="34" charset="-128"/>
              </a:rPr>
              <a:t>Wx Avoidance Equipment</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15935"/>
          <a:stretch/>
        </p:blipFill>
        <p:spPr>
          <a:xfrm>
            <a:off x="6443081" y="2296725"/>
            <a:ext cx="5425070" cy="3000104"/>
          </a:xfrm>
          <a:prstGeom prst="rect">
            <a:avLst/>
          </a:prstGeom>
        </p:spPr>
      </p:pic>
    </p:spTree>
    <p:custDataLst>
      <p:tags r:id="rId1"/>
    </p:custDataLst>
    <p:extLst>
      <p:ext uri="{BB962C8B-B14F-4D97-AF65-F5344CB8AC3E}">
        <p14:creationId xmlns:p14="http://schemas.microsoft.com/office/powerpoint/2010/main" val="2676656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dirty="0" smtClean="0">
                <a:ea typeface="ＭＳ Ｐゴシック" pitchFamily="34" charset="-128"/>
              </a:rPr>
              <a:t>Welcome</a:t>
            </a:r>
          </a:p>
        </p:txBody>
      </p:sp>
      <p:sp>
        <p:nvSpPr>
          <p:cNvPr id="5123" name="Content Placeholder 2"/>
          <p:cNvSpPr>
            <a:spLocks noGrp="1"/>
          </p:cNvSpPr>
          <p:nvPr>
            <p:ph idx="1"/>
          </p:nvPr>
        </p:nvSpPr>
        <p:spPr>
          <a:xfrm>
            <a:off x="571500" y="1125232"/>
            <a:ext cx="10733617" cy="4391025"/>
          </a:xfrm>
        </p:spPr>
        <p:txBody>
          <a:bodyPr/>
          <a:lstStyle/>
          <a:p>
            <a:r>
              <a:rPr lang="en-US" dirty="0" smtClean="0">
                <a:ea typeface="ＭＳ Ｐゴシック" pitchFamily="34" charset="-128"/>
              </a:rPr>
              <a:t>Exits</a:t>
            </a:r>
          </a:p>
          <a:p>
            <a:r>
              <a:rPr lang="en-US" dirty="0" smtClean="0">
                <a:ea typeface="ＭＳ Ｐゴシック" pitchFamily="34" charset="-128"/>
              </a:rPr>
              <a:t>Restrooms</a:t>
            </a:r>
          </a:p>
          <a:p>
            <a:r>
              <a:rPr lang="en-US" dirty="0" smtClean="0">
                <a:ea typeface="ＭＳ Ｐゴシック" pitchFamily="34" charset="-128"/>
              </a:rPr>
              <a:t>Emergency Evacuation</a:t>
            </a:r>
          </a:p>
          <a:p>
            <a:r>
              <a:rPr lang="en-US" dirty="0" smtClean="0">
                <a:ea typeface="ＭＳ Ｐゴシック" pitchFamily="34" charset="-128"/>
              </a:rPr>
              <a:t>Breaks </a:t>
            </a:r>
          </a:p>
          <a:p>
            <a:r>
              <a:rPr lang="en-US" dirty="0" smtClean="0">
                <a:ea typeface="ＭＳ Ｐゴシック" pitchFamily="34" charset="-128"/>
              </a:rPr>
              <a:t>Sponsor Acknowledgment</a:t>
            </a:r>
          </a:p>
          <a:p>
            <a:r>
              <a:rPr lang="en-US" dirty="0" smtClean="0">
                <a:ea typeface="ＭＳ Ｐゴシック" pitchFamily="34" charset="-128"/>
              </a:rPr>
              <a:t>Set phones and pagers to silent or off</a:t>
            </a:r>
          </a:p>
          <a:p>
            <a:r>
              <a:rPr lang="en-US" dirty="0" smtClean="0">
                <a:ea typeface="ＭＳ Ｐゴシック" pitchFamily="34" charset="-128"/>
              </a:rPr>
              <a:t>Other information</a:t>
            </a:r>
          </a:p>
          <a:p>
            <a:endParaRPr lang="en-US" dirty="0" smtClean="0">
              <a:ea typeface="ＭＳ Ｐゴシック" pitchFamily="34" charset="-128"/>
            </a:endParaRPr>
          </a:p>
          <a:p>
            <a:endParaRPr lang="en-US" dirty="0" smtClean="0">
              <a:ea typeface="ＭＳ Ｐゴシック" pitchFamily="34" charset="-128"/>
            </a:endParaRPr>
          </a:p>
        </p:txBody>
      </p:sp>
      <p:grpSp>
        <p:nvGrpSpPr>
          <p:cNvPr id="6" name="Group 5"/>
          <p:cNvGrpSpPr/>
          <p:nvPr/>
        </p:nvGrpSpPr>
        <p:grpSpPr>
          <a:xfrm>
            <a:off x="7621974" y="515632"/>
            <a:ext cx="4078167" cy="3188006"/>
            <a:chOff x="6837353" y="2158410"/>
            <a:chExt cx="5177733" cy="4191780"/>
          </a:xfrm>
        </p:grpSpPr>
        <p:pic>
          <p:nvPicPr>
            <p:cNvPr id="7" name="DA40435A-344D-4FC2-9E65-482510AA9235" descr="2D5DBBC8-94E1-4F4B-B5EF-F45345C9D166@fios-route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506" t="17022" r="2686"/>
            <a:stretch/>
          </p:blipFill>
          <p:spPr bwMode="auto">
            <a:xfrm>
              <a:off x="6837353" y="2158410"/>
              <a:ext cx="5177733" cy="4191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5401" y="3187336"/>
              <a:ext cx="763260" cy="643039"/>
            </a:xfrm>
            <a:prstGeom prst="rect">
              <a:avLst/>
            </a:prstGeom>
            <a:ln>
              <a:noFill/>
            </a:ln>
            <a:effectLst>
              <a:outerShdw blurRad="292100" dist="139700" dir="2700000" algn="tl" rotWithShape="0">
                <a:srgbClr val="333333">
                  <a:alpha val="65000"/>
                </a:srgbClr>
              </a:outerShdw>
            </a:effectLst>
          </p:spPr>
        </p:pic>
      </p:grpSp>
    </p:spTree>
    <p:custDataLst>
      <p:tags r:id="rId1"/>
    </p:custDataLst>
    <p:extLst>
      <p:ext uri="{BB962C8B-B14F-4D97-AF65-F5344CB8AC3E}">
        <p14:creationId xmlns:p14="http://schemas.microsoft.com/office/powerpoint/2010/main" val="27682973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smtClean="0">
                <a:ea typeface="ＭＳ Ｐゴシック" pitchFamily="34" charset="-128"/>
              </a:rPr>
              <a:t>en</a:t>
            </a:r>
            <a:r>
              <a:rPr lang="en-US" altLang="en-US" smtClean="0">
                <a:solidFill>
                  <a:srgbClr val="FF0000"/>
                </a:solidFill>
                <a:ea typeface="ＭＳ Ｐゴシック" pitchFamily="34" charset="-128"/>
              </a:rPr>
              <a:t>V</a:t>
            </a:r>
            <a:r>
              <a:rPr lang="en-US" altLang="en-US" smtClean="0">
                <a:ea typeface="ＭＳ Ｐゴシック" pitchFamily="34" charset="-128"/>
              </a:rPr>
              <a:t>ironment	</a:t>
            </a:r>
          </a:p>
        </p:txBody>
      </p:sp>
      <p:sp>
        <p:nvSpPr>
          <p:cNvPr id="2" name="Content Placeholder 1"/>
          <p:cNvSpPr>
            <a:spLocks noGrp="1"/>
          </p:cNvSpPr>
          <p:nvPr>
            <p:ph idx="1"/>
          </p:nvPr>
        </p:nvSpPr>
        <p:spPr/>
        <p:txBody>
          <a:bodyPr/>
          <a:lstStyle/>
          <a:p>
            <a:r>
              <a:rPr lang="en-US" altLang="en-US" smtClean="0">
                <a:ea typeface="ＭＳ Ｐゴシック" pitchFamily="34" charset="-128"/>
              </a:rPr>
              <a:t>Topography</a:t>
            </a:r>
          </a:p>
          <a:p>
            <a:r>
              <a:rPr lang="en-US" altLang="en-US" smtClean="0">
                <a:ea typeface="ＭＳ Ｐゴシック" pitchFamily="34" charset="-128"/>
              </a:rPr>
              <a:t>Runway &amp; approach aids</a:t>
            </a:r>
          </a:p>
          <a:p>
            <a:r>
              <a:rPr lang="en-US" altLang="en-US" smtClean="0">
                <a:ea typeface="ＭＳ Ｐゴシック" pitchFamily="34" charset="-128"/>
              </a:rPr>
              <a:t>Wind and Weather</a:t>
            </a:r>
          </a:p>
          <a:p>
            <a:r>
              <a:rPr lang="en-US" altLang="en-US" smtClean="0">
                <a:ea typeface="ＭＳ Ｐゴシック" pitchFamily="34" charset="-128"/>
              </a:rPr>
              <a:t>Lighting Conditions</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15501"/>
          <a:stretch/>
        </p:blipFill>
        <p:spPr>
          <a:xfrm>
            <a:off x="6184746" y="2085278"/>
            <a:ext cx="5683405" cy="3601844"/>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873424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smtClean="0">
                <a:solidFill>
                  <a:srgbClr val="FF0000"/>
                </a:solidFill>
                <a:ea typeface="ＭＳ Ｐゴシック" pitchFamily="34" charset="-128"/>
              </a:rPr>
              <a:t>E</a:t>
            </a:r>
            <a:r>
              <a:rPr lang="en-US" altLang="en-US" smtClean="0">
                <a:ea typeface="ＭＳ Ｐゴシック" pitchFamily="34" charset="-128"/>
              </a:rPr>
              <a:t>xternal Pressures	</a:t>
            </a:r>
          </a:p>
        </p:txBody>
      </p:sp>
      <p:sp>
        <p:nvSpPr>
          <p:cNvPr id="2" name="Content Placeholder 1"/>
          <p:cNvSpPr>
            <a:spLocks noGrp="1"/>
          </p:cNvSpPr>
          <p:nvPr>
            <p:ph idx="1"/>
          </p:nvPr>
        </p:nvSpPr>
        <p:spPr>
          <a:xfrm>
            <a:off x="649841" y="1356297"/>
            <a:ext cx="8050213" cy="4391025"/>
          </a:xfrm>
        </p:spPr>
        <p:txBody>
          <a:bodyPr/>
          <a:lstStyle/>
          <a:p>
            <a:r>
              <a:rPr lang="en-US" altLang="en-US" dirty="0" smtClean="0">
                <a:ea typeface="ＭＳ Ｐゴシック" pitchFamily="34" charset="-128"/>
              </a:rPr>
              <a:t>Employers &amp; Passengers</a:t>
            </a:r>
          </a:p>
          <a:p>
            <a:r>
              <a:rPr lang="en-US" altLang="en-US" dirty="0" smtClean="0">
                <a:ea typeface="ＭＳ Ｐゴシック" pitchFamily="34" charset="-128"/>
              </a:rPr>
              <a:t>Schedules &amp; Deadlines</a:t>
            </a:r>
          </a:p>
          <a:p>
            <a:r>
              <a:rPr lang="en-US" altLang="en-US" dirty="0" smtClean="0">
                <a:ea typeface="ＭＳ Ｐゴシック" pitchFamily="34" charset="-128"/>
              </a:rPr>
              <a:t>Expenses</a:t>
            </a:r>
          </a:p>
        </p:txBody>
      </p:sp>
      <p:pic>
        <p:nvPicPr>
          <p:cNvPr id="3" name="Picture 2" descr="People with sad and angry emojis illustration | Free stock vector - 469871"/>
          <p:cNvPicPr>
            <a:picLocks noChangeAspect="1"/>
          </p:cNvPicPr>
          <p:nvPr/>
        </p:nvPicPr>
        <p:blipFill rotWithShape="1">
          <a:blip r:embed="rId4">
            <a:extLst>
              <a:ext uri="{28A0092B-C50C-407E-A947-70E740481C1C}">
                <a14:useLocalDpi xmlns:a14="http://schemas.microsoft.com/office/drawing/2010/main" val="0"/>
              </a:ext>
            </a:extLst>
          </a:blip>
          <a:srcRect l="40133"/>
          <a:stretch/>
        </p:blipFill>
        <p:spPr>
          <a:xfrm>
            <a:off x="7282412" y="1828800"/>
            <a:ext cx="4314855" cy="3603703"/>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0510315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366054" y="627064"/>
            <a:ext cx="8472488" cy="609600"/>
          </a:xfrm>
        </p:spPr>
        <p:txBody>
          <a:bodyPr/>
          <a:lstStyle/>
          <a:p>
            <a:r>
              <a:rPr lang="en-US" altLang="en-US" dirty="0" smtClean="0">
                <a:ea typeface="ＭＳ Ｐゴシック" pitchFamily="34" charset="-128"/>
              </a:rPr>
              <a:t>Assess Experience and Comfort Level</a:t>
            </a:r>
          </a:p>
        </p:txBody>
      </p:sp>
      <p:pic>
        <p:nvPicPr>
          <p:cNvPr id="1331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9600" y="3683001"/>
            <a:ext cx="4114800" cy="19986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1331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2475" y="1538289"/>
            <a:ext cx="3829050" cy="18430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1331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2726" y="2108200"/>
            <a:ext cx="3757613" cy="22685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0810207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smtClean="0">
                <a:ea typeface="ＭＳ Ｐゴシック" pitchFamily="34" charset="-128"/>
              </a:rPr>
              <a:t>Adjust for Specific Conditions</a:t>
            </a:r>
          </a:p>
        </p:txBody>
      </p:sp>
      <p:pic>
        <p:nvPicPr>
          <p:cNvPr id="1434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1188" y="1889125"/>
            <a:ext cx="8501062" cy="24082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 name="Content Placeholder 1"/>
          <p:cNvSpPr>
            <a:spLocks noGrp="1"/>
          </p:cNvSpPr>
          <p:nvPr>
            <p:ph idx="1"/>
          </p:nvPr>
        </p:nvSpPr>
        <p:spPr>
          <a:xfrm>
            <a:off x="1968501" y="4556126"/>
            <a:ext cx="8050213" cy="4391025"/>
          </a:xfrm>
        </p:spPr>
        <p:txBody>
          <a:bodyPr/>
          <a:lstStyle/>
          <a:p>
            <a:r>
              <a:rPr lang="en-US" altLang="en-US" smtClean="0">
                <a:ea typeface="ＭＳ Ｐゴシック" pitchFamily="34" charset="-128"/>
              </a:rPr>
              <a:t>Never adjust to a less conservative level</a:t>
            </a:r>
          </a:p>
        </p:txBody>
      </p:sp>
      <p:sp>
        <p:nvSpPr>
          <p:cNvPr id="14342" name="TextBox 3"/>
          <p:cNvSpPr txBox="1">
            <a:spLocks noChangeArrowheads="1"/>
          </p:cNvSpPr>
          <p:nvPr/>
        </p:nvSpPr>
        <p:spPr bwMode="auto">
          <a:xfrm rot="-5400000">
            <a:off x="6061869" y="2875757"/>
            <a:ext cx="1376363" cy="215900"/>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buFontTx/>
              <a:buNone/>
            </a:pPr>
            <a:r>
              <a:rPr lang="en-US" altLang="en-US" sz="800">
                <a:solidFill>
                  <a:schemeClr val="bg1"/>
                </a:solidFill>
              </a:rPr>
              <a:t>Add</a:t>
            </a:r>
          </a:p>
        </p:txBody>
      </p:sp>
      <p:sp>
        <p:nvSpPr>
          <p:cNvPr id="14343" name="TextBox 7"/>
          <p:cNvSpPr txBox="1">
            <a:spLocks noChangeArrowheads="1"/>
          </p:cNvSpPr>
          <p:nvPr/>
        </p:nvSpPr>
        <p:spPr bwMode="auto">
          <a:xfrm rot="-5400000">
            <a:off x="6457157" y="3853657"/>
            <a:ext cx="577850" cy="2143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buFontTx/>
              <a:buNone/>
            </a:pPr>
            <a:r>
              <a:rPr lang="en-US" altLang="en-US" sz="800">
                <a:solidFill>
                  <a:schemeClr val="bg1"/>
                </a:solidFill>
              </a:rPr>
              <a:t>Subtract</a:t>
            </a:r>
          </a:p>
        </p:txBody>
      </p:sp>
    </p:spTree>
    <p:custDataLst>
      <p:tags r:id="rId1"/>
    </p:custDataLst>
    <p:extLst>
      <p:ext uri="{BB962C8B-B14F-4D97-AF65-F5344CB8AC3E}">
        <p14:creationId xmlns:p14="http://schemas.microsoft.com/office/powerpoint/2010/main" val="29772994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 &amp; adjust with your CFI</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11236" y="1186578"/>
            <a:ext cx="3368040" cy="2522220"/>
          </a:xfrm>
          <a:prstGeom prst="rect">
            <a:avLst/>
          </a:prstGeom>
          <a:ln>
            <a:noFill/>
          </a:ln>
          <a:effectLst>
            <a:outerShdw blurRad="292100" dist="139700" dir="2700000" algn="tl" rotWithShape="0">
              <a:srgbClr val="333333">
                <a:alpha val="65000"/>
              </a:srgbClr>
            </a:outerShdw>
          </a:effectLst>
        </p:spPr>
      </p:pic>
      <p:sp>
        <p:nvSpPr>
          <p:cNvPr id="5" name="Content Placeholder 2"/>
          <p:cNvSpPr txBox="1">
            <a:spLocks/>
          </p:cNvSpPr>
          <p:nvPr/>
        </p:nvSpPr>
        <p:spPr bwMode="auto">
          <a:xfrm>
            <a:off x="674602" y="1186578"/>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smtClean="0"/>
              <a:t>CFIs provide:</a:t>
            </a:r>
          </a:p>
          <a:p>
            <a:pPr lvl="1"/>
            <a:r>
              <a:rPr lang="en-US" kern="0" dirty="0" smtClean="0"/>
              <a:t>Perspective</a:t>
            </a:r>
          </a:p>
          <a:p>
            <a:pPr lvl="1"/>
            <a:r>
              <a:rPr lang="en-US" kern="0" dirty="0" smtClean="0"/>
              <a:t>Consistency </a:t>
            </a:r>
          </a:p>
          <a:p>
            <a:pPr lvl="1"/>
            <a:r>
              <a:rPr lang="en-US" kern="0" dirty="0" smtClean="0"/>
              <a:t>Coaching</a:t>
            </a:r>
          </a:p>
          <a:p>
            <a:r>
              <a:rPr lang="en-US" kern="0" dirty="0" smtClean="0"/>
              <a:t>Regular Reassessment</a:t>
            </a:r>
          </a:p>
          <a:p>
            <a:pPr lvl="1"/>
            <a:r>
              <a:rPr lang="en-US" kern="0" dirty="0" smtClean="0"/>
              <a:t>Required for professionals</a:t>
            </a:r>
          </a:p>
          <a:p>
            <a:pPr lvl="1"/>
            <a:r>
              <a:rPr lang="en-US" kern="0" dirty="0" smtClean="0"/>
              <a:t>Highly recommended for all pilots</a:t>
            </a:r>
            <a:endParaRPr lang="en-US" kern="0" dirty="0"/>
          </a:p>
        </p:txBody>
      </p:sp>
      <p:grpSp>
        <p:nvGrpSpPr>
          <p:cNvPr id="6" name="Group 5"/>
          <p:cNvGrpSpPr/>
          <p:nvPr/>
        </p:nvGrpSpPr>
        <p:grpSpPr>
          <a:xfrm>
            <a:off x="9834581" y="4077865"/>
            <a:ext cx="1573638" cy="2643188"/>
            <a:chOff x="10294513" y="3523538"/>
            <a:chExt cx="1573638" cy="2643188"/>
          </a:xfrm>
        </p:grpSpPr>
        <p:pic>
          <p:nvPicPr>
            <p:cNvPr id="7" name="Picture 13" descr="C:\Users\awp204js\AppData\Local\Microsoft\Windows\Temporary Internet Files\Content.IE5\1WPW159W\MC900442048[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94513" y="3523538"/>
              <a:ext cx="1573638"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C:\Users\awp204js\Documents\FAASTeam\Projects\2013 Projects\National Projects\SSD\Research Material\284px-Gold_seal_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64601" y="3834625"/>
              <a:ext cx="1033462" cy="1157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20"/>
            <p:cNvSpPr txBox="1">
              <a:spLocks noChangeArrowheads="1"/>
            </p:cNvSpPr>
            <p:nvPr/>
          </p:nvSpPr>
          <p:spPr bwMode="auto">
            <a:xfrm>
              <a:off x="10693488" y="4059306"/>
              <a:ext cx="7756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buFontTx/>
                <a:buNone/>
              </a:pPr>
              <a:r>
                <a:rPr lang="en-US" sz="2000" b="1" dirty="0">
                  <a:solidFill>
                    <a:srgbClr val="0070C0"/>
                  </a:solidFill>
                </a:rPr>
                <a:t>Gold Seal</a:t>
              </a:r>
            </a:p>
          </p:txBody>
        </p:sp>
      </p:grpSp>
    </p:spTree>
    <p:custDataLst>
      <p:tags r:id="rId1"/>
    </p:custDataLst>
    <p:extLst>
      <p:ext uri="{BB962C8B-B14F-4D97-AF65-F5344CB8AC3E}">
        <p14:creationId xmlns:p14="http://schemas.microsoft.com/office/powerpoint/2010/main" val="6480448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Preflight with a FRAT  (</a:t>
            </a:r>
            <a:r>
              <a:rPr lang="en-US" sz="2800" dirty="0" smtClean="0"/>
              <a:t>Flight Risk Assessment Tool)</a:t>
            </a:r>
            <a:endParaRPr lang="en-US" sz="2800" dirty="0"/>
          </a:p>
        </p:txBody>
      </p:sp>
      <p:pic>
        <p:nvPicPr>
          <p:cNvPr id="6" name="Picture 2" descr="C:\Users\awp204js\AppData\Local\Microsoft\Windows\Temporary Internet Files\Content.Outlook\HDXJ59ZJ\Screen Shot 2015-05-07 at 2 20 05 P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589" y="1081669"/>
            <a:ext cx="3971986" cy="43691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bwMode="auto">
          <a:xfrm>
            <a:off x="5857643" y="1059367"/>
            <a:ext cx="3705225"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2800" b="1" dirty="0" smtClean="0">
                <a:solidFill>
                  <a:srgbClr val="002060"/>
                </a:solidFill>
              </a:rPr>
              <a:t>20 Statements - VFR</a:t>
            </a:r>
          </a:p>
          <a:p>
            <a:pPr>
              <a:buFontTx/>
              <a:buNone/>
            </a:pPr>
            <a:r>
              <a:rPr lang="en-US" sz="2800" b="1" dirty="0" smtClean="0">
                <a:solidFill>
                  <a:srgbClr val="002060"/>
                </a:solidFill>
              </a:rPr>
              <a:t>22 </a:t>
            </a:r>
            <a:r>
              <a:rPr lang="en-US" sz="2800" b="1" dirty="0">
                <a:solidFill>
                  <a:srgbClr val="002060"/>
                </a:solidFill>
              </a:rPr>
              <a:t>Statements </a:t>
            </a:r>
            <a:r>
              <a:rPr lang="en-US" sz="2800" b="1" dirty="0" smtClean="0">
                <a:solidFill>
                  <a:srgbClr val="002060"/>
                </a:solidFill>
              </a:rPr>
              <a:t>- IFR</a:t>
            </a:r>
            <a:endParaRPr lang="en-US" sz="2800" b="1" dirty="0">
              <a:solidFill>
                <a:srgbClr val="002060"/>
              </a:solidFill>
            </a:endParaRPr>
          </a:p>
        </p:txBody>
      </p:sp>
      <p:sp>
        <p:nvSpPr>
          <p:cNvPr id="8" name="Rectangle 7"/>
          <p:cNvSpPr/>
          <p:nvPr/>
        </p:nvSpPr>
        <p:spPr>
          <a:xfrm>
            <a:off x="6219825" y="2929982"/>
            <a:ext cx="4610099" cy="923330"/>
          </a:xfrm>
          <a:prstGeom prst="rect">
            <a:avLst/>
          </a:prstGeom>
          <a:noFill/>
        </p:spPr>
        <p:txBody>
          <a:bodyPr wrap="square" lIns="91440" tIns="45720" rIns="91440" bIns="45720">
            <a:spAutoFit/>
          </a:bodyPr>
          <a:lstStyle/>
          <a:p>
            <a:pPr algn="ctr">
              <a:buNone/>
            </a:pPr>
            <a:r>
              <a:rPr lang="en-US" sz="5400" b="1" i="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1"/>
                </a:solidFill>
                <a:effectLst>
                  <a:outerShdw blurRad="50800" dist="40000" dir="5400000" algn="tl" rotWithShape="0">
                    <a:srgbClr val="000000">
                      <a:shade val="5000"/>
                      <a:satMod val="120000"/>
                      <a:alpha val="33000"/>
                    </a:srgbClr>
                  </a:outerShdw>
                </a:effectLst>
              </a:rPr>
              <a:t>FAAST FRAT</a:t>
            </a:r>
            <a:endParaRPr lang="en-US" sz="5400" b="1" i="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1"/>
              </a:solidFill>
              <a:effectLst>
                <a:outerShdw blurRad="50800" dist="40000" dir="5400000" algn="tl" rotWithShape="0">
                  <a:srgbClr val="000000">
                    <a:shade val="5000"/>
                    <a:satMod val="120000"/>
                    <a:alpha val="33000"/>
                  </a:srgbClr>
                </a:outerShdw>
              </a:effectLst>
            </a:endParaRPr>
          </a:p>
        </p:txBody>
      </p:sp>
      <p:sp>
        <p:nvSpPr>
          <p:cNvPr id="9" name="Rectangle 8"/>
          <p:cNvSpPr/>
          <p:nvPr/>
        </p:nvSpPr>
        <p:spPr>
          <a:xfrm>
            <a:off x="7981345" y="4792792"/>
            <a:ext cx="3047211" cy="1015663"/>
          </a:xfrm>
          <a:prstGeom prst="rect">
            <a:avLst/>
          </a:prstGeom>
        </p:spPr>
        <p:txBody>
          <a:bodyPr wrap="square">
            <a:spAutoFit/>
          </a:bodyPr>
          <a:lstStyle/>
          <a:p>
            <a:pPr>
              <a:buNone/>
            </a:pPr>
            <a:r>
              <a:rPr lang="en-US" dirty="0">
                <a:hlinkClick r:id="rId5"/>
              </a:rPr>
              <a:t>https://</a:t>
            </a:r>
            <a:r>
              <a:rPr lang="en-US" dirty="0" smtClean="0">
                <a:hlinkClick r:id="rId5"/>
              </a:rPr>
              <a:t>bit.ly/3g7GJOf</a:t>
            </a:r>
            <a:endParaRPr lang="en-US" dirty="0"/>
          </a:p>
          <a:p>
            <a:pPr>
              <a:buNone/>
            </a:pPr>
            <a:endParaRPr lang="en-US" dirty="0"/>
          </a:p>
        </p:txBody>
      </p:sp>
      <p:pic>
        <p:nvPicPr>
          <p:cNvPr id="10" name="Picture 9"/>
          <p:cNvPicPr>
            <a:picLocks noChangeAspect="1"/>
          </p:cNvPicPr>
          <p:nvPr/>
        </p:nvPicPr>
        <p:blipFill>
          <a:blip r:embed="rId6"/>
          <a:stretch>
            <a:fillRect/>
          </a:stretch>
        </p:blipFill>
        <p:spPr>
          <a:xfrm>
            <a:off x="5722014" y="4002852"/>
            <a:ext cx="1371791" cy="1448002"/>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268712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1500" y="264568"/>
            <a:ext cx="11296651" cy="769441"/>
          </a:xfrm>
          <a:prstGeom prst="rect">
            <a:avLst/>
          </a:prstGeom>
          <a:noFill/>
        </p:spPr>
        <p:txBody>
          <a:bodyPr wrap="square" lIns="91440" tIns="45720" rIns="91440" bIns="45720">
            <a:spAutoFit/>
          </a:bodyPr>
          <a:lstStyle/>
          <a:p>
            <a:pPr>
              <a:buNone/>
            </a:pPr>
            <a:r>
              <a:rPr lang="en-US" sz="4400" b="1" i="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1"/>
                </a:solidFill>
                <a:effectLst>
                  <a:outerShdw blurRad="50800" dist="40000" dir="5400000" algn="tl" rotWithShape="0">
                    <a:srgbClr val="000000">
                      <a:shade val="5000"/>
                      <a:satMod val="120000"/>
                      <a:alpha val="33000"/>
                    </a:srgbClr>
                  </a:outerShdw>
                </a:effectLst>
              </a:rPr>
              <a:t>FAAST FRAT</a:t>
            </a:r>
            <a:endParaRPr lang="en-US" sz="4400" b="1" i="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1"/>
              </a:solidFill>
              <a:effectLst>
                <a:outerShdw blurRad="50800" dist="40000" dir="5400000" algn="tl" rotWithShape="0">
                  <a:srgbClr val="000000">
                    <a:shade val="5000"/>
                    <a:satMod val="120000"/>
                    <a:alpha val="33000"/>
                  </a:srgbClr>
                </a:outerShdw>
              </a:effectLst>
            </a:endParaRPr>
          </a:p>
        </p:txBody>
      </p:sp>
      <p:sp>
        <p:nvSpPr>
          <p:cNvPr id="5" name="Rectangle 4"/>
          <p:cNvSpPr/>
          <p:nvPr/>
        </p:nvSpPr>
        <p:spPr>
          <a:xfrm>
            <a:off x="95251" y="238124"/>
            <a:ext cx="4610099" cy="769441"/>
          </a:xfrm>
          <a:prstGeom prst="rect">
            <a:avLst/>
          </a:prstGeom>
          <a:noFill/>
        </p:spPr>
        <p:txBody>
          <a:bodyPr wrap="square" lIns="91440" tIns="45720" rIns="91440" bIns="45720">
            <a:spAutoFit/>
          </a:bodyPr>
          <a:lstStyle/>
          <a:p>
            <a:pPr algn="ctr">
              <a:buNone/>
            </a:pPr>
            <a:r>
              <a:rPr lang="en-US" sz="4400" b="1" i="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1"/>
                </a:solidFill>
                <a:effectLst>
                  <a:outerShdw blurRad="50800" dist="40000" dir="5400000" algn="tl" rotWithShape="0">
                    <a:srgbClr val="000000">
                      <a:shade val="5000"/>
                      <a:satMod val="120000"/>
                      <a:alpha val="33000"/>
                    </a:srgbClr>
                  </a:outerShdw>
                </a:effectLst>
              </a:rPr>
              <a:t>FAAST FRAT</a:t>
            </a:r>
            <a:endParaRPr lang="en-US" sz="4400" b="1" i="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1"/>
              </a:solidFill>
              <a:effectLst>
                <a:outerShdw blurRad="50800" dist="40000" dir="5400000" algn="tl" rotWithShape="0">
                  <a:srgbClr val="000000">
                    <a:shade val="5000"/>
                    <a:satMod val="120000"/>
                    <a:alpha val="33000"/>
                  </a:srgbClr>
                </a:outerShdw>
              </a:effectLst>
            </a:endParaRPr>
          </a:p>
        </p:txBody>
      </p:sp>
      <p:sp>
        <p:nvSpPr>
          <p:cNvPr id="6" name="Content Placeholder 2"/>
          <p:cNvSpPr>
            <a:spLocks noGrp="1"/>
          </p:cNvSpPr>
          <p:nvPr>
            <p:ph idx="1"/>
          </p:nvPr>
        </p:nvSpPr>
        <p:spPr>
          <a:xfrm>
            <a:off x="471549" y="1187491"/>
            <a:ext cx="8050213" cy="4391025"/>
          </a:xfrm>
        </p:spPr>
        <p:txBody>
          <a:bodyPr/>
          <a:lstStyle/>
          <a:p>
            <a:r>
              <a:rPr lang="en-US" dirty="0" smtClean="0"/>
              <a:t>Click on Flight Risk Assessment Tool	</a:t>
            </a:r>
          </a:p>
          <a:p>
            <a:r>
              <a:rPr lang="en-US" dirty="0" smtClean="0"/>
              <a:t>Download appropriate FRAT for your computer.</a:t>
            </a:r>
          </a:p>
          <a:p>
            <a:pPr marL="0" indent="0">
              <a:buNone/>
            </a:pPr>
            <a:endParaRPr lang="en-US" dirty="0"/>
          </a:p>
        </p:txBody>
      </p:sp>
      <p:pic>
        <p:nvPicPr>
          <p:cNvPr id="7"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888" t="5813" b="6249"/>
          <a:stretch/>
        </p:blipFill>
        <p:spPr bwMode="auto">
          <a:xfrm>
            <a:off x="914399" y="3028012"/>
            <a:ext cx="5616845" cy="23684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20096"/>
          <a:stretch/>
        </p:blipFill>
        <p:spPr bwMode="auto">
          <a:xfrm>
            <a:off x="8318633" y="2871434"/>
            <a:ext cx="3228110" cy="26933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84825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Have you earned your </a:t>
            </a:r>
            <a:r>
              <a:rPr lang="en-US" i="1" dirty="0" smtClean="0"/>
              <a:t>WINGS</a:t>
            </a:r>
            <a:r>
              <a:rPr lang="en-US" dirty="0" smtClean="0"/>
              <a:t>?</a:t>
            </a:r>
            <a:endParaRPr lang="en-US" dirty="0"/>
          </a:p>
        </p:txBody>
      </p:sp>
      <p:sp>
        <p:nvSpPr>
          <p:cNvPr id="3" name="Content Placeholder 2"/>
          <p:cNvSpPr>
            <a:spLocks noGrp="1"/>
          </p:cNvSpPr>
          <p:nvPr>
            <p:ph idx="1"/>
          </p:nvPr>
        </p:nvSpPr>
        <p:spPr>
          <a:xfrm>
            <a:off x="674602" y="1186578"/>
            <a:ext cx="10733617" cy="4391025"/>
          </a:xfrm>
        </p:spPr>
        <p:txBody>
          <a:bodyPr/>
          <a:lstStyle/>
          <a:p>
            <a:r>
              <a:rPr lang="en-US" dirty="0" smtClean="0"/>
              <a:t>Proficient Pilots are:</a:t>
            </a:r>
          </a:p>
          <a:p>
            <a:pPr lvl="1"/>
            <a:r>
              <a:rPr lang="en-US" dirty="0" smtClean="0"/>
              <a:t>Confident</a:t>
            </a:r>
          </a:p>
          <a:p>
            <a:pPr lvl="1"/>
            <a:r>
              <a:rPr lang="en-US" dirty="0" smtClean="0"/>
              <a:t>Capable</a:t>
            </a:r>
          </a:p>
          <a:p>
            <a:pPr lvl="1"/>
            <a:r>
              <a:rPr lang="en-US" dirty="0" smtClean="0"/>
              <a:t>Safe</a:t>
            </a:r>
          </a:p>
          <a:p>
            <a:r>
              <a:rPr lang="en-US" i="1" dirty="0" smtClean="0"/>
              <a:t>WINGS </a:t>
            </a:r>
            <a:r>
              <a:rPr lang="en-US" b="0" dirty="0" smtClean="0"/>
              <a:t>will keep you </a:t>
            </a:r>
            <a:br>
              <a:rPr lang="en-US" b="0" dirty="0" smtClean="0"/>
            </a:br>
            <a:r>
              <a:rPr lang="en-US" b="0" dirty="0" smtClean="0"/>
              <a:t>on top of your game</a:t>
            </a:r>
            <a:endParaRPr lang="en-US" i="1" dirty="0" smtClean="0"/>
          </a:p>
          <a:p>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0640" y="1858945"/>
            <a:ext cx="5577987" cy="3718658"/>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1349871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4"/>
          <a:srcRect l="26686" t="14187"/>
          <a:stretch/>
        </p:blipFill>
        <p:spPr>
          <a:xfrm>
            <a:off x="208014" y="1072952"/>
            <a:ext cx="6712739" cy="4542216"/>
          </a:xfrm>
          <a:prstGeom prst="rect">
            <a:avLst/>
          </a:prstGeom>
          <a:ln>
            <a:noFill/>
          </a:ln>
          <a:effectLst>
            <a:outerShdw blurRad="292100" dist="139700" dir="2700000" algn="tl" rotWithShape="0">
              <a:srgbClr val="333333">
                <a:alpha val="65000"/>
              </a:srgbClr>
            </a:outerShdw>
          </a:effectLst>
        </p:spPr>
      </p:pic>
      <p:sp>
        <p:nvSpPr>
          <p:cNvPr id="5" name="Title 4">
            <a:extLst>
              <a:ext uri="{FF2B5EF4-FFF2-40B4-BE49-F238E27FC236}">
                <a16:creationId xmlns:a16="http://schemas.microsoft.com/office/drawing/2014/main" id="{BF529C90-FEC7-4902-AAB9-CDC1C45F4D99}"/>
              </a:ext>
            </a:extLst>
          </p:cNvPr>
          <p:cNvSpPr>
            <a:spLocks noGrp="1"/>
          </p:cNvSpPr>
          <p:nvPr>
            <p:ph type="title"/>
          </p:nvPr>
        </p:nvSpPr>
        <p:spPr>
          <a:xfrm>
            <a:off x="500343" y="537630"/>
            <a:ext cx="8472488" cy="457200"/>
          </a:xfrm>
        </p:spPr>
        <p:txBody>
          <a:bodyPr/>
          <a:lstStyle/>
          <a:p>
            <a:pPr algn="ctr"/>
            <a:r>
              <a:rPr lang="en-US" dirty="0"/>
              <a:t/>
            </a:r>
            <a:br>
              <a:rPr lang="en-US" dirty="0"/>
            </a:br>
            <a:endParaRPr lang="en-US" dirty="0"/>
          </a:p>
        </p:txBody>
      </p:sp>
      <p:sp>
        <p:nvSpPr>
          <p:cNvPr id="12" name="TextBox 11">
            <a:extLst>
              <a:ext uri="{FF2B5EF4-FFF2-40B4-BE49-F238E27FC236}">
                <a16:creationId xmlns:a16="http://schemas.microsoft.com/office/drawing/2014/main" id="{078D7296-3643-4A08-AECD-0705FF8A5272}"/>
              </a:ext>
            </a:extLst>
          </p:cNvPr>
          <p:cNvSpPr txBox="1"/>
          <p:nvPr/>
        </p:nvSpPr>
        <p:spPr bwMode="auto">
          <a:xfrm>
            <a:off x="345643" y="285717"/>
            <a:ext cx="9176336" cy="761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None/>
            </a:pPr>
            <a:r>
              <a:rPr lang="en-US" sz="3000" b="1" i="1" dirty="0" smtClean="0">
                <a:ln w="11430"/>
                <a:solidFill>
                  <a:schemeClr val="accent2">
                    <a:lumMod val="50000"/>
                  </a:schemeClr>
                </a:solidFill>
                <a:effectLst>
                  <a:outerShdw blurRad="50800" dist="39000" dir="5460000" algn="tl">
                    <a:srgbClr val="000000">
                      <a:alpha val="38000"/>
                    </a:srgbClr>
                  </a:outerShdw>
                </a:effectLst>
                <a:hlinkClick r:id="rId5"/>
              </a:rPr>
              <a:t>http://www.mywingsinitiative.org/</a:t>
            </a:r>
            <a:r>
              <a:rPr lang="en-US" sz="3000" b="1" i="1" dirty="0" smtClean="0">
                <a:ln w="11430"/>
                <a:solidFill>
                  <a:schemeClr val="accent2">
                    <a:lumMod val="50000"/>
                  </a:schemeClr>
                </a:solidFill>
                <a:effectLst>
                  <a:outerShdw blurRad="50800" dist="39000" dir="5460000" algn="tl">
                    <a:srgbClr val="000000">
                      <a:alpha val="38000"/>
                    </a:srgbClr>
                  </a:outerShdw>
                </a:effectLst>
              </a:rPr>
              <a:t> </a:t>
            </a:r>
            <a:endParaRPr lang="en-US" sz="3000" b="1" i="1" dirty="0">
              <a:ln w="11430"/>
              <a:solidFill>
                <a:schemeClr val="accent2">
                  <a:lumMod val="50000"/>
                </a:schemeClr>
              </a:solidFill>
              <a:effectLst>
                <a:outerShdw blurRad="50800" dist="39000" dir="5460000" algn="tl">
                  <a:srgbClr val="000000">
                    <a:alpha val="38000"/>
                  </a:srgbClr>
                </a:outerShdw>
              </a:effectLst>
            </a:endParaRPr>
          </a:p>
          <a:p>
            <a:pPr>
              <a:buFontTx/>
              <a:buNone/>
            </a:pPr>
            <a:endParaRPr lang="en-US" sz="900" b="1" dirty="0">
              <a:solidFill>
                <a:srgbClr val="C0C0C0"/>
              </a:solidFill>
            </a:endParaRPr>
          </a:p>
        </p:txBody>
      </p:sp>
      <p:pic>
        <p:nvPicPr>
          <p:cNvPr id="4" name="Picture 3"/>
          <p:cNvPicPr>
            <a:picLocks noChangeAspect="1"/>
          </p:cNvPicPr>
          <p:nvPr/>
        </p:nvPicPr>
        <p:blipFill>
          <a:blip r:embed="rId6"/>
          <a:stretch>
            <a:fillRect/>
          </a:stretch>
        </p:blipFill>
        <p:spPr>
          <a:xfrm>
            <a:off x="8335951" y="1299377"/>
            <a:ext cx="2372056" cy="2400635"/>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7"/>
          <a:stretch>
            <a:fillRect/>
          </a:stretch>
        </p:blipFill>
        <p:spPr>
          <a:xfrm>
            <a:off x="8335951" y="4193907"/>
            <a:ext cx="2855100" cy="142126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3252433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a:xfrm>
            <a:off x="571500" y="1508125"/>
            <a:ext cx="5638800" cy="4133706"/>
          </a:xfrm>
        </p:spPr>
        <p:txBody>
          <a:bodyPr/>
          <a:lstStyle/>
          <a:p>
            <a:endParaRPr lang="en-US" dirty="0"/>
          </a:p>
        </p:txBody>
      </p:sp>
      <p:pic>
        <p:nvPicPr>
          <p:cNvPr id="5" name="Picture 4" descr="Rodin_Think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7588" y="1827028"/>
            <a:ext cx="2850146" cy="35484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364308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dirty="0" smtClean="0">
                <a:ea typeface="ＭＳ Ｐゴシック" pitchFamily="34" charset="-128"/>
              </a:rPr>
              <a:t>Overview	</a:t>
            </a:r>
          </a:p>
        </p:txBody>
      </p:sp>
      <p:sp>
        <p:nvSpPr>
          <p:cNvPr id="7171" name="Content Placeholder 2"/>
          <p:cNvSpPr>
            <a:spLocks noGrp="1"/>
          </p:cNvSpPr>
          <p:nvPr>
            <p:ph idx="1"/>
          </p:nvPr>
        </p:nvSpPr>
        <p:spPr>
          <a:xfrm>
            <a:off x="679121" y="1266388"/>
            <a:ext cx="8737600" cy="4391025"/>
          </a:xfrm>
        </p:spPr>
        <p:txBody>
          <a:bodyPr/>
          <a:lstStyle/>
          <a:p>
            <a:r>
              <a:rPr lang="en-US" altLang="en-US" dirty="0" smtClean="0">
                <a:ea typeface="ＭＳ Ｐゴシック" pitchFamily="34" charset="-128"/>
              </a:rPr>
              <a:t>Normalization of Deviance</a:t>
            </a:r>
          </a:p>
          <a:p>
            <a:r>
              <a:rPr lang="en-US" altLang="en-US" dirty="0">
                <a:ea typeface="ＭＳ Ｐゴシック" pitchFamily="34" charset="-128"/>
              </a:rPr>
              <a:t>CFIT Case </a:t>
            </a:r>
            <a:r>
              <a:rPr lang="en-US" altLang="en-US" dirty="0" smtClean="0">
                <a:ea typeface="ＭＳ Ｐゴシック" pitchFamily="34" charset="-128"/>
              </a:rPr>
              <a:t>Studies</a:t>
            </a:r>
          </a:p>
          <a:p>
            <a:r>
              <a:rPr lang="en-US" altLang="en-US" dirty="0" smtClean="0">
                <a:ea typeface="ＭＳ Ｐゴシック" pitchFamily="34" charset="-128"/>
              </a:rPr>
              <a:t>Maintaining Proficiency</a:t>
            </a:r>
          </a:p>
          <a:p>
            <a:endParaRPr lang="en-US" altLang="en-US" dirty="0" smtClean="0">
              <a:ea typeface="ＭＳ Ｐゴシック" pitchFamily="34" charset="-128"/>
            </a:endParaRPr>
          </a:p>
          <a:p>
            <a:endParaRPr lang="en-US" altLang="en-US" dirty="0" smtClean="0">
              <a:ea typeface="ＭＳ Ｐゴシック" pitchFamily="34" charset="-128"/>
            </a:endParaRPr>
          </a:p>
        </p:txBody>
      </p:sp>
      <p:sp>
        <p:nvSpPr>
          <p:cNvPr id="7172" name="Slide Number Placeholder 3"/>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52D316D8-720C-47F4-B8A6-4D62B010AA35}" type="slidenum">
              <a:rPr lang="en-US" altLang="en-US" sz="1400">
                <a:solidFill>
                  <a:schemeClr val="bg1"/>
                </a:solidFill>
                <a:latin typeface="Times New Roman" pitchFamily="18" charset="0"/>
              </a:rPr>
              <a:pPr eaLnBrk="1" hangingPunct="1"/>
              <a:t>3</a:t>
            </a:fld>
            <a:endParaRPr lang="en-US" altLang="en-US" sz="1400">
              <a:solidFill>
                <a:schemeClr val="bg1"/>
              </a:solidFill>
              <a:latin typeface="Times New Roman" pitchFamily="18" charset="0"/>
            </a:endParaRPr>
          </a:p>
        </p:txBody>
      </p:sp>
      <p:sp>
        <p:nvSpPr>
          <p:cNvPr id="2" name="TextBox 1"/>
          <p:cNvSpPr txBox="1"/>
          <p:nvPr/>
        </p:nvSpPr>
        <p:spPr bwMode="auto">
          <a:xfrm>
            <a:off x="7736417" y="5395500"/>
            <a:ext cx="413173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smtClean="0">
                <a:solidFill>
                  <a:srgbClr val="002060"/>
                </a:solidFill>
              </a:rPr>
              <a:t>*GAJSC – General Aviation Joint Steering Committee</a:t>
            </a:r>
            <a:endParaRPr lang="en-US" sz="1200" b="1" dirty="0">
              <a:solidFill>
                <a:srgbClr val="002060"/>
              </a:solidFill>
            </a:endParaRPr>
          </a:p>
        </p:txBody>
      </p:sp>
      <p:grpSp>
        <p:nvGrpSpPr>
          <p:cNvPr id="16" name="Group 15"/>
          <p:cNvGrpSpPr/>
          <p:nvPr/>
        </p:nvGrpSpPr>
        <p:grpSpPr>
          <a:xfrm rot="759098">
            <a:off x="8077200" y="1020171"/>
            <a:ext cx="3113700" cy="3849129"/>
            <a:chOff x="8077200" y="1020171"/>
            <a:chExt cx="3113700" cy="3849129"/>
          </a:xfrm>
        </p:grpSpPr>
        <p:cxnSp>
          <p:nvCxnSpPr>
            <p:cNvPr id="5" name="Straight Connector 4"/>
            <p:cNvCxnSpPr/>
            <p:nvPr/>
          </p:nvCxnSpPr>
          <p:spPr bwMode="auto">
            <a:xfrm>
              <a:off x="8077200" y="1020171"/>
              <a:ext cx="0" cy="3849129"/>
            </a:xfrm>
            <a:prstGeom prst="line">
              <a:avLst/>
            </a:prstGeom>
            <a:noFill/>
            <a:ln w="149225" cap="flat" cmpd="sng" algn="ctr">
              <a:solidFill>
                <a:schemeClr val="accent1">
                  <a:lumMod val="7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 name="Picture 9"/>
            <p:cNvPicPr>
              <a:picLocks noChangeAspect="1"/>
            </p:cNvPicPr>
            <p:nvPr/>
          </p:nvPicPr>
          <p:blipFill>
            <a:blip r:embed="rId4"/>
            <a:stretch>
              <a:fillRect/>
            </a:stretch>
          </p:blipFill>
          <p:spPr>
            <a:xfrm>
              <a:off x="8157098" y="1020171"/>
              <a:ext cx="3033802" cy="3849128"/>
            </a:xfrm>
            <a:prstGeom prst="rect">
              <a:avLst/>
            </a:prstGeom>
            <a:ln>
              <a:noFill/>
            </a:ln>
            <a:effectLst>
              <a:outerShdw blurRad="292100" dist="139700" dir="2700000" algn="tl" rotWithShape="0">
                <a:srgbClr val="333333">
                  <a:alpha val="65000"/>
                </a:srgbClr>
              </a:outerShdw>
            </a:effectLst>
          </p:spPr>
        </p:pic>
      </p:grpSp>
    </p:spTree>
    <p:custDataLst>
      <p:tags r:id="rId1"/>
    </p:custDataLst>
    <p:extLst>
      <p:ext uri="{BB962C8B-B14F-4D97-AF65-F5344CB8AC3E}">
        <p14:creationId xmlns:p14="http://schemas.microsoft.com/office/powerpoint/2010/main" val="31994212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182" y="344488"/>
            <a:ext cx="11208327" cy="1299672"/>
          </a:xfrm>
        </p:spPr>
        <p:txBody>
          <a:bodyPr/>
          <a:lstStyle/>
          <a:p>
            <a:r>
              <a:rPr lang="en-US" dirty="0" smtClean="0"/>
              <a:t>Safety Management Systems (SMS)</a:t>
            </a:r>
            <a:r>
              <a:rPr lang="en-US" dirty="0"/>
              <a:t/>
            </a:r>
            <a:br>
              <a:rPr lang="en-US" dirty="0"/>
            </a:br>
            <a:r>
              <a:rPr lang="en-US" dirty="0" smtClean="0"/>
              <a:t>Coming to General Aviation</a:t>
            </a:r>
            <a:endParaRPr lang="en-US" dirty="0"/>
          </a:p>
        </p:txBody>
      </p:sp>
      <p:pic>
        <p:nvPicPr>
          <p:cNvPr id="4" name="Content Placeholder 3"/>
          <p:cNvPicPr>
            <a:picLocks noGrp="1" noChangeAspect="1"/>
          </p:cNvPicPr>
          <p:nvPr>
            <p:ph idx="1"/>
          </p:nvPr>
        </p:nvPicPr>
        <p:blipFill rotWithShape="1">
          <a:blip r:embed="rId4"/>
          <a:srcRect t="32064" b="12815"/>
          <a:stretch/>
        </p:blipFill>
        <p:spPr>
          <a:xfrm>
            <a:off x="2423416" y="2101361"/>
            <a:ext cx="7585491" cy="2690447"/>
          </a:xfrm>
          <a:prstGeom prst="rect">
            <a:avLst/>
          </a:prstGeom>
        </p:spPr>
      </p:pic>
      <p:sp>
        <p:nvSpPr>
          <p:cNvPr id="5" name="Rectangle 4"/>
          <p:cNvSpPr/>
          <p:nvPr/>
        </p:nvSpPr>
        <p:spPr bwMode="auto">
          <a:xfrm>
            <a:off x="-3956538" y="1248508"/>
            <a:ext cx="2936630" cy="1705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6" name="Rectangle 5"/>
          <p:cNvSpPr/>
          <p:nvPr/>
        </p:nvSpPr>
        <p:spPr bwMode="auto">
          <a:xfrm>
            <a:off x="2602524" y="2004645"/>
            <a:ext cx="2532184" cy="1318848"/>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2423416" y="3337240"/>
            <a:ext cx="2711292" cy="1160585"/>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7297615" y="2101361"/>
            <a:ext cx="2497016" cy="1573824"/>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9" name="Rectangle 8"/>
          <p:cNvSpPr/>
          <p:nvPr/>
        </p:nvSpPr>
        <p:spPr bwMode="auto">
          <a:xfrm>
            <a:off x="7297615" y="3675185"/>
            <a:ext cx="2497016" cy="1573824"/>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10" name="TextBox 9"/>
          <p:cNvSpPr txBox="1"/>
          <p:nvPr/>
        </p:nvSpPr>
        <p:spPr bwMode="auto">
          <a:xfrm>
            <a:off x="211333" y="5120731"/>
            <a:ext cx="75269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dirty="0" smtClean="0">
                <a:hlinkClick r:id="rId5"/>
              </a:rPr>
              <a:t>https</a:t>
            </a:r>
            <a:r>
              <a:rPr lang="en-US" dirty="0">
                <a:hlinkClick r:id="rId5"/>
              </a:rPr>
              <a:t>://</a:t>
            </a:r>
            <a:r>
              <a:rPr lang="en-US" dirty="0" smtClean="0">
                <a:hlinkClick r:id="rId5"/>
              </a:rPr>
              <a:t>www.faa.gov/about/initiatives/gasafetyoutreach</a:t>
            </a:r>
            <a:r>
              <a:rPr lang="en-US" dirty="0" smtClean="0"/>
              <a:t>  </a:t>
            </a:r>
            <a:endParaRPr lang="en-US" sz="1200" b="1" dirty="0">
              <a:solidFill>
                <a:srgbClr val="C0C0C0"/>
              </a:solidFill>
            </a:endParaRPr>
          </a:p>
        </p:txBody>
      </p:sp>
      <p:pic>
        <p:nvPicPr>
          <p:cNvPr id="11" name="Picture 10"/>
          <p:cNvPicPr>
            <a:picLocks noChangeAspect="1"/>
          </p:cNvPicPr>
          <p:nvPr/>
        </p:nvPicPr>
        <p:blipFill>
          <a:blip r:embed="rId6"/>
          <a:stretch>
            <a:fillRect/>
          </a:stretch>
        </p:blipFill>
        <p:spPr>
          <a:xfrm>
            <a:off x="9794631" y="3478960"/>
            <a:ext cx="2162907" cy="2169582"/>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26195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for attending	</a:t>
            </a:r>
            <a:endParaRPr lang="en-US" dirty="0"/>
          </a:p>
        </p:txBody>
      </p:sp>
      <p:sp>
        <p:nvSpPr>
          <p:cNvPr id="3" name="Content Placeholder 2"/>
          <p:cNvSpPr>
            <a:spLocks noGrp="1"/>
          </p:cNvSpPr>
          <p:nvPr>
            <p:ph idx="1"/>
          </p:nvPr>
        </p:nvSpPr>
        <p:spPr>
          <a:xfrm>
            <a:off x="571500" y="1150653"/>
            <a:ext cx="8050213" cy="4391025"/>
          </a:xfrm>
        </p:spPr>
        <p:txBody>
          <a:bodyPr/>
          <a:lstStyle/>
          <a:p>
            <a:r>
              <a:rPr lang="en-US" dirty="0" smtClean="0"/>
              <a:t>You are vital members of our GA safety community</a:t>
            </a:r>
            <a:endParaRPr lang="en-US" dirty="0"/>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2968" y="3845296"/>
            <a:ext cx="2481228" cy="18621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5515" y="1816532"/>
            <a:ext cx="2547540" cy="19119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6064" y="2998382"/>
            <a:ext cx="4863102" cy="21076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2800200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85" name="Text Box 17"/>
          <p:cNvSpPr txBox="1">
            <a:spLocks noChangeArrowheads="1"/>
          </p:cNvSpPr>
          <p:nvPr/>
        </p:nvSpPr>
        <p:spPr bwMode="auto">
          <a:xfrm>
            <a:off x="3380613" y="3411590"/>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&lt;Audience&gt;</a:t>
            </a:r>
          </a:p>
        </p:txBody>
      </p:sp>
      <p:sp>
        <p:nvSpPr>
          <p:cNvPr id="32786" name="Text Box 18"/>
          <p:cNvSpPr txBox="1">
            <a:spLocks noChangeArrowheads="1"/>
          </p:cNvSpPr>
          <p:nvPr/>
        </p:nvSpPr>
        <p:spPr bwMode="auto">
          <a:xfrm>
            <a:off x="3367970" y="3791452"/>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&lt;Presenter&gt;</a:t>
            </a:r>
          </a:p>
        </p:txBody>
      </p:sp>
      <p:sp>
        <p:nvSpPr>
          <p:cNvPr id="32787" name="Text Box 19"/>
          <p:cNvSpPr txBox="1">
            <a:spLocks noChangeArrowheads="1"/>
          </p:cNvSpPr>
          <p:nvPr/>
        </p:nvSpPr>
        <p:spPr bwMode="auto">
          <a:xfrm>
            <a:off x="3374254" y="4161188"/>
            <a:ext cx="3465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 &gt;</a:t>
            </a:r>
          </a:p>
        </p:txBody>
      </p:sp>
      <p:sp>
        <p:nvSpPr>
          <p:cNvPr id="9" name="Rectangle 11"/>
          <p:cNvSpPr txBox="1">
            <a:spLocks noChangeArrowheads="1"/>
          </p:cNvSpPr>
          <p:nvPr/>
        </p:nvSpPr>
        <p:spPr bwMode="auto">
          <a:xfrm>
            <a:off x="526483" y="390292"/>
            <a:ext cx="4940269"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3600" kern="0" dirty="0"/>
              <a:t>The National FAA Safety Team Presents</a:t>
            </a:r>
          </a:p>
        </p:txBody>
      </p:sp>
      <p:sp>
        <p:nvSpPr>
          <p:cNvPr id="10" name="Rectangle 12"/>
          <p:cNvSpPr>
            <a:spLocks noGrp="1" noChangeArrowheads="1"/>
          </p:cNvSpPr>
          <p:nvPr>
            <p:ph type="subTitle" idx="1"/>
          </p:nvPr>
        </p:nvSpPr>
        <p:spPr>
          <a:xfrm>
            <a:off x="526484" y="1829016"/>
            <a:ext cx="7114538" cy="1050818"/>
          </a:xfrm>
        </p:spPr>
        <p:txBody>
          <a:bodyPr/>
          <a:lstStyle/>
          <a:p>
            <a:r>
              <a:rPr lang="en-US" dirty="0" smtClean="0"/>
              <a:t>Topic of the Month – November </a:t>
            </a:r>
          </a:p>
          <a:p>
            <a:r>
              <a:rPr lang="en-US" dirty="0" smtClean="0"/>
              <a:t>CFIT &amp; Plan Continuation Bias</a:t>
            </a:r>
          </a:p>
        </p:txBody>
      </p:sp>
    </p:spTree>
    <p:custDataLst>
      <p:tags r:id="rId1"/>
    </p:custDataLst>
    <p:extLst>
      <p:ext uri="{BB962C8B-B14F-4D97-AF65-F5344CB8AC3E}">
        <p14:creationId xmlns:p14="http://schemas.microsoft.com/office/powerpoint/2010/main" val="967252085"/>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a typeface="ＭＳ Ｐゴシック" pitchFamily="34" charset="-128"/>
              </a:rPr>
              <a:t>Pushing the limits is human nature</a:t>
            </a:r>
            <a:endParaRPr lang="en-US" dirty="0"/>
          </a:p>
        </p:txBody>
      </p:sp>
      <p:sp>
        <p:nvSpPr>
          <p:cNvPr id="3" name="Content Placeholder 2"/>
          <p:cNvSpPr>
            <a:spLocks noGrp="1"/>
          </p:cNvSpPr>
          <p:nvPr>
            <p:ph idx="1"/>
          </p:nvPr>
        </p:nvSpPr>
        <p:spPr>
          <a:xfrm>
            <a:off x="571500" y="1165530"/>
            <a:ext cx="10733617" cy="4391025"/>
          </a:xfrm>
        </p:spPr>
        <p:txBody>
          <a:bodyPr/>
          <a:lstStyle/>
          <a:p>
            <a:pPr>
              <a:lnSpc>
                <a:spcPct val="150000"/>
              </a:lnSpc>
            </a:pPr>
            <a:r>
              <a:rPr lang="en-US" dirty="0" smtClean="0"/>
              <a:t>A recipe for success</a:t>
            </a:r>
          </a:p>
          <a:p>
            <a:pPr>
              <a:lnSpc>
                <a:spcPct val="150000"/>
              </a:lnSpc>
            </a:pPr>
            <a:r>
              <a:rPr lang="en-US" dirty="0" smtClean="0"/>
              <a:t>Continuous improvement</a:t>
            </a:r>
            <a:endParaRPr lang="en-US" dirty="0"/>
          </a:p>
          <a:p>
            <a:pPr lvl="1">
              <a:lnSpc>
                <a:spcPct val="150000"/>
              </a:lnSpc>
            </a:pPr>
            <a:r>
              <a:rPr lang="en-US" dirty="0" smtClean="0"/>
              <a:t>Safety &amp; Quality control</a:t>
            </a:r>
          </a:p>
          <a:p>
            <a:pPr>
              <a:lnSpc>
                <a:spcPct val="150000"/>
              </a:lnSpc>
            </a:pPr>
            <a:r>
              <a:rPr lang="en-US" dirty="0" smtClean="0"/>
              <a:t>Shortcuts</a:t>
            </a:r>
          </a:p>
          <a:p>
            <a:pPr lvl="1">
              <a:lnSpc>
                <a:spcPct val="150000"/>
              </a:lnSpc>
            </a:pPr>
            <a:r>
              <a:rPr lang="en-US" dirty="0" smtClean="0"/>
              <a:t>Save time &amp; money</a:t>
            </a:r>
            <a:endParaRPr lang="en-US" dirty="0"/>
          </a:p>
          <a:p>
            <a:endParaRPr lang="en-US" dirty="0"/>
          </a:p>
        </p:txBody>
      </p:sp>
      <p:pic>
        <p:nvPicPr>
          <p:cNvPr id="5" name="Picture 4" descr="Here's How Some Race Starts May Give Athletes An Unfair Advantage ..."/>
          <p:cNvPicPr>
            <a:picLocks noChangeAspect="1"/>
          </p:cNvPicPr>
          <p:nvPr/>
        </p:nvPicPr>
        <p:blipFill rotWithShape="1">
          <a:blip r:embed="rId4" cstate="print">
            <a:extLst>
              <a:ext uri="{28A0092B-C50C-407E-A947-70E740481C1C}">
                <a14:useLocalDpi xmlns:a14="http://schemas.microsoft.com/office/drawing/2010/main" val="0"/>
              </a:ext>
            </a:extLst>
          </a:blip>
          <a:srcRect l="2474" t="393" r="9071" b="-393"/>
          <a:stretch/>
        </p:blipFill>
        <p:spPr>
          <a:xfrm>
            <a:off x="5909388" y="2265528"/>
            <a:ext cx="5472507" cy="3242541"/>
          </a:xfrm>
          <a:prstGeom prst="rect">
            <a:avLst/>
          </a:prstGeom>
          <a:ln>
            <a:noFill/>
          </a:ln>
          <a:effectLst>
            <a:outerShdw blurRad="292100" dist="139700" dir="2700000" algn="tl" rotWithShape="0">
              <a:srgbClr val="333333">
                <a:alpha val="65000"/>
              </a:srgbClr>
            </a:outerShdw>
          </a:effectLst>
        </p:spPr>
      </p:pic>
      <p:pic>
        <p:nvPicPr>
          <p:cNvPr id="4" name="Picture 3" descr="TIME India Awards to Return in 2017 | Time"/>
          <p:cNvPicPr>
            <a:picLocks noChangeAspect="1"/>
          </p:cNvPicPr>
          <p:nvPr/>
        </p:nvPicPr>
        <p:blipFill rotWithShape="1">
          <a:blip r:embed="rId5" cstate="print">
            <a:extLst>
              <a:ext uri="{28A0092B-C50C-407E-A947-70E740481C1C}">
                <a14:useLocalDpi xmlns:a14="http://schemas.microsoft.com/office/drawing/2010/main" val="0"/>
              </a:ext>
            </a:extLst>
          </a:blip>
          <a:srcRect t="11134"/>
          <a:stretch/>
        </p:blipFill>
        <p:spPr>
          <a:xfrm>
            <a:off x="5909388" y="2217042"/>
            <a:ext cx="5605008" cy="3321050"/>
          </a:xfrm>
          <a:prstGeom prst="rect">
            <a:avLst/>
          </a:prstGeom>
        </p:spPr>
      </p:pic>
      <p:grpSp>
        <p:nvGrpSpPr>
          <p:cNvPr id="14" name="Group 13"/>
          <p:cNvGrpSpPr/>
          <p:nvPr/>
        </p:nvGrpSpPr>
        <p:grpSpPr>
          <a:xfrm>
            <a:off x="5568255" y="2019300"/>
            <a:ext cx="6299896" cy="3537255"/>
            <a:chOff x="5800452" y="2217042"/>
            <a:chExt cx="6154772" cy="3321050"/>
          </a:xfrm>
        </p:grpSpPr>
        <p:pic>
          <p:nvPicPr>
            <p:cNvPr id="8" name="Content Placeholder 3"/>
            <p:cNvPicPr>
              <a:picLocks noChangeAspect="1"/>
            </p:cNvPicPr>
            <p:nvPr/>
          </p:nvPicPr>
          <p:blipFill>
            <a:blip r:embed="rId6"/>
            <a:stretch>
              <a:fillRect/>
            </a:stretch>
          </p:blipFill>
          <p:spPr bwMode="auto">
            <a:xfrm>
              <a:off x="5800452" y="2217042"/>
              <a:ext cx="6154772" cy="3321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 name="Group 12"/>
            <p:cNvGrpSpPr/>
            <p:nvPr/>
          </p:nvGrpSpPr>
          <p:grpSpPr>
            <a:xfrm>
              <a:off x="7146448" y="3378201"/>
              <a:ext cx="4470922" cy="1212850"/>
              <a:chOff x="7111999" y="3378200"/>
              <a:chExt cx="4518171" cy="1181100"/>
            </a:xfrm>
          </p:grpSpPr>
          <p:cxnSp>
            <p:nvCxnSpPr>
              <p:cNvPr id="10" name="Straight Connector 9"/>
              <p:cNvCxnSpPr/>
              <p:nvPr/>
            </p:nvCxnSpPr>
            <p:spPr bwMode="auto">
              <a:xfrm flipH="1">
                <a:off x="9586657" y="3378200"/>
                <a:ext cx="2043513" cy="1181100"/>
              </a:xfrm>
              <a:prstGeom prst="line">
                <a:avLst/>
              </a:prstGeom>
              <a:noFill/>
              <a:ln w="34925" cap="flat" cmpd="sng" algn="ctr">
                <a:solidFill>
                  <a:srgbClr val="CC0099"/>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p:nvCxnSpPr>
            <p:spPr bwMode="auto">
              <a:xfrm>
                <a:off x="7111999" y="3712950"/>
                <a:ext cx="2474658" cy="846350"/>
              </a:xfrm>
              <a:prstGeom prst="line">
                <a:avLst/>
              </a:prstGeom>
              <a:noFill/>
              <a:ln w="34925" cap="flat" cmpd="sng" algn="ctr">
                <a:solidFill>
                  <a:srgbClr val="CC0099"/>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cxnSp>
        <p:nvCxnSpPr>
          <p:cNvPr id="17" name="Straight Connector 16"/>
          <p:cNvCxnSpPr/>
          <p:nvPr/>
        </p:nvCxnSpPr>
        <p:spPr bwMode="auto">
          <a:xfrm flipV="1">
            <a:off x="7047922" y="3256052"/>
            <a:ext cx="4466474" cy="361950"/>
          </a:xfrm>
          <a:prstGeom prst="line">
            <a:avLst/>
          </a:prstGeom>
          <a:noFill/>
          <a:ln w="34925" cap="flat" cmpd="sng" algn="ctr">
            <a:solidFill>
              <a:srgbClr val="CC0099"/>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296352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z="3600">
                <a:ea typeface="ＭＳ Ｐゴシック" pitchFamily="34" charset="-128"/>
              </a:rPr>
              <a:t>Complications</a:t>
            </a:r>
          </a:p>
        </p:txBody>
      </p:sp>
      <p:sp>
        <p:nvSpPr>
          <p:cNvPr id="311299" name="Rectangle 3"/>
          <p:cNvSpPr>
            <a:spLocks noGrp="1" noChangeArrowheads="1"/>
          </p:cNvSpPr>
          <p:nvPr>
            <p:ph type="body" idx="1"/>
          </p:nvPr>
        </p:nvSpPr>
        <p:spPr>
          <a:xfrm>
            <a:off x="247650" y="1171604"/>
            <a:ext cx="10733617" cy="4391025"/>
          </a:xfrm>
        </p:spPr>
        <p:txBody>
          <a:bodyPr/>
          <a:lstStyle/>
          <a:p>
            <a:r>
              <a:rPr lang="en-US" dirty="0" smtClean="0">
                <a:ea typeface="ＭＳ Ｐゴシック" pitchFamily="34" charset="-128"/>
              </a:rPr>
              <a:t>Bias – a prejudice in favor of or </a:t>
            </a:r>
            <a:br>
              <a:rPr lang="en-US" dirty="0" smtClean="0">
                <a:ea typeface="ＭＳ Ｐゴシック" pitchFamily="34" charset="-128"/>
              </a:rPr>
            </a:br>
            <a:r>
              <a:rPr lang="en-US" dirty="0" smtClean="0">
                <a:ea typeface="ＭＳ Ｐゴシック" pitchFamily="34" charset="-128"/>
              </a:rPr>
              <a:t>against one thing, person or group</a:t>
            </a:r>
            <a:br>
              <a:rPr lang="en-US" dirty="0" smtClean="0">
                <a:ea typeface="ＭＳ Ｐゴシック" pitchFamily="34" charset="-128"/>
              </a:rPr>
            </a:br>
            <a:r>
              <a:rPr lang="en-US" dirty="0" smtClean="0">
                <a:ea typeface="ＭＳ Ｐゴシック" pitchFamily="34" charset="-128"/>
              </a:rPr>
              <a:t>compared with another, often in </a:t>
            </a:r>
            <a:br>
              <a:rPr lang="en-US" dirty="0" smtClean="0">
                <a:ea typeface="ＭＳ Ｐゴシック" pitchFamily="34" charset="-128"/>
              </a:rPr>
            </a:br>
            <a:r>
              <a:rPr lang="en-US" dirty="0" smtClean="0">
                <a:ea typeface="ＭＳ Ｐゴシック" pitchFamily="34" charset="-128"/>
              </a:rPr>
              <a:t>a way considered to be unfair</a:t>
            </a:r>
          </a:p>
          <a:p>
            <a:pPr marL="0" indent="0">
              <a:buNone/>
            </a:pPr>
            <a:endParaRPr lang="en-US" dirty="0">
              <a:ea typeface="ＭＳ Ｐゴシック" pitchFamily="34" charset="-128"/>
            </a:endParaRPr>
          </a:p>
          <a:p>
            <a:r>
              <a:rPr lang="en-US" dirty="0" smtClean="0">
                <a:ea typeface="ＭＳ Ｐゴシック" pitchFamily="34" charset="-128"/>
              </a:rPr>
              <a:t>Normalization of Deviance</a:t>
            </a:r>
          </a:p>
          <a:p>
            <a:pPr lvl="1"/>
            <a:r>
              <a:rPr lang="en-US" dirty="0" smtClean="0">
                <a:ea typeface="ＭＳ Ｐゴシック" pitchFamily="34" charset="-128"/>
              </a:rPr>
              <a:t>Operational Drift</a:t>
            </a:r>
          </a:p>
          <a:p>
            <a:pPr lvl="1"/>
            <a:r>
              <a:rPr lang="en-US" dirty="0" smtClean="0">
                <a:ea typeface="ＭＳ Ｐゴシック" pitchFamily="34" charset="-128"/>
              </a:rPr>
              <a:t>Dunning-Krueger Effect</a:t>
            </a:r>
          </a:p>
          <a:p>
            <a:pPr marL="0" indent="0">
              <a:buNone/>
            </a:pPr>
            <a:endParaRPr lang="en-US" dirty="0" smtClean="0">
              <a:ea typeface="ＭＳ Ｐゴシック" pitchFamily="34" charset="-128"/>
            </a:endParaRPr>
          </a:p>
        </p:txBody>
      </p:sp>
      <p:pic>
        <p:nvPicPr>
          <p:cNvPr id="3" name="Picture 2" descr="Height of Horology: A. Lange &amp; Söhne - Grand Complication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7050" y="1478660"/>
            <a:ext cx="4991101" cy="3925677"/>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59422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12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129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129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129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the limit?</a:t>
            </a:r>
            <a:endParaRPr lang="en-US" dirty="0"/>
          </a:p>
        </p:txBody>
      </p:sp>
      <p:sp>
        <p:nvSpPr>
          <p:cNvPr id="3" name="Content Placeholder 2"/>
          <p:cNvSpPr>
            <a:spLocks noGrp="1"/>
          </p:cNvSpPr>
          <p:nvPr>
            <p:ph idx="1"/>
          </p:nvPr>
        </p:nvSpPr>
        <p:spPr>
          <a:xfrm>
            <a:off x="571500" y="1162686"/>
            <a:ext cx="10733617" cy="4391025"/>
          </a:xfrm>
        </p:spPr>
        <p:txBody>
          <a:bodyPr/>
          <a:lstStyle/>
          <a:p>
            <a:r>
              <a:rPr lang="en-US" dirty="0" smtClean="0"/>
              <a:t>Posted vs Practical</a:t>
            </a:r>
          </a:p>
          <a:p>
            <a:pPr lvl="1"/>
            <a:r>
              <a:rPr lang="en-US" dirty="0" smtClean="0"/>
              <a:t>I’m not speeding – just keeping up with traffic</a:t>
            </a:r>
          </a:p>
        </p:txBody>
      </p:sp>
      <p:pic>
        <p:nvPicPr>
          <p:cNvPr id="5" name="Picture 4" descr="Interstate 405 - California | Interstate 405 - California | Flickr"/>
          <p:cNvPicPr>
            <a:picLocks noChangeAspect="1"/>
          </p:cNvPicPr>
          <p:nvPr/>
        </p:nvPicPr>
        <p:blipFill rotWithShape="1">
          <a:blip r:embed="rId4">
            <a:extLst>
              <a:ext uri="{28A0092B-C50C-407E-A947-70E740481C1C}">
                <a14:useLocalDpi xmlns:a14="http://schemas.microsoft.com/office/drawing/2010/main" val="0"/>
              </a:ext>
            </a:extLst>
          </a:blip>
          <a:srcRect t="21600"/>
          <a:stretch/>
        </p:blipFill>
        <p:spPr>
          <a:xfrm>
            <a:off x="6991186" y="2686050"/>
            <a:ext cx="4876965" cy="2867661"/>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5703" r="7150"/>
          <a:stretch/>
        </p:blipFill>
        <p:spPr>
          <a:xfrm>
            <a:off x="6914828" y="2686049"/>
            <a:ext cx="5029679" cy="2867661"/>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22471" t="33360" r="41778"/>
          <a:stretch/>
        </p:blipFill>
        <p:spPr>
          <a:xfrm>
            <a:off x="1524335" y="2686049"/>
            <a:ext cx="2574892" cy="2694548"/>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07751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Operational Drift</a:t>
            </a:r>
            <a:endParaRPr lang="en-US" dirty="0"/>
          </a:p>
        </p:txBody>
      </p:sp>
      <p:sp>
        <p:nvSpPr>
          <p:cNvPr id="3" name="Content Placeholder 2"/>
          <p:cNvSpPr>
            <a:spLocks noGrp="1"/>
          </p:cNvSpPr>
          <p:nvPr>
            <p:ph idx="1"/>
          </p:nvPr>
        </p:nvSpPr>
        <p:spPr>
          <a:xfrm>
            <a:off x="571500" y="1228908"/>
            <a:ext cx="10733617" cy="4391025"/>
          </a:xfrm>
        </p:spPr>
        <p:txBody>
          <a:bodyPr/>
          <a:lstStyle/>
          <a:p>
            <a:r>
              <a:rPr lang="en-US" dirty="0" smtClean="0"/>
              <a:t>Acceptable process limits tend to drift over time</a:t>
            </a:r>
          </a:p>
          <a:p>
            <a:pPr lvl="1"/>
            <a:endParaRPr lang="en-US" dirty="0"/>
          </a:p>
        </p:txBody>
      </p:sp>
      <p:pic>
        <p:nvPicPr>
          <p:cNvPr id="4" name="Picture 3"/>
          <p:cNvPicPr>
            <a:picLocks noChangeAspect="1"/>
          </p:cNvPicPr>
          <p:nvPr/>
        </p:nvPicPr>
        <p:blipFill>
          <a:blip r:embed="rId4"/>
          <a:stretch>
            <a:fillRect/>
          </a:stretch>
        </p:blipFill>
        <p:spPr>
          <a:xfrm>
            <a:off x="3439533" y="2990666"/>
            <a:ext cx="7954485" cy="2629267"/>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bwMode="auto">
          <a:xfrm>
            <a:off x="9981559" y="3611496"/>
            <a:ext cx="1323557" cy="1352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6" name="Rectangle 5"/>
          <p:cNvSpPr/>
          <p:nvPr/>
        </p:nvSpPr>
        <p:spPr bwMode="auto">
          <a:xfrm>
            <a:off x="9981558" y="3526971"/>
            <a:ext cx="1323558" cy="1375442"/>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305485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dirty="0" smtClean="0">
                <a:ea typeface="ＭＳ Ｐゴシック" pitchFamily="34" charset="-128"/>
              </a:rPr>
              <a:t>How often have you heard….</a:t>
            </a:r>
          </a:p>
        </p:txBody>
      </p:sp>
      <p:sp>
        <p:nvSpPr>
          <p:cNvPr id="7" name="Content Placeholder 2"/>
          <p:cNvSpPr>
            <a:spLocks noGrp="1"/>
          </p:cNvSpPr>
          <p:nvPr>
            <p:ph idx="1"/>
          </p:nvPr>
        </p:nvSpPr>
        <p:spPr>
          <a:xfrm>
            <a:off x="571500" y="1032787"/>
            <a:ext cx="8737600" cy="4391025"/>
          </a:xfrm>
        </p:spPr>
        <p:txBody>
          <a:bodyPr/>
          <a:lstStyle/>
          <a:p>
            <a:r>
              <a:rPr lang="en-US" altLang="en-US" dirty="0" smtClean="0">
                <a:ea typeface="ＭＳ Ｐゴシック" pitchFamily="34" charset="-128"/>
              </a:rPr>
              <a:t>She’ll haul anything you can fit in the door</a:t>
            </a:r>
          </a:p>
          <a:p>
            <a:r>
              <a:rPr lang="en-US" altLang="en-US" dirty="0" smtClean="0">
                <a:ea typeface="ＭＳ Ｐゴシック" pitchFamily="34" charset="-128"/>
              </a:rPr>
              <a:t>Relax - It flew in here – it’ll fly out</a:t>
            </a:r>
          </a:p>
          <a:p>
            <a:r>
              <a:rPr lang="en-US" altLang="en-US" dirty="0" smtClean="0">
                <a:ea typeface="ＭＳ Ｐゴシック" pitchFamily="34" charset="-128"/>
              </a:rPr>
              <a:t>We’ve got plenty of fuel</a:t>
            </a:r>
          </a:p>
          <a:p>
            <a:endParaRPr lang="en-US" altLang="en-US" dirty="0" smtClean="0">
              <a:ea typeface="ＭＳ Ｐゴシック" pitchFamily="34" charset="-128"/>
            </a:endParaRPr>
          </a:p>
          <a:p>
            <a:pPr marL="0" indent="0">
              <a:buNone/>
            </a:pPr>
            <a:endParaRPr lang="en-US" altLang="en-US" dirty="0" smtClean="0">
              <a:ea typeface="ＭＳ Ｐゴシック" pitchFamily="34" charset="-128"/>
            </a:endParaRPr>
          </a:p>
          <a:p>
            <a:endParaRPr lang="en-US" altLang="en-US" dirty="0" smtClean="0">
              <a:ea typeface="ＭＳ Ｐゴシック" pitchFamily="34" charset="-128"/>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1292" t="18059" r="19666"/>
          <a:stretch/>
        </p:blipFill>
        <p:spPr>
          <a:xfrm>
            <a:off x="684083" y="3126330"/>
            <a:ext cx="2559051" cy="2024777"/>
          </a:xfrm>
          <a:prstGeom prst="rect">
            <a:avLst/>
          </a:prstGeom>
          <a:ln>
            <a:noFill/>
          </a:ln>
          <a:effectLst>
            <a:outerShdw blurRad="292100" dist="139700" dir="2700000" algn="tl" rotWithShape="0">
              <a:srgbClr val="333333">
                <a:alpha val="65000"/>
              </a:srgbClr>
            </a:outerShdw>
          </a:effectLst>
        </p:spPr>
      </p:pic>
      <p:pic>
        <p:nvPicPr>
          <p:cNvPr id="9" name="Picture 8" descr="Aircraft Performance - Takeoff and Landing Distance - YouTube"/>
          <p:cNvPicPr>
            <a:picLocks noChangeAspect="1"/>
          </p:cNvPicPr>
          <p:nvPr/>
        </p:nvPicPr>
        <p:blipFill rotWithShape="1">
          <a:blip r:embed="rId5" cstate="print">
            <a:extLst>
              <a:ext uri="{28A0092B-C50C-407E-A947-70E740481C1C}">
                <a14:useLocalDpi xmlns:a14="http://schemas.microsoft.com/office/drawing/2010/main" val="0"/>
              </a:ext>
            </a:extLst>
          </a:blip>
          <a:srcRect l="8306" r="4950"/>
          <a:stretch/>
        </p:blipFill>
        <p:spPr>
          <a:xfrm>
            <a:off x="4098943" y="3126329"/>
            <a:ext cx="3122447" cy="2024777"/>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15304" t="32616" r="32561" b="21800"/>
          <a:stretch/>
        </p:blipFill>
        <p:spPr>
          <a:xfrm>
            <a:off x="8077200" y="3126330"/>
            <a:ext cx="3504142" cy="2042485"/>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990385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We’ve got plenty of fuel</a:t>
            </a:r>
            <a:endParaRPr lang="en-US" dirty="0"/>
          </a:p>
        </p:txBody>
      </p:sp>
      <p:sp>
        <p:nvSpPr>
          <p:cNvPr id="5" name="Content Placeholder 4"/>
          <p:cNvSpPr>
            <a:spLocks noGrp="1"/>
          </p:cNvSpPr>
          <p:nvPr>
            <p:ph idx="1"/>
          </p:nvPr>
        </p:nvSpPr>
        <p:spPr>
          <a:xfrm>
            <a:off x="571500" y="1082590"/>
            <a:ext cx="10733617" cy="4391025"/>
          </a:xfrm>
        </p:spPr>
        <p:txBody>
          <a:bodyPr/>
          <a:lstStyle/>
          <a:p>
            <a:r>
              <a:rPr lang="en-US" dirty="0" smtClean="0"/>
              <a:t>Regular round-trip flight from Virginia </a:t>
            </a:r>
            <a:r>
              <a:rPr lang="en-US" dirty="0"/>
              <a:t>to</a:t>
            </a:r>
            <a:r>
              <a:rPr lang="en-US" dirty="0" smtClean="0"/>
              <a:t> </a:t>
            </a:r>
            <a:r>
              <a:rPr lang="en-US" dirty="0"/>
              <a:t>New England </a:t>
            </a:r>
            <a:endParaRPr lang="en-US" dirty="0" smtClean="0"/>
          </a:p>
          <a:p>
            <a:pPr lvl="1"/>
            <a:r>
              <a:rPr lang="en-US" dirty="0" smtClean="0"/>
              <a:t>675 nm </a:t>
            </a:r>
          </a:p>
          <a:p>
            <a:pPr lvl="2"/>
            <a:r>
              <a:rPr lang="en-US" dirty="0" smtClean="0"/>
              <a:t>Fuel – 48Gal @ 7GPH</a:t>
            </a:r>
          </a:p>
          <a:p>
            <a:pPr lvl="3"/>
            <a:r>
              <a:rPr lang="en-US" dirty="0" smtClean="0"/>
              <a:t>6 hrs. 48 min. – no reserve</a:t>
            </a:r>
          </a:p>
          <a:p>
            <a:pPr lvl="2"/>
            <a:r>
              <a:rPr lang="en-US" dirty="0" smtClean="0"/>
              <a:t>Speed – 110 Knots</a:t>
            </a:r>
          </a:p>
          <a:p>
            <a:pPr lvl="3"/>
            <a:r>
              <a:rPr lang="en-US" dirty="0" smtClean="0"/>
              <a:t>6 hrs. 5 min. – no wind</a:t>
            </a:r>
          </a:p>
          <a:p>
            <a:pPr lvl="3"/>
            <a:r>
              <a:rPr lang="en-US" dirty="0" smtClean="0"/>
              <a:t>Average Trip – 6 hrs. 15 min.</a:t>
            </a:r>
          </a:p>
          <a:p>
            <a:pPr lvl="2"/>
            <a:r>
              <a:rPr lang="en-US" dirty="0" smtClean="0"/>
              <a:t>No refuel if outbound leg is &lt; 3 hours</a:t>
            </a:r>
            <a:endParaRPr lang="en-US" dirty="0"/>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5304" t="32616" r="32561" b="21800"/>
          <a:stretch/>
        </p:blipFill>
        <p:spPr>
          <a:xfrm>
            <a:off x="8249478" y="3431130"/>
            <a:ext cx="3504142" cy="2042485"/>
          </a:xfrm>
          <a:prstGeom prst="rect">
            <a:avLst/>
          </a:prstGeom>
          <a:ln>
            <a:noFill/>
          </a:ln>
          <a:effectLst>
            <a:outerShdw blurRad="292100" dist="139700" dir="2700000" algn="tl" rotWithShape="0">
              <a:srgbClr val="333333">
                <a:alpha val="65000"/>
              </a:srgbClr>
            </a:outerShdw>
          </a:effectLst>
        </p:spPr>
      </p:pic>
      <p:pic>
        <p:nvPicPr>
          <p:cNvPr id="7" name="Content Placeholder 5"/>
          <p:cNvPicPr>
            <a:picLocks noChangeAspect="1"/>
          </p:cNvPicPr>
          <p:nvPr/>
        </p:nvPicPr>
        <p:blipFill>
          <a:blip r:embed="rId5"/>
          <a:stretch>
            <a:fillRect/>
          </a:stretch>
        </p:blipFill>
        <p:spPr>
          <a:xfrm>
            <a:off x="4017816" y="4668145"/>
            <a:ext cx="3443158" cy="1001646"/>
          </a:xfrm>
          <a:prstGeom prst="rect">
            <a:avLst/>
          </a:prstGeom>
          <a:solidFill>
            <a:schemeClr val="accent5">
              <a:lumMod val="90000"/>
            </a:schemeClr>
          </a:solidFill>
        </p:spPr>
      </p:pic>
    </p:spTree>
    <p:custDataLst>
      <p:tags r:id="rId1"/>
    </p:custDataLst>
    <p:extLst>
      <p:ext uri="{BB962C8B-B14F-4D97-AF65-F5344CB8AC3E}">
        <p14:creationId xmlns:p14="http://schemas.microsoft.com/office/powerpoint/2010/main" val="352438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1_CUSTOM DESIGN" val="OdLH2yk6"/>
  <p:tag name="ARTICULATE_SLIDE_COUNT" val="3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_dlc_DocId xmlns="04289566-cf42-4ce7-aa7c-2469c3d4502e">5YDFD77UPU3F-311-5227</_dlc_DocId>
    <_dlc_DocIdUrl xmlns="04289566-cf42-4ce7-aa7c-2469c3d4502e">
      <Url>https://avssp.faa.gov/avs/afsfaast/_layouts/15/DocIdRedir.aspx?ID=5YDFD77UPU3F-311-5227</Url>
      <Description>5YDFD77UPU3F-311-5227</Description>
    </_dlc_DocIdUrl>
    <IconOverlay xmlns="http://schemas.microsoft.com/sharepoint/v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DD5FDB223F4C0E4A8408399FFA4EDA33" ma:contentTypeVersion="1" ma:contentTypeDescription="Create a new document." ma:contentTypeScope="" ma:versionID="f5398868fdb408be4bad1734295b3bdf">
  <xsd:schema xmlns:xsd="http://www.w3.org/2001/XMLSchema" xmlns:xs="http://www.w3.org/2001/XMLSchema" xmlns:p="http://schemas.microsoft.com/office/2006/metadata/properties" xmlns:ns2="04289566-cf42-4ce7-aa7c-2469c3d4502e" xmlns:ns3="http://schemas.microsoft.com/sharepoint/v4" targetNamespace="http://schemas.microsoft.com/office/2006/metadata/properties" ma:root="true" ma:fieldsID="12f53cc26ba0429f45e378a08b5d0805" ns2:_="" ns3:_="">
    <xsd:import namespace="04289566-cf42-4ce7-aa7c-2469c3d4502e"/>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89566-cf42-4ce7-aa7c-2469c3d4502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BCC240-9C75-4184-B1E5-AC0A6AC1BEF1}">
  <ds:schemaRefs>
    <ds:schemaRef ds:uri="http://schemas.microsoft.com/sharepoint/events"/>
  </ds:schemaRefs>
</ds:datastoreItem>
</file>

<file path=customXml/itemProps2.xml><?xml version="1.0" encoding="utf-8"?>
<ds:datastoreItem xmlns:ds="http://schemas.openxmlformats.org/officeDocument/2006/customXml" ds:itemID="{08C7BF1A-395C-4DF4-8DC5-26E46AB932D1}">
  <ds:schemaRefs>
    <ds:schemaRef ds:uri="http://schemas.microsoft.com/office/2006/documentManagement/types"/>
    <ds:schemaRef ds:uri="04289566-cf42-4ce7-aa7c-2469c3d4502e"/>
    <ds:schemaRef ds:uri="http://schemas.microsoft.com/sharepoint/v4"/>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FDFBD951-C135-4E8C-9E93-3CF1A7363E31}">
  <ds:schemaRefs>
    <ds:schemaRef ds:uri="http://schemas.microsoft.com/sharepoint/v3/contenttype/forms"/>
  </ds:schemaRefs>
</ds:datastoreItem>
</file>

<file path=customXml/itemProps4.xml><?xml version="1.0" encoding="utf-8"?>
<ds:datastoreItem xmlns:ds="http://schemas.openxmlformats.org/officeDocument/2006/customXml" ds:itemID="{FDA2DD0D-E419-4CAD-A7E7-D8E53DCE50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289566-cf42-4ce7-aa7c-2469c3d4502e"/>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12684</TotalTime>
  <Words>4693</Words>
  <Application>Microsoft Office PowerPoint</Application>
  <PresentationFormat>Widescreen</PresentationFormat>
  <Paragraphs>453</Paragraphs>
  <Slides>32</Slides>
  <Notes>32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32</vt:i4>
      </vt:variant>
    </vt:vector>
  </HeadingPairs>
  <TitlesOfParts>
    <vt:vector size="38" baseType="lpstr">
      <vt:lpstr>ＭＳ Ｐゴシック</vt:lpstr>
      <vt:lpstr>Arial</vt:lpstr>
      <vt:lpstr>Helvetica Neue Medium</vt:lpstr>
      <vt:lpstr>Times New Roman</vt:lpstr>
      <vt:lpstr>1_Custom Design</vt:lpstr>
      <vt:lpstr>2_Custom Design</vt:lpstr>
      <vt:lpstr>PowerPoint Presentation</vt:lpstr>
      <vt:lpstr>Welcome</vt:lpstr>
      <vt:lpstr>Overview </vt:lpstr>
      <vt:lpstr>Pushing the limits is human nature</vt:lpstr>
      <vt:lpstr>Complications</vt:lpstr>
      <vt:lpstr>What’s the limit?</vt:lpstr>
      <vt:lpstr>Operational Drift</vt:lpstr>
      <vt:lpstr>How often have you heard….</vt:lpstr>
      <vt:lpstr>We’ve got plenty of fuel</vt:lpstr>
      <vt:lpstr>The Dunning - Kruger Effect</vt:lpstr>
      <vt:lpstr>She’ll haul anything that will fit in the door</vt:lpstr>
      <vt:lpstr>Ten years of operational drift  </vt:lpstr>
      <vt:lpstr>Examples of Weight and Balance Limits</vt:lpstr>
      <vt:lpstr>Weight Limits – True or False</vt:lpstr>
      <vt:lpstr>Operational drift and CFIT</vt:lpstr>
      <vt:lpstr>Coping with Normalization of Deviation </vt:lpstr>
      <vt:lpstr>Personal Minimums</vt:lpstr>
      <vt:lpstr>Pilot </vt:lpstr>
      <vt:lpstr>Aircraft </vt:lpstr>
      <vt:lpstr>enVironment </vt:lpstr>
      <vt:lpstr>External Pressures </vt:lpstr>
      <vt:lpstr>Assess Experience and Comfort Level</vt:lpstr>
      <vt:lpstr>Adjust for Specific Conditions</vt:lpstr>
      <vt:lpstr>Develop &amp; adjust with your CFI</vt:lpstr>
      <vt:lpstr>Preflight with a FRAT  (Flight Risk Assessment Tool)</vt:lpstr>
      <vt:lpstr>FAAST FRAT</vt:lpstr>
      <vt:lpstr>Have you earned your WINGS?</vt:lpstr>
      <vt:lpstr> </vt:lpstr>
      <vt:lpstr>Questions?</vt:lpstr>
      <vt:lpstr>Safety Management Systems (SMS) Coming to General Aviation</vt:lpstr>
      <vt:lpstr>Thank you for attending </vt:lpstr>
      <vt:lpstr>PowerPoint Presentation</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Pilots and Meds</dc:title>
  <dc:creator>MTONEY</dc:creator>
  <cp:lastModifiedBy>Steuernagle, John W (FAA)</cp:lastModifiedBy>
  <cp:revision>671</cp:revision>
  <dcterms:created xsi:type="dcterms:W3CDTF">2005-01-28T20:32:53Z</dcterms:created>
  <dcterms:modified xsi:type="dcterms:W3CDTF">2023-06-22T13:11:50Z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45877fc9-5bd4-4842-b105-fc23871f5675</vt:lpwstr>
  </property>
  <property fmtid="{D5CDD505-2E9C-101B-9397-08002B2CF9AE}" pid="3" name="ContentTypeId">
    <vt:lpwstr>0x010100DD5FDB223F4C0E4A8408399FFA4EDA33</vt:lpwstr>
  </property>
  <property fmtid="{D5CDD505-2E9C-101B-9397-08002B2CF9AE}" pid="4" name="ArticulateGUID">
    <vt:lpwstr>E631FF82-5CA6-4DD8-9A93-17C60B8B30CF</vt:lpwstr>
  </property>
  <property fmtid="{D5CDD505-2E9C-101B-9397-08002B2CF9AE}" pid="5" name="ArticulatePath">
    <vt:lpwstr>23-02-Nov-TOM-CFIT Wx Cameras-PPT-Rev-1 DRAFT</vt:lpwstr>
  </property>
</Properties>
</file>