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4"/>
  </p:notesMasterIdLst>
  <p:handoutMasterIdLst>
    <p:handoutMasterId r:id="rId35"/>
  </p:handoutMasterIdLst>
  <p:sldIdLst>
    <p:sldId id="273" r:id="rId7"/>
    <p:sldId id="292" r:id="rId8"/>
    <p:sldId id="324" r:id="rId9"/>
    <p:sldId id="365" r:id="rId10"/>
    <p:sldId id="368" r:id="rId11"/>
    <p:sldId id="366" r:id="rId12"/>
    <p:sldId id="367" r:id="rId13"/>
    <p:sldId id="369" r:id="rId14"/>
    <p:sldId id="370" r:id="rId15"/>
    <p:sldId id="374" r:id="rId16"/>
    <p:sldId id="375" r:id="rId17"/>
    <p:sldId id="363" r:id="rId18"/>
    <p:sldId id="377" r:id="rId19"/>
    <p:sldId id="378" r:id="rId20"/>
    <p:sldId id="379" r:id="rId21"/>
    <p:sldId id="380" r:id="rId22"/>
    <p:sldId id="371" r:id="rId23"/>
    <p:sldId id="325" r:id="rId24"/>
    <p:sldId id="376" r:id="rId25"/>
    <p:sldId id="381" r:id="rId26"/>
    <p:sldId id="382" r:id="rId27"/>
    <p:sldId id="373" r:id="rId28"/>
    <p:sldId id="307" r:id="rId29"/>
    <p:sldId id="323" r:id="rId30"/>
    <p:sldId id="346" r:id="rId31"/>
    <p:sldId id="320" r:id="rId32"/>
    <p:sldId id="348" r:id="rId33"/>
  </p:sldIdLst>
  <p:sldSz cx="12192000" cy="6858000"/>
  <p:notesSz cx="6858000" cy="9296400"/>
  <p:custDataLst>
    <p:tags r:id="rId36"/>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324"/>
            <p14:sldId id="365"/>
            <p14:sldId id="368"/>
            <p14:sldId id="366"/>
            <p14:sldId id="367"/>
            <p14:sldId id="369"/>
            <p14:sldId id="370"/>
            <p14:sldId id="374"/>
            <p14:sldId id="375"/>
            <p14:sldId id="363"/>
            <p14:sldId id="377"/>
            <p14:sldId id="378"/>
            <p14:sldId id="379"/>
            <p14:sldId id="380"/>
            <p14:sldId id="371"/>
            <p14:sldId id="325"/>
            <p14:sldId id="376"/>
            <p14:sldId id="381"/>
            <p14:sldId id="382"/>
            <p14:sldId id="373"/>
            <p14:sldId id="307"/>
            <p14:sldId id="323"/>
            <p14:sldId id="346"/>
            <p14:sldId id="320"/>
            <p14:sldId id="348"/>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 J. Salazar, MD" initials="G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0000"/>
    <a:srgbClr val="1D2F68"/>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39170" autoAdjust="0"/>
  </p:normalViewPr>
  <p:slideViewPr>
    <p:cSldViewPr snapToGrid="0">
      <p:cViewPr varScale="1">
        <p:scale>
          <a:sx n="47" d="100"/>
          <a:sy n="47" d="100"/>
        </p:scale>
        <p:origin x="3066" y="42"/>
      </p:cViewPr>
      <p:guideLst>
        <p:guide orient="horz" pos="536"/>
        <p:guide pos="452"/>
      </p:guideLst>
    </p:cSldViewPr>
  </p:slideViewPr>
  <p:outlineViewPr>
    <p:cViewPr>
      <p:scale>
        <a:sx n="33" d="100"/>
        <a:sy n="33" d="100"/>
      </p:scale>
      <p:origin x="0" y="-918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642" y="-77"/>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sz="1200" b="1" kern="1200" dirty="0" smtClean="0">
                <a:solidFill>
                  <a:schemeClr val="tx1"/>
                </a:solidFill>
                <a:effectLst/>
                <a:latin typeface="Times New Roman" pitchFamily="18" charset="0"/>
                <a:ea typeface="+mn-ea"/>
                <a:cs typeface="+mn-cs"/>
              </a:rPr>
              <a:t>2022/12-07-272(I)PP</a:t>
            </a:r>
            <a:r>
              <a:rPr lang="en-US" b="1"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Original 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a:t>
            </a:r>
            <a:r>
              <a:rPr lang="de-DE" dirty="0" smtClean="0">
                <a:latin typeface="Times New Roman" pitchFamily="18" charset="0"/>
                <a:ea typeface="ＭＳ Ｐゴシック" pitchFamily="34" charset="-128"/>
              </a:rPr>
              <a:t>Steuernagle;</a:t>
            </a:r>
            <a:r>
              <a:rPr lang="de-DE"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POC Kevin Clover, AFS-850 Operations Program Manager, Office 562-888-2020</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Energy Management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slides 2,</a:t>
            </a:r>
            <a:r>
              <a:rPr lang="en-US" i="1" baseline="0" dirty="0" smtClean="0">
                <a:latin typeface="Times New Roman" pitchFamily="18" charset="0"/>
                <a:ea typeface="ＭＳ Ｐゴシック" pitchFamily="34" charset="-128"/>
              </a:rPr>
              <a:t> 3, and 4 for examples of slides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Looking at it another way, energy earned from thrust can be spent in various ways.  Obviously a large portion of our energy income must be spent on drag but excess energy income can be saved as altitude and airspeed.</a:t>
            </a:r>
          </a:p>
          <a:p>
            <a:endParaRPr lang="en-US" baseline="0" dirty="0" smtClean="0"/>
          </a:p>
          <a:p>
            <a:r>
              <a:rPr lang="en-US" baseline="0" dirty="0" smtClean="0"/>
              <a:t>Having a substantial energy savings account is very useful when it comes to dealing with situations such as loss of power.</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1232676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illustration of common energy transactions from the latest</a:t>
            </a:r>
            <a:r>
              <a:rPr lang="en-US" baseline="0" dirty="0" smtClean="0"/>
              <a:t> edition of the Airplane Flying Handbook.   </a:t>
            </a: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After takeoff, as we climb at a constant airspeed, we’re making deposits to our altitude account.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While cruising at constant altitude and airspeed, we’re neither depositing or withdrawing from our energy accounts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IF we accelerate at a constant altitude we’ll increase the balance in our airspeed account.  But remember; drag</a:t>
            </a:r>
            <a:r>
              <a:rPr lang="en-US" baseline="0" dirty="0" smtClean="0"/>
              <a:t> increases as a square of speed </a:t>
            </a:r>
            <a:br>
              <a:rPr lang="en-US" baseline="0" dirty="0" smtClean="0"/>
            </a:br>
            <a:r>
              <a:rPr lang="en-US" baseline="0" dirty="0" smtClean="0"/>
              <a:t>so we’ll quickly get to the point where there’s not enough power to go faster. </a:t>
            </a:r>
            <a:r>
              <a:rPr lang="en-US" b="0" baseline="0" dirty="0" smtClean="0"/>
              <a:t>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Deceleration at constant altitude with no increase in power will debit our airspeed account.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Here’s an example of how we can transfer from one account to another.  Climbing while decelerating will transfer assets from our airspeed to our altitude account.  This brings us to a very useful energy exchange. </a:t>
            </a:r>
            <a:r>
              <a:rPr lang="en-US" b="1" baseline="0" dirty="0" smtClean="0"/>
              <a:t>(Click)</a:t>
            </a: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With power fixed, or worse, unavailable; we can always draw on our altitude account to maintain airspeed and control while maneuvering to land.  Controlling speed will be important here.  Too fast and we’ll be giving up altitude too quickly.  Too slow and we won’t travel as far.</a:t>
            </a:r>
            <a:endParaRPr lang="en-US" dirty="0" smtClean="0"/>
          </a:p>
          <a:p>
            <a:endParaRPr lang="en-US" dirty="0" smtClean="0"/>
          </a:p>
          <a:p>
            <a:r>
              <a:rPr lang="en-US" b="1"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57551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a:t>
            </a:r>
            <a:r>
              <a:rPr lang="en-US" baseline="0" dirty="0" smtClean="0"/>
              <a:t> miles you can glide per 1,000 feet of altitude is a very useful thing to know.  </a:t>
            </a:r>
            <a:r>
              <a:rPr lang="en-US" dirty="0" smtClean="0"/>
              <a:t>A rule of thumb for Cessna 152s and 172s is 1.5 nautical miles per 1,000</a:t>
            </a:r>
            <a:r>
              <a:rPr lang="en-US" baseline="0" dirty="0" smtClean="0"/>
              <a:t> feet of altitude AGL.  Remember this is altitude above ground level – not sea level. </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Consult your POH for best glide speed and distance information</a:t>
            </a:r>
            <a:r>
              <a:rPr lang="en-US" baseline="0" dirty="0" smtClean="0"/>
              <a:t> and experiment with your CFI to see how far you can glide in your airplane.</a:t>
            </a:r>
          </a:p>
          <a:p>
            <a:endParaRPr lang="en-US" baseline="0" dirty="0" smtClean="0"/>
          </a:p>
          <a:p>
            <a:r>
              <a:rPr lang="en-US" b="1" dirty="0" smtClean="0">
                <a:latin typeface="Times New Roman" pitchFamily="18" charset="0"/>
                <a:ea typeface="ＭＳ Ｐゴシック" pitchFamily="34" charset="-128"/>
              </a:rPr>
              <a:t>(Next Slide)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641697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we’re at it, let’s briefly discuss power off approaches and landings</a:t>
            </a:r>
            <a:r>
              <a:rPr lang="en-US" baseline="0" dirty="0" smtClean="0"/>
              <a:t> </a:t>
            </a:r>
            <a:r>
              <a:rPr lang="en-US" b="1" baseline="0" dirty="0" smtClean="0"/>
              <a:t>(Click)  </a:t>
            </a:r>
            <a:endParaRPr lang="en-US" b="0" baseline="0" dirty="0" smtClean="0"/>
          </a:p>
          <a:p>
            <a:endParaRPr lang="en-US" b="0" baseline="0" dirty="0" smtClean="0"/>
          </a:p>
          <a:p>
            <a:r>
              <a:rPr lang="en-US" b="0" baseline="0" dirty="0" smtClean="0"/>
              <a:t>To ensure success in forced landings, we must be well acquainted with best glide speed.  We’ll start with a definition.  (</a:t>
            </a:r>
            <a:r>
              <a:rPr lang="en-US" b="1" baseline="0" dirty="0" smtClean="0"/>
              <a:t>Click)</a:t>
            </a:r>
            <a:endParaRPr lang="en-US" b="0" baseline="0" dirty="0" smtClean="0"/>
          </a:p>
          <a:p>
            <a:endParaRPr lang="en-US" b="0" baseline="0" dirty="0" smtClean="0"/>
          </a:p>
          <a:p>
            <a:r>
              <a:rPr lang="en-US" b="0" baseline="0" dirty="0" smtClean="0"/>
              <a:t>Which of these statements is true with respect to best glide speed?</a:t>
            </a:r>
          </a:p>
          <a:p>
            <a:endParaRPr lang="en-US" b="0" baseline="0" dirty="0" smtClean="0"/>
          </a:p>
          <a:p>
            <a:r>
              <a:rPr lang="en-US" b="1" baseline="0" dirty="0" smtClean="0"/>
              <a:t>Presentation note:  </a:t>
            </a:r>
            <a:r>
              <a:rPr lang="en-US" b="0" i="1" baseline="0" dirty="0" smtClean="0"/>
              <a:t>Ask the audience to comment then:  </a:t>
            </a:r>
            <a:r>
              <a:rPr lang="en-US" b="1" i="0" baseline="0" dirty="0" smtClean="0"/>
              <a:t>(Click)</a:t>
            </a:r>
          </a:p>
          <a:p>
            <a:endParaRPr lang="en-US" b="1"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Well</a:t>
            </a:r>
            <a:r>
              <a:rPr lang="en-US" b="0" baseline="0" dirty="0" smtClean="0"/>
              <a:t> as so often is the case best glide speed depends on what you’re trying to do.  Let’s look at some alternatives. </a:t>
            </a:r>
          </a:p>
          <a:p>
            <a:endParaRPr lang="en-US" b="0"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1363877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distance is what you want</a:t>
            </a:r>
            <a:r>
              <a:rPr lang="en-US" baseline="0" dirty="0" smtClean="0"/>
              <a:t>, you’ll need a speed and configuration that will get you the most distance forward for each increment of altitude lost.  This speed is often referred to as best glide speed and, on most airplanes it’ll be roughly half way between </a:t>
            </a:r>
            <a:r>
              <a:rPr lang="en-US" baseline="0" dirty="0" err="1" smtClean="0"/>
              <a:t>Vx</a:t>
            </a:r>
            <a:r>
              <a:rPr lang="en-US" baseline="0" dirty="0" smtClean="0"/>
              <a:t> and </a:t>
            </a:r>
            <a:r>
              <a:rPr lang="en-US" baseline="0" dirty="0" err="1" smtClean="0"/>
              <a:t>Vy</a:t>
            </a:r>
            <a:r>
              <a:rPr lang="en-US" baseline="0" dirty="0" smtClean="0"/>
              <a:t>.  The speed will increase with weight so most manufacturers will establish the best glide speed at gross weight for the aircraft.  That means your best glide speed will be a little lower for lower aircraft weights.  </a:t>
            </a:r>
          </a:p>
          <a:p>
            <a:endParaRPr lang="en-US" baseline="0" dirty="0" smtClean="0"/>
          </a:p>
          <a:p>
            <a:r>
              <a:rPr lang="en-US" baseline="0" dirty="0" smtClean="0"/>
              <a:t>Not all manufacturers publish a best glide speed but here’s a chart with examples from some who do.</a:t>
            </a:r>
          </a:p>
          <a:p>
            <a:endParaRPr lang="en-US" baseline="0" dirty="0" smtClean="0"/>
          </a:p>
          <a:p>
            <a:r>
              <a:rPr lang="en-US" b="1" dirty="0" smtClean="0">
                <a:latin typeface="Times New Roman" pitchFamily="18" charset="0"/>
                <a:ea typeface="ＭＳ Ｐゴシック" pitchFamily="34" charset="-128"/>
              </a:rPr>
              <a:t>(Next Slide) </a:t>
            </a:r>
            <a:endParaRPr lang="en-US"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2220040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looking to maximize your time in the air then Minimum Sink Speed is what you’ll need.  It’s slightly</a:t>
            </a:r>
            <a:r>
              <a:rPr lang="en-US" baseline="0" dirty="0" smtClean="0"/>
              <a:t> slower than maximum range speed and rarely cited in the POH.  </a:t>
            </a:r>
          </a:p>
          <a:p>
            <a:endParaRPr lang="en-US" baseline="0" dirty="0" smtClean="0"/>
          </a:p>
          <a:p>
            <a:r>
              <a:rPr lang="en-US" baseline="0" dirty="0" smtClean="0"/>
              <a:t>But you and your CFI can figure out what it is for your aircraft.  We’ll get to how you do that next.</a:t>
            </a:r>
          </a:p>
          <a:p>
            <a:endParaRPr lang="en-US" b="1"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101530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wondering about the airplane you fly,</a:t>
            </a:r>
            <a:r>
              <a:rPr lang="en-US" baseline="0" dirty="0" smtClean="0"/>
              <a:t> you can do some experiments on a dual flight with your CFI.  Start at </a:t>
            </a:r>
            <a:r>
              <a:rPr lang="en-US" baseline="0" dirty="0" err="1" smtClean="0"/>
              <a:t>Vy</a:t>
            </a:r>
            <a:r>
              <a:rPr lang="en-US" baseline="0" dirty="0" smtClean="0"/>
              <a:t> or manufacturer’s recommended best glide speed with power off – you did remember the carb heat didn’t you? – and note speed vs sink rate as you adjust pitch to reduce airspeed.  For the most useful results, you should do this as close to typical mission weight as possible.  Remember optimal glide speeds will be slower as aircraft weight decreases.  </a:t>
            </a:r>
          </a:p>
          <a:p>
            <a:endParaRPr lang="en-US" baseline="0" dirty="0" smtClean="0"/>
          </a:p>
          <a:p>
            <a:r>
              <a:rPr lang="en-US" baseline="0" dirty="0" smtClean="0"/>
              <a:t>It’ll be easy to identify minimum sink speed.  It’s the speed to fly for the lowest rate of descent.  Maximum Glide Range speed will be a little higher than minimum sink.  Here you’re looking for the highest speed forward for the lowest rate of descent.  </a:t>
            </a:r>
          </a:p>
          <a:p>
            <a:endParaRPr lang="en-US" baseline="0" dirty="0" smtClean="0"/>
          </a:p>
          <a:p>
            <a:r>
              <a:rPr lang="en-US" baseline="0" dirty="0" smtClean="0"/>
              <a:t>Once you’ve identified minimum sink and maximum range glide speeds you’ve got a couple of good numbers to use for the future.  The next big challenges are to know your height above the terrain and to glide the airplane to a point from which you can make a successful forced landing.  Power off approaches and landings are the best ways to train for the main event.  </a:t>
            </a:r>
          </a:p>
          <a:p>
            <a:endParaRPr lang="en-US" baseline="0" dirty="0" smtClean="0"/>
          </a:p>
          <a:p>
            <a:r>
              <a:rPr lang="en-US" baseline="0" dirty="0" smtClean="0"/>
              <a:t>It’s instructive to note that we’ve just been discussing emergency energy management.  With power unavailable, we’re redistributing energy in our altitude account to maintain the optimum airspeed for our situation.</a:t>
            </a:r>
          </a:p>
          <a:p>
            <a:endParaRPr lang="en-US" baseline="0" dirty="0" smtClean="0"/>
          </a:p>
          <a:p>
            <a:r>
              <a:rPr lang="en-US" b="1" dirty="0" smtClean="0">
                <a:latin typeface="Times New Roman" pitchFamily="18" charset="0"/>
                <a:ea typeface="ＭＳ Ｐゴシック" pitchFamily="34" charset="-128"/>
              </a:rPr>
              <a:t>(Next Slide) </a:t>
            </a:r>
            <a:endParaRPr lang="en-US"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233796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continue with the energy as money analogy; the left side of this energy balance equation would represent the airplane’s “net income,” while the right side would reflect matching changes to the airplane’s “savings accounts”.  </a:t>
            </a:r>
          </a:p>
          <a:p>
            <a:endParaRPr lang="en-US" baseline="0" dirty="0" smtClean="0"/>
          </a:p>
          <a:p>
            <a:r>
              <a:rPr lang="en-US" baseline="0" dirty="0" smtClean="0"/>
              <a:t>Thus, the left side controls changes to the airplane’s total energy while the right side regulates the distribution of the resulting change in energy over altitude and airspeed.</a:t>
            </a:r>
          </a:p>
          <a:p>
            <a:endParaRPr lang="en-US" baseline="0" dirty="0" smtClean="0"/>
          </a:p>
          <a:p>
            <a:r>
              <a:rPr lang="en-US" baseline="0" dirty="0" smtClean="0"/>
              <a:t>A change in total energy resulting from the difference between thrust and drag always matches the change in total energy redistributed over altitude and airspeed.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274746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18" charset="0"/>
                <a:ea typeface="ＭＳ Ｐゴシック" pitchFamily="34" charset="-128"/>
              </a:rPr>
              <a:t>Pilots manage energy through manipulation of flight controls.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18" charset="0"/>
                <a:ea typeface="ＭＳ Ｐゴシック" pitchFamily="34" charset="-128"/>
              </a:rPr>
              <a:t>The throttle regulates total energy… </a:t>
            </a:r>
            <a:r>
              <a:rPr lang="en-US" b="1" baseline="0" dirty="0" smtClean="0">
                <a:latin typeface="Times New Roman" pitchFamily="18" charset="0"/>
                <a:ea typeface="ＭＳ Ｐゴシック" pitchFamily="34" charset="-128"/>
              </a:rPr>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18" charset="0"/>
                <a:ea typeface="ＭＳ Ｐゴシック" pitchFamily="34" charset="-128"/>
              </a:rPr>
              <a:t>And the elevator controls energy distribution to and from the airspeed and altitude accounts.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18" charset="0"/>
                <a:ea typeface="ＭＳ Ｐゴシック" pitchFamily="34" charset="-128"/>
              </a:rPr>
              <a:t>When you think about it, most of the aircraft we fly are equipped with sophisticated energy management instrumentation.</a:t>
            </a:r>
            <a:endParaRPr lang="en-US" baseline="0" dirty="0" smtClean="0"/>
          </a:p>
          <a:p>
            <a:endParaRPr lang="en-US" baseline="0" dirty="0" smtClean="0"/>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18</a:t>
            </a:fld>
            <a:endParaRPr lang="en-US" altLang="en-US" sz="1200" dirty="0" smtClean="0">
              <a:latin typeface="Times New Roman" pitchFamily="18" charset="0"/>
            </a:endParaRPr>
          </a:p>
        </p:txBody>
      </p:sp>
    </p:spTree>
    <p:extLst>
      <p:ext uri="{BB962C8B-B14F-4D97-AF65-F5344CB8AC3E}">
        <p14:creationId xmlns:p14="http://schemas.microsoft.com/office/powerpoint/2010/main" val="1477534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18" charset="0"/>
                <a:ea typeface="ＭＳ Ｐゴシック" pitchFamily="34" charset="-128"/>
              </a:rPr>
              <a:t>Pilots manage can measure energy regulated by the throttle by referencing Tachometer, Manifold Pressure, and Torque meters.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18" charset="0"/>
                <a:ea typeface="ＭＳ Ｐゴシック" pitchFamily="34" charset="-128"/>
              </a:rPr>
              <a:t>And they can measure the exchange of energy, controlled by the elevator, by referencing airspeed indicators and altimeters.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19</a:t>
            </a:fld>
            <a:endParaRPr lang="en-US" altLang="en-US" sz="1200" dirty="0" smtClean="0">
              <a:latin typeface="Times New Roman" pitchFamily="18" charset="0"/>
            </a:endParaRPr>
          </a:p>
        </p:txBody>
      </p:sp>
    </p:spTree>
    <p:extLst>
      <p:ext uri="{BB962C8B-B14F-4D97-AF65-F5344CB8AC3E}">
        <p14:creationId xmlns:p14="http://schemas.microsoft.com/office/powerpoint/2010/main" val="313437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066CE0-3DC6-4809-BDD7-881AE2CDC47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gliders have instrumentation too.  Airspeed Indicators</a:t>
            </a:r>
            <a:r>
              <a:rPr lang="en-US" baseline="0" dirty="0" smtClean="0"/>
              <a:t> and altimeters measure the balance in our airspeed and altitude accounts.  </a:t>
            </a:r>
            <a:r>
              <a:rPr lang="en-US" b="1" baseline="0" dirty="0" smtClean="0"/>
              <a:t>(Click)</a:t>
            </a:r>
          </a:p>
          <a:p>
            <a:endParaRPr lang="en-US" b="1" baseline="0" dirty="0" smtClean="0"/>
          </a:p>
          <a:p>
            <a:r>
              <a:rPr lang="en-US" b="0" baseline="0" dirty="0" smtClean="0"/>
              <a:t>And rate of climb indicators, in many cases extremely sensitive instruments, measure power.  Here we’re climbing at a constant airspeed and the ROC is indicating the </a:t>
            </a:r>
            <a:br>
              <a:rPr lang="en-US" b="0" baseline="0" dirty="0" smtClean="0"/>
            </a:br>
            <a:r>
              <a:rPr lang="en-US" b="0" baseline="0" dirty="0" smtClean="0"/>
              <a:t>amount of lift we’re enjoying.  The energy in our altitude account can be tapped when we encounter areas of sink.  </a:t>
            </a:r>
            <a:r>
              <a:rPr lang="en-US" b="1" baseline="0" dirty="0" smtClean="0"/>
              <a:t>(Click)</a:t>
            </a:r>
          </a:p>
          <a:p>
            <a:endParaRPr lang="en-US" b="1" baseline="0" dirty="0" smtClean="0"/>
          </a:p>
          <a:p>
            <a:r>
              <a:rPr lang="en-US" b="0" baseline="0" dirty="0" smtClean="0"/>
              <a:t>We said most gliders are instrument equipped but here’s a case where performance is measured solely by pilot observations.</a:t>
            </a:r>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dirty="0"/>
          </a:p>
        </p:txBody>
      </p:sp>
    </p:spTree>
    <p:extLst>
      <p:ext uri="{BB962C8B-B14F-4D97-AF65-F5344CB8AC3E}">
        <p14:creationId xmlns:p14="http://schemas.microsoft.com/office/powerpoint/2010/main" val="716310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Keeping your energy state</a:t>
            </a:r>
            <a:r>
              <a:rPr lang="en-US" baseline="0" dirty="0" smtClean="0"/>
              <a:t> in mind is a best practice for all pilots.  </a:t>
            </a:r>
            <a:r>
              <a:rPr lang="en-US" b="1" baseline="0" dirty="0" smtClean="0"/>
              <a:t>(Click)</a:t>
            </a:r>
          </a:p>
          <a:p>
            <a:endParaRPr lang="en-US" b="1" baseline="0" dirty="0" smtClean="0"/>
          </a:p>
          <a:p>
            <a:r>
              <a:rPr lang="en-US" b="0" baseline="0" dirty="0" smtClean="0"/>
              <a:t>Knowing your energy account balance will inform your decision making – especially useful when coping with emergencies.  </a:t>
            </a:r>
            <a:r>
              <a:rPr lang="en-US" b="1" baseline="0" dirty="0" smtClean="0"/>
              <a:t>(Click)</a:t>
            </a:r>
          </a:p>
          <a:p>
            <a:endParaRPr lang="en-US" b="1" baseline="0" dirty="0" smtClean="0"/>
          </a:p>
          <a:p>
            <a:r>
              <a:rPr lang="en-US" b="0" baseline="0" dirty="0" smtClean="0"/>
              <a:t>Make deposits to your energy accounts whenever possible.  Like money in the bank, it’s great to know you can cover planned and unplanned expenses.  </a:t>
            </a:r>
            <a:r>
              <a:rPr lang="en-US" b="1" baseline="0" dirty="0" smtClean="0"/>
              <a:t>(Click)</a:t>
            </a:r>
          </a:p>
          <a:p>
            <a:endParaRPr lang="en-US" b="1" baseline="0" dirty="0" smtClean="0"/>
          </a:p>
          <a:p>
            <a:r>
              <a:rPr lang="en-US" b="0" baseline="0" dirty="0" smtClean="0"/>
              <a:t>With plenty of altitude and airspeed you’re in the best position to cover emergency expenses.  But if you’re slow and close to the ground, your forced landing options may be reduced to bracing for impact and landing straight ahead.</a:t>
            </a:r>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dirty="0"/>
          </a:p>
        </p:txBody>
      </p:sp>
    </p:spTree>
    <p:extLst>
      <p:ext uri="{BB962C8B-B14F-4D97-AF65-F5344CB8AC3E}">
        <p14:creationId xmlns:p14="http://schemas.microsoft.com/office/powerpoint/2010/main" val="4256759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a:t>
            </a:r>
            <a:r>
              <a:rPr lang="en-US" baseline="0" dirty="0" smtClean="0"/>
              <a:t> on energy management see FAA’s Airplane Flying Handbook Revision 3C, Chapter 4. </a:t>
            </a:r>
          </a:p>
          <a:p>
            <a:endParaRPr lang="en-US" baseline="0" dirty="0" smtClean="0"/>
          </a:p>
          <a:p>
            <a:r>
              <a:rPr lang="en-US" baseline="0" dirty="0" smtClean="0"/>
              <a:t>https://www.faa.gov/sites/faa.gov/files/regulations_policies/handbooks_manuals/aviation/airplane_handbook/00_afh_full.pdf  </a:t>
            </a:r>
          </a:p>
          <a:p>
            <a:endParaRPr lang="en-US" baseline="0" dirty="0" smtClean="0"/>
          </a:p>
          <a:p>
            <a:r>
              <a:rPr lang="en-US" baseline="0" dirty="0" smtClean="0"/>
              <a:t>And “On the Money” – an article from FAA Safety Briefing January/February 2020 edition. </a:t>
            </a:r>
            <a:r>
              <a:rPr lang="en-US" b="1" dirty="0" smtClean="0">
                <a:solidFill>
                  <a:srgbClr val="0000FF"/>
                </a:solidFill>
              </a:rPr>
              <a:t>https://express.adobe.com/page/RqrY13xKoY4wI/ </a:t>
            </a:r>
          </a:p>
          <a:p>
            <a:endParaRPr lang="en-US" b="1" baseline="0" dirty="0" smtClean="0">
              <a:solidFill>
                <a:srgbClr val="0000FF"/>
              </a:solidFill>
            </a:endParaRPr>
          </a:p>
          <a:p>
            <a:r>
              <a:rPr lang="en-US" b="1" baseline="0" dirty="0" smtClean="0">
                <a:solidFill>
                  <a:srgbClr val="0000FF"/>
                </a:solidFill>
              </a:rPr>
              <a:t>(</a:t>
            </a:r>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dirty="0"/>
          </a:p>
        </p:txBody>
      </p:sp>
    </p:spTree>
    <p:extLst>
      <p:ext uri="{BB962C8B-B14F-4D97-AF65-F5344CB8AC3E}">
        <p14:creationId xmlns:p14="http://schemas.microsoft.com/office/powerpoint/2010/main" val="3301649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earned your </a:t>
            </a:r>
            <a:r>
              <a:rPr lang="en-US" b="1" i="1" dirty="0" smtClean="0"/>
              <a:t>WINGS</a:t>
            </a:r>
            <a:r>
              <a:rPr lang="en-US" b="0" i="0" dirty="0" smtClean="0"/>
              <a:t>? </a:t>
            </a:r>
            <a:r>
              <a:rPr lang="en-US" b="1" i="1" dirty="0" smtClean="0"/>
              <a:t> </a:t>
            </a:r>
            <a:r>
              <a:rPr lang="en-US" b="0" i="0" dirty="0" smtClean="0"/>
              <a:t>P</a:t>
            </a:r>
            <a:r>
              <a:rPr lang="en-US" baseline="0" dirty="0" smtClean="0"/>
              <a:t>roficiency is key to success in almost every thing worth doing – especially flying.  Proficient pilots are confident, capable, and safe.  </a:t>
            </a:r>
          </a:p>
          <a:p>
            <a:endParaRPr lang="en-US" baseline="0" dirty="0" smtClean="0"/>
          </a:p>
          <a:p>
            <a:r>
              <a:rPr lang="en-US" baseline="0" dirty="0" smtClean="0"/>
              <a:t>WINGS is a proficiency training system specifically designed for general aviation pilots and, regular participation will keep you on top of your flying game.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dirty="0"/>
          </a:p>
        </p:txBody>
      </p:sp>
    </p:spTree>
    <p:extLst>
      <p:ext uri="{BB962C8B-B14F-4D97-AF65-F5344CB8AC3E}">
        <p14:creationId xmlns:p14="http://schemas.microsoft.com/office/powerpoint/2010/main" val="189894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Management Systems are a</a:t>
            </a:r>
            <a:r>
              <a:rPr lang="en-US" baseline="0" dirty="0" smtClean="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smtClean="0"/>
          </a:p>
          <a:p>
            <a:r>
              <a:rPr lang="en-US" baseline="0" dirty="0" smtClean="0"/>
              <a:t>There are 4 major components to a Safety Management System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Policy – a documented commitment to safety that runs from the head of an organization to its newest member.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 Risk Management – a process that identifies</a:t>
            </a:r>
            <a:r>
              <a:rPr lang="en-US" b="0" baseline="0" dirty="0" smtClean="0"/>
              <a:t> hazards within an operation, determines to what extent an identified hazard may impact flight safety, and controls the risk of occurrence to an acceptable level.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Assurance – By collecting and analyzing information derived from safety performance data Safety Assurance ensures the performance and effectiveness of Safety Risk Controls.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a:t>
            </a:r>
            <a:r>
              <a:rPr lang="en-US" b="0" baseline="0" dirty="0" smtClean="0"/>
              <a:t> Promotion communicates safety information and commitment throughout the organization. </a:t>
            </a:r>
            <a:r>
              <a:rPr lang="en-US" b="1" baseline="0" dirty="0" smtClean="0"/>
              <a:t>(Click)</a:t>
            </a:r>
          </a:p>
          <a:p>
            <a:endParaRPr lang="en-US" b="0" dirty="0" smtClean="0"/>
          </a:p>
          <a:p>
            <a:r>
              <a:rPr lang="en-US" b="0" dirty="0" smtClean="0"/>
              <a:t>You can find more information about Safety Management Systems at the URL on the Screen.</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dirty="0"/>
          </a:p>
        </p:txBody>
      </p:sp>
    </p:spTree>
    <p:extLst>
      <p:ext uri="{BB962C8B-B14F-4D97-AF65-F5344CB8AC3E}">
        <p14:creationId xmlns:p14="http://schemas.microsoft.com/office/powerpoint/2010/main" val="64442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dirty="0"/>
          </a:p>
        </p:txBody>
      </p:sp>
    </p:spTree>
    <p:extLst>
      <p:ext uri="{BB962C8B-B14F-4D97-AF65-F5344CB8AC3E}">
        <p14:creationId xmlns:p14="http://schemas.microsoft.com/office/powerpoint/2010/main" val="2861335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27</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40502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The General Aviation Joint</a:t>
            </a:r>
            <a:r>
              <a:rPr lang="en-US" altLang="en-US" baseline="0" dirty="0" smtClean="0">
                <a:latin typeface="Times New Roman" pitchFamily="18" charset="0"/>
                <a:ea typeface="ＭＳ Ｐゴシック" pitchFamily="34" charset="-128"/>
              </a:rPr>
              <a:t> Safety Committee (GSJSC) has identified additional knowledge in aircraft performance and aerodynamics as beneficial to reducing accidents.</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In this presentation we’ll talk a little bit about aircraft performance</a:t>
            </a:r>
            <a:r>
              <a:rPr lang="en-US" altLang="en-US" baseline="0" dirty="0" smtClean="0">
                <a:latin typeface="Times New Roman" pitchFamily="18" charset="0"/>
                <a:ea typeface="ＭＳ Ｐゴシック" pitchFamily="34" charset="-128"/>
              </a:rPr>
              <a:t> awareness</a:t>
            </a:r>
            <a:r>
              <a:rPr lang="en-US" altLang="en-US" dirty="0" smtClean="0">
                <a:latin typeface="Times New Roman" pitchFamily="18" charset="0"/>
                <a:ea typeface="ＭＳ Ｐゴシック" pitchFamily="34" charset="-128"/>
              </a:rPr>
              <a:t>.  </a:t>
            </a:r>
          </a:p>
          <a:p>
            <a:r>
              <a:rPr lang="en-US" altLang="en-US" dirty="0" smtClean="0">
                <a:latin typeface="Times New Roman" pitchFamily="18" charset="0"/>
                <a:ea typeface="ＭＳ Ｐゴシック" pitchFamily="34" charset="-128"/>
              </a:rPr>
              <a:t>We’ll discuss the aerodynamics</a:t>
            </a:r>
            <a:r>
              <a:rPr lang="en-US" altLang="en-US" baseline="0" dirty="0" smtClean="0">
                <a:latin typeface="Times New Roman" pitchFamily="18" charset="0"/>
                <a:ea typeface="ＭＳ Ｐゴシック" pitchFamily="34" charset="-128"/>
              </a:rPr>
              <a:t> of flight.</a:t>
            </a:r>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And we’ll consider aircraft performance in the context of energy management.</a:t>
            </a:r>
            <a:endParaRPr lang="en-US" altLang="en-US" baseline="0"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If you’ll be discussing additional items, add them to this list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62D6A58-DEA0-40F0-A80A-DA180881926F}" type="slidenum">
              <a:rPr lang="en-US" altLang="en-US" sz="1200" smtClean="0">
                <a:latin typeface="Times New Roman" pitchFamily="18" charset="0"/>
              </a:rPr>
              <a:pPr eaLnBrk="1" hangingPunct="1"/>
              <a:t>3</a:t>
            </a:fld>
            <a:endParaRPr lang="en-US" altLang="en-US" sz="1200" dirty="0" smtClean="0">
              <a:latin typeface="Times New Roman" pitchFamily="18" charset="0"/>
            </a:endParaRPr>
          </a:p>
        </p:txBody>
      </p:sp>
    </p:spTree>
    <p:extLst>
      <p:ext uri="{BB962C8B-B14F-4D97-AF65-F5344CB8AC3E}">
        <p14:creationId xmlns:p14="http://schemas.microsoft.com/office/powerpoint/2010/main" val="198097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quick Review</a:t>
            </a:r>
            <a:r>
              <a:rPr lang="en-US" baseline="0" dirty="0" smtClean="0"/>
              <a:t> before we get started.  Here we have one aircraft.</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313129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moves</a:t>
            </a:r>
            <a:r>
              <a:rPr lang="en-US" baseline="0" dirty="0" smtClean="0"/>
              <a:t> about 3 axes of motion.</a:t>
            </a:r>
          </a:p>
          <a:p>
            <a:endParaRPr lang="en-US" baseline="0"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171682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balancing 4 forces – Thrust and Drag – Lift</a:t>
            </a:r>
            <a:r>
              <a:rPr lang="en-US" baseline="0" dirty="0" smtClean="0"/>
              <a:t> and Weight or Gravity</a:t>
            </a:r>
            <a:r>
              <a:rPr lang="en-US" dirty="0" smtClean="0"/>
              <a:t>.</a:t>
            </a:r>
          </a:p>
          <a:p>
            <a:endParaRPr lang="en-US" dirty="0" smtClean="0"/>
          </a:p>
          <a:p>
            <a:r>
              <a:rPr lang="en-US" b="1" dirty="0" smtClean="0"/>
              <a:t>(Next</a:t>
            </a:r>
            <a:r>
              <a:rPr lang="en-US" b="1" baseline="0" dirty="0" smtClean="0"/>
              <a: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96004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generating endless</a:t>
            </a:r>
            <a:r>
              <a:rPr lang="en-US" baseline="0" dirty="0" smtClean="0"/>
              <a:t> debate as to how it all works.  Let’s take a few minutes to look at a few important details.</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(Next</a:t>
            </a:r>
            <a:r>
              <a:rPr lang="en-US" b="1" baseline="0" dirty="0" smtClean="0"/>
              <a:t> Slide)</a:t>
            </a:r>
            <a:endParaRPr lang="en-US" b="1"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285566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Drag comes</a:t>
            </a:r>
            <a:r>
              <a:rPr lang="en-US" baseline="0" dirty="0" smtClean="0"/>
              <a:t> in 2 varieties;  Parasitic or Form Drag that is the air’s resistance to the aircraft’s passage through it.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And Induced Drag that is created as a consequence of lift.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Drag increases as a square of speed.  If we double our speed we’ll quadruple</a:t>
            </a:r>
            <a:r>
              <a:rPr lang="en-US" b="0" baseline="0" dirty="0" smtClean="0"/>
              <a:t> our drag. </a:t>
            </a:r>
            <a:r>
              <a:rPr lang="en-US" b="1" baseline="0" dirty="0" smtClean="0"/>
              <a:t>(Click)</a:t>
            </a:r>
          </a:p>
          <a:p>
            <a:endParaRPr lang="en-US" b="0" dirty="0" smtClean="0"/>
          </a:p>
          <a:p>
            <a:r>
              <a:rPr lang="en-US" b="0" dirty="0" smtClean="0"/>
              <a:t>Eventually we get to a point</a:t>
            </a:r>
            <a:r>
              <a:rPr lang="en-US" b="0" baseline="0" dirty="0" smtClean="0"/>
              <a:t> where there is no available power to increase speed.  Thrust and drag are balanced </a:t>
            </a:r>
            <a:br>
              <a:rPr lang="en-US" b="0" baseline="0" dirty="0" smtClean="0"/>
            </a:br>
            <a:r>
              <a:rPr lang="en-US" b="0" baseline="0" dirty="0" smtClean="0"/>
              <a:t>and we can’t go any faster while maintaining level flight.</a:t>
            </a:r>
          </a:p>
          <a:p>
            <a:endParaRPr lang="en-US" b="0" baseline="0" dirty="0" smtClean="0"/>
          </a:p>
          <a:p>
            <a:r>
              <a:rPr lang="en-US" b="0" baseline="0" dirty="0" smtClean="0"/>
              <a:t>Now let’s take a look at the airplane as an energy system.</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3343982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Energy comes in two varieties; Kinetic Energy is associated with motion, and such things as the production of sound, and heat.  </a:t>
            </a:r>
            <a:r>
              <a:rPr lang="en-US" b="1" baseline="0" dirty="0" smtClean="0"/>
              <a:t>(Click)</a:t>
            </a:r>
            <a:endParaRPr lang="en-US" baseline="0" dirty="0" smtClean="0"/>
          </a:p>
          <a:p>
            <a:endParaRPr lang="en-US" baseline="0" dirty="0" smtClean="0"/>
          </a:p>
          <a:p>
            <a:r>
              <a:rPr lang="en-US" baseline="0" dirty="0" smtClean="0"/>
              <a:t>Potential Energy is associated with position such as altitude.  By manipulating the flight controls, pilots can convert potential energy to kinetic energy and vice versa.</a:t>
            </a:r>
          </a:p>
          <a:p>
            <a:endParaRPr lang="en-US" baseline="0" dirty="0" smtClean="0"/>
          </a:p>
          <a:p>
            <a:r>
              <a:rPr lang="en-US" baseline="0" dirty="0" smtClean="0"/>
              <a:t>Thus we can think of </a:t>
            </a:r>
            <a:r>
              <a:rPr lang="en-US" dirty="0" smtClean="0"/>
              <a:t>an aircraft in flight as an open energy system</a:t>
            </a:r>
            <a:r>
              <a:rPr lang="en-US" baseline="0" dirty="0" smtClean="0"/>
              <a:t>.  It can gain energy from a source such as fuel or altitude and it can lose energy to the environment principally through drag.</a:t>
            </a:r>
          </a:p>
          <a:p>
            <a:endParaRPr lang="en-US" baseline="0" dirty="0" smtClean="0"/>
          </a:p>
          <a:p>
            <a:r>
              <a:rPr lang="en-US" baseline="0" dirty="0" smtClean="0"/>
              <a:t>Here we see a system in balance.  Energy from the engine is creating thrust in opposition to drag and is providing lift in opposition to gravity.  </a:t>
            </a:r>
            <a:endParaRPr lang="en-US" b="1" baseline="0" dirty="0" smtClean="0"/>
          </a:p>
          <a:p>
            <a:endParaRPr lang="en-US" baseline="0" dirty="0" smtClean="0"/>
          </a:p>
          <a:p>
            <a:r>
              <a:rPr lang="en-US" b="1" baseline="0" dirty="0" smtClean="0"/>
              <a:t>(Next Slide)</a:t>
            </a:r>
          </a:p>
          <a:p>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1552838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942953" y="88868"/>
            <a:ext cx="3234267" cy="1011238"/>
            <a:chOff x="3687" y="115"/>
            <a:chExt cx="1528" cy="637"/>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687" y="115"/>
              <a:ext cx="487" cy="637"/>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a:off x="-42751" y="6512171"/>
            <a:ext cx="7771187"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430439" y="260447"/>
            <a:ext cx="2745536"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chemeClr val="bg1"/>
              </a:solidFill>
            </a:endParaRPr>
          </a:p>
        </p:txBody>
      </p:sp>
      <p:sp>
        <p:nvSpPr>
          <p:cNvPr id="12" name="Rectangle 1026"/>
          <p:cNvSpPr txBox="1">
            <a:spLocks noChangeArrowheads="1"/>
          </p:cNvSpPr>
          <p:nvPr userDrawn="1"/>
        </p:nvSpPr>
        <p:spPr bwMode="auto">
          <a:xfrm>
            <a:off x="303301" y="5183342"/>
            <a:ext cx="650548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a:t>
            </a:r>
            <a:br>
              <a:rPr lang="en-US" sz="1800" baseline="0" dirty="0" smtClean="0"/>
            </a:br>
            <a:r>
              <a:rPr lang="en-US" sz="1800" baseline="0" dirty="0" smtClean="0"/>
              <a:t>The National FAA Safety Team (FAASTeam)</a:t>
            </a:r>
          </a:p>
        </p:txBody>
      </p:sp>
      <p:pic>
        <p:nvPicPr>
          <p:cNvPr id="2" name="Picture 1"/>
          <p:cNvPicPr>
            <a:picLocks noChangeAspect="1"/>
          </p:cNvPicPr>
          <p:nvPr userDrawn="1"/>
        </p:nvPicPr>
        <p:blipFill>
          <a:blip r:embed="rId5"/>
          <a:stretch>
            <a:fillRect/>
          </a:stretch>
        </p:blipFill>
        <p:spPr>
          <a:xfrm>
            <a:off x="7260944" y="2428935"/>
            <a:ext cx="4745728" cy="381214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custDataLst>
      <p:tags r:id="rId1"/>
    </p:custDataLst>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a:xfrm>
            <a:off x="9939866" y="6248400"/>
            <a:ext cx="1468353" cy="457200"/>
          </a:xfrm>
          <a:prstGeom prst="rect">
            <a:avLst/>
          </a:prstGeom>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userDrawn="1"/>
        </p:nvGrpSpPr>
        <p:grpSpPr bwMode="auto">
          <a:xfrm>
            <a:off x="7331987" y="6092825"/>
            <a:ext cx="2222500" cy="730251"/>
            <a:chOff x="3621" y="3835"/>
            <a:chExt cx="1050" cy="460"/>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621" y="3835"/>
              <a:ext cx="370" cy="460"/>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10">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10">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2.jp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28.jp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hyperlink" Target="https://tinyurl.com/2s42pxmm" TargetMode="External"/><Relationship Id="rId3" Type="http://schemas.openxmlformats.org/officeDocument/2006/relationships/notesSlide" Target="../notesSlides/notesSlide22.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tinyurl.com/mr2jux65" TargetMode="External"/><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36.png"/><Relationship Id="rId5" Type="http://schemas.openxmlformats.org/officeDocument/2006/relationships/hyperlink" Target="https://www.faa.gov/about/initiatives/gasafetyoutreach" TargetMode="Externa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1914742" y="335223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914742" y="375671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1914742" y="4114936"/>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4" y="1829016"/>
            <a:ext cx="7114538" cy="1050818"/>
          </a:xfrm>
        </p:spPr>
        <p:txBody>
          <a:bodyPr/>
          <a:lstStyle/>
          <a:p>
            <a:r>
              <a:rPr lang="en-US" dirty="0" smtClean="0"/>
              <a:t>Topic of the Month – April </a:t>
            </a:r>
          </a:p>
          <a:p>
            <a:r>
              <a:rPr lang="en-US" dirty="0" smtClean="0"/>
              <a:t>Energy Management</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banking</a:t>
            </a:r>
            <a:endParaRPr lang="en-US" dirty="0"/>
          </a:p>
        </p:txBody>
      </p:sp>
      <p:pic>
        <p:nvPicPr>
          <p:cNvPr id="4" name="Content Placeholder 3"/>
          <p:cNvPicPr>
            <a:picLocks noChangeAspect="1"/>
          </p:cNvPicPr>
          <p:nvPr/>
        </p:nvPicPr>
        <p:blipFill rotWithShape="1">
          <a:blip r:embed="rId4"/>
          <a:srcRect l="8019" t="4072" r="7376" b="5809"/>
          <a:stretch/>
        </p:blipFill>
        <p:spPr bwMode="auto">
          <a:xfrm>
            <a:off x="1923828" y="1135117"/>
            <a:ext cx="8083752" cy="450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8840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2128343" y="593724"/>
            <a:ext cx="7455713" cy="498726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bwMode="auto">
          <a:xfrm>
            <a:off x="2412124" y="3957142"/>
            <a:ext cx="7015656" cy="677917"/>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412124" y="1891861"/>
            <a:ext cx="7015656" cy="677917"/>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412124" y="2569778"/>
            <a:ext cx="7015656" cy="677917"/>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2412124" y="3247695"/>
            <a:ext cx="7015656" cy="677917"/>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2412124" y="4661333"/>
            <a:ext cx="7015656" cy="677917"/>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2412124" y="1213944"/>
            <a:ext cx="7015656" cy="677917"/>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2412124" y="1878724"/>
            <a:ext cx="7015656" cy="677917"/>
          </a:xfrm>
          <a:prstGeom prst="rect">
            <a:avLst/>
          </a:prstGeom>
          <a:solidFill>
            <a:schemeClr val="bg1"/>
          </a:solid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412124" y="3951885"/>
            <a:ext cx="7015656" cy="677917"/>
          </a:xfrm>
          <a:prstGeom prst="rect">
            <a:avLst/>
          </a:prstGeom>
          <a:solidFill>
            <a:schemeClr val="bg1"/>
          </a:solid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2412124" y="3221413"/>
            <a:ext cx="7015656" cy="677917"/>
          </a:xfrm>
          <a:prstGeom prst="rect">
            <a:avLst/>
          </a:prstGeom>
          <a:solidFill>
            <a:schemeClr val="bg1"/>
          </a:solidFill>
          <a:ln w="381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2412124" y="4684988"/>
            <a:ext cx="7015656" cy="677917"/>
          </a:xfrm>
          <a:prstGeom prst="rect">
            <a:avLst/>
          </a:prstGeom>
          <a:solidFill>
            <a:schemeClr val="bg1"/>
          </a:solidFill>
          <a:ln w="381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2412124" y="2517230"/>
            <a:ext cx="7015656" cy="677917"/>
          </a:xfrm>
          <a:prstGeom prst="rect">
            <a:avLst/>
          </a:prstGeom>
          <a:solidFill>
            <a:schemeClr val="bg1"/>
          </a:solidFill>
          <a:ln w="381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49334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can you glide?</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616" y="1563688"/>
            <a:ext cx="3723578" cy="2364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3309" y="2478626"/>
            <a:ext cx="3933825" cy="252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042834" y="4307254"/>
            <a:ext cx="3797643" cy="461665"/>
          </a:xfrm>
          <a:prstGeom prst="rect">
            <a:avLst/>
          </a:prstGeom>
        </p:spPr>
        <p:txBody>
          <a:bodyPr wrap="none">
            <a:spAutoFit/>
          </a:bodyPr>
          <a:lstStyle/>
          <a:p>
            <a:pPr>
              <a:buNone/>
            </a:pPr>
            <a:r>
              <a:rPr lang="en-US" b="1" dirty="0" smtClean="0">
                <a:solidFill>
                  <a:srgbClr val="C00000"/>
                </a:solidFill>
              </a:rPr>
              <a:t>1.5 NM per 1,000 Ft. AGL</a:t>
            </a:r>
            <a:endParaRPr lang="en-US" b="1" dirty="0">
              <a:solidFill>
                <a:srgbClr val="C00000"/>
              </a:solidFill>
            </a:endParaRPr>
          </a:p>
        </p:txBody>
      </p:sp>
    </p:spTree>
    <p:custDataLst>
      <p:tags r:id="rId1"/>
    </p:custDataLst>
    <p:extLst>
      <p:ext uri="{BB962C8B-B14F-4D97-AF65-F5344CB8AC3E}">
        <p14:creationId xmlns:p14="http://schemas.microsoft.com/office/powerpoint/2010/main" val="4284674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we’re at it …..</a:t>
            </a:r>
            <a:endParaRPr lang="en-US" dirty="0"/>
          </a:p>
        </p:txBody>
      </p:sp>
      <p:sp>
        <p:nvSpPr>
          <p:cNvPr id="3" name="Content Placeholder 2"/>
          <p:cNvSpPr>
            <a:spLocks noGrp="1"/>
          </p:cNvSpPr>
          <p:nvPr>
            <p:ph idx="1"/>
          </p:nvPr>
        </p:nvSpPr>
        <p:spPr>
          <a:xfrm>
            <a:off x="571500" y="1121264"/>
            <a:ext cx="10733617" cy="4391025"/>
          </a:xfrm>
        </p:spPr>
        <p:txBody>
          <a:bodyPr/>
          <a:lstStyle/>
          <a:p>
            <a:r>
              <a:rPr lang="en-US" dirty="0" smtClean="0"/>
              <a:t>Power off Approaches and Landings</a:t>
            </a:r>
          </a:p>
          <a:p>
            <a:r>
              <a:rPr lang="en-US" dirty="0" smtClean="0"/>
              <a:t>Best Glide Speed</a:t>
            </a:r>
          </a:p>
          <a:p>
            <a:pPr lvl="1"/>
            <a:r>
              <a:rPr lang="en-US" dirty="0" smtClean="0"/>
              <a:t>Speed to fly for greatest distance</a:t>
            </a:r>
          </a:p>
          <a:p>
            <a:pPr lvl="1"/>
            <a:r>
              <a:rPr lang="en-US" dirty="0" smtClean="0"/>
              <a:t>Speed to fly for greatest time</a:t>
            </a:r>
          </a:p>
          <a:p>
            <a:pPr lvl="1"/>
            <a:r>
              <a:rPr lang="en-US" dirty="0" smtClean="0"/>
              <a:t>They’re the same thing</a:t>
            </a:r>
          </a:p>
          <a:p>
            <a:pPr lvl="2"/>
            <a:r>
              <a:rPr lang="en-US" dirty="0" smtClean="0"/>
              <a:t>The longer you fly, the further you go</a:t>
            </a:r>
          </a:p>
          <a:p>
            <a:pPr lvl="1"/>
            <a:r>
              <a:rPr lang="en-US" dirty="0" smtClean="0"/>
              <a:t>It depends.</a:t>
            </a:r>
            <a:endParaRPr lang="en-US" dirty="0"/>
          </a:p>
        </p:txBody>
      </p:sp>
      <p:sp>
        <p:nvSpPr>
          <p:cNvPr id="4" name="Right Arrow 3"/>
          <p:cNvSpPr/>
          <p:nvPr/>
        </p:nvSpPr>
        <p:spPr bwMode="auto">
          <a:xfrm>
            <a:off x="209302" y="3891146"/>
            <a:ext cx="724395" cy="380012"/>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5107" y="2658069"/>
            <a:ext cx="2656114" cy="2656114"/>
          </a:xfrm>
          <a:prstGeom prst="ellipse">
            <a:avLst/>
          </a:prstGeom>
          <a:ln w="190500" cap="rnd">
            <a:solidFill>
              <a:schemeClr val="tx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ustDataLst>
      <p:tags r:id="rId1"/>
    </p:custDataLst>
    <p:extLst>
      <p:ext uri="{BB962C8B-B14F-4D97-AF65-F5344CB8AC3E}">
        <p14:creationId xmlns:p14="http://schemas.microsoft.com/office/powerpoint/2010/main" val="297473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a:t>
            </a:r>
            <a:endParaRPr lang="en-US" dirty="0"/>
          </a:p>
        </p:txBody>
      </p:sp>
      <p:sp>
        <p:nvSpPr>
          <p:cNvPr id="4" name="Content Placeholder 2"/>
          <p:cNvSpPr>
            <a:spLocks noGrp="1"/>
          </p:cNvSpPr>
          <p:nvPr>
            <p:ph idx="1"/>
          </p:nvPr>
        </p:nvSpPr>
        <p:spPr>
          <a:xfrm>
            <a:off x="571500" y="1144588"/>
            <a:ext cx="10733088" cy="4391025"/>
          </a:xfrm>
        </p:spPr>
        <p:txBody>
          <a:bodyPr/>
          <a:lstStyle/>
          <a:p>
            <a:r>
              <a:rPr lang="en-US" dirty="0" smtClean="0"/>
              <a:t>Maximum range speed</a:t>
            </a:r>
          </a:p>
          <a:p>
            <a:pPr lvl="1"/>
            <a:r>
              <a:rPr lang="en-US" dirty="0" smtClean="0"/>
              <a:t>Greatest distance covered for altitude lost</a:t>
            </a:r>
          </a:p>
          <a:p>
            <a:pPr lvl="1"/>
            <a:r>
              <a:rPr lang="en-US" dirty="0" smtClean="0"/>
              <a:t>Often referred to as best glide speed</a:t>
            </a:r>
          </a:p>
          <a:p>
            <a:pPr lvl="1"/>
            <a:r>
              <a:rPr lang="en-US" dirty="0" smtClean="0"/>
              <a:t>Roughly half way between </a:t>
            </a:r>
            <a:r>
              <a:rPr lang="en-US" dirty="0" err="1" smtClean="0"/>
              <a:t>Vx</a:t>
            </a:r>
            <a:r>
              <a:rPr lang="en-US" dirty="0" smtClean="0"/>
              <a:t> &amp; </a:t>
            </a:r>
            <a:r>
              <a:rPr lang="en-US" dirty="0" err="1" smtClean="0"/>
              <a:t>Vy</a:t>
            </a:r>
            <a:endParaRPr lang="en-US" dirty="0" smtClean="0"/>
          </a:p>
          <a:p>
            <a:pPr lvl="1"/>
            <a:r>
              <a:rPr lang="en-US" dirty="0" smtClean="0"/>
              <a:t>Speed Increases with weight</a:t>
            </a:r>
          </a:p>
          <a:p>
            <a:pPr lvl="1"/>
            <a:endParaRPr lang="en-US" dirty="0"/>
          </a:p>
        </p:txBody>
      </p:sp>
      <p:graphicFrame>
        <p:nvGraphicFramePr>
          <p:cNvPr id="5" name="Table 4"/>
          <p:cNvGraphicFramePr>
            <a:graphicFrameLocks noGrp="1"/>
          </p:cNvGraphicFramePr>
          <p:nvPr>
            <p:extLst/>
          </p:nvPr>
        </p:nvGraphicFramePr>
        <p:xfrm>
          <a:off x="1108360" y="3641436"/>
          <a:ext cx="6553680" cy="1813432"/>
        </p:xfrm>
        <a:graphic>
          <a:graphicData uri="http://schemas.openxmlformats.org/drawingml/2006/table">
            <a:tbl>
              <a:tblPr firstRow="1" bandRow="1">
                <a:tableStyleId>{5C22544A-7EE6-4342-B048-85BDC9FD1C3A}</a:tableStyleId>
              </a:tblPr>
              <a:tblGrid>
                <a:gridCol w="1638420">
                  <a:extLst>
                    <a:ext uri="{9D8B030D-6E8A-4147-A177-3AD203B41FA5}">
                      <a16:colId xmlns:a16="http://schemas.microsoft.com/office/drawing/2014/main" val="20000"/>
                    </a:ext>
                  </a:extLst>
                </a:gridCol>
                <a:gridCol w="1638420">
                  <a:extLst>
                    <a:ext uri="{9D8B030D-6E8A-4147-A177-3AD203B41FA5}">
                      <a16:colId xmlns:a16="http://schemas.microsoft.com/office/drawing/2014/main" val="20001"/>
                    </a:ext>
                  </a:extLst>
                </a:gridCol>
                <a:gridCol w="1638420">
                  <a:extLst>
                    <a:ext uri="{9D8B030D-6E8A-4147-A177-3AD203B41FA5}">
                      <a16:colId xmlns:a16="http://schemas.microsoft.com/office/drawing/2014/main" val="20002"/>
                    </a:ext>
                  </a:extLst>
                </a:gridCol>
                <a:gridCol w="1638420">
                  <a:extLst>
                    <a:ext uri="{9D8B030D-6E8A-4147-A177-3AD203B41FA5}">
                      <a16:colId xmlns:a16="http://schemas.microsoft.com/office/drawing/2014/main" val="20003"/>
                    </a:ext>
                  </a:extLst>
                </a:gridCol>
              </a:tblGrid>
              <a:tr h="453358">
                <a:tc>
                  <a:txBody>
                    <a:bodyPr/>
                    <a:lstStyle/>
                    <a:p>
                      <a:pPr algn="ctr"/>
                      <a:r>
                        <a:rPr lang="en-US" dirty="0" smtClean="0">
                          <a:solidFill>
                            <a:srgbClr val="C00000"/>
                          </a:solidFill>
                        </a:rPr>
                        <a:t>Aircraft</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solidFill>
                            <a:srgbClr val="C00000"/>
                          </a:solidFill>
                        </a:rPr>
                        <a:t>Vx</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C00000"/>
                          </a:solidFill>
                        </a:rPr>
                        <a:t>Best Glide</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solidFill>
                            <a:srgbClr val="C00000"/>
                          </a:solidFill>
                        </a:rPr>
                        <a:t>Vy</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3358">
                <a:tc>
                  <a:txBody>
                    <a:bodyPr/>
                    <a:lstStyle/>
                    <a:p>
                      <a:pPr algn="ctr"/>
                      <a:r>
                        <a:rPr lang="en-US" dirty="0" smtClean="0"/>
                        <a:t>C172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3358">
                <a:tc>
                  <a:txBody>
                    <a:bodyPr/>
                    <a:lstStyle/>
                    <a:p>
                      <a:pPr algn="ctr"/>
                      <a:r>
                        <a:rPr lang="en-US" dirty="0" smtClean="0"/>
                        <a:t>AA5A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91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3358">
                <a:tc>
                  <a:txBody>
                    <a:bodyPr/>
                    <a:lstStyle/>
                    <a:p>
                      <a:pPr algn="ctr"/>
                      <a:r>
                        <a:rPr lang="en-US" dirty="0" smtClean="0"/>
                        <a:t>PA</a:t>
                      </a:r>
                      <a:r>
                        <a:rPr lang="en-US" baseline="0" dirty="0" smtClean="0"/>
                        <a:t> 28 161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5697" t="22847" r="10248" b="17031"/>
          <a:stretch/>
        </p:blipFill>
        <p:spPr>
          <a:xfrm>
            <a:off x="7440530" y="649288"/>
            <a:ext cx="4427621" cy="240631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04440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t>
            </a:r>
            <a:endParaRPr lang="en-US" dirty="0"/>
          </a:p>
        </p:txBody>
      </p:sp>
      <p:sp>
        <p:nvSpPr>
          <p:cNvPr id="3" name="Content Placeholder 2"/>
          <p:cNvSpPr>
            <a:spLocks noGrp="1"/>
          </p:cNvSpPr>
          <p:nvPr>
            <p:ph idx="1"/>
          </p:nvPr>
        </p:nvSpPr>
        <p:spPr/>
        <p:txBody>
          <a:bodyPr/>
          <a:lstStyle/>
          <a:p>
            <a:r>
              <a:rPr lang="en-US" dirty="0" smtClean="0"/>
              <a:t>Minimum sink speed</a:t>
            </a:r>
          </a:p>
          <a:p>
            <a:pPr lvl="1"/>
            <a:r>
              <a:rPr lang="en-US" dirty="0" smtClean="0"/>
              <a:t>Lowest rate of descent</a:t>
            </a:r>
          </a:p>
          <a:p>
            <a:pPr lvl="1"/>
            <a:r>
              <a:rPr lang="en-US" dirty="0" smtClean="0"/>
              <a:t>Slightly slower than maximum range speed</a:t>
            </a:r>
          </a:p>
          <a:p>
            <a:pPr lvl="1"/>
            <a:r>
              <a:rPr lang="en-US" dirty="0" smtClean="0"/>
              <a:t>Rarely cited in POH</a:t>
            </a:r>
            <a:endParaRPr lang="en-US" dirty="0"/>
          </a:p>
        </p:txBody>
      </p:sp>
      <p:pic>
        <p:nvPicPr>
          <p:cNvPr id="4" name="Picture 2" descr="http://media.chiefaircraft.com/media/catalog/product/cache/1/image/265x/9df78eab33525d08d6e5fb8d27136e95/u/m/uma_8-310-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0168" y="2957689"/>
            <a:ext cx="2524125" cy="252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0875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my airplane?</a:t>
            </a:r>
            <a:endParaRPr lang="en-US" dirty="0"/>
          </a:p>
        </p:txBody>
      </p:sp>
      <p:sp>
        <p:nvSpPr>
          <p:cNvPr id="3" name="Content Placeholder 2"/>
          <p:cNvSpPr>
            <a:spLocks noGrp="1"/>
          </p:cNvSpPr>
          <p:nvPr>
            <p:ph idx="1"/>
          </p:nvPr>
        </p:nvSpPr>
        <p:spPr>
          <a:xfrm>
            <a:off x="571500" y="1225738"/>
            <a:ext cx="10733617" cy="4391025"/>
          </a:xfrm>
        </p:spPr>
        <p:txBody>
          <a:bodyPr/>
          <a:lstStyle/>
          <a:p>
            <a:r>
              <a:rPr lang="en-US" dirty="0" smtClean="0"/>
              <a:t>Experiment with your CFI</a:t>
            </a:r>
          </a:p>
          <a:p>
            <a:pPr lvl="1"/>
            <a:r>
              <a:rPr lang="en-US" dirty="0" smtClean="0"/>
              <a:t>Best glide speed and attitude - note sink rate.</a:t>
            </a:r>
          </a:p>
          <a:p>
            <a:pPr lvl="1"/>
            <a:r>
              <a:rPr lang="en-US" dirty="0" smtClean="0"/>
              <a:t>Minimum sink speed and attitude – note sink rate</a:t>
            </a:r>
            <a:endParaRPr lang="en-US" dirty="0"/>
          </a:p>
        </p:txBody>
      </p:sp>
      <p:pic>
        <p:nvPicPr>
          <p:cNvPr id="4" name="Picture 3"/>
          <p:cNvPicPr>
            <a:picLocks noChangeAspect="1"/>
          </p:cNvPicPr>
          <p:nvPr/>
        </p:nvPicPr>
        <p:blipFill>
          <a:blip r:embed="rId4"/>
          <a:stretch>
            <a:fillRect/>
          </a:stretch>
        </p:blipFill>
        <p:spPr>
          <a:xfrm>
            <a:off x="7484410" y="2832567"/>
            <a:ext cx="4383741" cy="292249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655754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managing energy</a:t>
            </a:r>
            <a:endParaRPr lang="en-US" dirty="0"/>
          </a:p>
        </p:txBody>
      </p:sp>
      <p:pic>
        <p:nvPicPr>
          <p:cNvPr id="7" name="Content Placeholder 6"/>
          <p:cNvPicPr>
            <a:picLocks noGrp="1" noChangeAspect="1"/>
          </p:cNvPicPr>
          <p:nvPr>
            <p:ph idx="1"/>
          </p:nvPr>
        </p:nvPicPr>
        <p:blipFill>
          <a:blip r:embed="rId4"/>
          <a:stretch>
            <a:fillRect/>
          </a:stretch>
        </p:blipFill>
        <p:spPr>
          <a:xfrm>
            <a:off x="806227" y="1513491"/>
            <a:ext cx="10290965" cy="303886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3681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Energy controls</a:t>
            </a:r>
          </a:p>
        </p:txBody>
      </p:sp>
      <p:sp>
        <p:nvSpPr>
          <p:cNvPr id="7" name="Content Placeholder 2"/>
          <p:cNvSpPr>
            <a:spLocks noGrp="1"/>
          </p:cNvSpPr>
          <p:nvPr>
            <p:ph idx="1"/>
          </p:nvPr>
        </p:nvSpPr>
        <p:spPr>
          <a:xfrm>
            <a:off x="571500" y="1032787"/>
            <a:ext cx="8737600" cy="4391025"/>
          </a:xfrm>
        </p:spPr>
        <p:txBody>
          <a:bodyPr/>
          <a:lstStyle/>
          <a:p>
            <a:r>
              <a:rPr lang="en-US" altLang="en-US" dirty="0" smtClean="0">
                <a:ea typeface="ＭＳ Ｐゴシック" pitchFamily="34" charset="-128"/>
              </a:rPr>
              <a:t>Throttle</a:t>
            </a:r>
          </a:p>
          <a:p>
            <a:pPr lvl="1"/>
            <a:r>
              <a:rPr lang="en-US" altLang="en-US" dirty="0" smtClean="0">
                <a:ea typeface="ＭＳ Ｐゴシック" pitchFamily="34" charset="-128"/>
              </a:rPr>
              <a:t>Total energy regulator</a:t>
            </a:r>
          </a:p>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0737" y="649288"/>
            <a:ext cx="4247493" cy="2831662"/>
          </a:xfrm>
          <a:prstGeom prst="rect">
            <a:avLst/>
          </a:prstGeom>
          <a:ln>
            <a:noFill/>
          </a:ln>
          <a:effectLst>
            <a:outerShdw blurRad="292100" dist="139700" dir="2700000" algn="tl" rotWithShape="0">
              <a:srgbClr val="333333">
                <a:alpha val="65000"/>
              </a:srgbClr>
            </a:outerShdw>
          </a:effectLst>
        </p:spPr>
      </p:pic>
      <p:pic>
        <p:nvPicPr>
          <p:cNvPr id="3" name="Picture 2" descr="Why are the throttles of aircraft such as the Twin Otter placed on the ..."/>
          <p:cNvPicPr>
            <a:picLocks noChangeAspect="1"/>
          </p:cNvPicPr>
          <p:nvPr/>
        </p:nvPicPr>
        <p:blipFill rotWithShape="1">
          <a:blip r:embed="rId5">
            <a:extLst>
              <a:ext uri="{28A0092B-C50C-407E-A947-70E740481C1C}">
                <a14:useLocalDpi xmlns:a14="http://schemas.microsoft.com/office/drawing/2010/main" val="0"/>
              </a:ext>
            </a:extLst>
          </a:blip>
          <a:srcRect b="4392"/>
          <a:stretch/>
        </p:blipFill>
        <p:spPr>
          <a:xfrm>
            <a:off x="1161139" y="2272970"/>
            <a:ext cx="4247493" cy="2831827"/>
          </a:xfrm>
          <a:prstGeom prst="rect">
            <a:avLst/>
          </a:prstGeom>
          <a:ln>
            <a:noFill/>
          </a:ln>
          <a:effectLst>
            <a:outerShdw blurRad="292100" dist="139700" dir="2700000" algn="tl" rotWithShape="0">
              <a:srgbClr val="333333">
                <a:alpha val="65000"/>
              </a:srgbClr>
            </a:outerShdw>
          </a:effectLst>
        </p:spPr>
      </p:pic>
      <p:sp>
        <p:nvSpPr>
          <p:cNvPr id="10" name="Content Placeholder 2"/>
          <p:cNvSpPr txBox="1">
            <a:spLocks/>
          </p:cNvSpPr>
          <p:nvPr/>
        </p:nvSpPr>
        <p:spPr bwMode="auto">
          <a:xfrm>
            <a:off x="7187762" y="3982403"/>
            <a:ext cx="4210707" cy="144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Elevator</a:t>
            </a:r>
          </a:p>
          <a:p>
            <a:pPr lvl="1"/>
            <a:r>
              <a:rPr lang="en-US" altLang="en-US" kern="0" dirty="0" smtClean="0">
                <a:ea typeface="ＭＳ Ｐゴシック" pitchFamily="34" charset="-128"/>
              </a:rPr>
              <a:t>Energy exchanger</a:t>
            </a:r>
          </a:p>
          <a:p>
            <a:pPr marL="0" indent="0">
              <a:buFontTx/>
              <a:buNone/>
            </a:pPr>
            <a:endParaRPr lang="en-US" altLang="en-US" kern="0" dirty="0" smtClean="0">
              <a:ea typeface="ＭＳ Ｐゴシック" pitchFamily="34" charset="-128"/>
            </a:endParaRPr>
          </a:p>
          <a:p>
            <a:endParaRPr lang="en-US" altLang="en-US" kern="0" dirty="0" smtClean="0">
              <a:ea typeface="ＭＳ Ｐゴシック" pitchFamily="34" charset="-128"/>
            </a:endParaRPr>
          </a:p>
        </p:txBody>
      </p:sp>
    </p:spTree>
    <p:custDataLst>
      <p:tags r:id="rId1"/>
    </p:custDataLst>
    <p:extLst>
      <p:ext uri="{BB962C8B-B14F-4D97-AF65-F5344CB8AC3E}">
        <p14:creationId xmlns:p14="http://schemas.microsoft.com/office/powerpoint/2010/main" val="303480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Energy instruments</a:t>
            </a:r>
          </a:p>
        </p:txBody>
      </p:sp>
      <p:sp>
        <p:nvSpPr>
          <p:cNvPr id="7" name="Content Placeholder 2"/>
          <p:cNvSpPr>
            <a:spLocks noGrp="1"/>
          </p:cNvSpPr>
          <p:nvPr>
            <p:ph idx="1"/>
          </p:nvPr>
        </p:nvSpPr>
        <p:spPr>
          <a:xfrm>
            <a:off x="233228" y="4320386"/>
            <a:ext cx="4874800" cy="841357"/>
          </a:xfrm>
        </p:spPr>
        <p:txBody>
          <a:bodyPr/>
          <a:lstStyle/>
          <a:p>
            <a:r>
              <a:rPr lang="en-US" altLang="en-US" dirty="0" smtClean="0">
                <a:ea typeface="ＭＳ Ｐゴシック" pitchFamily="34" charset="-128"/>
              </a:rPr>
              <a:t>Tach, Manifold Pressure, </a:t>
            </a:r>
            <a:br>
              <a:rPr lang="en-US" altLang="en-US" dirty="0" smtClean="0">
                <a:ea typeface="ＭＳ Ｐゴシック" pitchFamily="34" charset="-128"/>
              </a:rPr>
            </a:br>
            <a:r>
              <a:rPr lang="en-US" altLang="en-US" dirty="0" smtClean="0">
                <a:ea typeface="ＭＳ Ｐゴシック" pitchFamily="34" charset="-128"/>
              </a:rPr>
              <a:t>Torque Meter</a:t>
            </a:r>
          </a:p>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10" name="Content Placeholder 2"/>
          <p:cNvSpPr txBox="1">
            <a:spLocks/>
          </p:cNvSpPr>
          <p:nvPr/>
        </p:nvSpPr>
        <p:spPr bwMode="auto">
          <a:xfrm>
            <a:off x="6631558" y="893495"/>
            <a:ext cx="4526017" cy="67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Airspeed and Altimeter</a:t>
            </a:r>
          </a:p>
          <a:p>
            <a:pPr marL="0" indent="0">
              <a:buFontTx/>
              <a:buNone/>
            </a:pPr>
            <a:endParaRPr lang="en-US" altLang="en-US" kern="0" dirty="0" smtClean="0">
              <a:ea typeface="ＭＳ Ｐゴシック" pitchFamily="34" charset="-128"/>
            </a:endParaRPr>
          </a:p>
          <a:p>
            <a:endParaRPr lang="en-US" altLang="en-US" kern="0" dirty="0" smtClean="0">
              <a:ea typeface="ＭＳ Ｐゴシック" pitchFamily="34" charset="-128"/>
            </a:endParaRPr>
          </a:p>
        </p:txBody>
      </p:sp>
      <p:pic>
        <p:nvPicPr>
          <p:cNvPr id="4" name="Picture 3" descr="flight instruments - How precise are altimeters? - Aviation Stack Exchan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6100" y="1707056"/>
            <a:ext cx="2394103" cy="2412059"/>
          </a:xfrm>
          <a:prstGeom prst="rect">
            <a:avLst/>
          </a:prstGeom>
        </p:spPr>
      </p:pic>
      <p:pic>
        <p:nvPicPr>
          <p:cNvPr id="5" name="Picture 4" descr="airspeed - Knots vs MPH, is there some standard for when to use which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0592" y="2925655"/>
            <a:ext cx="2394103" cy="2386920"/>
          </a:xfrm>
          <a:prstGeom prst="rect">
            <a:avLst/>
          </a:prstGeom>
        </p:spPr>
      </p:pic>
      <p:pic>
        <p:nvPicPr>
          <p:cNvPr id="1026" name="Picture 2" descr="Main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946" y="1229712"/>
            <a:ext cx="2251238" cy="2251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in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5434" t="4889" r="4479" b="5560"/>
          <a:stretch/>
        </p:blipFill>
        <p:spPr bwMode="auto">
          <a:xfrm>
            <a:off x="3085813" y="1229712"/>
            <a:ext cx="2648608" cy="26328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4697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and pagers to silent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grpSp>
        <p:nvGrpSpPr>
          <p:cNvPr id="6" name="Group 5"/>
          <p:cNvGrpSpPr/>
          <p:nvPr/>
        </p:nvGrpSpPr>
        <p:grpSpPr>
          <a:xfrm>
            <a:off x="7621974" y="515632"/>
            <a:ext cx="4078167" cy="3188006"/>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276829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gliders?</a:t>
            </a:r>
            <a:endParaRPr lang="en-US" dirty="0"/>
          </a:p>
        </p:txBody>
      </p:sp>
      <p:pic>
        <p:nvPicPr>
          <p:cNvPr id="4" name="Content Placeholder 3" descr="aircraft identification - What airplane does this vintage instrument ..."/>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69223" y="1190570"/>
            <a:ext cx="6223845" cy="4106643"/>
          </a:xfrm>
          <a:prstGeom prst="rect">
            <a:avLst/>
          </a:prstGeom>
          <a:ln>
            <a:noFill/>
          </a:ln>
          <a:effectLst>
            <a:outerShdw blurRad="292100" dist="139700" dir="2700000" algn="tl" rotWithShape="0">
              <a:srgbClr val="333333">
                <a:alpha val="65000"/>
              </a:srgbClr>
            </a:outerShdw>
          </a:effectLst>
        </p:spPr>
      </p:pic>
      <p:sp>
        <p:nvSpPr>
          <p:cNvPr id="5" name="Oval 4"/>
          <p:cNvSpPr/>
          <p:nvPr/>
        </p:nvSpPr>
        <p:spPr bwMode="auto">
          <a:xfrm>
            <a:off x="8729745" y="2513045"/>
            <a:ext cx="849684" cy="783519"/>
          </a:xfrm>
          <a:prstGeom prst="ellipse">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7508223" y="2593765"/>
            <a:ext cx="682239" cy="650126"/>
          </a:xfrm>
          <a:prstGeom prst="ellipse">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8155652" y="2136061"/>
            <a:ext cx="693682" cy="677917"/>
          </a:xfrm>
          <a:prstGeom prst="ellipse">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8" name="Picture 7" descr="Hang Glider 4 | Thomas Hawk | Flick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 y="1746859"/>
            <a:ext cx="4486600" cy="299406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0682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energy in mind</a:t>
            </a:r>
            <a:endParaRPr lang="en-US" dirty="0"/>
          </a:p>
        </p:txBody>
      </p:sp>
      <p:sp>
        <p:nvSpPr>
          <p:cNvPr id="3" name="Content Placeholder 2"/>
          <p:cNvSpPr>
            <a:spLocks noGrp="1"/>
          </p:cNvSpPr>
          <p:nvPr>
            <p:ph idx="1"/>
          </p:nvPr>
        </p:nvSpPr>
        <p:spPr>
          <a:xfrm>
            <a:off x="571500" y="1220743"/>
            <a:ext cx="10733617" cy="4391025"/>
          </a:xfrm>
        </p:spPr>
        <p:txBody>
          <a:bodyPr/>
          <a:lstStyle/>
          <a:p>
            <a:r>
              <a:rPr lang="en-US" dirty="0" smtClean="0"/>
              <a:t>Know your balance</a:t>
            </a:r>
          </a:p>
          <a:p>
            <a:pPr lvl="1"/>
            <a:r>
              <a:rPr lang="en-US" dirty="0" smtClean="0"/>
              <a:t>Fuel, altitude, airspeed</a:t>
            </a:r>
          </a:p>
          <a:p>
            <a:r>
              <a:rPr lang="en-US" dirty="0" smtClean="0"/>
              <a:t>Make deposits whenever possible</a:t>
            </a:r>
          </a:p>
          <a:p>
            <a:pPr lvl="1"/>
            <a:r>
              <a:rPr lang="en-US" dirty="0" smtClean="0"/>
              <a:t>Preparation for emergencies</a:t>
            </a:r>
          </a:p>
          <a:p>
            <a:r>
              <a:rPr lang="en-US" dirty="0" smtClean="0"/>
              <a:t>High &amp; Fast vs Low &amp; Slow</a:t>
            </a:r>
            <a:endParaRPr lang="en-US" dirty="0"/>
          </a:p>
        </p:txBody>
      </p:sp>
      <p:pic>
        <p:nvPicPr>
          <p:cNvPr id="4" name="Content Placeholder 3"/>
          <p:cNvPicPr>
            <a:picLocks noChangeAspect="1"/>
          </p:cNvPicPr>
          <p:nvPr/>
        </p:nvPicPr>
        <p:blipFill rotWithShape="1">
          <a:blip r:embed="rId4"/>
          <a:srcRect l="8019" t="4072" r="7376" b="5809"/>
          <a:stretch/>
        </p:blipFill>
        <p:spPr bwMode="auto">
          <a:xfrm>
            <a:off x="6654640" y="2703788"/>
            <a:ext cx="5213511" cy="2907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9737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pic>
        <p:nvPicPr>
          <p:cNvPr id="4" name="Content Placeholder 3"/>
          <p:cNvPicPr>
            <a:picLocks noGrp="1" noChangeAspect="1"/>
          </p:cNvPicPr>
          <p:nvPr>
            <p:ph idx="1"/>
          </p:nvPr>
        </p:nvPicPr>
        <p:blipFill rotWithShape="1">
          <a:blip r:embed="rId4"/>
          <a:srcRect l="2880" t="2199" r="3498" b="2130"/>
          <a:stretch/>
        </p:blipFill>
        <p:spPr>
          <a:xfrm>
            <a:off x="6439262" y="1239883"/>
            <a:ext cx="2888583" cy="372182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5"/>
          <a:srcRect l="2504" t="1732" r="1919" b="1600"/>
          <a:stretch/>
        </p:blipFill>
        <p:spPr>
          <a:xfrm>
            <a:off x="1907963" y="1201783"/>
            <a:ext cx="2837035" cy="375992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81453" y="5088852"/>
            <a:ext cx="4055919" cy="461665"/>
          </a:xfrm>
          <a:prstGeom prst="rect">
            <a:avLst/>
          </a:prstGeom>
        </p:spPr>
        <p:txBody>
          <a:bodyPr wrap="none">
            <a:spAutoFit/>
          </a:bodyPr>
          <a:lstStyle/>
          <a:p>
            <a:pPr>
              <a:buNone/>
            </a:pPr>
            <a:r>
              <a:rPr lang="en-US" dirty="0">
                <a:hlinkClick r:id="rId6"/>
              </a:rPr>
              <a:t>https://</a:t>
            </a:r>
            <a:r>
              <a:rPr lang="en-US" dirty="0" smtClean="0">
                <a:hlinkClick r:id="rId6"/>
              </a:rPr>
              <a:t>tinyurl.com/mr2jux65</a:t>
            </a:r>
            <a:r>
              <a:rPr lang="en-US" dirty="0" smtClean="0"/>
              <a:t> </a:t>
            </a:r>
            <a:endParaRPr lang="en-US" dirty="0"/>
          </a:p>
        </p:txBody>
      </p:sp>
      <p:pic>
        <p:nvPicPr>
          <p:cNvPr id="6" name="Picture 5"/>
          <p:cNvPicPr>
            <a:picLocks noChangeAspect="1"/>
          </p:cNvPicPr>
          <p:nvPr/>
        </p:nvPicPr>
        <p:blipFill>
          <a:blip r:embed="rId7"/>
          <a:stretch>
            <a:fillRect/>
          </a:stretch>
        </p:blipFill>
        <p:spPr>
          <a:xfrm>
            <a:off x="248166" y="2472058"/>
            <a:ext cx="1286054" cy="1257475"/>
          </a:xfrm>
          <a:prstGeom prst="rect">
            <a:avLst/>
          </a:prstGeom>
        </p:spPr>
      </p:pic>
      <p:sp>
        <p:nvSpPr>
          <p:cNvPr id="7" name="Rectangle 6"/>
          <p:cNvSpPr/>
          <p:nvPr/>
        </p:nvSpPr>
        <p:spPr>
          <a:xfrm>
            <a:off x="6439262" y="5088852"/>
            <a:ext cx="4187365" cy="1015663"/>
          </a:xfrm>
          <a:prstGeom prst="rect">
            <a:avLst/>
          </a:prstGeom>
        </p:spPr>
        <p:txBody>
          <a:bodyPr wrap="none">
            <a:spAutoFit/>
          </a:bodyPr>
          <a:lstStyle/>
          <a:p>
            <a:pPr>
              <a:buNone/>
            </a:pPr>
            <a:r>
              <a:rPr lang="en-US" dirty="0">
                <a:hlinkClick r:id="rId8"/>
              </a:rPr>
              <a:t>https://</a:t>
            </a:r>
            <a:r>
              <a:rPr lang="en-US" dirty="0" smtClean="0">
                <a:hlinkClick r:id="rId8"/>
              </a:rPr>
              <a:t>tinyurl.com/2s42pxmm</a:t>
            </a:r>
            <a:endParaRPr lang="en-US" dirty="0" smtClean="0"/>
          </a:p>
          <a:p>
            <a:pPr>
              <a:buNone/>
            </a:pPr>
            <a:endParaRPr lang="en-US" dirty="0"/>
          </a:p>
        </p:txBody>
      </p:sp>
      <p:pic>
        <p:nvPicPr>
          <p:cNvPr id="8" name="Picture 7"/>
          <p:cNvPicPr>
            <a:picLocks noChangeAspect="1"/>
          </p:cNvPicPr>
          <p:nvPr/>
        </p:nvPicPr>
        <p:blipFill>
          <a:blip r:embed="rId9"/>
          <a:stretch>
            <a:fillRect/>
          </a:stretch>
        </p:blipFill>
        <p:spPr>
          <a:xfrm>
            <a:off x="10388608" y="2453008"/>
            <a:ext cx="1267002" cy="1257475"/>
          </a:xfrm>
          <a:prstGeom prst="rect">
            <a:avLst/>
          </a:prstGeom>
        </p:spPr>
      </p:pic>
    </p:spTree>
    <p:custDataLst>
      <p:tags r:id="rId1"/>
    </p:custDataLst>
    <p:extLst>
      <p:ext uri="{BB962C8B-B14F-4D97-AF65-F5344CB8AC3E}">
        <p14:creationId xmlns:p14="http://schemas.microsoft.com/office/powerpoint/2010/main" val="1349342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71500" y="1508125"/>
            <a:ext cx="5638800" cy="4133706"/>
          </a:xfrm>
        </p:spPr>
        <p:txBody>
          <a:bodyPr/>
          <a:lstStyle/>
          <a:p>
            <a:endParaRPr lang="en-US" dirty="0"/>
          </a:p>
        </p:txBody>
      </p:sp>
      <p:pic>
        <p:nvPicPr>
          <p:cNvPr id="5" name="Picture 4" descr="Rodin_Th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7588" y="1827028"/>
            <a:ext cx="2850146" cy="354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6430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earned your </a:t>
            </a:r>
            <a:r>
              <a:rPr lang="en-US" i="1" dirty="0" smtClean="0"/>
              <a:t>WINGS</a:t>
            </a:r>
            <a:r>
              <a:rPr lang="en-US" dirty="0" smtClean="0"/>
              <a:t>?</a:t>
            </a:r>
            <a:endParaRPr lang="en-US" dirty="0"/>
          </a:p>
        </p:txBody>
      </p:sp>
      <p:sp>
        <p:nvSpPr>
          <p:cNvPr id="3" name="Content Placeholder 2"/>
          <p:cNvSpPr>
            <a:spLocks noGrp="1"/>
          </p:cNvSpPr>
          <p:nvPr>
            <p:ph idx="1"/>
          </p:nvPr>
        </p:nvSpPr>
        <p:spPr>
          <a:xfrm>
            <a:off x="674602" y="1186578"/>
            <a:ext cx="10733617" cy="4391025"/>
          </a:xfrm>
        </p:spPr>
        <p:txBody>
          <a:bodyPr/>
          <a:lstStyle/>
          <a:p>
            <a:r>
              <a:rPr lang="en-US" dirty="0" smtClean="0"/>
              <a:t>Proficient Pilots are:</a:t>
            </a:r>
          </a:p>
          <a:p>
            <a:pPr lvl="1"/>
            <a:r>
              <a:rPr lang="en-US" dirty="0" smtClean="0"/>
              <a:t>Confident</a:t>
            </a:r>
          </a:p>
          <a:p>
            <a:pPr lvl="1"/>
            <a:r>
              <a:rPr lang="en-US" dirty="0" smtClean="0"/>
              <a:t>Capable</a:t>
            </a:r>
          </a:p>
          <a:p>
            <a:pPr lvl="1"/>
            <a:r>
              <a:rPr lang="en-US" dirty="0" smtClean="0"/>
              <a:t>Safe</a:t>
            </a:r>
          </a:p>
          <a:p>
            <a:r>
              <a:rPr lang="en-US" i="1" dirty="0" smtClean="0"/>
              <a:t>WINGS </a:t>
            </a:r>
            <a:r>
              <a:rPr lang="en-US" b="0" dirty="0" smtClean="0"/>
              <a:t>will keep you </a:t>
            </a:r>
            <a:br>
              <a:rPr lang="en-US" b="0" dirty="0" smtClean="0"/>
            </a:br>
            <a:r>
              <a:rPr lang="en-US" b="0" dirty="0" smtClean="0"/>
              <a:t>on top of your game</a:t>
            </a:r>
            <a:endParaRPr lang="en-US" i="1" dirty="0" smtClean="0"/>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016" y="1971868"/>
            <a:ext cx="5629532" cy="375302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34987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smtClean="0"/>
              <a:t>Safety Management Systems (SMS)</a:t>
            </a:r>
            <a:r>
              <a:rPr lang="en-US" dirty="0"/>
              <a:t/>
            </a:r>
            <a:br>
              <a:rPr lang="en-US" dirty="0"/>
            </a:br>
            <a:r>
              <a:rPr lang="en-US" dirty="0" smtClean="0"/>
              <a:t>Coming to General Aviation</a:t>
            </a:r>
            <a:endParaRPr lang="en-US" dirty="0"/>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bwMode="auto">
          <a:xfrm>
            <a:off x="211333" y="5120731"/>
            <a:ext cx="7526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smtClean="0">
                <a:hlinkClick r:id="rId5"/>
              </a:rPr>
              <a:t>https</a:t>
            </a:r>
            <a:r>
              <a:rPr lang="en-US" dirty="0">
                <a:hlinkClick r:id="rId5"/>
              </a:rPr>
              <a:t>://</a:t>
            </a:r>
            <a:r>
              <a:rPr lang="en-US" dirty="0" smtClean="0">
                <a:hlinkClick r:id="rId5"/>
              </a:rPr>
              <a:t>www.faa.gov/about/initiatives/gasafetyoutreach</a:t>
            </a:r>
            <a:r>
              <a:rPr lang="en-US" dirty="0" smtClean="0"/>
              <a:t>  </a:t>
            </a:r>
            <a:endParaRPr lang="en-US" sz="1200" b="1" dirty="0">
              <a:solidFill>
                <a:srgbClr val="C0C0C0"/>
              </a:solidFill>
            </a:endParaRPr>
          </a:p>
        </p:txBody>
      </p:sp>
      <p:pic>
        <p:nvPicPr>
          <p:cNvPr id="11" name="Picture 10"/>
          <p:cNvPicPr>
            <a:picLocks noChangeAspect="1"/>
          </p:cNvPicPr>
          <p:nvPr/>
        </p:nvPicPr>
        <p:blipFill>
          <a:blip r:embed="rId6"/>
          <a:stretch>
            <a:fillRect/>
          </a:stretch>
        </p:blipFill>
        <p:spPr>
          <a:xfrm>
            <a:off x="9794631" y="3478960"/>
            <a:ext cx="2162907" cy="216958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900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150653"/>
            <a:ext cx="8050213" cy="4391025"/>
          </a:xfrm>
        </p:spPr>
        <p:txBody>
          <a:bodyPr/>
          <a:lstStyle/>
          <a:p>
            <a:r>
              <a:rPr lang="en-US" dirty="0" smtClean="0"/>
              <a:t>You are vital members of our GA safety community</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2968" y="3845296"/>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280020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1914742" y="335223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914742" y="375671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1914742" y="4114936"/>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4" y="1829016"/>
            <a:ext cx="7114538" cy="1050818"/>
          </a:xfrm>
        </p:spPr>
        <p:txBody>
          <a:bodyPr/>
          <a:lstStyle/>
          <a:p>
            <a:r>
              <a:rPr lang="en-US" dirty="0" smtClean="0"/>
              <a:t>Topic of the Month – </a:t>
            </a:r>
            <a:r>
              <a:rPr lang="en-US" dirty="0"/>
              <a:t>April </a:t>
            </a:r>
          </a:p>
          <a:p>
            <a:r>
              <a:rPr lang="en-US" dirty="0"/>
              <a:t>Energy Management</a:t>
            </a:r>
          </a:p>
        </p:txBody>
      </p:sp>
    </p:spTree>
    <p:custDataLst>
      <p:tags r:id="rId1"/>
    </p:custDataLst>
    <p:extLst>
      <p:ext uri="{BB962C8B-B14F-4D97-AF65-F5344CB8AC3E}">
        <p14:creationId xmlns:p14="http://schemas.microsoft.com/office/powerpoint/2010/main" val="9622762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ea typeface="ＭＳ Ｐゴシック" pitchFamily="34" charset="-128"/>
              </a:rPr>
              <a:t>Overview	</a:t>
            </a:r>
          </a:p>
        </p:txBody>
      </p:sp>
      <p:sp>
        <p:nvSpPr>
          <p:cNvPr id="7171" name="Content Placeholder 2"/>
          <p:cNvSpPr>
            <a:spLocks noGrp="1"/>
          </p:cNvSpPr>
          <p:nvPr>
            <p:ph idx="1"/>
          </p:nvPr>
        </p:nvSpPr>
        <p:spPr>
          <a:xfrm>
            <a:off x="679121" y="1266388"/>
            <a:ext cx="8737600" cy="4391025"/>
          </a:xfrm>
        </p:spPr>
        <p:txBody>
          <a:bodyPr/>
          <a:lstStyle/>
          <a:p>
            <a:r>
              <a:rPr lang="en-US" altLang="en-US" dirty="0" smtClean="0">
                <a:ea typeface="ＭＳ Ｐゴシック" pitchFamily="34" charset="-128"/>
              </a:rPr>
              <a:t>Aircraft Performance Awareness</a:t>
            </a:r>
          </a:p>
          <a:p>
            <a:r>
              <a:rPr lang="en-US" altLang="en-US" dirty="0" smtClean="0">
                <a:ea typeface="ＭＳ Ｐゴシック" pitchFamily="34" charset="-128"/>
              </a:rPr>
              <a:t>*GAJSC safety enhancements</a:t>
            </a:r>
          </a:p>
          <a:p>
            <a:r>
              <a:rPr lang="en-US" altLang="en-US" dirty="0" smtClean="0">
                <a:ea typeface="ＭＳ Ｐゴシック" pitchFamily="34" charset="-128"/>
              </a:rPr>
              <a:t>Aerodynamics of Flight</a:t>
            </a:r>
          </a:p>
          <a:p>
            <a:r>
              <a:rPr lang="en-US" altLang="en-US" dirty="0" smtClean="0">
                <a:ea typeface="ＭＳ Ｐゴシック" pitchFamily="34" charset="-128"/>
              </a:rPr>
              <a:t>Aircraft Energy Management</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2" name="TextBox 1"/>
          <p:cNvSpPr txBox="1"/>
          <p:nvPr/>
        </p:nvSpPr>
        <p:spPr bwMode="auto">
          <a:xfrm>
            <a:off x="7730420" y="5181600"/>
            <a:ext cx="41317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rgbClr val="002060"/>
                </a:solidFill>
              </a:rPr>
              <a:t>*GAJSC – General Aviation Joint </a:t>
            </a:r>
            <a:r>
              <a:rPr lang="en-US" sz="1200" b="1" dirty="0" smtClean="0">
                <a:solidFill>
                  <a:srgbClr val="002060"/>
                </a:solidFill>
              </a:rPr>
              <a:t>Safety </a:t>
            </a:r>
            <a:r>
              <a:rPr lang="en-US" sz="1200" b="1" dirty="0" smtClean="0">
                <a:solidFill>
                  <a:srgbClr val="002060"/>
                </a:solidFill>
              </a:rPr>
              <a:t>Committee</a:t>
            </a:r>
            <a:endParaRPr lang="en-US" sz="1200" b="1" dirty="0">
              <a:solidFill>
                <a:srgbClr val="002060"/>
              </a:solidFill>
            </a:endParaRP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8312" y="954088"/>
            <a:ext cx="2987776" cy="3882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199421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sp>
        <p:nvSpPr>
          <p:cNvPr id="6" name="Content Placeholder 2"/>
          <p:cNvSpPr>
            <a:spLocks noGrp="1"/>
          </p:cNvSpPr>
          <p:nvPr>
            <p:ph idx="1"/>
          </p:nvPr>
        </p:nvSpPr>
        <p:spPr>
          <a:xfrm>
            <a:off x="679121" y="1266388"/>
            <a:ext cx="4748301" cy="4049891"/>
          </a:xfrm>
        </p:spPr>
        <p:txBody>
          <a:bodyPr/>
          <a:lstStyle/>
          <a:p>
            <a:r>
              <a:rPr lang="en-US" altLang="en-US" dirty="0" smtClean="0">
                <a:ea typeface="ＭＳ Ｐゴシック" pitchFamily="34" charset="-128"/>
              </a:rPr>
              <a:t>1 Aircraft</a:t>
            </a:r>
          </a:p>
          <a:p>
            <a:endParaRPr lang="en-US" altLang="en-US" dirty="0" smtClean="0">
              <a:ea typeface="ＭＳ Ｐゴシック" pitchFamily="34" charset="-128"/>
            </a:endParaRPr>
          </a:p>
          <a:p>
            <a:endParaRPr lang="en-US" altLang="en-US" dirty="0" smtClean="0">
              <a:ea typeface="ＭＳ Ｐゴシック" pitchFamily="34" charset="-128"/>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6842" y="954088"/>
            <a:ext cx="6311309" cy="420753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715444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pic>
        <p:nvPicPr>
          <p:cNvPr id="4" name="Picture 3"/>
          <p:cNvPicPr>
            <a:picLocks noChangeAspect="1"/>
          </p:cNvPicPr>
          <p:nvPr/>
        </p:nvPicPr>
        <p:blipFill>
          <a:blip r:embed="rId4"/>
          <a:stretch>
            <a:fillRect/>
          </a:stretch>
        </p:blipFill>
        <p:spPr>
          <a:xfrm>
            <a:off x="5784111" y="649288"/>
            <a:ext cx="5727351" cy="4974352"/>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idx="1"/>
          </p:nvPr>
        </p:nvSpPr>
        <p:spPr>
          <a:xfrm>
            <a:off x="679121" y="1266388"/>
            <a:ext cx="4748301" cy="4049891"/>
          </a:xfrm>
        </p:spPr>
        <p:txBody>
          <a:bodyPr/>
          <a:lstStyle/>
          <a:p>
            <a:r>
              <a:rPr lang="en-US" altLang="en-US" dirty="0" smtClean="0">
                <a:solidFill>
                  <a:schemeClr val="bg2">
                    <a:lumMod val="60000"/>
                    <a:lumOff val="40000"/>
                  </a:schemeClr>
                </a:solidFill>
                <a:ea typeface="ＭＳ Ｐゴシック" pitchFamily="34" charset="-128"/>
              </a:rPr>
              <a:t>1 Aircraft</a:t>
            </a:r>
          </a:p>
          <a:p>
            <a:r>
              <a:rPr lang="en-US" altLang="en-US" dirty="0" smtClean="0">
                <a:ea typeface="ＭＳ Ｐゴシック" pitchFamily="34" charset="-128"/>
              </a:rPr>
              <a:t>3 Axes </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7" name="Rectangle 6"/>
          <p:cNvSpPr/>
          <p:nvPr/>
        </p:nvSpPr>
        <p:spPr bwMode="auto">
          <a:xfrm>
            <a:off x="8226389" y="1424762"/>
            <a:ext cx="723973" cy="125088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031333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a:t>
            </a:r>
            <a:endParaRPr lang="en-US" dirty="0"/>
          </a:p>
        </p:txBody>
      </p:sp>
      <p:sp>
        <p:nvSpPr>
          <p:cNvPr id="6" name="Content Placeholder 2"/>
          <p:cNvSpPr>
            <a:spLocks noGrp="1"/>
          </p:cNvSpPr>
          <p:nvPr>
            <p:ph idx="1"/>
          </p:nvPr>
        </p:nvSpPr>
        <p:spPr>
          <a:xfrm>
            <a:off x="679121" y="1266388"/>
            <a:ext cx="4748301" cy="4049891"/>
          </a:xfrm>
        </p:spPr>
        <p:txBody>
          <a:bodyPr/>
          <a:lstStyle/>
          <a:p>
            <a:r>
              <a:rPr lang="en-US" altLang="en-US" dirty="0" smtClean="0">
                <a:solidFill>
                  <a:schemeClr val="bg2">
                    <a:lumMod val="60000"/>
                    <a:lumOff val="40000"/>
                  </a:schemeClr>
                </a:solidFill>
                <a:ea typeface="ＭＳ Ｐゴシック" pitchFamily="34" charset="-128"/>
              </a:rPr>
              <a:t>1 Aircraft</a:t>
            </a:r>
          </a:p>
          <a:p>
            <a:r>
              <a:rPr lang="en-US" altLang="en-US" dirty="0" smtClean="0">
                <a:solidFill>
                  <a:schemeClr val="bg2">
                    <a:lumMod val="60000"/>
                    <a:lumOff val="40000"/>
                  </a:schemeClr>
                </a:solidFill>
                <a:ea typeface="ＭＳ Ｐゴシック" pitchFamily="34" charset="-128"/>
              </a:rPr>
              <a:t>3 Axes </a:t>
            </a:r>
          </a:p>
          <a:p>
            <a:r>
              <a:rPr lang="en-US" altLang="en-US" dirty="0" smtClean="0">
                <a:ea typeface="ＭＳ Ｐゴシック" pitchFamily="34" charset="-128"/>
              </a:rPr>
              <a:t>4 Forces</a:t>
            </a:r>
          </a:p>
          <a:p>
            <a:endParaRPr lang="en-US" altLang="en-US" dirty="0" smtClean="0">
              <a:ea typeface="ＭＳ Ｐゴシック" pitchFamily="34" charset="-128"/>
            </a:endParaRPr>
          </a:p>
          <a:p>
            <a:endParaRPr lang="en-US" altLang="en-US" dirty="0" smtClean="0">
              <a:ea typeface="ＭＳ Ｐゴシック" pitchFamily="34" charset="-128"/>
            </a:endParaRPr>
          </a:p>
        </p:txBody>
      </p:sp>
      <p:pic>
        <p:nvPicPr>
          <p:cNvPr id="3" name="Picture 2"/>
          <p:cNvPicPr>
            <a:picLocks noChangeAspect="1"/>
          </p:cNvPicPr>
          <p:nvPr/>
        </p:nvPicPr>
        <p:blipFill rotWithShape="1">
          <a:blip r:embed="rId4"/>
          <a:srcRect l="3387" t="5070" r="2778" b="3735"/>
          <a:stretch/>
        </p:blipFill>
        <p:spPr>
          <a:xfrm>
            <a:off x="6613451" y="1424762"/>
            <a:ext cx="5103628" cy="340241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52712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2636" t="12093" r="27829" b="7907"/>
          <a:stretch/>
        </p:blipFill>
        <p:spPr>
          <a:xfrm>
            <a:off x="6984290" y="816204"/>
            <a:ext cx="4534288" cy="456971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Terminology	</a:t>
            </a:r>
            <a:endParaRPr lang="en-US" dirty="0"/>
          </a:p>
        </p:txBody>
      </p:sp>
      <p:sp>
        <p:nvSpPr>
          <p:cNvPr id="6" name="Content Placeholder 2"/>
          <p:cNvSpPr>
            <a:spLocks noGrp="1"/>
          </p:cNvSpPr>
          <p:nvPr>
            <p:ph idx="1"/>
          </p:nvPr>
        </p:nvSpPr>
        <p:spPr>
          <a:xfrm>
            <a:off x="679121" y="1266388"/>
            <a:ext cx="4748301" cy="4049891"/>
          </a:xfrm>
        </p:spPr>
        <p:txBody>
          <a:bodyPr/>
          <a:lstStyle/>
          <a:p>
            <a:r>
              <a:rPr lang="en-US" altLang="en-US" dirty="0" smtClean="0">
                <a:solidFill>
                  <a:schemeClr val="bg2">
                    <a:lumMod val="60000"/>
                    <a:lumOff val="40000"/>
                  </a:schemeClr>
                </a:solidFill>
                <a:ea typeface="ＭＳ Ｐゴシック" pitchFamily="34" charset="-128"/>
              </a:rPr>
              <a:t>1 Aircraft</a:t>
            </a:r>
          </a:p>
          <a:p>
            <a:r>
              <a:rPr lang="en-US" altLang="en-US" dirty="0" smtClean="0">
                <a:solidFill>
                  <a:schemeClr val="bg2">
                    <a:lumMod val="60000"/>
                    <a:lumOff val="40000"/>
                  </a:schemeClr>
                </a:solidFill>
                <a:ea typeface="ＭＳ Ｐゴシック" pitchFamily="34" charset="-128"/>
              </a:rPr>
              <a:t>3 Axes </a:t>
            </a:r>
          </a:p>
          <a:p>
            <a:r>
              <a:rPr lang="en-US" altLang="en-US" dirty="0" smtClean="0">
                <a:solidFill>
                  <a:schemeClr val="bg2">
                    <a:lumMod val="60000"/>
                    <a:lumOff val="40000"/>
                  </a:schemeClr>
                </a:solidFill>
                <a:ea typeface="ＭＳ Ｐゴシック" pitchFamily="34" charset="-128"/>
              </a:rPr>
              <a:t>4 Forces</a:t>
            </a:r>
          </a:p>
          <a:p>
            <a:r>
              <a:rPr lang="en-US" altLang="en-US" dirty="0" smtClean="0">
                <a:ea typeface="ＭＳ Ｐゴシック" pitchFamily="34" charset="-128"/>
              </a:rPr>
              <a:t>Endless Debate</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custDataLst>
      <p:tags r:id="rId1"/>
    </p:custDataLst>
    <p:extLst>
      <p:ext uri="{BB962C8B-B14F-4D97-AF65-F5344CB8AC3E}">
        <p14:creationId xmlns:p14="http://schemas.microsoft.com/office/powerpoint/2010/main" val="2089896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a:t>
            </a:r>
            <a:endParaRPr lang="en-US" dirty="0"/>
          </a:p>
        </p:txBody>
      </p:sp>
      <p:sp>
        <p:nvSpPr>
          <p:cNvPr id="3" name="Content Placeholder 2"/>
          <p:cNvSpPr>
            <a:spLocks noGrp="1"/>
          </p:cNvSpPr>
          <p:nvPr>
            <p:ph idx="1"/>
          </p:nvPr>
        </p:nvSpPr>
        <p:spPr/>
        <p:txBody>
          <a:bodyPr/>
          <a:lstStyle/>
          <a:p>
            <a:r>
              <a:rPr lang="en-US" dirty="0" smtClean="0"/>
              <a:t>Parasitic (Form Drag)</a:t>
            </a:r>
          </a:p>
          <a:p>
            <a:r>
              <a:rPr lang="en-US" dirty="0" smtClean="0"/>
              <a:t>Induced</a:t>
            </a:r>
          </a:p>
          <a:p>
            <a:r>
              <a:rPr lang="en-US" dirty="0" smtClean="0"/>
              <a:t>Drag increases as a square of</a:t>
            </a:r>
            <a:br>
              <a:rPr lang="en-US" dirty="0" smtClean="0"/>
            </a:br>
            <a:r>
              <a:rPr lang="en-US" dirty="0" smtClean="0"/>
              <a:t>speed.</a:t>
            </a:r>
          </a:p>
          <a:p>
            <a:pPr lvl="1"/>
            <a:r>
              <a:rPr lang="en-US" dirty="0" smtClean="0"/>
              <a:t>If we double our speed we’ll</a:t>
            </a:r>
            <a:br>
              <a:rPr lang="en-US" dirty="0" smtClean="0"/>
            </a:br>
            <a:r>
              <a:rPr lang="en-US" dirty="0" smtClean="0"/>
              <a:t>quadruple our drag.</a:t>
            </a:r>
          </a:p>
          <a:p>
            <a:pPr lvl="1"/>
            <a:r>
              <a:rPr lang="en-US" dirty="0" smtClean="0"/>
              <a:t>To a point where there is no available</a:t>
            </a:r>
            <a:br>
              <a:rPr lang="en-US" dirty="0" smtClean="0"/>
            </a:br>
            <a:r>
              <a:rPr lang="en-US" dirty="0" smtClean="0"/>
              <a:t>power to go faster.</a:t>
            </a:r>
            <a:endParaRPr lang="en-US" dirty="0"/>
          </a:p>
        </p:txBody>
      </p:sp>
      <p:pic>
        <p:nvPicPr>
          <p:cNvPr id="4" name="Picture 3"/>
          <p:cNvPicPr>
            <a:picLocks noChangeAspect="1"/>
          </p:cNvPicPr>
          <p:nvPr/>
        </p:nvPicPr>
        <p:blipFill rotWithShape="1">
          <a:blip r:embed="rId4"/>
          <a:srcRect l="3387" t="5070" r="2778" b="3735"/>
          <a:stretch/>
        </p:blipFill>
        <p:spPr>
          <a:xfrm>
            <a:off x="6613451" y="1424762"/>
            <a:ext cx="5103628" cy="340241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bwMode="auto">
          <a:xfrm>
            <a:off x="8226389" y="1424762"/>
            <a:ext cx="723973" cy="125088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8304904" y="3703638"/>
            <a:ext cx="441063" cy="112354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08292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Management</a:t>
            </a:r>
            <a:endParaRPr lang="en-US" dirty="0"/>
          </a:p>
        </p:txBody>
      </p:sp>
      <p:pic>
        <p:nvPicPr>
          <p:cNvPr id="4" name="Content Placeholder 3"/>
          <p:cNvPicPr>
            <a:picLocks noGrp="1" noChangeAspect="1"/>
          </p:cNvPicPr>
          <p:nvPr>
            <p:ph idx="1"/>
          </p:nvPr>
        </p:nvPicPr>
        <p:blipFill rotWithShape="1">
          <a:blip r:embed="rId4"/>
          <a:srcRect l="3387" t="5070" r="2778" b="3735"/>
          <a:stretch/>
        </p:blipFill>
        <p:spPr>
          <a:xfrm>
            <a:off x="6861158" y="1891863"/>
            <a:ext cx="4647669" cy="3098458"/>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bwMode="auto">
          <a:xfrm>
            <a:off x="480010" y="1350320"/>
            <a:ext cx="5368997" cy="244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Kinetic Energy-Airspeed</a:t>
            </a:r>
          </a:p>
          <a:p>
            <a:pPr lvl="1"/>
            <a:r>
              <a:rPr lang="en-US" kern="0" dirty="0" smtClean="0"/>
              <a:t>Associated with motion through the air</a:t>
            </a:r>
          </a:p>
          <a:p>
            <a:r>
              <a:rPr lang="en-US" kern="0" dirty="0" smtClean="0"/>
              <a:t>Potential Energy - Altitude</a:t>
            </a:r>
          </a:p>
          <a:p>
            <a:pPr lvl="1"/>
            <a:r>
              <a:rPr lang="en-US" kern="0" dirty="0" smtClean="0"/>
              <a:t>Associated with position - altitude</a:t>
            </a:r>
          </a:p>
        </p:txBody>
      </p:sp>
    </p:spTree>
    <p:custDataLst>
      <p:tags r:id="rId1"/>
    </p:custDataLst>
    <p:extLst>
      <p:ext uri="{BB962C8B-B14F-4D97-AF65-F5344CB8AC3E}">
        <p14:creationId xmlns:p14="http://schemas.microsoft.com/office/powerpoint/2010/main" val="200305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ByCAyNse"/>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5YDFD77UPU3F-311-5340</_dlc_DocId>
    <_dlc_DocIdUrl xmlns="04289566-cf42-4ce7-aa7c-2469c3d4502e">
      <Url>https://avssp.faa.gov/avs/afsfaast/_layouts/15/DocIdRedir.aspx?ID=5YDFD77UPU3F-311-5340</Url>
      <Description>5YDFD77UPU3F-311-5340</Description>
    </_dlc_DocIdUrl>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3" ma:contentTypeDescription="Create a new document." ma:contentTypeScope="" ma:versionID="a1382960ea397b543ada9e7a2f99fe81">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24adeb263b2c21a77da5c1b01bf21b31"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3A4B0B-F146-4E98-B9EC-E766E6CAFC9C}"/>
</file>

<file path=customXml/itemProps2.xml><?xml version="1.0" encoding="utf-8"?>
<ds:datastoreItem xmlns:ds="http://schemas.openxmlformats.org/officeDocument/2006/customXml" ds:itemID="{C177BD22-A01C-41B2-80A1-F0EFFFC82AB2}"/>
</file>

<file path=customXml/itemProps3.xml><?xml version="1.0" encoding="utf-8"?>
<ds:datastoreItem xmlns:ds="http://schemas.openxmlformats.org/officeDocument/2006/customXml" ds:itemID="{02DD4168-3030-452D-8ACD-117C8605694C}"/>
</file>

<file path=customXml/itemProps4.xml><?xml version="1.0" encoding="utf-8"?>
<ds:datastoreItem xmlns:ds="http://schemas.openxmlformats.org/officeDocument/2006/customXml" ds:itemID="{B4121183-114A-427C-8EB1-4FE18430F51A}"/>
</file>

<file path=docProps/app.xml><?xml version="1.0" encoding="utf-8"?>
<Properties xmlns="http://schemas.openxmlformats.org/officeDocument/2006/extended-properties" xmlns:vt="http://schemas.openxmlformats.org/officeDocument/2006/docPropsVTypes">
  <Template/>
  <TotalTime>11015</TotalTime>
  <Words>2809</Words>
  <Application>Microsoft Office PowerPoint</Application>
  <PresentationFormat>Widescreen</PresentationFormat>
  <Paragraphs>341</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ＭＳ Ｐゴシック</vt:lpstr>
      <vt:lpstr>Arial</vt:lpstr>
      <vt:lpstr>Helvetica Neue Medium</vt:lpstr>
      <vt:lpstr>Times New Roman</vt:lpstr>
      <vt:lpstr>1_Custom Design</vt:lpstr>
      <vt:lpstr>2_Custom Design</vt:lpstr>
      <vt:lpstr>PowerPoint Presentation</vt:lpstr>
      <vt:lpstr>Welcome</vt:lpstr>
      <vt:lpstr>Overview </vt:lpstr>
      <vt:lpstr>Review </vt:lpstr>
      <vt:lpstr>Review </vt:lpstr>
      <vt:lpstr>Terminology </vt:lpstr>
      <vt:lpstr>Terminology </vt:lpstr>
      <vt:lpstr>Drag</vt:lpstr>
      <vt:lpstr>Energy Management</vt:lpstr>
      <vt:lpstr>Energy banking</vt:lpstr>
      <vt:lpstr>PowerPoint Presentation</vt:lpstr>
      <vt:lpstr>How far can you glide?</vt:lpstr>
      <vt:lpstr>While we’re at it …..</vt:lpstr>
      <vt:lpstr>Distance</vt:lpstr>
      <vt:lpstr>Time </vt:lpstr>
      <vt:lpstr>What about my airplane?</vt:lpstr>
      <vt:lpstr>More on managing energy</vt:lpstr>
      <vt:lpstr>Energy controls</vt:lpstr>
      <vt:lpstr>Energy instruments</vt:lpstr>
      <vt:lpstr>What about gliders?</vt:lpstr>
      <vt:lpstr>Keeping energy in mind</vt:lpstr>
      <vt:lpstr>For more information</vt:lpstr>
      <vt:lpstr>Questions?</vt:lpstr>
      <vt:lpstr>Have you earned your WINGS?</vt:lpstr>
      <vt:lpstr>Safety Management Systems (SMS) Coming to General Aviation</vt:lpstr>
      <vt:lpstr>Thank you for attending </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Pilots and Meds</dc:title>
  <dc:creator>MTONEY</dc:creator>
  <cp:lastModifiedBy>Steuernagle, John W (FAA)</cp:lastModifiedBy>
  <cp:revision>544</cp:revision>
  <dcterms:created xsi:type="dcterms:W3CDTF">2005-01-28T20:32:53Z</dcterms:created>
  <dcterms:modified xsi:type="dcterms:W3CDTF">2023-07-25T13:09:24Z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19080672-6b75-48bc-b753-941395b24ad1</vt:lpwstr>
  </property>
  <property fmtid="{D5CDD505-2E9C-101B-9397-08002B2CF9AE}" pid="3" name="ContentTypeId">
    <vt:lpwstr>0x010100DD5FDB223F4C0E4A8408399FFA4EDA33</vt:lpwstr>
  </property>
  <property fmtid="{D5CDD505-2E9C-101B-9397-08002B2CF9AE}" pid="4" name="ArticulateGUID">
    <vt:lpwstr>D4C5A31E-B9C9-4661-B632-B621996E16E1</vt:lpwstr>
  </property>
  <property fmtid="{D5CDD505-2E9C-101B-9397-08002B2CF9AE}" pid="5" name="ArticulatePath">
    <vt:lpwstr>23-03-Dec-TOM-Aircraft Performance Calculation-PPT-Rev-1</vt:lpwstr>
  </property>
</Properties>
</file>