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7"/>
  </p:notesMasterIdLst>
  <p:handoutMasterIdLst>
    <p:handoutMasterId r:id="rId38"/>
  </p:handoutMasterIdLst>
  <p:sldIdLst>
    <p:sldId id="443" r:id="rId7"/>
    <p:sldId id="518" r:id="rId8"/>
    <p:sldId id="293" r:id="rId9"/>
    <p:sldId id="879" r:id="rId10"/>
    <p:sldId id="878" r:id="rId11"/>
    <p:sldId id="881" r:id="rId12"/>
    <p:sldId id="887" r:id="rId13"/>
    <p:sldId id="335" r:id="rId14"/>
    <p:sldId id="336" r:id="rId15"/>
    <p:sldId id="338" r:id="rId16"/>
    <p:sldId id="337" r:id="rId17"/>
    <p:sldId id="343" r:id="rId18"/>
    <p:sldId id="319" r:id="rId19"/>
    <p:sldId id="320" r:id="rId20"/>
    <p:sldId id="930" r:id="rId21"/>
    <p:sldId id="888" r:id="rId22"/>
    <p:sldId id="923" r:id="rId23"/>
    <p:sldId id="924" r:id="rId24"/>
    <p:sldId id="928" r:id="rId25"/>
    <p:sldId id="929" r:id="rId26"/>
    <p:sldId id="933" r:id="rId27"/>
    <p:sldId id="925" r:id="rId28"/>
    <p:sldId id="931" r:id="rId29"/>
    <p:sldId id="889" r:id="rId30"/>
    <p:sldId id="890" r:id="rId31"/>
    <p:sldId id="488" r:id="rId32"/>
    <p:sldId id="432" r:id="rId33"/>
    <p:sldId id="836" r:id="rId34"/>
    <p:sldId id="698" r:id="rId35"/>
    <p:sldId id="877" r:id="rId36"/>
  </p:sldIdLst>
  <p:sldSz cx="12192000" cy="6858000"/>
  <p:notesSz cx="6858000" cy="9296400"/>
  <p:custDataLst>
    <p:tags r:id="rId39"/>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443"/>
            <p14:sldId id="518"/>
            <p14:sldId id="293"/>
            <p14:sldId id="879"/>
            <p14:sldId id="878"/>
            <p14:sldId id="881"/>
            <p14:sldId id="887"/>
            <p14:sldId id="335"/>
            <p14:sldId id="336"/>
            <p14:sldId id="338"/>
            <p14:sldId id="337"/>
            <p14:sldId id="343"/>
            <p14:sldId id="319"/>
            <p14:sldId id="320"/>
            <p14:sldId id="930"/>
            <p14:sldId id="888"/>
            <p14:sldId id="923"/>
            <p14:sldId id="924"/>
            <p14:sldId id="928"/>
            <p14:sldId id="929"/>
            <p14:sldId id="933"/>
            <p14:sldId id="925"/>
            <p14:sldId id="931"/>
            <p14:sldId id="889"/>
            <p14:sldId id="890"/>
            <p14:sldId id="488"/>
            <p14:sldId id="432"/>
            <p14:sldId id="836"/>
            <p14:sldId id="698"/>
            <p14:sldId id="877"/>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B0DEEE"/>
    <a:srgbClr val="90CBE6"/>
    <a:srgbClr val="06CAD4"/>
    <a:srgbClr val="47BDD5"/>
    <a:srgbClr val="0099FF"/>
    <a:srgbClr val="05B2BB"/>
    <a:srgbClr val="90E6E4"/>
    <a:srgbClr val="1256C4"/>
    <a:srgbClr val="64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39952" autoAdjust="0"/>
  </p:normalViewPr>
  <p:slideViewPr>
    <p:cSldViewPr snapToGrid="0">
      <p:cViewPr varScale="1">
        <p:scale>
          <a:sx n="44" d="100"/>
          <a:sy n="44" d="100"/>
        </p:scale>
        <p:origin x="3324" y="48"/>
      </p:cViewPr>
      <p:guideLst>
        <p:guide orient="horz" pos="536"/>
        <p:guide pos="4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5" d="100"/>
          <a:sy n="85" d="100"/>
        </p:scale>
        <p:origin x="3888" y="10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custDataLst>
      <p:tags r:id="rId2"/>
    </p:custDataLst>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Times New Roman" pitchFamily="18" charset="0"/>
                <a:ea typeface="+mn-ea"/>
                <a:cs typeface="+mn-cs"/>
              </a:rPr>
              <a:t>2024/09-10-317(I)PP  </a:t>
            </a:r>
            <a:r>
              <a:rPr lang="en-US" dirty="0">
                <a:latin typeface="Arial" panose="020B0604020202020204" pitchFamily="34" charset="0"/>
                <a:ea typeface="ＭＳ Ｐゴシック" pitchFamily="34" charset="-128"/>
                <a:cs typeface="Arial" panose="020B0604020202020204" pitchFamily="34" charset="0"/>
              </a:rPr>
              <a:t>Original Author:</a:t>
            </a:r>
            <a:r>
              <a:rPr lang="en-US"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John </a:t>
            </a:r>
            <a:r>
              <a:rPr lang="de-DE" dirty="0">
                <a:latin typeface="Arial" panose="020B0604020202020204" pitchFamily="34" charset="0"/>
                <a:ea typeface="ＭＳ Ｐゴシック" pitchFamily="34" charset="-128"/>
                <a:cs typeface="Arial" panose="020B0604020202020204" pitchFamily="34" charset="0"/>
              </a:rPr>
              <a:t>Steuernagle;</a:t>
            </a:r>
            <a:r>
              <a:rPr lang="de-DE"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 POC FAASTeam (Operations), Office 701-226-6283.</a:t>
            </a:r>
            <a:endParaRPr lang="en-US" b="1" dirty="0">
              <a:latin typeface="Arial" panose="020B0604020202020204" pitchFamily="34" charset="0"/>
              <a:ea typeface="ＭＳ Ｐゴシック" pitchFamily="34" charset="-128"/>
              <a:cs typeface="Arial" panose="020B0604020202020204" pitchFamily="34" charset="0"/>
            </a:endParaRPr>
          </a:p>
          <a:p>
            <a:pPr eaLnBrk="1" hangingPunct="1"/>
            <a:endParaRPr lang="en-US" b="1" i="1" dirty="0">
              <a:latin typeface="Times New Roman" pitchFamily="18" charset="0"/>
              <a:ea typeface="ＭＳ Ｐゴシック" pitchFamily="34" charset="-128"/>
            </a:endParaRPr>
          </a:p>
          <a:p>
            <a:pPr eaLnBrk="1" hangingPunct="1"/>
            <a:r>
              <a:rPr lang="en-US" b="1" i="0" dirty="0">
                <a:latin typeface="Arial" panose="020B0604020202020204" pitchFamily="34" charset="0"/>
                <a:ea typeface="ＭＳ Ｐゴシック" pitchFamily="34" charset="-128"/>
                <a:cs typeface="Arial" panose="020B0604020202020204" pitchFamily="34" charset="0"/>
              </a:rPr>
              <a:t>Presentation note:  </a:t>
            </a:r>
            <a:r>
              <a:rPr lang="en-US" b="0" i="1" dirty="0">
                <a:latin typeface="Arial" panose="020B0604020202020204" pitchFamily="34" charset="0"/>
                <a:ea typeface="ＭＳ Ｐゴシック" pitchFamily="34" charset="-128"/>
                <a:cs typeface="Arial" panose="020B0604020202020204" pitchFamily="34" charset="0"/>
              </a:rPr>
              <a:t>This is the title slide for </a:t>
            </a:r>
            <a:r>
              <a:rPr lang="en-US" b="1" i="1" dirty="0">
                <a:latin typeface="Arial" panose="020B0604020202020204" pitchFamily="34" charset="0"/>
                <a:ea typeface="ＭＳ Ｐゴシック" pitchFamily="34" charset="-128"/>
                <a:cs typeface="Arial" panose="020B0604020202020204" pitchFamily="34" charset="0"/>
              </a:rPr>
              <a:t>FY2026 Topic of the Month – January – Risk Management for GA Pilots</a:t>
            </a:r>
          </a:p>
          <a:p>
            <a:pPr eaLnBrk="1" hangingPunct="1"/>
            <a:endParaRPr lang="en-US" b="1" i="0" dirty="0">
              <a:latin typeface="Arial" panose="020B0604020202020204" pitchFamily="34" charset="0"/>
              <a:ea typeface="ＭＳ Ｐゴシック" pitchFamily="34" charset="-128"/>
              <a:cs typeface="Arial" panose="020B0604020202020204" pitchFamily="34" charset="0"/>
            </a:endParaRPr>
          </a:p>
          <a:p>
            <a:pPr marL="171450" indent="-171450" eaLnBrk="1" hangingPunct="1">
              <a:buFont typeface="Arial" panose="020B0604020202020204" pitchFamily="34" charset="0"/>
              <a:buChar char="•"/>
            </a:pPr>
            <a:r>
              <a:rPr lang="en-US" b="1" i="0" dirty="0">
                <a:latin typeface="Arial" panose="020B0604020202020204" pitchFamily="34" charset="0"/>
                <a:ea typeface="ＭＳ Ｐゴシック" pitchFamily="34" charset="-128"/>
                <a:cs typeface="Arial" panose="020B0604020202020204" pitchFamily="34" charset="0"/>
              </a:rPr>
              <a:t>Script</a:t>
            </a:r>
            <a:r>
              <a:rPr lang="en-US" b="1" i="0" baseline="0" dirty="0">
                <a:latin typeface="Arial" panose="020B0604020202020204" pitchFamily="34" charset="0"/>
                <a:ea typeface="ＭＳ Ｐゴシック" pitchFamily="34" charset="-128"/>
                <a:cs typeface="Arial" panose="020B0604020202020204" pitchFamily="34" charset="0"/>
              </a:rPr>
              <a:t> -  </a:t>
            </a:r>
            <a:r>
              <a:rPr lang="en-US" i="0" dirty="0">
                <a:latin typeface="Arial" panose="020B0604020202020204" pitchFamily="34" charset="0"/>
                <a:ea typeface="ＭＳ Ｐゴシック" pitchFamily="34" charset="-128"/>
                <a:cs typeface="Arial" panose="020B0604020202020204" pitchFamily="34" charset="0"/>
              </a:rPr>
              <a:t>We have included a script of suggested dialog with most slides.  The</a:t>
            </a:r>
            <a:r>
              <a:rPr lang="en-US" i="0" baseline="0" dirty="0">
                <a:latin typeface="Arial" panose="020B0604020202020204" pitchFamily="34" charset="0"/>
                <a:ea typeface="ＭＳ Ｐゴシック" pitchFamily="34" charset="-128"/>
                <a:cs typeface="Arial" panose="020B0604020202020204" pitchFamily="34" charset="0"/>
              </a:rPr>
              <a:t> script will always appear in a </a:t>
            </a:r>
            <a:r>
              <a:rPr lang="en-US" b="1" i="0" baseline="0" dirty="0">
                <a:latin typeface="Arial" panose="020B0604020202020204" pitchFamily="34" charset="0"/>
                <a:ea typeface="ＭＳ Ｐゴシック" pitchFamily="34" charset="-128"/>
                <a:cs typeface="Arial" panose="020B0604020202020204" pitchFamily="34" charset="0"/>
              </a:rPr>
              <a:t>non-italic font</a:t>
            </a:r>
            <a:r>
              <a:rPr lang="en-US" i="0" baseline="0" dirty="0">
                <a:latin typeface="Arial" panose="020B0604020202020204" pitchFamily="34" charset="0"/>
                <a:ea typeface="ＭＳ Ｐゴシック" pitchFamily="34" charset="-128"/>
                <a:cs typeface="Arial" panose="020B0604020202020204" pitchFamily="34" charset="0"/>
              </a:rPr>
              <a:t>. </a:t>
            </a:r>
            <a:r>
              <a:rPr lang="en-US" i="0" dirty="0">
                <a:latin typeface="Arial" panose="020B0604020202020204" pitchFamily="34" charset="0"/>
                <a:ea typeface="ＭＳ Ｐゴシック" pitchFamily="34" charset="-128"/>
                <a:cs typeface="Arial" panose="020B0604020202020204" pitchFamily="34" charset="0"/>
              </a:rPr>
              <a:t> Presenters may read the script or modify it to suit their own presentation style.  See template slides 3 and 4  for examples of a slides with script.</a:t>
            </a:r>
          </a:p>
          <a:p>
            <a:pPr eaLnBrk="1" hangingPunct="1"/>
            <a:endParaRPr lang="en-US" dirty="0">
              <a:latin typeface="Arial" panose="020B0604020202020204" pitchFamily="34" charset="0"/>
              <a:ea typeface="ＭＳ Ｐゴシック" pitchFamily="34" charset="-128"/>
              <a:cs typeface="Arial" panose="020B0604020202020204" pitchFamily="34" charset="0"/>
            </a:endParaRPr>
          </a:p>
          <a:p>
            <a:pPr marL="171450" indent="-171450" eaLnBrk="1" hangingPunct="1">
              <a:buFont typeface="Arial" panose="020B0604020202020204" pitchFamily="34" charset="0"/>
              <a:buChar char="•"/>
            </a:pPr>
            <a:r>
              <a:rPr lang="en-US" b="1" i="0" dirty="0">
                <a:latin typeface="Arial" panose="020B0604020202020204" pitchFamily="34" charset="0"/>
                <a:ea typeface="ＭＳ Ｐゴシック" pitchFamily="34" charset="-128"/>
                <a:cs typeface="Arial" panose="020B0604020202020204" pitchFamily="34" charset="0"/>
              </a:rPr>
              <a:t>Presentation Instructions - </a:t>
            </a:r>
            <a:r>
              <a:rPr lang="en-US" i="1" dirty="0">
                <a:latin typeface="Arial" panose="020B0604020202020204" pitchFamily="34" charset="0"/>
                <a:ea typeface="ＭＳ Ｐゴシック" pitchFamily="34" charset="-128"/>
                <a:cs typeface="Arial" panose="020B0604020202020204" pitchFamily="34" charset="0"/>
              </a:rPr>
              <a:t>(stage direction and  presentation suggestions) will be preceded by a  </a:t>
            </a:r>
            <a:r>
              <a:rPr lang="en-US" b="1" dirty="0">
                <a:latin typeface="Arial" panose="020B0604020202020204" pitchFamily="34" charset="0"/>
                <a:ea typeface="ＭＳ Ｐゴシック" pitchFamily="34" charset="-128"/>
                <a:cs typeface="Arial" panose="020B0604020202020204" pitchFamily="34" charset="0"/>
              </a:rPr>
              <a:t>Bold header:</a:t>
            </a:r>
            <a:r>
              <a:rPr lang="en-US" b="1" baseline="0" dirty="0">
                <a:latin typeface="Arial" panose="020B0604020202020204" pitchFamily="34" charset="0"/>
                <a:ea typeface="ＭＳ Ｐゴシック" pitchFamily="34" charset="-128"/>
                <a:cs typeface="Arial" panose="020B0604020202020204" pitchFamily="34" charset="0"/>
              </a:rPr>
              <a:t> </a:t>
            </a:r>
            <a:r>
              <a:rPr lang="en-US" i="1" dirty="0">
                <a:latin typeface="Arial" panose="020B0604020202020204" pitchFamily="34" charset="0"/>
                <a:ea typeface="ＭＳ Ｐゴシック" pitchFamily="34" charset="-128"/>
                <a:cs typeface="Arial" panose="020B0604020202020204" pitchFamily="34" charset="0"/>
              </a:rPr>
              <a:t>the instructions themselves will be in </a:t>
            </a:r>
            <a:r>
              <a:rPr lang="en-US" b="1" i="1" dirty="0">
                <a:latin typeface="Arial" panose="020B0604020202020204" pitchFamily="34" charset="0"/>
                <a:ea typeface="ＭＳ Ｐゴシック" pitchFamily="34" charset="-128"/>
                <a:cs typeface="Arial" panose="020B0604020202020204" pitchFamily="34" charset="0"/>
              </a:rPr>
              <a:t>Italic fonts</a:t>
            </a:r>
            <a:r>
              <a:rPr lang="en-US" i="1" dirty="0">
                <a:latin typeface="Arial" panose="020B0604020202020204" pitchFamily="34" charset="0"/>
                <a:ea typeface="ＭＳ Ｐゴシック" pitchFamily="34" charset="-128"/>
                <a:cs typeface="Arial" panose="020B0604020202020204" pitchFamily="34" charset="0"/>
              </a:rPr>
              <a:t>.  See slides 2 </a:t>
            </a:r>
            <a:r>
              <a:rPr lang="en-US" i="1" baseline="0" dirty="0">
                <a:latin typeface="Arial" panose="020B0604020202020204" pitchFamily="34" charset="0"/>
                <a:ea typeface="ＭＳ Ｐゴシック" pitchFamily="34" charset="-128"/>
                <a:cs typeface="Arial" panose="020B0604020202020204" pitchFamily="34" charset="0"/>
              </a:rPr>
              <a:t>for an example of slides with Presentation Instructions only.</a:t>
            </a:r>
            <a:endParaRPr lang="en-US" i="1" dirty="0">
              <a:latin typeface="Arial" panose="020B0604020202020204" pitchFamily="34" charset="0"/>
              <a:ea typeface="ＭＳ Ｐゴシック" pitchFamily="34" charset="-128"/>
              <a:cs typeface="Arial" panose="020B0604020202020204" pitchFamily="34" charset="0"/>
            </a:endParaRPr>
          </a:p>
          <a:p>
            <a:pPr eaLnBrk="1" hangingPunct="1"/>
            <a:endParaRPr lang="en-US" i="1" dirty="0">
              <a:latin typeface="Arial" panose="020B0604020202020204" pitchFamily="34" charset="0"/>
              <a:ea typeface="ＭＳ Ｐゴシック" pitchFamily="34" charset="-128"/>
              <a:cs typeface="Arial" panose="020B0604020202020204" pitchFamily="34" charset="0"/>
            </a:endParaRPr>
          </a:p>
          <a:p>
            <a:pPr marL="171450" indent="-171450" eaLnBrk="1" hangingPunct="1">
              <a:buFont typeface="Arial" panose="020B0604020202020204" pitchFamily="34" charset="0"/>
              <a:buChar char="•"/>
            </a:pPr>
            <a:r>
              <a:rPr lang="en-US" b="1" i="0" dirty="0">
                <a:latin typeface="Arial" panose="020B0604020202020204" pitchFamily="34" charset="0"/>
                <a:ea typeface="ＭＳ Ｐゴシック" pitchFamily="34" charset="-128"/>
                <a:cs typeface="Arial" panose="020B0604020202020204" pitchFamily="34" charset="0"/>
              </a:rPr>
              <a:t>Program control instructions</a:t>
            </a:r>
            <a:r>
              <a:rPr lang="en-US" b="1" i="0" baseline="0" dirty="0">
                <a:latin typeface="Arial" panose="020B0604020202020204" pitchFamily="34" charset="0"/>
                <a:ea typeface="ＭＳ Ｐゴシック" pitchFamily="34" charset="-128"/>
                <a:cs typeface="Arial" panose="020B0604020202020204" pitchFamily="34" charset="0"/>
              </a:rPr>
              <a:t> -</a:t>
            </a:r>
            <a:r>
              <a:rPr lang="en-US" b="1" i="0" dirty="0">
                <a:latin typeface="Arial" panose="020B0604020202020204" pitchFamily="34" charset="0"/>
                <a:ea typeface="ＭＳ Ｐゴシック" pitchFamily="34" charset="-128"/>
                <a:cs typeface="Arial" panose="020B0604020202020204" pitchFamily="34" charset="0"/>
              </a:rPr>
              <a:t> </a:t>
            </a:r>
            <a:r>
              <a:rPr lang="en-US" i="1" dirty="0">
                <a:latin typeface="Arial" panose="020B0604020202020204" pitchFamily="34" charset="0"/>
                <a:ea typeface="ＭＳ Ｐゴシック" pitchFamily="34" charset="-128"/>
                <a:cs typeface="Arial" panose="020B0604020202020204" pitchFamily="34" charset="0"/>
              </a:rPr>
              <a:t>will be in bold fonts and look like this:  </a:t>
            </a:r>
            <a:r>
              <a:rPr lang="en-US" b="1" dirty="0">
                <a:latin typeface="Arial" panose="020B0604020202020204" pitchFamily="34" charset="0"/>
                <a:ea typeface="ＭＳ Ｐゴシック" pitchFamily="34" charset="-128"/>
                <a:cs typeface="Arial" panose="020B0604020202020204" pitchFamily="34" charset="0"/>
              </a:rPr>
              <a:t>(Click) </a:t>
            </a:r>
            <a:r>
              <a:rPr lang="en-US" i="1" dirty="0">
                <a:latin typeface="Arial" panose="020B0604020202020204" pitchFamily="34" charset="0"/>
                <a:ea typeface="ＭＳ Ｐゴシック" pitchFamily="34" charset="-128"/>
                <a:cs typeface="Arial" panose="020B0604020202020204" pitchFamily="34" charset="0"/>
              </a:rPr>
              <a:t>for building information within a slide;  or this:  </a:t>
            </a:r>
            <a:r>
              <a:rPr lang="en-US" b="1" dirty="0">
                <a:latin typeface="Arial" panose="020B0604020202020204" pitchFamily="34" charset="0"/>
                <a:ea typeface="ＭＳ Ｐゴシック" pitchFamily="34" charset="-128"/>
                <a:cs typeface="Arial" panose="020B0604020202020204" pitchFamily="34" charset="0"/>
              </a:rPr>
              <a:t>(Next Slide) </a:t>
            </a:r>
            <a:r>
              <a:rPr lang="en-US" i="1" dirty="0">
                <a:latin typeface="Arial" panose="020B0604020202020204" pitchFamily="34" charset="0"/>
                <a:ea typeface="ＭＳ Ｐゴシック" pitchFamily="34" charset="-128"/>
                <a:cs typeface="Arial" panose="020B0604020202020204" pitchFamily="34" charset="0"/>
              </a:rPr>
              <a:t>for slide advance.</a:t>
            </a:r>
          </a:p>
          <a:p>
            <a:pPr marL="171450" indent="-171450" eaLnBrk="1" hangingPunct="1">
              <a:buFont typeface="Arial" panose="020B0604020202020204" pitchFamily="34" charset="0"/>
              <a:buChar char="•"/>
            </a:pPr>
            <a:endParaRPr lang="en-US" b="1" i="1" dirty="0">
              <a:latin typeface="Arial" panose="020B0604020202020204" pitchFamily="34" charset="0"/>
              <a:ea typeface="ＭＳ Ｐゴシック" pitchFamily="34" charset="-128"/>
              <a:cs typeface="Arial" panose="020B0604020202020204" pitchFamily="34" charset="0"/>
            </a:endParaRPr>
          </a:p>
          <a:p>
            <a:pPr marL="171450" indent="-171450" eaLnBrk="1" hangingPunct="1">
              <a:buFont typeface="Arial" panose="020B0604020202020204" pitchFamily="34" charset="0"/>
              <a:buChar char="•"/>
            </a:pPr>
            <a:r>
              <a:rPr lang="en-US" b="1" i="0" dirty="0">
                <a:latin typeface="Arial" panose="020B0604020202020204" pitchFamily="34" charset="0"/>
                <a:ea typeface="ＭＳ Ｐゴシック" pitchFamily="34" charset="-128"/>
                <a:cs typeface="Arial" panose="020B0604020202020204" pitchFamily="34" charset="0"/>
              </a:rPr>
              <a:t>Background</a:t>
            </a:r>
            <a:r>
              <a:rPr lang="en-US" b="1" i="0" baseline="0" dirty="0">
                <a:latin typeface="Arial" panose="020B0604020202020204" pitchFamily="34" charset="0"/>
                <a:ea typeface="ＭＳ Ｐゴシック" pitchFamily="34" charset="-128"/>
                <a:cs typeface="Arial" panose="020B0604020202020204" pitchFamily="34" charset="0"/>
              </a:rPr>
              <a:t> information - </a:t>
            </a:r>
            <a:r>
              <a:rPr lang="en-US" i="1" dirty="0">
                <a:latin typeface="Arial" panose="020B0604020202020204" pitchFamily="34" charset="0"/>
                <a:ea typeface="ＭＳ Ｐゴシック" pitchFamily="34" charset="-128"/>
                <a:cs typeface="Arial" panose="020B0604020202020204" pitchFamily="34" charset="0"/>
              </a:rPr>
              <a:t>Some slides may contain background information that supports the concepts presented in the program.  </a:t>
            </a:r>
            <a:br>
              <a:rPr lang="en-US" i="1" dirty="0">
                <a:latin typeface="Arial" panose="020B0604020202020204" pitchFamily="34" charset="0"/>
                <a:ea typeface="ＭＳ Ｐゴシック" pitchFamily="34" charset="-128"/>
                <a:cs typeface="Arial" panose="020B0604020202020204" pitchFamily="34" charset="0"/>
              </a:rPr>
            </a:br>
            <a:r>
              <a:rPr lang="en-US" i="1" dirty="0">
                <a:latin typeface="Arial" panose="020B0604020202020204" pitchFamily="34" charset="0"/>
                <a:ea typeface="ＭＳ Ｐゴシック" pitchFamily="34" charset="-128"/>
                <a:cs typeface="Arial" panose="020B0604020202020204" pitchFamily="34" charset="0"/>
              </a:rPr>
              <a:t>Background information will always appear last and will be preceded by a bold  </a:t>
            </a:r>
            <a:r>
              <a:rPr lang="en-US" b="1" dirty="0">
                <a:latin typeface="Arial" panose="020B0604020202020204" pitchFamily="34" charset="0"/>
                <a:ea typeface="ＭＳ Ｐゴシック" pitchFamily="34" charset="-128"/>
                <a:cs typeface="Arial" panose="020B0604020202020204" pitchFamily="34" charset="0"/>
              </a:rPr>
              <a:t>Background: </a:t>
            </a:r>
            <a:r>
              <a:rPr lang="en-US" i="1" dirty="0">
                <a:latin typeface="Arial" panose="020B0604020202020204" pitchFamily="34" charset="0"/>
                <a:ea typeface="ＭＳ Ｐゴシック" pitchFamily="34" charset="-128"/>
                <a:cs typeface="Arial" panose="020B0604020202020204" pitchFamily="34" charset="0"/>
              </a:rPr>
              <a:t>identification.</a:t>
            </a:r>
          </a:p>
          <a:p>
            <a:pPr eaLnBrk="1" hangingPunct="1"/>
            <a:endParaRPr lang="en-US" dirty="0">
              <a:latin typeface="Arial" panose="020B0604020202020204" pitchFamily="34" charset="0"/>
              <a:ea typeface="ＭＳ Ｐゴシック" pitchFamily="34" charset="-128"/>
              <a:cs typeface="Arial" panose="020B0604020202020204" pitchFamily="34" charset="0"/>
            </a:endParaRPr>
          </a:p>
          <a:p>
            <a:pPr eaLnBrk="1" hangingPunct="1"/>
            <a:r>
              <a:rPr lang="en-US" i="1" dirty="0">
                <a:latin typeface="Arial" panose="020B0604020202020204" pitchFamily="34" charset="0"/>
                <a:ea typeface="ＭＳ Ｐゴシック" pitchFamily="34" charset="-128"/>
                <a:cs typeface="Arial" panose="020B0604020202020204" pitchFamily="34" charset="0"/>
              </a:rPr>
              <a:t>The production team hope you and your audience will enjoy the show.   Break a leg!  </a:t>
            </a:r>
          </a:p>
          <a:p>
            <a:pPr eaLnBrk="1" hangingPunct="1"/>
            <a:endParaRPr lang="en-US" i="1" dirty="0">
              <a:latin typeface="Times New Roman" pitchFamily="18" charset="0"/>
              <a:ea typeface="ＭＳ Ｐゴシック" pitchFamily="34" charset="-128"/>
            </a:endParaRPr>
          </a:p>
          <a:p>
            <a:pPr eaLnBrk="1" hangingPunct="1"/>
            <a:r>
              <a:rPr lang="en-US" i="1" dirty="0">
                <a:latin typeface="Arial" panose="020B0604020202020204" pitchFamily="34" charset="0"/>
                <a:ea typeface="ＭＳ Ｐゴシック" pitchFamily="34" charset="-128"/>
                <a:cs typeface="Arial" panose="020B0604020202020204" pitchFamily="34" charset="0"/>
              </a:rPr>
              <a:t> </a:t>
            </a:r>
            <a:r>
              <a:rPr lang="en-US" b="1" dirty="0">
                <a:latin typeface="Arial" panose="020B0604020202020204" pitchFamily="34" charset="0"/>
                <a:ea typeface="ＭＳ Ｐゴシック" pitchFamily="34" charset="-128"/>
                <a:cs typeface="Arial" panose="020B0604020202020204" pitchFamily="34" charset="0"/>
              </a:rPr>
              <a:t>(Next Slide) </a:t>
            </a:r>
            <a:endParaRPr lang="en-US" i="1"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085681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severity of consequences</a:t>
            </a:r>
            <a:r>
              <a:rPr lang="en-US" baseline="0" dirty="0"/>
              <a:t> can run from minor inconvenience </a:t>
            </a:r>
            <a:r>
              <a:rPr lang="en-US" b="1" baseline="0" dirty="0"/>
              <a:t>(Click)</a:t>
            </a:r>
          </a:p>
          <a:p>
            <a:endParaRPr lang="en-US" b="1" baseline="0" dirty="0"/>
          </a:p>
          <a:p>
            <a:r>
              <a:rPr lang="en-US" b="0" baseline="0" dirty="0"/>
              <a:t>To a catastrophe.</a:t>
            </a:r>
          </a:p>
          <a:p>
            <a:endParaRPr lang="en-US" b="1"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2426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we’ve identified a hazard and we’re pretty sure it will cause us some trouble.  We now have three choices:  </a:t>
            </a:r>
            <a:r>
              <a:rPr lang="en-US" b="1" dirty="0"/>
              <a:t>(Click)</a:t>
            </a:r>
          </a:p>
          <a:p>
            <a:endParaRPr lang="en-US" b="1" dirty="0"/>
          </a:p>
          <a:p>
            <a:r>
              <a:rPr lang="en-US" b="0" dirty="0"/>
              <a:t>We</a:t>
            </a:r>
            <a:r>
              <a:rPr lang="en-US" b="0" baseline="0" dirty="0"/>
              <a:t> can accept the risk – rarely a good idea but you never know until you try.  You might just make it.  </a:t>
            </a:r>
            <a:r>
              <a:rPr lang="en-US" b="1" baseline="0" dirty="0"/>
              <a:t>(Click)</a:t>
            </a:r>
            <a:endParaRPr lang="en-US" b="0" baseline="0" dirty="0"/>
          </a:p>
          <a:p>
            <a:endParaRPr lang="en-US" b="0" baseline="0" dirty="0"/>
          </a:p>
          <a:p>
            <a:r>
              <a:rPr lang="en-US" b="0" baseline="0" dirty="0"/>
              <a:t>We can eliminate the risk – that way we don’t have to deal with it at all.  </a:t>
            </a:r>
            <a:r>
              <a:rPr lang="en-US" b="1" baseline="0" dirty="0"/>
              <a:t>(Click)</a:t>
            </a:r>
          </a:p>
          <a:p>
            <a:endParaRPr lang="en-US" b="1" baseline="0" dirty="0"/>
          </a:p>
          <a:p>
            <a:r>
              <a:rPr lang="en-US" b="0" baseline="0" dirty="0"/>
              <a:t>Or we can mitigate the risk to an acceptable level.  Make it less likely that we’ll have a negative experience.  There’s just one more thing we need to consider.</a:t>
            </a:r>
          </a:p>
          <a:p>
            <a:endParaRPr lang="en-US" b="0"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415346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a:t>
            </a:r>
            <a:r>
              <a:rPr lang="en-US" baseline="0" dirty="0"/>
              <a:t> easy to remember the process steps for hazard identification, risk assessment, and risk mitigation.  </a:t>
            </a:r>
            <a:r>
              <a:rPr lang="en-US" b="1" baseline="0" dirty="0"/>
              <a:t>(Click)</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Perceive – Identify the hazard. </a:t>
            </a:r>
            <a:r>
              <a:rPr lang="en-US" b="1" baseline="0" dirty="0"/>
              <a:t>(Click)</a:t>
            </a:r>
            <a:endParaRPr lang="en-US" dirty="0"/>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Process</a:t>
            </a:r>
            <a:r>
              <a:rPr lang="en-US" b="0" baseline="0" dirty="0"/>
              <a:t> – Assess the chances of the hazard impacting your flight operation.  Assess the severity of consequences if it does, and develop a plan to either eliminate the risk or reduce it to an acceptable level. </a:t>
            </a:r>
            <a:r>
              <a:rPr lang="en-US" b="1" baseline="0" dirty="0"/>
              <a:t>(Click)</a:t>
            </a:r>
            <a:endParaRPr lang="en-US" dirty="0"/>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Perform by executing your risk elimination plan.  Simple?  Yes, it is.  But are we done here?  Not quite. </a:t>
            </a:r>
            <a:r>
              <a:rPr lang="en-US" b="1" baseline="0" dirty="0"/>
              <a:t>(Click)</a:t>
            </a:r>
            <a:endParaRPr lang="en-US" dirty="0"/>
          </a:p>
          <a:p>
            <a:endParaRPr lang="en-US" b="0" baseline="0" dirty="0"/>
          </a:p>
          <a:p>
            <a:r>
              <a:rPr lang="en-US" b="0" baseline="0" dirty="0"/>
              <a:t>Now it’s time to perceive the effectiveness of your risk mitigation plan.  Are you getting the results you expected, or do you need to adjust the plan?  If so, Process and Perform the plan adjustments and – you guessed it – Perceive the results.  </a:t>
            </a:r>
          </a:p>
          <a:p>
            <a:endParaRPr lang="en-US" b="0" baseline="0" dirty="0"/>
          </a:p>
          <a:p>
            <a:r>
              <a:rPr lang="en-US" b="0" baseline="0" dirty="0"/>
              <a:t>So, you see that the SRM process is far from a one and done job but rather a continuous management of safety risks.</a:t>
            </a:r>
          </a:p>
          <a:p>
            <a:endParaRPr lang="en-US" b="0" baseline="0" dirty="0"/>
          </a:p>
          <a:p>
            <a:r>
              <a:rPr lang="en-US" b="0" baseline="0" dirty="0"/>
              <a:t>That’s enough of theory – let’s see how it works in practice.</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119007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A famous Alaskan bush pilot was asked how he assessed the risks of landing at unfamiliar back country strips.  His answer:  “well the first thing you want to ask yourself is, how bad is the wreck going to look?” </a:t>
            </a:r>
            <a:r>
              <a:rPr lang="en-US" b="1" baseline="0" dirty="0">
                <a:latin typeface="Times New Roman" pitchFamily="18" charset="0"/>
                <a:ea typeface="ＭＳ Ｐゴシック" pitchFamily="34" charset="-128"/>
              </a:rPr>
              <a:t>(Click)</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Here’s a picture of a well executed short field landing at an annual Alaskan contest in Valdez.  No airplanes were harmed in the filming of this event and the landing was success.  No wreck. </a:t>
            </a:r>
            <a:r>
              <a:rPr lang="en-US" b="1" baseline="0" dirty="0">
                <a:latin typeface="Times New Roman" pitchFamily="18" charset="0"/>
                <a:ea typeface="ＭＳ Ｐゴシック" pitchFamily="34" charset="-128"/>
              </a:rPr>
              <a:t>(Click)</a:t>
            </a:r>
          </a:p>
          <a:p>
            <a:endParaRPr lang="en-US" baseline="0" dirty="0"/>
          </a:p>
          <a:p>
            <a:r>
              <a:rPr lang="en-US" baseline="0" dirty="0"/>
              <a:t>But here’s a photo of another Alaskan landing on a beach.  The combination of aircraft, pilot, and environment didn’t work out optimally in this case and, if the pilot had assessed this result as likely, he might not have attempted the landing.</a:t>
            </a:r>
          </a:p>
          <a:p>
            <a:endParaRPr lang="en-US" baseline="0" dirty="0"/>
          </a:p>
          <a:p>
            <a:r>
              <a:rPr lang="en-US" b="1" dirty="0">
                <a:latin typeface="Times New Roman" pitchFamily="18" charset="0"/>
                <a:ea typeface="ＭＳ Ｐゴシック" pitchFamily="34" charset="-128"/>
              </a:rPr>
              <a:t>(Next Slide)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141629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Under given environmental conditions - in this case a soft sandy beach.  And considering pilot, and aircraft capabilities, how bad is the wreck going to look if we attempt a landing?  Think in terms of likelihood and severity. </a:t>
            </a:r>
            <a:r>
              <a:rPr lang="en-US" b="1" baseline="0" dirty="0">
                <a:latin typeface="Times New Roman" pitchFamily="18" charset="0"/>
                <a:ea typeface="ＭＳ Ｐゴシック" pitchFamily="34" charset="-128"/>
              </a:rPr>
              <a:t>(Click)</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Likelihood first – If we attempt this landing, how likely are we to end up on our back?   If we have no experience in this type of operation it’s probable that we’ll get a non-optimal result.  But, if this is something that we do almost every day and we’ve been in and out of this landing area before, the likelihood would be remote. </a:t>
            </a:r>
            <a:r>
              <a:rPr lang="en-US" b="1" baseline="0" dirty="0">
                <a:latin typeface="Times New Roman" pitchFamily="18" charset="0"/>
                <a:ea typeface="ＭＳ Ｐゴシック" pitchFamily="34" charset="-128"/>
              </a:rPr>
              <a:t>(Click)</a:t>
            </a:r>
          </a:p>
          <a:p>
            <a:endParaRPr lang="en-US" baseline="0" dirty="0"/>
          </a:p>
          <a:p>
            <a:r>
              <a:rPr lang="en-US" baseline="0" dirty="0"/>
              <a:t>Next, we’ll consider severity.  Unless there’s a fire, it’s unlikely that we or our passengers will experience catastrophic injuries, but, depending on our restraint systems and personal protective gear, they could be critical.  We must also consider whether there are people and transportation available at this location or will we be in a survival situation until rescued.</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Presentation note:  </a:t>
            </a:r>
            <a:r>
              <a:rPr lang="en-US" b="0" i="1" baseline="0" dirty="0"/>
              <a:t>Ask the audience for their thoughts as to likelihood and severity.   then:  </a:t>
            </a:r>
            <a:r>
              <a:rPr lang="en-US" b="1" baseline="0" dirty="0">
                <a:latin typeface="Times New Roman" pitchFamily="18" charset="0"/>
                <a:ea typeface="ＭＳ Ｐゴシック" pitchFamily="34" charset="-128"/>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baseline="0" dirty="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Here’s a risk matrix</a:t>
            </a:r>
            <a:r>
              <a:rPr lang="en-US" b="0" i="0" baseline="0" dirty="0"/>
              <a:t> from FAA’s Risk Management Handbook.  Obviously, these accidents happen occasionally and when they do, the severity of injury can be critical </a:t>
            </a:r>
            <a:r>
              <a:rPr lang="en-US" b="1" baseline="0" dirty="0">
                <a:latin typeface="Times New Roman" pitchFamily="18" charset="0"/>
                <a:ea typeface="ＭＳ Ｐゴシック" pitchFamily="34" charset="-128"/>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baseline="0" dirty="0">
              <a:latin typeface="Times New Roman" pitchFamily="18" charset="0"/>
              <a:ea typeface="ＭＳ Ｐゴシック" pitchFamily="34" charset="-128"/>
            </a:endParaRPr>
          </a:p>
          <a:p>
            <a:r>
              <a:rPr lang="en-US" b="0" i="0" baseline="0" dirty="0"/>
              <a:t>You can see that the combination of Occasional and Critical equals Serious risk and we must do something to reduce that risk to an acceptable level.  </a:t>
            </a:r>
          </a:p>
          <a:p>
            <a:endParaRPr lang="en-US" b="0" i="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1323663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thing.  There are few activities that are risk free.  Whether driving a car or flying a plane or even walking around the block, safety does not mean “risk free”  If we don’t eliminate risks, whatever’s left over after mitigation is risk that we agree to live with.  </a:t>
            </a:r>
            <a:r>
              <a:rPr lang="en-US" b="1" dirty="0"/>
              <a:t>(Click) </a:t>
            </a:r>
            <a:r>
              <a:rPr lang="en-US" dirty="0"/>
              <a:t>That’s called residual risk.  </a:t>
            </a:r>
          </a:p>
          <a:p>
            <a:endParaRPr lang="en-US" dirty="0"/>
          </a:p>
          <a:p>
            <a:r>
              <a:rPr lang="en-US" dirty="0"/>
              <a:t>The whole point of Safety Risk Management is to intelligently assess our capabilities with respect to our objectives and stack the odds as much in our favor as possible.  Let’s take a look at a few things that will help us to do that.</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2108358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three Safety Risk Management aids that can improve your SRM effectiveness:</a:t>
            </a:r>
          </a:p>
          <a:p>
            <a:endParaRPr lang="en-US" dirty="0"/>
          </a:p>
          <a:p>
            <a:r>
              <a:rPr lang="en-US" dirty="0"/>
              <a:t>Personal minimums, Baseline pilot performance assessments, and Flight Risk Assessment Tools or FRATS.</a:t>
            </a:r>
          </a:p>
          <a:p>
            <a:endParaRPr lang="en-US" dirty="0"/>
          </a:p>
          <a:p>
            <a:r>
              <a:rPr lang="en-US" dirty="0"/>
              <a:t>We’ll take a brief look at each of these.</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286885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88988"/>
            <a:ext cx="5029200" cy="2828925"/>
          </a:xfrm>
        </p:spPr>
      </p:sp>
      <p:sp>
        <p:nvSpPr>
          <p:cNvPr id="3" name="Notes Placeholder 2"/>
          <p:cNvSpPr>
            <a:spLocks noGrp="1"/>
          </p:cNvSpPr>
          <p:nvPr>
            <p:ph type="body" idx="1"/>
          </p:nvPr>
        </p:nvSpPr>
        <p:spPr/>
        <p:txBody>
          <a:bodyPr/>
          <a:lstStyle/>
          <a:p>
            <a:r>
              <a:rPr lang="en-US" dirty="0"/>
              <a:t>As the name implies, Personal Minimums Checklists document the minimum safe personal and flight environment conditions for individual pilots.  Based on actual pilot performance assessments, your personal minimums clearly define what you’re capable of tackling…………. and, just as importantly, what you’re not.</a:t>
            </a:r>
          </a:p>
          <a:p>
            <a:endParaRPr lang="en-US" dirty="0"/>
          </a:p>
          <a:p>
            <a:r>
              <a:rPr lang="en-US" dirty="0"/>
              <a:t>Personal minimums checklists should always be developed in consultation with a Flight Instructor.  Check the FAASafety.gov library category “Safety Tools” for a personal </a:t>
            </a:r>
            <a:r>
              <a:rPr lang="en-US" b="0" dirty="0"/>
              <a:t>minimums</a:t>
            </a:r>
            <a:r>
              <a:rPr lang="en-US" dirty="0"/>
              <a:t> development Guide and worksheet.</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4260318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88988"/>
            <a:ext cx="5029200" cy="2828925"/>
          </a:xfrm>
        </p:spPr>
      </p:sp>
      <p:sp>
        <p:nvSpPr>
          <p:cNvPr id="3" name="Notes Placeholder 2"/>
          <p:cNvSpPr>
            <a:spLocks noGrp="1"/>
          </p:cNvSpPr>
          <p:nvPr>
            <p:ph type="body" idx="1"/>
          </p:nvPr>
        </p:nvSpPr>
        <p:spPr/>
        <p:txBody>
          <a:bodyPr/>
          <a:lstStyle/>
          <a:p>
            <a:r>
              <a:rPr lang="en-US" dirty="0"/>
              <a:t>In order to establish personal minimums, you need to have a baseline – think of it as your personal,</a:t>
            </a:r>
            <a:r>
              <a:rPr lang="en-US" baseline="0" dirty="0"/>
              <a:t> documented, demonstration of performance.  We suggest you document your performance at least once a year with a </a:t>
            </a:r>
            <a:r>
              <a:rPr lang="en-US" b="1" i="1" dirty="0"/>
              <a:t>WINGS </a:t>
            </a:r>
            <a:r>
              <a:rPr lang="en-US" baseline="0" dirty="0"/>
              <a:t>CFI.  Try to pick a day when you can experience actual cross-wind conditions in the airplane you usually fly and loaded to your typical mission weight.  Select an airfield that’s typical for the missions you fly.   If you’re planning trips to a short, obstructed runway; try to find something similar to train on.  Gather information about the destination airfield from pilots who’ve flown there and share that information with your instructor.  That will help your CFI to construct realistic scenarios for you to fly.  </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2208250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chart</a:t>
            </a:r>
            <a:r>
              <a:rPr lang="en-US" baseline="0" dirty="0"/>
              <a:t> from the Alaskan Off-airport Ops Guide that some pilots use to document their takeoff and landing performance.  We’ll tell you where you can find this and other useful documents at the end of this program.  </a:t>
            </a:r>
          </a:p>
          <a:p>
            <a:endParaRPr lang="en-US" baseline="0" dirty="0"/>
          </a:p>
          <a:p>
            <a:r>
              <a:rPr lang="en-US" baseline="0" dirty="0"/>
              <a:t>Once you’ve completed the chart, you’ll have a performance baseline to work with.  You can adjust your baseline as you gain experience and skill.  If you want to adjust your baseline we strongly suggest that you do it with a CFI.  That way you’ll have an objective assessment of your capabilities, and a flight instructor may offer suggestions and instruction for improving your baseline performance.</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Background:  </a:t>
            </a:r>
            <a:r>
              <a:rPr lang="en-US" b="0" baseline="0" dirty="0"/>
              <a:t>You can access the Off-airport Ops Guide at FAASafety.gov\Resources\Library\Alaskan Operations. https://www.faasafety.gov/files/gslac/library/documents/2017/Sep/135893/Alaska%20Off%20Airport%20Operations%20Guide.pdf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23600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Presentation Note: </a:t>
            </a:r>
            <a:r>
              <a:rPr lang="en-US" sz="1200" i="1" kern="1200" dirty="0">
                <a:solidFill>
                  <a:schemeClr val="tx1"/>
                </a:solidFill>
                <a:effectLst/>
                <a:latin typeface="Arial" panose="020B0604020202020204" pitchFamily="34" charset="0"/>
                <a:ea typeface="+mn-ea"/>
                <a:cs typeface="Arial" panose="020B0604020202020204" pitchFamily="34" charset="0"/>
              </a:rPr>
              <a:t>Here’s where you can discuss venue logistics, acknowledge sponsors, and deliver other information you want your audience to know in the beginning.</a:t>
            </a:r>
          </a:p>
          <a:p>
            <a:r>
              <a:rPr lang="en-US" sz="1200" i="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i="1" kern="1200" dirty="0">
                <a:solidFill>
                  <a:schemeClr val="tx1"/>
                </a:solidFill>
                <a:effectLst/>
                <a:latin typeface="Arial" panose="020B0604020202020204" pitchFamily="34" charset="0"/>
                <a:ea typeface="+mn-ea"/>
                <a:cs typeface="Arial" panose="020B0604020202020204" pitchFamily="34" charset="0"/>
              </a:rPr>
              <a:t>You can add slides after this one to fit your situation.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74873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completed chart.  </a:t>
            </a:r>
            <a:r>
              <a:rPr lang="en-US" b="1" dirty="0"/>
              <a:t>(Click)</a:t>
            </a:r>
          </a:p>
          <a:p>
            <a:endParaRPr lang="en-US" b="1" baseline="0" dirty="0"/>
          </a:p>
          <a:p>
            <a:r>
              <a:rPr lang="en-US" b="0" baseline="0" dirty="0"/>
              <a:t>Notice that it includes a rotation speed. </a:t>
            </a:r>
            <a:r>
              <a:rPr lang="en-US" b="1" baseline="0" dirty="0"/>
              <a:t>(Click)</a:t>
            </a:r>
          </a:p>
          <a:p>
            <a:endParaRPr lang="en-US" b="1" baseline="0" dirty="0"/>
          </a:p>
          <a:p>
            <a:r>
              <a:rPr lang="en-US" baseline="0" dirty="0"/>
              <a:t>But it also documents a figure that’s 70% of the rotation speed.  Does anyone know what that’s about? </a:t>
            </a:r>
          </a:p>
          <a:p>
            <a:endParaRPr lang="en-US" baseline="0" dirty="0"/>
          </a:p>
          <a:p>
            <a:r>
              <a:rPr lang="en-US" b="1" baseline="0" dirty="0"/>
              <a:t>Presentation note:  </a:t>
            </a:r>
            <a:r>
              <a:rPr lang="en-US" b="0" i="1" baseline="0" dirty="0"/>
              <a:t>Pause for audience input then:</a:t>
            </a:r>
          </a:p>
          <a:p>
            <a:endParaRPr lang="en-US" b="0" i="1" baseline="0" dirty="0"/>
          </a:p>
          <a:p>
            <a:r>
              <a:rPr lang="en-US" b="0" i="0" baseline="0" dirty="0"/>
              <a:t>Some of you know about the 50/70 rule that’s used to establish a go/no-go decision point for every takeoff.  It’s especially useful for short runways and here’s how it works.</a:t>
            </a:r>
          </a:p>
          <a:p>
            <a:endParaRPr lang="en-US" b="1"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b="1"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3256024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ea typeface="ＭＳ Ｐゴシック" pitchFamily="34" charset="-128"/>
              </a:rPr>
              <a:t>When planning takeoff from short unobstructed runways, establish a landmark at 50% of your calculated takeoff distance. </a:t>
            </a:r>
            <a:r>
              <a:rPr lang="en-US" b="1" dirty="0">
                <a:latin typeface="Times New Roman" pitchFamily="18" charset="0"/>
                <a:ea typeface="ＭＳ Ｐゴシック" pitchFamily="34" charset="-128"/>
              </a:rPr>
              <a:t>(Click)</a:t>
            </a:r>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When on the take off roll you should have 70% of your rotation speed at that point.  If you don’t – the safest thing is to abort the takeoff and reduce weight or wait for more favorable wind and temperature conditions.   In this example we’re assuming a rotation speed of 60 knots.  70% of 60kts. is 42kts, the airspeed you’ll want to see at the halfway point  </a:t>
            </a:r>
            <a:r>
              <a:rPr lang="en-US" b="1" dirty="0">
                <a:latin typeface="Times New Roman" pitchFamily="18" charset="0"/>
                <a:ea typeface="ＭＳ Ｐゴシック" pitchFamily="34" charset="-128"/>
              </a:rPr>
              <a:t>(Click)</a:t>
            </a:r>
          </a:p>
          <a:p>
            <a:endParaRPr lang="en-US" b="1"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For obstructions off the departure end of the runway, you’ll need to have 70% of your rotation speed by the time you’ve travelled </a:t>
            </a:r>
            <a:r>
              <a:rPr lang="en-US" b="1" dirty="0">
                <a:latin typeface="Times New Roman" pitchFamily="18" charset="0"/>
                <a:ea typeface="ＭＳ Ｐゴシック" pitchFamily="34" charset="-128"/>
              </a:rPr>
              <a:t>30%</a:t>
            </a:r>
            <a:r>
              <a:rPr lang="en-US" dirty="0">
                <a:latin typeface="Times New Roman" pitchFamily="18" charset="0"/>
                <a:ea typeface="ＭＳ Ｐゴシック" pitchFamily="34" charset="-128"/>
              </a:rPr>
              <a:t> of your available takeoff distance.</a:t>
            </a:r>
            <a:r>
              <a:rPr lang="en-US" b="1" dirty="0">
                <a:latin typeface="Times New Roman" pitchFamily="18" charset="0"/>
                <a:ea typeface="ＭＳ Ｐゴシック" pitchFamily="34" charset="-128"/>
              </a:rPr>
              <a:t> (Click)</a:t>
            </a:r>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Performance monitoring is a must.  Practice 50/70 or 30/70 procedures every time you fly.</a:t>
            </a:r>
          </a:p>
          <a:p>
            <a:endParaRPr lang="en-US"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58309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QR code for the Alaskan Off-airport Operations Guide.</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22</a:t>
            </a:fld>
            <a:endParaRPr lang="en-US"/>
          </a:p>
        </p:txBody>
      </p:sp>
    </p:spTree>
    <p:extLst>
      <p:ext uri="{BB962C8B-B14F-4D97-AF65-F5344CB8AC3E}">
        <p14:creationId xmlns:p14="http://schemas.microsoft.com/office/powerpoint/2010/main" val="2772510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FAASTeam Flight Risk Assessment Tool or FAAST FRAT is a simple, automated spreadsheet that considers 28 user- controlled data points to assign a risk value to any GA flight.  No FRAT can anticipate all the hazards that could affect a flight, but the FAAST FRAT does help to organize your Safety Risk Management thinking.</a:t>
            </a:r>
          </a:p>
          <a:p>
            <a:endParaRPr lang="en-US" dirty="0"/>
          </a:p>
          <a:p>
            <a:r>
              <a:rPr lang="en-US" dirty="0"/>
              <a:t>You can access the FAAST FRAT through the QR code on screen or in the FAASafety.gov Library in the Flight Risk Assessment Tools category.</a:t>
            </a:r>
          </a:p>
          <a:p>
            <a:endParaRPr lang="en-US" dirty="0"/>
          </a:p>
          <a:p>
            <a:r>
              <a:rPr lang="en-US" dirty="0"/>
              <a:t>Next, well take a quick look at Safety Assurance.</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23</a:t>
            </a:fld>
            <a:endParaRPr lang="en-US"/>
          </a:p>
        </p:txBody>
      </p:sp>
    </p:spTree>
    <p:extLst>
      <p:ext uri="{BB962C8B-B14F-4D97-AF65-F5344CB8AC3E}">
        <p14:creationId xmlns:p14="http://schemas.microsoft.com/office/powerpoint/2010/main" val="1862133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Assurance component of SMS documents safety performance in operations and feeds back lessons learned and best practices to the Safety Risk Management component.  For individual aviators, comprehensive post-flight briefings and performance assessments can refine our SRM and may indicate areas where additional training would be beneficial.</a:t>
            </a:r>
          </a:p>
          <a:p>
            <a:endParaRPr lang="en-US" dirty="0"/>
          </a:p>
          <a:p>
            <a:r>
              <a:rPr lang="en-US" dirty="0"/>
              <a:t>Obviously, it would be best to brief with a flight instructor after a dual flight, but objective self-briefings are valuable too.  </a:t>
            </a:r>
          </a:p>
          <a:p>
            <a:endParaRPr lang="en-US" dirty="0"/>
          </a:p>
          <a:p>
            <a:r>
              <a:rPr lang="en-US" b="1" dirty="0"/>
              <a:t>(Next Slide)</a:t>
            </a:r>
            <a:r>
              <a:rPr lang="en-US" dirty="0"/>
              <a:t> </a:t>
            </a:r>
          </a:p>
        </p:txBody>
      </p:sp>
      <p:sp>
        <p:nvSpPr>
          <p:cNvPr id="4" name="Slide Number Placeholder 3"/>
          <p:cNvSpPr>
            <a:spLocks noGrp="1"/>
          </p:cNvSpPr>
          <p:nvPr>
            <p:ph type="sldNum" sz="quarter" idx="5"/>
          </p:nvPr>
        </p:nvSpPr>
        <p:spPr/>
        <p:txBody>
          <a:bodyPr/>
          <a:lstStyle/>
          <a:p>
            <a:fld id="{55D68406-F15C-4303-97CE-0E3EE59880C4}" type="slidenum">
              <a:rPr lang="en-US" smtClean="0"/>
              <a:pPr/>
              <a:t>24</a:t>
            </a:fld>
            <a:endParaRPr lang="en-US"/>
          </a:p>
        </p:txBody>
      </p:sp>
    </p:spTree>
    <p:extLst>
      <p:ext uri="{BB962C8B-B14F-4D97-AF65-F5344CB8AC3E}">
        <p14:creationId xmlns:p14="http://schemas.microsoft.com/office/powerpoint/2010/main" val="1019319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promotion is simply walking the talk, setting the example of safe flight operations, and exploiting opportunities to promote safety with fellow aviators and with the public.  </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25</a:t>
            </a:fld>
            <a:endParaRPr lang="en-US"/>
          </a:p>
        </p:txBody>
      </p:sp>
    </p:spTree>
    <p:extLst>
      <p:ext uri="{BB962C8B-B14F-4D97-AF65-F5344CB8AC3E}">
        <p14:creationId xmlns:p14="http://schemas.microsoft.com/office/powerpoint/2010/main" val="3731348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review: </a:t>
            </a:r>
          </a:p>
          <a:p>
            <a:endParaRPr lang="en-US" dirty="0"/>
          </a:p>
          <a:p>
            <a:r>
              <a:rPr lang="en-US" dirty="0"/>
              <a:t>Safety Management Systems are a</a:t>
            </a:r>
            <a:r>
              <a:rPr lang="en-US" baseline="0" dirty="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a:p>
          <a:p>
            <a:r>
              <a:rPr lang="en-US" baseline="0" dirty="0"/>
              <a:t>There are 4 major components to a Safety Management System </a:t>
            </a:r>
            <a:r>
              <a:rPr lang="en-US" b="1" baseline="0" dirty="0"/>
              <a:t>(Click)</a:t>
            </a:r>
          </a:p>
          <a:p>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Policy – a documented commitment to safety that runs from the head of an organization to its newest member.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 Risk Management – a process that identifies</a:t>
            </a:r>
            <a:r>
              <a:rPr lang="en-US" b="0" baseline="0" dirty="0"/>
              <a:t> hazards within an operation, determines to what extent an identified hazard may impact flight safety, and controls the risk of occurrence to an acceptable level. </a:t>
            </a:r>
            <a:r>
              <a:rPr lang="en-US" b="1" baseline="0" dirty="0"/>
              <a:t>(Click)</a:t>
            </a:r>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Assurance – By collecting and analyzing information derived from safety performance data Safety Assurance ensures the performance and effectiveness of Safety Risk Controls.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a:t>
            </a:r>
            <a:r>
              <a:rPr lang="en-US" b="0" baseline="0" dirty="0"/>
              <a:t> Promotion communicates safety information and commitment throughout the organization. </a:t>
            </a:r>
            <a:r>
              <a:rPr lang="en-US" b="1" baseline="0" dirty="0"/>
              <a:t>(Click)</a:t>
            </a:r>
          </a:p>
          <a:p>
            <a:endParaRPr lang="en-US" b="0" dirty="0"/>
          </a:p>
          <a:p>
            <a:r>
              <a:rPr lang="en-US" b="0" dirty="0"/>
              <a:t>You can find more information about Safety Management Systems at the URL on the Screen.</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dirty="0"/>
          </a:p>
        </p:txBody>
      </p:sp>
    </p:spTree>
    <p:extLst>
      <p:ext uri="{BB962C8B-B14F-4D97-AF65-F5344CB8AC3E}">
        <p14:creationId xmlns:p14="http://schemas.microsoft.com/office/powerpoint/2010/main" val="1094248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FAASTeam Human Factors for Pilots online courses can help you to fly with competence, confidence, and safety. We encourage you to explore the series.  Navigate to the URL or scan the QR code on screen for a FAASTeam Human Factors course catalog that features direct links to each of the courses.  </a:t>
            </a:r>
            <a:endParaRPr lang="en-US" baseline="0" dirty="0"/>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dirty="0"/>
          </a:p>
        </p:txBody>
      </p:sp>
    </p:spTree>
    <p:extLst>
      <p:ext uri="{BB962C8B-B14F-4D97-AF65-F5344CB8AC3E}">
        <p14:creationId xmlns:p14="http://schemas.microsoft.com/office/powerpoint/2010/main" val="628753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that concludes this presentation.  Thanks very much for your participation.  We applaud your dedication to excellence in aviation safety and we invite you to continue your journeys to excellence in the FAA </a:t>
            </a:r>
            <a:r>
              <a:rPr lang="en-US" b="1" i="1" dirty="0"/>
              <a:t>WINGS</a:t>
            </a:r>
            <a:r>
              <a:rPr lang="en-US" i="1" dirty="0"/>
              <a:t> </a:t>
            </a:r>
            <a:r>
              <a:rPr lang="en-US" i="0" dirty="0"/>
              <a:t>Pilot Proficiency Program.  </a:t>
            </a:r>
          </a:p>
          <a:p>
            <a:endParaRPr lang="en-US" i="0" dirty="0"/>
          </a:p>
          <a:p>
            <a:r>
              <a:rPr lang="en-US" i="0" dirty="0"/>
              <a:t>Please accept our best wishes for safe flying and remember to always, </a:t>
            </a:r>
            <a:r>
              <a:rPr lang="en-US" b="1" i="0" dirty="0"/>
              <a:t>(Click)</a:t>
            </a:r>
          </a:p>
          <a:p>
            <a:endParaRPr lang="en-US" b="1" i="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i="0" dirty="0">
                <a:solidFill>
                  <a:srgbClr val="000000"/>
                </a:solidFill>
                <a:effectLst/>
                <a:latin typeface="var(--font-family-body)"/>
              </a:rPr>
              <a:t>Aviate</a:t>
            </a:r>
            <a:r>
              <a:rPr lang="en-US" b="0" i="0" dirty="0">
                <a:solidFill>
                  <a:srgbClr val="000000"/>
                </a:solidFill>
                <a:effectLst/>
                <a:latin typeface="var(--font-family-body)"/>
              </a:rPr>
              <a:t> - Maintain aircraft control and reduce levels of automation to a point where you are comfortable in managing your flight path. </a:t>
            </a:r>
            <a:r>
              <a:rPr lang="en-US" b="1" i="0" dirty="0"/>
              <a:t>(Click)</a:t>
            </a:r>
            <a:endParaRPr lang="en-US" b="0" i="0" dirty="0">
              <a:solidFill>
                <a:srgbClr val="000000"/>
              </a:solidFill>
              <a:effectLst/>
              <a:latin typeface="var(--font-family-body)"/>
            </a:endParaRPr>
          </a:p>
          <a:p>
            <a:pPr algn="l" fontAlgn="base">
              <a:buFont typeface="Arial" panose="020B0604020202020204" pitchFamily="34" charset="0"/>
              <a:buChar char="•"/>
            </a:pPr>
            <a:endParaRPr lang="en-US" b="0" i="0" dirty="0">
              <a:solidFill>
                <a:srgbClr val="000000"/>
              </a:solidFill>
              <a:effectLst/>
              <a:latin typeface="var(--font-family-body)"/>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i="0" dirty="0">
                <a:solidFill>
                  <a:srgbClr val="000000"/>
                </a:solidFill>
                <a:effectLst/>
                <a:latin typeface="var(--font-family-body)"/>
              </a:rPr>
              <a:t>Navigate - </a:t>
            </a:r>
            <a:r>
              <a:rPr lang="en-US" b="0" i="0" dirty="0">
                <a:solidFill>
                  <a:srgbClr val="000000"/>
                </a:solidFill>
                <a:effectLst/>
                <a:latin typeface="var(--font-family-body)"/>
              </a:rPr>
              <a:t>Manage your flight path to ensure you are clear of terrain, obstacles, and air traffic.  </a:t>
            </a:r>
            <a:r>
              <a:rPr lang="en-US" b="1" i="0" dirty="0"/>
              <a:t>(Click)</a:t>
            </a:r>
            <a:endParaRPr lang="en-US" b="0" i="0" dirty="0">
              <a:solidFill>
                <a:srgbClr val="000000"/>
              </a:solidFill>
              <a:effectLst/>
              <a:latin typeface="var(--font-family-body)"/>
            </a:endParaRPr>
          </a:p>
          <a:p>
            <a:pPr algn="l" fontAlgn="base">
              <a:buFont typeface="Arial" panose="020B0604020202020204" pitchFamily="34" charset="0"/>
              <a:buChar char="•"/>
            </a:pPr>
            <a:endParaRPr lang="en-US" b="0" i="0" dirty="0">
              <a:solidFill>
                <a:srgbClr val="000000"/>
              </a:solidFill>
              <a:effectLst/>
              <a:latin typeface="var(--font-family-body)"/>
            </a:endParaRPr>
          </a:p>
          <a:p>
            <a:pPr algn="l" fontAlgn="base">
              <a:buFont typeface="Arial" panose="020B0604020202020204" pitchFamily="34" charset="0"/>
              <a:buChar char="•"/>
            </a:pPr>
            <a:r>
              <a:rPr lang="en-US" b="1" i="0" dirty="0">
                <a:solidFill>
                  <a:srgbClr val="000000"/>
                </a:solidFill>
                <a:effectLst/>
                <a:latin typeface="var(--font-family-body)"/>
              </a:rPr>
              <a:t>Communicate</a:t>
            </a:r>
            <a:r>
              <a:rPr lang="en-US" b="0" i="0" dirty="0">
                <a:solidFill>
                  <a:srgbClr val="000000"/>
                </a:solidFill>
                <a:effectLst/>
                <a:latin typeface="var(--font-family-body)"/>
              </a:rPr>
              <a:t> - With your aircraft under control in safe airspace; communicate and act on your intentions.</a:t>
            </a:r>
          </a:p>
          <a:p>
            <a:pPr algn="l" fontAlgn="base">
              <a:buFont typeface="Arial" panose="020B0604020202020204" pitchFamily="34" charset="0"/>
              <a:buChar char="•"/>
            </a:pPr>
            <a:endParaRPr lang="en-US" b="0" i="0" dirty="0">
              <a:solidFill>
                <a:srgbClr val="000000"/>
              </a:solidFill>
              <a:effectLst/>
              <a:latin typeface="var(--font-family-body)"/>
            </a:endParaRPr>
          </a:p>
          <a:p>
            <a:pPr algn="l" fontAlgn="base">
              <a:buFont typeface="Arial" panose="020B0604020202020204" pitchFamily="34" charset="0"/>
              <a:buNone/>
            </a:pPr>
            <a:r>
              <a:rPr lang="en-US" b="1" i="0" dirty="0">
                <a:solidFill>
                  <a:srgbClr val="000000"/>
                </a:solidFill>
                <a:effectLst/>
                <a:latin typeface="var(--font-family-body)"/>
              </a:rPr>
              <a:t>(Next Slide)</a:t>
            </a: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28</a:t>
            </a:fld>
            <a:endParaRPr lang="en-US"/>
          </a:p>
        </p:txBody>
      </p:sp>
    </p:spTree>
    <p:extLst>
      <p:ext uri="{BB962C8B-B14F-4D97-AF65-F5344CB8AC3E}">
        <p14:creationId xmlns:p14="http://schemas.microsoft.com/office/powerpoint/2010/main" val="1554483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You may wish to provide your contact information and main FSDO phone number here. </a:t>
            </a:r>
            <a:r>
              <a:rPr lang="en-US" sz="1200" i="1" kern="1200" dirty="0">
                <a:solidFill>
                  <a:schemeClr val="tx1"/>
                </a:solidFill>
                <a:effectLst/>
                <a:latin typeface="Times New Roman" pitchFamily="18" charset="0"/>
                <a:ea typeface="+mn-ea"/>
                <a:cs typeface="+mn-cs"/>
              </a:rPr>
              <a:t>You can also add </a:t>
            </a:r>
            <a:r>
              <a:rPr lang="en-US" sz="1200" b="1" i="1" kern="1200" dirty="0">
                <a:solidFill>
                  <a:schemeClr val="tx1"/>
                </a:solidFill>
                <a:effectLst/>
                <a:latin typeface="Times New Roman" pitchFamily="18" charset="0"/>
                <a:ea typeface="+mn-ea"/>
                <a:cs typeface="+mn-cs"/>
              </a:rPr>
              <a:t>WINGSPro</a:t>
            </a:r>
            <a:r>
              <a:rPr lang="en-US" sz="1200" kern="1200" dirty="0">
                <a:solidFill>
                  <a:schemeClr val="tx1"/>
                </a:solidFill>
                <a:effectLst/>
                <a:latin typeface="Times New Roman" pitchFamily="18" charset="0"/>
                <a:ea typeface="+mn-ea"/>
                <a:cs typeface="+mn-cs"/>
              </a:rPr>
              <a:t> contact information.</a:t>
            </a:r>
            <a:r>
              <a:rPr lang="en-US" sz="1200" b="1" kern="1200" dirty="0">
                <a:solidFill>
                  <a:schemeClr val="tx1"/>
                </a:solidFill>
                <a:effectLst/>
                <a:latin typeface="Times New Roman" pitchFamily="18" charset="0"/>
                <a:ea typeface="+mn-ea"/>
                <a:cs typeface="+mn-cs"/>
              </a:rPr>
              <a:t> </a:t>
            </a:r>
          </a:p>
          <a:p>
            <a:endParaRPr lang="en-US" sz="1200" b="1" i="1" kern="1200" dirty="0">
              <a:solidFill>
                <a:schemeClr val="tx1"/>
              </a:solidFill>
              <a:effectLst/>
              <a:latin typeface="Times New Roman" pitchFamily="18" charset="0"/>
              <a:ea typeface="+mn-ea"/>
              <a:cs typeface="+mn-cs"/>
            </a:endParaRPr>
          </a:p>
          <a:p>
            <a:r>
              <a:rPr lang="en-US" i="1" dirty="0">
                <a:latin typeface="Times New Roman" pitchFamily="18" charset="0"/>
                <a:ea typeface="ＭＳ Ｐゴシック" pitchFamily="34" charset="-128"/>
              </a:rPr>
              <a:t>Modify with your information or leave blank.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29</a:t>
            </a:fld>
            <a:endParaRPr lang="en-US"/>
          </a:p>
        </p:txBody>
      </p:sp>
    </p:spTree>
    <p:extLst>
      <p:ext uri="{BB962C8B-B14F-4D97-AF65-F5344CB8AC3E}">
        <p14:creationId xmlns:p14="http://schemas.microsoft.com/office/powerpoint/2010/main" val="257305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ＭＳ Ｐゴシック" pitchFamily="34" charset="-128"/>
                <a:cs typeface="Arial" panose="020B0604020202020204" pitchFamily="34" charset="0"/>
              </a:rPr>
              <a:t>In this presentation we’ll talk a little bit about recent GAJSC</a:t>
            </a:r>
            <a:r>
              <a:rPr lang="en-US" baseline="0" dirty="0">
                <a:latin typeface="Arial" panose="020B0604020202020204" pitchFamily="34" charset="0"/>
                <a:ea typeface="ＭＳ Ｐゴシック" pitchFamily="34" charset="-128"/>
                <a:cs typeface="Arial" panose="020B0604020202020204" pitchFamily="34" charset="0"/>
              </a:rPr>
              <a:t> and </a:t>
            </a:r>
            <a:r>
              <a:rPr lang="en-US" dirty="0">
                <a:latin typeface="Arial" panose="020B0604020202020204" pitchFamily="34" charset="0"/>
                <a:ea typeface="ＭＳ Ｐゴシック" pitchFamily="34" charset="-128"/>
                <a:cs typeface="Arial" panose="020B0604020202020204" pitchFamily="34" charset="0"/>
              </a:rPr>
              <a:t>FAA </a:t>
            </a:r>
            <a:r>
              <a:rPr lang="en-US" baseline="0" dirty="0">
                <a:latin typeface="Arial" panose="020B0604020202020204" pitchFamily="34" charset="0"/>
                <a:ea typeface="ＭＳ Ｐゴシック" pitchFamily="34" charset="-128"/>
                <a:cs typeface="Arial" panose="020B0604020202020204" pitchFamily="34" charset="0"/>
              </a:rPr>
              <a:t>studies that deal with deficiencies identified in a selection of general aviation accident investigations.  We’ll take a high-level view of a process that has increased safety and effectiveness of aviation organizations world-wide.  And we’ll describe how that process can help smaller organizations – even individual pilots to improve Aeronautical Decision Making, Crew Resource Management, and Safety Culture.</a:t>
            </a:r>
          </a:p>
          <a:p>
            <a:endParaRPr lang="en-US" baseline="0" dirty="0">
              <a:latin typeface="Arial" panose="020B0604020202020204" pitchFamily="34" charset="0"/>
              <a:ea typeface="ＭＳ Ｐゴシック" pitchFamily="34" charset="-128"/>
              <a:cs typeface="Arial" panose="020B0604020202020204" pitchFamily="34" charset="0"/>
            </a:endParaRPr>
          </a:p>
          <a:p>
            <a:endParaRPr lang="en-US" baseline="0" dirty="0">
              <a:latin typeface="Arial" panose="020B0604020202020204" pitchFamily="34" charset="0"/>
              <a:ea typeface="ＭＳ Ｐゴシック" pitchFamily="34" charset="-128"/>
              <a:cs typeface="Arial" panose="020B0604020202020204" pitchFamily="34" charset="0"/>
            </a:endParaRPr>
          </a:p>
          <a:p>
            <a:r>
              <a:rPr lang="en-US" b="1" dirty="0">
                <a:latin typeface="Arial" panose="020B0604020202020204" pitchFamily="34" charset="0"/>
                <a:ea typeface="ＭＳ Ｐゴシック" pitchFamily="34" charset="-128"/>
                <a:cs typeface="Arial" panose="020B0604020202020204" pitchFamily="34" charset="0"/>
              </a:rPr>
              <a:t>Presentation Note: </a:t>
            </a:r>
            <a:r>
              <a:rPr lang="en-US" i="1" dirty="0">
                <a:latin typeface="Arial" panose="020B0604020202020204" pitchFamily="34" charset="0"/>
                <a:ea typeface="ＭＳ Ｐゴシック" pitchFamily="34" charset="-128"/>
                <a:cs typeface="Arial" panose="020B0604020202020204" pitchFamily="34" charset="0"/>
              </a:rPr>
              <a:t>If you’ll be discussing additional items, add them to this list. </a:t>
            </a:r>
          </a:p>
          <a:p>
            <a:endParaRPr lang="en-US" b="1" i="1" dirty="0">
              <a:latin typeface="Arial" panose="020B0604020202020204" pitchFamily="34" charset="0"/>
              <a:ea typeface="ＭＳ Ｐゴシック" pitchFamily="34" charset="-128"/>
              <a:cs typeface="Arial" panose="020B0604020202020204" pitchFamily="34" charset="0"/>
            </a:endParaRPr>
          </a:p>
          <a:p>
            <a:r>
              <a:rPr lang="en-US" b="1" dirty="0">
                <a:latin typeface="Arial" panose="020B0604020202020204" pitchFamily="34" charset="0"/>
                <a:ea typeface="ＭＳ Ｐゴシック" pitchFamily="34" charset="-128"/>
                <a:cs typeface="Arial" panose="020B0604020202020204" pitchFamily="34" charset="0"/>
              </a:rPr>
              <a:t>(Next Slide) </a:t>
            </a:r>
            <a:endParaRPr lang="en-US" i="1" dirty="0">
              <a:latin typeface="Arial" panose="020B0604020202020204" pitchFamily="34" charset="0"/>
              <a:ea typeface="ＭＳ Ｐゴシック" pitchFamily="34" charset="-128"/>
              <a:cs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961279-8B74-48D4-949D-AA48041EF0A7}" type="slidenum">
              <a:rPr lang="en-US" sz="1200" smtClean="0">
                <a:latin typeface="Times New Roman" pitchFamily="18" charset="0"/>
              </a:rPr>
              <a:pPr eaLnBrk="1" hangingPunct="1"/>
              <a:t>3</a:t>
            </a:fld>
            <a:endParaRPr lang="en-US" sz="1200" dirty="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30</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a:latin typeface="Times New Roman" pitchFamily="18" charset="0"/>
              <a:ea typeface="ＭＳ Ｐゴシック" pitchFamily="34" charset="-128"/>
            </a:endParaRPr>
          </a:p>
          <a:p>
            <a:pPr eaLnBrk="1" hangingPunct="1"/>
            <a:r>
              <a:rPr lang="en-US" i="1" dirty="0">
                <a:latin typeface="Arial" panose="020B0604020202020204" pitchFamily="34" charset="0"/>
                <a:ea typeface="ＭＳ Ｐゴシック" pitchFamily="34" charset="-128"/>
                <a:cs typeface="Arial" panose="020B0604020202020204" pitchFamily="34" charset="0"/>
              </a:rPr>
              <a:t> </a:t>
            </a:r>
            <a:r>
              <a:rPr lang="en-US" b="1" dirty="0">
                <a:latin typeface="Arial" panose="020B0604020202020204" pitchFamily="34" charset="0"/>
                <a:ea typeface="ＭＳ Ｐゴシック" pitchFamily="34" charset="-128"/>
                <a:cs typeface="Arial" panose="020B0604020202020204" pitchFamily="34" charset="0"/>
              </a:rPr>
              <a:t>(The End) </a:t>
            </a:r>
            <a:endParaRPr lang="en-US" i="1"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422518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2C4D8"/>
                </a:solidFill>
                <a:effectLst/>
                <a:latin typeface="Arial" panose="020B0604020202020204" pitchFamily="34" charset="0"/>
                <a:cs typeface="Arial" panose="020B0604020202020204" pitchFamily="34" charset="0"/>
              </a:rPr>
              <a:t>For more than a century</a:t>
            </a:r>
            <a:r>
              <a:rPr lang="en-US" b="1" i="0" dirty="0">
                <a:solidFill>
                  <a:srgbClr val="22C4D8"/>
                </a:solidFill>
                <a:effectLst/>
                <a:latin typeface="Arial" panose="020B0604020202020204" pitchFamily="34" charset="0"/>
                <a:cs typeface="Arial" panose="020B0604020202020204" pitchFamily="34" charset="0"/>
              </a:rPr>
              <a:t>,</a:t>
            </a:r>
            <a:r>
              <a:rPr lang="en-US" b="0" i="0" dirty="0">
                <a:solidFill>
                  <a:srgbClr val="000000"/>
                </a:solidFill>
                <a:effectLst/>
                <a:latin typeface="Arial" panose="020B0604020202020204" pitchFamily="34" charset="0"/>
                <a:cs typeface="Arial" panose="020B0604020202020204" pitchFamily="34" charset="0"/>
              </a:rPr>
              <a:t> we've been producing and flying powered aircraft. The Taylor Cub first flew in 1936 and cruised at 70 miles per hour.  90 years later, the Piper M 700 cruises at 346 mph.  Each new design flies more payload farther, faster, and more efficiently than those that have gone before.  And cockpit automation has ironically reduced pilot workload but eroded aircraft handling skills.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000000"/>
                </a:solidFill>
                <a:effectLst/>
                <a:latin typeface="Arial" panose="020B0604020202020204" pitchFamily="34" charset="0"/>
                <a:cs typeface="Arial" panose="020B0604020202020204" pitchFamily="34" charset="0"/>
              </a:rPr>
              <a:t>But that progress isn’t limited to aircraft.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solidFill>
                  <a:srgbClr val="000000"/>
                </a:solidFill>
                <a:effectLst/>
                <a:latin typeface="Arial" panose="020B0604020202020204" pitchFamily="34" charset="0"/>
                <a:cs typeface="Arial" panose="020B0604020202020204" pitchFamily="34" charset="0"/>
              </a:rPr>
              <a:t>(Next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306371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C4D8"/>
                </a:solidFill>
                <a:effectLst/>
                <a:latin typeface="Arial" panose="020B0604020202020204" pitchFamily="34" charset="0"/>
                <a:cs typeface="Arial" panose="020B0604020202020204" pitchFamily="34" charset="0"/>
              </a:rPr>
              <a:t>We've been busy with pilots too.</a:t>
            </a:r>
            <a:r>
              <a:rPr lang="en-US" b="0" i="0" dirty="0">
                <a:solidFill>
                  <a:srgbClr val="000000"/>
                </a:solidFill>
                <a:effectLst/>
                <a:latin typeface="Arial" panose="020B0604020202020204" pitchFamily="34" charset="0"/>
                <a:cs typeface="Arial" panose="020B0604020202020204" pitchFamily="34" charset="0"/>
              </a:rPr>
              <a:t>  Human Factors and Best Practices Studies have shown us that taking a system approach to safety management is the best way to ensure operational success. </a:t>
            </a:r>
            <a:endParaRPr lang="en-US" b="1" i="0" dirty="0">
              <a:solidFill>
                <a:srgbClr val="000000"/>
              </a:solidFill>
              <a:effectLst/>
              <a:latin typeface="Arial" panose="020B0604020202020204" pitchFamily="34" charset="0"/>
              <a:cs typeface="Arial" panose="020B0604020202020204" pitchFamily="34" charset="0"/>
            </a:endParaRPr>
          </a:p>
          <a:p>
            <a:endParaRPr lang="en-US" b="1" i="0" dirty="0">
              <a:solidFill>
                <a:srgbClr val="000000"/>
              </a:solidFill>
              <a:effectLst/>
              <a:latin typeface="Arial" panose="020B0604020202020204" pitchFamily="34" charset="0"/>
              <a:cs typeface="Arial" panose="020B0604020202020204" pitchFamily="34" charset="0"/>
            </a:endParaRPr>
          </a:p>
          <a:p>
            <a:r>
              <a:rPr lang="en-US" b="0" i="0" dirty="0">
                <a:solidFill>
                  <a:srgbClr val="000000"/>
                </a:solidFill>
                <a:effectLst/>
                <a:latin typeface="Arial" panose="020B0604020202020204" pitchFamily="34" charset="0"/>
                <a:cs typeface="Arial" panose="020B0604020202020204" pitchFamily="34" charset="0"/>
              </a:rPr>
              <a:t>Airlines and industries world-wide have adopted Safety Management Systems with great success.  Although not required of individual pilots, SMS knowledge and practice can improve General Aviation safety and efficiency.  Let’s take a look at the basic SMS components and how they work together.</a:t>
            </a:r>
          </a:p>
          <a:p>
            <a:endParaRPr lang="en-US" b="0" i="0" dirty="0">
              <a:solidFill>
                <a:srgbClr val="000000"/>
              </a:solidFill>
              <a:effectLst/>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153058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Policy, whether for organizations or individuals, defines our commitment to safety and describes the things we do to ensure safe flight operations. </a:t>
            </a:r>
            <a:r>
              <a:rPr lang="en-US" b="1" dirty="0"/>
              <a:t> (Click)</a:t>
            </a:r>
            <a:r>
              <a:rPr lang="en-US" dirty="0"/>
              <a:t> Safety Policy is one of four components of a Safety Management System.</a:t>
            </a:r>
            <a:r>
              <a:rPr lang="en-US" b="1" dirty="0"/>
              <a:t> </a:t>
            </a:r>
          </a:p>
          <a:p>
            <a:endParaRPr lang="en-US" b="1" dirty="0"/>
          </a:p>
          <a:p>
            <a:r>
              <a:rPr lang="en-US" b="1" dirty="0"/>
              <a:t>(Click) </a:t>
            </a:r>
            <a:r>
              <a:rPr lang="en-US" b="0" dirty="0"/>
              <a:t>Safety Risk Management is a well informed, structured methodology for identifying hazards, assessing the risk they pose to safe operations, and eliminating, or mitigating risks to acceptable levels,  </a:t>
            </a:r>
            <a:endParaRPr lang="en-US" b="1" dirty="0"/>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(Click) </a:t>
            </a:r>
            <a:r>
              <a:rPr lang="en-US" b="0" dirty="0"/>
              <a:t>Safety Assurance assesses our performance and documents our successes, shortcomings, and best practices.  And Safety Assurance feeds back to Safety Risk Management to improve SRM process and procedure. </a:t>
            </a:r>
            <a:endParaRPr lang="en-US" b="1" dirty="0"/>
          </a:p>
          <a:p>
            <a:endParaRPr lang="en-US" b="0" dirty="0"/>
          </a:p>
          <a:p>
            <a:r>
              <a:rPr lang="en-US" b="1" dirty="0"/>
              <a:t>(Click)</a:t>
            </a:r>
            <a:r>
              <a:rPr lang="en-US" b="0" dirty="0"/>
              <a:t> All SMS components benefit from unrestricted 2-way communication.  </a:t>
            </a:r>
            <a:endParaRPr lang="en-US" b="1" dirty="0"/>
          </a:p>
          <a:p>
            <a:endParaRPr lang="en-US" b="1" dirty="0"/>
          </a:p>
          <a:p>
            <a:r>
              <a:rPr lang="en-US" b="0" dirty="0"/>
              <a:t>And Safety Promotion ensures that Safety Management remains a top priority. </a:t>
            </a:r>
          </a:p>
          <a:p>
            <a:endParaRPr lang="en-US" b="0" dirty="0"/>
          </a:p>
          <a:p>
            <a:r>
              <a:rPr lang="en-US" b="0" dirty="0"/>
              <a:t>That’s a high-level view of all Safety Management Systems work.  Most GA pilots don’t have the resources to employ and document a full-blown SMS, but they can use SMS elements to support competence, confidence and safety in their flight operations.</a:t>
            </a:r>
          </a:p>
          <a:p>
            <a:endParaRPr lang="en-US" b="0" dirty="0"/>
          </a:p>
          <a:p>
            <a:r>
              <a:rPr lang="en-US" b="0" dirty="0"/>
              <a:t>Let’s first take a look at Safety Policy.</a:t>
            </a:r>
          </a:p>
          <a:p>
            <a:endParaRPr lang="en-US" b="0"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94226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statements that describe Safety Policy.  They reflect a commitment to safe general aviation operations.</a:t>
            </a:r>
          </a:p>
          <a:p>
            <a:endParaRPr lang="en-US" dirty="0"/>
          </a:p>
          <a:p>
            <a:r>
              <a:rPr lang="en-US" b="1" dirty="0"/>
              <a:t>Presentation note:  </a:t>
            </a:r>
            <a:r>
              <a:rPr lang="en-US" b="0" i="1" dirty="0"/>
              <a:t>Allow your audience to read through the list.  Then ask if any of the statements are unreasonable or unachievable by GA Pilots.  Then:</a:t>
            </a:r>
          </a:p>
          <a:p>
            <a:endParaRPr lang="en-US" b="0" i="1" dirty="0"/>
          </a:p>
          <a:p>
            <a:r>
              <a:rPr lang="en-US" b="0" i="0" dirty="0"/>
              <a:t>I think we all agree that the safety policy statements on screen are reasonable and achievable by General Aviation Pilots.  So, let’s consider this to be our safety policy and move on to the next SMS element – Safety Risk Management.</a:t>
            </a:r>
          </a:p>
          <a:p>
            <a:endParaRPr lang="en-US" b="0" i="0" dirty="0"/>
          </a:p>
          <a:p>
            <a:r>
              <a:rPr lang="en-US" b="1" i="0"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147161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Risk Management is a matter of balance.  Our</a:t>
            </a:r>
            <a:r>
              <a:rPr lang="en-US" baseline="0" dirty="0"/>
              <a:t> knowledge, skills, and technologies must be equal to or exceed the challenges we face in flight.  But how do we know in advance that we’ll be up to the task?  </a:t>
            </a:r>
            <a:r>
              <a:rPr lang="en-US" b="1" baseline="0" dirty="0"/>
              <a:t>(Click)</a:t>
            </a:r>
          </a:p>
          <a:p>
            <a:endParaRPr lang="en-US" b="1" baseline="0" dirty="0"/>
          </a:p>
          <a:p>
            <a:r>
              <a:rPr lang="en-US" b="0" baseline="0" dirty="0"/>
              <a:t>That’s where safety risk management comes in.  We use the SRM process to understand flight challenges before we accept them.</a:t>
            </a:r>
            <a:r>
              <a:rPr lang="en-US" baseline="0" dirty="0"/>
              <a:t>   But before we see how that works, let’s define some terms.</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218062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hazard is a condition, event, object or circumstance that could cause or contribute to an unwanted event.  If</a:t>
            </a:r>
            <a:r>
              <a:rPr lang="en-US" baseline="0" dirty="0"/>
              <a:t> we walk on an icy driveway on our way to the mailbox we might slip and fall.  </a:t>
            </a:r>
            <a:r>
              <a:rPr lang="en-US" b="1" baseline="0" dirty="0"/>
              <a:t>(Click)</a:t>
            </a:r>
            <a:endParaRPr lang="en-US" baseline="0" dirty="0"/>
          </a:p>
          <a:p>
            <a:endParaRPr lang="en-US" baseline="0" dirty="0"/>
          </a:p>
          <a:p>
            <a:r>
              <a:rPr lang="en-US" baseline="0" dirty="0"/>
              <a:t>Risk is the future influence of hazards on safe operations.  In other words, risk is an educated estimate of the chances that a given hazard might negatively affect our operations.</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644773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7.jpe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2" descr="C:\Users\afs805pc\Documents\Templates\FAAST-lin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2751" y="6512171"/>
            <a:ext cx="12234750" cy="3473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fs805pc\Documents\Templates\FAAST-lin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307536" y="1795830"/>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a:t>Produced</a:t>
            </a:r>
            <a:r>
              <a:rPr lang="en-US" sz="1800" baseline="0" dirty="0"/>
              <a:t> by: </a:t>
            </a:r>
            <a:br>
              <a:rPr lang="en-US" sz="1800" baseline="0" dirty="0"/>
            </a:br>
            <a:r>
              <a:rPr lang="en-US" sz="1800" i="0" baseline="0" dirty="0"/>
              <a:t>The FAA Safety Team (FAASTeam)</a:t>
            </a:r>
          </a:p>
          <a:p>
            <a:pPr>
              <a:buNone/>
            </a:pPr>
            <a:endParaRPr lang="en-US" sz="1800" i="0" baseline="0" dirty="0"/>
          </a:p>
        </p:txBody>
      </p:sp>
      <p:grpSp>
        <p:nvGrpSpPr>
          <p:cNvPr id="2" name="Group 1"/>
          <p:cNvGrpSpPr/>
          <p:nvPr userDrawn="1"/>
        </p:nvGrpSpPr>
        <p:grpSpPr>
          <a:xfrm>
            <a:off x="8482693" y="482824"/>
            <a:ext cx="3243730" cy="954330"/>
            <a:chOff x="8482693" y="482824"/>
            <a:chExt cx="3243730" cy="954330"/>
          </a:xfrm>
        </p:grpSpPr>
        <p:sp>
          <p:nvSpPr>
            <p:cNvPr id="13" name="Text Box 1071"/>
            <p:cNvSpPr txBox="1">
              <a:spLocks noChangeArrowheads="1"/>
            </p:cNvSpPr>
            <p:nvPr userDrawn="1"/>
          </p:nvSpPr>
          <p:spPr bwMode="ltGray">
            <a:xfrm>
              <a:off x="9763578" y="67837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Aviation</a:t>
              </a:r>
            </a:p>
            <a:p>
              <a:pP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482693" y="482824"/>
              <a:ext cx="1023772" cy="95433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Content Placeholder 5">
            <a:extLst>
              <a:ext uri="{FF2B5EF4-FFF2-40B4-BE49-F238E27FC236}">
                <a16:creationId xmlns:a16="http://schemas.microsoft.com/office/drawing/2014/main" id="{B0403BBE-FEDD-7397-C1D7-0D2CEE5A13C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6505329" y="2862922"/>
            <a:ext cx="5477369" cy="2889494"/>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2050" name="Picture 2" descr="C:\Users\afs805pc\Documents\Templates\FAAST-lin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489913" y="545209"/>
            <a:ext cx="6734808" cy="1395412"/>
          </a:xfrm>
        </p:spPr>
        <p:txBody>
          <a:bodyPr anchor="t"/>
          <a:lstStyle>
            <a:lvl1pPr>
              <a:defRPr sz="3600"/>
            </a:lvl1pPr>
          </a:lstStyle>
          <a:p>
            <a:pPr lvl="0"/>
            <a:r>
              <a:rPr lang="en-US" noProof="0" dirty="0"/>
              <a:t>The FAASTeam Presents:</a:t>
            </a:r>
          </a:p>
        </p:txBody>
      </p:sp>
      <p:sp>
        <p:nvSpPr>
          <p:cNvPr id="63491" name="Rectangle 1027"/>
          <p:cNvSpPr>
            <a:spLocks noGrp="1" noChangeArrowheads="1"/>
          </p:cNvSpPr>
          <p:nvPr>
            <p:ph type="subTitle" idx="1" hasCustomPrompt="1"/>
          </p:nvPr>
        </p:nvSpPr>
        <p:spPr>
          <a:xfrm>
            <a:off x="489913" y="2176047"/>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489913" y="3930292"/>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Presented 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By: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Date:</a:t>
            </a:r>
          </a:p>
        </p:txBody>
      </p:sp>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D2F68"/>
                </a:solidFill>
                <a:effectLst/>
                <a:uLnTx/>
                <a:uFillTx/>
                <a:latin typeface="Arial"/>
                <a:ea typeface="+mj-ea"/>
                <a:cs typeface="+mj-cs"/>
              </a:rPr>
              <a:t>Produced by (Insert credit in master view here i.e. Joe Rep</a:t>
            </a:r>
            <a:br>
              <a:rPr kumimoji="0" lang="en-US" sz="1800" b="1" i="0" u="none" strike="noStrike" kern="1200" cap="none" spc="0" normalizeH="0" baseline="0" noProof="0" dirty="0">
                <a:ln>
                  <a:noFill/>
                </a:ln>
                <a:solidFill>
                  <a:srgbClr val="1D2F68"/>
                </a:solidFill>
                <a:effectLst/>
                <a:uLnTx/>
                <a:uFillTx/>
                <a:latin typeface="Arial"/>
                <a:ea typeface="+mj-ea"/>
                <a:cs typeface="+mj-cs"/>
              </a:rPr>
            </a:br>
            <a:r>
              <a:rPr kumimoji="0" lang="en-US" sz="1800" b="1" i="0" u="none" strike="noStrike" kern="1200" cap="none" spc="0" normalizeH="0" baseline="0" noProof="0" dirty="0">
                <a:ln>
                  <a:noFill/>
                </a:ln>
                <a:solidFill>
                  <a:srgbClr val="1D2F68"/>
                </a:solidFill>
                <a:effectLst/>
                <a:uLnTx/>
                <a:uFillTx/>
                <a:latin typeface="Arial"/>
                <a:ea typeface="+mj-ea"/>
                <a:cs typeface="+mj-cs"/>
              </a:rPr>
              <a:t>Orlando Reps, etc.</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 y="6177279"/>
            <a:ext cx="12192001" cy="692976"/>
          </a:xfrm>
          <a:prstGeom prst="rect">
            <a:avLst/>
          </a:prstGeom>
        </p:spPr>
      </p:pic>
      <p:pic>
        <p:nvPicPr>
          <p:cNvPr id="17" name="Picture 2" descr="C:\Users\JAYMFL~1\AppData\Local\Temp\SNAGHTMLc005f96.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869681" y="6108075"/>
            <a:ext cx="2937512" cy="5335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auto">
          <a:xfrm flipV="1">
            <a:off x="0" y="6362700"/>
            <a:ext cx="8747763" cy="24132"/>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96154" y="520624"/>
            <a:ext cx="3570400" cy="53586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260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050" name="Picture 2" descr="C:\Users\afs805pc\Documents\Templates\FAAST-lin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489913" y="545209"/>
            <a:ext cx="6734808" cy="1395412"/>
          </a:xfrm>
        </p:spPr>
        <p:txBody>
          <a:bodyPr anchor="t"/>
          <a:lstStyle>
            <a:lvl1pPr>
              <a:defRPr sz="3600"/>
            </a:lvl1pPr>
          </a:lstStyle>
          <a:p>
            <a:pPr lvl="0"/>
            <a:r>
              <a:rPr lang="en-US" noProof="0" dirty="0"/>
              <a:t>The FAASTeam Presents:</a:t>
            </a:r>
          </a:p>
        </p:txBody>
      </p:sp>
      <p:sp>
        <p:nvSpPr>
          <p:cNvPr id="63491" name="Rectangle 1027"/>
          <p:cNvSpPr>
            <a:spLocks noGrp="1" noChangeArrowheads="1"/>
          </p:cNvSpPr>
          <p:nvPr>
            <p:ph type="subTitle" idx="1" hasCustomPrompt="1"/>
          </p:nvPr>
        </p:nvSpPr>
        <p:spPr>
          <a:xfrm>
            <a:off x="489913" y="2176047"/>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489913" y="3930292"/>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Presented 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By: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Date:</a:t>
            </a:r>
          </a:p>
        </p:txBody>
      </p:sp>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D2F68"/>
                </a:solidFill>
                <a:effectLst/>
                <a:uLnTx/>
                <a:uFillTx/>
                <a:latin typeface="Arial"/>
                <a:ea typeface="+mj-ea"/>
                <a:cs typeface="+mj-cs"/>
              </a:rPr>
              <a:t>Produced by (Insert credit in master view here i.e. Joe Rep</a:t>
            </a:r>
            <a:br>
              <a:rPr kumimoji="0" lang="en-US" sz="1800" b="1" i="0" u="none" strike="noStrike" kern="1200" cap="none" spc="0" normalizeH="0" baseline="0" noProof="0" dirty="0">
                <a:ln>
                  <a:noFill/>
                </a:ln>
                <a:solidFill>
                  <a:srgbClr val="1D2F68"/>
                </a:solidFill>
                <a:effectLst/>
                <a:uLnTx/>
                <a:uFillTx/>
                <a:latin typeface="Arial"/>
                <a:ea typeface="+mj-ea"/>
                <a:cs typeface="+mj-cs"/>
              </a:rPr>
            </a:br>
            <a:r>
              <a:rPr kumimoji="0" lang="en-US" sz="1800" b="1" i="0" u="none" strike="noStrike" kern="1200" cap="none" spc="0" normalizeH="0" baseline="0" noProof="0" dirty="0">
                <a:ln>
                  <a:noFill/>
                </a:ln>
                <a:solidFill>
                  <a:srgbClr val="1D2F68"/>
                </a:solidFill>
                <a:effectLst/>
                <a:uLnTx/>
                <a:uFillTx/>
                <a:latin typeface="Arial"/>
                <a:ea typeface="+mj-ea"/>
                <a:cs typeface="+mj-cs"/>
              </a:rPr>
              <a:t>Orlando Reps, etc.</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 y="6177279"/>
            <a:ext cx="12192001" cy="692976"/>
          </a:xfrm>
          <a:prstGeom prst="rect">
            <a:avLst/>
          </a:prstGeom>
        </p:spPr>
      </p:pic>
      <p:pic>
        <p:nvPicPr>
          <p:cNvPr id="17" name="Picture 2" descr="C:\Users\JAYMFL~1\AppData\Local\Temp\SNAGHTMLc005f96.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869681" y="6108075"/>
            <a:ext cx="2937512" cy="5335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auto">
          <a:xfrm flipV="1">
            <a:off x="0" y="6362700"/>
            <a:ext cx="8747763" cy="24132"/>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3" name="Picture 2"/>
          <p:cNvPicPr>
            <a:picLocks noChangeAspect="1"/>
          </p:cNvPicPr>
          <p:nvPr userDrawn="1"/>
        </p:nvPicPr>
        <p:blipFill>
          <a:blip r:embed="rId5"/>
          <a:stretch>
            <a:fillRect/>
          </a:stretch>
        </p:blipFill>
        <p:spPr>
          <a:xfrm>
            <a:off x="8026400" y="467306"/>
            <a:ext cx="3841753" cy="5551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1834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050" name="Picture 2" descr="C:\Users\afs805pc\Documents\Templates\FAAST-lin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1" name="Rectangle 1027"/>
          <p:cNvSpPr>
            <a:spLocks noGrp="1" noChangeArrowheads="1"/>
          </p:cNvSpPr>
          <p:nvPr>
            <p:ph type="subTitle" idx="1" hasCustomPrompt="1"/>
          </p:nvPr>
        </p:nvSpPr>
        <p:spPr>
          <a:xfrm>
            <a:off x="489913" y="2176047"/>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 y="6177279"/>
            <a:ext cx="12192001" cy="692976"/>
          </a:xfrm>
          <a:prstGeom prst="rect">
            <a:avLst/>
          </a:prstGeom>
        </p:spPr>
      </p:pic>
      <p:pic>
        <p:nvPicPr>
          <p:cNvPr id="17" name="Picture 2" descr="C:\Users\JAYMFL~1\AppData\Local\Temp\SNAGHTMLc005f96.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869681" y="6108075"/>
            <a:ext cx="2937512" cy="5335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auto">
          <a:xfrm flipV="1">
            <a:off x="0" y="6362700"/>
            <a:ext cx="8747763" cy="24132"/>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3490" name="Rectangle 1026"/>
          <p:cNvSpPr>
            <a:spLocks noGrp="1" noChangeArrowheads="1"/>
          </p:cNvSpPr>
          <p:nvPr>
            <p:ph type="ctrTitle" hasCustomPrompt="1"/>
          </p:nvPr>
        </p:nvSpPr>
        <p:spPr>
          <a:xfrm>
            <a:off x="489913" y="589832"/>
            <a:ext cx="6734808" cy="1395412"/>
          </a:xfrm>
        </p:spPr>
        <p:txBody>
          <a:bodyPr anchor="t"/>
          <a:lstStyle>
            <a:lvl1pPr>
              <a:defRPr sz="3600" baseline="0"/>
            </a:lvl1pPr>
          </a:lstStyle>
          <a:p>
            <a:pPr lvl="0"/>
            <a:r>
              <a:rPr lang="en-US" noProof="0" dirty="0"/>
              <a:t>The FAASTeam Presents:</a:t>
            </a:r>
          </a:p>
        </p:txBody>
      </p:sp>
      <p:pic>
        <p:nvPicPr>
          <p:cNvPr id="2" name="Picture 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4292" y="589832"/>
            <a:ext cx="4362901" cy="5289444"/>
          </a:xfrm>
          <a:prstGeom prst="rect">
            <a:avLst/>
          </a:prstGeom>
        </p:spPr>
      </p:pic>
    </p:spTree>
    <p:extLst>
      <p:ext uri="{BB962C8B-B14F-4D97-AF65-F5344CB8AC3E}">
        <p14:creationId xmlns:p14="http://schemas.microsoft.com/office/powerpoint/2010/main" val="4022518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2050" name="Picture 2" descr="C:\Users\afs805pc\Documents\Templates\FAAST-lin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489913" y="545209"/>
            <a:ext cx="6734808" cy="1395412"/>
          </a:xfrm>
        </p:spPr>
        <p:txBody>
          <a:bodyPr anchor="t"/>
          <a:lstStyle>
            <a:lvl1pPr>
              <a:defRPr sz="3600"/>
            </a:lvl1pPr>
          </a:lstStyle>
          <a:p>
            <a:pPr lvl="0"/>
            <a:r>
              <a:rPr lang="en-US" noProof="0" dirty="0"/>
              <a:t>The FAASTeam Presents:</a:t>
            </a:r>
          </a:p>
        </p:txBody>
      </p:sp>
      <p:sp>
        <p:nvSpPr>
          <p:cNvPr id="63491" name="Rectangle 1027"/>
          <p:cNvSpPr>
            <a:spLocks noGrp="1" noChangeArrowheads="1"/>
          </p:cNvSpPr>
          <p:nvPr>
            <p:ph type="subTitle" idx="1" hasCustomPrompt="1"/>
          </p:nvPr>
        </p:nvSpPr>
        <p:spPr>
          <a:xfrm>
            <a:off x="489913" y="2176047"/>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489913" y="3930292"/>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Presented 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By: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Date:</a:t>
            </a:r>
          </a:p>
        </p:txBody>
      </p:sp>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D2F68"/>
                </a:solidFill>
                <a:effectLst/>
                <a:uLnTx/>
                <a:uFillTx/>
                <a:latin typeface="Arial"/>
                <a:ea typeface="+mj-ea"/>
                <a:cs typeface="+mj-cs"/>
              </a:rPr>
              <a:t>Produced by (Insert credit in master view here i.e. Joe Rep</a:t>
            </a:r>
            <a:br>
              <a:rPr kumimoji="0" lang="en-US" sz="1800" b="1" i="0" u="none" strike="noStrike" kern="1200" cap="none" spc="0" normalizeH="0" baseline="0" noProof="0" dirty="0">
                <a:ln>
                  <a:noFill/>
                </a:ln>
                <a:solidFill>
                  <a:srgbClr val="1D2F68"/>
                </a:solidFill>
                <a:effectLst/>
                <a:uLnTx/>
                <a:uFillTx/>
                <a:latin typeface="Arial"/>
                <a:ea typeface="+mj-ea"/>
                <a:cs typeface="+mj-cs"/>
              </a:rPr>
            </a:br>
            <a:r>
              <a:rPr kumimoji="0" lang="en-US" sz="1800" b="1" i="0" u="none" strike="noStrike" kern="1200" cap="none" spc="0" normalizeH="0" baseline="0" noProof="0" dirty="0">
                <a:ln>
                  <a:noFill/>
                </a:ln>
                <a:solidFill>
                  <a:srgbClr val="1D2F68"/>
                </a:solidFill>
                <a:effectLst/>
                <a:uLnTx/>
                <a:uFillTx/>
                <a:latin typeface="Arial"/>
                <a:ea typeface="+mj-ea"/>
                <a:cs typeface="+mj-cs"/>
              </a:rPr>
              <a:t>Orlando Reps, etc.</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 y="6177279"/>
            <a:ext cx="12192001" cy="692976"/>
          </a:xfrm>
          <a:prstGeom prst="rect">
            <a:avLst/>
          </a:prstGeom>
        </p:spPr>
      </p:pic>
      <p:pic>
        <p:nvPicPr>
          <p:cNvPr id="17" name="Picture 2" descr="C:\Users\JAYMFL~1\AppData\Local\Temp\SNAGHTMLc005f96.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869681" y="6108075"/>
            <a:ext cx="2937512" cy="5335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auto">
          <a:xfrm flipV="1">
            <a:off x="0" y="6362700"/>
            <a:ext cx="8747763" cy="24132"/>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32340" y="496521"/>
            <a:ext cx="4102973" cy="2746618"/>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32340" y="3312343"/>
            <a:ext cx="4061245" cy="2718684"/>
          </a:xfrm>
          <a:prstGeom prst="rect">
            <a:avLst/>
          </a:prstGeom>
        </p:spPr>
      </p:pic>
    </p:spTree>
    <p:extLst>
      <p:ext uri="{BB962C8B-B14F-4D97-AF65-F5344CB8AC3E}">
        <p14:creationId xmlns:p14="http://schemas.microsoft.com/office/powerpoint/2010/main" val="293902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2050" name="Picture 2" descr="C:\Users\afs805pc\Documents\Templates\FAAST-lin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489913" y="545209"/>
            <a:ext cx="6734808" cy="1395412"/>
          </a:xfrm>
        </p:spPr>
        <p:txBody>
          <a:bodyPr anchor="t"/>
          <a:lstStyle>
            <a:lvl1pPr>
              <a:defRPr sz="3600"/>
            </a:lvl1pPr>
          </a:lstStyle>
          <a:p>
            <a:pPr lvl="0"/>
            <a:r>
              <a:rPr lang="en-US" noProof="0" dirty="0"/>
              <a:t>The FAASTeam Presents:</a:t>
            </a:r>
          </a:p>
        </p:txBody>
      </p:sp>
      <p:sp>
        <p:nvSpPr>
          <p:cNvPr id="63491" name="Rectangle 1027"/>
          <p:cNvSpPr>
            <a:spLocks noGrp="1" noChangeArrowheads="1"/>
          </p:cNvSpPr>
          <p:nvPr>
            <p:ph type="subTitle" idx="1" hasCustomPrompt="1"/>
          </p:nvPr>
        </p:nvSpPr>
        <p:spPr>
          <a:xfrm>
            <a:off x="489913" y="2176047"/>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489913" y="3930292"/>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Presented 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By: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Date:</a:t>
            </a:r>
          </a:p>
        </p:txBody>
      </p:sp>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D2F68"/>
                </a:solidFill>
                <a:effectLst/>
                <a:uLnTx/>
                <a:uFillTx/>
                <a:latin typeface="Arial"/>
                <a:ea typeface="+mj-ea"/>
                <a:cs typeface="+mj-cs"/>
              </a:rPr>
              <a:t>Produced by (Insert credit in master view here i.e. Joe Rep</a:t>
            </a:r>
            <a:br>
              <a:rPr kumimoji="0" lang="en-US" sz="1800" b="1" i="0" u="none" strike="noStrike" kern="1200" cap="none" spc="0" normalizeH="0" baseline="0" noProof="0" dirty="0">
                <a:ln>
                  <a:noFill/>
                </a:ln>
                <a:solidFill>
                  <a:srgbClr val="1D2F68"/>
                </a:solidFill>
                <a:effectLst/>
                <a:uLnTx/>
                <a:uFillTx/>
                <a:latin typeface="Arial"/>
                <a:ea typeface="+mj-ea"/>
                <a:cs typeface="+mj-cs"/>
              </a:rPr>
            </a:br>
            <a:r>
              <a:rPr kumimoji="0" lang="en-US" sz="1800" b="1" i="0" u="none" strike="noStrike" kern="1200" cap="none" spc="0" normalizeH="0" baseline="0" noProof="0" dirty="0">
                <a:ln>
                  <a:noFill/>
                </a:ln>
                <a:solidFill>
                  <a:srgbClr val="1D2F68"/>
                </a:solidFill>
                <a:effectLst/>
                <a:uLnTx/>
                <a:uFillTx/>
                <a:latin typeface="Arial"/>
                <a:ea typeface="+mj-ea"/>
                <a:cs typeface="+mj-cs"/>
              </a:rPr>
              <a:t>Orlando Reps, etc.</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 y="6177279"/>
            <a:ext cx="12192001" cy="692976"/>
          </a:xfrm>
          <a:prstGeom prst="rect">
            <a:avLst/>
          </a:prstGeom>
        </p:spPr>
      </p:pic>
      <p:pic>
        <p:nvPicPr>
          <p:cNvPr id="17" name="Picture 2" descr="C:\Users\JAYMFL~1\AppData\Local\Temp\SNAGHTMLc005f96.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869681" y="6108075"/>
            <a:ext cx="2937512" cy="5335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auto">
          <a:xfrm flipV="1">
            <a:off x="0" y="6362700"/>
            <a:ext cx="8747763" cy="24132"/>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79359" y="545210"/>
            <a:ext cx="4227833" cy="53479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3151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2050" name="Picture 2" descr="C:\Users\afs805pc\Documents\Templates\FAAST-lin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489913" y="545209"/>
            <a:ext cx="6734808" cy="1395412"/>
          </a:xfrm>
        </p:spPr>
        <p:txBody>
          <a:bodyPr anchor="t"/>
          <a:lstStyle>
            <a:lvl1pPr>
              <a:defRPr sz="3600"/>
            </a:lvl1pPr>
          </a:lstStyle>
          <a:p>
            <a:pPr lvl="0"/>
            <a:r>
              <a:rPr lang="en-US" noProof="0" dirty="0"/>
              <a:t>The FAASTeam Presents:</a:t>
            </a:r>
          </a:p>
        </p:txBody>
      </p:sp>
      <p:sp>
        <p:nvSpPr>
          <p:cNvPr id="63491" name="Rectangle 1027"/>
          <p:cNvSpPr>
            <a:spLocks noGrp="1" noChangeArrowheads="1"/>
          </p:cNvSpPr>
          <p:nvPr>
            <p:ph type="subTitle" idx="1" hasCustomPrompt="1"/>
          </p:nvPr>
        </p:nvSpPr>
        <p:spPr>
          <a:xfrm>
            <a:off x="489913" y="2176047"/>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489913" y="3930292"/>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Presented 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By: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Date:</a:t>
            </a:r>
          </a:p>
        </p:txBody>
      </p:sp>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D2F68"/>
                </a:solidFill>
                <a:effectLst/>
                <a:uLnTx/>
                <a:uFillTx/>
                <a:latin typeface="Arial"/>
                <a:ea typeface="+mj-ea"/>
                <a:cs typeface="+mj-cs"/>
              </a:rPr>
              <a:t>Produced by (Insert credit in master view here i.e. Joe Rep</a:t>
            </a:r>
            <a:br>
              <a:rPr kumimoji="0" lang="en-US" sz="1800" b="1" i="0" u="none" strike="noStrike" kern="1200" cap="none" spc="0" normalizeH="0" baseline="0" noProof="0" dirty="0">
                <a:ln>
                  <a:noFill/>
                </a:ln>
                <a:solidFill>
                  <a:srgbClr val="1D2F68"/>
                </a:solidFill>
                <a:effectLst/>
                <a:uLnTx/>
                <a:uFillTx/>
                <a:latin typeface="Arial"/>
                <a:ea typeface="+mj-ea"/>
                <a:cs typeface="+mj-cs"/>
              </a:rPr>
            </a:br>
            <a:r>
              <a:rPr kumimoji="0" lang="en-US" sz="1800" b="1" i="0" u="none" strike="noStrike" kern="1200" cap="none" spc="0" normalizeH="0" baseline="0" noProof="0" dirty="0">
                <a:ln>
                  <a:noFill/>
                </a:ln>
                <a:solidFill>
                  <a:srgbClr val="1D2F68"/>
                </a:solidFill>
                <a:effectLst/>
                <a:uLnTx/>
                <a:uFillTx/>
                <a:latin typeface="Arial"/>
                <a:ea typeface="+mj-ea"/>
                <a:cs typeface="+mj-cs"/>
              </a:rPr>
              <a:t>Orlando Reps, etc.</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 y="6177279"/>
            <a:ext cx="12192001" cy="692976"/>
          </a:xfrm>
          <a:prstGeom prst="rect">
            <a:avLst/>
          </a:prstGeom>
        </p:spPr>
      </p:pic>
      <p:pic>
        <p:nvPicPr>
          <p:cNvPr id="17" name="Picture 2" descr="C:\Users\JAYMFL~1\AppData\Local\Temp\SNAGHTMLc005f96.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869681" y="6108075"/>
            <a:ext cx="2937512" cy="5335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auto">
          <a:xfrm flipV="1">
            <a:off x="0" y="6362700"/>
            <a:ext cx="8747763" cy="24132"/>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Picture 4"/>
          <p:cNvPicPr>
            <a:picLocks noChangeAspect="1"/>
          </p:cNvPicPr>
          <p:nvPr userDrawn="1"/>
        </p:nvPicPr>
        <p:blipFill>
          <a:blip r:embed="rId5"/>
          <a:stretch>
            <a:fillRect/>
          </a:stretch>
        </p:blipFill>
        <p:spPr>
          <a:xfrm>
            <a:off x="7960659" y="527183"/>
            <a:ext cx="3949555" cy="5473352"/>
          </a:xfrm>
          <a:prstGeom prst="rect">
            <a:avLst/>
          </a:prstGeom>
        </p:spPr>
      </p:pic>
    </p:spTree>
    <p:extLst>
      <p:ext uri="{BB962C8B-B14F-4D97-AF65-F5344CB8AC3E}">
        <p14:creationId xmlns:p14="http://schemas.microsoft.com/office/powerpoint/2010/main" val="1263544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pic>
        <p:nvPicPr>
          <p:cNvPr id="2050" name="Picture 2" descr="C:\Users\afs805pc\Documents\Templates\FAAST-lin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489913" y="545209"/>
            <a:ext cx="6734808" cy="1395412"/>
          </a:xfrm>
        </p:spPr>
        <p:txBody>
          <a:bodyPr anchor="t"/>
          <a:lstStyle>
            <a:lvl1pPr>
              <a:defRPr sz="3600"/>
            </a:lvl1pPr>
          </a:lstStyle>
          <a:p>
            <a:pPr lvl="0"/>
            <a:r>
              <a:rPr lang="en-US" noProof="0" dirty="0"/>
              <a:t>The FAASTeam Presents:</a:t>
            </a:r>
          </a:p>
        </p:txBody>
      </p:sp>
      <p:sp>
        <p:nvSpPr>
          <p:cNvPr id="63491" name="Rectangle 1027"/>
          <p:cNvSpPr>
            <a:spLocks noGrp="1" noChangeArrowheads="1"/>
          </p:cNvSpPr>
          <p:nvPr>
            <p:ph type="subTitle" idx="1" hasCustomPrompt="1"/>
          </p:nvPr>
        </p:nvSpPr>
        <p:spPr>
          <a:xfrm>
            <a:off x="489913" y="2176047"/>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489913" y="3930292"/>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Presented 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By: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Date:</a:t>
            </a:r>
          </a:p>
        </p:txBody>
      </p:sp>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D2F68"/>
                </a:solidFill>
                <a:effectLst/>
                <a:uLnTx/>
                <a:uFillTx/>
                <a:latin typeface="Arial"/>
                <a:ea typeface="+mj-ea"/>
                <a:cs typeface="+mj-cs"/>
              </a:rPr>
              <a:t>Produced by (Insert credit in master view here i.e. Joe Rep</a:t>
            </a:r>
            <a:br>
              <a:rPr kumimoji="0" lang="en-US" sz="1800" b="1" i="0" u="none" strike="noStrike" kern="1200" cap="none" spc="0" normalizeH="0" baseline="0" noProof="0" dirty="0">
                <a:ln>
                  <a:noFill/>
                </a:ln>
                <a:solidFill>
                  <a:srgbClr val="1D2F68"/>
                </a:solidFill>
                <a:effectLst/>
                <a:uLnTx/>
                <a:uFillTx/>
                <a:latin typeface="Arial"/>
                <a:ea typeface="+mj-ea"/>
                <a:cs typeface="+mj-cs"/>
              </a:rPr>
            </a:br>
            <a:r>
              <a:rPr kumimoji="0" lang="en-US" sz="1800" b="1" i="0" u="none" strike="noStrike" kern="1200" cap="none" spc="0" normalizeH="0" baseline="0" noProof="0" dirty="0">
                <a:ln>
                  <a:noFill/>
                </a:ln>
                <a:solidFill>
                  <a:srgbClr val="1D2F68"/>
                </a:solidFill>
                <a:effectLst/>
                <a:uLnTx/>
                <a:uFillTx/>
                <a:latin typeface="Arial"/>
                <a:ea typeface="+mj-ea"/>
                <a:cs typeface="+mj-cs"/>
              </a:rPr>
              <a:t>Orlando Reps, etc.</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 y="6177279"/>
            <a:ext cx="12192001" cy="692976"/>
          </a:xfrm>
          <a:prstGeom prst="rect">
            <a:avLst/>
          </a:prstGeom>
        </p:spPr>
      </p:pic>
      <p:pic>
        <p:nvPicPr>
          <p:cNvPr id="17" name="Picture 2" descr="C:\Users\JAYMFL~1\AppData\Local\Temp\SNAGHTMLc005f96.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869681" y="6108075"/>
            <a:ext cx="2937512" cy="5335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auto">
          <a:xfrm flipV="1">
            <a:off x="0" y="6362700"/>
            <a:ext cx="8747763" cy="24132"/>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77063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2" y="1508128"/>
            <a:ext cx="10733617" cy="43910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0357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2" y="1508128"/>
            <a:ext cx="5264151" cy="439102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2" y="1508128"/>
            <a:ext cx="5266267" cy="439102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884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696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34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9799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C:\Users\afs805pc\Documents\Templates\FAAST-lin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1" name="Rectangle 1027"/>
          <p:cNvSpPr>
            <a:spLocks noGrp="1" noChangeArrowheads="1"/>
          </p:cNvSpPr>
          <p:nvPr>
            <p:ph type="subTitle" idx="1" hasCustomPrompt="1"/>
          </p:nvPr>
        </p:nvSpPr>
        <p:spPr>
          <a:xfrm>
            <a:off x="489913" y="2176047"/>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pic>
        <p:nvPicPr>
          <p:cNvPr id="11" name="Picture 2" descr="C:\Users\awp204js\Documents\Personal Documents\My Pictures\2008\07 Jul\Yurt\IMG_2012.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724295" y="540096"/>
            <a:ext cx="4040087" cy="5339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2" y="6177279"/>
            <a:ext cx="12192001" cy="692976"/>
          </a:xfrm>
          <a:prstGeom prst="rect">
            <a:avLst/>
          </a:prstGeom>
        </p:spPr>
      </p:pic>
      <p:pic>
        <p:nvPicPr>
          <p:cNvPr id="17" name="Picture 2" descr="C:\Users\JAYMFL~1\AppData\Local\Temp\SNAGHTMLc005f96.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869681" y="6108075"/>
            <a:ext cx="2937512" cy="5335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auto">
          <a:xfrm flipV="1">
            <a:off x="0" y="6362700"/>
            <a:ext cx="8747763" cy="24132"/>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3490" name="Rectangle 1026"/>
          <p:cNvSpPr>
            <a:spLocks noGrp="1" noChangeArrowheads="1"/>
          </p:cNvSpPr>
          <p:nvPr>
            <p:ph type="ctrTitle" hasCustomPrompt="1"/>
          </p:nvPr>
        </p:nvSpPr>
        <p:spPr>
          <a:xfrm>
            <a:off x="489913" y="589832"/>
            <a:ext cx="6734808" cy="1395412"/>
          </a:xfrm>
        </p:spPr>
        <p:txBody>
          <a:bodyPr anchor="t"/>
          <a:lstStyle>
            <a:lvl1pPr>
              <a:defRPr sz="3600" baseline="0"/>
            </a:lvl1pPr>
          </a:lstStyle>
          <a:p>
            <a:pPr lvl="0"/>
            <a:r>
              <a:rPr lang="en-US" noProof="0" dirty="0"/>
              <a:t>The FAASTeam Presents:</a:t>
            </a:r>
          </a:p>
        </p:txBody>
      </p:sp>
    </p:spTree>
    <p:extLst>
      <p:ext uri="{BB962C8B-B14F-4D97-AF65-F5344CB8AC3E}">
        <p14:creationId xmlns:p14="http://schemas.microsoft.com/office/powerpoint/2010/main" val="381478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2050" name="Picture 2" descr="C:\Users\afs805pc\Documents\Templates\FAAST-lin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489913" y="545209"/>
            <a:ext cx="6734808" cy="1395412"/>
          </a:xfrm>
        </p:spPr>
        <p:txBody>
          <a:bodyPr anchor="t"/>
          <a:lstStyle>
            <a:lvl1pPr>
              <a:defRPr sz="3600"/>
            </a:lvl1pPr>
          </a:lstStyle>
          <a:p>
            <a:pPr lvl="0"/>
            <a:r>
              <a:rPr lang="en-US" noProof="0" dirty="0"/>
              <a:t>The FAASTeam Presents:</a:t>
            </a:r>
          </a:p>
        </p:txBody>
      </p:sp>
      <p:sp>
        <p:nvSpPr>
          <p:cNvPr id="63491" name="Rectangle 1027"/>
          <p:cNvSpPr>
            <a:spLocks noGrp="1" noChangeArrowheads="1"/>
          </p:cNvSpPr>
          <p:nvPr>
            <p:ph type="subTitle" idx="1" hasCustomPrompt="1"/>
          </p:nvPr>
        </p:nvSpPr>
        <p:spPr>
          <a:xfrm>
            <a:off x="489913" y="2176047"/>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489913" y="3930292"/>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Presented 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By: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mn-ea"/>
                <a:cs typeface="+mn-cs"/>
              </a:rPr>
              <a:t>Date:</a:t>
            </a:r>
          </a:p>
        </p:txBody>
      </p:sp>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D2F68"/>
                </a:solidFill>
                <a:effectLst/>
                <a:uLnTx/>
                <a:uFillTx/>
                <a:latin typeface="Arial"/>
                <a:ea typeface="+mj-ea"/>
                <a:cs typeface="+mj-cs"/>
              </a:rPr>
              <a:t>Produced by (Insert credit in master view here i.e. Joe Rep</a:t>
            </a:r>
            <a:br>
              <a:rPr kumimoji="0" lang="en-US" sz="1800" b="1" i="0" u="none" strike="noStrike" kern="1200" cap="none" spc="0" normalizeH="0" baseline="0" noProof="0" dirty="0">
                <a:ln>
                  <a:noFill/>
                </a:ln>
                <a:solidFill>
                  <a:srgbClr val="1D2F68"/>
                </a:solidFill>
                <a:effectLst/>
                <a:uLnTx/>
                <a:uFillTx/>
                <a:latin typeface="Arial"/>
                <a:ea typeface="+mj-ea"/>
                <a:cs typeface="+mj-cs"/>
              </a:rPr>
            </a:br>
            <a:r>
              <a:rPr kumimoji="0" lang="en-US" sz="1800" b="1" i="0" u="none" strike="noStrike" kern="1200" cap="none" spc="0" normalizeH="0" baseline="0" noProof="0" dirty="0">
                <a:ln>
                  <a:noFill/>
                </a:ln>
                <a:solidFill>
                  <a:srgbClr val="1D2F68"/>
                </a:solidFill>
                <a:effectLst/>
                <a:uLnTx/>
                <a:uFillTx/>
                <a:latin typeface="Arial"/>
                <a:ea typeface="+mj-ea"/>
                <a:cs typeface="+mj-cs"/>
              </a:rPr>
              <a:t>Orlando Reps, etc.</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 y="6177279"/>
            <a:ext cx="12192001" cy="692976"/>
          </a:xfrm>
          <a:prstGeom prst="rect">
            <a:avLst/>
          </a:prstGeom>
        </p:spPr>
      </p:pic>
      <p:pic>
        <p:nvPicPr>
          <p:cNvPr id="17" name="Picture 2" descr="C:\Users\JAYMFL~1\AppData\Local\Temp\SNAGHTMLc005f96.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869681" y="6108075"/>
            <a:ext cx="2937512" cy="5335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auto">
          <a:xfrm flipV="1">
            <a:off x="0" y="6362700"/>
            <a:ext cx="8747763" cy="24132"/>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userDrawn="1"/>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797050" y="567595"/>
            <a:ext cx="4010143" cy="53116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854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2050" name="Picture 2" descr="C:\Users\afs805pc\Documents\Templates\FAAST-lin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1" name="Rectangle 1027"/>
          <p:cNvSpPr>
            <a:spLocks noGrp="1" noChangeArrowheads="1"/>
          </p:cNvSpPr>
          <p:nvPr>
            <p:ph type="subTitle" idx="1" hasCustomPrompt="1"/>
          </p:nvPr>
        </p:nvSpPr>
        <p:spPr>
          <a:xfrm>
            <a:off x="489913" y="2176047"/>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 y="6177279"/>
            <a:ext cx="12192001" cy="692976"/>
          </a:xfrm>
          <a:prstGeom prst="rect">
            <a:avLst/>
          </a:prstGeom>
        </p:spPr>
      </p:pic>
      <p:pic>
        <p:nvPicPr>
          <p:cNvPr id="17" name="Picture 2" descr="C:\Users\JAYMFL~1\AppData\Local\Temp\SNAGHTMLc005f96.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869681" y="6108075"/>
            <a:ext cx="2937512" cy="5335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auto">
          <a:xfrm flipV="1">
            <a:off x="0" y="6362700"/>
            <a:ext cx="8747763" cy="24132"/>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3490" name="Rectangle 1026"/>
          <p:cNvSpPr>
            <a:spLocks noGrp="1" noChangeArrowheads="1"/>
          </p:cNvSpPr>
          <p:nvPr>
            <p:ph type="ctrTitle" hasCustomPrompt="1"/>
          </p:nvPr>
        </p:nvSpPr>
        <p:spPr>
          <a:xfrm>
            <a:off x="489913" y="589832"/>
            <a:ext cx="6734808" cy="1395412"/>
          </a:xfrm>
        </p:spPr>
        <p:txBody>
          <a:bodyPr anchor="t"/>
          <a:lstStyle>
            <a:lvl1pPr>
              <a:defRPr sz="3600" baseline="0"/>
            </a:lvl1pPr>
          </a:lstStyle>
          <a:p>
            <a:pPr lvl="0"/>
            <a:r>
              <a:rPr lang="en-US" noProof="0" dirty="0"/>
              <a:t>The FAASTeam Presents:</a:t>
            </a:r>
          </a:p>
        </p:txBody>
      </p:sp>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27171" y="550018"/>
            <a:ext cx="4312793" cy="5455703"/>
          </a:xfrm>
          <a:prstGeom prst="rect">
            <a:avLst/>
          </a:prstGeom>
        </p:spPr>
      </p:pic>
    </p:spTree>
    <p:extLst>
      <p:ext uri="{BB962C8B-B14F-4D97-AF65-F5344CB8AC3E}">
        <p14:creationId xmlns:p14="http://schemas.microsoft.com/office/powerpoint/2010/main" val="120056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7.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6.png"/><Relationship Id="rId2" Type="http://schemas.openxmlformats.org/officeDocument/2006/relationships/slideLayout" Target="../slideLayouts/slideLayout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9199845" y="6126158"/>
            <a:ext cx="2154767" cy="660400"/>
            <a:chOff x="3653" y="3859"/>
            <a:chExt cx="1018"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653" y="3859"/>
              <a:ext cx="334"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userDrawn="1"/>
        </p:nvSpPr>
        <p:spPr bwMode="auto">
          <a:xfrm>
            <a:off x="0" y="6064448"/>
            <a:ext cx="12192000" cy="815975"/>
          </a:xfrm>
          <a:prstGeom prst="rect">
            <a:avLst/>
          </a:prstGeom>
          <a:solidFill>
            <a:schemeClr val="bg1"/>
          </a:solidFill>
          <a:ln w="9525">
            <a:solidFill>
              <a:schemeClr val="bg1"/>
            </a:solidFill>
            <a:miter lim="800000"/>
            <a:headEnd/>
            <a:tailE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6327" name="Rectangle 7"/>
          <p:cNvSpPr>
            <a:spLocks noGrp="1" noChangeArrowheads="1"/>
          </p:cNvSpPr>
          <p:nvPr>
            <p:ph type="title"/>
          </p:nvPr>
        </p:nvSpPr>
        <p:spPr bwMode="auto">
          <a:xfrm>
            <a:off x="571501"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49" name="Text Box 29" hidden="1"/>
          <p:cNvSpPr txBox="1">
            <a:spLocks noChangeArrowheads="1"/>
          </p:cNvSpPr>
          <p:nvPr/>
        </p:nvSpPr>
        <p:spPr bwMode="auto">
          <a:xfrm>
            <a:off x="599020" y="6205539"/>
            <a:ext cx="63796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C0C0C0"/>
                </a:solidFill>
                <a:effectLst/>
                <a:uLnTx/>
                <a:uFillTx/>
                <a:latin typeface="Arial" charset="0"/>
                <a:ea typeface="+mn-ea"/>
                <a:cs typeface="+mn-cs"/>
              </a:rPr>
              <a:t>&lt;Presentation Title – Change on Master Slide&gt;</a:t>
            </a:r>
            <a:endParaRPr kumimoji="0" lang="en-US" sz="900" b="0" i="0" u="none" strike="noStrike" kern="1200" cap="none" spc="0" normalizeH="0" baseline="0" noProof="0" dirty="0">
              <a:ln>
                <a:noFill/>
              </a:ln>
              <a:solidFill>
                <a:srgbClr val="C0C0C0"/>
              </a:solidFill>
              <a:effectLst/>
              <a:uLnTx/>
              <a:uFillTx/>
              <a:latin typeface="Arial" charset="0"/>
              <a:ea typeface="+mn-ea"/>
              <a:cs typeface="+mn-cs"/>
            </a:endParaRPr>
          </a:p>
        </p:txBody>
      </p:sp>
      <p:sp>
        <p:nvSpPr>
          <p:cNvPr id="56350" name="Text Box 30" hidden="1"/>
          <p:cNvSpPr txBox="1">
            <a:spLocks noChangeArrowheads="1"/>
          </p:cNvSpPr>
          <p:nvPr/>
        </p:nvSpPr>
        <p:spPr bwMode="auto">
          <a:xfrm>
            <a:off x="588433" y="6384925"/>
            <a:ext cx="49868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C0C0C0"/>
                </a:solidFill>
                <a:effectLst/>
                <a:uLnTx/>
                <a:uFillTx/>
                <a:latin typeface="Arial" charset="0"/>
                <a:ea typeface="+mn-ea"/>
                <a:cs typeface="+mn-cs"/>
              </a:rPr>
              <a:t>&lt;Date of Presentation – Change on Master Slide&gt;</a:t>
            </a:r>
          </a:p>
        </p:txBody>
      </p:sp>
      <p:pic>
        <p:nvPicPr>
          <p:cNvPr id="17" name="Picture 5" descr="C:\Documents and Settings\Charles\Application Data\Microsoft\Media Catalog\FAAST_PPT_BtmGrphc.bmp"/>
          <p:cNvPicPr>
            <a:picLocks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rot="10800000">
            <a:off x="-2" y="6177279"/>
            <a:ext cx="12192001" cy="692976"/>
          </a:xfrm>
          <a:prstGeom prst="rect">
            <a:avLst/>
          </a:prstGeom>
        </p:spPr>
      </p:pic>
      <p:pic>
        <p:nvPicPr>
          <p:cNvPr id="1026" name="Picture 2" descr="C:\Users\JAYMFL~1\AppData\Local\Temp\SNAGHTMLc005f96.PNG"/>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8869681" y="6108075"/>
            <a:ext cx="2345715" cy="5335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bwMode="auto">
          <a:xfrm flipV="1">
            <a:off x="0" y="6362700"/>
            <a:ext cx="8747763" cy="24132"/>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394009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lvl1pPr algn="l" rtl="0" fontAlgn="base">
        <a:spcBef>
          <a:spcPct val="0"/>
        </a:spcBef>
        <a:spcAft>
          <a:spcPct val="0"/>
        </a:spcAft>
        <a:defRPr sz="3000" b="1">
          <a:solidFill>
            <a:srgbClr val="1D2F68"/>
          </a:solidFill>
          <a:latin typeface="+mj-lt"/>
          <a:ea typeface="+mj-ea"/>
          <a:cs typeface="+mj-cs"/>
        </a:defRPr>
      </a:lvl1pPr>
      <a:lvl2pPr algn="l" rtl="0" fontAlgn="base">
        <a:spcBef>
          <a:spcPct val="0"/>
        </a:spcBef>
        <a:spcAft>
          <a:spcPct val="0"/>
        </a:spcAft>
        <a:defRPr sz="3000" b="1">
          <a:solidFill>
            <a:srgbClr val="1D2F68"/>
          </a:solidFill>
          <a:latin typeface="Arial" charset="0"/>
        </a:defRPr>
      </a:lvl2pPr>
      <a:lvl3pPr algn="l" rtl="0" fontAlgn="base">
        <a:spcBef>
          <a:spcPct val="0"/>
        </a:spcBef>
        <a:spcAft>
          <a:spcPct val="0"/>
        </a:spcAft>
        <a:defRPr sz="3000" b="1">
          <a:solidFill>
            <a:srgbClr val="1D2F68"/>
          </a:solidFill>
          <a:latin typeface="Arial" charset="0"/>
        </a:defRPr>
      </a:lvl3pPr>
      <a:lvl4pPr algn="l" rtl="0" fontAlgn="base">
        <a:spcBef>
          <a:spcPct val="0"/>
        </a:spcBef>
        <a:spcAft>
          <a:spcPct val="0"/>
        </a:spcAft>
        <a:defRPr sz="3000" b="1">
          <a:solidFill>
            <a:srgbClr val="1D2F68"/>
          </a:solidFill>
          <a:latin typeface="Arial" charset="0"/>
        </a:defRPr>
      </a:lvl4pPr>
      <a:lvl5pPr algn="l" rtl="0" fontAlgn="base">
        <a:spcBef>
          <a:spcPct val="0"/>
        </a:spcBef>
        <a:spcAft>
          <a:spcPct val="0"/>
        </a:spcAft>
        <a:defRPr sz="3000" b="1">
          <a:solidFill>
            <a:srgbClr val="1D2F68"/>
          </a:solidFill>
          <a:latin typeface="Arial" charset="0"/>
        </a:defRPr>
      </a:lvl5pPr>
      <a:lvl6pPr marL="342900" algn="l" rtl="0" fontAlgn="base">
        <a:spcBef>
          <a:spcPct val="0"/>
        </a:spcBef>
        <a:spcAft>
          <a:spcPct val="0"/>
        </a:spcAft>
        <a:defRPr sz="3000" b="1">
          <a:solidFill>
            <a:srgbClr val="1D2F68"/>
          </a:solidFill>
          <a:latin typeface="Arial" charset="0"/>
        </a:defRPr>
      </a:lvl6pPr>
      <a:lvl7pPr marL="685800" algn="l" rtl="0" fontAlgn="base">
        <a:spcBef>
          <a:spcPct val="0"/>
        </a:spcBef>
        <a:spcAft>
          <a:spcPct val="0"/>
        </a:spcAft>
        <a:defRPr sz="3000" b="1">
          <a:solidFill>
            <a:srgbClr val="1D2F68"/>
          </a:solidFill>
          <a:latin typeface="Arial" charset="0"/>
        </a:defRPr>
      </a:lvl7pPr>
      <a:lvl8pPr marL="1028700" algn="l" rtl="0" fontAlgn="base">
        <a:spcBef>
          <a:spcPct val="0"/>
        </a:spcBef>
        <a:spcAft>
          <a:spcPct val="0"/>
        </a:spcAft>
        <a:defRPr sz="3000" b="1">
          <a:solidFill>
            <a:srgbClr val="1D2F68"/>
          </a:solidFill>
          <a:latin typeface="Arial" charset="0"/>
        </a:defRPr>
      </a:lvl8pPr>
      <a:lvl9pPr marL="1371600" algn="l" rtl="0" fontAlgn="base">
        <a:spcBef>
          <a:spcPct val="0"/>
        </a:spcBef>
        <a:spcAft>
          <a:spcPct val="0"/>
        </a:spcAft>
        <a:defRPr sz="3000" b="1">
          <a:solidFill>
            <a:srgbClr val="1D2F68"/>
          </a:solidFill>
          <a:latin typeface="Arial" charset="0"/>
        </a:defRPr>
      </a:lvl9pPr>
    </p:titleStyle>
    <p:bodyStyle>
      <a:lvl1pPr marL="257175" indent="-257175" algn="l" rtl="0" fontAlgn="base">
        <a:spcBef>
          <a:spcPct val="20000"/>
        </a:spcBef>
        <a:spcAft>
          <a:spcPct val="0"/>
        </a:spcAft>
        <a:buChar char="•"/>
        <a:defRPr sz="2100" b="1">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image" Target="../media/image31.jpeg"/><Relationship Id="rId5" Type="http://schemas.openxmlformats.org/officeDocument/2006/relationships/image" Target="../media/image29.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20.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5.xml"/><Relationship Id="rId5" Type="http://schemas.openxmlformats.org/officeDocument/2006/relationships/image" Target="../media/image38.pn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4.png"/><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8" Type="http://schemas.openxmlformats.org/officeDocument/2006/relationships/hyperlink" Target="https://www.faasafety.gov/gslac/ALC/lib_categoryview.aspx?categoryId=35" TargetMode="External"/><Relationship Id="rId3" Type="http://schemas.openxmlformats.org/officeDocument/2006/relationships/notesSlide" Target="../notesSlides/notesSlide20.xml"/><Relationship Id="rId7" Type="http://schemas.openxmlformats.org/officeDocument/2006/relationships/image" Target="../media/image44.png"/><Relationship Id="rId2" Type="http://schemas.openxmlformats.org/officeDocument/2006/relationships/slideLayout" Target="../slideLayouts/slideLayout5.xml"/><Relationship Id="rId1" Type="http://schemas.openxmlformats.org/officeDocument/2006/relationships/tags" Target="../tags/tag29.xml"/><Relationship Id="rId6" Type="http://schemas.openxmlformats.org/officeDocument/2006/relationships/image" Target="../media/image46.png"/><Relationship Id="rId5" Type="http://schemas.openxmlformats.org/officeDocument/2006/relationships/image" Target="../media/image42.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30.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31.xml"/><Relationship Id="rId5" Type="http://schemas.openxmlformats.org/officeDocument/2006/relationships/image" Target="../media/image55.jpe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33.xml"/><Relationship Id="rId5" Type="http://schemas.openxmlformats.org/officeDocument/2006/relationships/image" Target="../media/image58.pn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34.xml"/><Relationship Id="rId6" Type="http://schemas.openxmlformats.org/officeDocument/2006/relationships/image" Target="../media/image60.png"/><Relationship Id="rId5" Type="http://schemas.openxmlformats.org/officeDocument/2006/relationships/hyperlink" Target="https://www.faa.gov/about/initiatives/sms" TargetMode="Externa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5.xml"/><Relationship Id="rId5" Type="http://schemas.openxmlformats.org/officeDocument/2006/relationships/image" Target="../media/image61.png"/><Relationship Id="rId4" Type="http://schemas.openxmlformats.org/officeDocument/2006/relationships/hyperlink" Target="http://bit.ly/HFcourses"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62.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23.jpe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26.jpe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79815"/>
            <a:ext cx="6813257" cy="1723653"/>
          </a:xfrm>
        </p:spPr>
        <p:txBody>
          <a:bodyPr/>
          <a:lstStyle/>
          <a:p>
            <a:r>
              <a:rPr lang="en-US" dirty="0"/>
              <a:t>Topic of the Month - January</a:t>
            </a:r>
          </a:p>
          <a:p>
            <a:r>
              <a:rPr lang="en-US" dirty="0"/>
              <a:t>Safety Risk Management</a:t>
            </a:r>
          </a:p>
          <a:p>
            <a:r>
              <a:rPr lang="en-US" dirty="0"/>
              <a:t>For GA Pilots</a:t>
            </a:r>
            <a:br>
              <a:rPr lang="en-US" dirty="0"/>
            </a:br>
            <a:endParaRPr lang="en-US" dirty="0"/>
          </a:p>
        </p:txBody>
      </p:sp>
    </p:spTree>
    <p:custDataLst>
      <p:tags r:id="rId1"/>
    </p:custDataLst>
    <p:extLst>
      <p:ext uri="{BB962C8B-B14F-4D97-AF65-F5344CB8AC3E}">
        <p14:creationId xmlns:p14="http://schemas.microsoft.com/office/powerpoint/2010/main" val="25632269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0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2588"/>
            <a:ext cx="11149013" cy="609600"/>
          </a:xfrm>
        </p:spPr>
        <p:txBody>
          <a:bodyPr/>
          <a:lstStyle/>
          <a:p>
            <a:pPr algn="ctr"/>
            <a:r>
              <a:rPr lang="en-US" sz="4000" b="1" dirty="0">
                <a:solidFill>
                  <a:srgbClr val="002060"/>
                </a:solidFill>
              </a:rPr>
              <a:t>Severity of consequences</a:t>
            </a:r>
            <a:r>
              <a:rPr lang="en-US" b="1" dirty="0">
                <a:solidFill>
                  <a:srgbClr val="002060"/>
                </a:solidFill>
              </a:rPr>
              <a:t> </a:t>
            </a:r>
          </a:p>
        </p:txBody>
      </p:sp>
      <p:pic>
        <p:nvPicPr>
          <p:cNvPr id="5" name="Content Placeholder 4" descr="Public Domain Clip Art Image | Signs Hazard Warning | ID ..."/>
          <p:cNvPicPr>
            <a:picLocks noGrp="1" noChangeAspect="1"/>
          </p:cNvPicPr>
          <p:nvPr>
            <p:ph idx="4294967295"/>
          </p:nvPr>
        </p:nvPicPr>
        <p:blipFill>
          <a:blip r:embed="rId4" cstate="screen">
            <a:extLst>
              <a:ext uri="{28A0092B-C50C-407E-A947-70E740481C1C}">
                <a14:useLocalDpi xmlns:a14="http://schemas.microsoft.com/office/drawing/2010/main"/>
              </a:ext>
            </a:extLst>
          </a:blip>
          <a:stretch>
            <a:fillRect/>
          </a:stretch>
        </p:blipFill>
        <p:spPr>
          <a:xfrm>
            <a:off x="1113240" y="1681572"/>
            <a:ext cx="2692400" cy="2370137"/>
          </a:xfrm>
          <a:prstGeom prst="rect">
            <a:avLst/>
          </a:prstGeom>
        </p:spPr>
      </p:pic>
      <p:pic>
        <p:nvPicPr>
          <p:cNvPr id="6" name="Picture 5" descr="Counterparty risk | Navesink International"/>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9803" y="1402156"/>
            <a:ext cx="3712393" cy="2784295"/>
          </a:xfrm>
          <a:prstGeom prst="rect">
            <a:avLst/>
          </a:prstGeom>
        </p:spPr>
      </p:pic>
      <p:sp>
        <p:nvSpPr>
          <p:cNvPr id="11" name="TextBox 10"/>
          <p:cNvSpPr txBox="1"/>
          <p:nvPr/>
        </p:nvSpPr>
        <p:spPr bwMode="auto">
          <a:xfrm>
            <a:off x="1272935" y="4741093"/>
            <a:ext cx="23211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3600" b="1" dirty="0">
                <a:solidFill>
                  <a:srgbClr val="00B050"/>
                </a:solidFill>
              </a:rPr>
              <a:t>Marginal</a:t>
            </a:r>
          </a:p>
        </p:txBody>
      </p:sp>
      <p:sp>
        <p:nvSpPr>
          <p:cNvPr id="12" name="TextBox 11"/>
          <p:cNvSpPr txBox="1"/>
          <p:nvPr/>
        </p:nvSpPr>
        <p:spPr bwMode="auto">
          <a:xfrm>
            <a:off x="8209486" y="4741093"/>
            <a:ext cx="30810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3600" b="1" dirty="0">
                <a:solidFill>
                  <a:srgbClr val="C00000"/>
                </a:solidFill>
              </a:rPr>
              <a:t>Catastrophic</a:t>
            </a:r>
            <a:r>
              <a:rPr lang="en-US" b="1" dirty="0">
                <a:solidFill>
                  <a:srgbClr val="00B050"/>
                </a:solidFill>
              </a:rPr>
              <a:t> </a:t>
            </a:r>
          </a:p>
        </p:txBody>
      </p:sp>
      <p:sp>
        <p:nvSpPr>
          <p:cNvPr id="13" name="Right Arrow 12"/>
          <p:cNvSpPr/>
          <p:nvPr/>
        </p:nvSpPr>
        <p:spPr bwMode="auto">
          <a:xfrm>
            <a:off x="5052645" y="4901858"/>
            <a:ext cx="2086708" cy="323165"/>
          </a:xfrm>
          <a:prstGeom prst="rightArrow">
            <a:avLst/>
          </a:prstGeom>
          <a:solidFill>
            <a:srgbClr val="FF00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pic>
        <p:nvPicPr>
          <p:cNvPr id="15" name="Picture 14" descr="Nurses Embrace Evidence in Their Daily Practice - North ..."/>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21242" y="1269630"/>
            <a:ext cx="2657518" cy="335019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2513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5692">
              <a:schemeClr val="bg1"/>
            </a:gs>
            <a:gs pos="3670">
              <a:srgbClr val="FF9933"/>
            </a:gs>
            <a:gs pos="70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19113"/>
            <a:ext cx="11463338" cy="598487"/>
          </a:xfrm>
          <a:prstGeom prst="rect">
            <a:avLst/>
          </a:prstGeom>
        </p:spPr>
        <p:txBody>
          <a:bodyPr/>
          <a:lstStyle/>
          <a:p>
            <a:pPr algn="ctr"/>
            <a:r>
              <a:rPr lang="en-US" b="1" dirty="0">
                <a:solidFill>
                  <a:srgbClr val="002060"/>
                </a:solidFill>
              </a:rPr>
              <a:t>Risk Assessment &amp; Disposition</a:t>
            </a:r>
          </a:p>
        </p:txBody>
      </p:sp>
      <p:pic>
        <p:nvPicPr>
          <p:cNvPr id="5" name="Content Placeholder 4" descr="Public Domain Clip Art Image | Signs Hazard Warning | ID ..."/>
          <p:cNvPicPr>
            <a:picLocks noGrp="1" noChangeAspect="1"/>
          </p:cNvPicPr>
          <p:nvPr>
            <p:ph idx="4294967295"/>
          </p:nvPr>
        </p:nvPicPr>
        <p:blipFill>
          <a:blip r:embed="rId4" cstate="screen">
            <a:extLst>
              <a:ext uri="{28A0092B-C50C-407E-A947-70E740481C1C}">
                <a14:useLocalDpi xmlns:a14="http://schemas.microsoft.com/office/drawing/2010/main"/>
              </a:ext>
            </a:extLst>
          </a:blip>
          <a:stretch>
            <a:fillRect/>
          </a:stretch>
        </p:blipFill>
        <p:spPr>
          <a:xfrm>
            <a:off x="5982673" y="1209675"/>
            <a:ext cx="2522537" cy="2219325"/>
          </a:xfrm>
          <a:prstGeom prst="rect">
            <a:avLst/>
          </a:prstGeom>
        </p:spPr>
      </p:pic>
      <p:pic>
        <p:nvPicPr>
          <p:cNvPr id="6" name="Picture 5" descr="Counterparty risk | Navesink International"/>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2673" y="3305008"/>
            <a:ext cx="2932117" cy="2199088"/>
          </a:xfrm>
          <a:prstGeom prst="rect">
            <a:avLst/>
          </a:prstGeom>
        </p:spPr>
      </p:pic>
      <p:sp>
        <p:nvSpPr>
          <p:cNvPr id="7" name="Content Placeholder 2"/>
          <p:cNvSpPr txBox="1">
            <a:spLocks/>
          </p:cNvSpPr>
          <p:nvPr/>
        </p:nvSpPr>
        <p:spPr bwMode="auto">
          <a:xfrm>
            <a:off x="2699635" y="1658077"/>
            <a:ext cx="2838255" cy="32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sz="3600" kern="0" dirty="0">
                <a:latin typeface="Arial" panose="020B0604020202020204" pitchFamily="34" charset="0"/>
                <a:cs typeface="Arial" panose="020B0604020202020204" pitchFamily="34" charset="0"/>
              </a:rPr>
              <a:t>Accept</a:t>
            </a:r>
          </a:p>
          <a:p>
            <a:pPr marL="0" indent="0">
              <a:buFontTx/>
              <a:buNone/>
            </a:pPr>
            <a:endParaRPr lang="en-US" sz="3600" kern="0" dirty="0">
              <a:latin typeface="Arial" panose="020B0604020202020204" pitchFamily="34" charset="0"/>
              <a:cs typeface="Arial" panose="020B0604020202020204" pitchFamily="34" charset="0"/>
            </a:endParaRPr>
          </a:p>
          <a:p>
            <a:pPr marL="0" indent="0">
              <a:buFontTx/>
              <a:buNone/>
            </a:pPr>
            <a:r>
              <a:rPr lang="en-US" sz="3600" kern="0" dirty="0">
                <a:latin typeface="Arial" panose="020B0604020202020204" pitchFamily="34" charset="0"/>
                <a:cs typeface="Arial" panose="020B0604020202020204" pitchFamily="34" charset="0"/>
              </a:rPr>
              <a:t>Eliminate</a:t>
            </a:r>
          </a:p>
          <a:p>
            <a:pPr marL="457200" lvl="1" indent="0">
              <a:buNone/>
            </a:pPr>
            <a:endParaRPr lang="en-US" sz="3200" kern="0" dirty="0">
              <a:latin typeface="Arial" panose="020B0604020202020204" pitchFamily="34" charset="0"/>
              <a:cs typeface="Arial" panose="020B0604020202020204" pitchFamily="34" charset="0"/>
            </a:endParaRPr>
          </a:p>
          <a:p>
            <a:pPr marL="0" indent="0">
              <a:buFontTx/>
              <a:buNone/>
            </a:pPr>
            <a:r>
              <a:rPr lang="en-US" sz="3600" kern="0" dirty="0">
                <a:latin typeface="Arial" panose="020B0604020202020204" pitchFamily="34" charset="0"/>
                <a:cs typeface="Arial" panose="020B0604020202020204" pitchFamily="34" charset="0"/>
              </a:rPr>
              <a:t>Mitigate</a:t>
            </a:r>
          </a:p>
        </p:txBody>
      </p:sp>
    </p:spTree>
    <p:custDataLst>
      <p:tags r:id="rId1"/>
    </p:custDataLst>
    <p:extLst>
      <p:ext uri="{BB962C8B-B14F-4D97-AF65-F5344CB8AC3E}">
        <p14:creationId xmlns:p14="http://schemas.microsoft.com/office/powerpoint/2010/main" val="79911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0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5350" y="344488"/>
            <a:ext cx="11296650" cy="609600"/>
          </a:xfrm>
        </p:spPr>
        <p:txBody>
          <a:bodyPr/>
          <a:lstStyle/>
          <a:p>
            <a:r>
              <a:rPr lang="en-US" dirty="0"/>
              <a:t>The SRM Process</a:t>
            </a:r>
          </a:p>
        </p:txBody>
      </p:sp>
      <p:sp>
        <p:nvSpPr>
          <p:cNvPr id="3" name="Content Placeholder 2"/>
          <p:cNvSpPr>
            <a:spLocks noGrp="1"/>
          </p:cNvSpPr>
          <p:nvPr>
            <p:ph idx="4294967295"/>
          </p:nvPr>
        </p:nvSpPr>
        <p:spPr>
          <a:xfrm>
            <a:off x="510550" y="1077018"/>
            <a:ext cx="6107113" cy="4391025"/>
          </a:xfrm>
          <a:prstGeom prst="rect">
            <a:avLst/>
          </a:prstGeom>
        </p:spPr>
        <p:txBody>
          <a:bodyPr/>
          <a:lstStyle/>
          <a:p>
            <a:r>
              <a:rPr lang="en-US" sz="2800" b="1" dirty="0"/>
              <a:t>Perceive – </a:t>
            </a:r>
          </a:p>
          <a:p>
            <a:pPr lvl="1"/>
            <a:r>
              <a:rPr lang="en-US" sz="2400" dirty="0"/>
              <a:t>Identify the hazard</a:t>
            </a:r>
          </a:p>
          <a:p>
            <a:r>
              <a:rPr lang="en-US" sz="2800" b="1" dirty="0"/>
              <a:t>Process – </a:t>
            </a:r>
          </a:p>
          <a:p>
            <a:pPr lvl="1"/>
            <a:r>
              <a:rPr lang="en-US" sz="2400" dirty="0"/>
              <a:t>Assess the likelihood of occurrence </a:t>
            </a:r>
          </a:p>
          <a:p>
            <a:pPr lvl="1"/>
            <a:r>
              <a:rPr lang="en-US" sz="2400" dirty="0"/>
              <a:t>Assess the severity of consequences</a:t>
            </a:r>
          </a:p>
          <a:p>
            <a:pPr lvl="1"/>
            <a:r>
              <a:rPr lang="en-US" sz="2400" dirty="0"/>
              <a:t>Develop plan to eliminate or mitigate risk</a:t>
            </a:r>
          </a:p>
          <a:p>
            <a:r>
              <a:rPr lang="en-US" sz="2800" b="1" dirty="0"/>
              <a:t>Perform</a:t>
            </a:r>
          </a:p>
          <a:p>
            <a:pPr lvl="1"/>
            <a:r>
              <a:rPr lang="en-US" sz="2400" dirty="0"/>
              <a:t>Implement risk elimination or mitigation plan</a:t>
            </a:r>
          </a:p>
        </p:txBody>
      </p:sp>
      <p:sp>
        <p:nvSpPr>
          <p:cNvPr id="5" name="Content Placeholder 2"/>
          <p:cNvSpPr txBox="1">
            <a:spLocks/>
          </p:cNvSpPr>
          <p:nvPr/>
        </p:nvSpPr>
        <p:spPr bwMode="auto">
          <a:xfrm>
            <a:off x="6686854" y="521809"/>
            <a:ext cx="610719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latin typeface="Arial" panose="020B0604020202020204" pitchFamily="34" charset="0"/>
                <a:cs typeface="Arial" panose="020B0604020202020204" pitchFamily="34" charset="0"/>
              </a:rPr>
              <a:t>Perceive – </a:t>
            </a:r>
          </a:p>
          <a:p>
            <a:pPr lvl="1"/>
            <a:r>
              <a:rPr lang="en-US" kern="0" dirty="0">
                <a:latin typeface="Arial" panose="020B0604020202020204" pitchFamily="34" charset="0"/>
                <a:cs typeface="Arial" panose="020B0604020202020204" pitchFamily="34" charset="0"/>
              </a:rPr>
              <a:t>Assess plan effectiveness</a:t>
            </a:r>
          </a:p>
          <a:p>
            <a:r>
              <a:rPr lang="en-US" kern="0" dirty="0">
                <a:latin typeface="Arial" panose="020B0604020202020204" pitchFamily="34" charset="0"/>
                <a:cs typeface="Arial" panose="020B0604020202020204" pitchFamily="34" charset="0"/>
              </a:rPr>
              <a:t>Process – </a:t>
            </a:r>
          </a:p>
          <a:p>
            <a:pPr lvl="1"/>
            <a:r>
              <a:rPr lang="en-US" kern="0" dirty="0">
                <a:latin typeface="Arial" panose="020B0604020202020204" pitchFamily="34" charset="0"/>
                <a:cs typeface="Arial" panose="020B0604020202020204" pitchFamily="34" charset="0"/>
              </a:rPr>
              <a:t>Develop adjustments to the plan</a:t>
            </a:r>
          </a:p>
          <a:p>
            <a:r>
              <a:rPr lang="en-US" kern="0" dirty="0">
                <a:latin typeface="Arial" panose="020B0604020202020204" pitchFamily="34" charset="0"/>
                <a:cs typeface="Arial" panose="020B0604020202020204" pitchFamily="34" charset="0"/>
              </a:rPr>
              <a:t>Perform</a:t>
            </a:r>
          </a:p>
          <a:p>
            <a:pPr lvl="1"/>
            <a:r>
              <a:rPr lang="en-US" kern="0" dirty="0">
                <a:latin typeface="Arial" panose="020B0604020202020204" pitchFamily="34" charset="0"/>
                <a:cs typeface="Arial" panose="020B0604020202020204" pitchFamily="34" charset="0"/>
              </a:rPr>
              <a:t>Implement plan adjustments</a:t>
            </a:r>
          </a:p>
        </p:txBody>
      </p:sp>
      <p:grpSp>
        <p:nvGrpSpPr>
          <p:cNvPr id="10" name="Group 9">
            <a:extLst>
              <a:ext uri="{FF2B5EF4-FFF2-40B4-BE49-F238E27FC236}">
                <a16:creationId xmlns:a16="http://schemas.microsoft.com/office/drawing/2014/main" id="{58760459-620F-4A77-DCED-1040DFE76F2C}"/>
              </a:ext>
            </a:extLst>
          </p:cNvPr>
          <p:cNvGrpSpPr/>
          <p:nvPr/>
        </p:nvGrpSpPr>
        <p:grpSpPr>
          <a:xfrm>
            <a:off x="7842630" y="3730791"/>
            <a:ext cx="2764524" cy="1938242"/>
            <a:chOff x="8562094" y="4378859"/>
            <a:chExt cx="2013149" cy="1617384"/>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58229" y="4824976"/>
              <a:ext cx="971305" cy="1003549"/>
            </a:xfrm>
            <a:prstGeom prst="ellipse">
              <a:avLst/>
            </a:prstGeom>
            <a:ln>
              <a:noFill/>
            </a:ln>
            <a:effectLst>
              <a:softEdge rad="0"/>
            </a:effectLst>
          </p:spPr>
        </p:pic>
        <p:sp>
          <p:nvSpPr>
            <p:cNvPr id="7" name="Circular Arrow 6"/>
            <p:cNvSpPr/>
            <p:nvPr/>
          </p:nvSpPr>
          <p:spPr bwMode="auto">
            <a:xfrm rot="21124037">
              <a:off x="8976907" y="4378859"/>
              <a:ext cx="873160" cy="794779"/>
            </a:xfrm>
            <a:prstGeom prst="circular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Circular Arrow 7"/>
            <p:cNvSpPr/>
            <p:nvPr/>
          </p:nvSpPr>
          <p:spPr bwMode="auto">
            <a:xfrm rot="6386170">
              <a:off x="9722306" y="4946984"/>
              <a:ext cx="789011" cy="916863"/>
            </a:xfrm>
            <a:prstGeom prst="circular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9" name="Circular Arrow 8"/>
            <p:cNvSpPr/>
            <p:nvPr/>
          </p:nvSpPr>
          <p:spPr bwMode="auto">
            <a:xfrm rot="14404655">
              <a:off x="8658861" y="5100739"/>
              <a:ext cx="798737" cy="992272"/>
            </a:xfrm>
            <a:prstGeom prst="circular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spTree>
    <p:custDataLst>
      <p:tags r:id="rId1"/>
    </p:custDataLst>
    <p:extLst>
      <p:ext uri="{BB962C8B-B14F-4D97-AF65-F5344CB8AC3E}">
        <p14:creationId xmlns:p14="http://schemas.microsoft.com/office/powerpoint/2010/main" val="156963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0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5350" y="344488"/>
            <a:ext cx="11296650" cy="609600"/>
          </a:xfrm>
        </p:spPr>
        <p:txBody>
          <a:bodyPr/>
          <a:lstStyle/>
          <a:p>
            <a:r>
              <a:rPr lang="en-US" dirty="0"/>
              <a:t>Risk Assessment</a:t>
            </a:r>
          </a:p>
        </p:txBody>
      </p:sp>
      <p:pic>
        <p:nvPicPr>
          <p:cNvPr id="6" name="Content Placeholder 5"/>
          <p:cNvPicPr>
            <a:picLocks noGrp="1" noChangeAspect="1"/>
          </p:cNvPicPr>
          <p:nvPr>
            <p:ph idx="4294967295"/>
          </p:nvPr>
        </p:nvPicPr>
        <p:blipFill>
          <a:blip r:embed="rId4" cstate="screen">
            <a:extLst>
              <a:ext uri="{28A0092B-C50C-407E-A947-70E740481C1C}">
                <a14:useLocalDpi xmlns:a14="http://schemas.microsoft.com/office/drawing/2010/main"/>
              </a:ext>
            </a:extLst>
          </a:blip>
          <a:stretch>
            <a:fillRect/>
          </a:stretch>
        </p:blipFill>
        <p:spPr>
          <a:xfrm>
            <a:off x="504209" y="1847762"/>
            <a:ext cx="4894263" cy="3722688"/>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2061983" y="954088"/>
            <a:ext cx="8737600" cy="60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ea typeface="ＭＳ Ｐゴシック" pitchFamily="34" charset="-128"/>
              </a:rPr>
              <a:t>How bad is the wreck going to look?</a:t>
            </a:r>
          </a:p>
          <a:p>
            <a:pPr marL="0" indent="0">
              <a:buFontTx/>
              <a:buNone/>
            </a:pPr>
            <a:endParaRPr lang="en-US" kern="0" dirty="0">
              <a:ea typeface="ＭＳ Ｐゴシック" pitchFamily="34" charset="-128"/>
            </a:endParaRPr>
          </a:p>
          <a:p>
            <a:endParaRPr lang="en-US" kern="0" dirty="0">
              <a:ea typeface="ＭＳ Ｐゴシック" pitchFamily="34" charset="-128"/>
            </a:endParaRPr>
          </a:p>
        </p:txBody>
      </p:sp>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81789" y="1848536"/>
            <a:ext cx="5740585" cy="372191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5456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70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5350" y="344488"/>
            <a:ext cx="11296650" cy="609600"/>
          </a:xfrm>
        </p:spPr>
        <p:txBody>
          <a:bodyPr/>
          <a:lstStyle/>
          <a:p>
            <a:r>
              <a:rPr lang="en-US" b="1" dirty="0">
                <a:solidFill>
                  <a:srgbClr val="002060"/>
                </a:solidFill>
              </a:rPr>
              <a:t>Risk Assessment</a:t>
            </a:r>
          </a:p>
        </p:txBody>
      </p:sp>
      <p:sp>
        <p:nvSpPr>
          <p:cNvPr id="7" name="Content Placeholder 2"/>
          <p:cNvSpPr txBox="1">
            <a:spLocks/>
          </p:cNvSpPr>
          <p:nvPr/>
        </p:nvSpPr>
        <p:spPr bwMode="auto">
          <a:xfrm>
            <a:off x="563999" y="1091147"/>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1"/>
            <a:r>
              <a:rPr lang="en-US" sz="2800" b="1" kern="0" dirty="0">
                <a:latin typeface="Arial" panose="020B0604020202020204" pitchFamily="34" charset="0"/>
                <a:ea typeface="ＭＳ Ｐゴシック" pitchFamily="34" charset="-128"/>
                <a:cs typeface="Arial" panose="020B0604020202020204" pitchFamily="34" charset="0"/>
              </a:rPr>
              <a:t>Likelihood</a:t>
            </a:r>
          </a:p>
          <a:p>
            <a:pPr lvl="2"/>
            <a:r>
              <a:rPr lang="en-US" sz="2400" kern="0" dirty="0">
                <a:latin typeface="Arial" panose="020B0604020202020204" pitchFamily="34" charset="0"/>
                <a:ea typeface="ＭＳ Ｐゴシック" pitchFamily="34" charset="-128"/>
                <a:cs typeface="Arial" panose="020B0604020202020204" pitchFamily="34" charset="0"/>
              </a:rPr>
              <a:t>Probable</a:t>
            </a:r>
          </a:p>
          <a:p>
            <a:pPr lvl="2"/>
            <a:r>
              <a:rPr lang="en-US" sz="2400" kern="0" dirty="0">
                <a:latin typeface="Arial" panose="020B0604020202020204" pitchFamily="34" charset="0"/>
                <a:ea typeface="ＭＳ Ｐゴシック" pitchFamily="34" charset="-128"/>
                <a:cs typeface="Arial" panose="020B0604020202020204" pitchFamily="34" charset="0"/>
              </a:rPr>
              <a:t>Occasional</a:t>
            </a:r>
          </a:p>
          <a:p>
            <a:pPr lvl="2"/>
            <a:r>
              <a:rPr lang="en-US" sz="2400" kern="0" dirty="0">
                <a:latin typeface="Arial" panose="020B0604020202020204" pitchFamily="34" charset="0"/>
                <a:ea typeface="ＭＳ Ｐゴシック" pitchFamily="34" charset="-128"/>
                <a:cs typeface="Arial" panose="020B0604020202020204" pitchFamily="34" charset="0"/>
              </a:rPr>
              <a:t>Remote</a:t>
            </a:r>
          </a:p>
          <a:p>
            <a:pPr lvl="2"/>
            <a:r>
              <a:rPr lang="en-US" sz="2400" kern="0" dirty="0">
                <a:latin typeface="Arial" panose="020B0604020202020204" pitchFamily="34" charset="0"/>
                <a:ea typeface="ＭＳ Ｐゴシック" pitchFamily="34" charset="-128"/>
                <a:cs typeface="Arial" panose="020B0604020202020204" pitchFamily="34" charset="0"/>
              </a:rPr>
              <a:t>Improbable</a:t>
            </a:r>
          </a:p>
          <a:p>
            <a:pPr lvl="1"/>
            <a:r>
              <a:rPr lang="en-US" sz="2800" b="1" kern="0" dirty="0">
                <a:latin typeface="Arial" panose="020B0604020202020204" pitchFamily="34" charset="0"/>
                <a:ea typeface="ＭＳ Ｐゴシック" pitchFamily="34" charset="-128"/>
                <a:cs typeface="Arial" panose="020B0604020202020204" pitchFamily="34" charset="0"/>
              </a:rPr>
              <a:t>Severity</a:t>
            </a:r>
          </a:p>
          <a:p>
            <a:pPr lvl="2"/>
            <a:r>
              <a:rPr lang="en-US" sz="2400" kern="0" dirty="0">
                <a:latin typeface="Arial" panose="020B0604020202020204" pitchFamily="34" charset="0"/>
                <a:ea typeface="ＭＳ Ｐゴシック" pitchFamily="34" charset="-128"/>
                <a:cs typeface="Arial" panose="020B0604020202020204" pitchFamily="34" charset="0"/>
              </a:rPr>
              <a:t>Catastrophic</a:t>
            </a:r>
          </a:p>
          <a:p>
            <a:pPr lvl="2"/>
            <a:r>
              <a:rPr lang="en-US" sz="2400" kern="0" dirty="0">
                <a:latin typeface="Arial" panose="020B0604020202020204" pitchFamily="34" charset="0"/>
                <a:ea typeface="ＭＳ Ｐゴシック" pitchFamily="34" charset="-128"/>
                <a:cs typeface="Arial" panose="020B0604020202020204" pitchFamily="34" charset="0"/>
              </a:rPr>
              <a:t>Critical</a:t>
            </a:r>
          </a:p>
          <a:p>
            <a:pPr lvl="2"/>
            <a:r>
              <a:rPr lang="en-US" sz="2400" kern="0" dirty="0">
                <a:latin typeface="Arial" panose="020B0604020202020204" pitchFamily="34" charset="0"/>
                <a:ea typeface="ＭＳ Ｐゴシック" pitchFamily="34" charset="-128"/>
                <a:cs typeface="Arial" panose="020B0604020202020204" pitchFamily="34" charset="0"/>
              </a:rPr>
              <a:t>Marginal</a:t>
            </a:r>
          </a:p>
          <a:p>
            <a:pPr lvl="2"/>
            <a:r>
              <a:rPr lang="en-US" sz="2400" kern="0" dirty="0">
                <a:latin typeface="Arial" panose="020B0604020202020204" pitchFamily="34" charset="0"/>
                <a:ea typeface="ＭＳ Ｐゴシック" pitchFamily="34" charset="-128"/>
                <a:cs typeface="Arial" panose="020B0604020202020204" pitchFamily="34" charset="0"/>
              </a:rPr>
              <a:t>Negligible </a:t>
            </a:r>
          </a:p>
          <a:p>
            <a:pPr marL="0" indent="0">
              <a:buFontTx/>
              <a:buNone/>
            </a:pPr>
            <a:endParaRPr lang="en-US" kern="0" dirty="0">
              <a:ea typeface="ＭＳ Ｐゴシック" pitchFamily="34" charset="-128"/>
            </a:endParaRPr>
          </a:p>
          <a:p>
            <a:endParaRPr lang="en-US" kern="0" dirty="0">
              <a:ea typeface="ＭＳ Ｐゴシック" pitchFamily="34" charset="-128"/>
            </a:endParaRPr>
          </a:p>
        </p:txBody>
      </p:sp>
      <p:pic>
        <p:nvPicPr>
          <p:cNvPr id="3" name="Picture 2"/>
          <p:cNvPicPr>
            <a:picLocks noChangeAspect="1"/>
          </p:cNvPicPr>
          <p:nvPr/>
        </p:nvPicPr>
        <p:blipFill>
          <a:blip r:embed="rId4"/>
          <a:stretch>
            <a:fillRect/>
          </a:stretch>
        </p:blipFill>
        <p:spPr>
          <a:xfrm>
            <a:off x="5365629" y="2638818"/>
            <a:ext cx="6042589" cy="3187665"/>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bwMode="auto">
          <a:xfrm>
            <a:off x="3785937" y="4010526"/>
            <a:ext cx="705852" cy="37699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8" name="Right Arrow 7"/>
          <p:cNvSpPr/>
          <p:nvPr/>
        </p:nvSpPr>
        <p:spPr bwMode="auto">
          <a:xfrm rot="13091739">
            <a:off x="9132886" y="4704753"/>
            <a:ext cx="744717" cy="433633"/>
          </a:xfrm>
          <a:prstGeom prst="rightArrow">
            <a:avLst/>
          </a:prstGeom>
          <a:solidFill>
            <a:srgbClr val="C000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09DA38ED-7283-973F-4244-EC2F6FC69E3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13516" y="207429"/>
            <a:ext cx="3130043" cy="2029366"/>
          </a:xfrm>
          <a:prstGeom prst="rect">
            <a:avLst/>
          </a:prstGeom>
          <a:ln>
            <a:noFill/>
          </a:ln>
          <a:effectLst>
            <a:outerShdw blurRad="292100" dist="139700" dir="2700000" algn="tl" rotWithShape="0">
              <a:srgbClr val="333333">
                <a:alpha val="65000"/>
              </a:srgbClr>
            </a:outerShdw>
          </a:effectLst>
        </p:spPr>
      </p:pic>
      <p:pic>
        <p:nvPicPr>
          <p:cNvPr id="10" name="Picture 9" descr="Alaskan island beach with surf">
            <a:extLst>
              <a:ext uri="{FF2B5EF4-FFF2-40B4-BE49-F238E27FC236}">
                <a16:creationId xmlns:a16="http://schemas.microsoft.com/office/drawing/2014/main" id="{FD989A74-5721-2F40-11DB-85E393CE2E3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70253" y="2373854"/>
            <a:ext cx="6957748" cy="3653459"/>
          </a:xfrm>
          <a:prstGeom prst="rect">
            <a:avLst/>
          </a:prstGeom>
        </p:spPr>
      </p:pic>
    </p:spTree>
    <p:custDataLst>
      <p:tags r:id="rId1"/>
    </p:custDataLst>
    <p:extLst>
      <p:ext uri="{BB962C8B-B14F-4D97-AF65-F5344CB8AC3E}">
        <p14:creationId xmlns:p14="http://schemas.microsoft.com/office/powerpoint/2010/main" val="24876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2250"/>
                                        <p:tgtEl>
                                          <p:spTgt spid="10"/>
                                        </p:tgtEl>
                                      </p:cBhvr>
                                    </p:animEffect>
                                    <p:set>
                                      <p:cBhvr>
                                        <p:cTn id="33" dur="1" fill="hold">
                                          <p:stCondLst>
                                            <p:cond delay="224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1+#ppt_w/2"/>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0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71C6-5035-BE65-33AC-26E9F276D969}"/>
              </a:ext>
            </a:extLst>
          </p:cNvPr>
          <p:cNvSpPr>
            <a:spLocks noGrp="1"/>
          </p:cNvSpPr>
          <p:nvPr>
            <p:ph type="title" idx="4294967295"/>
          </p:nvPr>
        </p:nvSpPr>
        <p:spPr>
          <a:xfrm>
            <a:off x="0" y="498475"/>
            <a:ext cx="11296650" cy="609600"/>
          </a:xfrm>
        </p:spPr>
        <p:txBody>
          <a:bodyPr/>
          <a:lstStyle/>
          <a:p>
            <a:pPr algn="ctr"/>
            <a:r>
              <a:rPr lang="en-US" sz="4000" b="1" dirty="0">
                <a:solidFill>
                  <a:srgbClr val="002060"/>
                </a:solidFill>
              </a:rPr>
              <a:t>Residual Risk</a:t>
            </a:r>
          </a:p>
        </p:txBody>
      </p:sp>
      <p:pic>
        <p:nvPicPr>
          <p:cNvPr id="6" name="Content Placeholder 5">
            <a:extLst>
              <a:ext uri="{FF2B5EF4-FFF2-40B4-BE49-F238E27FC236}">
                <a16:creationId xmlns:a16="http://schemas.microsoft.com/office/drawing/2014/main" id="{8D447C07-81A4-843B-0899-E3D20DEAFD62}"/>
              </a:ext>
            </a:extLst>
          </p:cNvPr>
          <p:cNvPicPr>
            <a:picLocks noGrp="1" noChangeAspect="1"/>
          </p:cNvPicPr>
          <p:nvPr>
            <p:ph idx="4294967295"/>
          </p:nvPr>
        </p:nvPicPr>
        <p:blipFill>
          <a:blip r:embed="rId4"/>
          <a:stretch>
            <a:fillRect/>
          </a:stretch>
        </p:blipFill>
        <p:spPr>
          <a:xfrm>
            <a:off x="1833876" y="1108075"/>
            <a:ext cx="8323262" cy="43910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5650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0000">
              <a:schemeClr val="bg1"/>
            </a:gs>
            <a:gs pos="100000">
              <a:srgbClr val="FF9933"/>
            </a:gs>
          </a:gsLst>
          <a:lin ang="5400000" scaled="1"/>
        </a:gradFill>
        <a:effectLst/>
      </p:bgPr>
    </p:bg>
    <p:spTree>
      <p:nvGrpSpPr>
        <p:cNvPr id="1" name=""/>
        <p:cNvGrpSpPr/>
        <p:nvPr/>
      </p:nvGrpSpPr>
      <p:grpSpPr>
        <a:xfrm>
          <a:off x="0" y="0"/>
          <a:ext cx="0" cy="0"/>
          <a:chOff x="0" y="0"/>
          <a:chExt cx="0" cy="0"/>
        </a:xfrm>
      </p:grpSpPr>
      <p:pic>
        <p:nvPicPr>
          <p:cNvPr id="5" name="Picture 4" descr="A person sitting in a plane&#10;&#10;Description automatically generated with low confidence">
            <a:extLst>
              <a:ext uri="{FF2B5EF4-FFF2-40B4-BE49-F238E27FC236}">
                <a16:creationId xmlns:a16="http://schemas.microsoft.com/office/drawing/2014/main" id="{6410EA91-2CB8-59D7-8BD4-98227C9C20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4805751"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descr="Timeline&#10;&#10;Description automatically generated with low confidence">
            <a:extLst>
              <a:ext uri="{FF2B5EF4-FFF2-40B4-BE49-F238E27FC236}">
                <a16:creationId xmlns:a16="http://schemas.microsoft.com/office/drawing/2014/main" id="{FC5FA9AC-7BF2-B08E-BF25-7149A131DE02}"/>
              </a:ext>
            </a:extLst>
          </p:cNvPr>
          <p:cNvPicPr>
            <a:picLocks noChangeAspect="1"/>
          </p:cNvPicPr>
          <p:nvPr/>
        </p:nvPicPr>
        <p:blipFill>
          <a:blip r:embed="rId5" cstate="screen">
            <a:extLst>
              <a:ext uri="{28A0092B-C50C-407E-A947-70E740481C1C}">
                <a14:useLocalDpi xmlns:a14="http://schemas.microsoft.com/office/drawing/2010/main"/>
              </a:ext>
            </a:extLst>
          </a:blip>
          <a:srcRect r="-2"/>
          <a:stretch/>
        </p:blipFill>
        <p:spPr>
          <a:xfrm>
            <a:off x="4831508" y="3364992"/>
            <a:ext cx="736049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A463B236-D41D-A23C-13E0-0E8C4CE1B50D}"/>
              </a:ext>
            </a:extLst>
          </p:cNvPr>
          <p:cNvSpPr txBox="1">
            <a:spLocks/>
          </p:cNvSpPr>
          <p:nvPr/>
        </p:nvSpPr>
        <p:spPr>
          <a:xfrm>
            <a:off x="654118" y="662433"/>
            <a:ext cx="4832802"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3400" b="1" kern="1200" dirty="0">
                <a:solidFill>
                  <a:srgbClr val="002060"/>
                </a:solidFill>
                <a:latin typeface="Arial" panose="020B0604020202020204" pitchFamily="34" charset="0"/>
                <a:cs typeface="Arial" panose="020B0604020202020204" pitchFamily="34" charset="0"/>
              </a:rPr>
              <a:t>Safety Risk Management</a:t>
            </a:r>
            <a:r>
              <a:rPr lang="en-US" sz="3400"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76293E24-17A5-4B49-729A-9009692F3E94}"/>
              </a:ext>
            </a:extLst>
          </p:cNvPr>
          <p:cNvSpPr txBox="1">
            <a:spLocks/>
          </p:cNvSpPr>
          <p:nvPr/>
        </p:nvSpPr>
        <p:spPr>
          <a:xfrm>
            <a:off x="538208" y="2392342"/>
            <a:ext cx="4832803" cy="3664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latin typeface="Arial" panose="020B0604020202020204" pitchFamily="34" charset="0"/>
                <a:cs typeface="Arial" panose="020B0604020202020204" pitchFamily="34" charset="0"/>
              </a:rPr>
              <a:t>Personal minimums</a:t>
            </a:r>
          </a:p>
          <a:p>
            <a:pPr fontAlgn="auto">
              <a:spcAft>
                <a:spcPts val="0"/>
              </a:spcAft>
            </a:pPr>
            <a:r>
              <a:rPr lang="en-US" dirty="0">
                <a:latin typeface="Arial" panose="020B0604020202020204" pitchFamily="34" charset="0"/>
                <a:cs typeface="Arial" panose="020B0604020202020204" pitchFamily="34" charset="0"/>
              </a:rPr>
              <a:t>Baseline pilot performance assessments</a:t>
            </a:r>
          </a:p>
          <a:p>
            <a:pPr fontAlgn="auto">
              <a:spcAft>
                <a:spcPts val="0"/>
              </a:spcAft>
            </a:pPr>
            <a:r>
              <a:rPr lang="en-US" dirty="0">
                <a:latin typeface="Arial" panose="020B0604020202020204" pitchFamily="34" charset="0"/>
                <a:cs typeface="Arial" panose="020B0604020202020204" pitchFamily="34" charset="0"/>
              </a:rPr>
              <a:t>Flight Risk Assessment Tools (FRATs)</a:t>
            </a:r>
          </a:p>
        </p:txBody>
      </p:sp>
    </p:spTree>
    <p:custDataLst>
      <p:tags r:id="rId1"/>
    </p:custDataLst>
    <p:extLst>
      <p:ext uri="{BB962C8B-B14F-4D97-AF65-F5344CB8AC3E}">
        <p14:creationId xmlns:p14="http://schemas.microsoft.com/office/powerpoint/2010/main" val="143795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0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40A8-1DB5-84B9-73B8-0E7007808ABB}"/>
              </a:ext>
            </a:extLst>
          </p:cNvPr>
          <p:cNvSpPr txBox="1">
            <a:spLocks/>
          </p:cNvSpPr>
          <p:nvPr/>
        </p:nvSpPr>
        <p:spPr>
          <a:xfrm>
            <a:off x="571500"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002060"/>
                </a:solidFill>
                <a:latin typeface="Arial" panose="020B0604020202020204" pitchFamily="34" charset="0"/>
                <a:cs typeface="Arial" panose="020B0604020202020204" pitchFamily="34" charset="0"/>
              </a:rPr>
              <a:t>Personal Minimums Checklists</a:t>
            </a:r>
          </a:p>
        </p:txBody>
      </p:sp>
      <p:pic>
        <p:nvPicPr>
          <p:cNvPr id="4" name="Picture 3">
            <a:extLst>
              <a:ext uri="{FF2B5EF4-FFF2-40B4-BE49-F238E27FC236}">
                <a16:creationId xmlns:a16="http://schemas.microsoft.com/office/drawing/2014/main" id="{275E0BFC-5A48-D745-C433-D8BD3F8D8E07}"/>
              </a:ext>
            </a:extLst>
          </p:cNvPr>
          <p:cNvPicPr>
            <a:picLocks noChangeAspect="1"/>
          </p:cNvPicPr>
          <p:nvPr/>
        </p:nvPicPr>
        <p:blipFill>
          <a:blip r:embed="rId4"/>
          <a:stretch>
            <a:fillRect/>
          </a:stretch>
        </p:blipFill>
        <p:spPr>
          <a:xfrm>
            <a:off x="571500" y="1169038"/>
            <a:ext cx="10964805" cy="4715533"/>
          </a:xfrm>
          <a:prstGeom prst="rect">
            <a:avLst/>
          </a:prstGeom>
        </p:spPr>
      </p:pic>
      <p:sp>
        <p:nvSpPr>
          <p:cNvPr id="5" name="Rectangle 4">
            <a:extLst>
              <a:ext uri="{FF2B5EF4-FFF2-40B4-BE49-F238E27FC236}">
                <a16:creationId xmlns:a16="http://schemas.microsoft.com/office/drawing/2014/main" id="{0A1286BC-B368-E032-EAAC-1BC117B309D5}"/>
              </a:ext>
            </a:extLst>
          </p:cNvPr>
          <p:cNvSpPr/>
          <p:nvPr/>
        </p:nvSpPr>
        <p:spPr>
          <a:xfrm>
            <a:off x="571499" y="4184011"/>
            <a:ext cx="11148276" cy="170055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7238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3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40A8-1DB5-84B9-73B8-0E7007808ABB}"/>
              </a:ext>
            </a:extLst>
          </p:cNvPr>
          <p:cNvSpPr txBox="1">
            <a:spLocks/>
          </p:cNvSpPr>
          <p:nvPr/>
        </p:nvSpPr>
        <p:spPr>
          <a:xfrm>
            <a:off x="640080" y="289622"/>
            <a:ext cx="4368602" cy="15996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3600" b="1" dirty="0">
                <a:solidFill>
                  <a:srgbClr val="0070C0"/>
                </a:solidFill>
              </a:rPr>
              <a:t>Baseline Performance Assessments</a:t>
            </a:r>
          </a:p>
        </p:txBody>
      </p:sp>
      <p:sp>
        <p:nvSpPr>
          <p:cNvPr id="5" name="TextBox 4">
            <a:extLst>
              <a:ext uri="{FF2B5EF4-FFF2-40B4-BE49-F238E27FC236}">
                <a16:creationId xmlns:a16="http://schemas.microsoft.com/office/drawing/2014/main" id="{D2D60F7A-3FE9-B308-3710-97BDFA8D3A5E}"/>
              </a:ext>
            </a:extLst>
          </p:cNvPr>
          <p:cNvSpPr txBox="1"/>
          <p:nvPr/>
        </p:nvSpPr>
        <p:spPr>
          <a:xfrm>
            <a:off x="485534" y="2113045"/>
            <a:ext cx="5168292" cy="3320668"/>
          </a:xfrm>
          <a:prstGeom prst="rect">
            <a:avLst/>
          </a:prstGeom>
        </p:spPr>
        <p:txBody>
          <a:bodyPr vert="horz" lIns="91440" tIns="45720" rIns="91440" bIns="45720" rtlCol="0">
            <a:noAutofit/>
          </a:bodyPr>
          <a:lstStyle/>
          <a:p>
            <a:pPr indent="-228600">
              <a:lnSpc>
                <a:spcPct val="90000"/>
              </a:lnSpc>
              <a:buFont typeface="Arial" panose="020B0604020202020204" pitchFamily="34" charset="0"/>
              <a:buChar char="•"/>
            </a:pPr>
            <a:r>
              <a:rPr lang="en-US" b="1" dirty="0">
                <a:latin typeface="+mn-lt"/>
              </a:rPr>
              <a:t>Aircraft</a:t>
            </a:r>
          </a:p>
          <a:p>
            <a:pPr lvl="1" indent="-228600">
              <a:lnSpc>
                <a:spcPct val="90000"/>
              </a:lnSpc>
              <a:buFont typeface="Arial" panose="020B0604020202020204" pitchFamily="34" charset="0"/>
              <a:buChar char="•"/>
            </a:pPr>
            <a:r>
              <a:rPr lang="en-US" b="1" dirty="0">
                <a:latin typeface="+mn-lt"/>
              </a:rPr>
              <a:t>Mission weight</a:t>
            </a:r>
          </a:p>
          <a:p>
            <a:pPr lvl="1" indent="-228600">
              <a:lnSpc>
                <a:spcPct val="90000"/>
              </a:lnSpc>
              <a:buFont typeface="Arial" panose="020B0604020202020204" pitchFamily="34" charset="0"/>
              <a:buChar char="•"/>
            </a:pPr>
            <a:r>
              <a:rPr lang="en-US" b="1" dirty="0">
                <a:latin typeface="+mn-lt"/>
              </a:rPr>
              <a:t>Maximum wind experienced</a:t>
            </a:r>
          </a:p>
          <a:p>
            <a:pPr lvl="2" indent="-228600">
              <a:lnSpc>
                <a:spcPct val="90000"/>
              </a:lnSpc>
              <a:buFont typeface="Arial" panose="020B0604020202020204" pitchFamily="34" charset="0"/>
              <a:buChar char="•"/>
            </a:pPr>
            <a:r>
              <a:rPr lang="en-US" b="1" dirty="0">
                <a:latin typeface="+mn-lt"/>
              </a:rPr>
              <a:t>In aircraft type</a:t>
            </a:r>
          </a:p>
          <a:p>
            <a:pPr indent="-228600">
              <a:lnSpc>
                <a:spcPct val="90000"/>
              </a:lnSpc>
              <a:buFont typeface="Arial" panose="020B0604020202020204" pitchFamily="34" charset="0"/>
              <a:buChar char="•"/>
            </a:pPr>
            <a:r>
              <a:rPr lang="en-US" b="1" dirty="0">
                <a:latin typeface="+mn-lt"/>
              </a:rPr>
              <a:t>Airfield</a:t>
            </a:r>
          </a:p>
          <a:p>
            <a:pPr lvl="1" indent="-228600">
              <a:lnSpc>
                <a:spcPct val="90000"/>
              </a:lnSpc>
              <a:buFont typeface="Arial" panose="020B0604020202020204" pitchFamily="34" charset="0"/>
              <a:buChar char="•"/>
            </a:pPr>
            <a:r>
              <a:rPr lang="en-US" b="1" dirty="0">
                <a:latin typeface="+mn-lt"/>
              </a:rPr>
              <a:t>Typical for mission</a:t>
            </a:r>
          </a:p>
          <a:p>
            <a:pPr lvl="1" indent="-228600">
              <a:lnSpc>
                <a:spcPct val="90000"/>
              </a:lnSpc>
              <a:buFont typeface="Arial" panose="020B0604020202020204" pitchFamily="34" charset="0"/>
              <a:buChar char="•"/>
            </a:pPr>
            <a:r>
              <a:rPr lang="en-US" b="1" dirty="0">
                <a:latin typeface="+mn-lt"/>
              </a:rPr>
              <a:t>Seek local knowledge</a:t>
            </a:r>
          </a:p>
        </p:txBody>
      </p:sp>
      <p:pic>
        <p:nvPicPr>
          <p:cNvPr id="3" name="Picture 2" descr="A couple of people in a cockpit&#10;&#10;Description automatically generated with low confidence">
            <a:extLst>
              <a:ext uri="{FF2B5EF4-FFF2-40B4-BE49-F238E27FC236}">
                <a16:creationId xmlns:a16="http://schemas.microsoft.com/office/drawing/2014/main" id="{7129EE6E-49F4-7873-54E0-D721A85BB11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ustDataLst>
      <p:tags r:id="rId1"/>
    </p:custDataLst>
    <p:extLst>
      <p:ext uri="{BB962C8B-B14F-4D97-AF65-F5344CB8AC3E}">
        <p14:creationId xmlns:p14="http://schemas.microsoft.com/office/powerpoint/2010/main" val="221622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3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923A-F80A-8916-C2D5-38D732A1D42D}"/>
              </a:ext>
            </a:extLst>
          </p:cNvPr>
          <p:cNvSpPr txBox="1">
            <a:spLocks/>
          </p:cNvSpPr>
          <p:nvPr/>
        </p:nvSpPr>
        <p:spPr>
          <a:xfrm>
            <a:off x="571500"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002060"/>
                </a:solidFill>
                <a:latin typeface="Arial" panose="020B0604020202020204" pitchFamily="34" charset="0"/>
                <a:ea typeface="ＭＳ Ｐゴシック" pitchFamily="34" charset="-128"/>
                <a:cs typeface="Arial" panose="020B0604020202020204" pitchFamily="34" charset="0"/>
              </a:rPr>
              <a:t>Baseline Performance</a:t>
            </a:r>
            <a:r>
              <a:rPr lang="en-US" dirty="0">
                <a:ea typeface="ＭＳ Ｐゴシック" pitchFamily="34" charset="-128"/>
              </a:rPr>
              <a:t>	</a:t>
            </a:r>
          </a:p>
        </p:txBody>
      </p:sp>
      <p:pic>
        <p:nvPicPr>
          <p:cNvPr id="3" name="Picture 2">
            <a:extLst>
              <a:ext uri="{FF2B5EF4-FFF2-40B4-BE49-F238E27FC236}">
                <a16:creationId xmlns:a16="http://schemas.microsoft.com/office/drawing/2014/main" id="{10B47E74-21DE-FDA7-DA32-FBD7245B7B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9521" y="1162479"/>
            <a:ext cx="11152957" cy="2901474"/>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F686D7DA-F04C-D64F-29FA-7B197BAF501D}"/>
              </a:ext>
            </a:extLst>
          </p:cNvPr>
          <p:cNvGrpSpPr/>
          <p:nvPr/>
        </p:nvGrpSpPr>
        <p:grpSpPr>
          <a:xfrm>
            <a:off x="9424044" y="3021061"/>
            <a:ext cx="1733977" cy="2674460"/>
            <a:chOff x="9344578" y="4134989"/>
            <a:chExt cx="1573638" cy="2643188"/>
          </a:xfrm>
        </p:grpSpPr>
        <p:pic>
          <p:nvPicPr>
            <p:cNvPr id="5" name="Picture 13" descr="C:\Users\awp204js\AppData\Local\Microsoft\Windows\Temporary Internet Files\Content.IE5\1WPW159W\MC900442048[1].png">
              <a:extLst>
                <a:ext uri="{FF2B5EF4-FFF2-40B4-BE49-F238E27FC236}">
                  <a16:creationId xmlns:a16="http://schemas.microsoft.com/office/drawing/2014/main" id="{1A211C96-5D41-922C-23FD-4BB0FACFACC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44578" y="4134989"/>
              <a:ext cx="157363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Users\awp204js\Documents\FAASTeam\Projects\2013 Projects\National Projects\SSD\Research Material\284px-Gold_seal_svg.png">
              <a:extLst>
                <a:ext uri="{FF2B5EF4-FFF2-40B4-BE49-F238E27FC236}">
                  <a16:creationId xmlns:a16="http://schemas.microsoft.com/office/drawing/2014/main" id="{EE865F35-AAED-4CA3-234D-E78E6A0AB80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33750" y="4470523"/>
              <a:ext cx="994494" cy="111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605F0132-4F47-71A1-3C1F-329036F07495}"/>
                </a:ext>
              </a:extLst>
            </p:cNvPr>
            <p:cNvSpPr txBox="1">
              <a:spLocks noChangeArrowheads="1"/>
            </p:cNvSpPr>
            <p:nvPr/>
          </p:nvSpPr>
          <p:spPr bwMode="auto">
            <a:xfrm>
              <a:off x="9743153" y="4580129"/>
              <a:ext cx="7756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buFontTx/>
                <a:buNone/>
              </a:pPr>
              <a:r>
                <a:rPr lang="en-US" sz="2000" b="1" dirty="0">
                  <a:solidFill>
                    <a:srgbClr val="0070C0"/>
                  </a:solidFill>
                </a:rPr>
                <a:t>Gold Seal</a:t>
              </a:r>
            </a:p>
          </p:txBody>
        </p:sp>
      </p:grpSp>
      <p:pic>
        <p:nvPicPr>
          <p:cNvPr id="8" name="Picture 7">
            <a:extLst>
              <a:ext uri="{FF2B5EF4-FFF2-40B4-BE49-F238E27FC236}">
                <a16:creationId xmlns:a16="http://schemas.microsoft.com/office/drawing/2014/main" id="{8C2704DA-2457-4AE4-0E3C-5259A254C2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3979" y="4212598"/>
            <a:ext cx="3280470" cy="230091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3062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9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6843" y="497011"/>
            <a:ext cx="10619806" cy="609600"/>
          </a:xfrm>
          <a:prstGeom prst="rect">
            <a:avLst/>
          </a:prstGeom>
        </p:spPr>
        <p:txBody>
          <a:bodyPr/>
          <a:lstStyle/>
          <a:p>
            <a:r>
              <a:rPr lang="en-US" sz="4000" b="1" dirty="0">
                <a:latin typeface="+mn-lt"/>
              </a:rPr>
              <a:t>Welcome</a:t>
            </a:r>
          </a:p>
        </p:txBody>
      </p:sp>
      <p:sp>
        <p:nvSpPr>
          <p:cNvPr id="7" name="Content Placeholder 2"/>
          <p:cNvSpPr>
            <a:spLocks noGrp="1"/>
          </p:cNvSpPr>
          <p:nvPr>
            <p:ph idx="4294967295"/>
          </p:nvPr>
        </p:nvSpPr>
        <p:spPr>
          <a:xfrm>
            <a:off x="676843" y="1450658"/>
            <a:ext cx="6003925" cy="4310062"/>
          </a:xfrm>
          <a:prstGeom prst="rect">
            <a:avLst/>
          </a:prstGeom>
        </p:spPr>
        <p:txBody>
          <a:bodyPr/>
          <a:lstStyle/>
          <a:p>
            <a:r>
              <a:rPr lang="en-US" sz="3200" dirty="0"/>
              <a:t>Exits</a:t>
            </a:r>
          </a:p>
          <a:p>
            <a:r>
              <a:rPr lang="en-US" sz="3200" dirty="0"/>
              <a:t>Restrooms</a:t>
            </a:r>
          </a:p>
          <a:p>
            <a:r>
              <a:rPr lang="en-US" sz="3200" dirty="0"/>
              <a:t>Emergency Evacuation</a:t>
            </a:r>
          </a:p>
          <a:p>
            <a:r>
              <a:rPr lang="en-US" sz="3200" dirty="0"/>
              <a:t>Breaks</a:t>
            </a:r>
          </a:p>
          <a:p>
            <a:r>
              <a:rPr lang="en-US" sz="3200" dirty="0"/>
              <a:t>Silence Phones &amp; Devices </a:t>
            </a:r>
          </a:p>
          <a:p>
            <a:r>
              <a:rPr lang="en-US" sz="3200" dirty="0"/>
              <a:t>Sponsor Acknowledgment</a:t>
            </a:r>
          </a:p>
          <a:p>
            <a:r>
              <a:rPr lang="en-US" sz="3200" dirty="0"/>
              <a:t>Other</a:t>
            </a:r>
          </a:p>
        </p:txBody>
      </p:sp>
      <p:grpSp>
        <p:nvGrpSpPr>
          <p:cNvPr id="4" name="Group 3"/>
          <p:cNvGrpSpPr/>
          <p:nvPr/>
        </p:nvGrpSpPr>
        <p:grpSpPr>
          <a:xfrm>
            <a:off x="6503831" y="1278634"/>
            <a:ext cx="5011326" cy="4128708"/>
            <a:chOff x="6837353" y="2158410"/>
            <a:chExt cx="5177733" cy="4191780"/>
          </a:xfrm>
        </p:grpSpPr>
        <p:pic>
          <p:nvPicPr>
            <p:cNvPr id="5" name="DA40435A-344D-4FC2-9E65-482510AA9235" descr="2D5DBBC8-94E1-4F4B-B5EF-F45345C9D166@fios-route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35401" y="3187336"/>
              <a:ext cx="763260" cy="643039"/>
            </a:xfrm>
            <a:prstGeom prst="rect">
              <a:avLst/>
            </a:prstGeom>
          </p:spPr>
        </p:pic>
      </p:grpSp>
      <p:cxnSp>
        <p:nvCxnSpPr>
          <p:cNvPr id="8" name="Straight Connector 7">
            <a:extLst>
              <a:ext uri="{FF2B5EF4-FFF2-40B4-BE49-F238E27FC236}">
                <a16:creationId xmlns:a16="http://schemas.microsoft.com/office/drawing/2014/main" id="{56510812-F238-129A-3F48-1A9624E1A68F}"/>
              </a:ext>
            </a:extLst>
          </p:cNvPr>
          <p:cNvCxnSpPr/>
          <p:nvPr/>
        </p:nvCxnSpPr>
        <p:spPr>
          <a:xfrm>
            <a:off x="676843" y="1278634"/>
            <a:ext cx="4954385" cy="0"/>
          </a:xfrm>
          <a:prstGeom prst="line">
            <a:avLst/>
          </a:prstGeom>
          <a:ln w="82550">
            <a:solidFill>
              <a:srgbClr val="FF993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7231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3000">
              <a:schemeClr val="bg1"/>
            </a:gs>
            <a:gs pos="100000">
              <a:srgbClr val="FF9933"/>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158E5C-B7E8-3904-4EBA-8CF1AB263C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9521" y="1174997"/>
            <a:ext cx="11152957" cy="277540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9B3E0D04-A98C-8A63-D052-C403693A4B33}"/>
              </a:ext>
            </a:extLst>
          </p:cNvPr>
          <p:cNvSpPr/>
          <p:nvPr/>
        </p:nvSpPr>
        <p:spPr bwMode="auto">
          <a:xfrm>
            <a:off x="6723225" y="2839851"/>
            <a:ext cx="579095" cy="386366"/>
          </a:xfrm>
          <a:prstGeom prst="rect">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61903F15-9BBF-1075-249A-2CFC8036E8EA}"/>
              </a:ext>
            </a:extLst>
          </p:cNvPr>
          <p:cNvSpPr/>
          <p:nvPr/>
        </p:nvSpPr>
        <p:spPr bwMode="auto">
          <a:xfrm>
            <a:off x="10185909" y="2853116"/>
            <a:ext cx="625714" cy="386365"/>
          </a:xfrm>
          <a:prstGeom prst="rect">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nvGrpSpPr>
          <p:cNvPr id="5" name="Group 4">
            <a:extLst>
              <a:ext uri="{FF2B5EF4-FFF2-40B4-BE49-F238E27FC236}">
                <a16:creationId xmlns:a16="http://schemas.microsoft.com/office/drawing/2014/main" id="{9F4BA3C2-B331-B9DA-37AC-67C4A459A4BD}"/>
              </a:ext>
            </a:extLst>
          </p:cNvPr>
          <p:cNvGrpSpPr/>
          <p:nvPr/>
        </p:nvGrpSpPr>
        <p:grpSpPr>
          <a:xfrm>
            <a:off x="9127557" y="3880869"/>
            <a:ext cx="2102820" cy="2643188"/>
            <a:chOff x="9344578" y="4134989"/>
            <a:chExt cx="1573638" cy="2643188"/>
          </a:xfrm>
        </p:grpSpPr>
        <p:pic>
          <p:nvPicPr>
            <p:cNvPr id="6" name="Picture 13" descr="C:\Users\awp204js\AppData\Local\Microsoft\Windows\Temporary Internet Files\Content.IE5\1WPW159W\MC900442048[1].png">
              <a:extLst>
                <a:ext uri="{FF2B5EF4-FFF2-40B4-BE49-F238E27FC236}">
                  <a16:creationId xmlns:a16="http://schemas.microsoft.com/office/drawing/2014/main" id="{33E0EB43-E637-CD55-D2C4-057259B62BA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44578" y="4134989"/>
              <a:ext cx="157363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C:\Users\awp204js\Documents\FAASTeam\Projects\2013 Projects\National Projects\SSD\Research Material\284px-Gold_seal_svg.png">
              <a:extLst>
                <a:ext uri="{FF2B5EF4-FFF2-40B4-BE49-F238E27FC236}">
                  <a16:creationId xmlns:a16="http://schemas.microsoft.com/office/drawing/2014/main" id="{59F02A7A-A739-3725-618A-D49FA5BE40F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33750" y="4470523"/>
              <a:ext cx="994494" cy="111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1DFD6BC2-97F7-A6CC-18DB-3BDBFC316FF9}"/>
                </a:ext>
              </a:extLst>
            </p:cNvPr>
            <p:cNvSpPr txBox="1">
              <a:spLocks noChangeArrowheads="1"/>
            </p:cNvSpPr>
            <p:nvPr/>
          </p:nvSpPr>
          <p:spPr bwMode="auto">
            <a:xfrm>
              <a:off x="9743153" y="4673386"/>
              <a:ext cx="7756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buFontTx/>
                <a:buNone/>
              </a:pPr>
              <a:r>
                <a:rPr lang="en-US" sz="2000" b="1" dirty="0">
                  <a:solidFill>
                    <a:srgbClr val="0070C0"/>
                  </a:solidFill>
                </a:rPr>
                <a:t>Gold Seal</a:t>
              </a:r>
            </a:p>
          </p:txBody>
        </p:sp>
      </p:grpSp>
      <p:sp>
        <p:nvSpPr>
          <p:cNvPr id="11" name="Title 1">
            <a:extLst>
              <a:ext uri="{FF2B5EF4-FFF2-40B4-BE49-F238E27FC236}">
                <a16:creationId xmlns:a16="http://schemas.microsoft.com/office/drawing/2014/main" id="{41A6C31D-A855-1193-76FE-A43024AD2DA2}"/>
              </a:ext>
            </a:extLst>
          </p:cNvPr>
          <p:cNvSpPr txBox="1">
            <a:spLocks/>
          </p:cNvSpPr>
          <p:nvPr/>
        </p:nvSpPr>
        <p:spPr>
          <a:xfrm>
            <a:off x="571500"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002060"/>
                </a:solidFill>
                <a:latin typeface="Arial" panose="020B0604020202020204" pitchFamily="34" charset="0"/>
                <a:ea typeface="ＭＳ Ｐゴシック" pitchFamily="34" charset="-128"/>
                <a:cs typeface="Arial" panose="020B0604020202020204" pitchFamily="34" charset="0"/>
              </a:rPr>
              <a:t>Baseline Performance</a:t>
            </a:r>
            <a:r>
              <a:rPr lang="en-US" dirty="0">
                <a:ea typeface="ＭＳ Ｐゴシック" pitchFamily="34" charset="-128"/>
              </a:rPr>
              <a:t>	</a:t>
            </a:r>
          </a:p>
        </p:txBody>
      </p:sp>
      <p:pic>
        <p:nvPicPr>
          <p:cNvPr id="12" name="Picture 11">
            <a:extLst>
              <a:ext uri="{FF2B5EF4-FFF2-40B4-BE49-F238E27FC236}">
                <a16:creationId xmlns:a16="http://schemas.microsoft.com/office/drawing/2014/main" id="{8F4BAF43-68D0-0875-020B-494290DCAB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23299" y="4086771"/>
            <a:ext cx="3280470" cy="2300914"/>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29C5291E-F96F-33D3-238B-0634861F8B81}"/>
              </a:ext>
            </a:extLst>
          </p:cNvPr>
          <p:cNvSpPr txBox="1"/>
          <p:nvPr/>
        </p:nvSpPr>
        <p:spPr>
          <a:xfrm>
            <a:off x="4845546" y="4343870"/>
            <a:ext cx="3940234" cy="830997"/>
          </a:xfrm>
          <a:prstGeom prst="rect">
            <a:avLst/>
          </a:prstGeom>
          <a:noFill/>
        </p:spPr>
        <p:txBody>
          <a:bodyPr wrap="square" rtlCol="0">
            <a:spAutoFit/>
          </a:bodyPr>
          <a:lstStyle/>
          <a:p>
            <a:pPr>
              <a:buNone/>
            </a:pPr>
            <a:r>
              <a:rPr lang="en-US" dirty="0">
                <a:solidFill>
                  <a:srgbClr val="0099FF"/>
                </a:solidFill>
                <a:hlinkClick r:id="rId8">
                  <a:extLst>
                    <a:ext uri="{A12FA001-AC4F-418D-AE19-62706E023703}">
                      <ahyp:hlinkClr xmlns:ahyp="http://schemas.microsoft.com/office/drawing/2018/hyperlinkcolor" val="tx"/>
                    </a:ext>
                  </a:extLst>
                </a:hlinkClick>
              </a:rPr>
              <a:t>FAASafety.gov\Resources\Library\Alaskan Operations</a:t>
            </a:r>
            <a:endParaRPr lang="en-US" dirty="0">
              <a:solidFill>
                <a:srgbClr val="0099FF"/>
              </a:solidFill>
            </a:endParaRPr>
          </a:p>
        </p:txBody>
      </p:sp>
    </p:spTree>
    <p:custDataLst>
      <p:tags r:id="rId1"/>
    </p:custDataLst>
    <p:extLst>
      <p:ext uri="{BB962C8B-B14F-4D97-AF65-F5344CB8AC3E}">
        <p14:creationId xmlns:p14="http://schemas.microsoft.com/office/powerpoint/2010/main" val="58047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70000">
              <a:schemeClr val="bg1"/>
            </a:gs>
            <a:gs pos="100000">
              <a:srgbClr val="FF9933"/>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6611" y="1089497"/>
            <a:ext cx="687993" cy="749065"/>
          </a:xfrm>
          <a:prstGeom prst="rect">
            <a:avLst/>
          </a:prstGeom>
        </p:spPr>
      </p:pic>
      <p:pic>
        <p:nvPicPr>
          <p:cNvPr id="1030" name="Picture 6" descr="C:\Users\JAYMFL~1\AppData\Local\Temp\SNAGHTMLb8bb3f9.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23509" y="1318271"/>
            <a:ext cx="2876550" cy="5274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447675" y="362545"/>
            <a:ext cx="11296650" cy="609600"/>
          </a:xfrm>
          <a:prstGeom prst="rect">
            <a:avLst/>
          </a:prstGeom>
        </p:spPr>
        <p:txBody>
          <a:bodyPr/>
          <a:lstStyle/>
          <a:p>
            <a:r>
              <a:rPr lang="en-US" dirty="0"/>
              <a:t>Is my aircraft performing as expected?</a:t>
            </a:r>
          </a:p>
        </p:txBody>
      </p:sp>
      <p:sp>
        <p:nvSpPr>
          <p:cNvPr id="3" name="Content Placeholder 2"/>
          <p:cNvSpPr>
            <a:spLocks noGrp="1"/>
          </p:cNvSpPr>
          <p:nvPr>
            <p:ph idx="4294967295"/>
          </p:nvPr>
        </p:nvSpPr>
        <p:spPr>
          <a:xfrm>
            <a:off x="1104932" y="1089497"/>
            <a:ext cx="5765800" cy="4887913"/>
          </a:xfrm>
          <a:prstGeom prst="rect">
            <a:avLst/>
          </a:prstGeom>
        </p:spPr>
        <p:txBody>
          <a:bodyPr/>
          <a:lstStyle/>
          <a:p>
            <a:pPr marL="0" indent="0" algn="ctr">
              <a:buNone/>
            </a:pPr>
            <a:r>
              <a:rPr lang="en-US" sz="2600" dirty="0">
                <a:ea typeface="ＭＳ Ｐゴシック" pitchFamily="34" charset="-128"/>
              </a:rPr>
              <a:t>No Obstruction Take-off - </a:t>
            </a:r>
            <a:r>
              <a:rPr lang="en-US" sz="2600" dirty="0">
                <a:solidFill>
                  <a:srgbClr val="0070C0"/>
                </a:solidFill>
                <a:ea typeface="ＭＳ Ｐゴシック" pitchFamily="34" charset="-128"/>
              </a:rPr>
              <a:t>50</a:t>
            </a:r>
            <a:r>
              <a:rPr lang="en-US" sz="2600" dirty="0">
                <a:ea typeface="ＭＳ Ｐゴシック" pitchFamily="34" charset="-128"/>
              </a:rPr>
              <a:t>/</a:t>
            </a:r>
            <a:r>
              <a:rPr lang="en-US" sz="2600" dirty="0">
                <a:solidFill>
                  <a:srgbClr val="FF0000"/>
                </a:solidFill>
                <a:ea typeface="ＭＳ Ｐゴシック" pitchFamily="34" charset="-128"/>
              </a:rPr>
              <a:t>70</a:t>
            </a:r>
            <a:r>
              <a:rPr lang="en-US" sz="2600" dirty="0">
                <a:ea typeface="ＭＳ Ｐゴシック" pitchFamily="34" charset="-128"/>
              </a:rPr>
              <a:t>:</a:t>
            </a:r>
          </a:p>
          <a:p>
            <a:pPr marL="0" indent="0" algn="ctr">
              <a:buNone/>
            </a:pPr>
            <a:r>
              <a:rPr lang="en-US" sz="2600" dirty="0">
                <a:solidFill>
                  <a:srgbClr val="0070C0"/>
                </a:solidFill>
                <a:ea typeface="ＭＳ Ｐゴシック" pitchFamily="34" charset="-128"/>
              </a:rPr>
              <a:t>50%</a:t>
            </a:r>
            <a:r>
              <a:rPr lang="en-US" sz="2600" b="0" dirty="0">
                <a:ea typeface="ＭＳ Ｐゴシック" pitchFamily="34" charset="-128"/>
              </a:rPr>
              <a:t> of the way down the runway</a:t>
            </a:r>
          </a:p>
          <a:p>
            <a:pPr marL="0" indent="0" algn="ctr">
              <a:buNone/>
            </a:pPr>
            <a:r>
              <a:rPr lang="en-US" sz="2600" dirty="0">
                <a:solidFill>
                  <a:srgbClr val="FF0000"/>
                </a:solidFill>
                <a:ea typeface="ＭＳ Ｐゴシック" pitchFamily="34" charset="-128"/>
              </a:rPr>
              <a:t>70%</a:t>
            </a:r>
            <a:r>
              <a:rPr lang="en-US" sz="2600" b="0" dirty="0">
                <a:ea typeface="ＭＳ Ｐゴシック" pitchFamily="34" charset="-128"/>
              </a:rPr>
              <a:t> of your calculated </a:t>
            </a:r>
            <a:r>
              <a:rPr lang="en-US" sz="2600" dirty="0">
                <a:solidFill>
                  <a:srgbClr val="00B050"/>
                </a:solidFill>
                <a:ea typeface="ＭＳ Ｐゴシック" pitchFamily="34" charset="-128"/>
              </a:rPr>
              <a:t>60</a:t>
            </a:r>
            <a:r>
              <a:rPr lang="en-US" sz="2600" b="0" dirty="0">
                <a:ea typeface="ＭＳ Ｐゴシック" pitchFamily="34" charset="-128"/>
              </a:rPr>
              <a:t> kts.</a:t>
            </a:r>
          </a:p>
          <a:p>
            <a:pPr marL="0" indent="0" algn="ctr">
              <a:buNone/>
            </a:pPr>
            <a:r>
              <a:rPr lang="en-US" sz="2600" b="0" dirty="0">
                <a:ea typeface="ＭＳ Ｐゴシック" pitchFamily="34" charset="-128"/>
              </a:rPr>
              <a:t>rotation speed: </a:t>
            </a:r>
          </a:p>
          <a:p>
            <a:pPr marL="342900" lvl="1" indent="0" algn="ctr">
              <a:buNone/>
            </a:pPr>
            <a:r>
              <a:rPr lang="en-US" sz="2600" b="1" dirty="0">
                <a:solidFill>
                  <a:srgbClr val="00B050"/>
                </a:solidFill>
                <a:ea typeface="ＭＳ Ｐゴシック" pitchFamily="34" charset="-128"/>
              </a:rPr>
              <a:t>60</a:t>
            </a:r>
            <a:r>
              <a:rPr lang="en-US" sz="2600" dirty="0">
                <a:ea typeface="ＭＳ Ｐゴシック" pitchFamily="34" charset="-128"/>
              </a:rPr>
              <a:t> x </a:t>
            </a:r>
            <a:r>
              <a:rPr lang="en-US" sz="2600" b="1" dirty="0">
                <a:solidFill>
                  <a:srgbClr val="FF0000"/>
                </a:solidFill>
                <a:ea typeface="ＭＳ Ｐゴシック" pitchFamily="34" charset="-128"/>
              </a:rPr>
              <a:t>.7</a:t>
            </a:r>
            <a:r>
              <a:rPr lang="en-US" sz="2600" dirty="0">
                <a:ea typeface="ＭＳ Ｐゴシック" pitchFamily="34" charset="-128"/>
              </a:rPr>
              <a:t> = 42kts. at </a:t>
            </a:r>
            <a:r>
              <a:rPr lang="en-US" sz="2600" b="1" dirty="0">
                <a:solidFill>
                  <a:srgbClr val="0070C0"/>
                </a:solidFill>
                <a:ea typeface="ＭＳ Ｐゴシック" pitchFamily="34" charset="-128"/>
              </a:rPr>
              <a:t>50%</a:t>
            </a:r>
            <a:r>
              <a:rPr lang="en-US" sz="2600" dirty="0">
                <a:ea typeface="ＭＳ Ｐゴシック" pitchFamily="34" charset="-128"/>
              </a:rPr>
              <a:t> of the Calculated Take-Off Distance (CTD)</a:t>
            </a:r>
          </a:p>
          <a:p>
            <a:pPr marL="0" lvl="1" indent="0" algn="ctr">
              <a:buNone/>
            </a:pPr>
            <a:r>
              <a:rPr lang="en-US" sz="2600" b="1" dirty="0">
                <a:ea typeface="ＭＳ Ｐゴシック" pitchFamily="34" charset="-128"/>
              </a:rPr>
              <a:t>Obstructions on Take-off - </a:t>
            </a:r>
            <a:r>
              <a:rPr lang="en-US" sz="2600" b="1" dirty="0">
                <a:solidFill>
                  <a:srgbClr val="7030A0"/>
                </a:solidFill>
                <a:ea typeface="ＭＳ Ｐゴシック" pitchFamily="34" charset="-128"/>
              </a:rPr>
              <a:t>30</a:t>
            </a:r>
            <a:r>
              <a:rPr lang="en-US" sz="2600" b="1" dirty="0">
                <a:ea typeface="ＭＳ Ｐゴシック" pitchFamily="34" charset="-128"/>
              </a:rPr>
              <a:t>/</a:t>
            </a:r>
            <a:r>
              <a:rPr lang="en-US" sz="2600" b="1" dirty="0">
                <a:solidFill>
                  <a:srgbClr val="FF0000"/>
                </a:solidFill>
                <a:ea typeface="ＭＳ Ｐゴシック" pitchFamily="34" charset="-128"/>
              </a:rPr>
              <a:t>70</a:t>
            </a:r>
            <a:r>
              <a:rPr lang="en-US" sz="2600" b="1" dirty="0">
                <a:ea typeface="ＭＳ Ｐゴシック" pitchFamily="34" charset="-128"/>
              </a:rPr>
              <a:t>:</a:t>
            </a:r>
            <a:endParaRPr lang="en-US" sz="2600" dirty="0">
              <a:ea typeface="ＭＳ Ｐゴシック" pitchFamily="34" charset="-128"/>
            </a:endParaRPr>
          </a:p>
          <a:p>
            <a:pPr lvl="1"/>
            <a:r>
              <a:rPr lang="en-US" sz="2600" dirty="0">
                <a:ea typeface="ＭＳ Ｐゴシック" pitchFamily="34" charset="-128"/>
              </a:rPr>
              <a:t> </a:t>
            </a:r>
            <a:r>
              <a:rPr lang="en-US" sz="2600" b="1" dirty="0">
                <a:solidFill>
                  <a:srgbClr val="00B050"/>
                </a:solidFill>
                <a:ea typeface="ＭＳ Ｐゴシック" pitchFamily="34" charset="-128"/>
              </a:rPr>
              <a:t>60</a:t>
            </a:r>
            <a:r>
              <a:rPr lang="en-US" sz="2600" dirty="0">
                <a:ea typeface="ＭＳ Ｐゴシック" pitchFamily="34" charset="-128"/>
              </a:rPr>
              <a:t> x </a:t>
            </a:r>
            <a:r>
              <a:rPr lang="en-US" sz="2600" b="1" dirty="0">
                <a:solidFill>
                  <a:srgbClr val="FF0000"/>
                </a:solidFill>
                <a:ea typeface="ＭＳ Ｐゴシック" pitchFamily="34" charset="-128"/>
              </a:rPr>
              <a:t>.7</a:t>
            </a:r>
            <a:r>
              <a:rPr lang="en-US" sz="2600" dirty="0">
                <a:ea typeface="ＭＳ Ｐゴシック" pitchFamily="34" charset="-128"/>
              </a:rPr>
              <a:t> = 42kts. at </a:t>
            </a:r>
            <a:r>
              <a:rPr lang="en-US" sz="2600" b="1" dirty="0">
                <a:solidFill>
                  <a:srgbClr val="7030A0"/>
                </a:solidFill>
                <a:ea typeface="ＭＳ Ｐゴシック" pitchFamily="34" charset="-128"/>
              </a:rPr>
              <a:t>30%</a:t>
            </a:r>
            <a:r>
              <a:rPr lang="en-US" sz="2600" dirty="0">
                <a:ea typeface="ＭＳ Ｐゴシック" pitchFamily="34" charset="-128"/>
              </a:rPr>
              <a:t> of CTD</a:t>
            </a:r>
          </a:p>
          <a:p>
            <a:pPr>
              <a:buFont typeface="Arial" panose="020B0604020202020204" pitchFamily="34" charset="0"/>
              <a:buChar char="•"/>
            </a:pPr>
            <a:endParaRPr lang="en-US" dirty="0"/>
          </a:p>
        </p:txBody>
      </p:sp>
      <p:cxnSp>
        <p:nvCxnSpPr>
          <p:cNvPr id="11" name="Straight Connector 10"/>
          <p:cNvCxnSpPr/>
          <p:nvPr/>
        </p:nvCxnSpPr>
        <p:spPr bwMode="auto">
          <a:xfrm>
            <a:off x="7992018" y="2902567"/>
            <a:ext cx="1739531" cy="0"/>
          </a:xfrm>
          <a:prstGeom prst="line">
            <a:avLst/>
          </a:pr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16159" y="1318271"/>
            <a:ext cx="491248" cy="534855"/>
          </a:xfrm>
          <a:prstGeom prst="rect">
            <a:avLst/>
          </a:prstGeom>
        </p:spPr>
      </p:pic>
      <p:pic>
        <p:nvPicPr>
          <p:cNvPr id="1032" name="Picture 8" descr="C:\Users\JAYMFL~1\AppData\Local\Temp\SNAGHTMLb8d01c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35570" y="2509977"/>
            <a:ext cx="558800" cy="509943"/>
          </a:xfrm>
          <a:prstGeom prst="rect">
            <a:avLst/>
          </a:prstGeom>
          <a:noFill/>
          <a:effectLst>
            <a:glow rad="139700">
              <a:srgbClr val="FFFF00">
                <a:alpha val="40000"/>
              </a:srgbClr>
            </a:glo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96920" y="980897"/>
            <a:ext cx="1718507" cy="2039023"/>
          </a:xfrm>
          <a:prstGeom prst="rect">
            <a:avLst/>
          </a:prstGeom>
          <a:effectLst>
            <a:glow rad="139700">
              <a:srgbClr val="FFFF00">
                <a:alpha val="40000"/>
              </a:srgbClr>
            </a:glow>
          </a:effectLst>
        </p:spPr>
      </p:pic>
      <p:cxnSp>
        <p:nvCxnSpPr>
          <p:cNvPr id="4" name="Straight Connector 3">
            <a:extLst>
              <a:ext uri="{FF2B5EF4-FFF2-40B4-BE49-F238E27FC236}">
                <a16:creationId xmlns:a16="http://schemas.microsoft.com/office/drawing/2014/main" id="{635A0F84-EC73-30B4-CCAA-20503102591B}"/>
              </a:ext>
            </a:extLst>
          </p:cNvPr>
          <p:cNvCxnSpPr/>
          <p:nvPr/>
        </p:nvCxnSpPr>
        <p:spPr bwMode="auto">
          <a:xfrm>
            <a:off x="7992018" y="3429000"/>
            <a:ext cx="1739531" cy="0"/>
          </a:xfrm>
          <a:prstGeom prst="line">
            <a:avLst/>
          </a:prstGeom>
          <a:noFill/>
          <a:ln w="76200"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2502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100000">
              <a:srgbClr val="FF9933"/>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EBC4C-9C62-46CA-4A7E-1D7732597EDE}"/>
              </a:ext>
            </a:extLst>
          </p:cNvPr>
          <p:cNvPicPr>
            <a:picLocks noChangeAspect="1"/>
          </p:cNvPicPr>
          <p:nvPr/>
        </p:nvPicPr>
        <p:blipFill>
          <a:blip r:embed="rId4"/>
          <a:stretch>
            <a:fillRect/>
          </a:stretch>
        </p:blipFill>
        <p:spPr>
          <a:xfrm>
            <a:off x="701469" y="566976"/>
            <a:ext cx="7497221" cy="525853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999C686-EA8C-3553-5D1B-09439A9B11ED}"/>
              </a:ext>
            </a:extLst>
          </p:cNvPr>
          <p:cNvPicPr>
            <a:picLocks noChangeAspect="1"/>
          </p:cNvPicPr>
          <p:nvPr/>
        </p:nvPicPr>
        <p:blipFill>
          <a:blip r:embed="rId5"/>
          <a:stretch>
            <a:fillRect/>
          </a:stretch>
        </p:blipFill>
        <p:spPr>
          <a:xfrm>
            <a:off x="8776421" y="1079007"/>
            <a:ext cx="2486372" cy="25054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91827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100000">
              <a:srgbClr val="FF9933"/>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87459D-30F9-8D9E-72A8-685B3558D720}"/>
              </a:ext>
            </a:extLst>
          </p:cNvPr>
          <p:cNvPicPr>
            <a:picLocks noChangeAspect="1"/>
          </p:cNvPicPr>
          <p:nvPr/>
        </p:nvPicPr>
        <p:blipFill>
          <a:blip r:embed="rId4"/>
          <a:stretch>
            <a:fillRect/>
          </a:stretch>
        </p:blipFill>
        <p:spPr>
          <a:xfrm>
            <a:off x="5535222" y="131316"/>
            <a:ext cx="6085278" cy="6595368"/>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4F4204A7-0F93-AAB6-15A1-C9BC6175169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6329" y="2106933"/>
            <a:ext cx="2928218" cy="290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481AB499-C4C2-8FA7-9955-C48FC32B7553}"/>
              </a:ext>
            </a:extLst>
          </p:cNvPr>
          <p:cNvSpPr txBox="1">
            <a:spLocks/>
          </p:cNvSpPr>
          <p:nvPr/>
        </p:nvSpPr>
        <p:spPr>
          <a:xfrm>
            <a:off x="571500"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4000" b="1" i="1" dirty="0">
                <a:solidFill>
                  <a:srgbClr val="002060"/>
                </a:solidFill>
                <a:latin typeface="Arial Black" panose="020B0A04020102020204" pitchFamily="34" charset="0"/>
                <a:ea typeface="ＭＳ Ｐゴシック" pitchFamily="34" charset="-128"/>
                <a:cs typeface="Arial" panose="020B0604020202020204" pitchFamily="34" charset="0"/>
              </a:rPr>
              <a:t>FAAST</a:t>
            </a:r>
            <a:r>
              <a:rPr lang="en-US" sz="4000" b="1" dirty="0">
                <a:solidFill>
                  <a:srgbClr val="002060"/>
                </a:solidFill>
                <a:latin typeface="Arial" panose="020B0604020202020204" pitchFamily="34" charset="0"/>
                <a:ea typeface="ＭＳ Ｐゴシック" pitchFamily="34" charset="-128"/>
                <a:cs typeface="Arial" panose="020B0604020202020204" pitchFamily="34" charset="0"/>
              </a:rPr>
              <a:t> </a:t>
            </a:r>
            <a:r>
              <a:rPr lang="en-US" sz="4000" dirty="0">
                <a:solidFill>
                  <a:srgbClr val="002060"/>
                </a:solidFill>
                <a:latin typeface="Arial" panose="020B0604020202020204" pitchFamily="34" charset="0"/>
                <a:ea typeface="ＭＳ Ｐゴシック" pitchFamily="34" charset="-128"/>
                <a:cs typeface="Arial" panose="020B0604020202020204" pitchFamily="34" charset="0"/>
              </a:rPr>
              <a:t>FRAT</a:t>
            </a:r>
            <a:r>
              <a:rPr lang="en-US" dirty="0">
                <a:ea typeface="ＭＳ Ｐゴシック" pitchFamily="34" charset="-128"/>
              </a:rPr>
              <a:t>	</a:t>
            </a:r>
          </a:p>
        </p:txBody>
      </p:sp>
    </p:spTree>
    <p:custDataLst>
      <p:tags r:id="rId1"/>
    </p:custDataLst>
    <p:extLst>
      <p:ext uri="{BB962C8B-B14F-4D97-AF65-F5344CB8AC3E}">
        <p14:creationId xmlns:p14="http://schemas.microsoft.com/office/powerpoint/2010/main" val="135338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B236-D41D-A23C-13E0-0E8C4CE1B50D}"/>
              </a:ext>
            </a:extLst>
          </p:cNvPr>
          <p:cNvSpPr txBox="1">
            <a:spLocks/>
          </p:cNvSpPr>
          <p:nvPr/>
        </p:nvSpPr>
        <p:spPr>
          <a:xfrm>
            <a:off x="811369" y="664433"/>
            <a:ext cx="4368602" cy="148372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5400" b="1" dirty="0">
                <a:solidFill>
                  <a:srgbClr val="002060"/>
                </a:solidFill>
                <a:latin typeface="Arial" panose="020B0604020202020204" pitchFamily="34" charset="0"/>
                <a:cs typeface="Arial" panose="020B0604020202020204" pitchFamily="34" charset="0"/>
              </a:rPr>
              <a:t>Safety Assurance </a:t>
            </a:r>
            <a:r>
              <a:rPr lang="en-US" sz="5400" dirty="0"/>
              <a:t>	</a:t>
            </a:r>
          </a:p>
        </p:txBody>
      </p:sp>
      <p:sp>
        <p:nvSpPr>
          <p:cNvPr id="3" name="Content Placeholder 2">
            <a:extLst>
              <a:ext uri="{FF2B5EF4-FFF2-40B4-BE49-F238E27FC236}">
                <a16:creationId xmlns:a16="http://schemas.microsoft.com/office/drawing/2014/main" id="{76293E24-17A5-4B49-729A-9009692F3E94}"/>
              </a:ext>
            </a:extLst>
          </p:cNvPr>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sz="3200" b="1" dirty="0">
              <a:latin typeface="Arial" panose="020B0604020202020204" pitchFamily="34" charset="0"/>
              <a:cs typeface="Arial" panose="020B0604020202020204" pitchFamily="34" charset="0"/>
            </a:endParaRPr>
          </a:p>
        </p:txBody>
      </p:sp>
      <p:pic>
        <p:nvPicPr>
          <p:cNvPr id="5" name="Picture 4" descr="A person reading a book to another person in a vehicle&#10;&#10;Description automatically generated with low confidence">
            <a:extLst>
              <a:ext uri="{FF2B5EF4-FFF2-40B4-BE49-F238E27FC236}">
                <a16:creationId xmlns:a16="http://schemas.microsoft.com/office/drawing/2014/main" id="{370CB125-9E9B-33F2-0FF9-B9F64CBCE21B}"/>
              </a:ext>
            </a:extLst>
          </p:cNvPr>
          <p:cNvPicPr>
            <a:picLocks noChangeAspect="1"/>
          </p:cNvPicPr>
          <p:nvPr/>
        </p:nvPicPr>
        <p:blipFill>
          <a:blip r:embed="rId4"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4B85BF89-D25A-C5A3-5007-8FE6667C3BD9}"/>
              </a:ext>
            </a:extLst>
          </p:cNvPr>
          <p:cNvSpPr txBox="1"/>
          <p:nvPr/>
        </p:nvSpPr>
        <p:spPr bwMode="auto">
          <a:xfrm>
            <a:off x="811369" y="2673148"/>
            <a:ext cx="369623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Aft>
                <a:spcPts val="0"/>
              </a:spcAft>
            </a:pPr>
            <a:r>
              <a:rPr lang="en-US" sz="2800" b="1" dirty="0">
                <a:latin typeface="Arial" panose="020B0604020202020204" pitchFamily="34" charset="0"/>
                <a:cs typeface="Arial" panose="020B0604020202020204" pitchFamily="34" charset="0"/>
              </a:rPr>
              <a:t>Post-flight debrief.</a:t>
            </a:r>
          </a:p>
          <a:p>
            <a:pPr fontAlgn="auto">
              <a:spcAft>
                <a:spcPts val="0"/>
              </a:spcAft>
            </a:pPr>
            <a:r>
              <a:rPr lang="en-US" sz="2800" b="1" dirty="0">
                <a:latin typeface="Arial" panose="020B0604020202020204" pitchFamily="34" charset="0"/>
                <a:cs typeface="Arial" panose="020B0604020202020204" pitchFamily="34" charset="0"/>
              </a:rPr>
              <a:t>Pilot performance assessment</a:t>
            </a:r>
          </a:p>
          <a:p>
            <a:pPr fontAlgn="auto">
              <a:spcAft>
                <a:spcPts val="0"/>
              </a:spcAft>
            </a:pPr>
            <a:r>
              <a:rPr lang="en-US" sz="2800" b="1" dirty="0">
                <a:latin typeface="Arial" panose="020B0604020202020204" pitchFamily="34" charset="0"/>
                <a:cs typeface="Arial" panose="020B0604020202020204" pitchFamily="34" charset="0"/>
              </a:rPr>
              <a:t>Feedback to Safety Risk Management</a:t>
            </a:r>
          </a:p>
        </p:txBody>
      </p:sp>
    </p:spTree>
    <p:custDataLst>
      <p:tags r:id="rId1"/>
    </p:custDataLst>
    <p:extLst>
      <p:ext uri="{BB962C8B-B14F-4D97-AF65-F5344CB8AC3E}">
        <p14:creationId xmlns:p14="http://schemas.microsoft.com/office/powerpoint/2010/main" val="4180168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524E-8B78-9955-C499-65AD366E5B48}"/>
              </a:ext>
            </a:extLst>
          </p:cNvPr>
          <p:cNvSpPr txBox="1">
            <a:spLocks/>
          </p:cNvSpPr>
          <p:nvPr/>
        </p:nvSpPr>
        <p:spPr>
          <a:xfrm>
            <a:off x="6387170" y="990027"/>
            <a:ext cx="4856086" cy="72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002060"/>
                </a:solidFill>
                <a:latin typeface="Arial" panose="020B0604020202020204" pitchFamily="34" charset="0"/>
                <a:ea typeface="ＭＳ Ｐゴシック" pitchFamily="34" charset="-128"/>
                <a:cs typeface="Arial" panose="020B0604020202020204" pitchFamily="34" charset="0"/>
              </a:rPr>
              <a:t>Safety Promotion</a:t>
            </a:r>
            <a:endParaRPr lang="en-US" sz="4800" dirty="0">
              <a:ea typeface="ＭＳ Ｐゴシック" pitchFamily="34" charset="-128"/>
            </a:endParaRPr>
          </a:p>
        </p:txBody>
      </p:sp>
      <p:pic>
        <p:nvPicPr>
          <p:cNvPr id="6" name="Picture 5" descr="A picture containing person, sky, outdoor, people&#10;&#10;Description automatically generated">
            <a:extLst>
              <a:ext uri="{FF2B5EF4-FFF2-40B4-BE49-F238E27FC236}">
                <a16:creationId xmlns:a16="http://schemas.microsoft.com/office/drawing/2014/main" id="{7708A256-5DBD-7E56-993D-59A011698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313" y="492044"/>
            <a:ext cx="5366519" cy="3577679"/>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round a table&#10;&#10;AI-generated content may be incorrect.">
            <a:extLst>
              <a:ext uri="{FF2B5EF4-FFF2-40B4-BE49-F238E27FC236}">
                <a16:creationId xmlns:a16="http://schemas.microsoft.com/office/drawing/2014/main" id="{3772812D-79CD-EC91-37AD-E8C0C7312AC9}"/>
              </a:ext>
            </a:extLst>
          </p:cNvPr>
          <p:cNvPicPr>
            <a:picLocks noChangeAspect="1"/>
          </p:cNvPicPr>
          <p:nvPr/>
        </p:nvPicPr>
        <p:blipFill>
          <a:blip r:embed="rId5"/>
          <a:stretch>
            <a:fillRect/>
          </a:stretch>
        </p:blipFill>
        <p:spPr>
          <a:xfrm>
            <a:off x="6096000" y="2166663"/>
            <a:ext cx="5600592" cy="34871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65326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642" y="630971"/>
            <a:ext cx="11207750" cy="574238"/>
          </a:xfrm>
        </p:spPr>
        <p:txBody>
          <a:bodyPr/>
          <a:lstStyle/>
          <a:p>
            <a:r>
              <a:rPr lang="en-US" dirty="0"/>
              <a:t>Safety Management Systems (SMS)- Review</a:t>
            </a:r>
          </a:p>
        </p:txBody>
      </p:sp>
      <p:pic>
        <p:nvPicPr>
          <p:cNvPr id="4" name="Content Placeholder 3"/>
          <p:cNvPicPr>
            <a:picLocks noGrp="1" noChangeAspect="1"/>
          </p:cNvPicPr>
          <p:nvPr>
            <p:ph idx="4294967295"/>
          </p:nvPr>
        </p:nvPicPr>
        <p:blipFill rotWithShape="1">
          <a:blip r:embed="rId4" cstate="screen">
            <a:extLst>
              <a:ext uri="{28A0092B-C50C-407E-A947-70E740481C1C}">
                <a14:useLocalDpi xmlns:a14="http://schemas.microsoft.com/office/drawing/2010/main"/>
              </a:ext>
            </a:extLst>
          </a:blip>
          <a:srcRect/>
          <a:stretch/>
        </p:blipFill>
        <p:spPr>
          <a:xfrm>
            <a:off x="1663274" y="1911651"/>
            <a:ext cx="7585075" cy="2689225"/>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1829792" y="1875855"/>
            <a:ext cx="2532184" cy="13188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Rectangle 6"/>
          <p:cNvSpPr/>
          <p:nvPr/>
        </p:nvSpPr>
        <p:spPr bwMode="auto">
          <a:xfrm>
            <a:off x="1650684" y="3208450"/>
            <a:ext cx="2711292" cy="11605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Rectangle 7"/>
          <p:cNvSpPr/>
          <p:nvPr/>
        </p:nvSpPr>
        <p:spPr bwMode="auto">
          <a:xfrm>
            <a:off x="6524883" y="1972571"/>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9" name="Rectangle 8"/>
          <p:cNvSpPr/>
          <p:nvPr/>
        </p:nvSpPr>
        <p:spPr bwMode="auto">
          <a:xfrm>
            <a:off x="6524883" y="3546395"/>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EB91E7EE-1EB0-A931-C930-F61E135BB3C4}"/>
              </a:ext>
            </a:extLst>
          </p:cNvPr>
          <p:cNvSpPr txBox="1"/>
          <p:nvPr/>
        </p:nvSpPr>
        <p:spPr bwMode="auto">
          <a:xfrm>
            <a:off x="1332640" y="4758503"/>
            <a:ext cx="80484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dirty="0">
                <a:hlinkClick r:id="rId5"/>
              </a:rPr>
              <a:t>Safety Management System (SMS) | Federal Aviation Administration (faa.gov)</a:t>
            </a:r>
            <a:endParaRPr lang="en-US" sz="1200" b="1" dirty="0">
              <a:solidFill>
                <a:srgbClr val="C0C0C0"/>
              </a:solidFill>
            </a:endParaRPr>
          </a:p>
        </p:txBody>
      </p:sp>
      <p:pic>
        <p:nvPicPr>
          <p:cNvPr id="12" name="Picture 11">
            <a:extLst>
              <a:ext uri="{FF2B5EF4-FFF2-40B4-BE49-F238E27FC236}">
                <a16:creationId xmlns:a16="http://schemas.microsoft.com/office/drawing/2014/main" id="{A9A7C9B5-3C8F-D995-75F5-5FD52A3DF4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54219" y="3310897"/>
            <a:ext cx="2497016" cy="2497016"/>
          </a:xfrm>
          <a:prstGeom prst="rect">
            <a:avLst/>
          </a:prstGeom>
        </p:spPr>
      </p:pic>
    </p:spTree>
    <p:custDataLst>
      <p:tags r:id="rId1"/>
    </p:custDataLst>
    <p:extLst>
      <p:ext uri="{BB962C8B-B14F-4D97-AF65-F5344CB8AC3E}">
        <p14:creationId xmlns:p14="http://schemas.microsoft.com/office/powerpoint/2010/main" val="78609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489652-A77C-A3DE-D9CC-1635A1F78D51}"/>
              </a:ext>
            </a:extLst>
          </p:cNvPr>
          <p:cNvSpPr/>
          <p:nvPr/>
        </p:nvSpPr>
        <p:spPr bwMode="auto">
          <a:xfrm>
            <a:off x="-76200" y="-171450"/>
            <a:ext cx="12268200" cy="7151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819149" y="3429000"/>
            <a:ext cx="5143500" cy="64633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lang="en-US" sz="3600" b="1" i="0" u="none" strike="noStrike" baseline="0" dirty="0">
                <a:solidFill>
                  <a:srgbClr val="0070C0"/>
                </a:solidFill>
                <a:latin typeface="+mn-lt"/>
                <a:hlinkClick r:id="rId4"/>
              </a:rPr>
              <a:t>http://bit.ly/HFcourses</a:t>
            </a:r>
            <a:endParaRPr lang="en-US" sz="3600" b="1" i="0" u="none" strike="noStrike" baseline="0" dirty="0">
              <a:solidFill>
                <a:srgbClr val="0070C0"/>
              </a:solidFill>
              <a:latin typeface="+mn-lt"/>
            </a:endParaRPr>
          </a:p>
        </p:txBody>
      </p:sp>
      <p:sp>
        <p:nvSpPr>
          <p:cNvPr id="7" name="Title 1">
            <a:extLst>
              <a:ext uri="{FF2B5EF4-FFF2-40B4-BE49-F238E27FC236}">
                <a16:creationId xmlns:a16="http://schemas.microsoft.com/office/drawing/2014/main" id="{E75A3576-8F42-E851-D820-DAB51A9211BC}"/>
              </a:ext>
            </a:extLst>
          </p:cNvPr>
          <p:cNvSpPr txBox="1">
            <a:spLocks/>
          </p:cNvSpPr>
          <p:nvPr/>
        </p:nvSpPr>
        <p:spPr bwMode="auto">
          <a:xfrm>
            <a:off x="819149" y="942397"/>
            <a:ext cx="6508929" cy="183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i="1" kern="0" dirty="0">
                <a:solidFill>
                  <a:srgbClr val="0070C0"/>
                </a:solidFill>
              </a:rPr>
              <a:t>Begin (or continue) </a:t>
            </a:r>
          </a:p>
          <a:p>
            <a:pPr>
              <a:buNone/>
            </a:pPr>
            <a:r>
              <a:rPr lang="en-US" i="1" kern="0" dirty="0">
                <a:solidFill>
                  <a:srgbClr val="0070C0"/>
                </a:solidFill>
              </a:rPr>
              <a:t>your Human Factors journey here</a:t>
            </a:r>
          </a:p>
        </p:txBody>
      </p:sp>
      <p:pic>
        <p:nvPicPr>
          <p:cNvPr id="3" name="Picture 2">
            <a:extLst>
              <a:ext uri="{FF2B5EF4-FFF2-40B4-BE49-F238E27FC236}">
                <a16:creationId xmlns:a16="http://schemas.microsoft.com/office/drawing/2014/main" id="{0BC9CC2F-5765-D75D-12DB-BBFB569AE87A}"/>
              </a:ext>
            </a:extLst>
          </p:cNvPr>
          <p:cNvPicPr>
            <a:picLocks noChangeAspect="1"/>
          </p:cNvPicPr>
          <p:nvPr/>
        </p:nvPicPr>
        <p:blipFill>
          <a:blip r:embed="rId5"/>
          <a:stretch>
            <a:fillRect/>
          </a:stretch>
        </p:blipFill>
        <p:spPr>
          <a:xfrm>
            <a:off x="7225403" y="20037"/>
            <a:ext cx="4420764" cy="57705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21102299"/>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5B9C68-358C-2402-3177-BD72A2539ED2}"/>
              </a:ext>
            </a:extLst>
          </p:cNvPr>
          <p:cNvSpPr txBox="1"/>
          <p:nvPr/>
        </p:nvSpPr>
        <p:spPr>
          <a:xfrm>
            <a:off x="741963" y="570453"/>
            <a:ext cx="4368602" cy="898124"/>
          </a:xfrm>
          <a:prstGeom prst="rect">
            <a:avLst/>
          </a:prstGeom>
        </p:spPr>
        <p:txBody>
          <a:bodyPr vert="horz" lIns="91440" tIns="45720" rIns="91440" bIns="45720" rtlCol="0" anchor="b">
            <a:normAutofit/>
          </a:bodyPr>
          <a:lstStyle/>
          <a:p>
            <a:pPr>
              <a:lnSpc>
                <a:spcPct val="90000"/>
              </a:lnSpc>
              <a:spcBef>
                <a:spcPct val="0"/>
              </a:spcBef>
              <a:spcAft>
                <a:spcPts val="600"/>
              </a:spcAft>
              <a:buNone/>
            </a:pPr>
            <a:r>
              <a:rPr lang="en-US" sz="5400" b="1" i="1" dirty="0">
                <a:solidFill>
                  <a:srgbClr val="0070C0"/>
                </a:solidFill>
                <a:effectLst/>
                <a:latin typeface="Arial" panose="020B0604020202020204" pitchFamily="34" charset="0"/>
                <a:ea typeface="+mj-ea"/>
                <a:cs typeface="Arial" panose="020B0604020202020204" pitchFamily="34" charset="0"/>
              </a:rPr>
              <a:t>Thank you!</a:t>
            </a:r>
            <a:endParaRPr lang="en-US" sz="5400" i="1" dirty="0">
              <a:solidFill>
                <a:srgbClr val="0070C0"/>
              </a:solidFill>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A3113993-F4FA-7062-A1FA-519624BBC406}"/>
              </a:ext>
            </a:extLst>
          </p:cNvPr>
          <p:cNvSpPr txBox="1">
            <a:spLocks/>
          </p:cNvSpPr>
          <p:nvPr/>
        </p:nvSpPr>
        <p:spPr>
          <a:xfrm>
            <a:off x="1215657" y="1768666"/>
            <a:ext cx="4243589" cy="332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b="1" i="0" dirty="0">
                <a:effectLst/>
                <a:latin typeface="Arial" panose="020B0604020202020204" pitchFamily="34" charset="0"/>
                <a:cs typeface="Arial" panose="020B0604020202020204" pitchFamily="34" charset="0"/>
              </a:rPr>
              <a:t>Aviate</a:t>
            </a:r>
            <a:r>
              <a:rPr lang="en-US" sz="2400" b="0" i="0" dirty="0">
                <a:effectLst/>
                <a:latin typeface="Arial" panose="020B0604020202020204" pitchFamily="34" charset="0"/>
                <a:cs typeface="Arial" panose="020B0604020202020204" pitchFamily="34" charset="0"/>
              </a:rPr>
              <a:t> - </a:t>
            </a:r>
            <a:r>
              <a:rPr lang="en-US" sz="2400" i="0" dirty="0">
                <a:effectLst/>
                <a:latin typeface="Arial" panose="020B0604020202020204" pitchFamily="34" charset="0"/>
                <a:cs typeface="Arial" panose="020B0604020202020204" pitchFamily="34" charset="0"/>
              </a:rPr>
              <a:t>Fly the aircraft first and maintain control.</a:t>
            </a:r>
          </a:p>
          <a:p>
            <a:pPr fontAlgn="base"/>
            <a:r>
              <a:rPr lang="en-US" sz="2400" b="1" i="0" dirty="0">
                <a:effectLst/>
                <a:latin typeface="Arial" panose="020B0604020202020204" pitchFamily="34" charset="0"/>
                <a:cs typeface="Arial" panose="020B0604020202020204" pitchFamily="34" charset="0"/>
              </a:rPr>
              <a:t>Navigate - </a:t>
            </a:r>
            <a:r>
              <a:rPr lang="en-US" sz="2400" i="0" dirty="0">
                <a:effectLst/>
                <a:latin typeface="Arial" panose="020B0604020202020204" pitchFamily="34" charset="0"/>
                <a:cs typeface="Arial" panose="020B0604020202020204" pitchFamily="34" charset="0"/>
              </a:rPr>
              <a:t>Manage your flight path to ensure you are clear of terrain, obstacles, and air traffic.  </a:t>
            </a:r>
          </a:p>
          <a:p>
            <a:pPr fontAlgn="base"/>
            <a:r>
              <a:rPr lang="en-US" sz="2400" b="1" i="0" dirty="0">
                <a:effectLst/>
                <a:latin typeface="Arial" panose="020B0604020202020204" pitchFamily="34" charset="0"/>
                <a:cs typeface="Arial" panose="020B0604020202020204" pitchFamily="34" charset="0"/>
              </a:rPr>
              <a:t>Communicate</a:t>
            </a:r>
            <a:r>
              <a:rPr lang="en-US" sz="2400" b="0" i="0" dirty="0">
                <a:effectLst/>
                <a:latin typeface="Arial" panose="020B0604020202020204" pitchFamily="34" charset="0"/>
                <a:cs typeface="Arial" panose="020B0604020202020204" pitchFamily="34" charset="0"/>
              </a:rPr>
              <a:t> - </a:t>
            </a:r>
            <a:r>
              <a:rPr lang="en-US" sz="2400" i="0" dirty="0">
                <a:effectLst/>
                <a:latin typeface="Arial" panose="020B0604020202020204" pitchFamily="34" charset="0"/>
                <a:cs typeface="Arial" panose="020B0604020202020204" pitchFamily="34" charset="0"/>
              </a:rPr>
              <a:t>With your aircraft under control in safe airspace; communicate and act on your intentions.</a:t>
            </a:r>
          </a:p>
        </p:txBody>
      </p:sp>
      <p:pic>
        <p:nvPicPr>
          <p:cNvPr id="7" name="Picture 6">
            <a:extLst>
              <a:ext uri="{FF2B5EF4-FFF2-40B4-BE49-F238E27FC236}">
                <a16:creationId xmlns:a16="http://schemas.microsoft.com/office/drawing/2014/main" id="{B05B121A-421F-C1DC-0165-90CD86D912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91087" y="570453"/>
            <a:ext cx="5231288" cy="5031855"/>
          </a:xfrm>
          <a:prstGeom prst="rect">
            <a:avLst/>
          </a:prstGeom>
        </p:spPr>
      </p:pic>
      <p:cxnSp>
        <p:nvCxnSpPr>
          <p:cNvPr id="9" name="Straight Connector 8">
            <a:extLst>
              <a:ext uri="{FF2B5EF4-FFF2-40B4-BE49-F238E27FC236}">
                <a16:creationId xmlns:a16="http://schemas.microsoft.com/office/drawing/2014/main" id="{B97F7FD4-98C4-B943-FE3A-C63F58808213}"/>
              </a:ext>
            </a:extLst>
          </p:cNvPr>
          <p:cNvCxnSpPr/>
          <p:nvPr/>
        </p:nvCxnSpPr>
        <p:spPr bwMode="auto">
          <a:xfrm>
            <a:off x="837127" y="1455313"/>
            <a:ext cx="6014434" cy="0"/>
          </a:xfrm>
          <a:prstGeom prst="line">
            <a:avLst/>
          </a:prstGeom>
          <a:noFill/>
          <a:ln w="762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27169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CEFA-160F-3B58-E0EE-60C3302B8BB9}"/>
              </a:ext>
            </a:extLst>
          </p:cNvPr>
          <p:cNvSpPr>
            <a:spLocks noGrp="1"/>
          </p:cNvSpPr>
          <p:nvPr>
            <p:ph type="title" idx="4294967295"/>
          </p:nvPr>
        </p:nvSpPr>
        <p:spPr>
          <a:xfrm>
            <a:off x="895350" y="344488"/>
            <a:ext cx="11296650" cy="609600"/>
          </a:xfrm>
          <a:prstGeom prst="rect">
            <a:avLst/>
          </a:prstGeom>
        </p:spPr>
        <p:txBody>
          <a:bodyPr/>
          <a:lstStyle/>
          <a:p>
            <a:r>
              <a:rPr lang="en-US" dirty="0"/>
              <a:t>Questions?</a:t>
            </a:r>
          </a:p>
        </p:txBody>
      </p:sp>
      <p:pic>
        <p:nvPicPr>
          <p:cNvPr id="10" name="Picture 9">
            <a:extLst>
              <a:ext uri="{FF2B5EF4-FFF2-40B4-BE49-F238E27FC236}">
                <a16:creationId xmlns:a16="http://schemas.microsoft.com/office/drawing/2014/main" id="{79BD877A-8548-C4DC-5378-4E97E593E624}"/>
              </a:ext>
            </a:extLst>
          </p:cNvPr>
          <p:cNvPicPr>
            <a:picLocks noChangeAspect="1"/>
          </p:cNvPicPr>
          <p:nvPr/>
        </p:nvPicPr>
        <p:blipFill>
          <a:blip r:embed="rId4"/>
          <a:stretch>
            <a:fillRect/>
          </a:stretch>
        </p:blipFill>
        <p:spPr>
          <a:xfrm>
            <a:off x="4240694" y="471205"/>
            <a:ext cx="3066667" cy="5142857"/>
          </a:xfrm>
          <a:prstGeom prst="rect">
            <a:avLst/>
          </a:prstGeom>
        </p:spPr>
      </p:pic>
    </p:spTree>
    <p:custDataLst>
      <p:tags r:id="rId1"/>
    </p:custDataLst>
    <p:extLst>
      <p:ext uri="{BB962C8B-B14F-4D97-AF65-F5344CB8AC3E}">
        <p14:creationId xmlns:p14="http://schemas.microsoft.com/office/powerpoint/2010/main" val="69901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9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855534" y="333375"/>
            <a:ext cx="10181660" cy="609600"/>
          </a:xfrm>
          <a:prstGeom prst="rect">
            <a:avLst/>
          </a:prstGeom>
        </p:spPr>
        <p:txBody>
          <a:bodyPr/>
          <a:lstStyle/>
          <a:p>
            <a:r>
              <a:rPr lang="en-US" sz="4800" b="1" dirty="0">
                <a:ea typeface="ＭＳ Ｐゴシック" pitchFamily="34" charset="-128"/>
              </a:rPr>
              <a:t>Overview</a:t>
            </a:r>
            <a:r>
              <a:rPr lang="en-US" dirty="0">
                <a:ea typeface="ＭＳ Ｐゴシック" pitchFamily="34" charset="-128"/>
              </a:rPr>
              <a:t>	</a:t>
            </a:r>
          </a:p>
        </p:txBody>
      </p:sp>
      <p:sp>
        <p:nvSpPr>
          <p:cNvPr id="6147" name="Content Placeholder 2"/>
          <p:cNvSpPr>
            <a:spLocks noGrp="1"/>
          </p:cNvSpPr>
          <p:nvPr>
            <p:ph idx="4294967295"/>
          </p:nvPr>
        </p:nvSpPr>
        <p:spPr>
          <a:xfrm>
            <a:off x="855535" y="1279126"/>
            <a:ext cx="6754813" cy="4391025"/>
          </a:xfrm>
          <a:prstGeom prst="rect">
            <a:avLst/>
          </a:prstGeom>
        </p:spPr>
        <p:txBody>
          <a:bodyPr/>
          <a:lstStyle/>
          <a:p>
            <a:r>
              <a:rPr lang="en-US" dirty="0">
                <a:ea typeface="ＭＳ Ｐゴシック" pitchFamily="34" charset="-128"/>
              </a:rPr>
              <a:t>General Aviation Joint Safety Committee (GAJSC) &amp; FAA </a:t>
            </a:r>
          </a:p>
          <a:p>
            <a:pPr marL="0" indent="0">
              <a:buNone/>
            </a:pPr>
            <a:r>
              <a:rPr lang="en-US" dirty="0">
                <a:ea typeface="ＭＳ Ｐゴシック" pitchFamily="34" charset="-128"/>
              </a:rPr>
              <a:t>    Accident Study Findings	</a:t>
            </a:r>
          </a:p>
          <a:p>
            <a:r>
              <a:rPr lang="en-US" dirty="0">
                <a:ea typeface="ＭＳ Ｐゴシック" pitchFamily="34" charset="-128"/>
              </a:rPr>
              <a:t>Aeronautical Decision Making</a:t>
            </a:r>
          </a:p>
          <a:p>
            <a:r>
              <a:rPr lang="en-US" dirty="0">
                <a:ea typeface="ＭＳ Ｐゴシック" pitchFamily="34" charset="-128"/>
              </a:rPr>
              <a:t>Single-pilot Crew Resource Management</a:t>
            </a:r>
          </a:p>
          <a:p>
            <a:r>
              <a:rPr lang="en-US" dirty="0">
                <a:ea typeface="ＭＳ Ｐゴシック" pitchFamily="34" charset="-128"/>
              </a:rPr>
              <a:t>Safety Culture</a:t>
            </a:r>
          </a:p>
          <a:p>
            <a:endParaRPr lang="en-US" dirty="0">
              <a:ea typeface="ＭＳ Ｐゴシック" pitchFamily="34" charset="-128"/>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666421">
            <a:off x="8063529" y="985116"/>
            <a:ext cx="3301274" cy="4290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3" name="Straight Connector 2">
            <a:extLst>
              <a:ext uri="{FF2B5EF4-FFF2-40B4-BE49-F238E27FC236}">
                <a16:creationId xmlns:a16="http://schemas.microsoft.com/office/drawing/2014/main" id="{C294EFEE-9CA7-E182-5F47-3613D4D1B025}"/>
              </a:ext>
            </a:extLst>
          </p:cNvPr>
          <p:cNvCxnSpPr/>
          <p:nvPr/>
        </p:nvCxnSpPr>
        <p:spPr bwMode="auto">
          <a:xfrm flipH="1">
            <a:off x="7514702" y="987317"/>
            <a:ext cx="784160" cy="4016955"/>
          </a:xfrm>
          <a:prstGeom prst="line">
            <a:avLst/>
          </a:prstGeom>
          <a:noFill/>
          <a:ln w="228600" cap="flat" cmpd="sng" algn="ctr">
            <a:solidFill>
              <a:srgbClr val="05B2B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3">
            <a:extLst>
              <a:ext uri="{FF2B5EF4-FFF2-40B4-BE49-F238E27FC236}">
                <a16:creationId xmlns:a16="http://schemas.microsoft.com/office/drawing/2014/main" id="{23D72C03-1112-774A-AF4B-C702E6CEA678}"/>
              </a:ext>
            </a:extLst>
          </p:cNvPr>
          <p:cNvCxnSpPr>
            <a:cxnSpLocks/>
          </p:cNvCxnSpPr>
          <p:nvPr/>
        </p:nvCxnSpPr>
        <p:spPr>
          <a:xfrm>
            <a:off x="708025" y="1111050"/>
            <a:ext cx="6400800" cy="0"/>
          </a:xfrm>
          <a:prstGeom prst="line">
            <a:avLst/>
          </a:prstGeom>
          <a:ln w="762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39A6FB-A8E0-E94D-220E-6ACB1B087E34}"/>
              </a:ext>
            </a:extLst>
          </p:cNvPr>
          <p:cNvCxnSpPr/>
          <p:nvPr/>
        </p:nvCxnSpPr>
        <p:spPr bwMode="auto">
          <a:xfrm flipH="1" flipV="1">
            <a:off x="7398324" y="5091534"/>
            <a:ext cx="3192087" cy="646196"/>
          </a:xfrm>
          <a:prstGeom prst="line">
            <a:avLst/>
          </a:prstGeom>
          <a:noFill/>
          <a:ln w="228600" cap="flat" cmpd="sng" algn="ctr">
            <a:solidFill>
              <a:srgbClr val="05B2B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512413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79815"/>
            <a:ext cx="6813257" cy="1723653"/>
          </a:xfrm>
        </p:spPr>
        <p:txBody>
          <a:bodyPr/>
          <a:lstStyle/>
          <a:p>
            <a:r>
              <a:rPr lang="en-US" dirty="0"/>
              <a:t>Topic of the Month - January</a:t>
            </a:r>
          </a:p>
          <a:p>
            <a:r>
              <a:rPr lang="en-US" dirty="0"/>
              <a:t>Safety Risk Management </a:t>
            </a:r>
            <a:br>
              <a:rPr lang="en-US" dirty="0"/>
            </a:br>
            <a:r>
              <a:rPr lang="en-US" dirty="0"/>
              <a:t>for GA Pilots</a:t>
            </a:r>
            <a:br>
              <a:rPr lang="en-US" dirty="0"/>
            </a:br>
            <a:endParaRPr lang="en-US" dirty="0"/>
          </a:p>
        </p:txBody>
      </p:sp>
    </p:spTree>
    <p:custDataLst>
      <p:tags r:id="rId1"/>
    </p:custDataLst>
    <p:extLst>
      <p:ext uri="{BB962C8B-B14F-4D97-AF65-F5344CB8AC3E}">
        <p14:creationId xmlns:p14="http://schemas.microsoft.com/office/powerpoint/2010/main" val="23530488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9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FC80FB-9C4D-16D1-B50C-51F6ED3E7540}"/>
              </a:ext>
            </a:extLst>
          </p:cNvPr>
          <p:cNvSpPr txBox="1">
            <a:spLocks/>
          </p:cNvSpPr>
          <p:nvPr/>
        </p:nvSpPr>
        <p:spPr>
          <a:xfrm>
            <a:off x="485347" y="814648"/>
            <a:ext cx="4269534" cy="20590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600"/>
              </a:spcAft>
            </a:pPr>
            <a:r>
              <a:rPr lang="en-US" sz="3200" b="1" i="1" kern="1200" dirty="0">
                <a:solidFill>
                  <a:srgbClr val="0070C0"/>
                </a:solidFill>
                <a:latin typeface="Arial Black" panose="020B0A04020102020204" pitchFamily="34" charset="0"/>
              </a:rPr>
              <a:t>1936 – 2026</a:t>
            </a:r>
          </a:p>
          <a:p>
            <a:pPr algn="ctr" fontAlgn="auto">
              <a:spcAft>
                <a:spcPts val="600"/>
              </a:spcAft>
            </a:pPr>
            <a:r>
              <a:rPr lang="en-US" sz="3200" b="1" kern="1200" dirty="0">
                <a:solidFill>
                  <a:srgbClr val="05B2BB"/>
                </a:solidFill>
                <a:latin typeface="Arial Black" panose="020B0A04020102020204" pitchFamily="34" charset="0"/>
              </a:rPr>
              <a:t>Celebrating nearly a century of progress!</a:t>
            </a:r>
            <a:r>
              <a:rPr lang="en-US" sz="1800" b="1" kern="1200" dirty="0">
                <a:solidFill>
                  <a:schemeClr val="bg1"/>
                </a:solidFill>
                <a:latin typeface="+mj-lt"/>
                <a:ea typeface="+mj-ea"/>
                <a:cs typeface="+mj-cs"/>
              </a:rPr>
              <a:t> </a:t>
            </a:r>
          </a:p>
        </p:txBody>
      </p:sp>
      <p:pic>
        <p:nvPicPr>
          <p:cNvPr id="4" name="Picture 3" descr="A yellow plane on a field&#10;&#10;AI-generated content may be incorrect.">
            <a:extLst>
              <a:ext uri="{FF2B5EF4-FFF2-40B4-BE49-F238E27FC236}">
                <a16:creationId xmlns:a16="http://schemas.microsoft.com/office/drawing/2014/main" id="{AA5D44A4-0F6E-3B08-53FF-07533397668B}"/>
              </a:ext>
            </a:extLst>
          </p:cNvPr>
          <p:cNvPicPr>
            <a:picLocks noChangeAspect="1"/>
          </p:cNvPicPr>
          <p:nvPr/>
        </p:nvPicPr>
        <p:blipFill>
          <a:blip r:embed="rId4"/>
          <a:stretch>
            <a:fillRect/>
          </a:stretch>
        </p:blipFill>
        <p:spPr>
          <a:xfrm>
            <a:off x="4996315" y="457870"/>
            <a:ext cx="6826717" cy="3465737"/>
          </a:xfrm>
          <a:prstGeom prst="rect">
            <a:avLst/>
          </a:prstGeom>
          <a:ln>
            <a:noFill/>
          </a:ln>
          <a:effectLst>
            <a:outerShdw blurRad="292100" dist="139700" dir="2700000" algn="tl" rotWithShape="0">
              <a:srgbClr val="333333">
                <a:alpha val="65000"/>
              </a:srgbClr>
            </a:outerShdw>
          </a:effectLst>
        </p:spPr>
      </p:pic>
      <p:pic>
        <p:nvPicPr>
          <p:cNvPr id="1026" name="Picture 2" descr="Piper Aircraft | Piper Announces the M700 FURY">
            <a:extLst>
              <a:ext uri="{FF2B5EF4-FFF2-40B4-BE49-F238E27FC236}">
                <a16:creationId xmlns:a16="http://schemas.microsoft.com/office/drawing/2014/main" id="{219D308B-7D1C-2519-4247-4248C474FAD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1" b="-1"/>
          <a:stretch/>
        </p:blipFill>
        <p:spPr bwMode="auto">
          <a:xfrm>
            <a:off x="730573" y="3346534"/>
            <a:ext cx="7949798" cy="3303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1716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0DC5-245B-BCC5-0501-19A91048242F}"/>
              </a:ext>
            </a:extLst>
          </p:cNvPr>
          <p:cNvSpPr txBox="1">
            <a:spLocks/>
          </p:cNvSpPr>
          <p:nvPr/>
        </p:nvSpPr>
        <p:spPr>
          <a:xfrm>
            <a:off x="734786" y="345280"/>
            <a:ext cx="4361383" cy="2561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4000" b="1" dirty="0">
                <a:solidFill>
                  <a:srgbClr val="0070C0"/>
                </a:solidFill>
                <a:effectLst>
                  <a:outerShdw blurRad="139700" dist="114300" dir="4200000" algn="tl">
                    <a:schemeClr val="bg1">
                      <a:lumMod val="85000"/>
                      <a:alpha val="43000"/>
                    </a:schemeClr>
                  </a:outerShdw>
                </a:effectLst>
                <a:latin typeface="Arial" panose="020B0604020202020204" pitchFamily="34" charset="0"/>
                <a:ea typeface="+mn-ea"/>
                <a:cs typeface="Arial" panose="020B0604020202020204" pitchFamily="34" charset="0"/>
              </a:rPr>
              <a:t>We’ve been busy with pilots too.</a:t>
            </a:r>
          </a:p>
          <a:p>
            <a:pPr fontAlgn="auto">
              <a:spcAft>
                <a:spcPts val="600"/>
              </a:spcAft>
            </a:pPr>
            <a:r>
              <a:rPr lang="en-US" sz="2000" b="1" dirty="0">
                <a:latin typeface="+mn-lt"/>
                <a:ea typeface="+mn-ea"/>
                <a:cs typeface="+mn-cs"/>
              </a:rPr>
              <a:t> </a:t>
            </a:r>
          </a:p>
        </p:txBody>
      </p:sp>
      <p:sp>
        <p:nvSpPr>
          <p:cNvPr id="3" name="TextBox 2">
            <a:extLst>
              <a:ext uri="{FF2B5EF4-FFF2-40B4-BE49-F238E27FC236}">
                <a16:creationId xmlns:a16="http://schemas.microsoft.com/office/drawing/2014/main" id="{3BCFCBE2-5507-6ABE-5BBC-A0839FF4D9F3}"/>
              </a:ext>
            </a:extLst>
          </p:cNvPr>
          <p:cNvSpPr txBox="1"/>
          <p:nvPr/>
        </p:nvSpPr>
        <p:spPr>
          <a:xfrm>
            <a:off x="378395" y="2274838"/>
            <a:ext cx="4717774" cy="2308324"/>
          </a:xfrm>
          <a:prstGeom prst="rect">
            <a:avLst/>
          </a:prstGeom>
          <a:noFill/>
        </p:spPr>
        <p:txBody>
          <a:bodyPr wrap="square" rtlCol="0">
            <a:spAutoFit/>
          </a:bodyPr>
          <a:lstStyle/>
          <a:p>
            <a:pPr algn="ctr">
              <a:buNone/>
            </a:pPr>
            <a:r>
              <a:rPr lang="en-US" sz="3200" b="1" dirty="0">
                <a:solidFill>
                  <a:srgbClr val="002060"/>
                </a:solidFill>
              </a:rPr>
              <a:t>Human Factors and Best Practices studies</a:t>
            </a:r>
          </a:p>
          <a:p>
            <a:pPr algn="ctr">
              <a:buNone/>
            </a:pPr>
            <a:r>
              <a:rPr lang="en-US" sz="3200" b="1" dirty="0">
                <a:solidFill>
                  <a:srgbClr val="002060"/>
                </a:solidFill>
              </a:rPr>
              <a:t>Safety Management Systems (SMS)</a:t>
            </a:r>
          </a:p>
        </p:txBody>
      </p:sp>
      <p:pic>
        <p:nvPicPr>
          <p:cNvPr id="6" name="Picture 5">
            <a:extLst>
              <a:ext uri="{FF2B5EF4-FFF2-40B4-BE49-F238E27FC236}">
                <a16:creationId xmlns:a16="http://schemas.microsoft.com/office/drawing/2014/main" id="{5B9A4F33-C8BB-54EC-2669-859D41E4EA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25787" y="614626"/>
            <a:ext cx="6491319" cy="486361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9057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3000">
              <a:schemeClr val="bg1"/>
            </a:gs>
            <a:gs pos="100000">
              <a:srgbClr val="FF9933"/>
            </a:gs>
          </a:gsLst>
          <a:lin ang="5400000" scaled="1"/>
        </a:gradFill>
        <a:effectLst/>
      </p:bgPr>
    </p:bg>
    <p:spTree>
      <p:nvGrpSpPr>
        <p:cNvPr id="1" name=""/>
        <p:cNvGrpSpPr/>
        <p:nvPr/>
      </p:nvGrpSpPr>
      <p:grpSpPr>
        <a:xfrm>
          <a:off x="0" y="0"/>
          <a:ext cx="0" cy="0"/>
          <a:chOff x="0" y="0"/>
          <a:chExt cx="0" cy="0"/>
        </a:xfrm>
      </p:grpSpPr>
      <p:pic>
        <p:nvPicPr>
          <p:cNvPr id="4" name="Picture 3" descr="Diagram&#10;&#10;AI-generated content may be incorrect.">
            <a:extLst>
              <a:ext uri="{FF2B5EF4-FFF2-40B4-BE49-F238E27FC236}">
                <a16:creationId xmlns:a16="http://schemas.microsoft.com/office/drawing/2014/main" id="{44D4508C-6B3A-B330-78FB-7B3C6F628548}"/>
              </a:ext>
            </a:extLst>
          </p:cNvPr>
          <p:cNvPicPr>
            <a:picLocks noChangeAspect="1"/>
          </p:cNvPicPr>
          <p:nvPr/>
        </p:nvPicPr>
        <p:blipFill>
          <a:blip r:embed="rId4"/>
          <a:stretch>
            <a:fillRect/>
          </a:stretch>
        </p:blipFill>
        <p:spPr>
          <a:xfrm>
            <a:off x="2452666" y="61687"/>
            <a:ext cx="6924090" cy="6734625"/>
          </a:xfrm>
          <a:prstGeom prst="rect">
            <a:avLst/>
          </a:prstGeom>
        </p:spPr>
      </p:pic>
      <p:pic>
        <p:nvPicPr>
          <p:cNvPr id="14" name="Picture 13">
            <a:extLst>
              <a:ext uri="{FF2B5EF4-FFF2-40B4-BE49-F238E27FC236}">
                <a16:creationId xmlns:a16="http://schemas.microsoft.com/office/drawing/2014/main" id="{F5317972-45D2-F980-370F-41C1A01EDF1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7995500">
            <a:off x="3302718" y="-226896"/>
            <a:ext cx="1327012" cy="2170888"/>
          </a:xfrm>
          <a:prstGeom prst="rect">
            <a:avLst/>
          </a:prstGeom>
        </p:spPr>
      </p:pic>
      <p:pic>
        <p:nvPicPr>
          <p:cNvPr id="15" name="Picture 14">
            <a:extLst>
              <a:ext uri="{FF2B5EF4-FFF2-40B4-BE49-F238E27FC236}">
                <a16:creationId xmlns:a16="http://schemas.microsoft.com/office/drawing/2014/main" id="{07A97937-DEC6-D8EC-E861-FAC07C311382}"/>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3504531">
            <a:off x="2617250" y="4157868"/>
            <a:ext cx="1327012" cy="2170888"/>
          </a:xfrm>
          <a:prstGeom prst="rect">
            <a:avLst/>
          </a:prstGeom>
        </p:spPr>
      </p:pic>
      <p:pic>
        <p:nvPicPr>
          <p:cNvPr id="16" name="Picture 15">
            <a:extLst>
              <a:ext uri="{FF2B5EF4-FFF2-40B4-BE49-F238E27FC236}">
                <a16:creationId xmlns:a16="http://schemas.microsoft.com/office/drawing/2014/main" id="{D3B17485-1EF3-ACEA-757A-82E894DFF35F}"/>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7810274">
            <a:off x="7889251" y="3642478"/>
            <a:ext cx="1327012" cy="2170888"/>
          </a:xfrm>
          <a:prstGeom prst="rect">
            <a:avLst/>
          </a:prstGeom>
        </p:spPr>
      </p:pic>
      <p:sp>
        <p:nvSpPr>
          <p:cNvPr id="17" name="Arrow: Up-Down 16">
            <a:extLst>
              <a:ext uri="{FF2B5EF4-FFF2-40B4-BE49-F238E27FC236}">
                <a16:creationId xmlns:a16="http://schemas.microsoft.com/office/drawing/2014/main" id="{AC91513C-6522-89DC-44CD-1C2EC7A07CC4}"/>
              </a:ext>
            </a:extLst>
          </p:cNvPr>
          <p:cNvSpPr/>
          <p:nvPr/>
        </p:nvSpPr>
        <p:spPr>
          <a:xfrm rot="19681862">
            <a:off x="6935313" y="2035365"/>
            <a:ext cx="669825" cy="1254252"/>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Down 17">
            <a:extLst>
              <a:ext uri="{FF2B5EF4-FFF2-40B4-BE49-F238E27FC236}">
                <a16:creationId xmlns:a16="http://schemas.microsoft.com/office/drawing/2014/main" id="{ABF13A9F-0265-09DE-27CF-0D159F676517}"/>
              </a:ext>
            </a:extLst>
          </p:cNvPr>
          <p:cNvSpPr/>
          <p:nvPr/>
        </p:nvSpPr>
        <p:spPr>
          <a:xfrm rot="16200000">
            <a:off x="5596423" y="4332448"/>
            <a:ext cx="669825" cy="1254252"/>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Down 18">
            <a:extLst>
              <a:ext uri="{FF2B5EF4-FFF2-40B4-BE49-F238E27FC236}">
                <a16:creationId xmlns:a16="http://schemas.microsoft.com/office/drawing/2014/main" id="{F03CF9D9-A740-E0F9-A965-BD61117A7B90}"/>
              </a:ext>
            </a:extLst>
          </p:cNvPr>
          <p:cNvSpPr/>
          <p:nvPr/>
        </p:nvSpPr>
        <p:spPr>
          <a:xfrm rot="1777414">
            <a:off x="4328657" y="2074221"/>
            <a:ext cx="669825" cy="1254252"/>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9251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50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8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0A30-B448-F83C-D41B-F4BE1779855E}"/>
              </a:ext>
            </a:extLst>
          </p:cNvPr>
          <p:cNvSpPr txBox="1">
            <a:spLocks/>
          </p:cNvSpPr>
          <p:nvPr/>
        </p:nvSpPr>
        <p:spPr>
          <a:xfrm>
            <a:off x="659700" y="259415"/>
            <a:ext cx="6239815" cy="903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600"/>
              </a:spcAft>
            </a:pPr>
            <a:r>
              <a:rPr lang="en-US" sz="4000" b="1" kern="1200" dirty="0">
                <a:solidFill>
                  <a:srgbClr val="0070C0"/>
                </a:solidFill>
                <a:latin typeface="Arial" panose="020B0604020202020204" pitchFamily="34" charset="0"/>
                <a:cs typeface="Arial" panose="020B0604020202020204" pitchFamily="34" charset="0"/>
              </a:rPr>
              <a:t>Safety Policy</a:t>
            </a:r>
            <a:r>
              <a:rPr lang="en-US" sz="4000" kern="1200" dirty="0">
                <a:solidFill>
                  <a:srgbClr val="0070C0"/>
                </a:solidFill>
                <a:latin typeface="+mj-lt"/>
                <a:ea typeface="+mj-ea"/>
                <a:cs typeface="+mj-cs"/>
              </a:rPr>
              <a:t>	</a:t>
            </a:r>
          </a:p>
        </p:txBody>
      </p:sp>
      <p:sp>
        <p:nvSpPr>
          <p:cNvPr id="31" name="Content Placeholder 2">
            <a:extLst>
              <a:ext uri="{FF2B5EF4-FFF2-40B4-BE49-F238E27FC236}">
                <a16:creationId xmlns:a16="http://schemas.microsoft.com/office/drawing/2014/main" id="{21A496E7-22C9-4268-1FF5-D5D5F62F1D3F}"/>
              </a:ext>
            </a:extLst>
          </p:cNvPr>
          <p:cNvSpPr txBox="1">
            <a:spLocks/>
          </p:cNvSpPr>
          <p:nvPr/>
        </p:nvSpPr>
        <p:spPr>
          <a:xfrm>
            <a:off x="714777" y="1162613"/>
            <a:ext cx="10817523" cy="4532774"/>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400" b="1" dirty="0">
                <a:latin typeface="Arial" panose="020B0604020202020204" pitchFamily="34" charset="0"/>
                <a:cs typeface="Arial" panose="020B0604020202020204" pitchFamily="34" charset="0"/>
              </a:rPr>
              <a:t>Safety is my highest priority.</a:t>
            </a:r>
          </a:p>
          <a:p>
            <a:pPr fontAlgn="auto">
              <a:spcAft>
                <a:spcPts val="0"/>
              </a:spcAft>
            </a:pPr>
            <a:r>
              <a:rPr lang="en-US" sz="2400" b="1" dirty="0">
                <a:latin typeface="Arial" panose="020B0604020202020204" pitchFamily="34" charset="0"/>
                <a:cs typeface="Arial" panose="020B0604020202020204" pitchFamily="34" charset="0"/>
              </a:rPr>
              <a:t>I will maintain or increase my pilot knowledge and skill.</a:t>
            </a:r>
          </a:p>
          <a:p>
            <a:pPr fontAlgn="auto">
              <a:spcAft>
                <a:spcPts val="0"/>
              </a:spcAft>
            </a:pPr>
            <a:r>
              <a:rPr lang="en-US" sz="2400" b="1" dirty="0">
                <a:latin typeface="Arial" panose="020B0604020202020204" pitchFamily="34" charset="0"/>
                <a:cs typeface="Arial" panose="020B0604020202020204" pitchFamily="34" charset="0"/>
              </a:rPr>
              <a:t>I will conduct all flight operations in compliance with applicable rules and regulations.</a:t>
            </a:r>
          </a:p>
          <a:p>
            <a:pPr fontAlgn="auto">
              <a:spcAft>
                <a:spcPts val="0"/>
              </a:spcAft>
            </a:pPr>
            <a:r>
              <a:rPr lang="en-US" sz="2400" b="1" dirty="0">
                <a:latin typeface="Arial" panose="020B0604020202020204" pitchFamily="34" charset="0"/>
                <a:cs typeface="Arial" panose="020B0604020202020204" pitchFamily="34" charset="0"/>
              </a:rPr>
              <a:t>I will define &amp; document my pilot performance capabilities.</a:t>
            </a:r>
          </a:p>
          <a:p>
            <a:pPr fontAlgn="auto">
              <a:spcAft>
                <a:spcPts val="0"/>
              </a:spcAft>
            </a:pPr>
            <a:r>
              <a:rPr lang="en-US" sz="2400" b="1" dirty="0">
                <a:latin typeface="Arial" panose="020B0604020202020204" pitchFamily="34" charset="0"/>
                <a:cs typeface="Arial" panose="020B0604020202020204" pitchFamily="34" charset="0"/>
              </a:rPr>
              <a:t>I will identify hazards and assess risks for all flight operations.</a:t>
            </a:r>
          </a:p>
          <a:p>
            <a:pPr fontAlgn="auto">
              <a:spcAft>
                <a:spcPts val="0"/>
              </a:spcAft>
            </a:pPr>
            <a:r>
              <a:rPr lang="en-US" sz="2400" b="1" dirty="0">
                <a:latin typeface="Arial" panose="020B0604020202020204" pitchFamily="34" charset="0"/>
                <a:cs typeface="Arial" panose="020B0604020202020204" pitchFamily="34" charset="0"/>
              </a:rPr>
              <a:t>I will eliminate identified risks or mitigate them to acceptable levels of safety.</a:t>
            </a:r>
          </a:p>
          <a:p>
            <a:pPr fontAlgn="auto">
              <a:spcAft>
                <a:spcPts val="0"/>
              </a:spcAft>
            </a:pPr>
            <a:r>
              <a:rPr lang="en-US" sz="2400" b="1" dirty="0">
                <a:latin typeface="Arial" panose="020B0604020202020204" pitchFamily="34" charset="0"/>
                <a:cs typeface="Arial" panose="020B0604020202020204" pitchFamily="34" charset="0"/>
              </a:rPr>
              <a:t>I will assess my pilot performance after each flight.</a:t>
            </a:r>
          </a:p>
          <a:p>
            <a:pPr fontAlgn="auto">
              <a:spcAft>
                <a:spcPts val="0"/>
              </a:spcAft>
            </a:pPr>
            <a:r>
              <a:rPr lang="en-US" sz="2400" b="1" dirty="0">
                <a:latin typeface="Arial" panose="020B0604020202020204" pitchFamily="34" charset="0"/>
                <a:cs typeface="Arial" panose="020B0604020202020204" pitchFamily="34" charset="0"/>
              </a:rPr>
              <a:t>I will adjust expected performance values according to post-flight assessments.</a:t>
            </a:r>
          </a:p>
          <a:p>
            <a:pPr fontAlgn="auto">
              <a:spcAft>
                <a:spcPts val="0"/>
              </a:spcAft>
            </a:pPr>
            <a:r>
              <a:rPr lang="en-US" sz="2400" b="1" dirty="0">
                <a:latin typeface="Arial" panose="020B0604020202020204" pitchFamily="34" charset="0"/>
                <a:cs typeface="Arial" panose="020B0604020202020204" pitchFamily="34" charset="0"/>
              </a:rPr>
              <a:t>I will promote safety policy to the general aviation safety community.</a:t>
            </a:r>
          </a:p>
        </p:txBody>
      </p:sp>
    </p:spTree>
    <p:custDataLst>
      <p:tags r:id="rId1"/>
    </p:custDataLst>
    <p:extLst>
      <p:ext uri="{BB962C8B-B14F-4D97-AF65-F5344CB8AC3E}">
        <p14:creationId xmlns:p14="http://schemas.microsoft.com/office/powerpoint/2010/main" val="395976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4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8774" y="450436"/>
            <a:ext cx="11474450" cy="609600"/>
          </a:xfrm>
        </p:spPr>
        <p:txBody>
          <a:bodyPr/>
          <a:lstStyle/>
          <a:p>
            <a:r>
              <a:rPr lang="en-US" sz="4000" b="1" dirty="0">
                <a:solidFill>
                  <a:srgbClr val="002060"/>
                </a:solidFill>
              </a:rPr>
              <a:t>Safety</a:t>
            </a:r>
            <a:r>
              <a:rPr lang="en-US" b="1" dirty="0">
                <a:solidFill>
                  <a:srgbClr val="002060"/>
                </a:solidFill>
              </a:rPr>
              <a:t> </a:t>
            </a:r>
            <a:r>
              <a:rPr lang="en-US" sz="4000" b="1" dirty="0">
                <a:solidFill>
                  <a:srgbClr val="002060"/>
                </a:solidFill>
              </a:rPr>
              <a:t>Risk Management – A matter of balance</a:t>
            </a:r>
            <a:endParaRPr lang="en-US" b="1" dirty="0">
              <a:solidFill>
                <a:srgbClr val="002060"/>
              </a:solidFill>
            </a:endParaRPr>
          </a:p>
        </p:txBody>
      </p:sp>
      <p:pic>
        <p:nvPicPr>
          <p:cNvPr id="5" name="Content Placeholder 4" descr="Blog: Does work-life balance exist? — People Matters"/>
          <p:cNvPicPr>
            <a:picLocks noGrp="1" noChangeAspect="1"/>
          </p:cNvPicPr>
          <p:nvPr>
            <p:ph idx="4294967295"/>
          </p:nvPr>
        </p:nvPicPr>
        <p:blipFill>
          <a:blip r:embed="rId4">
            <a:extLst>
              <a:ext uri="{28A0092B-C50C-407E-A947-70E740481C1C}">
                <a14:useLocalDpi xmlns:a14="http://schemas.microsoft.com/office/drawing/2010/main"/>
              </a:ext>
            </a:extLst>
          </a:blip>
          <a:stretch>
            <a:fillRect/>
          </a:stretch>
        </p:blipFill>
        <p:spPr>
          <a:xfrm>
            <a:off x="2066924" y="1253790"/>
            <a:ext cx="8058150" cy="453072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bwMode="auto">
          <a:xfrm>
            <a:off x="2274887" y="1576035"/>
            <a:ext cx="287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dirty="0">
                <a:solidFill>
                  <a:srgbClr val="C00000"/>
                </a:solidFill>
              </a:rPr>
              <a:t>Flight Challenges</a:t>
            </a:r>
          </a:p>
        </p:txBody>
      </p:sp>
      <p:sp>
        <p:nvSpPr>
          <p:cNvPr id="8" name="TextBox 7"/>
          <p:cNvSpPr txBox="1"/>
          <p:nvPr/>
        </p:nvSpPr>
        <p:spPr bwMode="auto">
          <a:xfrm>
            <a:off x="7046915" y="1391369"/>
            <a:ext cx="287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a:solidFill>
                  <a:srgbClr val="0070C0"/>
                </a:solidFill>
              </a:rPr>
              <a:t>Knowledge, Skill, &amp; Technology</a:t>
            </a:r>
          </a:p>
        </p:txBody>
      </p:sp>
      <p:sp>
        <p:nvSpPr>
          <p:cNvPr id="9" name="TextBox 8"/>
          <p:cNvSpPr txBox="1"/>
          <p:nvPr/>
        </p:nvSpPr>
        <p:spPr bwMode="auto">
          <a:xfrm>
            <a:off x="5021262" y="2895388"/>
            <a:ext cx="2149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a:solidFill>
                  <a:srgbClr val="00B050"/>
                </a:solidFill>
              </a:rPr>
              <a:t>Safety Risk Management</a:t>
            </a:r>
          </a:p>
        </p:txBody>
      </p:sp>
    </p:spTree>
    <p:custDataLst>
      <p:tags r:id="rId1"/>
    </p:custDataLst>
    <p:extLst>
      <p:ext uri="{BB962C8B-B14F-4D97-AF65-F5344CB8AC3E}">
        <p14:creationId xmlns:p14="http://schemas.microsoft.com/office/powerpoint/2010/main" val="409103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0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5350" y="344488"/>
            <a:ext cx="11296650" cy="609600"/>
          </a:xfrm>
        </p:spPr>
        <p:txBody>
          <a:bodyPr/>
          <a:lstStyle/>
          <a:p>
            <a:r>
              <a:rPr lang="en-US" b="1" dirty="0">
                <a:solidFill>
                  <a:srgbClr val="002060"/>
                </a:solidFill>
              </a:rPr>
              <a:t>Hazards and Risks</a:t>
            </a:r>
          </a:p>
        </p:txBody>
      </p:sp>
      <p:sp>
        <p:nvSpPr>
          <p:cNvPr id="3" name="Content Placeholder 2"/>
          <p:cNvSpPr>
            <a:spLocks noGrp="1"/>
          </p:cNvSpPr>
          <p:nvPr>
            <p:ph idx="4294967295"/>
          </p:nvPr>
        </p:nvSpPr>
        <p:spPr>
          <a:xfrm>
            <a:off x="895350" y="1233487"/>
            <a:ext cx="8023225" cy="4391025"/>
          </a:xfrm>
          <a:prstGeom prst="rect">
            <a:avLst/>
          </a:prstGeom>
        </p:spPr>
        <p:txBody>
          <a:bodyPr/>
          <a:lstStyle/>
          <a:p>
            <a:pPr marL="0" indent="0">
              <a:buNone/>
            </a:pPr>
            <a:r>
              <a:rPr lang="en-US" sz="3200" b="1" dirty="0"/>
              <a:t>Hazard</a:t>
            </a:r>
          </a:p>
          <a:p>
            <a:pPr lvl="1"/>
            <a:r>
              <a:rPr lang="en-US" sz="2800" dirty="0"/>
              <a:t>A condition, event, object or circumstance</a:t>
            </a:r>
            <a:br>
              <a:rPr lang="en-US" sz="2800" dirty="0"/>
            </a:br>
            <a:r>
              <a:rPr lang="en-US" sz="2800" dirty="0"/>
              <a:t>that could cause or contribute to an </a:t>
            </a:r>
            <a:br>
              <a:rPr lang="en-US" sz="2800" dirty="0"/>
            </a:br>
            <a:r>
              <a:rPr lang="en-US" sz="2800" dirty="0"/>
              <a:t>unwanted event</a:t>
            </a:r>
          </a:p>
          <a:p>
            <a:pPr lvl="1"/>
            <a:endParaRPr lang="en-US" sz="2800" dirty="0"/>
          </a:p>
          <a:p>
            <a:pPr marL="0" indent="0">
              <a:buNone/>
            </a:pPr>
            <a:r>
              <a:rPr lang="en-US" sz="3200" b="1" dirty="0"/>
              <a:t>Risk</a:t>
            </a:r>
          </a:p>
          <a:p>
            <a:pPr lvl="1"/>
            <a:r>
              <a:rPr lang="en-US" sz="2800" dirty="0"/>
              <a:t>The future influence of hazards on safe</a:t>
            </a:r>
            <a:br>
              <a:rPr lang="en-US" sz="2800" dirty="0"/>
            </a:br>
            <a:r>
              <a:rPr lang="en-US" sz="2800" dirty="0"/>
              <a:t>operations</a:t>
            </a:r>
          </a:p>
        </p:txBody>
      </p:sp>
      <p:pic>
        <p:nvPicPr>
          <p:cNvPr id="5" name="Picture 4" descr="Public Domain Clip Art Image | Signs Hazard Warning | ID ..."/>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7741" y="1086411"/>
            <a:ext cx="2522000" cy="2219255"/>
          </a:xfrm>
          <a:prstGeom prst="rect">
            <a:avLst/>
          </a:prstGeom>
        </p:spPr>
      </p:pic>
      <p:pic>
        <p:nvPicPr>
          <p:cNvPr id="6" name="Picture 5" descr="Counterparty risk | Navesink International"/>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7377" y="3492662"/>
            <a:ext cx="2932117" cy="2199088"/>
          </a:xfrm>
          <a:prstGeom prst="rect">
            <a:avLst/>
          </a:prstGeom>
        </p:spPr>
      </p:pic>
    </p:spTree>
    <p:custDataLst>
      <p:tags r:id="rId1"/>
    </p:custDataLst>
    <p:extLst>
      <p:ext uri="{BB962C8B-B14F-4D97-AF65-F5344CB8AC3E}">
        <p14:creationId xmlns:p14="http://schemas.microsoft.com/office/powerpoint/2010/main" val="279628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T1LtJmSb"/>
  <p:tag name="ARTICULATE_DESIGN_ID_CUSTOM DESIGN" val="ShLpoQ3C"/>
  <p:tag name="ARTICULATE_SLIDE_THUMBNAIL_REFRESH" val="1"/>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467F6944268B4E94985C3A159EB571" ma:contentTypeVersion="8" ma:contentTypeDescription="Create a new document." ma:contentTypeScope="" ma:versionID="77c52babe1237452f30ec5ef8ab905f0">
  <xsd:schema xmlns:xsd="http://www.w3.org/2001/XMLSchema" xmlns:xs="http://www.w3.org/2001/XMLSchema" xmlns:p="http://schemas.microsoft.com/office/2006/metadata/properties" xmlns:ns2="04289566-cf42-4ce7-aa7c-2469c3d4502e" targetNamespace="http://schemas.microsoft.com/office/2006/metadata/properties" ma:root="true" ma:fieldsID="0ccabe106d0661e9315084e66c6ec606" ns2:_="">
    <xsd:import namespace="04289566-cf42-4ce7-aa7c-2469c3d4502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5YDFD77UPU3F-957023656-4362</_dlc_DocId>
    <_dlc_DocIdUrl xmlns="04289566-cf42-4ce7-aa7c-2469c3d4502e">
      <Url>https://avssp.faa.gov/avs/afsfaast/FAASTeamReps/_layouts/15/DocIdRedir.aspx?ID=5YDFD77UPU3F-957023656-4362</Url>
      <Description>5YDFD77UPU3F-957023656-4362</Description>
    </_dlc_DocIdUrl>
    <_dlc_DocIdPersistId xmlns="04289566-cf42-4ce7-aa7c-2469c3d4502e"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2.xml><?xml version="1.0" encoding="utf-8"?>
<ds:datastoreItem xmlns:ds="http://schemas.openxmlformats.org/officeDocument/2006/customXml" ds:itemID="{CD0535F1-78A1-4945-8C16-92F2FAD07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80675E-01F7-49AA-B61E-EE85CFCAD03B}">
  <ds:schemaRefs>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04289566-cf42-4ce7-aa7c-2469c3d4502e"/>
    <ds:schemaRef ds:uri="http://www.w3.org/XML/1998/namespace"/>
    <ds:schemaRef ds:uri="http://purl.org/dc/elements/1.1/"/>
  </ds:schemaRefs>
</ds:datastoreItem>
</file>

<file path=customXml/itemProps4.xml><?xml version="1.0" encoding="utf-8"?>
<ds:datastoreItem xmlns:ds="http://schemas.openxmlformats.org/officeDocument/2006/customXml" ds:itemID="{AD87A9F7-E43A-492E-B752-0AFEBEE5189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40170</TotalTime>
  <Words>3796</Words>
  <Application>Microsoft Office PowerPoint</Application>
  <PresentationFormat>Widescreen</PresentationFormat>
  <Paragraphs>378</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ＭＳ Ｐゴシック</vt:lpstr>
      <vt:lpstr>Arial</vt:lpstr>
      <vt:lpstr>Arial Black</vt:lpstr>
      <vt:lpstr>Helvetica Neue Medium</vt:lpstr>
      <vt:lpstr>Times New Roman</vt:lpstr>
      <vt:lpstr>var(--font-family-body)</vt:lpstr>
      <vt:lpstr>1_Custom Design</vt:lpstr>
      <vt:lpstr>6_Custom Design</vt:lpstr>
      <vt:lpstr>PowerPoint Presentation</vt:lpstr>
      <vt:lpstr>Welcome</vt:lpstr>
      <vt:lpstr>Overview </vt:lpstr>
      <vt:lpstr>PowerPoint Presentation</vt:lpstr>
      <vt:lpstr>PowerPoint Presentation</vt:lpstr>
      <vt:lpstr>PowerPoint Presentation</vt:lpstr>
      <vt:lpstr>PowerPoint Presentation</vt:lpstr>
      <vt:lpstr>Safety Risk Management – A matter of balance</vt:lpstr>
      <vt:lpstr>Hazards and Risks</vt:lpstr>
      <vt:lpstr>Severity of consequences </vt:lpstr>
      <vt:lpstr>Risk Assessment &amp; Disposition</vt:lpstr>
      <vt:lpstr>The SRM Process</vt:lpstr>
      <vt:lpstr>Risk Assessment</vt:lpstr>
      <vt:lpstr>Risk Assessment</vt:lpstr>
      <vt:lpstr>Residual Risk</vt:lpstr>
      <vt:lpstr>PowerPoint Presentation</vt:lpstr>
      <vt:lpstr>PowerPoint Presentation</vt:lpstr>
      <vt:lpstr>PowerPoint Presentation</vt:lpstr>
      <vt:lpstr>PowerPoint Presentation</vt:lpstr>
      <vt:lpstr>PowerPoint Presentation</vt:lpstr>
      <vt:lpstr>Is my aircraft performing as expected?</vt:lpstr>
      <vt:lpstr>PowerPoint Presentation</vt:lpstr>
      <vt:lpstr>PowerPoint Presentation</vt:lpstr>
      <vt:lpstr>PowerPoint Presentation</vt:lpstr>
      <vt:lpstr>PowerPoint Presentation</vt:lpstr>
      <vt:lpstr>Safety Management Systems (SMS)- Review</vt:lpstr>
      <vt:lpstr>PowerPoint Presentation</vt:lpstr>
      <vt:lpstr>PowerPoint Presentation</vt:lpstr>
      <vt:lpstr>Questions?</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Micetic, Jonathan</cp:lastModifiedBy>
  <cp:revision>1255</cp:revision>
  <dcterms:created xsi:type="dcterms:W3CDTF">2005-01-28T20:32:53Z</dcterms:created>
  <dcterms:modified xsi:type="dcterms:W3CDTF">2026-04-14T18:36:15Z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0x0101005E467F6944268B4E94985C3A159EB571</vt:lpwstr>
  </property>
  <property fmtid="{D5CDD505-2E9C-101B-9397-08002B2CF9AE}" pid="3" name="_dlc_DocIdItemGuid">
    <vt:lpwstr>d82613b4-6186-4ac0-af21-607dce8b60e1</vt:lpwstr>
  </property>
  <property fmtid="{D5CDD505-2E9C-101B-9397-08002B2CF9AE}" pid="4" name="ArticulateGUID">
    <vt:lpwstr>5A4C87E4-F6AD-482F-8C22-82125F6970CC</vt:lpwstr>
  </property>
  <property fmtid="{D5CDD505-2E9C-101B-9397-08002B2CF9AE}" pid="5" name="ArticulatePath">
    <vt:lpwstr>Human Factors Intro and Safety Culture-PPT-Wide-Rev 2</vt:lpwstr>
  </property>
  <property fmtid="{D5CDD505-2E9C-101B-9397-08002B2CF9AE}" pid="6" name="URL">
    <vt:lpwstr/>
  </property>
</Properties>
</file>