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Lst>
  <p:notesMasterIdLst>
    <p:notesMasterId r:id="rId25"/>
  </p:notesMasterIdLst>
  <p:handoutMasterIdLst>
    <p:handoutMasterId r:id="rId26"/>
  </p:handoutMasterIdLst>
  <p:sldIdLst>
    <p:sldId id="389" r:id="rId6"/>
    <p:sldId id="274" r:id="rId7"/>
    <p:sldId id="275" r:id="rId8"/>
    <p:sldId id="390" r:id="rId9"/>
    <p:sldId id="392" r:id="rId10"/>
    <p:sldId id="394" r:id="rId11"/>
    <p:sldId id="393" r:id="rId12"/>
    <p:sldId id="396" r:id="rId13"/>
    <p:sldId id="391" r:id="rId14"/>
    <p:sldId id="315" r:id="rId15"/>
    <p:sldId id="336" r:id="rId16"/>
    <p:sldId id="371" r:id="rId17"/>
    <p:sldId id="378" r:id="rId18"/>
    <p:sldId id="328" r:id="rId19"/>
    <p:sldId id="388" r:id="rId20"/>
    <p:sldId id="256" r:id="rId21"/>
    <p:sldId id="288" r:id="rId22"/>
    <p:sldId id="335" r:id="rId23"/>
    <p:sldId id="395" r:id="rId24"/>
  </p:sldIdLst>
  <p:sldSz cx="12192000" cy="6858000"/>
  <p:notesSz cx="6858000" cy="9296400"/>
  <p:custDataLst>
    <p:tags r:id="rId27"/>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89"/>
            <p14:sldId id="274"/>
            <p14:sldId id="275"/>
            <p14:sldId id="390"/>
            <p14:sldId id="392"/>
            <p14:sldId id="394"/>
            <p14:sldId id="393"/>
            <p14:sldId id="396"/>
            <p14:sldId id="391"/>
            <p14:sldId id="315"/>
            <p14:sldId id="336"/>
            <p14:sldId id="371"/>
            <p14:sldId id="378"/>
            <p14:sldId id="328"/>
            <p14:sldId id="388"/>
            <p14:sldId id="256"/>
            <p14:sldId id="288"/>
            <p14:sldId id="335"/>
            <p14:sldId id="395"/>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9F74"/>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62349" autoAdjust="0"/>
  </p:normalViewPr>
  <p:slideViewPr>
    <p:cSldViewPr snapToGrid="0">
      <p:cViewPr varScale="1">
        <p:scale>
          <a:sx n="69" d="100"/>
          <a:sy n="69" d="100"/>
        </p:scale>
        <p:origin x="2226" y="60"/>
      </p:cViewPr>
      <p:guideLst>
        <p:guide orient="horz" pos="536"/>
        <p:guide pos="45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7630F-AC50-541E-9A16-778AC40948C8}"/>
            </a:ext>
          </a:extLst>
        </p:cNvPr>
        <p:cNvGrpSpPr/>
        <p:nvPr/>
      </p:nvGrpSpPr>
      <p:grpSpPr>
        <a:xfrm>
          <a:off x="0" y="0"/>
          <a:ext cx="0" cy="0"/>
          <a:chOff x="0" y="0"/>
          <a:chExt cx="0" cy="0"/>
        </a:xfrm>
      </p:grpSpPr>
      <p:sp>
        <p:nvSpPr>
          <p:cNvPr id="4" name="Rectangle 7">
            <a:extLst>
              <a:ext uri="{FF2B5EF4-FFF2-40B4-BE49-F238E27FC236}">
                <a16:creationId xmlns:a16="http://schemas.microsoft.com/office/drawing/2014/main" id="{6FA62616-2A2F-F274-C307-A91B305E597D}"/>
              </a:ext>
            </a:extLst>
          </p:cNvPr>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a:extLst>
              <a:ext uri="{FF2B5EF4-FFF2-40B4-BE49-F238E27FC236}">
                <a16:creationId xmlns:a16="http://schemas.microsoft.com/office/drawing/2014/main" id="{5A40ED79-E2A8-B3A0-A377-3790794CBD38}"/>
              </a:ext>
            </a:extLst>
          </p:cNvPr>
          <p:cNvSpPr>
            <a:spLocks noGrp="1" noRot="1" noChangeAspect="1" noChangeArrowheads="1" noTextEdit="1"/>
          </p:cNvSpPr>
          <p:nvPr>
            <p:ph type="sldImg"/>
          </p:nvPr>
        </p:nvSpPr>
        <p:spPr>
          <a:xfrm>
            <a:off x="331788" y="696913"/>
            <a:ext cx="6197600" cy="3486150"/>
          </a:xfrm>
          <a:ln/>
        </p:spPr>
      </p:sp>
      <p:sp>
        <p:nvSpPr>
          <p:cNvPr id="33795" name="Rectangle 3">
            <a:extLst>
              <a:ext uri="{FF2B5EF4-FFF2-40B4-BE49-F238E27FC236}">
                <a16:creationId xmlns:a16="http://schemas.microsoft.com/office/drawing/2014/main" id="{04B08A72-4D33-B701-7B20-F2176023B3FA}"/>
              </a:ext>
            </a:extLst>
          </p:cNvPr>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a:solidFill>
                  <a:schemeClr val="tx1"/>
                </a:solidFill>
                <a:effectLst/>
                <a:latin typeface="Arial" panose="020B0604020202020204" pitchFamily="34" charset="0"/>
                <a:ea typeface="+mn-ea"/>
                <a:cs typeface="Arial" panose="020B0604020202020204" pitchFamily="34" charset="0"/>
              </a:rPr>
              <a:t>2024/09-10-318(I)PP </a:t>
            </a:r>
            <a:r>
              <a:rPr lang="en-US">
                <a:latin typeface="Arial" panose="020B0604020202020204" pitchFamily="34" charset="0"/>
                <a:ea typeface="ＭＳ Ｐゴシック" pitchFamily="34" charset="-128"/>
                <a:cs typeface="Arial" panose="020B0604020202020204" pitchFamily="34" charset="0"/>
              </a:rPr>
              <a:t>Original </a:t>
            </a:r>
            <a:r>
              <a:rPr lang="en-US" dirty="0">
                <a:latin typeface="Arial" panose="020B0604020202020204" pitchFamily="34" charset="0"/>
                <a:ea typeface="ＭＳ Ｐゴシック" pitchFamily="34" charset="-128"/>
                <a:cs typeface="Arial" panose="020B0604020202020204" pitchFamily="34" charset="0"/>
              </a:rPr>
              <a:t>Author: John Steuernagle December 2025;  POC John Steuernagle National Operations FPM, Office (562-888-2020 revised by (Name) (MM/DD/YYYY)</a:t>
            </a:r>
            <a:endParaRPr lang="en-US" b="1" dirty="0">
              <a:latin typeface="Arial" panose="020B0604020202020204" pitchFamily="34" charset="0"/>
              <a:ea typeface="ＭＳ Ｐゴシック" pitchFamily="34" charset="-128"/>
              <a:cs typeface="Arial" panose="020B0604020202020204" pitchFamily="34" charset="0"/>
            </a:endParaRPr>
          </a:p>
          <a:p>
            <a:pPr eaLnBrk="1" hangingPunct="1"/>
            <a:endParaRPr lang="en-US" b="1" dirty="0">
              <a:latin typeface="Arial" panose="020B0604020202020204" pitchFamily="34" charset="0"/>
              <a:ea typeface="ＭＳ Ｐゴシック" pitchFamily="34" charset="-128"/>
              <a:cs typeface="Arial" panose="020B0604020202020204" pitchFamily="34" charset="0"/>
            </a:endParaRPr>
          </a:p>
          <a:p>
            <a:pPr eaLnBrk="1" hangingPunct="1"/>
            <a:r>
              <a:rPr lang="en-US" b="1" dirty="0">
                <a:latin typeface="Arial" panose="020B0604020202020204" pitchFamily="34" charset="0"/>
                <a:ea typeface="ＭＳ Ｐゴシック" pitchFamily="34" charset="-128"/>
                <a:cs typeface="Arial" panose="020B0604020202020204" pitchFamily="34" charset="0"/>
              </a:rPr>
              <a:t>Presentation Note:  </a:t>
            </a:r>
            <a:r>
              <a:rPr lang="en-US" i="1" dirty="0">
                <a:latin typeface="Arial" panose="020B0604020202020204" pitchFamily="34" charset="0"/>
                <a:ea typeface="ＭＳ Ｐゴシック" pitchFamily="34" charset="-128"/>
                <a:cs typeface="Arial" panose="020B0604020202020204" pitchFamily="34" charset="0"/>
              </a:rPr>
              <a:t>This is the title slide </a:t>
            </a:r>
            <a:r>
              <a:rPr lang="en-US" b="0" i="1" dirty="0">
                <a:latin typeface="Arial" panose="020B0604020202020204" pitchFamily="34" charset="0"/>
                <a:ea typeface="ＭＳ Ｐゴシック" pitchFamily="34" charset="-128"/>
                <a:cs typeface="Arial" panose="020B0604020202020204" pitchFamily="34" charset="0"/>
              </a:rPr>
              <a:t>for </a:t>
            </a:r>
            <a:r>
              <a:rPr lang="en-US" b="1" i="0" dirty="0">
                <a:latin typeface="Arial" panose="020B0604020202020204" pitchFamily="34" charset="0"/>
                <a:ea typeface="ＭＳ Ｐゴシック" pitchFamily="34" charset="-128"/>
                <a:cs typeface="Arial" panose="020B0604020202020204" pitchFamily="34" charset="0"/>
              </a:rPr>
              <a:t>Visual Traffic Separation and Collision Avoidance</a:t>
            </a:r>
            <a:endParaRPr lang="en-US" dirty="0">
              <a:latin typeface="Arial" panose="020B0604020202020204" pitchFamily="34" charset="0"/>
              <a:ea typeface="ＭＳ Ｐゴシック" pitchFamily="34" charset="-128"/>
              <a:cs typeface="Arial" panose="020B0604020202020204" pitchFamily="34" charset="0"/>
            </a:endParaRPr>
          </a:p>
          <a:p>
            <a:pPr eaLnBrk="1" hangingPunct="1"/>
            <a:endParaRPr lang="en-US"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Script</a:t>
            </a:r>
            <a:r>
              <a:rPr lang="en-US" b="1" i="0" baseline="0" dirty="0">
                <a:latin typeface="Times New Roman" pitchFamily="18" charset="0"/>
                <a:ea typeface="ＭＳ Ｐゴシック" pitchFamily="34" charset="-128"/>
              </a:rPr>
              <a:t> -  </a:t>
            </a:r>
            <a:r>
              <a:rPr lang="en-US" i="0" dirty="0">
                <a:latin typeface="Times New Roman" pitchFamily="18" charset="0"/>
                <a:ea typeface="ＭＳ Ｐゴシック" pitchFamily="34" charset="-128"/>
              </a:rPr>
              <a:t>We have included a script of suggested dialog with most slides.  The</a:t>
            </a:r>
            <a:r>
              <a:rPr lang="en-US" i="0" baseline="0" dirty="0">
                <a:latin typeface="Times New Roman" pitchFamily="18" charset="0"/>
                <a:ea typeface="ＭＳ Ｐゴシック" pitchFamily="34" charset="-128"/>
              </a:rPr>
              <a:t> script will always appear in a </a:t>
            </a:r>
            <a:r>
              <a:rPr lang="en-US" b="1" i="0" baseline="0" dirty="0">
                <a:latin typeface="Times New Roman" pitchFamily="18" charset="0"/>
                <a:ea typeface="ＭＳ Ｐゴシック" pitchFamily="34" charset="-128"/>
              </a:rPr>
              <a:t>non-italic font</a:t>
            </a:r>
            <a:r>
              <a:rPr lang="en-US" i="0" baseline="0" dirty="0">
                <a:latin typeface="Times New Roman" pitchFamily="18" charset="0"/>
                <a:ea typeface="ＭＳ Ｐゴシック" pitchFamily="34" charset="-128"/>
              </a:rPr>
              <a:t>. </a:t>
            </a:r>
            <a:r>
              <a:rPr lang="en-US" i="0" dirty="0">
                <a:latin typeface="Times New Roman" pitchFamily="18" charset="0"/>
                <a:ea typeface="ＭＳ Ｐゴシック" pitchFamily="34" charset="-128"/>
              </a:rPr>
              <a:t> Presenters may read the script or modify it to suit their own presentation style.  See template slides 5 and 6  for examples of slides with script.</a:t>
            </a:r>
          </a:p>
          <a:p>
            <a:pPr eaLnBrk="1" hangingPunct="1"/>
            <a:endParaRPr lang="en-US"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Presentation Instructions - </a:t>
            </a:r>
            <a:r>
              <a:rPr lang="en-US" i="1" dirty="0">
                <a:latin typeface="Times New Roman" pitchFamily="18" charset="0"/>
                <a:ea typeface="ＭＳ Ｐゴシック" pitchFamily="34" charset="-128"/>
              </a:rPr>
              <a:t>(stage direction and  presentation suggestions) will be preceded by a  </a:t>
            </a:r>
            <a:r>
              <a:rPr lang="en-US" b="1" dirty="0">
                <a:latin typeface="Times New Roman" pitchFamily="18" charset="0"/>
                <a:ea typeface="ＭＳ Ｐゴシック" pitchFamily="34" charset="-128"/>
              </a:rPr>
              <a:t>Bold header:</a:t>
            </a:r>
            <a:r>
              <a:rPr lang="en-US" b="1" baseline="0"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the instructions themselves will be in </a:t>
            </a:r>
            <a:r>
              <a:rPr lang="en-US" b="1" i="1" dirty="0">
                <a:latin typeface="Times New Roman" pitchFamily="18" charset="0"/>
                <a:ea typeface="ＭＳ Ｐゴシック" pitchFamily="34" charset="-128"/>
              </a:rPr>
              <a:t>Italic fonts</a:t>
            </a:r>
            <a:r>
              <a:rPr lang="en-US" i="1" dirty="0">
                <a:latin typeface="Times New Roman" pitchFamily="18" charset="0"/>
                <a:ea typeface="ＭＳ Ｐゴシック" pitchFamily="34" charset="-128"/>
              </a:rPr>
              <a:t>.  See slide 2</a:t>
            </a:r>
            <a:r>
              <a:rPr lang="en-US" i="1" baseline="0" dirty="0">
                <a:latin typeface="Times New Roman" pitchFamily="18" charset="0"/>
                <a:ea typeface="ＭＳ Ｐゴシック" pitchFamily="34" charset="-128"/>
              </a:rPr>
              <a:t> for an example of slides with Presentation Instructions only.</a:t>
            </a:r>
            <a:endParaRPr lang="en-US" i="1" dirty="0">
              <a:latin typeface="Times New Roman" pitchFamily="18" charset="0"/>
              <a:ea typeface="ＭＳ Ｐゴシック" pitchFamily="34" charset="-128"/>
            </a:endParaRPr>
          </a:p>
          <a:p>
            <a:pPr eaLnBrk="1" hangingPunct="1"/>
            <a:endParaRPr lang="en-US"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Program control instructions</a:t>
            </a:r>
            <a:r>
              <a:rPr lang="en-US" b="1" i="0" baseline="0" dirty="0">
                <a:latin typeface="Times New Roman" pitchFamily="18" charset="0"/>
                <a:ea typeface="ＭＳ Ｐゴシック" pitchFamily="34" charset="-128"/>
              </a:rPr>
              <a:t> -</a:t>
            </a:r>
            <a:r>
              <a:rPr lang="en-US" b="1" i="0"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will be in bold fonts and look like this:  </a:t>
            </a:r>
            <a:r>
              <a:rPr lang="en-US" b="1" dirty="0">
                <a:latin typeface="Times New Roman" pitchFamily="18" charset="0"/>
                <a:ea typeface="ＭＳ Ｐゴシック" pitchFamily="34" charset="-128"/>
              </a:rPr>
              <a:t>(Click) </a:t>
            </a:r>
            <a:r>
              <a:rPr lang="en-US" i="1" dirty="0">
                <a:latin typeface="Times New Roman" pitchFamily="18" charset="0"/>
                <a:ea typeface="ＭＳ Ｐゴシック" pitchFamily="34" charset="-128"/>
              </a:rPr>
              <a:t>for building information within a slide;  or this:  </a:t>
            </a:r>
            <a:r>
              <a:rPr lang="en-US" b="1" dirty="0">
                <a:latin typeface="Times New Roman" pitchFamily="18" charset="0"/>
                <a:ea typeface="ＭＳ Ｐゴシック" pitchFamily="34" charset="-128"/>
              </a:rPr>
              <a:t>(Next Slide) </a:t>
            </a:r>
            <a:r>
              <a:rPr lang="en-US" i="1" dirty="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Background</a:t>
            </a:r>
            <a:r>
              <a:rPr lang="en-US" b="1" i="0" baseline="0" dirty="0">
                <a:latin typeface="Times New Roman" pitchFamily="18" charset="0"/>
                <a:ea typeface="ＭＳ Ｐゴシック" pitchFamily="34" charset="-128"/>
              </a:rPr>
              <a:t> information - </a:t>
            </a:r>
            <a:r>
              <a:rPr lang="en-US" i="1" dirty="0">
                <a:latin typeface="Times New Roman" pitchFamily="18" charset="0"/>
                <a:ea typeface="ＭＳ Ｐゴシック" pitchFamily="34" charset="-128"/>
              </a:rPr>
              <a:t>Some slides may contain background information that supports the concepts presented in the program.  </a:t>
            </a:r>
            <a:br>
              <a:rPr lang="en-US" i="1" dirty="0">
                <a:latin typeface="Times New Roman" pitchFamily="18" charset="0"/>
                <a:ea typeface="ＭＳ Ｐゴシック" pitchFamily="34" charset="-128"/>
              </a:rPr>
            </a:br>
            <a:r>
              <a:rPr lang="en-US" i="1" dirty="0">
                <a:latin typeface="Times New Roman" pitchFamily="18" charset="0"/>
                <a:ea typeface="ＭＳ Ｐゴシック" pitchFamily="34" charset="-128"/>
              </a:rPr>
              <a:t>Background information will always appear last and will be preceded by a bold  </a:t>
            </a:r>
            <a:r>
              <a:rPr lang="en-US" b="1" dirty="0">
                <a:latin typeface="Times New Roman" pitchFamily="18" charset="0"/>
                <a:ea typeface="ＭＳ Ｐゴシック" pitchFamily="34" charset="-128"/>
              </a:rPr>
              <a:t>Background: </a:t>
            </a:r>
            <a:r>
              <a:rPr lang="en-US" i="1" dirty="0">
                <a:latin typeface="Times New Roman" pitchFamily="18" charset="0"/>
                <a:ea typeface="ＭＳ Ｐゴシック" pitchFamily="34" charset="-128"/>
              </a:rPr>
              <a:t>identification.</a:t>
            </a:r>
          </a:p>
          <a:p>
            <a:pPr eaLnBrk="1" hangingPunct="1"/>
            <a:endParaRPr lang="en-US"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The production team hope you and your audience will enjoy the show.   Break a leg!  </a:t>
            </a:r>
          </a:p>
          <a:p>
            <a:pPr eaLnBrk="1" hangingPunct="1"/>
            <a:endParaRPr lang="en-US" i="1" dirty="0">
              <a:latin typeface="Arial" panose="020B0604020202020204" pitchFamily="34" charset="0"/>
              <a:ea typeface="ＭＳ Ｐゴシック" pitchFamily="34" charset="-128"/>
              <a:cs typeface="Arial" panose="020B0604020202020204" pitchFamily="34" charset="0"/>
            </a:endParaRPr>
          </a:p>
          <a:p>
            <a:pPr eaLnBrk="1" hangingPunct="1"/>
            <a:r>
              <a:rPr lang="en-US" i="1" dirty="0">
                <a:latin typeface="Arial" panose="020B0604020202020204" pitchFamily="34" charset="0"/>
                <a:ea typeface="ＭＳ Ｐゴシック" pitchFamily="34" charset="-128"/>
                <a:cs typeface="Arial" panose="020B0604020202020204" pitchFamily="34" charset="0"/>
              </a:rPr>
              <a:t> </a:t>
            </a:r>
            <a:r>
              <a:rPr lang="en-US" b="1" dirty="0">
                <a:latin typeface="Arial" panose="020B0604020202020204" pitchFamily="34" charset="0"/>
                <a:ea typeface="ＭＳ Ｐゴシック" pitchFamily="34" charset="-128"/>
                <a:cs typeface="Arial" panose="020B0604020202020204" pitchFamily="34" charset="0"/>
              </a:rPr>
              <a:t>(Next Slide) </a:t>
            </a:r>
            <a:endParaRPr lang="en-US" i="1"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78027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Times New Roman" pitchFamily="18" charset="0"/>
                <a:ea typeface="ＭＳ Ｐゴシック" pitchFamily="34" charset="-128"/>
              </a:rPr>
              <a:t>We’ve made great progress in digital flight instrumentation but attractive as full panel glass displays may be, our main job in VMC weather is still looking out the window.  Secondary to admiring the landscape is, of course, scanning for traffic.  Pilots must manage their inside time in order to have plenty of time for scanning.  Don’t fixate on the instruments.  A few seconds to monitor the situation is all it takes, then back to scanning for traffic.  Programming a navigator, switching fuel tanks, or even changing radio frequencies may take a little longer but keep inside time to a minimum.  </a:t>
            </a:r>
            <a:r>
              <a:rPr lang="en-US" altLang="en-US" b="1" dirty="0">
                <a:latin typeface="Times New Roman" pitchFamily="18" charset="0"/>
                <a:ea typeface="ＭＳ Ｐゴシック" pitchFamily="34" charset="-128"/>
              </a:rPr>
              <a:t>(Click)</a:t>
            </a:r>
          </a:p>
          <a:p>
            <a:endParaRPr lang="en-US" altLang="en-US" b="1" dirty="0">
              <a:latin typeface="Times New Roman" pitchFamily="18" charset="0"/>
              <a:ea typeface="ＭＳ Ｐゴシック" pitchFamily="34" charset="-128"/>
            </a:endParaRPr>
          </a:p>
          <a:p>
            <a:r>
              <a:rPr lang="en-US" sz="1200" b="0" i="0" u="none" strike="noStrike" kern="1200" baseline="0" dirty="0">
                <a:solidFill>
                  <a:schemeClr val="tx1"/>
                </a:solidFill>
                <a:latin typeface="Times New Roman" pitchFamily="18" charset="0"/>
                <a:ea typeface="+mn-ea"/>
                <a:cs typeface="+mn-cs"/>
              </a:rPr>
              <a:t>Effective scanning is accomplished with a series of short, regularly spaced eye movements that bring successive areas of the sky into the central visual field. Each movement should not exceed 10 degrees, and each area should be observed for at least 1 second to enable detection. Although most pilots seem to prefer horizontal back-and-forth eye movements, each pilot should develop a scanning pattern that is most comfortable and then adhere to it to ensure optimum scanning. </a:t>
            </a:r>
            <a:endParaRPr lang="en-US" altLang="en-US" b="1" dirty="0">
              <a:latin typeface="Times New Roman" pitchFamily="18" charset="0"/>
              <a:ea typeface="ＭＳ Ｐゴシック" pitchFamily="34" charset="-128"/>
            </a:endParaRPr>
          </a:p>
          <a:p>
            <a:endParaRPr lang="en-US" altLang="en-US" b="0"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(Next Slide)</a:t>
            </a:r>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a typeface="ＭＳ Ｐゴシック" pitchFamily="34" charset="-128"/>
            </a:endParaRPr>
          </a:p>
          <a:p>
            <a:r>
              <a:rPr lang="en-US" altLang="en-US" baseline="0" dirty="0">
                <a:latin typeface="Times New Roman" pitchFamily="18" charset="0"/>
                <a:ea typeface="ＭＳ Ｐゴシック" pitchFamily="34" charset="-128"/>
              </a:rPr>
              <a:t>Low light photoreceptors in the eye are concentrated on the retina periphery making it difficult or impossible to see objects when looking directly at them.  Night scan techniques use peripheral vision to identify and track targets. </a:t>
            </a:r>
          </a:p>
          <a:p>
            <a:endParaRPr lang="en-US" altLang="en-US" baseline="0" dirty="0">
              <a:latin typeface="Times New Roman" pitchFamily="18" charset="0"/>
              <a:ea typeface="ＭＳ Ｐゴシック" pitchFamily="34" charset="-128"/>
            </a:endParaRPr>
          </a:p>
          <a:p>
            <a:r>
              <a:rPr lang="en-US" altLang="en-US" baseline="0" dirty="0">
                <a:latin typeface="Times New Roman" pitchFamily="18" charset="0"/>
                <a:ea typeface="ＭＳ Ｐゴシック" pitchFamily="34" charset="-128"/>
              </a:rPr>
              <a:t>There are also several common in-flight optical and vestibular illusions that pilots must cope with. </a:t>
            </a:r>
          </a:p>
          <a:p>
            <a:endParaRPr lang="en-US" altLang="en-US" baseline="0" dirty="0">
              <a:latin typeface="Times New Roman" pitchFamily="18" charset="0"/>
              <a:ea typeface="ＭＳ Ｐゴシック" pitchFamily="34" charset="-128"/>
            </a:endParaRPr>
          </a:p>
          <a:p>
            <a:r>
              <a:rPr lang="en-US" altLang="en-US" b="1" baseline="0" dirty="0">
                <a:latin typeface="Times New Roman" pitchFamily="18" charset="0"/>
                <a:ea typeface="ＭＳ Ｐゴシック" pitchFamily="34" charset="-128"/>
              </a:rPr>
              <a:t>Presentation note:  </a:t>
            </a:r>
            <a:r>
              <a:rPr lang="en-US" altLang="en-US" b="0" i="1" baseline="0" dirty="0">
                <a:latin typeface="Times New Roman" pitchFamily="18" charset="0"/>
                <a:ea typeface="ＭＳ Ｐゴシック" pitchFamily="34" charset="-128"/>
              </a:rPr>
              <a:t>For more information see FY2025 Operations Topic of the Month – Vestibular Illusions</a:t>
            </a:r>
            <a:endParaRPr lang="en-US" altLang="en-US" b="1" baseline="0" dirty="0">
              <a:latin typeface="Times New Roman" pitchFamily="18" charset="0"/>
              <a:ea typeface="ＭＳ Ｐゴシック" pitchFamily="34" charset="-128"/>
            </a:endParaRPr>
          </a:p>
          <a:p>
            <a:endParaRPr lang="en-US" altLang="en-US" baseline="0" dirty="0">
              <a:latin typeface="Times New Roman" pitchFamily="18" charset="0"/>
              <a:ea typeface="ＭＳ Ｐゴシック" pitchFamily="34" charset="-128"/>
            </a:endParaRPr>
          </a:p>
          <a:p>
            <a:r>
              <a:rPr lang="en-US" altLang="en-US" baseline="0" dirty="0">
                <a:latin typeface="Times New Roman" pitchFamily="18" charset="0"/>
                <a:ea typeface="ＭＳ Ｐゴシック" pitchFamily="34" charset="-128"/>
              </a:rPr>
              <a:t>Altering aircraft pitch and bank attitude from time to time – particularly when climbing and descending can enable pilots to scan areas that are blocked by aircraft structure.  </a:t>
            </a:r>
          </a:p>
          <a:p>
            <a:endParaRPr lang="en-US" altLang="en-US" baseline="0"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r>
              <a:rPr lang="en-US" altLang="en-US" b="1" dirty="0">
                <a:latin typeface="Times New Roman" pitchFamily="18" charset="0"/>
                <a:ea typeface="ＭＳ Ｐゴシック" pitchFamily="34" charset="-128"/>
              </a:rPr>
              <a:t>(Next Slide)</a:t>
            </a:r>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a:p>
            <a:endParaRPr lang="en-US" altLang="en-US" dirty="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1807064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effective collision avoidance technologies improves your ability to be seen.  Strobe and pulse lights operating day and night enhance your visual presence.  Many pilots also show landing lights – especially in high-density traffic and pattern operations.</a:t>
            </a:r>
          </a:p>
          <a:p>
            <a:endParaRPr lang="en-US" b="0" baseline="0" dirty="0"/>
          </a:p>
          <a:p>
            <a:r>
              <a:rPr lang="en-US" b="0" baseline="0" dirty="0"/>
              <a:t>ADS-B-in Traffic Information Service will help you spot ADS-B-out equipped aircraft, but it won’t help you to see unequipped aircraft.  Of course, many commercial aircraft are equipped with TCAS that not only spots traffic but also offers conflict resolution solutions.</a:t>
            </a:r>
          </a:p>
          <a:p>
            <a:endParaRPr lang="en-US" b="0"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3409874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to collision avoidance is vigilance.  Most humans are not good at monitoring stable activities.  Spending hours of scanning – especially when nothing is detected – makes the mind wander and any distraction, no matter how insignificant, is welcome relief from boredom.  Collision avoidance depends upon our constant attention to the collision avoidance task, and the reward is flights that are, “uneventful”.</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3203097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Have you earned your </a:t>
            </a:r>
            <a:r>
              <a:rPr lang="en-US" b="1" i="1" baseline="0" dirty="0"/>
              <a:t>WINGS</a:t>
            </a:r>
            <a:r>
              <a:rPr lang="en-US" baseline="0" dirty="0"/>
              <a:t>?</a:t>
            </a:r>
          </a:p>
          <a:p>
            <a:endParaRPr lang="en-US" baseline="0" dirty="0"/>
          </a:p>
          <a:p>
            <a:r>
              <a:rPr lang="en-US" baseline="0" dirty="0"/>
              <a:t>Proficiency is key to success in almost everything worth doing – especially flying.  Proficient pilots are confident, capable, and safe.  </a:t>
            </a:r>
          </a:p>
          <a:p>
            <a:endParaRPr lang="en-US" baseline="0" dirty="0"/>
          </a:p>
          <a:p>
            <a:r>
              <a:rPr lang="en-US" b="1" i="1" baseline="0" dirty="0"/>
              <a:t>WINGS</a:t>
            </a:r>
            <a:r>
              <a:rPr lang="en-US" baseline="0" dirty="0"/>
              <a:t> is a proficiency training system specifically designed for general aviation pilots and, regular participation will keep you on top of your flying game.  If you’re already a WINGS pilot – you know the value of proficiency pilot.  If you’re not, ask your local FAASTeam Program Manager or FAASTeam Representatives for more information on how to get started in </a:t>
            </a:r>
            <a:r>
              <a:rPr lang="en-US" b="1" i="1" baseline="0" dirty="0"/>
              <a:t>WINGS.</a:t>
            </a:r>
          </a:p>
          <a:p>
            <a:endParaRPr lang="en-US" b="1" i="1" baseline="0" dirty="0"/>
          </a:p>
          <a:p>
            <a:r>
              <a:rPr lang="en-US" b="1" i="0" baseline="0" dirty="0"/>
              <a:t>Presentation note:  </a:t>
            </a:r>
            <a:r>
              <a:rPr lang="en-US" b="0" i="1" baseline="0" dirty="0"/>
              <a:t>You may wish to ask how many members of </a:t>
            </a:r>
            <a:r>
              <a:rPr lang="en-US" b="0" i="1" baseline="0"/>
              <a:t>the audience </a:t>
            </a:r>
            <a:r>
              <a:rPr lang="en-US" b="0" i="1" baseline="0" dirty="0"/>
              <a:t>are active in </a:t>
            </a:r>
            <a:r>
              <a:rPr lang="en-US" b="1" i="1" baseline="0" dirty="0"/>
              <a:t>WINGS</a:t>
            </a:r>
            <a:r>
              <a:rPr lang="en-US" b="0" i="1" baseline="0" dirty="0"/>
              <a:t> and ask if they would be willing to talk with the non-</a:t>
            </a:r>
            <a:r>
              <a:rPr lang="en-US" b="1" i="1" baseline="0" dirty="0"/>
              <a:t>WINGS </a:t>
            </a:r>
            <a:r>
              <a:rPr lang="en-US" b="0" i="1" baseline="0" dirty="0"/>
              <a:t>pilots after the show.</a:t>
            </a:r>
            <a:endParaRPr lang="en-US" b="1" i="0" baseline="0" dirty="0"/>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2099024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Management Systems are a</a:t>
            </a:r>
            <a:r>
              <a:rPr lang="en-US" baseline="0" dirty="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a:p>
          <a:p>
            <a:r>
              <a:rPr lang="en-US" baseline="0" dirty="0"/>
              <a:t>There are 4 major components to a Safety Management System </a:t>
            </a:r>
            <a:r>
              <a:rPr lang="en-US" b="1" baseline="0" dirty="0"/>
              <a:t>(Click)</a:t>
            </a:r>
          </a:p>
          <a:p>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Policy – a documented commitment to safety that runs from the head of an organization to its newest member.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 Risk Management – a process that identifies</a:t>
            </a:r>
            <a:r>
              <a:rPr lang="en-US" b="0" baseline="0" dirty="0"/>
              <a:t> hazards within an operation, determines to what extent an identified hazard may impact flight safety, and controls the risk of occurrence to an acceptable level. </a:t>
            </a:r>
            <a:r>
              <a:rPr lang="en-US" b="1" baseline="0" dirty="0"/>
              <a:t>(Click)</a:t>
            </a:r>
          </a:p>
          <a:p>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Assurance – By collecting and analyzing information derived from safety performance data Safety Assurance ensures the performance and effectiveness of Safety Risk Controls.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a:t>
            </a:r>
            <a:r>
              <a:rPr lang="en-US" b="0" baseline="0" dirty="0"/>
              <a:t> Promotion communicates safety information and commitment throughout the organization. </a:t>
            </a:r>
            <a:r>
              <a:rPr lang="en-US" b="1" baseline="0" dirty="0"/>
              <a:t>(Click)</a:t>
            </a:r>
          </a:p>
          <a:p>
            <a:endParaRPr lang="en-US" b="0" dirty="0"/>
          </a:p>
          <a:p>
            <a:r>
              <a:rPr lang="en-US" b="0" dirty="0"/>
              <a:t>You can find more information about Safety Management Systems at the URL on the Screen.</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(End)</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4206894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Every</a:t>
            </a:r>
            <a:r>
              <a:rPr lang="en-US" b="0" i="0" baseline="0" dirty="0"/>
              <a:t> time you complete a </a:t>
            </a:r>
            <a:r>
              <a:rPr lang="en-US" b="1" i="1" baseline="0" dirty="0"/>
              <a:t>WINGS </a:t>
            </a:r>
            <a:r>
              <a:rPr lang="en-US" b="0" i="0" baseline="0" dirty="0"/>
              <a:t>Phase, you’re eligible to win cash in the </a:t>
            </a:r>
            <a:r>
              <a:rPr lang="en-US" b="1" i="1" baseline="0" dirty="0"/>
              <a:t>WINGS </a:t>
            </a:r>
            <a:r>
              <a:rPr lang="en-US" b="0" i="0" baseline="0" dirty="0"/>
              <a:t>Sweepstakes. </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sweepstakes is generously funded by the WINGS Industry Network.  https://wingsindustry.com to learn more and enter the sweepstakes.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Just navigate to http://www.</a:t>
            </a:r>
            <a:r>
              <a:rPr lang="en-US" baseline="0" dirty="0"/>
              <a:t>mywingsinitiative.org or scan the QR code for details.  By the way, Instructors can also enter the sweepstakes.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 </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3874333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You may wish to provide your contact information and main FSDO phone number here. </a:t>
            </a:r>
            <a:r>
              <a:rPr lang="en-US" sz="1200" i="1" kern="1200" dirty="0">
                <a:solidFill>
                  <a:schemeClr val="tx1"/>
                </a:solidFill>
                <a:effectLst/>
                <a:latin typeface="Times New Roman" pitchFamily="18" charset="0"/>
                <a:ea typeface="+mn-ea"/>
                <a:cs typeface="+mn-cs"/>
              </a:rPr>
              <a:t>You can also add </a:t>
            </a:r>
            <a:r>
              <a:rPr lang="en-US" sz="1200" b="1" i="1" kern="1200" dirty="0" err="1">
                <a:solidFill>
                  <a:schemeClr val="tx1"/>
                </a:solidFill>
                <a:effectLst/>
                <a:latin typeface="Times New Roman" pitchFamily="18" charset="0"/>
                <a:ea typeface="+mn-ea"/>
                <a:cs typeface="+mn-cs"/>
              </a:rPr>
              <a:t>WINGSPro</a:t>
            </a:r>
            <a:r>
              <a:rPr lang="en-US" sz="1200" kern="1200" dirty="0">
                <a:solidFill>
                  <a:schemeClr val="tx1"/>
                </a:solidFill>
                <a:effectLst/>
                <a:latin typeface="Times New Roman" pitchFamily="18" charset="0"/>
                <a:ea typeface="+mn-ea"/>
                <a:cs typeface="+mn-cs"/>
              </a:rPr>
              <a:t> contact information.</a:t>
            </a:r>
            <a:r>
              <a:rPr lang="en-US" sz="1200" b="1" kern="1200" dirty="0">
                <a:solidFill>
                  <a:schemeClr val="tx1"/>
                </a:solidFill>
                <a:effectLst/>
                <a:latin typeface="Times New Roman" pitchFamily="18" charset="0"/>
                <a:ea typeface="+mn-ea"/>
                <a:cs typeface="+mn-cs"/>
              </a:rPr>
              <a:t> </a:t>
            </a:r>
          </a:p>
          <a:p>
            <a:endParaRPr lang="en-US" sz="1200" b="1" i="1" kern="1200" dirty="0">
              <a:solidFill>
                <a:schemeClr val="tx1"/>
              </a:solidFill>
              <a:effectLst/>
              <a:latin typeface="Times New Roman" pitchFamily="18" charset="0"/>
              <a:ea typeface="+mn-ea"/>
              <a:cs typeface="+mn-cs"/>
            </a:endParaRPr>
          </a:p>
          <a:p>
            <a:r>
              <a:rPr lang="en-US" i="1" dirty="0">
                <a:latin typeface="Times New Roman" pitchFamily="18" charset="0"/>
                <a:ea typeface="ＭＳ Ｐゴシック" pitchFamily="34" charset="-128"/>
              </a:rPr>
              <a:t>Modify with your information or leave blank.   </a:t>
            </a:r>
          </a:p>
          <a:p>
            <a:endParaRPr lang="en-US" b="1" i="1" dirty="0">
              <a:latin typeface="Times New Roman" pitchFamily="18" charset="0"/>
              <a:ea typeface="ＭＳ Ｐゴシック" pitchFamily="34" charset="-128"/>
            </a:endParaRP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1412421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presence here shows that you are vital members of our General Aviation Safety Community.  The high standards you keep and the examples you set are a great credit to you and to GA.</a:t>
            </a:r>
          </a:p>
          <a:p>
            <a:endParaRPr lang="en-US" baseline="0" dirty="0"/>
          </a:p>
          <a:p>
            <a:r>
              <a:rPr lang="en-US" baseline="0" dirty="0"/>
              <a:t>Thank you for attending.</a:t>
            </a:r>
          </a:p>
          <a:p>
            <a:endParaRPr lang="en-US" baseline="0" dirty="0"/>
          </a:p>
          <a:p>
            <a:r>
              <a:rPr lang="en-US" b="1" baseline="0"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1417734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E7FCA-FCFD-B0E2-60A9-6B7511FA267A}"/>
            </a:ext>
          </a:extLst>
        </p:cNvPr>
        <p:cNvGrpSpPr/>
        <p:nvPr/>
      </p:nvGrpSpPr>
      <p:grpSpPr>
        <a:xfrm>
          <a:off x="0" y="0"/>
          <a:ext cx="0" cy="0"/>
          <a:chOff x="0" y="0"/>
          <a:chExt cx="0" cy="0"/>
        </a:xfrm>
      </p:grpSpPr>
      <p:sp>
        <p:nvSpPr>
          <p:cNvPr id="4" name="Rectangle 7">
            <a:extLst>
              <a:ext uri="{FF2B5EF4-FFF2-40B4-BE49-F238E27FC236}">
                <a16:creationId xmlns:a16="http://schemas.microsoft.com/office/drawing/2014/main" id="{D3AC25E8-259A-FEA2-7954-C002A284CCC0}"/>
              </a:ext>
            </a:extLst>
          </p:cNvPr>
          <p:cNvSpPr>
            <a:spLocks noGrp="1" noChangeArrowheads="1"/>
          </p:cNvSpPr>
          <p:nvPr>
            <p:ph type="sldNum" sz="quarter" idx="5"/>
          </p:nvPr>
        </p:nvSpPr>
        <p:spPr>
          <a:ln/>
        </p:spPr>
        <p:txBody>
          <a:bodyPr/>
          <a:lstStyle/>
          <a:p>
            <a:fld id="{31338345-9CBA-4181-BEB7-82A779821C66}" type="slidenum">
              <a:rPr lang="en-US"/>
              <a:pPr/>
              <a:t>19</a:t>
            </a:fld>
            <a:endParaRPr lang="en-US"/>
          </a:p>
        </p:txBody>
      </p:sp>
      <p:sp>
        <p:nvSpPr>
          <p:cNvPr id="33794" name="Rectangle 2">
            <a:extLst>
              <a:ext uri="{FF2B5EF4-FFF2-40B4-BE49-F238E27FC236}">
                <a16:creationId xmlns:a16="http://schemas.microsoft.com/office/drawing/2014/main" id="{79E01F9B-C413-76F2-DE54-CC6DE8509803}"/>
              </a:ext>
            </a:extLst>
          </p:cNvPr>
          <p:cNvSpPr>
            <a:spLocks noGrp="1" noRot="1" noChangeAspect="1" noChangeArrowheads="1" noTextEdit="1"/>
          </p:cNvSpPr>
          <p:nvPr>
            <p:ph type="sldImg"/>
          </p:nvPr>
        </p:nvSpPr>
        <p:spPr>
          <a:xfrm>
            <a:off x="331788" y="696913"/>
            <a:ext cx="6197600" cy="3486150"/>
          </a:xfrm>
          <a:ln/>
        </p:spPr>
      </p:sp>
      <p:sp>
        <p:nvSpPr>
          <p:cNvPr id="33795" name="Rectangle 3">
            <a:extLst>
              <a:ext uri="{FF2B5EF4-FFF2-40B4-BE49-F238E27FC236}">
                <a16:creationId xmlns:a16="http://schemas.microsoft.com/office/drawing/2014/main" id="{31EB10C8-3CCE-ACD1-951E-48959D2173A3}"/>
              </a:ext>
            </a:extLst>
          </p:cNvPr>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Arial" panose="020B0604020202020204" pitchFamily="34" charset="0"/>
                <a:ea typeface="+mn-ea"/>
                <a:cs typeface="Arial" panose="020B0604020202020204" pitchFamily="34" charset="0"/>
              </a:rPr>
              <a:t>2025/10-29-338(I)PP  </a:t>
            </a:r>
            <a:r>
              <a:rPr lang="en-US" dirty="0">
                <a:latin typeface="Arial" panose="020B0604020202020204" pitchFamily="34" charset="0"/>
                <a:ea typeface="ＭＳ Ｐゴシック" pitchFamily="34" charset="-128"/>
                <a:cs typeface="Arial" panose="020B0604020202020204" pitchFamily="34" charset="0"/>
              </a:rPr>
              <a:t>Original Author: John Steuernagle December 2025;  POC John Steuernagle National Operations FPM, Office (562-888-2020 revised by (Name) (MM/DD/YYYY)</a:t>
            </a:r>
            <a:endParaRPr lang="en-US" b="1" dirty="0">
              <a:latin typeface="Arial" panose="020B0604020202020204" pitchFamily="34" charset="0"/>
              <a:ea typeface="ＭＳ Ｐゴシック" pitchFamily="34" charset="-128"/>
              <a:cs typeface="Arial" panose="020B0604020202020204" pitchFamily="34" charset="0"/>
            </a:endParaRPr>
          </a:p>
          <a:p>
            <a:pPr eaLnBrk="1" hangingPunct="1"/>
            <a:endParaRPr lang="en-US" b="1" dirty="0">
              <a:latin typeface="Arial" panose="020B0604020202020204" pitchFamily="34" charset="0"/>
              <a:ea typeface="ＭＳ Ｐゴシック" pitchFamily="34" charset="-128"/>
              <a:cs typeface="Arial" panose="020B0604020202020204" pitchFamily="34" charset="0"/>
            </a:endParaRPr>
          </a:p>
          <a:p>
            <a:pPr eaLnBrk="1" hangingPunct="1"/>
            <a:r>
              <a:rPr lang="en-US" b="1" dirty="0">
                <a:latin typeface="Arial" panose="020B0604020202020204" pitchFamily="34" charset="0"/>
                <a:ea typeface="ＭＳ Ｐゴシック" pitchFamily="34" charset="-128"/>
                <a:cs typeface="Arial" panose="020B0604020202020204" pitchFamily="34" charset="0"/>
              </a:rPr>
              <a:t>Presentation Note:  </a:t>
            </a:r>
            <a:r>
              <a:rPr lang="en-US" i="1" dirty="0">
                <a:latin typeface="Arial" panose="020B0604020202020204" pitchFamily="34" charset="0"/>
                <a:ea typeface="ＭＳ Ｐゴシック" pitchFamily="34" charset="-128"/>
                <a:cs typeface="Arial" panose="020B0604020202020204" pitchFamily="34" charset="0"/>
              </a:rPr>
              <a:t>This is the title slide </a:t>
            </a:r>
            <a:r>
              <a:rPr lang="en-US" b="0" i="1" dirty="0">
                <a:latin typeface="Arial" panose="020B0604020202020204" pitchFamily="34" charset="0"/>
                <a:ea typeface="ＭＳ Ｐゴシック" pitchFamily="34" charset="-128"/>
                <a:cs typeface="Arial" panose="020B0604020202020204" pitchFamily="34" charset="0"/>
              </a:rPr>
              <a:t>for </a:t>
            </a:r>
            <a:r>
              <a:rPr lang="en-US" b="1" i="0" dirty="0">
                <a:latin typeface="Arial" panose="020B0604020202020204" pitchFamily="34" charset="0"/>
                <a:ea typeface="ＭＳ Ｐゴシック" pitchFamily="34" charset="-128"/>
                <a:cs typeface="Arial" panose="020B0604020202020204" pitchFamily="34" charset="0"/>
              </a:rPr>
              <a:t>CFIT Avoidance Technology</a:t>
            </a:r>
            <a:endParaRPr lang="en-US" dirty="0">
              <a:latin typeface="Arial" panose="020B0604020202020204" pitchFamily="34" charset="0"/>
              <a:ea typeface="ＭＳ Ｐゴシック" pitchFamily="34" charset="-128"/>
              <a:cs typeface="Arial" panose="020B0604020202020204" pitchFamily="34" charset="0"/>
            </a:endParaRPr>
          </a:p>
          <a:p>
            <a:pPr eaLnBrk="1" hangingPunct="1"/>
            <a:endParaRPr lang="en-US" i="1" dirty="0">
              <a:latin typeface="Arial" panose="020B0604020202020204" pitchFamily="34" charset="0"/>
              <a:ea typeface="ＭＳ Ｐゴシック" pitchFamily="34" charset="-128"/>
              <a:cs typeface="Arial" panose="020B0604020202020204" pitchFamily="34" charset="0"/>
            </a:endParaRPr>
          </a:p>
          <a:p>
            <a:pPr eaLnBrk="1" hangingPunct="1"/>
            <a:endParaRPr lang="en-US"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Script</a:t>
            </a:r>
            <a:r>
              <a:rPr lang="en-US" b="1" i="0" baseline="0" dirty="0">
                <a:latin typeface="Times New Roman" pitchFamily="18" charset="0"/>
                <a:ea typeface="ＭＳ Ｐゴシック" pitchFamily="34" charset="-128"/>
              </a:rPr>
              <a:t> -  </a:t>
            </a:r>
            <a:r>
              <a:rPr lang="en-US" i="0" dirty="0">
                <a:latin typeface="Times New Roman" pitchFamily="18" charset="0"/>
                <a:ea typeface="ＭＳ Ｐゴシック" pitchFamily="34" charset="-128"/>
              </a:rPr>
              <a:t>We have included a script of suggested dialog with most slides.  The</a:t>
            </a:r>
            <a:r>
              <a:rPr lang="en-US" i="0" baseline="0" dirty="0">
                <a:latin typeface="Times New Roman" pitchFamily="18" charset="0"/>
                <a:ea typeface="ＭＳ Ｐゴシック" pitchFamily="34" charset="-128"/>
              </a:rPr>
              <a:t> script will always appear in a </a:t>
            </a:r>
            <a:r>
              <a:rPr lang="en-US" b="1" i="0" baseline="0" dirty="0">
                <a:latin typeface="Times New Roman" pitchFamily="18" charset="0"/>
                <a:ea typeface="ＭＳ Ｐゴシック" pitchFamily="34" charset="-128"/>
              </a:rPr>
              <a:t>non-italic font</a:t>
            </a:r>
            <a:r>
              <a:rPr lang="en-US" i="0" baseline="0" dirty="0">
                <a:latin typeface="Times New Roman" pitchFamily="18" charset="0"/>
                <a:ea typeface="ＭＳ Ｐゴシック" pitchFamily="34" charset="-128"/>
              </a:rPr>
              <a:t>. </a:t>
            </a:r>
            <a:r>
              <a:rPr lang="en-US" i="0" dirty="0">
                <a:latin typeface="Times New Roman" pitchFamily="18" charset="0"/>
                <a:ea typeface="ＭＳ Ｐゴシック" pitchFamily="34" charset="-128"/>
              </a:rPr>
              <a:t> Presenters may read the script or modify it to suit their own presentation style.  See template slides 5 and 6  for examples of slides with script.</a:t>
            </a:r>
          </a:p>
          <a:p>
            <a:pPr eaLnBrk="1" hangingPunct="1"/>
            <a:endParaRPr lang="en-US"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Presentation Instructions - </a:t>
            </a:r>
            <a:r>
              <a:rPr lang="en-US" i="1" dirty="0">
                <a:latin typeface="Times New Roman" pitchFamily="18" charset="0"/>
                <a:ea typeface="ＭＳ Ｐゴシック" pitchFamily="34" charset="-128"/>
              </a:rPr>
              <a:t>(stage direction and  presentation suggestions) will be preceded by a  </a:t>
            </a:r>
            <a:r>
              <a:rPr lang="en-US" b="1" dirty="0">
                <a:latin typeface="Times New Roman" pitchFamily="18" charset="0"/>
                <a:ea typeface="ＭＳ Ｐゴシック" pitchFamily="34" charset="-128"/>
              </a:rPr>
              <a:t>Bold header:</a:t>
            </a:r>
            <a:r>
              <a:rPr lang="en-US" b="1" baseline="0"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the instructions themselves will be in </a:t>
            </a:r>
            <a:r>
              <a:rPr lang="en-US" b="1" i="1" dirty="0">
                <a:latin typeface="Times New Roman" pitchFamily="18" charset="0"/>
                <a:ea typeface="ＭＳ Ｐゴシック" pitchFamily="34" charset="-128"/>
              </a:rPr>
              <a:t>Italic fonts</a:t>
            </a:r>
            <a:r>
              <a:rPr lang="en-US" i="1" dirty="0">
                <a:latin typeface="Times New Roman" pitchFamily="18" charset="0"/>
                <a:ea typeface="ＭＳ Ｐゴシック" pitchFamily="34" charset="-128"/>
              </a:rPr>
              <a:t>.  See slide 2</a:t>
            </a:r>
            <a:r>
              <a:rPr lang="en-US" i="1" baseline="0" dirty="0">
                <a:latin typeface="Times New Roman" pitchFamily="18" charset="0"/>
                <a:ea typeface="ＭＳ Ｐゴシック" pitchFamily="34" charset="-128"/>
              </a:rPr>
              <a:t> for an example of slides with Presentation Instructions only.</a:t>
            </a:r>
            <a:endParaRPr lang="en-US" i="1" dirty="0">
              <a:latin typeface="Times New Roman" pitchFamily="18" charset="0"/>
              <a:ea typeface="ＭＳ Ｐゴシック" pitchFamily="34" charset="-128"/>
            </a:endParaRPr>
          </a:p>
          <a:p>
            <a:pPr eaLnBrk="1" hangingPunct="1"/>
            <a:endParaRPr lang="en-US"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Program control instructions</a:t>
            </a:r>
            <a:r>
              <a:rPr lang="en-US" b="1" i="0" baseline="0" dirty="0">
                <a:latin typeface="Times New Roman" pitchFamily="18" charset="0"/>
                <a:ea typeface="ＭＳ Ｐゴシック" pitchFamily="34" charset="-128"/>
              </a:rPr>
              <a:t> -</a:t>
            </a:r>
            <a:r>
              <a:rPr lang="en-US" b="1" i="0"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will be in bold fonts and look like this:  </a:t>
            </a:r>
            <a:r>
              <a:rPr lang="en-US" b="1" dirty="0">
                <a:latin typeface="Times New Roman" pitchFamily="18" charset="0"/>
                <a:ea typeface="ＭＳ Ｐゴシック" pitchFamily="34" charset="-128"/>
              </a:rPr>
              <a:t>(Click) </a:t>
            </a:r>
            <a:r>
              <a:rPr lang="en-US" i="1" dirty="0">
                <a:latin typeface="Times New Roman" pitchFamily="18" charset="0"/>
                <a:ea typeface="ＭＳ Ｐゴシック" pitchFamily="34" charset="-128"/>
              </a:rPr>
              <a:t>for building information within a slide;  or this:  </a:t>
            </a:r>
            <a:r>
              <a:rPr lang="en-US" b="1" dirty="0">
                <a:latin typeface="Times New Roman" pitchFamily="18" charset="0"/>
                <a:ea typeface="ＭＳ Ｐゴシック" pitchFamily="34" charset="-128"/>
              </a:rPr>
              <a:t>(Next Slide) </a:t>
            </a:r>
            <a:r>
              <a:rPr lang="en-US" i="1" dirty="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Background</a:t>
            </a:r>
            <a:r>
              <a:rPr lang="en-US" b="1" i="0" baseline="0" dirty="0">
                <a:latin typeface="Times New Roman" pitchFamily="18" charset="0"/>
                <a:ea typeface="ＭＳ Ｐゴシック" pitchFamily="34" charset="-128"/>
              </a:rPr>
              <a:t> information - </a:t>
            </a:r>
            <a:r>
              <a:rPr lang="en-US" i="1" dirty="0">
                <a:latin typeface="Times New Roman" pitchFamily="18" charset="0"/>
                <a:ea typeface="ＭＳ Ｐゴシック" pitchFamily="34" charset="-128"/>
              </a:rPr>
              <a:t>Some slides may contain background information that supports the concepts presented in the program.  </a:t>
            </a:r>
            <a:br>
              <a:rPr lang="en-US" i="1" dirty="0">
                <a:latin typeface="Times New Roman" pitchFamily="18" charset="0"/>
                <a:ea typeface="ＭＳ Ｐゴシック" pitchFamily="34" charset="-128"/>
              </a:rPr>
            </a:br>
            <a:r>
              <a:rPr lang="en-US" i="1" dirty="0">
                <a:latin typeface="Times New Roman" pitchFamily="18" charset="0"/>
                <a:ea typeface="ＭＳ Ｐゴシック" pitchFamily="34" charset="-128"/>
              </a:rPr>
              <a:t>Background information will always appear last and will be preceded by a bold  </a:t>
            </a:r>
            <a:r>
              <a:rPr lang="en-US" b="1" dirty="0">
                <a:latin typeface="Times New Roman" pitchFamily="18" charset="0"/>
                <a:ea typeface="ＭＳ Ｐゴシック" pitchFamily="34" charset="-128"/>
              </a:rPr>
              <a:t>Background: </a:t>
            </a:r>
            <a:r>
              <a:rPr lang="en-US" i="1" dirty="0">
                <a:latin typeface="Times New Roman" pitchFamily="18" charset="0"/>
                <a:ea typeface="ＭＳ Ｐゴシック" pitchFamily="34" charset="-128"/>
              </a:rPr>
              <a:t>identification.</a:t>
            </a:r>
          </a:p>
          <a:p>
            <a:pPr eaLnBrk="1" hangingPunct="1"/>
            <a:endParaRPr lang="en-US"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The production team hope you and your audience will enjoy the show.   Break a leg!  </a:t>
            </a:r>
          </a:p>
          <a:p>
            <a:pPr eaLnBrk="1" hangingPunct="1"/>
            <a:endParaRPr lang="en-US" i="1" dirty="0">
              <a:latin typeface="Arial" panose="020B0604020202020204" pitchFamily="34" charset="0"/>
              <a:ea typeface="ＭＳ Ｐゴシック" pitchFamily="34" charset="-128"/>
              <a:cs typeface="Arial" panose="020B0604020202020204" pitchFamily="34" charset="0"/>
            </a:endParaRPr>
          </a:p>
          <a:p>
            <a:pPr eaLnBrk="1" hangingPunct="1"/>
            <a:r>
              <a:rPr lang="en-US" i="1" dirty="0">
                <a:latin typeface="Arial" panose="020B0604020202020204" pitchFamily="34" charset="0"/>
                <a:ea typeface="ＭＳ Ｐゴシック" pitchFamily="34" charset="-128"/>
                <a:cs typeface="Arial" panose="020B0604020202020204" pitchFamily="34" charset="0"/>
              </a:rPr>
              <a:t> </a:t>
            </a:r>
            <a:r>
              <a:rPr lang="en-US" b="1" dirty="0">
                <a:latin typeface="Arial" panose="020B0604020202020204" pitchFamily="34" charset="0"/>
                <a:ea typeface="ＭＳ Ｐゴシック" pitchFamily="34" charset="-128"/>
                <a:cs typeface="Arial" panose="020B0604020202020204" pitchFamily="34" charset="0"/>
              </a:rPr>
              <a:t>(Next Slide) </a:t>
            </a:r>
            <a:endParaRPr lang="en-US" i="1"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97013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a:latin typeface="Times New Roman" pitchFamily="18" charset="0"/>
              <a:ea typeface="ＭＳ Ｐゴシック" pitchFamily="34" charset="-128"/>
            </a:endParaRPr>
          </a:p>
          <a:p>
            <a:r>
              <a:rPr lang="en-US" i="1" dirty="0">
                <a:latin typeface="Times New Roman" pitchFamily="18" charset="0"/>
                <a:ea typeface="ＭＳ Ｐゴシック" pitchFamily="34" charset="-128"/>
              </a:rPr>
              <a:t>You can add slides after this one to fit your situation.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248371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endParaRPr lang="en-US" dirty="0">
              <a:latin typeface="Times New Roman" pitchFamily="18" charset="0"/>
              <a:ea typeface="ＭＳ Ｐゴシック" pitchFamily="34" charset="-128"/>
            </a:endParaRPr>
          </a:p>
          <a:p>
            <a:r>
              <a:rPr lang="en-US" b="0" dirty="0">
                <a:latin typeface="Times New Roman" pitchFamily="18" charset="0"/>
                <a:ea typeface="ＭＳ Ｐゴシック" pitchFamily="34" charset="-128"/>
              </a:rPr>
              <a:t>Today we’ll be discussing pilot responsibilities for collision avoidance as stated in guidance and reference documents</a:t>
            </a:r>
            <a:r>
              <a:rPr lang="en-US" b="0" i="0" baseline="0" dirty="0">
                <a:latin typeface="Times New Roman" pitchFamily="18" charset="0"/>
                <a:ea typeface="ＭＳ Ｐゴシック" pitchFamily="34" charset="-128"/>
              </a:rPr>
              <a:t>.  We’ll also touch on some techniques and technologies that will help to avoid collisions.</a:t>
            </a:r>
          </a:p>
          <a:p>
            <a:endParaRPr lang="en-US" b="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If you’ll be discussing additional items, add them to this list. </a:t>
            </a:r>
          </a:p>
          <a:p>
            <a:endParaRPr lang="en-US"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235634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Pilots understand that they’re primarily responsible for collision avoidance.  We know we must keep a constant watch for traffic and, if necessary, maneuver to avoid it.  </a:t>
            </a:r>
          </a:p>
          <a:p>
            <a:endParaRPr lang="en-US" dirty="0"/>
          </a:p>
          <a:p>
            <a:r>
              <a:rPr lang="en-US" dirty="0"/>
              <a:t>We also understand that the more objects you put in a given area i.e., marbles in a box - the more likely it is that collisions will occur.  Understandably, aircraft tend to cluster at busy airports necessitating Air Traffic Control services to effect orderly traffic flow. It’s nice to have extra eyes on the traffic but, even if we’re complying with an ATC clearance, we pilots are still responsible for collision avoidance.  </a:t>
            </a:r>
          </a:p>
          <a:p>
            <a:endParaRPr lang="en-US" dirty="0"/>
          </a:p>
          <a:p>
            <a:r>
              <a:rPr lang="en-US" dirty="0"/>
              <a:t>That’s made abundantly clear in two important publications.</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109234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451E5-9186-F934-5FA6-F815C7A50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DD460-6431-BDFA-7C01-370657B21E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55545-2EFC-E34A-A977-01CE82E0C569}"/>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first of these is the Aeronautical Information Manual Chapter 4 Section 4. </a:t>
            </a:r>
            <a:r>
              <a:rPr lang="en-US" b="1" dirty="0"/>
              <a:t>(Click)</a:t>
            </a:r>
            <a:endParaRPr lang="en-US" dirty="0"/>
          </a:p>
          <a:p>
            <a:endParaRPr lang="en-US" dirty="0"/>
          </a:p>
          <a:p>
            <a:r>
              <a:rPr lang="en-US" dirty="0"/>
              <a:t>The AIM defines Air Traffic Control Clearances as authorizations to proceed under specified conditions in controlled Airspace.  Clearances are based on known traffic and physical conditions and pilots are expected to comply but….  </a:t>
            </a:r>
            <a:r>
              <a:rPr lang="en-US" b="1" dirty="0"/>
              <a:t>(Click)</a:t>
            </a:r>
            <a:endParaRPr lang="en-US" dirty="0"/>
          </a:p>
          <a:p>
            <a:endParaRPr lang="en-US" dirty="0"/>
          </a:p>
          <a:p>
            <a:r>
              <a:rPr lang="en-US" dirty="0"/>
              <a:t>14CFR 91.3 – Responsibility and authority of the pilot in command, makes us the final authority as to the operation of our aircraft.  That means we’re expected to reject any clearance that would, in our opinion, result in a rule, regulation, or minimum altitude deviation or that would require unsafe operation of our aircraft.</a:t>
            </a:r>
          </a:p>
          <a:p>
            <a:endParaRPr lang="en-US" dirty="0"/>
          </a:p>
          <a:p>
            <a:r>
              <a:rPr lang="en-US" dirty="0"/>
              <a:t>Likewise, if at any time we can’t safely comply with a clearance, we must inform ATC and request an amended clearance.  Of course, if we’d prefer a different altitude or routing, we can always ask.  It could happen.</a:t>
            </a:r>
          </a:p>
          <a:p>
            <a:endParaRPr lang="en-US" dirty="0"/>
          </a:p>
          <a:p>
            <a:r>
              <a:rPr lang="en-US" dirty="0"/>
              <a:t>It sounds simple enough.  Let’s see what it looks like in practice.</a:t>
            </a:r>
          </a:p>
          <a:p>
            <a:endParaRPr lang="en-US" dirty="0"/>
          </a:p>
          <a:p>
            <a:r>
              <a:rPr lang="en-US" b="1" dirty="0"/>
              <a:t>(Next Slide)</a:t>
            </a:r>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Background:  </a:t>
            </a:r>
            <a:r>
              <a:rPr lang="en-US" b="0" dirty="0"/>
              <a:t>URL for AC AIM:  </a:t>
            </a:r>
            <a:r>
              <a:rPr lang="en-US" sz="1200" dirty="0"/>
              <a:t>https://www.faa.gov/air_traffic/publications/atpubs/aim_html/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62AE8B26-025A-A329-3D09-4398D08E7380}"/>
              </a:ext>
            </a:extLst>
          </p:cNvPr>
          <p:cNvSpPr>
            <a:spLocks noGrp="1"/>
          </p:cNvSpPr>
          <p:nvPr>
            <p:ph type="sldNum" sz="quarter" idx="5"/>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2743940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all used to scanning for traffic and if, for instance, ATC points out the 787 ahead and, after we confirm the traffic is in sight, clears us to pass behind we’ll be responsible for safe separation.  Mindful of wake turbulence potential, we’ll keep the aircraft in sight and navigate safely behind it.  </a:t>
            </a:r>
            <a:r>
              <a:rPr lang="en-US" b="1" dirty="0"/>
              <a:t>(Click)</a:t>
            </a:r>
          </a:p>
          <a:p>
            <a:endParaRPr lang="en-US" b="1" dirty="0"/>
          </a:p>
          <a:p>
            <a:r>
              <a:rPr lang="en-US" b="0" dirty="0"/>
              <a:t>But what if we’re faced with the same situation in a high traffic density area?  Identifying our traffic and maintaining separation just got a whole lot harder.  </a:t>
            </a:r>
          </a:p>
          <a:p>
            <a:endParaRPr lang="en-US" b="0" dirty="0"/>
          </a:p>
          <a:p>
            <a:r>
              <a:rPr lang="en-US" b="0" dirty="0"/>
              <a:t>Day or night – identifying and maintaining separation in high-density airspace is a challenge that, if accepted, we must be able to meet.</a:t>
            </a:r>
          </a:p>
          <a:p>
            <a:endParaRPr lang="en-US" b="0"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167494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definitely easier in times of good weather with few airplanes to keep track of. </a:t>
            </a:r>
            <a:r>
              <a:rPr lang="en-US" b="0" dirty="0"/>
              <a:t>By the way,</a:t>
            </a:r>
            <a:r>
              <a:rPr lang="en-US" dirty="0"/>
              <a:t> </a:t>
            </a:r>
            <a:r>
              <a:rPr lang="en-US" b="1" dirty="0"/>
              <a:t>(Click)</a:t>
            </a:r>
          </a:p>
          <a:p>
            <a:endParaRPr lang="en-US" b="1" dirty="0"/>
          </a:p>
          <a:p>
            <a:r>
              <a:rPr lang="en-US" b="0" dirty="0"/>
              <a:t>operating in and out of Oshkosh, WI during the annual EAA Air Venture pilgrimage is not one of the easy times.</a:t>
            </a:r>
          </a:p>
          <a:p>
            <a:endParaRPr lang="en-US" b="0" dirty="0"/>
          </a:p>
          <a:p>
            <a:r>
              <a:rPr lang="en-US" b="0" dirty="0"/>
              <a:t>Let’s now turn to a publication that offers a wealth of useful information on Collision Avoidance.</a:t>
            </a:r>
          </a:p>
          <a:p>
            <a:endParaRPr lang="en-US" b="0"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172884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Helicopter routes established in high-traffic areas concentrate rotary-wing traffic in predictable paths that provide separation from fixed-wing aircraft and expedite traffic flow.  All pilots should be especially vigilant when operating in proximity to these routes and helicopter pilots must ensure that they can maintain separation if they are operating on visual clearances.  They must adhere to the assigned routes including altitude assignments as published or as modified by ATC.  As always, the final authority for safety is the pilot.</a:t>
            </a:r>
          </a:p>
          <a:p>
            <a:endParaRPr lang="en-US" dirty="0"/>
          </a:p>
          <a:p>
            <a:r>
              <a:rPr lang="en-US" dirty="0"/>
              <a:t>Airport operators routinely establish local procedures for the operation of gliders, parachutists, lighter-than-air- aircraft, helicopters, and ultralight vehicles. All pilots must be especially vigilant when mixed-traffic operations are in progress.</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322595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90-48 E Pilots’ Role in Collision Avoidance is a must-read resource for all pilots.  The publication covers human vision capabilities and limitations, ground and flight operations on and in the vicinity of airports, common collision scenarios, effective scanning techniques, and collision avoidance technologies.</a:t>
            </a:r>
          </a:p>
          <a:p>
            <a:endParaRPr lang="en-US" dirty="0"/>
          </a:p>
          <a:p>
            <a:r>
              <a:rPr lang="en-US" b="1" dirty="0"/>
              <a:t>(Next Slide)</a:t>
            </a:r>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Background:  </a:t>
            </a:r>
            <a:r>
              <a:rPr lang="en-US" b="0" dirty="0"/>
              <a:t>URL for AC 90-48:  </a:t>
            </a:r>
            <a:r>
              <a:rPr lang="en-US" sz="1000" dirty="0"/>
              <a:t>https://drs.faa.gov/browse/excelExternalWindow/DRSDOCID101287214720221026144324.0001</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b="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510458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a:t>The National FAA Safety Team Presents</a:t>
            </a:r>
          </a:p>
        </p:txBody>
      </p:sp>
      <p:sp>
        <p:nvSpPr>
          <p:cNvPr id="63491" name="Rectangle 1027"/>
          <p:cNvSpPr>
            <a:spLocks noGrp="1" noChangeArrowheads="1"/>
          </p:cNvSpPr>
          <p:nvPr>
            <p:ph type="subTitle" idx="1" hasCustomPrompt="1"/>
          </p:nvPr>
        </p:nvSpPr>
        <p:spPr>
          <a:xfrm>
            <a:off x="307536" y="1795830"/>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sp>
        <p:nvSpPr>
          <p:cNvPr id="63515" name="Text Box 1051"/>
          <p:cNvSpPr txBox="1">
            <a:spLocks noChangeArrowheads="1"/>
          </p:cNvSpPr>
          <p:nvPr userDrawn="1"/>
        </p:nvSpPr>
        <p:spPr bwMode="auto">
          <a:xfrm>
            <a:off x="332241" y="3818382"/>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12234750"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763578" y="678373"/>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Aviation</a:t>
            </a:r>
          </a:p>
          <a:p>
            <a:pPr>
              <a:lnSpc>
                <a:spcPct val="85000"/>
              </a:lnSpc>
              <a:spcBef>
                <a:spcPct val="0"/>
              </a:spcBef>
              <a:buFontTx/>
              <a:buNone/>
            </a:pPr>
            <a:r>
              <a:rPr lang="en-US" sz="1800" b="1" dirty="0">
                <a:solidFill>
                  <a:srgbClr val="002060"/>
                </a:solidFill>
              </a:rPr>
              <a:t>Administration</a:t>
            </a: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482693" y="482824"/>
            <a:ext cx="1081012" cy="9543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a:t>Produced</a:t>
            </a:r>
            <a:r>
              <a:rPr lang="en-US" sz="1800" baseline="0" dirty="0"/>
              <a:t> by:</a:t>
            </a:r>
          </a:p>
          <a:p>
            <a:pPr>
              <a:buNone/>
            </a:pPr>
            <a:r>
              <a:rPr lang="en-US" sz="1800" i="0" baseline="0" dirty="0"/>
              <a:t>The National FAA Safety Team – The FAASTeam</a:t>
            </a: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97998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325785" y="6126158"/>
            <a:ext cx="2154767" cy="660400"/>
            <a:chOff x="3653" y="3859"/>
            <a:chExt cx="1018"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53" y="3859"/>
              <a:ext cx="359"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www.faa.gov/about/initiatives/"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0.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1C430-2241-6CA6-E5C7-F2596BEFB57D}"/>
            </a:ext>
          </a:extLst>
        </p:cNvPr>
        <p:cNvGrpSpPr/>
        <p:nvPr/>
      </p:nvGrpSpPr>
      <p:grpSpPr>
        <a:xfrm>
          <a:off x="0" y="0"/>
          <a:ext cx="0" cy="0"/>
          <a:chOff x="0" y="0"/>
          <a:chExt cx="0" cy="0"/>
        </a:xfrm>
      </p:grpSpPr>
      <p:sp>
        <p:nvSpPr>
          <p:cNvPr id="32779" name="Rectangle 11">
            <a:extLst>
              <a:ext uri="{FF2B5EF4-FFF2-40B4-BE49-F238E27FC236}">
                <a16:creationId xmlns:a16="http://schemas.microsoft.com/office/drawing/2014/main" id="{AA417E24-9370-613C-40E1-C9913C845F33}"/>
              </a:ext>
            </a:extLst>
          </p:cNvPr>
          <p:cNvSpPr>
            <a:spLocks noGrp="1" noChangeArrowheads="1"/>
          </p:cNvSpPr>
          <p:nvPr>
            <p:ph type="ctrTitle"/>
          </p:nvPr>
        </p:nvSpPr>
        <p:spPr>
          <a:xfrm>
            <a:off x="307536" y="400418"/>
            <a:ext cx="4940269" cy="1395412"/>
          </a:xfrm>
        </p:spPr>
        <p:txBody>
          <a:bodyPr/>
          <a:lstStyle/>
          <a:p>
            <a:r>
              <a:rPr lang="en-US" dirty="0"/>
              <a:t>The National FAA Safety Team Presents</a:t>
            </a:r>
          </a:p>
        </p:txBody>
      </p:sp>
      <p:sp>
        <p:nvSpPr>
          <p:cNvPr id="32786" name="Text Box 18">
            <a:extLst>
              <a:ext uri="{FF2B5EF4-FFF2-40B4-BE49-F238E27FC236}">
                <a16:creationId xmlns:a16="http://schemas.microsoft.com/office/drawing/2014/main" id="{0E10B17D-DF58-FE95-4EB8-C98524A25A77}"/>
              </a:ext>
            </a:extLst>
          </p:cNvPr>
          <p:cNvSpPr txBox="1">
            <a:spLocks noChangeArrowheads="1"/>
          </p:cNvSpPr>
          <p:nvPr/>
        </p:nvSpPr>
        <p:spPr bwMode="auto">
          <a:xfrm>
            <a:off x="2642106" y="3750144"/>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 </a:t>
            </a:r>
          </a:p>
        </p:txBody>
      </p:sp>
      <p:sp>
        <p:nvSpPr>
          <p:cNvPr id="7" name="Rectangle 12">
            <a:extLst>
              <a:ext uri="{FF2B5EF4-FFF2-40B4-BE49-F238E27FC236}">
                <a16:creationId xmlns:a16="http://schemas.microsoft.com/office/drawing/2014/main" id="{37304D2D-7644-8FF0-1B93-4178A1A970CC}"/>
              </a:ext>
            </a:extLst>
          </p:cNvPr>
          <p:cNvSpPr>
            <a:spLocks noGrp="1" noChangeArrowheads="1"/>
          </p:cNvSpPr>
          <p:nvPr>
            <p:ph type="subTitle" idx="1"/>
          </p:nvPr>
        </p:nvSpPr>
        <p:spPr>
          <a:xfrm>
            <a:off x="307536" y="1722169"/>
            <a:ext cx="7114538" cy="1050818"/>
          </a:xfrm>
        </p:spPr>
        <p:txBody>
          <a:bodyPr/>
          <a:lstStyle/>
          <a:p>
            <a:r>
              <a:rPr lang="en-US" dirty="0"/>
              <a:t>Topic of the Month – February </a:t>
            </a:r>
          </a:p>
          <a:p>
            <a:r>
              <a:rPr lang="en-US" dirty="0"/>
              <a:t>Visual Traffic Separation and Collision Avoidance</a:t>
            </a:r>
            <a:endParaRPr lang="en-US" i="1" dirty="0"/>
          </a:p>
        </p:txBody>
      </p:sp>
      <p:pic>
        <p:nvPicPr>
          <p:cNvPr id="1026" name="Picture 2" descr="FAA agrees with air traffic controllers' union to give tower workers more  rest between shifts | KARK">
            <a:extLst>
              <a:ext uri="{FF2B5EF4-FFF2-40B4-BE49-F238E27FC236}">
                <a16:creationId xmlns:a16="http://schemas.microsoft.com/office/drawing/2014/main" id="{60141C94-61D3-7BA6-C170-65CAF6359F2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856"/>
          <a:stretch>
            <a:fillRect/>
          </a:stretch>
        </p:blipFill>
        <p:spPr bwMode="auto">
          <a:xfrm>
            <a:off x="6500410" y="2083633"/>
            <a:ext cx="5384053" cy="4030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273504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ea typeface="ＭＳ Ｐゴシック" pitchFamily="34" charset="-128"/>
              </a:rPr>
              <a:t>Scanning for traffic</a:t>
            </a:r>
          </a:p>
        </p:txBody>
      </p:sp>
      <p:sp>
        <p:nvSpPr>
          <p:cNvPr id="7" name="Content Placeholder 2"/>
          <p:cNvSpPr>
            <a:spLocks noGrp="1"/>
          </p:cNvSpPr>
          <p:nvPr>
            <p:ph idx="1"/>
          </p:nvPr>
        </p:nvSpPr>
        <p:spPr>
          <a:xfrm>
            <a:off x="667085" y="1136331"/>
            <a:ext cx="8737600" cy="4391025"/>
          </a:xfrm>
        </p:spPr>
        <p:txBody>
          <a:bodyPr/>
          <a:lstStyle/>
          <a:p>
            <a:r>
              <a:rPr lang="en-US" altLang="en-US" dirty="0">
                <a:ea typeface="ＭＳ Ｐゴシック" pitchFamily="34" charset="-128"/>
              </a:rPr>
              <a:t>Manage inside time</a:t>
            </a:r>
          </a:p>
          <a:p>
            <a:r>
              <a:rPr lang="en-US" altLang="en-US" dirty="0">
                <a:ea typeface="ＭＳ Ｐゴシック" pitchFamily="34" charset="-128"/>
              </a:rPr>
              <a:t>Scanning Technique</a:t>
            </a:r>
          </a:p>
          <a:p>
            <a:pPr marL="0" indent="0">
              <a:buNone/>
            </a:pPr>
            <a:endParaRPr lang="en-US" altLang="en-US" dirty="0">
              <a:ea typeface="ＭＳ Ｐゴシック" pitchFamily="34" charset="-128"/>
            </a:endParaRPr>
          </a:p>
          <a:p>
            <a:endParaRPr lang="en-US" altLang="en-US" dirty="0">
              <a:ea typeface="ＭＳ Ｐゴシック" pitchFamily="34" charset="-128"/>
            </a:endParaRPr>
          </a:p>
        </p:txBody>
      </p:sp>
      <p:pic>
        <p:nvPicPr>
          <p:cNvPr id="6" name="Picture 5">
            <a:extLst>
              <a:ext uri="{FF2B5EF4-FFF2-40B4-BE49-F238E27FC236}">
                <a16:creationId xmlns:a16="http://schemas.microsoft.com/office/drawing/2014/main" id="{A7A5E18B-AE29-DEF4-EFF1-CBA21A99DB62}"/>
              </a:ext>
            </a:extLst>
          </p:cNvPr>
          <p:cNvPicPr>
            <a:picLocks noChangeAspect="1"/>
          </p:cNvPicPr>
          <p:nvPr/>
        </p:nvPicPr>
        <p:blipFill>
          <a:blip r:embed="rId4"/>
          <a:stretch>
            <a:fillRect/>
          </a:stretch>
        </p:blipFill>
        <p:spPr>
          <a:xfrm>
            <a:off x="5595319" y="2842054"/>
            <a:ext cx="6272831" cy="2488440"/>
          </a:xfrm>
          <a:prstGeom prst="rect">
            <a:avLst/>
          </a:prstGeom>
        </p:spPr>
      </p:pic>
      <p:pic>
        <p:nvPicPr>
          <p:cNvPr id="9" name="Picture 8">
            <a:extLst>
              <a:ext uri="{FF2B5EF4-FFF2-40B4-BE49-F238E27FC236}">
                <a16:creationId xmlns:a16="http://schemas.microsoft.com/office/drawing/2014/main" id="{BFDA68D5-5AF6-2873-1AEA-9C7ADFFF53A7}"/>
              </a:ext>
            </a:extLst>
          </p:cNvPr>
          <p:cNvPicPr>
            <a:picLocks noChangeAspect="1"/>
          </p:cNvPicPr>
          <p:nvPr/>
        </p:nvPicPr>
        <p:blipFill>
          <a:blip r:embed="rId5"/>
          <a:stretch>
            <a:fillRect/>
          </a:stretch>
        </p:blipFill>
        <p:spPr>
          <a:xfrm>
            <a:off x="5595318" y="1910881"/>
            <a:ext cx="6272831" cy="3419613"/>
          </a:xfrm>
          <a:prstGeom prst="rect">
            <a:avLst/>
          </a:prstGeom>
        </p:spPr>
      </p:pic>
    </p:spTree>
    <p:custDataLst>
      <p:tags r:id="rId1"/>
    </p:custDataLst>
    <p:extLst>
      <p:ext uri="{BB962C8B-B14F-4D97-AF65-F5344CB8AC3E}">
        <p14:creationId xmlns:p14="http://schemas.microsoft.com/office/powerpoint/2010/main" val="103216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250"/>
                                        <p:tgtEl>
                                          <p:spTgt spid="9"/>
                                        </p:tgtEl>
                                      </p:cBhvr>
                                    </p:animEffect>
                                    <p:set>
                                      <p:cBhvr>
                                        <p:cTn id="7" dur="1" fill="hold">
                                          <p:stCondLst>
                                            <p:cond delay="1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ea typeface="ＭＳ Ｐゴシック" pitchFamily="34" charset="-128"/>
              </a:rPr>
              <a:t>Vision</a:t>
            </a:r>
          </a:p>
        </p:txBody>
      </p:sp>
      <p:sp>
        <p:nvSpPr>
          <p:cNvPr id="7" name="Content Placeholder 2"/>
          <p:cNvSpPr>
            <a:spLocks noGrp="1"/>
          </p:cNvSpPr>
          <p:nvPr>
            <p:ph idx="1"/>
          </p:nvPr>
        </p:nvSpPr>
        <p:spPr>
          <a:xfrm>
            <a:off x="1244600" y="1142366"/>
            <a:ext cx="8737600" cy="4391025"/>
          </a:xfrm>
        </p:spPr>
        <p:txBody>
          <a:bodyPr/>
          <a:lstStyle/>
          <a:p>
            <a:pPr marL="0" indent="0">
              <a:buNone/>
            </a:pPr>
            <a:endParaRPr lang="en-US" altLang="en-US" dirty="0">
              <a:ea typeface="ＭＳ Ｐゴシック" pitchFamily="34" charset="-128"/>
            </a:endParaRPr>
          </a:p>
          <a:p>
            <a:endParaRPr lang="en-US" altLang="en-US" dirty="0">
              <a:ea typeface="ＭＳ Ｐゴシック" pitchFamily="34" charset="-128"/>
            </a:endParaRPr>
          </a:p>
        </p:txBody>
      </p:sp>
      <p:pic>
        <p:nvPicPr>
          <p:cNvPr id="6146" name="Picture 2">
            <a:extLst>
              <a:ext uri="{FF2B5EF4-FFF2-40B4-BE49-F238E27FC236}">
                <a16:creationId xmlns:a16="http://schemas.microsoft.com/office/drawing/2014/main" id="{093F41D5-7F0C-0040-EC1E-FE39E23074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815593"/>
            <a:ext cx="5943740" cy="342450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E14475B2-24A1-D244-EF56-9D35FA093FF1}"/>
              </a:ext>
            </a:extLst>
          </p:cNvPr>
          <p:cNvSpPr txBox="1">
            <a:spLocks/>
          </p:cNvSpPr>
          <p:nvPr/>
        </p:nvSpPr>
        <p:spPr bwMode="auto">
          <a:xfrm>
            <a:off x="667085" y="1136331"/>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a:ea typeface="ＭＳ Ｐゴシック" pitchFamily="34" charset="-128"/>
              </a:rPr>
              <a:t>Day vs night performance</a:t>
            </a:r>
          </a:p>
          <a:p>
            <a:pPr lvl="1"/>
            <a:r>
              <a:rPr lang="en-US" altLang="en-US" kern="0" dirty="0">
                <a:ea typeface="ＭＳ Ｐゴシック" pitchFamily="34" charset="-128"/>
              </a:rPr>
              <a:t>Peripheral scan at night </a:t>
            </a:r>
          </a:p>
          <a:p>
            <a:r>
              <a:rPr lang="en-US" altLang="en-US" kern="0" dirty="0">
                <a:ea typeface="ＭＳ Ｐゴシック" pitchFamily="34" charset="-128"/>
              </a:rPr>
              <a:t>Optical illusions</a:t>
            </a:r>
          </a:p>
          <a:p>
            <a:r>
              <a:rPr lang="en-US" altLang="en-US" kern="0" dirty="0">
                <a:ea typeface="ＭＳ Ｐゴシック" pitchFamily="34" charset="-128"/>
              </a:rPr>
              <a:t>Aircraft Attitude</a:t>
            </a:r>
          </a:p>
          <a:p>
            <a:pPr lvl="1"/>
            <a:r>
              <a:rPr lang="en-US" altLang="en-US" kern="0" dirty="0">
                <a:ea typeface="ＭＳ Ｐゴシック" pitchFamily="34" charset="-128"/>
              </a:rPr>
              <a:t>Climbs &amp; descents</a:t>
            </a:r>
          </a:p>
          <a:p>
            <a:pPr lvl="1"/>
            <a:r>
              <a:rPr lang="en-US" altLang="en-US" kern="0" dirty="0">
                <a:ea typeface="ＭＳ Ｐゴシック" pitchFamily="34" charset="-128"/>
              </a:rPr>
              <a:t>Adjust pitch &amp; bank for improved </a:t>
            </a:r>
            <a:br>
              <a:rPr lang="en-US" altLang="en-US" kern="0" dirty="0">
                <a:ea typeface="ＭＳ Ｐゴシック" pitchFamily="34" charset="-128"/>
              </a:rPr>
            </a:br>
            <a:r>
              <a:rPr lang="en-US" altLang="en-US" kern="0" dirty="0">
                <a:ea typeface="ＭＳ Ｐゴシック" pitchFamily="34" charset="-128"/>
              </a:rPr>
              <a:t>coverage</a:t>
            </a:r>
          </a:p>
          <a:p>
            <a:endParaRPr lang="en-US" altLang="en-US" kern="0" dirty="0">
              <a:ea typeface="ＭＳ Ｐゴシック" pitchFamily="34" charset="-128"/>
            </a:endParaRPr>
          </a:p>
          <a:p>
            <a:pPr marL="0" indent="0">
              <a:buFontTx/>
              <a:buNone/>
            </a:pPr>
            <a:endParaRPr lang="en-US" altLang="en-US" kern="0" dirty="0">
              <a:ea typeface="ＭＳ Ｐゴシック" pitchFamily="34" charset="-128"/>
            </a:endParaRPr>
          </a:p>
          <a:p>
            <a:endParaRPr lang="en-US" altLang="en-US" kern="0" dirty="0">
              <a:ea typeface="ＭＳ Ｐゴシック" pitchFamily="34" charset="-128"/>
            </a:endParaRPr>
          </a:p>
        </p:txBody>
      </p:sp>
    </p:spTree>
    <p:custDataLst>
      <p:tags r:id="rId1"/>
    </p:custDataLst>
    <p:extLst>
      <p:ext uri="{BB962C8B-B14F-4D97-AF65-F5344CB8AC3E}">
        <p14:creationId xmlns:p14="http://schemas.microsoft.com/office/powerpoint/2010/main" val="317953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4" y="305861"/>
            <a:ext cx="11296651" cy="609600"/>
          </a:xfrm>
        </p:spPr>
        <p:txBody>
          <a:bodyPr/>
          <a:lstStyle/>
          <a:p>
            <a:r>
              <a:rPr lang="en-US" dirty="0"/>
              <a:t>Collision avoidance technologies</a:t>
            </a:r>
          </a:p>
        </p:txBody>
      </p:sp>
      <p:sp>
        <p:nvSpPr>
          <p:cNvPr id="7" name="Content Placeholder 6"/>
          <p:cNvSpPr>
            <a:spLocks noGrp="1"/>
          </p:cNvSpPr>
          <p:nvPr>
            <p:ph idx="1"/>
          </p:nvPr>
        </p:nvSpPr>
        <p:spPr>
          <a:xfrm>
            <a:off x="241144" y="1038947"/>
            <a:ext cx="10733617" cy="4391025"/>
          </a:xfrm>
        </p:spPr>
        <p:txBody>
          <a:bodyPr/>
          <a:lstStyle/>
          <a:p>
            <a:r>
              <a:rPr lang="en-US" dirty="0"/>
              <a:t>Strobe and pulse lights</a:t>
            </a:r>
          </a:p>
          <a:p>
            <a:r>
              <a:rPr lang="en-US" dirty="0"/>
              <a:t>Landing lights</a:t>
            </a:r>
          </a:p>
          <a:p>
            <a:r>
              <a:rPr lang="en-US" dirty="0"/>
              <a:t>ADS-B </a:t>
            </a:r>
          </a:p>
          <a:p>
            <a:pPr lvl="1"/>
            <a:r>
              <a:rPr lang="en-US" dirty="0"/>
              <a:t>TIS</a:t>
            </a:r>
          </a:p>
          <a:p>
            <a:r>
              <a:rPr lang="en-US" dirty="0"/>
              <a:t>TCAS</a:t>
            </a:r>
          </a:p>
        </p:txBody>
      </p:sp>
      <p:pic>
        <p:nvPicPr>
          <p:cNvPr id="7172" name="Picture 4" descr="2022 Aircraft Lighting Buyer's Guide ...">
            <a:extLst>
              <a:ext uri="{FF2B5EF4-FFF2-40B4-BE49-F238E27FC236}">
                <a16:creationId xmlns:a16="http://schemas.microsoft.com/office/drawing/2014/main" id="{3B4C0A70-A834-6E6F-A646-C506914B2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773" y="1417468"/>
            <a:ext cx="6817514" cy="2734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8BA1E972-8D6D-682E-A23E-10F6DFCBD8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45" t="6167" r="3772" b="37133"/>
          <a:stretch>
            <a:fillRect/>
          </a:stretch>
        </p:blipFill>
        <p:spPr bwMode="auto">
          <a:xfrm>
            <a:off x="729049" y="3719384"/>
            <a:ext cx="3905138" cy="1556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4680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6DD0-4FAD-5D41-249A-68F9DB5CC1EE}"/>
              </a:ext>
            </a:extLst>
          </p:cNvPr>
          <p:cNvSpPr>
            <a:spLocks noGrp="1"/>
          </p:cNvSpPr>
          <p:nvPr>
            <p:ph type="title"/>
          </p:nvPr>
        </p:nvSpPr>
        <p:spPr/>
        <p:txBody>
          <a:bodyPr/>
          <a:lstStyle/>
          <a:p>
            <a:r>
              <a:rPr lang="en-US" dirty="0"/>
              <a:t>Vigilance</a:t>
            </a:r>
          </a:p>
        </p:txBody>
      </p:sp>
      <p:pic>
        <p:nvPicPr>
          <p:cNvPr id="7" name="Picture 6" descr="A picture containing control panel&#10;&#10;AI-generated content may be incorrect.">
            <a:extLst>
              <a:ext uri="{FF2B5EF4-FFF2-40B4-BE49-F238E27FC236}">
                <a16:creationId xmlns:a16="http://schemas.microsoft.com/office/drawing/2014/main" id="{FF374985-6BEC-1EDE-4A29-7771E600A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8274" y="954088"/>
            <a:ext cx="6583907" cy="4388735"/>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BDCB99CF-6D4E-EB2F-8CA5-9EB262DEDEE3}"/>
              </a:ext>
            </a:extLst>
          </p:cNvPr>
          <p:cNvSpPr>
            <a:spLocks noGrp="1"/>
          </p:cNvSpPr>
          <p:nvPr>
            <p:ph idx="1"/>
          </p:nvPr>
        </p:nvSpPr>
        <p:spPr>
          <a:xfrm>
            <a:off x="660401" y="1508126"/>
            <a:ext cx="4061501" cy="4391025"/>
          </a:xfrm>
        </p:spPr>
        <p:txBody>
          <a:bodyPr/>
          <a:lstStyle/>
          <a:p>
            <a:pPr marL="0" indent="0">
              <a:buNone/>
            </a:pPr>
            <a:endParaRPr lang="en-US" dirty="0"/>
          </a:p>
          <a:p>
            <a:r>
              <a:rPr lang="en-US" dirty="0"/>
              <a:t>Boredom</a:t>
            </a:r>
          </a:p>
          <a:p>
            <a:r>
              <a:rPr lang="en-US" dirty="0"/>
              <a:t>Distractions</a:t>
            </a:r>
          </a:p>
        </p:txBody>
      </p:sp>
    </p:spTree>
    <p:custDataLst>
      <p:tags r:id="rId1"/>
    </p:custDataLst>
    <p:extLst>
      <p:ext uri="{BB962C8B-B14F-4D97-AF65-F5344CB8AC3E}">
        <p14:creationId xmlns:p14="http://schemas.microsoft.com/office/powerpoint/2010/main" val="2869519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 earned your </a:t>
            </a:r>
            <a:r>
              <a:rPr lang="en-US" i="1" dirty="0"/>
              <a:t>WINGS</a:t>
            </a:r>
            <a:r>
              <a:rPr lang="en-US" dirty="0"/>
              <a:t>?</a:t>
            </a:r>
          </a:p>
        </p:txBody>
      </p:sp>
      <p:sp>
        <p:nvSpPr>
          <p:cNvPr id="3" name="Content Placeholder 2"/>
          <p:cNvSpPr>
            <a:spLocks noGrp="1"/>
          </p:cNvSpPr>
          <p:nvPr>
            <p:ph idx="1"/>
          </p:nvPr>
        </p:nvSpPr>
        <p:spPr>
          <a:xfrm>
            <a:off x="674602" y="1186578"/>
            <a:ext cx="10733617" cy="4391025"/>
          </a:xfrm>
        </p:spPr>
        <p:txBody>
          <a:bodyPr/>
          <a:lstStyle/>
          <a:p>
            <a:r>
              <a:rPr lang="en-US" i="1" dirty="0"/>
              <a:t>WINGS</a:t>
            </a:r>
            <a:r>
              <a:rPr lang="en-US" dirty="0"/>
              <a:t> Proficient Pilots are:</a:t>
            </a:r>
          </a:p>
          <a:p>
            <a:pPr lvl="1"/>
            <a:r>
              <a:rPr lang="en-US" dirty="0"/>
              <a:t>Confident</a:t>
            </a:r>
          </a:p>
          <a:p>
            <a:pPr lvl="1"/>
            <a:r>
              <a:rPr lang="en-US" dirty="0"/>
              <a:t>Capable</a:t>
            </a:r>
          </a:p>
          <a:p>
            <a:pPr lvl="1"/>
            <a:r>
              <a:rPr lang="en-US" dirty="0"/>
              <a:t>Safe</a:t>
            </a:r>
          </a:p>
          <a:p>
            <a:r>
              <a:rPr lang="en-US" i="1" dirty="0"/>
              <a:t>WINGS </a:t>
            </a:r>
            <a:r>
              <a:rPr lang="en-US" b="0" dirty="0"/>
              <a:t>will keep you </a:t>
            </a:r>
            <a:br>
              <a:rPr lang="en-US" b="0" dirty="0"/>
            </a:br>
            <a:r>
              <a:rPr lang="en-US" b="0" dirty="0"/>
              <a:t>on top of your game</a:t>
            </a:r>
            <a:endParaRPr lang="en-US" i="1" dirty="0"/>
          </a:p>
          <a:p>
            <a:endParaRPr lang="en-US" dirty="0"/>
          </a:p>
        </p:txBody>
      </p:sp>
      <p:pic>
        <p:nvPicPr>
          <p:cNvPr id="4" name="Picture 3">
            <a:extLst>
              <a:ext uri="{FF2B5EF4-FFF2-40B4-BE49-F238E27FC236}">
                <a16:creationId xmlns:a16="http://schemas.microsoft.com/office/drawing/2014/main" id="{990D4EDB-03BD-8C35-368F-B9F720AE33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20895"/>
          <a:stretch>
            <a:fillRect/>
          </a:stretch>
        </p:blipFill>
        <p:spPr>
          <a:xfrm>
            <a:off x="7240249" y="1633053"/>
            <a:ext cx="4452077" cy="375204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52996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a:t>Safety Management Systems (SMS)</a:t>
            </a:r>
            <a:br>
              <a:rPr lang="en-US" dirty="0"/>
            </a:br>
            <a:r>
              <a:rPr lang="en-US" dirty="0"/>
              <a:t>Coming to General Aviation</a:t>
            </a:r>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6" name="Rectangle 5"/>
          <p:cNvSpPr/>
          <p:nvPr/>
        </p:nvSpPr>
        <p:spPr bwMode="auto">
          <a:xfrm>
            <a:off x="2602524" y="2220615"/>
            <a:ext cx="2532184" cy="131884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pic>
        <p:nvPicPr>
          <p:cNvPr id="12" name="Picture 11">
            <a:extLst>
              <a:ext uri="{FF2B5EF4-FFF2-40B4-BE49-F238E27FC236}">
                <a16:creationId xmlns:a16="http://schemas.microsoft.com/office/drawing/2014/main" id="{DDBAC8C9-B887-B928-EB25-91448B6180AC}"/>
              </a:ext>
            </a:extLst>
          </p:cNvPr>
          <p:cNvPicPr>
            <a:picLocks noChangeAspect="1"/>
          </p:cNvPicPr>
          <p:nvPr/>
        </p:nvPicPr>
        <p:blipFill>
          <a:blip r:embed="rId5"/>
          <a:stretch>
            <a:fillRect/>
          </a:stretch>
        </p:blipFill>
        <p:spPr>
          <a:xfrm>
            <a:off x="9460521" y="3182815"/>
            <a:ext cx="2497017" cy="2497017"/>
          </a:xfrm>
          <a:prstGeom prst="rect">
            <a:avLst/>
          </a:prstGeom>
        </p:spPr>
      </p:pic>
      <p:pic>
        <p:nvPicPr>
          <p:cNvPr id="14" name="Picture 13" descr="Logo, company name&#10;&#10;Description automatically generated">
            <a:extLst>
              <a:ext uri="{FF2B5EF4-FFF2-40B4-BE49-F238E27FC236}">
                <a16:creationId xmlns:a16="http://schemas.microsoft.com/office/drawing/2014/main" id="{37C4B584-B8A1-F826-685A-625E9A8D70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7420" y="4164376"/>
            <a:ext cx="523218" cy="515474"/>
          </a:xfrm>
          <a:prstGeom prst="rect">
            <a:avLst/>
          </a:prstGeom>
        </p:spPr>
      </p:pic>
      <p:sp>
        <p:nvSpPr>
          <p:cNvPr id="11" name="TextBox 10">
            <a:extLst>
              <a:ext uri="{FF2B5EF4-FFF2-40B4-BE49-F238E27FC236}">
                <a16:creationId xmlns:a16="http://schemas.microsoft.com/office/drawing/2014/main" id="{BA3E9F45-8B28-F0E0-70BE-2718A02D0B7C}"/>
              </a:ext>
            </a:extLst>
          </p:cNvPr>
          <p:cNvSpPr txBox="1"/>
          <p:nvPr/>
        </p:nvSpPr>
        <p:spPr bwMode="auto">
          <a:xfrm>
            <a:off x="295384" y="5018176"/>
            <a:ext cx="80836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dirty="0">
                <a:hlinkClick r:id="rId7"/>
              </a:rPr>
              <a:t>https://www.faa.gov/about/initiatives/sms</a:t>
            </a:r>
            <a:r>
              <a:rPr lang="en-US" dirty="0"/>
              <a:t>  </a:t>
            </a:r>
            <a:endParaRPr lang="en-US" sz="1200" b="1" dirty="0">
              <a:solidFill>
                <a:srgbClr val="C0C0C0"/>
              </a:solidFill>
            </a:endParaRPr>
          </a:p>
        </p:txBody>
      </p:sp>
    </p:spTree>
    <p:custDataLst>
      <p:tags r:id="rId1"/>
    </p:custDataLst>
    <p:extLst>
      <p:ext uri="{BB962C8B-B14F-4D97-AF65-F5344CB8AC3E}">
        <p14:creationId xmlns:p14="http://schemas.microsoft.com/office/powerpoint/2010/main" val="426195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23B6-C16C-46E5-2D7A-114C8F7BF41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A9A951-0517-85BC-B2B8-466C9759E3CE}"/>
              </a:ext>
            </a:extLst>
          </p:cNvPr>
          <p:cNvSpPr>
            <a:spLocks noGrp="1"/>
          </p:cNvSpPr>
          <p:nvPr>
            <p:ph type="subTitle" idx="1"/>
          </p:nvPr>
        </p:nvSpPr>
        <p:spPr/>
        <p:txBody>
          <a:bodyPr/>
          <a:lstStyle/>
          <a:p>
            <a:endParaRPr lang="en-US"/>
          </a:p>
        </p:txBody>
      </p:sp>
      <p:pic>
        <p:nvPicPr>
          <p:cNvPr id="5" name="Picture 4" descr="WINGS Industry Network Information">
            <a:extLst>
              <a:ext uri="{FF2B5EF4-FFF2-40B4-BE49-F238E27FC236}">
                <a16:creationId xmlns:a16="http://schemas.microsoft.com/office/drawing/2014/main" id="{7A8E9D58-0C74-5FEE-F9C6-D7B69A4423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70" y="-297"/>
            <a:ext cx="12271169" cy="6902533"/>
          </a:xfrm>
          <a:prstGeom prst="rect">
            <a:avLst/>
          </a:prstGeom>
        </p:spPr>
      </p:pic>
    </p:spTree>
    <p:custDataLst>
      <p:tags r:id="rId1"/>
    </p:custDataLst>
    <p:extLst>
      <p:ext uri="{BB962C8B-B14F-4D97-AF65-F5344CB8AC3E}">
        <p14:creationId xmlns:p14="http://schemas.microsoft.com/office/powerpoint/2010/main" val="3811808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dirty="0"/>
          </a:p>
        </p:txBody>
      </p:sp>
      <p:pic>
        <p:nvPicPr>
          <p:cNvPr id="5" name="Picture 4" descr="Rodin_Th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831" y="1508126"/>
            <a:ext cx="2540000"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6778" y="4960697"/>
            <a:ext cx="1674624" cy="725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677543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attending	</a:t>
            </a:r>
          </a:p>
        </p:txBody>
      </p:sp>
      <p:sp>
        <p:nvSpPr>
          <p:cNvPr id="3" name="Content Placeholder 2"/>
          <p:cNvSpPr>
            <a:spLocks noGrp="1"/>
          </p:cNvSpPr>
          <p:nvPr>
            <p:ph idx="1"/>
          </p:nvPr>
        </p:nvSpPr>
        <p:spPr>
          <a:xfrm>
            <a:off x="571500" y="1150653"/>
            <a:ext cx="8050213" cy="4391025"/>
          </a:xfrm>
        </p:spPr>
        <p:txBody>
          <a:bodyPr/>
          <a:lstStyle/>
          <a:p>
            <a:r>
              <a:rPr lang="en-US" dirty="0"/>
              <a:t>You are vital members of our GA safety community</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2968" y="3845296"/>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68992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90347-6372-325C-384F-7392F530A4F9}"/>
            </a:ext>
          </a:extLst>
        </p:cNvPr>
        <p:cNvGrpSpPr/>
        <p:nvPr/>
      </p:nvGrpSpPr>
      <p:grpSpPr>
        <a:xfrm>
          <a:off x="0" y="0"/>
          <a:ext cx="0" cy="0"/>
          <a:chOff x="0" y="0"/>
          <a:chExt cx="0" cy="0"/>
        </a:xfrm>
      </p:grpSpPr>
      <p:sp>
        <p:nvSpPr>
          <p:cNvPr id="32779" name="Rectangle 11">
            <a:extLst>
              <a:ext uri="{FF2B5EF4-FFF2-40B4-BE49-F238E27FC236}">
                <a16:creationId xmlns:a16="http://schemas.microsoft.com/office/drawing/2014/main" id="{D0C0865D-3A6B-D436-DEEB-851B50E0D3DF}"/>
              </a:ext>
            </a:extLst>
          </p:cNvPr>
          <p:cNvSpPr>
            <a:spLocks noGrp="1" noChangeArrowheads="1"/>
          </p:cNvSpPr>
          <p:nvPr>
            <p:ph type="ctrTitle"/>
          </p:nvPr>
        </p:nvSpPr>
        <p:spPr>
          <a:xfrm>
            <a:off x="307536" y="400418"/>
            <a:ext cx="4940269" cy="1395412"/>
          </a:xfrm>
        </p:spPr>
        <p:txBody>
          <a:bodyPr/>
          <a:lstStyle/>
          <a:p>
            <a:r>
              <a:rPr lang="en-US" dirty="0"/>
              <a:t>The National FAA Safety Team Presents</a:t>
            </a:r>
          </a:p>
        </p:txBody>
      </p:sp>
      <p:sp>
        <p:nvSpPr>
          <p:cNvPr id="32786" name="Text Box 18">
            <a:extLst>
              <a:ext uri="{FF2B5EF4-FFF2-40B4-BE49-F238E27FC236}">
                <a16:creationId xmlns:a16="http://schemas.microsoft.com/office/drawing/2014/main" id="{F6A33039-3457-818E-2841-D99FC89E5E2D}"/>
              </a:ext>
            </a:extLst>
          </p:cNvPr>
          <p:cNvSpPr txBox="1">
            <a:spLocks noChangeArrowheads="1"/>
          </p:cNvSpPr>
          <p:nvPr/>
        </p:nvSpPr>
        <p:spPr bwMode="auto">
          <a:xfrm>
            <a:off x="2642106" y="3750144"/>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 </a:t>
            </a:r>
          </a:p>
        </p:txBody>
      </p:sp>
      <p:sp>
        <p:nvSpPr>
          <p:cNvPr id="7" name="Rectangle 12">
            <a:extLst>
              <a:ext uri="{FF2B5EF4-FFF2-40B4-BE49-F238E27FC236}">
                <a16:creationId xmlns:a16="http://schemas.microsoft.com/office/drawing/2014/main" id="{032B9A70-534D-32F7-D0FA-68516EA5BC34}"/>
              </a:ext>
            </a:extLst>
          </p:cNvPr>
          <p:cNvSpPr>
            <a:spLocks noGrp="1" noChangeArrowheads="1"/>
          </p:cNvSpPr>
          <p:nvPr>
            <p:ph type="subTitle" idx="1"/>
          </p:nvPr>
        </p:nvSpPr>
        <p:spPr>
          <a:xfrm>
            <a:off x="307536" y="1821854"/>
            <a:ext cx="7114538" cy="1050818"/>
          </a:xfrm>
        </p:spPr>
        <p:txBody>
          <a:bodyPr/>
          <a:lstStyle/>
          <a:p>
            <a:r>
              <a:rPr lang="en-US" dirty="0"/>
              <a:t>Topic of the Month – February </a:t>
            </a:r>
          </a:p>
          <a:p>
            <a:r>
              <a:rPr lang="en-US" dirty="0"/>
              <a:t>Visual Traffic Separation</a:t>
            </a:r>
            <a:endParaRPr lang="en-US" i="1" dirty="0"/>
          </a:p>
        </p:txBody>
      </p:sp>
      <p:pic>
        <p:nvPicPr>
          <p:cNvPr id="1026" name="Picture 2" descr="FAA agrees with air traffic controllers' union to give tower workers more  rest between shifts | KARK">
            <a:extLst>
              <a:ext uri="{FF2B5EF4-FFF2-40B4-BE49-F238E27FC236}">
                <a16:creationId xmlns:a16="http://schemas.microsoft.com/office/drawing/2014/main" id="{28C28720-8034-F354-A20F-8FB91BAEDC4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856"/>
          <a:stretch>
            <a:fillRect/>
          </a:stretch>
        </p:blipFill>
        <p:spPr bwMode="auto">
          <a:xfrm>
            <a:off x="6500410" y="2083633"/>
            <a:ext cx="5384053" cy="4030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389817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6" name="Content Placeholder 2"/>
          <p:cNvSpPr>
            <a:spLocks noGrp="1"/>
          </p:cNvSpPr>
          <p:nvPr>
            <p:ph idx="1"/>
          </p:nvPr>
        </p:nvSpPr>
        <p:spPr/>
        <p:txBody>
          <a:bodyPr/>
          <a:lstStyle/>
          <a:p>
            <a:r>
              <a:rPr lang="en-US" dirty="0">
                <a:ea typeface="ＭＳ Ｐゴシック" pitchFamily="34" charset="-128"/>
              </a:rPr>
              <a:t>Exits</a:t>
            </a:r>
          </a:p>
          <a:p>
            <a:r>
              <a:rPr lang="en-US" dirty="0">
                <a:ea typeface="ＭＳ Ｐゴシック" pitchFamily="34" charset="-128"/>
              </a:rPr>
              <a:t>Restrooms</a:t>
            </a:r>
          </a:p>
          <a:p>
            <a:r>
              <a:rPr lang="en-US" dirty="0">
                <a:ea typeface="ＭＳ Ｐゴシック" pitchFamily="34" charset="-128"/>
              </a:rPr>
              <a:t>Emergency Evacuation</a:t>
            </a:r>
          </a:p>
          <a:p>
            <a:r>
              <a:rPr lang="en-US" dirty="0">
                <a:ea typeface="ＭＳ Ｐゴシック" pitchFamily="34" charset="-128"/>
              </a:rPr>
              <a:t>Breaks</a:t>
            </a:r>
          </a:p>
          <a:p>
            <a:r>
              <a:rPr lang="en-US" dirty="0">
                <a:ea typeface="ＭＳ Ｐゴシック" pitchFamily="34" charset="-128"/>
              </a:rPr>
              <a:t>Phones &amp; devices to silent or off </a:t>
            </a:r>
          </a:p>
          <a:p>
            <a:r>
              <a:rPr lang="en-US" dirty="0">
                <a:ea typeface="ＭＳ Ｐゴシック" pitchFamily="34" charset="-128"/>
              </a:rPr>
              <a:t>Sponsor Acknowledgment</a:t>
            </a:r>
          </a:p>
          <a:p>
            <a:r>
              <a:rPr lang="en-US" dirty="0">
                <a:ea typeface="ＭＳ Ｐゴシック" pitchFamily="34" charset="-128"/>
              </a:rPr>
              <a:t>Other information</a:t>
            </a:r>
          </a:p>
          <a:p>
            <a:endParaRPr lang="en-US" dirty="0">
              <a:ea typeface="ＭＳ Ｐゴシック" pitchFamily="34" charset="-128"/>
            </a:endParaRPr>
          </a:p>
          <a:p>
            <a:endParaRPr lang="en-US" dirty="0">
              <a:ea typeface="ＭＳ Ｐゴシック" pitchFamily="34" charset="-128"/>
            </a:endParaRPr>
          </a:p>
        </p:txBody>
      </p:sp>
      <p:grpSp>
        <p:nvGrpSpPr>
          <p:cNvPr id="5" name="Group 4"/>
          <p:cNvGrpSpPr/>
          <p:nvPr/>
        </p:nvGrpSpPr>
        <p:grpSpPr>
          <a:xfrm>
            <a:off x="7102930" y="1508126"/>
            <a:ext cx="4765222" cy="4036218"/>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custDataLst>
      <p:tags r:id="rId1"/>
    </p:custDataLst>
    <p:extLst>
      <p:ext uri="{BB962C8B-B14F-4D97-AF65-F5344CB8AC3E}">
        <p14:creationId xmlns:p14="http://schemas.microsoft.com/office/powerpoint/2010/main" val="837213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a:xfrm>
            <a:off x="674602" y="1027037"/>
            <a:ext cx="10733617" cy="4391025"/>
          </a:xfrm>
        </p:spPr>
        <p:txBody>
          <a:bodyPr/>
          <a:lstStyle/>
          <a:p>
            <a:r>
              <a:rPr lang="en-US" dirty="0"/>
              <a:t>Pilot Responsibilities for collision avoidance</a:t>
            </a:r>
          </a:p>
          <a:p>
            <a:r>
              <a:rPr lang="en-US" dirty="0"/>
              <a:t>Guidance &amp; references</a:t>
            </a:r>
          </a:p>
          <a:p>
            <a:r>
              <a:rPr lang="en-US" dirty="0"/>
              <a:t>Techniques &amp; Technologies</a:t>
            </a:r>
          </a:p>
          <a:p>
            <a:endParaRPr lang="en-US" dirty="0"/>
          </a:p>
          <a:p>
            <a:endParaRPr lang="en-US" dirty="0"/>
          </a:p>
          <a:p>
            <a:endParaRPr lang="en-US" dirty="0"/>
          </a:p>
          <a:p>
            <a:pPr marL="0" indent="0">
              <a:buNone/>
            </a:pPr>
            <a:r>
              <a:rPr lang="en-US" dirty="0"/>
              <a:t>                              </a:t>
            </a:r>
            <a:endParaRPr lang="en-US" sz="1800" dirty="0"/>
          </a:p>
        </p:txBody>
      </p:sp>
      <p:pic>
        <p:nvPicPr>
          <p:cNvPr id="1026" name="Picture 2" descr="Image preview">
            <a:extLst>
              <a:ext uri="{FF2B5EF4-FFF2-40B4-BE49-F238E27FC236}">
                <a16:creationId xmlns:a16="http://schemas.microsoft.com/office/drawing/2014/main" id="{05E83C58-5E9C-86F9-49D3-5D1FB62F15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0695" y="2289748"/>
            <a:ext cx="5143500"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1572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7277-1FD7-0E6A-304D-809BFE498065}"/>
              </a:ext>
            </a:extLst>
          </p:cNvPr>
          <p:cNvSpPr>
            <a:spLocks noGrp="1"/>
          </p:cNvSpPr>
          <p:nvPr>
            <p:ph type="title"/>
          </p:nvPr>
        </p:nvSpPr>
        <p:spPr>
          <a:xfrm>
            <a:off x="571500" y="344488"/>
            <a:ext cx="11296651" cy="609600"/>
          </a:xfrm>
        </p:spPr>
        <p:txBody>
          <a:bodyPr wrap="square" anchor="ctr">
            <a:normAutofit/>
          </a:bodyPr>
          <a:lstStyle/>
          <a:p>
            <a:pPr>
              <a:lnSpc>
                <a:spcPct val="90000"/>
              </a:lnSpc>
            </a:pPr>
            <a:r>
              <a:rPr lang="en-US" sz="3700"/>
              <a:t>Collision Avoidance</a:t>
            </a:r>
          </a:p>
        </p:txBody>
      </p:sp>
      <p:sp>
        <p:nvSpPr>
          <p:cNvPr id="13" name="Content Placeholder 2">
            <a:extLst>
              <a:ext uri="{FF2B5EF4-FFF2-40B4-BE49-F238E27FC236}">
                <a16:creationId xmlns:a16="http://schemas.microsoft.com/office/drawing/2014/main" id="{E5BF0E05-F591-1906-4BA2-4286B42F5BD3}"/>
              </a:ext>
            </a:extLst>
          </p:cNvPr>
          <p:cNvSpPr>
            <a:spLocks noGrp="1"/>
          </p:cNvSpPr>
          <p:nvPr>
            <p:ph sz="half" idx="1"/>
          </p:nvPr>
        </p:nvSpPr>
        <p:spPr>
          <a:xfrm>
            <a:off x="571500" y="1233487"/>
            <a:ext cx="5264151" cy="4391025"/>
          </a:xfrm>
        </p:spPr>
        <p:txBody>
          <a:bodyPr/>
          <a:lstStyle/>
          <a:p>
            <a:r>
              <a:rPr lang="en-US" dirty="0"/>
              <a:t>See and Avoid</a:t>
            </a:r>
          </a:p>
          <a:p>
            <a:r>
              <a:rPr lang="en-US" dirty="0"/>
              <a:t>Marbles in the box</a:t>
            </a:r>
          </a:p>
          <a:p>
            <a:r>
              <a:rPr lang="en-US" dirty="0"/>
              <a:t>ATC Services </a:t>
            </a:r>
          </a:p>
        </p:txBody>
      </p:sp>
      <p:pic>
        <p:nvPicPr>
          <p:cNvPr id="1028" name="Picture 4">
            <a:extLst>
              <a:ext uri="{FF2B5EF4-FFF2-40B4-BE49-F238E27FC236}">
                <a16:creationId xmlns:a16="http://schemas.microsoft.com/office/drawing/2014/main" id="{63058D0B-ED48-7320-E2D2-2767D7BC09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3812" y="654285"/>
            <a:ext cx="4784718" cy="3827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83393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52826-BCE7-BDB5-62CB-1DC2CFB550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AD9CB6-6C88-7B7F-A4A1-BD5A7A22EF3D}"/>
              </a:ext>
            </a:extLst>
          </p:cNvPr>
          <p:cNvSpPr>
            <a:spLocks noGrp="1"/>
          </p:cNvSpPr>
          <p:nvPr>
            <p:ph type="title"/>
          </p:nvPr>
        </p:nvSpPr>
        <p:spPr/>
        <p:txBody>
          <a:bodyPr/>
          <a:lstStyle/>
          <a:p>
            <a:r>
              <a:rPr lang="en-US" dirty="0"/>
              <a:t>Aeronautical Information Manual</a:t>
            </a:r>
          </a:p>
        </p:txBody>
      </p:sp>
      <p:pic>
        <p:nvPicPr>
          <p:cNvPr id="5" name="Picture 4">
            <a:extLst>
              <a:ext uri="{FF2B5EF4-FFF2-40B4-BE49-F238E27FC236}">
                <a16:creationId xmlns:a16="http://schemas.microsoft.com/office/drawing/2014/main" id="{26F65D48-55A7-DD8D-27ED-0E2991E116EA}"/>
              </a:ext>
            </a:extLst>
          </p:cNvPr>
          <p:cNvPicPr>
            <a:picLocks noChangeAspect="1"/>
          </p:cNvPicPr>
          <p:nvPr/>
        </p:nvPicPr>
        <p:blipFill>
          <a:blip r:embed="rId4"/>
          <a:srcRect r="26885"/>
          <a:stretch>
            <a:fillRect/>
          </a:stretch>
        </p:blipFill>
        <p:spPr>
          <a:xfrm>
            <a:off x="7688711" y="1273978"/>
            <a:ext cx="4132821" cy="3487836"/>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5E439E67-02E9-628F-1648-55BC69318F95}"/>
              </a:ext>
            </a:extLst>
          </p:cNvPr>
          <p:cNvSpPr>
            <a:spLocks noGrp="1"/>
          </p:cNvSpPr>
          <p:nvPr>
            <p:ph sz="half" idx="1"/>
          </p:nvPr>
        </p:nvSpPr>
        <p:spPr>
          <a:xfrm>
            <a:off x="370468" y="1273978"/>
            <a:ext cx="5264151" cy="4391025"/>
          </a:xfrm>
        </p:spPr>
        <p:txBody>
          <a:bodyPr/>
          <a:lstStyle/>
          <a:p>
            <a:r>
              <a:rPr lang="en-US" dirty="0"/>
              <a:t>Authorization to proceed</a:t>
            </a:r>
          </a:p>
          <a:p>
            <a:pPr lvl="1"/>
            <a:r>
              <a:rPr lang="en-US" dirty="0"/>
              <a:t>Specified conditions</a:t>
            </a:r>
          </a:p>
          <a:p>
            <a:pPr lvl="1"/>
            <a:r>
              <a:rPr lang="en-US" dirty="0"/>
              <a:t>Controlled Airspace</a:t>
            </a:r>
          </a:p>
          <a:p>
            <a:pPr lvl="2"/>
            <a:r>
              <a:rPr lang="en-US" dirty="0"/>
              <a:t>Known traffic </a:t>
            </a:r>
          </a:p>
          <a:p>
            <a:r>
              <a:rPr lang="en-US" dirty="0"/>
              <a:t>14 CFR 91.3a</a:t>
            </a:r>
          </a:p>
          <a:p>
            <a:pPr lvl="1"/>
            <a:r>
              <a:rPr lang="en-US" dirty="0"/>
              <a:t>Rule, regulation, altitude deviation</a:t>
            </a:r>
          </a:p>
          <a:p>
            <a:pPr lvl="1"/>
            <a:r>
              <a:rPr lang="en-US" dirty="0"/>
              <a:t>Unsafe aircraft operation</a:t>
            </a:r>
          </a:p>
          <a:p>
            <a:pPr lvl="1"/>
            <a:r>
              <a:rPr lang="en-US" dirty="0"/>
              <a:t>Aircraft in jeopardy</a:t>
            </a:r>
          </a:p>
          <a:p>
            <a:endParaRPr lang="en-US" dirty="0"/>
          </a:p>
        </p:txBody>
      </p:sp>
      <p:pic>
        <p:nvPicPr>
          <p:cNvPr id="7" name="Picture 6">
            <a:extLst>
              <a:ext uri="{FF2B5EF4-FFF2-40B4-BE49-F238E27FC236}">
                <a16:creationId xmlns:a16="http://schemas.microsoft.com/office/drawing/2014/main" id="{8335225C-B3C4-DA94-23BF-B241180A3E76}"/>
              </a:ext>
            </a:extLst>
          </p:cNvPr>
          <p:cNvPicPr>
            <a:picLocks noChangeAspect="1"/>
          </p:cNvPicPr>
          <p:nvPr/>
        </p:nvPicPr>
        <p:blipFill>
          <a:blip r:embed="rId5"/>
          <a:stretch>
            <a:fillRect/>
          </a:stretch>
        </p:blipFill>
        <p:spPr>
          <a:xfrm>
            <a:off x="4872037" y="2205037"/>
            <a:ext cx="2447925" cy="24479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8970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American Airlines Airbus A321 Night Landing At Los Angeles | LAX">
            <a:extLst>
              <a:ext uri="{FF2B5EF4-FFF2-40B4-BE49-F238E27FC236}">
                <a16:creationId xmlns:a16="http://schemas.microsoft.com/office/drawing/2014/main" id="{D0031656-E263-17EE-1FC2-5EB0C4EB67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054" t="-180" r="-99" b="30811"/>
          <a:stretch>
            <a:fillRect/>
          </a:stretch>
        </p:blipFill>
        <p:spPr bwMode="auto">
          <a:xfrm>
            <a:off x="6491674" y="1658143"/>
            <a:ext cx="5304370" cy="31338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CF1019-3F94-C765-ACC0-339114494984}"/>
              </a:ext>
            </a:extLst>
          </p:cNvPr>
          <p:cNvSpPr>
            <a:spLocks noGrp="1"/>
          </p:cNvSpPr>
          <p:nvPr>
            <p:ph type="title"/>
          </p:nvPr>
        </p:nvSpPr>
        <p:spPr/>
        <p:txBody>
          <a:bodyPr/>
          <a:lstStyle/>
          <a:p>
            <a:r>
              <a:rPr lang="en-US" dirty="0"/>
              <a:t>Visual Separation</a:t>
            </a:r>
          </a:p>
        </p:txBody>
      </p:sp>
      <p:sp>
        <p:nvSpPr>
          <p:cNvPr id="3" name="Content Placeholder 2">
            <a:extLst>
              <a:ext uri="{FF2B5EF4-FFF2-40B4-BE49-F238E27FC236}">
                <a16:creationId xmlns:a16="http://schemas.microsoft.com/office/drawing/2014/main" id="{D1596AE1-C03D-3FC3-383D-5B416C738BC3}"/>
              </a:ext>
            </a:extLst>
          </p:cNvPr>
          <p:cNvSpPr>
            <a:spLocks noGrp="1"/>
          </p:cNvSpPr>
          <p:nvPr>
            <p:ph sz="half" idx="1"/>
          </p:nvPr>
        </p:nvSpPr>
        <p:spPr>
          <a:xfrm>
            <a:off x="571500" y="1352008"/>
            <a:ext cx="5264151" cy="4391025"/>
          </a:xfrm>
        </p:spPr>
        <p:txBody>
          <a:bodyPr/>
          <a:lstStyle/>
          <a:p>
            <a:r>
              <a:rPr lang="en-US" dirty="0"/>
              <a:t>Authorization to proceed</a:t>
            </a:r>
          </a:p>
          <a:p>
            <a:pPr lvl="1"/>
            <a:r>
              <a:rPr lang="en-US" dirty="0"/>
              <a:t>Specified conditions</a:t>
            </a:r>
          </a:p>
          <a:p>
            <a:pPr lvl="1"/>
            <a:r>
              <a:rPr lang="en-US" dirty="0"/>
              <a:t>Controlled Airspace</a:t>
            </a:r>
          </a:p>
          <a:p>
            <a:pPr lvl="2"/>
            <a:r>
              <a:rPr lang="en-US" dirty="0"/>
              <a:t>Known traffic </a:t>
            </a:r>
          </a:p>
        </p:txBody>
      </p:sp>
      <p:pic>
        <p:nvPicPr>
          <p:cNvPr id="4098" name="Picture 2" descr="Snags, bomb threat lead to 3 India-bound Boeing 787 Dreamliners returning  to origin in 36 hours | India News">
            <a:extLst>
              <a:ext uri="{FF2B5EF4-FFF2-40B4-BE49-F238E27FC236}">
                <a16:creationId xmlns:a16="http://schemas.microsoft.com/office/drawing/2014/main" id="{C47A8B50-C351-0854-A07E-C638164679C7}"/>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322305" y="1658143"/>
            <a:ext cx="5567967" cy="31338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5895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750"/>
                                        <p:tgtEl>
                                          <p:spTgt spid="4098"/>
                                        </p:tgtEl>
                                      </p:cBhvr>
                                    </p:animEffect>
                                    <p:set>
                                      <p:cBhvr>
                                        <p:cTn id="7" dur="1" fill="hold">
                                          <p:stCondLst>
                                            <p:cond delay="174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045E6-A274-3266-2FA7-63A116C26269}"/>
              </a:ext>
            </a:extLst>
          </p:cNvPr>
          <p:cNvSpPr>
            <a:spLocks noGrp="1"/>
          </p:cNvSpPr>
          <p:nvPr>
            <p:ph type="title"/>
          </p:nvPr>
        </p:nvSpPr>
        <p:spPr/>
        <p:txBody>
          <a:bodyPr/>
          <a:lstStyle/>
          <a:p>
            <a:r>
              <a:rPr lang="en-US" dirty="0"/>
              <a:t>Visual Separation</a:t>
            </a:r>
          </a:p>
        </p:txBody>
      </p:sp>
      <p:pic>
        <p:nvPicPr>
          <p:cNvPr id="8" name="Content Placeholder 7" descr="GA Pilot in flight&#10;">
            <a:extLst>
              <a:ext uri="{FF2B5EF4-FFF2-40B4-BE49-F238E27FC236}">
                <a16:creationId xmlns:a16="http://schemas.microsoft.com/office/drawing/2014/main" id="{24ACE097-FC0C-D957-FD02-BE19328691A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t="33115" b="11854"/>
          <a:stretch>
            <a:fillRect/>
          </a:stretch>
        </p:blipFill>
        <p:spPr>
          <a:xfrm>
            <a:off x="386148" y="1233487"/>
            <a:ext cx="5260417" cy="4391025"/>
          </a:xfrm>
          <a:prstGeom prst="rect">
            <a:avLst/>
          </a:prstGeom>
          <a:ln>
            <a:noFill/>
          </a:ln>
          <a:effectLst>
            <a:outerShdw blurRad="292100" dist="139700" dir="2700000" algn="tl" rotWithShape="0">
              <a:srgbClr val="333333">
                <a:alpha val="65000"/>
              </a:srgbClr>
            </a:outerShdw>
          </a:effectLst>
        </p:spPr>
      </p:pic>
      <p:pic>
        <p:nvPicPr>
          <p:cNvPr id="6" name="Picture 5" descr="A group of tower controllers at Oshkosh during EAA AirVenture">
            <a:extLst>
              <a:ext uri="{FF2B5EF4-FFF2-40B4-BE49-F238E27FC236}">
                <a16:creationId xmlns:a16="http://schemas.microsoft.com/office/drawing/2014/main" id="{236BF2DF-9FC7-93CB-7B52-BE3FF442A2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236" y="1668162"/>
            <a:ext cx="4242850" cy="346499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8454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94E55-3935-F2F9-A5EC-62D0057DA194}"/>
              </a:ext>
            </a:extLst>
          </p:cNvPr>
          <p:cNvSpPr>
            <a:spLocks noGrp="1"/>
          </p:cNvSpPr>
          <p:nvPr>
            <p:ph type="title"/>
          </p:nvPr>
        </p:nvSpPr>
        <p:spPr>
          <a:xfrm>
            <a:off x="571500" y="344488"/>
            <a:ext cx="11296651" cy="609600"/>
          </a:xfrm>
        </p:spPr>
        <p:txBody>
          <a:bodyPr wrap="square" anchor="ctr">
            <a:normAutofit/>
          </a:bodyPr>
          <a:lstStyle/>
          <a:p>
            <a:pPr>
              <a:lnSpc>
                <a:spcPct val="90000"/>
              </a:lnSpc>
            </a:pPr>
            <a:r>
              <a:rPr lang="en-US" sz="3700" dirty="0"/>
              <a:t>Helicopter Routes and special procedures</a:t>
            </a:r>
          </a:p>
        </p:txBody>
      </p:sp>
      <p:pic>
        <p:nvPicPr>
          <p:cNvPr id="1026" name="Picture 2">
            <a:extLst>
              <a:ext uri="{FF2B5EF4-FFF2-40B4-BE49-F238E27FC236}">
                <a16:creationId xmlns:a16="http://schemas.microsoft.com/office/drawing/2014/main" id="{0DABF6BF-D98C-269F-F9E3-A8354065DAC1}"/>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l="9361" r="10585" b="1"/>
          <a:stretch>
            <a:fillRect/>
          </a:stretch>
        </p:blipFill>
        <p:spPr bwMode="auto">
          <a:xfrm>
            <a:off x="6427555" y="1088401"/>
            <a:ext cx="5266267" cy="4391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FD79BE1-EEE7-139E-7AFA-D4B58DB2C158}"/>
              </a:ext>
            </a:extLst>
          </p:cNvPr>
          <p:cNvPicPr>
            <a:picLocks noChangeAspect="1"/>
          </p:cNvPicPr>
          <p:nvPr/>
        </p:nvPicPr>
        <p:blipFill>
          <a:blip r:embed="rId5"/>
          <a:stretch>
            <a:fillRect/>
          </a:stretch>
        </p:blipFill>
        <p:spPr>
          <a:xfrm>
            <a:off x="813580" y="1088401"/>
            <a:ext cx="4779989" cy="450582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5429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728B-DD06-A469-67C4-DC09E86E7A87}"/>
              </a:ext>
            </a:extLst>
          </p:cNvPr>
          <p:cNvSpPr>
            <a:spLocks noGrp="1"/>
          </p:cNvSpPr>
          <p:nvPr>
            <p:ph type="title"/>
          </p:nvPr>
        </p:nvSpPr>
        <p:spPr/>
        <p:txBody>
          <a:bodyPr/>
          <a:lstStyle/>
          <a:p>
            <a:r>
              <a:rPr lang="en-US" dirty="0"/>
              <a:t>AC 90-48E</a:t>
            </a:r>
          </a:p>
        </p:txBody>
      </p:sp>
      <p:sp>
        <p:nvSpPr>
          <p:cNvPr id="3" name="Content Placeholder 2">
            <a:extLst>
              <a:ext uri="{FF2B5EF4-FFF2-40B4-BE49-F238E27FC236}">
                <a16:creationId xmlns:a16="http://schemas.microsoft.com/office/drawing/2014/main" id="{A705CB59-305C-0AAC-F40E-BA2B12EB2703}"/>
              </a:ext>
            </a:extLst>
          </p:cNvPr>
          <p:cNvSpPr>
            <a:spLocks noGrp="1"/>
          </p:cNvSpPr>
          <p:nvPr>
            <p:ph sz="half" idx="1"/>
          </p:nvPr>
        </p:nvSpPr>
        <p:spPr>
          <a:xfrm>
            <a:off x="571500" y="1005727"/>
            <a:ext cx="5264151" cy="4391025"/>
          </a:xfrm>
        </p:spPr>
        <p:txBody>
          <a:bodyPr/>
          <a:lstStyle/>
          <a:p>
            <a:r>
              <a:rPr lang="en-US" dirty="0"/>
              <a:t>Human Vision capabilities and limitations</a:t>
            </a:r>
          </a:p>
          <a:p>
            <a:r>
              <a:rPr lang="en-US" dirty="0"/>
              <a:t>Airport ground and flight operations</a:t>
            </a:r>
          </a:p>
          <a:p>
            <a:r>
              <a:rPr lang="en-US" dirty="0"/>
              <a:t>Common Collision scenarios</a:t>
            </a:r>
          </a:p>
          <a:p>
            <a:r>
              <a:rPr lang="en-US" dirty="0"/>
              <a:t>Effective scanning techniques</a:t>
            </a:r>
          </a:p>
          <a:p>
            <a:r>
              <a:rPr lang="en-US" dirty="0"/>
              <a:t>Collision avoidance technologies</a:t>
            </a:r>
          </a:p>
        </p:txBody>
      </p:sp>
      <p:grpSp>
        <p:nvGrpSpPr>
          <p:cNvPr id="9" name="Group 8">
            <a:extLst>
              <a:ext uri="{FF2B5EF4-FFF2-40B4-BE49-F238E27FC236}">
                <a16:creationId xmlns:a16="http://schemas.microsoft.com/office/drawing/2014/main" id="{C15C7AB4-3F77-630B-6844-63120A882818}"/>
              </a:ext>
            </a:extLst>
          </p:cNvPr>
          <p:cNvGrpSpPr/>
          <p:nvPr/>
        </p:nvGrpSpPr>
        <p:grpSpPr>
          <a:xfrm>
            <a:off x="9427769" y="1012795"/>
            <a:ext cx="1978722" cy="3237784"/>
            <a:chOff x="8451275" y="1395699"/>
            <a:chExt cx="2898160" cy="4148845"/>
          </a:xfrm>
        </p:grpSpPr>
        <p:pic>
          <p:nvPicPr>
            <p:cNvPr id="10" name="Picture 9">
              <a:extLst>
                <a:ext uri="{FF2B5EF4-FFF2-40B4-BE49-F238E27FC236}">
                  <a16:creationId xmlns:a16="http://schemas.microsoft.com/office/drawing/2014/main" id="{A89092AD-66A2-DE64-13A1-7C8BDA83C52F}"/>
                </a:ext>
              </a:extLst>
            </p:cNvPr>
            <p:cNvPicPr>
              <a:picLocks noChangeAspect="1"/>
            </p:cNvPicPr>
            <p:nvPr/>
          </p:nvPicPr>
          <p:blipFill>
            <a:blip r:embed="rId4"/>
            <a:stretch>
              <a:fillRect/>
            </a:stretch>
          </p:blipFill>
          <p:spPr>
            <a:xfrm rot="1110012">
              <a:off x="8451275" y="1803068"/>
              <a:ext cx="2898160" cy="3741476"/>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F689768F-95DA-E4E9-F16F-C4353D80165F}"/>
                </a:ext>
              </a:extLst>
            </p:cNvPr>
            <p:cNvSpPr/>
            <p:nvPr/>
          </p:nvSpPr>
          <p:spPr bwMode="auto">
            <a:xfrm rot="17339274">
              <a:off x="6714093" y="3169352"/>
              <a:ext cx="3767252" cy="219945"/>
            </a:xfrm>
            <a:prstGeom prst="rect">
              <a:avLst/>
            </a:prstGeom>
            <a:solidFill>
              <a:schemeClr val="accent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pic>
        <p:nvPicPr>
          <p:cNvPr id="3074" name="Picture 2">
            <a:extLst>
              <a:ext uri="{FF2B5EF4-FFF2-40B4-BE49-F238E27FC236}">
                <a16:creationId xmlns:a16="http://schemas.microsoft.com/office/drawing/2014/main" id="{D11DD2E2-E394-B088-7B20-AA4A4269C5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3404" y="2631687"/>
            <a:ext cx="2240196" cy="2240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98515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rEXo0Jvx"/>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467F6944268B4E94985C3A159EB571" ma:contentTypeVersion="6" ma:contentTypeDescription="Create a new document." ma:contentTypeScope="" ma:versionID="568fbfabf59039756e2bf37f9685c977">
  <xsd:schema xmlns:xsd="http://www.w3.org/2001/XMLSchema" xmlns:xs="http://www.w3.org/2001/XMLSchema" xmlns:p="http://schemas.microsoft.com/office/2006/metadata/properties" xmlns:ns2="04289566-cf42-4ce7-aa7c-2469c3d4502e" targetNamespace="http://schemas.microsoft.com/office/2006/metadata/properties" ma:root="true" ma:fieldsID="c5398071c8ee7a1c4caf8bf43f512672" ns2:_="">
    <xsd:import namespace="04289566-cf42-4ce7-aa7c-2469c3d4502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5YDFD77UPU3F-957023656-4345</_dlc_DocId>
    <_dlc_DocIdUrl xmlns="04289566-cf42-4ce7-aa7c-2469c3d4502e">
      <Url>https://avssp.faa.gov/avs/afsfaast/FAASTeamReps/_layouts/15/DocIdRedir.aspx?ID=5YDFD77UPU3F-957023656-4345</Url>
      <Description>5YDFD77UPU3F-957023656-4345</Description>
    </_dlc_DocIdUrl>
    <_dlc_DocIdPersistId xmlns="04289566-cf42-4ce7-aa7c-2469c3d4502e" xsi:nil="true"/>
  </documentManagement>
</p:properties>
</file>

<file path=customXml/itemProps1.xml><?xml version="1.0" encoding="utf-8"?>
<ds:datastoreItem xmlns:ds="http://schemas.openxmlformats.org/officeDocument/2006/customXml" ds:itemID="{5E3442F6-4E21-4AEB-9F77-1D6704155233}">
  <ds:schemaRefs>
    <ds:schemaRef ds:uri="http://schemas.microsoft.com/sharepoint/events"/>
  </ds:schemaRefs>
</ds:datastoreItem>
</file>

<file path=customXml/itemProps2.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3.xml><?xml version="1.0" encoding="utf-8"?>
<ds:datastoreItem xmlns:ds="http://schemas.openxmlformats.org/officeDocument/2006/customXml" ds:itemID="{514BF0F9-54A0-4D38-9453-C83C8B8CF8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B80675E-01F7-49AA-B61E-EE85CFCAD03B}">
  <ds:schemaRefs>
    <ds:schemaRef ds:uri="http://purl.org/dc/dcmitype/"/>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04289566-cf42-4ce7-aa7c-2469c3d4502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8285</TotalTime>
  <Words>2515</Words>
  <Application>Microsoft Office PowerPoint</Application>
  <PresentationFormat>Widescreen</PresentationFormat>
  <Paragraphs>255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ＭＳ Ｐゴシック</vt:lpstr>
      <vt:lpstr>Arial</vt:lpstr>
      <vt:lpstr>Helvetica Neue Medium</vt:lpstr>
      <vt:lpstr>Times New Roman</vt:lpstr>
      <vt:lpstr>1_Custom Design</vt:lpstr>
      <vt:lpstr>The National FAA Safety Team Presents</vt:lpstr>
      <vt:lpstr>Welcome</vt:lpstr>
      <vt:lpstr>Overview  </vt:lpstr>
      <vt:lpstr>Collision Avoidance</vt:lpstr>
      <vt:lpstr>Aeronautical Information Manual</vt:lpstr>
      <vt:lpstr>Visual Separation</vt:lpstr>
      <vt:lpstr>Visual Separation</vt:lpstr>
      <vt:lpstr>Helicopter Routes and special procedures</vt:lpstr>
      <vt:lpstr>AC 90-48E</vt:lpstr>
      <vt:lpstr>Scanning for traffic</vt:lpstr>
      <vt:lpstr>Vision</vt:lpstr>
      <vt:lpstr>Collision avoidance technologies</vt:lpstr>
      <vt:lpstr>Vigilance</vt:lpstr>
      <vt:lpstr>Have you earned your WINGS?</vt:lpstr>
      <vt:lpstr>Safety Management Systems (SMS) Coming to General Aviation</vt:lpstr>
      <vt:lpstr>PowerPoint Presentation</vt:lpstr>
      <vt:lpstr>Questions?</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Mehrtens, Brian J (FAA)</cp:lastModifiedBy>
  <cp:revision>400</cp:revision>
  <dcterms:created xsi:type="dcterms:W3CDTF">2005-01-28T20:32:53Z</dcterms:created>
  <dcterms:modified xsi:type="dcterms:W3CDTF">2026-04-09T16:59:47Z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0x0101005E467F6944268B4E94985C3A159EB571</vt:lpwstr>
  </property>
  <property fmtid="{D5CDD505-2E9C-101B-9397-08002B2CF9AE}" pid="3" name="_dlc_DocIdItemGuid">
    <vt:lpwstr>d65ca20b-418a-4d80-8f0d-e142ac550cc6</vt:lpwstr>
  </property>
  <property fmtid="{D5CDD505-2E9C-101B-9397-08002B2CF9AE}" pid="4" name="ArticulateGUID">
    <vt:lpwstr>8DA47779-41C9-49C1-AFD4-9D961A2E1DF2</vt:lpwstr>
  </property>
  <property fmtid="{D5CDD505-2E9C-101B-9397-08002B2CF9AE}" pid="5" name="ArticulatePath">
    <vt:lpwstr>22-09-Jun-After Market Safety Equipment-PPT-Rev DRAFT</vt:lpwstr>
  </property>
</Properties>
</file>