
<file path=[Content_Types].xml><?xml version="1.0" encoding="utf-8"?>
<Types xmlns="http://schemas.openxmlformats.org/package/2006/content-types">
  <Default Extension="jpe"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8"/>
  </p:notesMasterIdLst>
  <p:handoutMasterIdLst>
    <p:handoutMasterId r:id="rId39"/>
  </p:handoutMasterIdLst>
  <p:sldIdLst>
    <p:sldId id="343" r:id="rId7"/>
    <p:sldId id="469" r:id="rId8"/>
    <p:sldId id="931" r:id="rId9"/>
    <p:sldId id="938" r:id="rId10"/>
    <p:sldId id="942" r:id="rId11"/>
    <p:sldId id="935" r:id="rId12"/>
    <p:sldId id="841" r:id="rId13"/>
    <p:sldId id="904" r:id="rId14"/>
    <p:sldId id="930" r:id="rId15"/>
    <p:sldId id="926" r:id="rId16"/>
    <p:sldId id="908" r:id="rId17"/>
    <p:sldId id="925" r:id="rId18"/>
    <p:sldId id="478" r:id="rId19"/>
    <p:sldId id="920" r:id="rId20"/>
    <p:sldId id="919" r:id="rId21"/>
    <p:sldId id="480" r:id="rId22"/>
    <p:sldId id="913" r:id="rId23"/>
    <p:sldId id="947" r:id="rId24"/>
    <p:sldId id="948" r:id="rId25"/>
    <p:sldId id="949" r:id="rId26"/>
    <p:sldId id="928" r:id="rId27"/>
    <p:sldId id="907" r:id="rId28"/>
    <p:sldId id="932" r:id="rId29"/>
    <p:sldId id="937" r:id="rId30"/>
    <p:sldId id="946" r:id="rId31"/>
    <p:sldId id="943" r:id="rId32"/>
    <p:sldId id="922" r:id="rId33"/>
    <p:sldId id="944" r:id="rId34"/>
    <p:sldId id="256" r:id="rId35"/>
    <p:sldId id="945" r:id="rId36"/>
    <p:sldId id="939" r:id="rId37"/>
  </p:sldIdLst>
  <p:sldSz cx="12192000" cy="6858000"/>
  <p:notesSz cx="6858000" cy="9296400"/>
  <p:custDataLst>
    <p:tags r:id="rId40"/>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43"/>
            <p14:sldId id="469"/>
            <p14:sldId id="931"/>
            <p14:sldId id="938"/>
            <p14:sldId id="942"/>
            <p14:sldId id="935"/>
            <p14:sldId id="841"/>
            <p14:sldId id="904"/>
            <p14:sldId id="930"/>
            <p14:sldId id="926"/>
            <p14:sldId id="908"/>
            <p14:sldId id="925"/>
            <p14:sldId id="478"/>
            <p14:sldId id="920"/>
            <p14:sldId id="919"/>
            <p14:sldId id="480"/>
            <p14:sldId id="913"/>
            <p14:sldId id="947"/>
            <p14:sldId id="948"/>
            <p14:sldId id="949"/>
            <p14:sldId id="928"/>
            <p14:sldId id="907"/>
            <p14:sldId id="932"/>
            <p14:sldId id="937"/>
            <p14:sldId id="946"/>
            <p14:sldId id="943"/>
            <p14:sldId id="922"/>
            <p14:sldId id="944"/>
            <p14:sldId id="256"/>
            <p14:sldId id="945"/>
            <p14:sldId id="939"/>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F2F2"/>
    <a:srgbClr val="31E6EF"/>
    <a:srgbClr val="1AEAD6"/>
    <a:srgbClr val="32EEB4"/>
    <a:srgbClr val="24BE1C"/>
    <a:srgbClr val="2AB2E2"/>
    <a:srgbClr val="2C6D7C"/>
    <a:srgbClr val="1D2F68"/>
    <a:srgbClr val="CC00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5" autoAdjust="0"/>
    <p:restoredTop sz="84988" autoAdjust="0"/>
  </p:normalViewPr>
  <p:slideViewPr>
    <p:cSldViewPr snapToGrid="0">
      <p:cViewPr varScale="1">
        <p:scale>
          <a:sx n="94" d="100"/>
          <a:sy n="94" d="100"/>
        </p:scale>
        <p:origin x="1404" y="84"/>
      </p:cViewPr>
      <p:guideLst>
        <p:guide orient="horz" pos="536"/>
        <p:guide pos="45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318"/>
    </p:cViewPr>
  </p:sorterViewPr>
  <p:notesViewPr>
    <p:cSldViewPr snapToGrid="0">
      <p:cViewPr varScale="1">
        <p:scale>
          <a:sx n="63" d="100"/>
          <a:sy n="63" d="100"/>
        </p:scale>
        <p:origin x="3168" y="4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GA</a:t>
            </a:r>
            <a:r>
              <a:rPr lang="en-US" baseline="0"/>
              <a:t> Accidents per 100K hours</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Sheet1!$B$5</c:f>
              <c:strCache>
                <c:ptCount val="1"/>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Sheet1!$A$6:$A$18</c:f>
              <c:numCache>
                <c:formatCode>General</c:formatCode>
                <c:ptCount val="13"/>
                <c:pt idx="0">
                  <c:v>1960</c:v>
                </c:pt>
                <c:pt idx="2">
                  <c:v>1970</c:v>
                </c:pt>
                <c:pt idx="4">
                  <c:v>1980</c:v>
                </c:pt>
                <c:pt idx="6">
                  <c:v>1990</c:v>
                </c:pt>
                <c:pt idx="8">
                  <c:v>2000</c:v>
                </c:pt>
                <c:pt idx="10">
                  <c:v>2010</c:v>
                </c:pt>
                <c:pt idx="12">
                  <c:v>2020</c:v>
                </c:pt>
              </c:numCache>
            </c:numRef>
          </c:cat>
          <c:val>
            <c:numRef>
              <c:f>Sheet1!$B$6:$B$18</c:f>
              <c:numCache>
                <c:formatCode>General</c:formatCode>
                <c:ptCount val="13"/>
                <c:pt idx="0">
                  <c:v>37</c:v>
                </c:pt>
                <c:pt idx="1">
                  <c:v>35</c:v>
                </c:pt>
                <c:pt idx="2">
                  <c:v>25</c:v>
                </c:pt>
                <c:pt idx="3">
                  <c:v>14</c:v>
                </c:pt>
                <c:pt idx="4">
                  <c:v>8</c:v>
                </c:pt>
                <c:pt idx="5">
                  <c:v>10</c:v>
                </c:pt>
                <c:pt idx="6">
                  <c:v>7</c:v>
                </c:pt>
                <c:pt idx="7">
                  <c:v>7</c:v>
                </c:pt>
                <c:pt idx="8">
                  <c:v>7</c:v>
                </c:pt>
                <c:pt idx="9">
                  <c:v>8</c:v>
                </c:pt>
                <c:pt idx="10">
                  <c:v>7</c:v>
                </c:pt>
                <c:pt idx="11">
                  <c:v>7</c:v>
                </c:pt>
                <c:pt idx="12">
                  <c:v>7</c:v>
                </c:pt>
              </c:numCache>
            </c:numRef>
          </c:val>
          <c:smooth val="0"/>
          <c:extLst>
            <c:ext xmlns:c16="http://schemas.microsoft.com/office/drawing/2014/chart" uri="{C3380CC4-5D6E-409C-BE32-E72D297353CC}">
              <c16:uniqueId val="{00000000-88AD-470A-963D-1ECE92501F0D}"/>
            </c:ext>
          </c:extLst>
        </c:ser>
        <c:dLbls>
          <c:showLegendKey val="0"/>
          <c:showVal val="0"/>
          <c:showCatName val="0"/>
          <c:showSerName val="0"/>
          <c:showPercent val="0"/>
          <c:showBubbleSize val="0"/>
        </c:dLbls>
        <c:smooth val="0"/>
        <c:axId val="452107200"/>
        <c:axId val="452108184"/>
      </c:lineChart>
      <c:catAx>
        <c:axId val="45210720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52108184"/>
        <c:crosses val="autoZero"/>
        <c:auto val="1"/>
        <c:lblAlgn val="ctr"/>
        <c:lblOffset val="100"/>
        <c:noMultiLvlLbl val="0"/>
      </c:catAx>
      <c:valAx>
        <c:axId val="45210818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5210720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sz="1200" b="1" kern="1200" dirty="0">
                <a:solidFill>
                  <a:schemeClr val="tx1"/>
                </a:solidFill>
                <a:effectLst/>
                <a:latin typeface="Times New Roman" pitchFamily="18" charset="0"/>
                <a:ea typeface="+mn-ea"/>
                <a:cs typeface="+mn-cs"/>
              </a:rPr>
              <a:t>2024/09-10-319(I)PP  </a:t>
            </a:r>
            <a:r>
              <a:rPr lang="en-US" dirty="0">
                <a:latin typeface="Arial" panose="020B0604020202020204" pitchFamily="34" charset="0"/>
                <a:ea typeface="ＭＳ Ｐゴシック" pitchFamily="34" charset="-128"/>
                <a:cs typeface="Arial" panose="020B0604020202020204" pitchFamily="34" charset="0"/>
              </a:rPr>
              <a:t>Original Authors:</a:t>
            </a:r>
            <a:r>
              <a:rPr lang="en-US" baseline="0" dirty="0">
                <a:latin typeface="Arial" panose="020B0604020202020204" pitchFamily="34" charset="0"/>
                <a:ea typeface="ＭＳ Ｐゴシック" pitchFamily="34" charset="-128"/>
                <a:cs typeface="Arial" panose="020B0604020202020204" pitchFamily="34" charset="0"/>
              </a:rPr>
              <a:t> AU CASA &amp; </a:t>
            </a:r>
            <a:r>
              <a:rPr lang="en-US" dirty="0">
                <a:latin typeface="Arial" panose="020B0604020202020204" pitchFamily="34" charset="0"/>
                <a:ea typeface="ＭＳ Ｐゴシック" pitchFamily="34" charset="-128"/>
                <a:cs typeface="Arial" panose="020B0604020202020204" pitchFamily="34" charset="0"/>
              </a:rPr>
              <a:t>John </a:t>
            </a:r>
            <a:r>
              <a:rPr lang="de-DE" dirty="0">
                <a:latin typeface="Arial" panose="020B0604020202020204" pitchFamily="34" charset="0"/>
                <a:ea typeface="ＭＳ Ｐゴシック" pitchFamily="34" charset="-128"/>
                <a:cs typeface="Arial" panose="020B0604020202020204" pitchFamily="34" charset="0"/>
              </a:rPr>
              <a:t>Steuernagle;</a:t>
            </a:r>
            <a:r>
              <a:rPr lang="de-DE" baseline="0" dirty="0">
                <a:latin typeface="Arial" panose="020B0604020202020204" pitchFamily="34" charset="0"/>
                <a:ea typeface="ＭＳ Ｐゴシック" pitchFamily="34" charset="-128"/>
                <a:cs typeface="Arial" panose="020B0604020202020204" pitchFamily="34" charset="0"/>
              </a:rPr>
              <a:t> </a:t>
            </a:r>
            <a:r>
              <a:rPr lang="de-DE" dirty="0">
                <a:latin typeface="Times New Roman" pitchFamily="18" charset="0"/>
                <a:ea typeface="ＭＳ Ｐゴシック" pitchFamily="34" charset="-128"/>
              </a:rPr>
              <a:t>March 2025;</a:t>
            </a:r>
            <a:r>
              <a:rPr lang="de-DE" baseline="0"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 POC John Steuernagle National FAASTeam Operations Program Manager, Office 562-264-5484</a:t>
            </a:r>
            <a:endParaRPr lang="en-US" b="1" dirty="0">
              <a:latin typeface="Times New Roman" pitchFamily="18" charset="0"/>
              <a:ea typeface="ＭＳ Ｐゴシック" pitchFamily="34" charset="-128"/>
            </a:endParaRPr>
          </a:p>
          <a:p>
            <a:pPr eaLnBrk="1" hangingPunct="1"/>
            <a:endParaRPr lang="en-US" b="1" dirty="0">
              <a:latin typeface="Times New Roman" pitchFamily="18" charset="0"/>
              <a:ea typeface="ＭＳ Ｐゴシック" pitchFamily="34" charset="-128"/>
            </a:endParaRPr>
          </a:p>
          <a:p>
            <a:pPr eaLnBrk="1" hangingPunct="1"/>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This is the title slide </a:t>
            </a:r>
            <a:r>
              <a:rPr lang="en-US" b="0" i="1" dirty="0">
                <a:latin typeface="Times New Roman" pitchFamily="18" charset="0"/>
                <a:ea typeface="ＭＳ Ｐゴシック" pitchFamily="34" charset="-128"/>
              </a:rPr>
              <a:t>for </a:t>
            </a:r>
            <a:r>
              <a:rPr lang="en-US" b="1" i="1" dirty="0">
                <a:latin typeface="Times New Roman" pitchFamily="18" charset="0"/>
                <a:ea typeface="ＭＳ Ｐゴシック" pitchFamily="34" charset="-128"/>
              </a:rPr>
              <a:t>Human Factors and Wings.</a:t>
            </a:r>
          </a:p>
          <a:p>
            <a:pPr eaLnBrk="1" hangingPunct="1"/>
            <a:endParaRPr lang="en-US" dirty="0">
              <a:latin typeface="Times New Roman" pitchFamily="18" charset="0"/>
              <a:ea typeface="ＭＳ Ｐゴシック" pitchFamily="34" charset="-128"/>
            </a:endParaRPr>
          </a:p>
          <a:p>
            <a:pPr eaLnBrk="1" hangingPunct="1"/>
            <a:endParaRPr lang="en-US"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Script</a:t>
            </a:r>
            <a:r>
              <a:rPr lang="en-US" b="1" i="0" baseline="0" dirty="0">
                <a:latin typeface="Times New Roman" pitchFamily="18" charset="0"/>
                <a:ea typeface="ＭＳ Ｐゴシック" pitchFamily="34" charset="-128"/>
              </a:rPr>
              <a:t> -  </a:t>
            </a:r>
            <a:r>
              <a:rPr lang="en-US" i="0" dirty="0">
                <a:latin typeface="Times New Roman" pitchFamily="18" charset="0"/>
                <a:ea typeface="ＭＳ Ｐゴシック" pitchFamily="34" charset="-128"/>
              </a:rPr>
              <a:t>We have included a script of suggested dialog with most slides.  The</a:t>
            </a:r>
            <a:r>
              <a:rPr lang="en-US" i="0" baseline="0" dirty="0">
                <a:latin typeface="Times New Roman" pitchFamily="18" charset="0"/>
                <a:ea typeface="ＭＳ Ｐゴシック" pitchFamily="34" charset="-128"/>
              </a:rPr>
              <a:t> script will always appear in a </a:t>
            </a:r>
            <a:r>
              <a:rPr lang="en-US" b="1" i="0" baseline="0" dirty="0">
                <a:latin typeface="Times New Roman" pitchFamily="18" charset="0"/>
                <a:ea typeface="ＭＳ Ｐゴシック" pitchFamily="34" charset="-128"/>
              </a:rPr>
              <a:t>non-italic font</a:t>
            </a:r>
            <a:r>
              <a:rPr lang="en-US" i="0" baseline="0" dirty="0">
                <a:latin typeface="Times New Roman" pitchFamily="18" charset="0"/>
                <a:ea typeface="ＭＳ Ｐゴシック" pitchFamily="34" charset="-128"/>
              </a:rPr>
              <a:t>. </a:t>
            </a:r>
            <a:r>
              <a:rPr lang="en-US" i="0" dirty="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Presentation Instructions - </a:t>
            </a:r>
            <a:r>
              <a:rPr lang="en-US" i="1" dirty="0">
                <a:latin typeface="Times New Roman" pitchFamily="18" charset="0"/>
                <a:ea typeface="ＭＳ Ｐゴシック" pitchFamily="34" charset="-128"/>
              </a:rPr>
              <a:t>(stage direction and  presentation suggestions) will be preceded by a  </a:t>
            </a:r>
            <a:r>
              <a:rPr lang="en-US" b="1" dirty="0">
                <a:latin typeface="Times New Roman" pitchFamily="18" charset="0"/>
                <a:ea typeface="ＭＳ Ｐゴシック" pitchFamily="34" charset="-128"/>
              </a:rPr>
              <a:t>Bold header:</a:t>
            </a:r>
            <a:r>
              <a:rPr lang="en-US" b="1" baseline="0" dirty="0">
                <a:latin typeface="Times New Roman" pitchFamily="18" charset="0"/>
                <a:ea typeface="ＭＳ Ｐゴシック" pitchFamily="34" charset="-128"/>
              </a:rPr>
              <a:t> </a:t>
            </a:r>
            <a:r>
              <a:rPr lang="en-US" i="1" dirty="0">
                <a:latin typeface="Times New Roman" pitchFamily="18" charset="0"/>
                <a:ea typeface="ＭＳ Ｐゴシック" pitchFamily="34" charset="-128"/>
              </a:rPr>
              <a:t>the instructions themselves will be in </a:t>
            </a:r>
            <a:r>
              <a:rPr lang="en-US" b="1" i="1" dirty="0">
                <a:latin typeface="Times New Roman" pitchFamily="18" charset="0"/>
                <a:ea typeface="ＭＳ Ｐゴシック" pitchFamily="34" charset="-128"/>
              </a:rPr>
              <a:t>Italic fonts</a:t>
            </a:r>
            <a:r>
              <a:rPr lang="en-US" i="1" dirty="0">
                <a:latin typeface="Times New Roman" pitchFamily="18" charset="0"/>
                <a:ea typeface="ＭＳ Ｐゴシック" pitchFamily="34" charset="-128"/>
              </a:rPr>
              <a:t>.  See slides 2,</a:t>
            </a:r>
            <a:r>
              <a:rPr lang="en-US" i="1" baseline="0" dirty="0">
                <a:latin typeface="Times New Roman" pitchFamily="18" charset="0"/>
                <a:ea typeface="ＭＳ Ｐゴシック" pitchFamily="34" charset="-128"/>
              </a:rPr>
              <a:t> 3, and 4 for examples of slides with Presentation Instructions only.</a:t>
            </a:r>
            <a:endParaRPr lang="en-US" i="1" dirty="0">
              <a:latin typeface="Times New Roman" pitchFamily="18" charset="0"/>
              <a:ea typeface="ＭＳ Ｐゴシック" pitchFamily="34" charset="-128"/>
            </a:endParaRPr>
          </a:p>
          <a:p>
            <a:pPr eaLnBrk="1" hangingPunct="1"/>
            <a:endParaRPr lang="en-US" i="1"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Program control instructions</a:t>
            </a:r>
            <a:r>
              <a:rPr lang="en-US" b="1" i="0" baseline="0" dirty="0">
                <a:latin typeface="Times New Roman" pitchFamily="18" charset="0"/>
                <a:ea typeface="ＭＳ Ｐゴシック" pitchFamily="34" charset="-128"/>
              </a:rPr>
              <a:t> -</a:t>
            </a:r>
            <a:r>
              <a:rPr lang="en-US" b="1" i="0" dirty="0">
                <a:latin typeface="Times New Roman" pitchFamily="18" charset="0"/>
                <a:ea typeface="ＭＳ Ｐゴシック" pitchFamily="34" charset="-128"/>
              </a:rPr>
              <a:t> </a:t>
            </a:r>
            <a:r>
              <a:rPr lang="en-US" i="1" dirty="0">
                <a:latin typeface="Times New Roman" pitchFamily="18" charset="0"/>
                <a:ea typeface="ＭＳ Ｐゴシック" pitchFamily="34" charset="-128"/>
              </a:rPr>
              <a:t>will be in bold fonts and look like this:  </a:t>
            </a:r>
            <a:r>
              <a:rPr lang="en-US" b="1" dirty="0">
                <a:latin typeface="Times New Roman" pitchFamily="18" charset="0"/>
                <a:ea typeface="ＭＳ Ｐゴシック" pitchFamily="34" charset="-128"/>
              </a:rPr>
              <a:t>(Click) </a:t>
            </a:r>
            <a:r>
              <a:rPr lang="en-US" i="1" dirty="0">
                <a:latin typeface="Times New Roman" pitchFamily="18" charset="0"/>
                <a:ea typeface="ＭＳ Ｐゴシック" pitchFamily="34" charset="-128"/>
              </a:rPr>
              <a:t>for building information within a slide;  or this:  </a:t>
            </a:r>
            <a:r>
              <a:rPr lang="en-US" b="1" dirty="0">
                <a:latin typeface="Times New Roman" pitchFamily="18" charset="0"/>
                <a:ea typeface="ＭＳ Ｐゴシック" pitchFamily="34" charset="-128"/>
              </a:rPr>
              <a:t>(Next Slide) </a:t>
            </a:r>
            <a:r>
              <a:rPr lang="en-US" i="1" dirty="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Background</a:t>
            </a:r>
            <a:r>
              <a:rPr lang="en-US" b="1" i="0" baseline="0" dirty="0">
                <a:latin typeface="Times New Roman" pitchFamily="18" charset="0"/>
                <a:ea typeface="ＭＳ Ｐゴシック" pitchFamily="34" charset="-128"/>
              </a:rPr>
              <a:t> information - </a:t>
            </a:r>
            <a:r>
              <a:rPr lang="en-US" i="1" dirty="0">
                <a:latin typeface="Times New Roman" pitchFamily="18" charset="0"/>
                <a:ea typeface="ＭＳ Ｐゴシック" pitchFamily="34" charset="-128"/>
              </a:rPr>
              <a:t>Some slides may contain background information that supports the concepts presented in the program.  </a:t>
            </a:r>
            <a:br>
              <a:rPr lang="en-US" i="1" dirty="0">
                <a:latin typeface="Times New Roman" pitchFamily="18" charset="0"/>
                <a:ea typeface="ＭＳ Ｐゴシック" pitchFamily="34" charset="-128"/>
              </a:rPr>
            </a:br>
            <a:r>
              <a:rPr lang="en-US" i="1" dirty="0">
                <a:latin typeface="Times New Roman" pitchFamily="18" charset="0"/>
                <a:ea typeface="ＭＳ Ｐゴシック" pitchFamily="34" charset="-128"/>
              </a:rPr>
              <a:t>Background information will always appear last and will be preceded by a bold  </a:t>
            </a:r>
            <a:r>
              <a:rPr lang="en-US" b="1" dirty="0">
                <a:latin typeface="Times New Roman" pitchFamily="18" charset="0"/>
                <a:ea typeface="ＭＳ Ｐゴシック" pitchFamily="34" charset="-128"/>
              </a:rPr>
              <a:t>Background: </a:t>
            </a:r>
            <a:r>
              <a:rPr lang="en-US" i="1" dirty="0">
                <a:latin typeface="Times New Roman" pitchFamily="18" charset="0"/>
                <a:ea typeface="ＭＳ Ｐゴシック" pitchFamily="34" charset="-128"/>
              </a:rPr>
              <a:t>identification.</a:t>
            </a:r>
          </a:p>
          <a:p>
            <a:pPr eaLnBrk="1" hangingPunct="1"/>
            <a:endParaRPr lang="en-US"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The production team hope you and your audience will enjoy the show.   Break a leg!  </a:t>
            </a:r>
          </a:p>
          <a:p>
            <a:pPr eaLnBrk="1" hangingPunct="1"/>
            <a:endParaRPr lang="en-US" b="1" dirty="0">
              <a:latin typeface="Arial" panose="020B0604020202020204" pitchFamily="34" charset="0"/>
              <a:ea typeface="ＭＳ Ｐゴシック" pitchFamily="34" charset="-128"/>
              <a:cs typeface="Arial" panose="020B0604020202020204" pitchFamily="34" charset="0"/>
            </a:endParaRPr>
          </a:p>
          <a:p>
            <a:pPr eaLnBrk="1" hangingPunct="1"/>
            <a:endParaRPr lang="en-US" b="1" dirty="0">
              <a:latin typeface="Times New Roman" pitchFamily="18" charset="0"/>
              <a:ea typeface="ＭＳ Ｐゴシック" pitchFamily="34" charset="-128"/>
            </a:endParaRPr>
          </a:p>
          <a:p>
            <a:pPr eaLnBrk="1" hangingPunct="1"/>
            <a:r>
              <a:rPr lang="en-US" b="1" dirty="0">
                <a:latin typeface="Times New Roman" pitchFamily="18" charset="0"/>
                <a:ea typeface="ＭＳ Ｐゴシック" pitchFamily="34" charset="-128"/>
              </a:rPr>
              <a:t>(Next Slide) </a:t>
            </a:r>
          </a:p>
        </p:txBody>
      </p:sp>
    </p:spTree>
    <p:extLst>
      <p:ext uri="{BB962C8B-B14F-4D97-AF65-F5344CB8AC3E}">
        <p14:creationId xmlns:p14="http://schemas.microsoft.com/office/powerpoint/2010/main" val="2890002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A positive safety culture is the foundation on which The FAA </a:t>
            </a:r>
            <a:r>
              <a:rPr lang="en-US" b="1" i="1" dirty="0"/>
              <a:t>WINGS </a:t>
            </a:r>
            <a:r>
              <a:rPr lang="en-US" b="0" i="0" dirty="0"/>
              <a:t>Pilot Proficiency Program is built. </a:t>
            </a:r>
            <a:r>
              <a:rPr lang="en-US" b="1" i="0" dirty="0"/>
              <a:t>(Click)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1" dirty="0"/>
              <a:t>WINGS </a:t>
            </a:r>
            <a:r>
              <a:rPr lang="en-US" b="0" i="0" dirty="0"/>
              <a:t>pilots train to proficiency. </a:t>
            </a:r>
            <a:r>
              <a:rPr lang="en-US" b="1" i="0" dirty="0"/>
              <a:t>(Click)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They practice Safety Risk Management, </a:t>
            </a:r>
            <a:r>
              <a:rPr lang="en-US" b="1" i="0" dirty="0"/>
              <a:t>(Click)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and adhere to Best Operational Practices. </a:t>
            </a:r>
            <a:r>
              <a:rPr lang="en-US" b="1" i="0" dirty="0"/>
              <a:t>(Click)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They improve their operational safety and efficiency through study of Lessons Learned, </a:t>
            </a:r>
            <a:r>
              <a:rPr lang="en-US" b="1" i="0" dirty="0"/>
              <a:t>(Click) </a:t>
            </a:r>
          </a:p>
          <a:p>
            <a:r>
              <a:rPr lang="en-US" b="0" i="0" dirty="0"/>
              <a:t>and they “walk the talk” promoting safety through their words and actions.</a:t>
            </a:r>
          </a:p>
          <a:p>
            <a:endParaRPr lang="en-US" b="0" i="0" dirty="0"/>
          </a:p>
          <a:p>
            <a:r>
              <a:rPr lang="en-US" b="0" i="0" dirty="0"/>
              <a:t>Let’s consider a year’s worth of </a:t>
            </a:r>
            <a:r>
              <a:rPr lang="en-US" b="1" i="1" dirty="0"/>
              <a:t>WINGS</a:t>
            </a:r>
            <a:r>
              <a:rPr lang="en-US" b="0" i="0" dirty="0"/>
              <a:t> Proficiency Training.</a:t>
            </a:r>
          </a:p>
          <a:p>
            <a:endParaRPr lang="en-US" b="0" i="0" dirty="0"/>
          </a:p>
          <a:p>
            <a:r>
              <a:rPr lang="en-US" b="1" i="0" dirty="0"/>
              <a:t>(Next Slide)</a:t>
            </a:r>
            <a:endParaRPr lang="en-US" b="1" i="1"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534145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FAASafety.gov hosts more than 1300 online courses more than 600 of which qualify for </a:t>
            </a:r>
            <a:r>
              <a:rPr lang="en-US" b="1" i="1" dirty="0"/>
              <a:t>WINGS</a:t>
            </a:r>
            <a:r>
              <a:rPr lang="en-US" dirty="0"/>
              <a:t> credit.  More than 150,000 online WINGS Courses are completed each year.* </a:t>
            </a:r>
          </a:p>
          <a:p>
            <a:endParaRPr lang="en-US" dirty="0"/>
          </a:p>
          <a:p>
            <a:r>
              <a:rPr lang="en-US" dirty="0"/>
              <a:t>* </a:t>
            </a:r>
            <a:r>
              <a:rPr lang="en-US" i="1" dirty="0"/>
              <a:t>FY 2024 Data</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11</a:t>
            </a:fld>
            <a:endParaRPr lang="en-US"/>
          </a:p>
        </p:txBody>
      </p:sp>
    </p:spTree>
    <p:extLst>
      <p:ext uri="{BB962C8B-B14F-4D97-AF65-F5344CB8AC3E}">
        <p14:creationId xmlns:p14="http://schemas.microsoft.com/office/powerpoint/2010/main" val="1499310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one year, the FAASTeam sponsored 3183 Seminars and 813 Webinars where critical safety information was presented to 439,000 Attendees.*</a:t>
            </a:r>
          </a:p>
          <a:p>
            <a:endParaRPr lang="en-US" dirty="0"/>
          </a:p>
          <a:p>
            <a:r>
              <a:rPr lang="en-US" dirty="0"/>
              <a:t>* </a:t>
            </a:r>
            <a:r>
              <a:rPr lang="en-US" i="1" dirty="0"/>
              <a:t>FY 2024 Data</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154814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27,000 Standard Flight Activities are completed each year.*  Each </a:t>
            </a:r>
            <a:r>
              <a:rPr lang="en-US" b="1" i="1" dirty="0"/>
              <a:t>WINGS </a:t>
            </a:r>
            <a:r>
              <a:rPr lang="en-US" b="0" i="0" dirty="0"/>
              <a:t>activity supports our collective safety culture and leverages our human factors strengths while compensating for our weaknesses.  Here’s how that’s done.  </a:t>
            </a:r>
            <a:endParaRPr lang="en-US" dirty="0"/>
          </a:p>
          <a:p>
            <a:endParaRPr lang="en-US" dirty="0"/>
          </a:p>
          <a:p>
            <a:r>
              <a:rPr lang="en-US" dirty="0"/>
              <a:t>* </a:t>
            </a:r>
            <a:r>
              <a:rPr lang="en-US" i="1" dirty="0"/>
              <a:t>FY 2024 Data</a:t>
            </a:r>
          </a:p>
          <a:p>
            <a:endParaRPr lang="en-US" dirty="0"/>
          </a:p>
          <a:p>
            <a:r>
              <a:rPr lang="en-US" b="1" dirty="0"/>
              <a:t>(Next Slide)</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515934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WINGS</a:t>
            </a:r>
            <a:r>
              <a:rPr lang="en-US" dirty="0"/>
              <a:t> Proficiency instruction recognizes human performance capabilities and limitations. </a:t>
            </a:r>
            <a:r>
              <a:rPr lang="en-US" b="1" i="1" dirty="0"/>
              <a:t>WINGS </a:t>
            </a:r>
            <a:r>
              <a:rPr lang="en-US" b="0" i="0" dirty="0"/>
              <a:t>Pilots and Flight instructors know that their health and well being have a direct impact on pilot proficiency.  The strive for optimum stress levels.  Not so much as to feel overwhelmed or so little as to invite complacency and distraction.  They also attend to hydration and nutrition.  They acknowledge the benefits of exercise and the necessity of adequate rest and recuperation. </a:t>
            </a:r>
          </a:p>
          <a:p>
            <a:endParaRPr lang="en-US" b="0" i="0" dirty="0"/>
          </a:p>
          <a:p>
            <a:r>
              <a:rPr lang="en-US" b="1" i="0" dirty="0"/>
              <a:t>(Next Slide)</a:t>
            </a:r>
            <a:endParaRPr lang="en-US" b="1"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14</a:t>
            </a:fld>
            <a:endParaRPr lang="en-US"/>
          </a:p>
        </p:txBody>
      </p:sp>
    </p:spTree>
    <p:extLst>
      <p:ext uri="{BB962C8B-B14F-4D97-AF65-F5344CB8AC3E}">
        <p14:creationId xmlns:p14="http://schemas.microsoft.com/office/powerpoint/2010/main" val="1437475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communication is essential to safe, efficient operations. </a:t>
            </a:r>
            <a:r>
              <a:rPr lang="en-US" b="1" i="1" dirty="0"/>
              <a:t>WINGS</a:t>
            </a:r>
            <a:r>
              <a:rPr lang="en-US" b="0" i="0" dirty="0"/>
              <a:t> instruction provides ample opportunity for pilots to practice critical communication skills.</a:t>
            </a:r>
          </a:p>
          <a:p>
            <a:endParaRPr lang="en-US" b="0" i="0" dirty="0"/>
          </a:p>
          <a:p>
            <a:r>
              <a:rPr lang="en-US" b="1" i="0" dirty="0"/>
              <a:t>(Next Slide)</a:t>
            </a:r>
            <a:endParaRPr lang="en-US" b="1"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15</a:t>
            </a:fld>
            <a:endParaRPr lang="en-US"/>
          </a:p>
        </p:txBody>
      </p:sp>
    </p:spTree>
    <p:extLst>
      <p:ext uri="{BB962C8B-B14F-4D97-AF65-F5344CB8AC3E}">
        <p14:creationId xmlns:p14="http://schemas.microsoft.com/office/powerpoint/2010/main" val="1435560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WINGS</a:t>
            </a:r>
            <a:r>
              <a:rPr lang="en-US" b="0" i="0" dirty="0"/>
              <a:t> instructors stress single-pilot and crew resource management.  They show pilots how to leverage all the considerable resources available to ensure safe flight operations. </a:t>
            </a:r>
            <a:r>
              <a:rPr lang="en-US" b="1" i="1" dirty="0"/>
              <a:t>WINGS</a:t>
            </a:r>
            <a:r>
              <a:rPr lang="en-US" b="0" i="0" dirty="0"/>
              <a:t> pilots learn how to be effective team members and how to captain a team.</a:t>
            </a:r>
          </a:p>
          <a:p>
            <a:endParaRPr lang="en-US" b="0" i="0" dirty="0"/>
          </a:p>
          <a:p>
            <a:r>
              <a:rPr lang="en-US" b="1" i="0" dirty="0"/>
              <a:t>(Next Slide)</a:t>
            </a:r>
            <a:endParaRPr lang="en-US" b="1"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3736705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t>
            </a:r>
            <a:r>
              <a:rPr lang="en-US" b="1" i="1" dirty="0"/>
              <a:t>WINGS</a:t>
            </a:r>
            <a:r>
              <a:rPr lang="en-US" b="0" i="0" dirty="0"/>
              <a:t> flight provides situational awareness challenges and opportunities for improvement. </a:t>
            </a:r>
            <a:r>
              <a:rPr lang="en-US" b="1" i="1" dirty="0"/>
              <a:t>WINGS</a:t>
            </a:r>
            <a:r>
              <a:rPr lang="en-US" b="0" i="0" dirty="0"/>
              <a:t> instructional scenarios require pilots to be well informed and oriented with respect to weather and terrain, aircraft and aircraft systems, and fuel state.  </a:t>
            </a:r>
          </a:p>
          <a:p>
            <a:endParaRPr lang="en-US" b="0" i="0" dirty="0"/>
          </a:p>
          <a:p>
            <a:r>
              <a:rPr lang="en-US" b="1" i="0" dirty="0"/>
              <a:t>(Next Slide)</a:t>
            </a:r>
            <a:endParaRPr lang="en-US" b="1"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17</a:t>
            </a:fld>
            <a:endParaRPr lang="en-US"/>
          </a:p>
        </p:txBody>
      </p:sp>
    </p:spTree>
    <p:extLst>
      <p:ext uri="{BB962C8B-B14F-4D97-AF65-F5344CB8AC3E}">
        <p14:creationId xmlns:p14="http://schemas.microsoft.com/office/powerpoint/2010/main" val="311557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C7A3-0E10-7137-BF49-FDA7A4D87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8FCBE-0EAD-48FA-9FB5-9233D79DD3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267AD6-F611-8173-00FC-9AA453BBA9AE}"/>
              </a:ext>
            </a:extLst>
          </p:cNvPr>
          <p:cNvSpPr>
            <a:spLocks noGrp="1"/>
          </p:cNvSpPr>
          <p:nvPr>
            <p:ph type="body" idx="1"/>
          </p:nvPr>
        </p:nvSpPr>
        <p:spPr/>
        <p:txBody>
          <a:bodyPr/>
          <a:lstStyle/>
          <a:p>
            <a:r>
              <a:rPr lang="en-US" sz="1200" b="1" i="1" dirty="0">
                <a:solidFill>
                  <a:schemeClr val="bg1"/>
                </a:solidFill>
                <a:latin typeface="+mn-lt"/>
              </a:rPr>
              <a:t>WINGS </a:t>
            </a:r>
            <a:r>
              <a:rPr lang="en-US" sz="1200" b="0" i="0" dirty="0">
                <a:solidFill>
                  <a:schemeClr val="bg1"/>
                </a:solidFill>
                <a:latin typeface="+mn-lt"/>
              </a:rPr>
              <a:t>Instructors and Pilots practice safety risk management by </a:t>
            </a:r>
            <a:r>
              <a:rPr lang="en-US" sz="1200" b="1" i="0" dirty="0">
                <a:solidFill>
                  <a:schemeClr val="bg1"/>
                </a:solidFill>
                <a:latin typeface="+mn-lt"/>
              </a:rPr>
              <a:t>(Click)</a:t>
            </a:r>
            <a:r>
              <a:rPr lang="en-US" sz="1200" b="0" i="0" dirty="0">
                <a:solidFill>
                  <a:schemeClr val="bg1"/>
                </a:solidFill>
                <a:latin typeface="+mn-lt"/>
              </a:rPr>
              <a:t> </a:t>
            </a:r>
          </a:p>
          <a:p>
            <a:endParaRPr lang="en-US" sz="1200" b="0" i="0" dirty="0">
              <a:solidFill>
                <a:schemeClr val="bg1"/>
              </a:solidFill>
              <a:latin typeface="+mn-lt"/>
            </a:endParaRPr>
          </a:p>
          <a:p>
            <a:r>
              <a:rPr lang="en-US" sz="1200" b="0" i="0" dirty="0">
                <a:solidFill>
                  <a:schemeClr val="bg1"/>
                </a:solidFill>
                <a:latin typeface="+mn-lt"/>
              </a:rPr>
              <a:t>Identifying Hazards – conditions, objects, or circumstances that could cause or contribute to an unwanted event, </a:t>
            </a:r>
            <a:r>
              <a:rPr lang="en-US" sz="1200" b="1" i="0" dirty="0">
                <a:solidFill>
                  <a:schemeClr val="bg1"/>
                </a:solidFill>
                <a:latin typeface="+mn-lt"/>
              </a:rPr>
              <a:t>(Click)</a:t>
            </a:r>
            <a:r>
              <a:rPr lang="en-US" sz="1200" b="0" i="0" dirty="0">
                <a:solidFill>
                  <a:schemeClr val="bg1"/>
                </a:solidFill>
                <a:latin typeface="+mn-lt"/>
              </a:rPr>
              <a:t> </a:t>
            </a:r>
          </a:p>
          <a:p>
            <a:endParaRPr lang="en-US" sz="1200" b="0" i="0" dirty="0">
              <a:solidFill>
                <a:schemeClr val="bg1"/>
              </a:solidFill>
              <a:latin typeface="+mn-lt"/>
            </a:endParaRPr>
          </a:p>
          <a:p>
            <a:r>
              <a:rPr lang="en-US" sz="1200" b="0" i="0" dirty="0">
                <a:solidFill>
                  <a:schemeClr val="bg1"/>
                </a:solidFill>
                <a:latin typeface="+mn-lt"/>
              </a:rPr>
              <a:t>Determining the risk that hazards will negatively impact flight operations, </a:t>
            </a:r>
            <a:r>
              <a:rPr lang="en-US" sz="1200" b="1" i="0" dirty="0">
                <a:solidFill>
                  <a:schemeClr val="bg1"/>
                </a:solidFill>
                <a:latin typeface="+mn-lt"/>
              </a:rPr>
              <a:t>(Click)</a:t>
            </a:r>
            <a:r>
              <a:rPr lang="en-US" sz="1200" b="0" i="0" dirty="0">
                <a:solidFill>
                  <a:schemeClr val="bg1"/>
                </a:solidFill>
                <a:latin typeface="+mn-lt"/>
              </a:rPr>
              <a:t> </a:t>
            </a:r>
          </a:p>
          <a:p>
            <a:endParaRPr lang="en-US" sz="1200" b="0" i="0" dirty="0">
              <a:solidFill>
                <a:schemeClr val="bg1"/>
              </a:solidFill>
              <a:latin typeface="+mn-lt"/>
            </a:endParaRPr>
          </a:p>
          <a:p>
            <a:r>
              <a:rPr lang="en-US" sz="1200" b="0" i="0" dirty="0">
                <a:solidFill>
                  <a:schemeClr val="bg1"/>
                </a:solidFill>
                <a:latin typeface="+mn-lt"/>
              </a:rPr>
              <a:t>And assessing the severity of consequences if they do.  We also employ a dynamic risk management process known as Threat and Error Management.</a:t>
            </a:r>
          </a:p>
          <a:p>
            <a:endParaRPr lang="en-US" sz="1200" b="0" i="0" dirty="0">
              <a:solidFill>
                <a:schemeClr val="bg1"/>
              </a:solidFill>
              <a:latin typeface="+mn-lt"/>
            </a:endParaRPr>
          </a:p>
          <a:p>
            <a:r>
              <a:rPr lang="en-US" b="1" dirty="0"/>
              <a:t>(Next Slide)</a:t>
            </a:r>
          </a:p>
        </p:txBody>
      </p:sp>
      <p:sp>
        <p:nvSpPr>
          <p:cNvPr id="4" name="Slide Number Placeholder 3">
            <a:extLst>
              <a:ext uri="{FF2B5EF4-FFF2-40B4-BE49-F238E27FC236}">
                <a16:creationId xmlns:a16="http://schemas.microsoft.com/office/drawing/2014/main" id="{EF9F353D-D76F-A23B-3C3E-1734DC5CEC9A}"/>
              </a:ext>
            </a:extLst>
          </p:cNvPr>
          <p:cNvSpPr>
            <a:spLocks noGrp="1"/>
          </p:cNvSpPr>
          <p:nvPr>
            <p:ph type="sldNum" sz="quarter" idx="5"/>
          </p:nvPr>
        </p:nvSpPr>
        <p:spPr/>
        <p:txBody>
          <a:bodyPr/>
          <a:lstStyle/>
          <a:p>
            <a:fld id="{55D68406-F15C-4303-97CE-0E3EE59880C4}" type="slidenum">
              <a:rPr lang="en-US" smtClean="0"/>
              <a:pPr/>
              <a:t>18</a:t>
            </a:fld>
            <a:endParaRPr lang="en-US"/>
          </a:p>
        </p:txBody>
      </p:sp>
    </p:spTree>
    <p:extLst>
      <p:ext uri="{BB962C8B-B14F-4D97-AF65-F5344CB8AC3E}">
        <p14:creationId xmlns:p14="http://schemas.microsoft.com/office/powerpoint/2010/main" val="468634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B9D04-3A2D-1B5A-F09C-A193050A8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72A0D-6C77-08E1-C9D4-2F790DC84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273BE-09B4-8DCC-B46D-119E40A21C76}"/>
              </a:ext>
            </a:extLst>
          </p:cNvPr>
          <p:cNvSpPr>
            <a:spLocks noGrp="1"/>
          </p:cNvSpPr>
          <p:nvPr>
            <p:ph type="body" idx="1"/>
          </p:nvPr>
        </p:nvSpPr>
        <p:spPr/>
        <p:txBody>
          <a:bodyPr/>
          <a:lstStyle/>
          <a:p>
            <a:r>
              <a:rPr lang="en-US" dirty="0"/>
              <a:t> All </a:t>
            </a:r>
            <a:r>
              <a:rPr lang="en-US" sz="1200" b="1" i="1" dirty="0">
                <a:solidFill>
                  <a:schemeClr val="bg1"/>
                </a:solidFill>
                <a:latin typeface="+mn-lt"/>
              </a:rPr>
              <a:t>WINGS</a:t>
            </a:r>
            <a:r>
              <a:rPr lang="en-US" sz="1200" b="0" i="0" dirty="0">
                <a:solidFill>
                  <a:schemeClr val="bg1"/>
                </a:solidFill>
                <a:latin typeface="+mn-lt"/>
              </a:rPr>
              <a:t> training is subject to risk analysis and Threat &amp; Error Management is one Risk Management methodology that is taught. </a:t>
            </a:r>
          </a:p>
          <a:p>
            <a:endParaRPr lang="en-US" dirty="0"/>
          </a:p>
          <a:p>
            <a:r>
              <a:rPr lang="en-US" dirty="0"/>
              <a:t>Threat and error management is a safety management approach to flying that detects, recognizes, and manages threats </a:t>
            </a:r>
            <a:r>
              <a:rPr lang="en-US" b="1" dirty="0"/>
              <a:t>(Click)</a:t>
            </a:r>
            <a:r>
              <a:rPr lang="en-US" dirty="0"/>
              <a:t> </a:t>
            </a:r>
            <a:br>
              <a:rPr lang="en-US" dirty="0"/>
            </a:br>
            <a:endParaRPr lang="en-US" dirty="0"/>
          </a:p>
          <a:p>
            <a:r>
              <a:rPr lang="en-US" dirty="0"/>
              <a:t>– such as adverse weather, terrain or aircraft equipment malfunctions.</a:t>
            </a:r>
            <a:r>
              <a:rPr lang="en-US" b="1" dirty="0"/>
              <a:t> (Click)</a:t>
            </a:r>
            <a:r>
              <a:rPr lang="en-US" dirty="0"/>
              <a:t> </a:t>
            </a:r>
          </a:p>
          <a:p>
            <a:endParaRPr lang="en-US" dirty="0"/>
          </a:p>
          <a:p>
            <a:r>
              <a:rPr lang="en-US" dirty="0"/>
              <a:t>and Errors – such as unclear communications between pilots and crew or pilots and controllers or improper aircraft configuration. </a:t>
            </a:r>
            <a:r>
              <a:rPr lang="en-US" b="1" dirty="0"/>
              <a:t>(Click)</a:t>
            </a:r>
            <a:r>
              <a:rPr lang="en-US" dirty="0"/>
              <a:t>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If not properly managed, threats and errors can lead to Undesired Aircraft States such as loss of control. </a:t>
            </a:r>
            <a:r>
              <a:rPr lang="en-US" sz="1200" b="0" i="0" dirty="0">
                <a:solidFill>
                  <a:schemeClr val="bg1"/>
                </a:solidFill>
                <a:latin typeface="+mn-lt"/>
              </a:rPr>
              <a:t>TEM teaches pilots how to recognize threats, such as adverse weather conditions, and errors – think miscommunication or aircraft misconfiguration.  Once threats and errors are recognized they can be managed, thus preventing their progression to Undesired Aircraft States.  Threat &amp; Error Management teaches pilots how to recognize and deal with small problems before they become big ones.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dirty="0">
              <a:solidFill>
                <a:schemeClr val="bg1"/>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chemeClr val="bg1"/>
                </a:solidFill>
                <a:latin typeface="+mn-lt"/>
              </a:rPr>
              <a:t>(Next Slide)</a:t>
            </a:r>
            <a:endParaRPr lang="en-US" sz="1200" b="1" dirty="0">
              <a:solidFill>
                <a:schemeClr val="bg1"/>
              </a:solidFill>
              <a:latin typeface="+mn-lt"/>
            </a:endParaRPr>
          </a:p>
        </p:txBody>
      </p:sp>
      <p:sp>
        <p:nvSpPr>
          <p:cNvPr id="4" name="Slide Number Placeholder 3">
            <a:extLst>
              <a:ext uri="{FF2B5EF4-FFF2-40B4-BE49-F238E27FC236}">
                <a16:creationId xmlns:a16="http://schemas.microsoft.com/office/drawing/2014/main" id="{F52E6222-22F5-C2EF-FE8E-04E8E79A4450}"/>
              </a:ext>
            </a:extLst>
          </p:cNvPr>
          <p:cNvSpPr>
            <a:spLocks noGrp="1"/>
          </p:cNvSpPr>
          <p:nvPr>
            <p:ph type="sldNum" sz="quarter" idx="5"/>
          </p:nvPr>
        </p:nvSpPr>
        <p:spPr/>
        <p:txBody>
          <a:bodyPr/>
          <a:lstStyle/>
          <a:p>
            <a:fld id="{55D68406-F15C-4303-97CE-0E3EE59880C4}" type="slidenum">
              <a:rPr lang="en-US" smtClean="0"/>
              <a:pPr/>
              <a:t>19</a:t>
            </a:fld>
            <a:endParaRPr lang="en-US"/>
          </a:p>
        </p:txBody>
      </p:sp>
    </p:spTree>
    <p:extLst>
      <p:ext uri="{BB962C8B-B14F-4D97-AF65-F5344CB8AC3E}">
        <p14:creationId xmlns:p14="http://schemas.microsoft.com/office/powerpoint/2010/main" val="1467392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a:latin typeface="Times New Roman" pitchFamily="18" charset="0"/>
              <a:ea typeface="ＭＳ Ｐゴシック" pitchFamily="34" charset="-128"/>
            </a:endParaRPr>
          </a:p>
          <a:p>
            <a:r>
              <a:rPr lang="en-US" i="1" dirty="0">
                <a:latin typeface="Times New Roman" pitchFamily="18" charset="0"/>
                <a:ea typeface="ＭＳ Ｐゴシック" pitchFamily="34" charset="-128"/>
              </a:rPr>
              <a:t>You can add slides after this one to fit your situation.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extLst>
      <p:ext uri="{BB962C8B-B14F-4D97-AF65-F5344CB8AC3E}">
        <p14:creationId xmlns:p14="http://schemas.microsoft.com/office/powerpoint/2010/main" val="4224533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Decision Making is defined as “the act of choosing between alternatives under conditions of uncertainty.” then Aeronautical Decision Making can be defined as “the act of choosing between alternatives under conditions of uncertainty while maintaining control in a dynamic and often hostile environment.  Here are some takeaways from WINGS Decision-making training:  </a:t>
            </a:r>
            <a:r>
              <a:rPr lang="en-US" b="1" dirty="0"/>
              <a:t>(Click)</a:t>
            </a:r>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You can’t improvise good decisions. Practice in structured decision-making is essential to positive results. </a:t>
            </a:r>
            <a:r>
              <a:rPr lang="en-US" b="1"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Use decision making aids such as mnemonics and Flight Risk Assessment Tools to structure your decision-making process. </a:t>
            </a:r>
            <a:r>
              <a:rPr lang="en-US" b="1" dirty="0"/>
              <a:t>(Click)</a:t>
            </a:r>
          </a:p>
          <a:p>
            <a:endParaRPr lang="en-US" b="0" dirty="0"/>
          </a:p>
          <a:p>
            <a:r>
              <a:rPr lang="en-US" b="0" dirty="0"/>
              <a:t>Maintain reserve mental capacity.  We perform at our best when we are moderately stressed and challenged.  But if too many things are happening too quickly it’s time to shed some load.  In some cases, this could lead to landing short of the destination.  </a:t>
            </a:r>
            <a:r>
              <a:rPr lang="en-US" b="1" dirty="0"/>
              <a:t>(Click)</a:t>
            </a:r>
            <a:endParaRPr lang="en-US" b="0" dirty="0"/>
          </a:p>
          <a:p>
            <a:endParaRPr lang="en-US" b="0" dirty="0"/>
          </a:p>
          <a:p>
            <a:r>
              <a:rPr lang="en-US" b="0" dirty="0"/>
              <a:t>Successful pilots are always aware of their physical and mental state, aircraft and systems disposition, flight progress, and fuel state.  That situational awareness or “</a:t>
            </a:r>
            <a:r>
              <a:rPr lang="en-US" b="0" i="1" dirty="0"/>
              <a:t>Big Picture”, </a:t>
            </a:r>
            <a:r>
              <a:rPr lang="en-US" b="0" i="0" dirty="0"/>
              <a:t>is the foundation upon which good decisions are made.</a:t>
            </a:r>
            <a:endParaRPr lang="en-US" b="0" dirty="0"/>
          </a:p>
          <a:p>
            <a:endParaRPr lang="en-US" b="0" dirty="0"/>
          </a:p>
          <a:p>
            <a:r>
              <a:rPr lang="en-US" b="1" i="1" dirty="0"/>
              <a:t>WINGS</a:t>
            </a:r>
            <a:r>
              <a:rPr lang="en-US" b="0" i="0" dirty="0"/>
              <a:t> training scenarios provide ample opportunity for pilots to exercise their decision-making skills.  </a:t>
            </a:r>
            <a:endParaRPr lang="en-US" b="1" i="1"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20</a:t>
            </a:fld>
            <a:endParaRPr lang="en-US"/>
          </a:p>
        </p:txBody>
      </p:sp>
    </p:spTree>
    <p:extLst>
      <p:ext uri="{BB962C8B-B14F-4D97-AF65-F5344CB8AC3E}">
        <p14:creationId xmlns:p14="http://schemas.microsoft.com/office/powerpoint/2010/main" val="1036474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As you might expect, </a:t>
            </a:r>
            <a:r>
              <a:rPr lang="en-US" b="1" dirty="0"/>
              <a:t>(Click)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i="1" dirty="0">
              <a:solidFill>
                <a:schemeClr val="bg1"/>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dirty="0">
                <a:solidFill>
                  <a:schemeClr val="bg1"/>
                </a:solidFill>
                <a:latin typeface="+mn-lt"/>
              </a:rPr>
              <a:t>WINGS</a:t>
            </a:r>
            <a:r>
              <a:rPr lang="en-US" sz="1200" b="0" i="0" dirty="0">
                <a:solidFill>
                  <a:schemeClr val="bg1"/>
                </a:solidFill>
                <a:latin typeface="+mn-lt"/>
              </a:rPr>
              <a:t> instruction leverages what we know about human memory and information processing to compensate for biases and errors. </a:t>
            </a:r>
            <a:r>
              <a:rPr lang="en-US" b="1" dirty="0"/>
              <a:t>(Click)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dirty="0">
              <a:solidFill>
                <a:schemeClr val="bg1"/>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solidFill>
                  <a:schemeClr val="bg1"/>
                </a:solidFill>
                <a:latin typeface="+mn-lt"/>
              </a:rPr>
              <a:t>We have extensive experience with deadly aviation illusions that, with proper awareness and training, can be effectively dealt with in flight. </a:t>
            </a:r>
            <a:r>
              <a:rPr lang="en-US" b="1" dirty="0"/>
              <a:t>(Click)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dirty="0">
              <a:solidFill>
                <a:schemeClr val="bg1"/>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solidFill>
                  <a:schemeClr val="bg1"/>
                </a:solidFill>
                <a:latin typeface="+mn-lt"/>
              </a:rPr>
              <a:t>And scientific studies of the Human Startle Response have informed </a:t>
            </a:r>
            <a:r>
              <a:rPr lang="en-US" sz="1200" b="1" i="1" dirty="0">
                <a:solidFill>
                  <a:schemeClr val="bg1"/>
                </a:solidFill>
                <a:latin typeface="+mn-lt"/>
              </a:rPr>
              <a:t>WINGS</a:t>
            </a:r>
            <a:r>
              <a:rPr lang="en-US" sz="1200" b="0" i="0" dirty="0">
                <a:solidFill>
                  <a:schemeClr val="bg1"/>
                </a:solidFill>
                <a:latin typeface="+mn-lt"/>
              </a:rPr>
              <a:t> training curricula that teach us how to cope with or avoid unsafe responses to startle and surprise.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dirty="0">
              <a:solidFill>
                <a:schemeClr val="bg1"/>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chemeClr val="bg1"/>
                </a:solidFill>
                <a:latin typeface="+mn-lt"/>
              </a:rPr>
              <a:t>(Next Slide)</a:t>
            </a:r>
            <a:endParaRPr lang="en-US" sz="1200" b="1" i="1" dirty="0">
              <a:solidFill>
                <a:schemeClr val="bg1"/>
              </a:solidFill>
              <a:latin typeface="+mn-lt"/>
            </a:endParaRPr>
          </a:p>
        </p:txBody>
      </p:sp>
      <p:sp>
        <p:nvSpPr>
          <p:cNvPr id="4" name="Slide Number Placeholder 3"/>
          <p:cNvSpPr>
            <a:spLocks noGrp="1"/>
          </p:cNvSpPr>
          <p:nvPr>
            <p:ph type="sldNum" sz="quarter" idx="5"/>
          </p:nvPr>
        </p:nvSpPr>
        <p:spPr/>
        <p:txBody>
          <a:bodyPr/>
          <a:lstStyle/>
          <a:p>
            <a:fld id="{55D68406-F15C-4303-97CE-0E3EE59880C4}" type="slidenum">
              <a:rPr lang="en-US" smtClean="0"/>
              <a:pPr/>
              <a:t>21</a:t>
            </a:fld>
            <a:endParaRPr lang="en-US"/>
          </a:p>
        </p:txBody>
      </p:sp>
    </p:spTree>
    <p:extLst>
      <p:ext uri="{BB962C8B-B14F-4D97-AF65-F5344CB8AC3E}">
        <p14:creationId xmlns:p14="http://schemas.microsoft.com/office/powerpoint/2010/main" val="483916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a:t>
            </a:r>
            <a:r>
              <a:rPr lang="en-US" sz="1200" b="1" i="1" dirty="0">
                <a:solidFill>
                  <a:schemeClr val="bg1"/>
                </a:solidFill>
                <a:latin typeface="+mn-lt"/>
              </a:rPr>
              <a:t>WINGS</a:t>
            </a:r>
            <a:r>
              <a:rPr lang="en-US" sz="1200" b="0" i="0" dirty="0">
                <a:solidFill>
                  <a:schemeClr val="bg1"/>
                </a:solidFill>
                <a:latin typeface="+mn-lt"/>
              </a:rPr>
              <a:t> training recognizes that pilots can become overly reliant on modern aircraft automated systems, thus diminishing their hand flying skill.  </a:t>
            </a:r>
          </a:p>
          <a:p>
            <a:endParaRPr lang="en-US" sz="1200" b="0" i="0" dirty="0">
              <a:solidFill>
                <a:schemeClr val="bg1"/>
              </a:solidFill>
              <a:latin typeface="+mn-lt"/>
            </a:endParaRPr>
          </a:p>
          <a:p>
            <a:r>
              <a:rPr lang="en-US" sz="1200" b="0" i="0" dirty="0">
                <a:solidFill>
                  <a:schemeClr val="bg1"/>
                </a:solidFill>
                <a:latin typeface="+mn-lt"/>
              </a:rPr>
              <a:t>We also know that effective management of automated systems is reducing the time available to visually scan for traffic and other threats to safety.  Human factors knowledge and research informs </a:t>
            </a:r>
            <a:r>
              <a:rPr lang="en-US" sz="1200" b="1" i="1" dirty="0">
                <a:solidFill>
                  <a:schemeClr val="bg1"/>
                </a:solidFill>
                <a:latin typeface="+mn-lt"/>
              </a:rPr>
              <a:t>WINGS</a:t>
            </a:r>
            <a:r>
              <a:rPr lang="en-US" sz="1200" b="0" i="0" dirty="0">
                <a:solidFill>
                  <a:schemeClr val="bg1"/>
                </a:solidFill>
                <a:latin typeface="+mn-lt"/>
              </a:rPr>
              <a:t> training curricula that balance automation with hand flying and failure mode operation to maintain high levels of pilot skill and to avoid confusion when automation directs the aircraft to do something that was not expected.</a:t>
            </a:r>
          </a:p>
          <a:p>
            <a:endParaRPr lang="en-US" sz="1200" b="0" i="0" dirty="0">
              <a:solidFill>
                <a:schemeClr val="bg1"/>
              </a:solidFill>
              <a:latin typeface="+mn-lt"/>
            </a:endParaRPr>
          </a:p>
          <a:p>
            <a:r>
              <a:rPr lang="en-US" sz="1200" b="1" i="0" dirty="0">
                <a:solidFill>
                  <a:schemeClr val="bg1"/>
                </a:solidFill>
                <a:latin typeface="+mn-lt"/>
              </a:rPr>
              <a:t>(Next Slide)</a:t>
            </a:r>
            <a:endParaRPr lang="en-US" b="1"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22</a:t>
            </a:fld>
            <a:endParaRPr lang="en-US"/>
          </a:p>
        </p:txBody>
      </p:sp>
    </p:spTree>
    <p:extLst>
      <p:ext uri="{BB962C8B-B14F-4D97-AF65-F5344CB8AC3E}">
        <p14:creationId xmlns:p14="http://schemas.microsoft.com/office/powerpoint/2010/main" val="3161855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baseline="0" dirty="0"/>
          </a:p>
          <a:p>
            <a:r>
              <a:rPr lang="en-US" b="0" i="0" baseline="0" dirty="0"/>
              <a:t>Our </a:t>
            </a:r>
            <a:r>
              <a:rPr lang="en-US" dirty="0"/>
              <a:t>collective</a:t>
            </a:r>
            <a:r>
              <a:rPr lang="en-US" baseline="0" dirty="0"/>
              <a:t> and individual safety programs are based on these foundational elements:  </a:t>
            </a:r>
            <a:r>
              <a:rPr lang="en-US" b="1" baseline="0" dirty="0"/>
              <a:t>(Click)</a:t>
            </a:r>
            <a:r>
              <a:rPr lang="en-US" baseline="0" dirty="0"/>
              <a:t>	</a:t>
            </a:r>
          </a:p>
          <a:p>
            <a:endParaRPr lang="en-US" baseline="0" dirty="0"/>
          </a:p>
          <a:p>
            <a:pPr marL="171450" indent="-171450">
              <a:buFont typeface="Arial" panose="020B0604020202020204" pitchFamily="34" charset="0"/>
              <a:buChar char="•"/>
            </a:pPr>
            <a:r>
              <a:rPr lang="en-US" baseline="0" dirty="0"/>
              <a:t>Safety Risk Management – hazard identification and risk mitigation,  </a:t>
            </a:r>
          </a:p>
          <a:p>
            <a:pPr marL="628650" lvl="1" indent="-171450">
              <a:buFont typeface="Arial" panose="020B0604020202020204" pitchFamily="34" charset="0"/>
              <a:buChar char="•"/>
            </a:pPr>
            <a:r>
              <a:rPr lang="en-US" b="0" baseline="0" dirty="0"/>
              <a:t>We defined hazards, risks, and risk assessment </a:t>
            </a:r>
            <a:r>
              <a:rPr lang="en-US" b="1" baseline="0" dirty="0"/>
              <a:t>(Click)</a:t>
            </a:r>
          </a:p>
          <a:p>
            <a:pPr marL="457200" lvl="1"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Pilot Proficiency – the skills to do the job, </a:t>
            </a:r>
          </a:p>
          <a:p>
            <a:pPr marL="628650" lvl="1" indent="-171450">
              <a:buFont typeface="Arial" panose="020B0604020202020204" pitchFamily="34" charset="0"/>
              <a:buChar char="•"/>
            </a:pPr>
            <a:r>
              <a:rPr lang="en-US" b="0" baseline="0" dirty="0"/>
              <a:t>We discussed the necessity of continuing proficiency education for pilots in the context of FAA’s </a:t>
            </a:r>
            <a:r>
              <a:rPr lang="en-US" b="1" i="1" baseline="0" dirty="0"/>
              <a:t>WINGS </a:t>
            </a:r>
            <a:r>
              <a:rPr lang="en-US" b="0" i="0" baseline="0" dirty="0"/>
              <a:t>Pilot Proficiency Program </a:t>
            </a:r>
            <a:r>
              <a:rPr lang="en-US" b="1" baseline="0" dirty="0"/>
              <a:t>(Click)</a:t>
            </a:r>
          </a:p>
          <a:p>
            <a:pPr marL="457200" lvl="1"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and we discussed the benefits and challenges presented by emerging Aviation Technologies.</a:t>
            </a:r>
          </a:p>
          <a:p>
            <a:pPr marL="0" indent="0">
              <a:buFont typeface="Arial" panose="020B0604020202020204" pitchFamily="34" charset="0"/>
              <a:buNone/>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dirty="0"/>
          </a:p>
        </p:txBody>
      </p:sp>
    </p:spTree>
    <p:extLst>
      <p:ext uri="{BB962C8B-B14F-4D97-AF65-F5344CB8AC3E}">
        <p14:creationId xmlns:p14="http://schemas.microsoft.com/office/powerpoint/2010/main" val="56781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human factors facilitates</a:t>
            </a:r>
            <a:r>
              <a:rPr lang="en-US" baseline="0" dirty="0"/>
              <a:t> communication.  We are better able to craft messages and better able to understand them.</a:t>
            </a:r>
          </a:p>
          <a:p>
            <a:r>
              <a:rPr lang="en-US" baseline="0" dirty="0"/>
              <a:t>Decision making is much improved when human factors are considered.</a:t>
            </a:r>
          </a:p>
          <a:p>
            <a:r>
              <a:rPr lang="en-US" baseline="0" dirty="0"/>
              <a:t>Understanding how we function under stress and managing our responses to stressful situations makes it much more likely we’ll survive a crisis.</a:t>
            </a:r>
          </a:p>
          <a:p>
            <a:r>
              <a:rPr lang="en-US" baseline="0" dirty="0"/>
              <a:t>Human Factors-aware Flight Instructors can craft more effective instructional experiences for students.</a:t>
            </a:r>
          </a:p>
          <a:p>
            <a:r>
              <a:rPr lang="en-US" baseline="0" dirty="0"/>
              <a:t>And students who are versed in HF are better able to absorb and retain information.  </a:t>
            </a:r>
            <a:r>
              <a:rPr lang="en-US" b="1" baseline="0" dirty="0"/>
              <a:t>(Click)</a:t>
            </a:r>
          </a:p>
          <a:p>
            <a:endParaRPr lang="en-US" b="1" baseline="0" dirty="0"/>
          </a:p>
          <a:p>
            <a:r>
              <a:rPr lang="en-US" b="0" baseline="0" dirty="0"/>
              <a:t>That all adds up to safer, more efficient flight operations.</a:t>
            </a:r>
          </a:p>
          <a:p>
            <a:endParaRPr lang="en-US" baseline="0" dirty="0"/>
          </a:p>
          <a:p>
            <a:r>
              <a:rPr lang="en-US" b="1" baseline="0" dirty="0"/>
              <a:t>(Next Slide)</a:t>
            </a:r>
            <a:endParaRPr lang="en-US" dirty="0"/>
          </a:p>
        </p:txBody>
      </p:sp>
      <p:sp>
        <p:nvSpPr>
          <p:cNvPr id="4" name="Slide Number Placeholder 3"/>
          <p:cNvSpPr>
            <a:spLocks noGrp="1"/>
          </p:cNvSpPr>
          <p:nvPr>
            <p:ph type="sldNum" sz="quarter" idx="5"/>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71552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Management Systems are a</a:t>
            </a:r>
            <a:r>
              <a:rPr lang="en-US" baseline="0" dirty="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a:p>
          <a:p>
            <a:r>
              <a:rPr lang="en-US" baseline="0" dirty="0"/>
              <a:t>There are 4 major components to a Safety Management System </a:t>
            </a:r>
            <a:r>
              <a:rPr lang="en-US" b="1" baseline="0" dirty="0"/>
              <a:t>(Click)</a:t>
            </a:r>
          </a:p>
          <a:p>
            <a:endParaRPr lang="en-US"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Policy – a documented commitment to safety that runs from the head of an organization to its newest member.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 Risk Management – a process that identifies</a:t>
            </a:r>
            <a:r>
              <a:rPr lang="en-US" b="0" baseline="0" dirty="0"/>
              <a:t> hazards within an operation, determines to what extent an identified hazard may impact flight safety, and controls the risk of occurrence to an acceptable level. </a:t>
            </a:r>
            <a:r>
              <a:rPr lang="en-US" b="1" baseline="0" dirty="0"/>
              <a:t>(Click)</a:t>
            </a:r>
          </a:p>
          <a:p>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Assurance – By collecting and analyzing information derived from safety performance data Safety Assurance ensures the performance and effectiveness of Safety Risk Controls.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a:t>
            </a:r>
            <a:r>
              <a:rPr lang="en-US" b="0" baseline="0" dirty="0"/>
              <a:t> Promotion communicates safety information and commitment throughout the organization. </a:t>
            </a:r>
            <a:r>
              <a:rPr lang="en-US" b="1" baseline="0" dirty="0"/>
              <a:t>(Click)</a:t>
            </a:r>
          </a:p>
          <a:p>
            <a:endParaRPr lang="en-US" b="0" dirty="0"/>
          </a:p>
          <a:p>
            <a:r>
              <a:rPr lang="en-US" b="0" dirty="0"/>
              <a:t>You can find more information about Safety Management Systems at the URL on the Screen.</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(End)</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dirty="0"/>
          </a:p>
        </p:txBody>
      </p:sp>
    </p:spTree>
    <p:extLst>
      <p:ext uri="{BB962C8B-B14F-4D97-AF65-F5344CB8AC3E}">
        <p14:creationId xmlns:p14="http://schemas.microsoft.com/office/powerpoint/2010/main" val="2007811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You may wish to provide your contact information and main FSDO phone number here. </a:t>
            </a:r>
            <a:r>
              <a:rPr lang="en-US" sz="1200" i="1" kern="1200" dirty="0">
                <a:solidFill>
                  <a:schemeClr val="tx1"/>
                </a:solidFill>
                <a:effectLst/>
                <a:latin typeface="Times New Roman" pitchFamily="18" charset="0"/>
                <a:ea typeface="+mn-ea"/>
                <a:cs typeface="+mn-cs"/>
              </a:rPr>
              <a:t>You can also add </a:t>
            </a:r>
            <a:r>
              <a:rPr lang="en-US" sz="1200" b="1" i="1" kern="1200" dirty="0">
                <a:solidFill>
                  <a:schemeClr val="tx1"/>
                </a:solidFill>
                <a:effectLst/>
                <a:latin typeface="Times New Roman" pitchFamily="18" charset="0"/>
                <a:ea typeface="+mn-ea"/>
                <a:cs typeface="+mn-cs"/>
              </a:rPr>
              <a:t>WINGSPro</a:t>
            </a:r>
            <a:r>
              <a:rPr lang="en-US" sz="1200" kern="1200" dirty="0">
                <a:solidFill>
                  <a:schemeClr val="tx1"/>
                </a:solidFill>
                <a:effectLst/>
                <a:latin typeface="Times New Roman" pitchFamily="18" charset="0"/>
                <a:ea typeface="+mn-ea"/>
                <a:cs typeface="+mn-cs"/>
              </a:rPr>
              <a:t> contact information.</a:t>
            </a:r>
            <a:r>
              <a:rPr lang="en-US" sz="1200" b="1" kern="1200" dirty="0">
                <a:solidFill>
                  <a:schemeClr val="tx1"/>
                </a:solidFill>
                <a:effectLst/>
                <a:latin typeface="Times New Roman" pitchFamily="18" charset="0"/>
                <a:ea typeface="+mn-ea"/>
                <a:cs typeface="+mn-cs"/>
              </a:rPr>
              <a:t> </a:t>
            </a:r>
          </a:p>
          <a:p>
            <a:endParaRPr lang="en-US" sz="1200" b="1" i="1" kern="1200" dirty="0">
              <a:solidFill>
                <a:schemeClr val="tx1"/>
              </a:solidFill>
              <a:effectLst/>
              <a:latin typeface="Times New Roman" pitchFamily="18" charset="0"/>
              <a:ea typeface="+mn-ea"/>
              <a:cs typeface="+mn-cs"/>
            </a:endParaRPr>
          </a:p>
          <a:p>
            <a:r>
              <a:rPr lang="en-US" i="1" dirty="0">
                <a:latin typeface="Times New Roman" pitchFamily="18" charset="0"/>
                <a:ea typeface="ＭＳ Ｐゴシック" pitchFamily="34" charset="-128"/>
              </a:rPr>
              <a:t>Modify with your information or leave blank.   </a:t>
            </a:r>
          </a:p>
          <a:p>
            <a:endParaRPr lang="en-US" b="1" i="1" dirty="0">
              <a:latin typeface="Times New Roman" pitchFamily="18" charset="0"/>
              <a:ea typeface="ＭＳ Ｐゴシック" pitchFamily="34" charset="-128"/>
            </a:endParaRP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a:t>
            </a:r>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26</a:t>
            </a:fld>
            <a:endParaRPr lang="en-US"/>
          </a:p>
        </p:txBody>
      </p:sp>
    </p:spTree>
    <p:extLst>
      <p:ext uri="{BB962C8B-B14F-4D97-AF65-F5344CB8AC3E}">
        <p14:creationId xmlns:p14="http://schemas.microsoft.com/office/powerpoint/2010/main" val="3049423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FAA Safety Briefing magazine, available in print or online, publishes 6 times each year.  It’s another important safety information conduit another The magazine is available in print or online versions.  The magazine also has a robust social media safety presence.  Navigate to the URL or scan the QR code on the screen to read the latest issue. </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27</a:t>
            </a:fld>
            <a:endParaRPr lang="en-US"/>
          </a:p>
        </p:txBody>
      </p:sp>
    </p:spTree>
    <p:extLst>
      <p:ext uri="{BB962C8B-B14F-4D97-AF65-F5344CB8AC3E}">
        <p14:creationId xmlns:p14="http://schemas.microsoft.com/office/powerpoint/2010/main" val="1265598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rPr>
              <a:t>There’s nothing like the feeling you get when you know you’re</a:t>
            </a:r>
            <a:r>
              <a:rPr lang="en-US" baseline="0" dirty="0">
                <a:latin typeface="Times New Roman" pitchFamily="18" charset="0"/>
              </a:rPr>
              <a:t> playing your A game and in order to do that you need a good coach  </a:t>
            </a:r>
            <a:r>
              <a:rPr lang="en-US" b="1" baseline="0" dirty="0">
                <a:latin typeface="Times New Roman" pitchFamily="18" charset="0"/>
              </a:rPr>
              <a:t>(Click)</a:t>
            </a:r>
            <a:r>
              <a:rPr lang="en-US" b="1" dirty="0">
                <a:latin typeface="Times New Roman" pitchFamily="18" charset="0"/>
              </a:rPr>
              <a:t> </a:t>
            </a:r>
          </a:p>
          <a:p>
            <a:endParaRPr lang="en-US" b="1" dirty="0">
              <a:latin typeface="Times New Roman" pitchFamily="18" charset="0"/>
            </a:endParaRPr>
          </a:p>
          <a:p>
            <a:r>
              <a:rPr lang="en-US" b="0" dirty="0">
                <a:latin typeface="Times New Roman" pitchFamily="18" charset="0"/>
              </a:rPr>
              <a:t>Proficient Pilots </a:t>
            </a:r>
            <a:r>
              <a:rPr lang="en-US" b="0" baseline="0" dirty="0">
                <a:latin typeface="Times New Roman" pitchFamily="18" charset="0"/>
              </a:rPr>
              <a:t>fly regularly with CFIs who will challenge them to review what they know, explore new horizons, and to always do their best.  Of course, they must dedicate time and money to their proficiency program but it’s well worth it for the peace of mind that comes with confidence.  </a:t>
            </a:r>
            <a:r>
              <a:rPr lang="en-US" b="1" baseline="0" dirty="0">
                <a:latin typeface="Times New Roman" pitchFamily="18" charset="0"/>
              </a:rPr>
              <a:t>(Click)</a:t>
            </a:r>
            <a:r>
              <a:rPr lang="en-US" b="1" dirty="0">
                <a:latin typeface="Times New Roman" pitchFamily="18" charset="0"/>
              </a:rPr>
              <a:t> </a:t>
            </a:r>
          </a:p>
          <a:p>
            <a:endParaRPr lang="en-US" b="1" dirty="0">
              <a:latin typeface="Times New Roman" pitchFamily="18" charset="0"/>
            </a:endParaRPr>
          </a:p>
          <a:p>
            <a:r>
              <a:rPr lang="en-US" b="0" dirty="0">
                <a:latin typeface="Times New Roman" pitchFamily="18" charset="0"/>
              </a:rPr>
              <a:t>Vince Lombardi, the famous football coach said,</a:t>
            </a:r>
            <a:r>
              <a:rPr lang="en-US" b="0" baseline="0" dirty="0">
                <a:latin typeface="Times New Roman" pitchFamily="18" charset="0"/>
              </a:rPr>
              <a:t> “Practice does not make perfect.  Only perfect practice makes perfect.”  For pilots that means</a:t>
            </a:r>
            <a:br>
              <a:rPr lang="en-US" b="0" baseline="0" dirty="0">
                <a:latin typeface="Times New Roman" pitchFamily="18" charset="0"/>
              </a:rPr>
            </a:br>
            <a:r>
              <a:rPr lang="en-US" b="0" baseline="0" dirty="0">
                <a:latin typeface="Times New Roman" pitchFamily="18" charset="0"/>
              </a:rPr>
              <a:t>flying with precision.  On course, on altitude, on speed all the time. </a:t>
            </a:r>
            <a:r>
              <a:rPr lang="en-US" b="1" baseline="0" dirty="0">
                <a:latin typeface="Times New Roman" pitchFamily="18" charset="0"/>
              </a:rPr>
              <a:t>(Click)</a:t>
            </a:r>
            <a:r>
              <a:rPr lang="en-US" b="1" dirty="0">
                <a:latin typeface="Times New Roman" pitchFamily="18" charset="0"/>
              </a:rPr>
              <a:t> </a:t>
            </a:r>
            <a:endParaRPr lang="en-US" b="0" baseline="0" dirty="0">
              <a:latin typeface="Times New Roman" pitchFamily="18" charset="0"/>
            </a:endParaRPr>
          </a:p>
          <a:p>
            <a:endParaRPr lang="en-US" dirty="0">
              <a:latin typeface="Times New Roman" pitchFamily="18" charset="0"/>
            </a:endParaRPr>
          </a:p>
          <a:p>
            <a:r>
              <a:rPr lang="en-US" dirty="0">
                <a:latin typeface="Times New Roman" pitchFamily="18" charset="0"/>
              </a:rPr>
              <a:t>Encourage your flight</a:t>
            </a:r>
            <a:r>
              <a:rPr lang="en-US" baseline="0" dirty="0">
                <a:latin typeface="Times New Roman" pitchFamily="18" charset="0"/>
              </a:rPr>
              <a:t> training clients </a:t>
            </a:r>
            <a:r>
              <a:rPr lang="en-US" dirty="0">
                <a:latin typeface="Times New Roman" pitchFamily="18" charset="0"/>
              </a:rPr>
              <a:t>to document their achievements in the Wings Proficiency Program.  It’s a great way to stay on top of their game</a:t>
            </a:r>
            <a:r>
              <a:rPr lang="en-US" baseline="0" dirty="0">
                <a:latin typeface="Times New Roman" pitchFamily="18" charset="0"/>
              </a:rPr>
              <a:t> and keep </a:t>
            </a:r>
            <a:r>
              <a:rPr lang="en-US" dirty="0">
                <a:latin typeface="Times New Roman" pitchFamily="18" charset="0"/>
              </a:rPr>
              <a:t>their</a:t>
            </a:r>
            <a:r>
              <a:rPr lang="en-US" baseline="0" dirty="0">
                <a:latin typeface="Times New Roman" pitchFamily="18" charset="0"/>
              </a:rPr>
              <a:t> flight review current.</a:t>
            </a:r>
          </a:p>
          <a:p>
            <a:endParaRPr lang="en-US" baseline="0" dirty="0">
              <a:latin typeface="Times New Roman" pitchFamily="18" charset="0"/>
            </a:endParaRPr>
          </a:p>
          <a:p>
            <a:r>
              <a:rPr lang="en-US" altLang="en-US" b="1" dirty="0">
                <a:latin typeface="Times New Roman" pitchFamily="18" charset="0"/>
                <a:ea typeface="ＭＳ Ｐゴシック" pitchFamily="34" charset="-128"/>
              </a:rPr>
              <a:t>(Next</a:t>
            </a:r>
            <a:r>
              <a:rPr lang="en-US" altLang="en-US" b="1" baseline="0" dirty="0">
                <a:latin typeface="Times New Roman" pitchFamily="18" charset="0"/>
                <a:ea typeface="ＭＳ Ｐゴシック" pitchFamily="34" charset="-128"/>
              </a:rPr>
              <a:t> Slide</a:t>
            </a:r>
            <a:r>
              <a:rPr lang="en-US" altLang="en-US" b="1" dirty="0">
                <a:latin typeface="Times New Roman" pitchFamily="18" charset="0"/>
                <a:ea typeface="ＭＳ Ｐゴシック" pitchFamily="34" charset="-128"/>
              </a:rPr>
              <a:t>) </a:t>
            </a:r>
            <a:endParaRPr lang="en-US" dirty="0">
              <a:latin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28</a:t>
            </a:fld>
            <a:endParaRPr lang="en-US"/>
          </a:p>
        </p:txBody>
      </p:sp>
    </p:spTree>
    <p:extLst>
      <p:ext uri="{BB962C8B-B14F-4D97-AF65-F5344CB8AC3E}">
        <p14:creationId xmlns:p14="http://schemas.microsoft.com/office/powerpoint/2010/main" val="1002342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Every</a:t>
            </a:r>
            <a:r>
              <a:rPr lang="en-US" b="0" i="0" baseline="0" dirty="0"/>
              <a:t> time you complete a </a:t>
            </a:r>
            <a:r>
              <a:rPr lang="en-US" b="1" i="1" baseline="0" dirty="0"/>
              <a:t>WINGS </a:t>
            </a:r>
            <a:r>
              <a:rPr lang="en-US" b="0" i="0" baseline="0" dirty="0"/>
              <a:t>Phase, you’re eligible to win cash in the </a:t>
            </a:r>
            <a:r>
              <a:rPr lang="en-US" b="1" i="1" baseline="0" dirty="0"/>
              <a:t>WINGS </a:t>
            </a:r>
            <a:r>
              <a:rPr lang="en-US" b="0" i="0" baseline="0" dirty="0"/>
              <a:t>Sweepstakes. </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sweepstakes is generously funded by the WINGS Industry Network.  https://wingsindustry.com to learn more and enter the sweepstakes.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Just navigate to http://www.</a:t>
            </a:r>
            <a:r>
              <a:rPr lang="en-US" baseline="0" dirty="0"/>
              <a:t>mywingsinitiative.org or scan the QR code for details.  By the way, Instructors can also enter the sweepstakes.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 </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29</a:t>
            </a:fld>
            <a:endParaRPr lang="en-US" dirty="0"/>
          </a:p>
        </p:txBody>
      </p:sp>
    </p:spTree>
    <p:extLst>
      <p:ext uri="{BB962C8B-B14F-4D97-AF65-F5344CB8AC3E}">
        <p14:creationId xmlns:p14="http://schemas.microsoft.com/office/powerpoint/2010/main" val="387433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come a long way in GA Safety,</a:t>
            </a:r>
            <a:r>
              <a:rPr lang="en-US" baseline="0" dirty="0"/>
              <a:t> </a:t>
            </a:r>
            <a:r>
              <a:rPr lang="en-US" dirty="0"/>
              <a:t>and we should celebrate our part in attaining and maintaining the lowest GA accident rates ever.</a:t>
            </a:r>
            <a:r>
              <a:rPr lang="en-US" baseline="0" dirty="0"/>
              <a:t> But, </a:t>
            </a:r>
            <a:r>
              <a:rPr lang="en-US" dirty="0"/>
              <a:t>as we </a:t>
            </a:r>
            <a:r>
              <a:rPr lang="en-US" sz="1200" kern="1200" dirty="0">
                <a:solidFill>
                  <a:schemeClr val="tx1"/>
                </a:solidFill>
                <a:latin typeface="Times New Roman" pitchFamily="18" charset="0"/>
                <a:ea typeface="+mn-ea"/>
                <a:cs typeface="+mn-cs"/>
              </a:rPr>
              <a:t>said</a:t>
            </a:r>
            <a:r>
              <a:rPr lang="en-US" dirty="0"/>
              <a:t> before, we’ll have to explore some new ground if we’re going to drive the GA Accident Rate lower.  </a:t>
            </a:r>
          </a:p>
          <a:p>
            <a:endParaRPr lang="en-US" b="1" dirty="0"/>
          </a:p>
          <a:p>
            <a:r>
              <a:rPr lang="en-US" b="1" dirty="0"/>
              <a:t>(Next</a:t>
            </a:r>
            <a:r>
              <a:rPr lang="en-US" b="1" baseline="0" dirty="0"/>
              <a:t> Slide)</a:t>
            </a:r>
            <a:endParaRPr lang="en-US" b="1"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3</a:t>
            </a:fld>
            <a:endParaRPr lang="en-US"/>
          </a:p>
        </p:txBody>
      </p:sp>
    </p:spTree>
    <p:extLst>
      <p:ext uri="{BB962C8B-B14F-4D97-AF65-F5344CB8AC3E}">
        <p14:creationId xmlns:p14="http://schemas.microsoft.com/office/powerpoint/2010/main" val="593823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presence here shows that you are vital members of our General Aviation Safety Community.  The high standards you keep and the examples you set are a great credit to you and to GA.</a:t>
            </a:r>
          </a:p>
          <a:p>
            <a:endParaRPr lang="en-US" baseline="0" dirty="0"/>
          </a:p>
          <a:p>
            <a:r>
              <a:rPr lang="en-US" baseline="0" dirty="0"/>
              <a:t>Thank you for attending.</a:t>
            </a:r>
          </a:p>
          <a:p>
            <a:endParaRPr lang="en-US" baseline="0" dirty="0"/>
          </a:p>
          <a:p>
            <a:r>
              <a:rPr lang="en-US" b="1" baseline="0"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30</a:t>
            </a:fld>
            <a:endParaRPr lang="en-US"/>
          </a:p>
        </p:txBody>
      </p:sp>
    </p:spTree>
    <p:extLst>
      <p:ext uri="{BB962C8B-B14F-4D97-AF65-F5344CB8AC3E}">
        <p14:creationId xmlns:p14="http://schemas.microsoft.com/office/powerpoint/2010/main" val="76048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31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b="1" dirty="0">
                <a:latin typeface="Times New Roman" pitchFamily="18" charset="0"/>
                <a:ea typeface="ＭＳ Ｐゴシック" pitchFamily="34" charset="-128"/>
              </a:rPr>
              <a:t>(The End) </a:t>
            </a:r>
          </a:p>
          <a:p>
            <a:pPr eaLnBrk="1" hangingPunct="1"/>
            <a:endParaRPr lang="en-US" b="1" i="1" dirty="0">
              <a:latin typeface="Times New Roman" pitchFamily="18" charset="0"/>
              <a:ea typeface="ＭＳ Ｐゴシック" pitchFamily="34" charset="-128"/>
            </a:endParaRPr>
          </a:p>
          <a:p>
            <a:pPr eaLnBrk="1" hangingPunct="1"/>
            <a:endParaRPr lang="en-US" i="1"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65411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Factors study and human factors-informed product and process design are producing better informed pilots and more capable aircraft; a combination that yields solid safety results.</a:t>
            </a:r>
          </a:p>
          <a:p>
            <a:pPr marL="0" indent="0">
              <a:buFont typeface="Arial" panose="020B0604020202020204" pitchFamily="34" charset="0"/>
              <a:buNone/>
            </a:pPr>
            <a:endParaRPr lang="en-US" b="1" baseline="0" dirty="0"/>
          </a:p>
          <a:p>
            <a:pPr marL="0" indent="0">
              <a:buFont typeface="Arial" panose="020B0604020202020204" pitchFamily="34" charset="0"/>
              <a:buNone/>
            </a:pPr>
            <a:r>
              <a:rPr lang="en-US" b="1" baseline="0" dirty="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393200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“human factors” refers to the wide range of issues affecting how people perform tasks in their work and leisure environments.</a:t>
            </a:r>
            <a:r>
              <a:rPr lang="en-US" baseline="0" dirty="0"/>
              <a:t>  Human factors study applies knowledge of the human body and mind to better understand human capabilities and limitations.  This allows us to better design tasks, systems, and technology in order to optimize the relationship between human operators and the environments within which they work.</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3848617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You may be wondering, what has Human Factors have to do with </a:t>
            </a:r>
            <a:r>
              <a:rPr lang="en-US" b="1" i="1" dirty="0">
                <a:latin typeface="Arial" panose="020B0604020202020204" pitchFamily="34" charset="0"/>
                <a:cs typeface="Arial" panose="020B0604020202020204" pitchFamily="34" charset="0"/>
              </a:rPr>
              <a:t>WINGS</a:t>
            </a:r>
            <a:r>
              <a:rPr lang="en-US" b="0" i="0" dirty="0">
                <a:latin typeface="Arial" panose="020B0604020202020204" pitchFamily="34" charset="0"/>
                <a:cs typeface="Arial" panose="020B0604020202020204" pitchFamily="34" charset="0"/>
              </a:rPr>
              <a:t>?  Plenty.  Leveraging our understanding of human factors improves our performance, communication, teamwork, situational awareness, and decision making.  Threat and error management recognizes and accommodates human factors strengths and weaknesses.  And, understanding how humans process information informs aircraft and systems design and automation.  </a:t>
            </a:r>
            <a:r>
              <a:rPr lang="en-US" b="1" i="0" dirty="0">
                <a:latin typeface="Arial" panose="020B0604020202020204" pitchFamily="34" charset="0"/>
                <a:cs typeface="Arial" panose="020B0604020202020204" pitchFamily="34" charset="0"/>
              </a:rPr>
              <a:t>(Click)</a:t>
            </a:r>
          </a:p>
          <a:p>
            <a:endParaRPr lang="en-US" b="1" i="0" dirty="0">
              <a:latin typeface="Arial" panose="020B0604020202020204" pitchFamily="34" charset="0"/>
              <a:cs typeface="Arial" panose="020B0604020202020204" pitchFamily="34" charset="0"/>
            </a:endParaRPr>
          </a:p>
          <a:p>
            <a:r>
              <a:rPr lang="en-US" b="0" i="0" dirty="0">
                <a:latin typeface="Arial" panose="020B0604020202020204" pitchFamily="34" charset="0"/>
                <a:cs typeface="Arial" panose="020B0604020202020204" pitchFamily="34" charset="0"/>
              </a:rPr>
              <a:t>A robust safety culture supports human endeavors in all of these areas which, some folks will recognize as the modules in our Human Factors for Pilots online course series.</a:t>
            </a:r>
          </a:p>
          <a:p>
            <a:endParaRPr lang="en-US" b="0" i="0"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(Next Slide)</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2227832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beliefs, attitudes, norms and values that people within an organization share are described as </a:t>
            </a:r>
            <a:r>
              <a:rPr lang="en-US" b="1" i="1" dirty="0"/>
              <a:t>Organizational Culture. </a:t>
            </a:r>
            <a:r>
              <a:rPr lang="en-US" b="1" i="0" dirty="0"/>
              <a:t>(Click)</a:t>
            </a:r>
          </a:p>
          <a:p>
            <a:endParaRPr lang="en-US" b="1" i="0" dirty="0"/>
          </a:p>
          <a:p>
            <a:r>
              <a:rPr lang="en-US" b="0" i="0" dirty="0"/>
              <a:t>You might describe culture as, “</a:t>
            </a:r>
            <a:r>
              <a:rPr lang="en-US" b="1" i="1" dirty="0"/>
              <a:t>the way we do things around here.</a:t>
            </a:r>
          </a:p>
          <a:p>
            <a:endParaRPr lang="en-US" b="1" i="1" dirty="0"/>
          </a:p>
          <a:p>
            <a:r>
              <a:rPr lang="en-US" b="0" i="0" dirty="0"/>
              <a:t>Safety culture is an essential part of organizational culture.  It affects the way the organization manages safety and therefore, the ultimate effectiveness of its safety management system.</a:t>
            </a:r>
          </a:p>
          <a:p>
            <a:endParaRPr lang="en-US" b="0" i="0" dirty="0"/>
          </a:p>
          <a:p>
            <a:r>
              <a:rPr lang="en-US" b="0" i="0" dirty="0"/>
              <a:t>Culture has a profound influence on individual pilots too but sometimes they don’t see it that way.</a:t>
            </a:r>
          </a:p>
          <a:p>
            <a:endParaRPr lang="en-US" b="0" i="0" dirty="0"/>
          </a:p>
          <a:p>
            <a:r>
              <a:rPr lang="en-US" b="1" i="0"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104164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might not think we’re part of an aviation organization the fact is, </a:t>
            </a:r>
            <a:r>
              <a:rPr lang="en-US" b="1" i="1" dirty="0"/>
              <a:t>we are all subject to cultural influences.  </a:t>
            </a:r>
            <a:r>
              <a:rPr lang="en-US" b="0" i="0" dirty="0"/>
              <a:t>We share values and beliefs with our Flight Instructors, fellow pilots, and aviation mentors.  Likewise, we’re influenced by the values and beliefs of our family, work colleagues, and friends.  All of these influence “the way we do things around here”.  Hopefully, those influences argue for a positive and robust safety culture.</a:t>
            </a:r>
          </a:p>
          <a:p>
            <a:endParaRPr lang="en-US" b="0" i="0" dirty="0"/>
          </a:p>
          <a:p>
            <a:r>
              <a:rPr lang="en-US" b="1" i="0" dirty="0"/>
              <a:t>(Next Slide)</a:t>
            </a:r>
            <a:endParaRPr lang="en-US" b="1"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3923112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put:  “A great safety culture is when people continue to work (and fly) safely and do the right things – even when no one is watching.”</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3128089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2" descr="C:\Users\afs805pc\Documents\Templates\FAAST-lin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42751" y="6512171"/>
            <a:ext cx="12234750" cy="3473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fs805pc\Documents\Templates\FAAST-lin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a:t>The National FAA Safety Team Presents</a:t>
            </a:r>
          </a:p>
        </p:txBody>
      </p:sp>
      <p:sp>
        <p:nvSpPr>
          <p:cNvPr id="63491" name="Rectangle 1027"/>
          <p:cNvSpPr>
            <a:spLocks noGrp="1" noChangeArrowheads="1"/>
          </p:cNvSpPr>
          <p:nvPr>
            <p:ph type="subTitle" idx="1" hasCustomPrompt="1"/>
          </p:nvPr>
        </p:nvSpPr>
        <p:spPr>
          <a:xfrm>
            <a:off x="307536" y="1795830"/>
            <a:ext cx="5477369" cy="1067092"/>
          </a:xfrm>
        </p:spPr>
        <p:txBody>
          <a:bodyPr/>
          <a:lstStyle>
            <a:lvl1pPr marL="0" indent="0">
              <a:buFontTx/>
              <a:buNone/>
              <a:defRPr sz="3200" i="1" baseline="0">
                <a:solidFill>
                  <a:schemeClr val="bg2"/>
                </a:solidFill>
              </a:defRPr>
            </a:lvl1pPr>
          </a:lstStyle>
          <a:p>
            <a:pPr lvl="0"/>
            <a:r>
              <a:rPr lang="en-US" noProof="0" dirty="0"/>
              <a:t>Topic of the month – April</a:t>
            </a:r>
            <a:br>
              <a:rPr lang="en-US" noProof="0" dirty="0"/>
            </a:br>
            <a:r>
              <a:rPr lang="en-US" noProof="0" dirty="0"/>
              <a:t>Human Factors and WINGS</a:t>
            </a:r>
          </a:p>
        </p:txBody>
      </p:sp>
      <p:grpSp>
        <p:nvGrpSpPr>
          <p:cNvPr id="2" name="Group 1"/>
          <p:cNvGrpSpPr/>
          <p:nvPr userDrawn="1"/>
        </p:nvGrpSpPr>
        <p:grpSpPr>
          <a:xfrm>
            <a:off x="8482693" y="482824"/>
            <a:ext cx="3243730" cy="954330"/>
            <a:chOff x="8482693" y="482824"/>
            <a:chExt cx="3243730" cy="954330"/>
          </a:xfrm>
        </p:grpSpPr>
        <p:sp>
          <p:nvSpPr>
            <p:cNvPr id="13" name="Text Box 1071"/>
            <p:cNvSpPr txBox="1">
              <a:spLocks noChangeArrowheads="1"/>
            </p:cNvSpPr>
            <p:nvPr userDrawn="1"/>
          </p:nvSpPr>
          <p:spPr bwMode="ltGray">
            <a:xfrm>
              <a:off x="9763578" y="678373"/>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Aviation</a:t>
              </a:r>
            </a:p>
            <a:p>
              <a:pPr>
                <a:lnSpc>
                  <a:spcPct val="85000"/>
                </a:lnSpc>
                <a:spcBef>
                  <a:spcPct val="0"/>
                </a:spcBef>
                <a:buFontTx/>
                <a:buNone/>
              </a:pPr>
              <a:r>
                <a:rPr lang="en-US" sz="1800" b="1" dirty="0">
                  <a:solidFill>
                    <a:srgbClr val="002060"/>
                  </a:solidFill>
                </a:rPr>
                <a:t>Administration</a:t>
              </a: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482693" y="482824"/>
              <a:ext cx="1023772" cy="95433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026"/>
          <p:cNvSpPr txBox="1">
            <a:spLocks noChangeArrowheads="1"/>
          </p:cNvSpPr>
          <p:nvPr userDrawn="1"/>
        </p:nvSpPr>
        <p:spPr bwMode="auto">
          <a:xfrm>
            <a:off x="303301" y="5577263"/>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a:t>Produced</a:t>
            </a:r>
            <a:r>
              <a:rPr lang="en-US" sz="1800" baseline="0" dirty="0"/>
              <a:t> by: </a:t>
            </a:r>
            <a:br>
              <a:rPr lang="en-US" sz="1800" baseline="0" dirty="0"/>
            </a:br>
            <a:r>
              <a:rPr lang="en-US" sz="1800" i="0" baseline="0" dirty="0"/>
              <a:t>The National FAA Safety Team (FAASTeam)</a:t>
            </a:r>
          </a:p>
          <a:p>
            <a:pPr>
              <a:buNone/>
            </a:pPr>
            <a:endParaRPr lang="en-US" sz="1800" i="0" baseline="0" dirty="0"/>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FB19-2801-395C-7DFE-5CDC085A9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329C92-552A-4FD5-9C77-5C10A7B793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CE4A14-DC32-C263-ADBD-04F9688ED8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4ED5BA-2D9F-D0C4-1EBF-804684BA71A0}"/>
              </a:ext>
            </a:extLst>
          </p:cNvPr>
          <p:cNvSpPr>
            <a:spLocks noGrp="1"/>
          </p:cNvSpPr>
          <p:nvPr>
            <p:ph type="dt" sz="half" idx="10"/>
          </p:nvPr>
        </p:nvSpPr>
        <p:spPr/>
        <p:txBody>
          <a:bodyPr/>
          <a:lstStyle/>
          <a:p>
            <a:fld id="{E1D134BD-4DC6-41B3-97C3-BD08F45B0EB5}" type="datetimeFigureOut">
              <a:rPr lang="en-US" smtClean="0"/>
              <a:t>4/14/2026</a:t>
            </a:fld>
            <a:endParaRPr lang="en-US"/>
          </a:p>
        </p:txBody>
      </p:sp>
      <p:sp>
        <p:nvSpPr>
          <p:cNvPr id="6" name="Footer Placeholder 5">
            <a:extLst>
              <a:ext uri="{FF2B5EF4-FFF2-40B4-BE49-F238E27FC236}">
                <a16:creationId xmlns:a16="http://schemas.microsoft.com/office/drawing/2014/main" id="{E53B9284-BA40-6CF7-F635-9153CD98A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BF6668-4FB4-1738-F400-007E4DD8D791}"/>
              </a:ext>
            </a:extLst>
          </p:cNvPr>
          <p:cNvSpPr>
            <a:spLocks noGrp="1"/>
          </p:cNvSpPr>
          <p:nvPr>
            <p:ph type="sldNum" sz="quarter" idx="12"/>
          </p:nvPr>
        </p:nvSpPr>
        <p:spPr/>
        <p:txBody>
          <a:bodyPr/>
          <a:lstStyle/>
          <a:p>
            <a:fld id="{DBB443AB-40B9-4948-BB93-E424BA302C2A}" type="slidenum">
              <a:rPr lang="en-US" smtClean="0"/>
              <a:t>‹#›</a:t>
            </a:fld>
            <a:endParaRPr lang="en-US"/>
          </a:p>
        </p:txBody>
      </p:sp>
    </p:spTree>
    <p:extLst>
      <p:ext uri="{BB962C8B-B14F-4D97-AF65-F5344CB8AC3E}">
        <p14:creationId xmlns:p14="http://schemas.microsoft.com/office/powerpoint/2010/main" val="424189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5233-B479-5328-70CB-76BF4BE557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FF78EA-D51A-5FE6-8CF0-2DB69060F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22E72-CBFE-72BB-1DC8-07472EFE15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F59269-E9D2-08CE-D14A-4665679873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84D710-03FC-6E9F-F7DF-BB8B864523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6B0CF5-D8A0-FCEC-9E8C-30D9F21D73E2}"/>
              </a:ext>
            </a:extLst>
          </p:cNvPr>
          <p:cNvSpPr>
            <a:spLocks noGrp="1"/>
          </p:cNvSpPr>
          <p:nvPr>
            <p:ph type="dt" sz="half" idx="10"/>
          </p:nvPr>
        </p:nvSpPr>
        <p:spPr/>
        <p:txBody>
          <a:bodyPr/>
          <a:lstStyle/>
          <a:p>
            <a:fld id="{E1D134BD-4DC6-41B3-97C3-BD08F45B0EB5}" type="datetimeFigureOut">
              <a:rPr lang="en-US" smtClean="0"/>
              <a:t>4/14/2026</a:t>
            </a:fld>
            <a:endParaRPr lang="en-US"/>
          </a:p>
        </p:txBody>
      </p:sp>
      <p:sp>
        <p:nvSpPr>
          <p:cNvPr id="8" name="Footer Placeholder 7">
            <a:extLst>
              <a:ext uri="{FF2B5EF4-FFF2-40B4-BE49-F238E27FC236}">
                <a16:creationId xmlns:a16="http://schemas.microsoft.com/office/drawing/2014/main" id="{E8AAD5DB-9140-6D9B-0E47-161ED9B719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D0D454-B139-66A1-2246-E777A58F5F0A}"/>
              </a:ext>
            </a:extLst>
          </p:cNvPr>
          <p:cNvSpPr>
            <a:spLocks noGrp="1"/>
          </p:cNvSpPr>
          <p:nvPr>
            <p:ph type="sldNum" sz="quarter" idx="12"/>
          </p:nvPr>
        </p:nvSpPr>
        <p:spPr/>
        <p:txBody>
          <a:bodyPr/>
          <a:lstStyle/>
          <a:p>
            <a:fld id="{DBB443AB-40B9-4948-BB93-E424BA302C2A}" type="slidenum">
              <a:rPr lang="en-US" smtClean="0"/>
              <a:t>‹#›</a:t>
            </a:fld>
            <a:endParaRPr lang="en-US"/>
          </a:p>
        </p:txBody>
      </p:sp>
    </p:spTree>
    <p:extLst>
      <p:ext uri="{BB962C8B-B14F-4D97-AF65-F5344CB8AC3E}">
        <p14:creationId xmlns:p14="http://schemas.microsoft.com/office/powerpoint/2010/main" val="3873358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B864E-E76A-1755-7CDD-F3997EDBD1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710528-3E88-C2FB-AE32-BDDDDFDDE4B9}"/>
              </a:ext>
            </a:extLst>
          </p:cNvPr>
          <p:cNvSpPr>
            <a:spLocks noGrp="1"/>
          </p:cNvSpPr>
          <p:nvPr>
            <p:ph type="dt" sz="half" idx="10"/>
          </p:nvPr>
        </p:nvSpPr>
        <p:spPr/>
        <p:txBody>
          <a:bodyPr/>
          <a:lstStyle/>
          <a:p>
            <a:fld id="{E1D134BD-4DC6-41B3-97C3-BD08F45B0EB5}" type="datetimeFigureOut">
              <a:rPr lang="en-US" smtClean="0"/>
              <a:t>4/14/2026</a:t>
            </a:fld>
            <a:endParaRPr lang="en-US"/>
          </a:p>
        </p:txBody>
      </p:sp>
      <p:sp>
        <p:nvSpPr>
          <p:cNvPr id="4" name="Footer Placeholder 3">
            <a:extLst>
              <a:ext uri="{FF2B5EF4-FFF2-40B4-BE49-F238E27FC236}">
                <a16:creationId xmlns:a16="http://schemas.microsoft.com/office/drawing/2014/main" id="{A77D167B-073B-4956-D6E2-9716873B5A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F26FE2-64B2-8B46-6F13-4E901F0FC70C}"/>
              </a:ext>
            </a:extLst>
          </p:cNvPr>
          <p:cNvSpPr>
            <a:spLocks noGrp="1"/>
          </p:cNvSpPr>
          <p:nvPr>
            <p:ph type="sldNum" sz="quarter" idx="12"/>
          </p:nvPr>
        </p:nvSpPr>
        <p:spPr/>
        <p:txBody>
          <a:bodyPr/>
          <a:lstStyle/>
          <a:p>
            <a:fld id="{DBB443AB-40B9-4948-BB93-E424BA302C2A}" type="slidenum">
              <a:rPr lang="en-US" smtClean="0"/>
              <a:t>‹#›</a:t>
            </a:fld>
            <a:endParaRPr lang="en-US"/>
          </a:p>
        </p:txBody>
      </p:sp>
    </p:spTree>
    <p:extLst>
      <p:ext uri="{BB962C8B-B14F-4D97-AF65-F5344CB8AC3E}">
        <p14:creationId xmlns:p14="http://schemas.microsoft.com/office/powerpoint/2010/main" val="539367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9196FA-32B9-06E5-A671-031AB8356CD4}"/>
              </a:ext>
            </a:extLst>
          </p:cNvPr>
          <p:cNvSpPr>
            <a:spLocks noGrp="1"/>
          </p:cNvSpPr>
          <p:nvPr>
            <p:ph type="dt" sz="half" idx="10"/>
          </p:nvPr>
        </p:nvSpPr>
        <p:spPr/>
        <p:txBody>
          <a:bodyPr/>
          <a:lstStyle/>
          <a:p>
            <a:fld id="{E1D134BD-4DC6-41B3-97C3-BD08F45B0EB5}" type="datetimeFigureOut">
              <a:rPr lang="en-US" smtClean="0"/>
              <a:t>4/14/2026</a:t>
            </a:fld>
            <a:endParaRPr lang="en-US"/>
          </a:p>
        </p:txBody>
      </p:sp>
      <p:sp>
        <p:nvSpPr>
          <p:cNvPr id="3" name="Footer Placeholder 2">
            <a:extLst>
              <a:ext uri="{FF2B5EF4-FFF2-40B4-BE49-F238E27FC236}">
                <a16:creationId xmlns:a16="http://schemas.microsoft.com/office/drawing/2014/main" id="{0C198346-BE1C-C7F8-DD70-D4388EF277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792D82-6D5F-4C6C-90E6-0242AEE2A64C}"/>
              </a:ext>
            </a:extLst>
          </p:cNvPr>
          <p:cNvSpPr>
            <a:spLocks noGrp="1"/>
          </p:cNvSpPr>
          <p:nvPr>
            <p:ph type="sldNum" sz="quarter" idx="12"/>
          </p:nvPr>
        </p:nvSpPr>
        <p:spPr/>
        <p:txBody>
          <a:bodyPr/>
          <a:lstStyle/>
          <a:p>
            <a:fld id="{DBB443AB-40B9-4948-BB93-E424BA302C2A}" type="slidenum">
              <a:rPr lang="en-US" smtClean="0"/>
              <a:t>‹#›</a:t>
            </a:fld>
            <a:endParaRPr lang="en-US"/>
          </a:p>
        </p:txBody>
      </p:sp>
    </p:spTree>
    <p:custDataLst>
      <p:tags r:id="rId1"/>
    </p:custDataLst>
    <p:extLst>
      <p:ext uri="{BB962C8B-B14F-4D97-AF65-F5344CB8AC3E}">
        <p14:creationId xmlns:p14="http://schemas.microsoft.com/office/powerpoint/2010/main" val="69561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7641-0657-8E60-D6E8-EC192696D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CFAD27-6939-92B7-C6F2-F9AB56AB78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ACA10D-5448-7DB6-E9C1-A7DA1BC05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F5411-C378-155C-8840-8BFE46B5C820}"/>
              </a:ext>
            </a:extLst>
          </p:cNvPr>
          <p:cNvSpPr>
            <a:spLocks noGrp="1"/>
          </p:cNvSpPr>
          <p:nvPr>
            <p:ph type="dt" sz="half" idx="10"/>
          </p:nvPr>
        </p:nvSpPr>
        <p:spPr/>
        <p:txBody>
          <a:bodyPr/>
          <a:lstStyle/>
          <a:p>
            <a:fld id="{E1D134BD-4DC6-41B3-97C3-BD08F45B0EB5}" type="datetimeFigureOut">
              <a:rPr lang="en-US" smtClean="0"/>
              <a:t>4/14/2026</a:t>
            </a:fld>
            <a:endParaRPr lang="en-US"/>
          </a:p>
        </p:txBody>
      </p:sp>
      <p:sp>
        <p:nvSpPr>
          <p:cNvPr id="6" name="Footer Placeholder 5">
            <a:extLst>
              <a:ext uri="{FF2B5EF4-FFF2-40B4-BE49-F238E27FC236}">
                <a16:creationId xmlns:a16="http://schemas.microsoft.com/office/drawing/2014/main" id="{2ADDCCCC-2C41-31E9-AE18-5F674F1262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CC5B6-FC89-AA8A-0CE4-F14B1498B1F8}"/>
              </a:ext>
            </a:extLst>
          </p:cNvPr>
          <p:cNvSpPr>
            <a:spLocks noGrp="1"/>
          </p:cNvSpPr>
          <p:nvPr>
            <p:ph type="sldNum" sz="quarter" idx="12"/>
          </p:nvPr>
        </p:nvSpPr>
        <p:spPr/>
        <p:txBody>
          <a:bodyPr/>
          <a:lstStyle/>
          <a:p>
            <a:fld id="{DBB443AB-40B9-4948-BB93-E424BA302C2A}" type="slidenum">
              <a:rPr lang="en-US" smtClean="0"/>
              <a:t>‹#›</a:t>
            </a:fld>
            <a:endParaRPr lang="en-US"/>
          </a:p>
        </p:txBody>
      </p:sp>
    </p:spTree>
    <p:extLst>
      <p:ext uri="{BB962C8B-B14F-4D97-AF65-F5344CB8AC3E}">
        <p14:creationId xmlns:p14="http://schemas.microsoft.com/office/powerpoint/2010/main" val="3525412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E7AD-906A-8316-5FB5-DEDF4A4DC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369C9F-12E7-E866-236D-9BFAD2A881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ED5DE1-F2C4-736F-0C2D-C8DDFDBDB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CE2BD8-7D4C-DC85-8544-9B2207597753}"/>
              </a:ext>
            </a:extLst>
          </p:cNvPr>
          <p:cNvSpPr>
            <a:spLocks noGrp="1"/>
          </p:cNvSpPr>
          <p:nvPr>
            <p:ph type="dt" sz="half" idx="10"/>
          </p:nvPr>
        </p:nvSpPr>
        <p:spPr/>
        <p:txBody>
          <a:bodyPr/>
          <a:lstStyle/>
          <a:p>
            <a:fld id="{E1D134BD-4DC6-41B3-97C3-BD08F45B0EB5}" type="datetimeFigureOut">
              <a:rPr lang="en-US" smtClean="0"/>
              <a:t>4/14/2026</a:t>
            </a:fld>
            <a:endParaRPr lang="en-US"/>
          </a:p>
        </p:txBody>
      </p:sp>
      <p:sp>
        <p:nvSpPr>
          <p:cNvPr id="6" name="Footer Placeholder 5">
            <a:extLst>
              <a:ext uri="{FF2B5EF4-FFF2-40B4-BE49-F238E27FC236}">
                <a16:creationId xmlns:a16="http://schemas.microsoft.com/office/drawing/2014/main" id="{6604820E-B76B-A9C1-ED86-68307123AB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F11C5-89DA-E942-DDBB-193E51524D7B}"/>
              </a:ext>
            </a:extLst>
          </p:cNvPr>
          <p:cNvSpPr>
            <a:spLocks noGrp="1"/>
          </p:cNvSpPr>
          <p:nvPr>
            <p:ph type="sldNum" sz="quarter" idx="12"/>
          </p:nvPr>
        </p:nvSpPr>
        <p:spPr/>
        <p:txBody>
          <a:bodyPr/>
          <a:lstStyle/>
          <a:p>
            <a:fld id="{DBB443AB-40B9-4948-BB93-E424BA302C2A}" type="slidenum">
              <a:rPr lang="en-US" smtClean="0"/>
              <a:t>‹#›</a:t>
            </a:fld>
            <a:endParaRPr lang="en-US"/>
          </a:p>
        </p:txBody>
      </p:sp>
    </p:spTree>
    <p:extLst>
      <p:ext uri="{BB962C8B-B14F-4D97-AF65-F5344CB8AC3E}">
        <p14:creationId xmlns:p14="http://schemas.microsoft.com/office/powerpoint/2010/main" val="390017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1F6C-CF8E-1202-21FC-371C1C093C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2917E-13F4-9AB5-3C08-E111A931F5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90FA27-44C0-03D0-060B-B3C6A93A1DD3}"/>
              </a:ext>
            </a:extLst>
          </p:cNvPr>
          <p:cNvSpPr>
            <a:spLocks noGrp="1"/>
          </p:cNvSpPr>
          <p:nvPr>
            <p:ph type="dt" sz="half" idx="10"/>
          </p:nvPr>
        </p:nvSpPr>
        <p:spPr/>
        <p:txBody>
          <a:bodyPr/>
          <a:lstStyle/>
          <a:p>
            <a:fld id="{E1D134BD-4DC6-41B3-97C3-BD08F45B0EB5}" type="datetimeFigureOut">
              <a:rPr lang="en-US" smtClean="0"/>
              <a:t>4/14/2026</a:t>
            </a:fld>
            <a:endParaRPr lang="en-US"/>
          </a:p>
        </p:txBody>
      </p:sp>
      <p:sp>
        <p:nvSpPr>
          <p:cNvPr id="5" name="Footer Placeholder 4">
            <a:extLst>
              <a:ext uri="{FF2B5EF4-FFF2-40B4-BE49-F238E27FC236}">
                <a16:creationId xmlns:a16="http://schemas.microsoft.com/office/drawing/2014/main" id="{CF08AC8E-7329-E1C0-27DB-CFE21A98F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088CD-3171-AAA0-C052-C62194A269A8}"/>
              </a:ext>
            </a:extLst>
          </p:cNvPr>
          <p:cNvSpPr>
            <a:spLocks noGrp="1"/>
          </p:cNvSpPr>
          <p:nvPr>
            <p:ph type="sldNum" sz="quarter" idx="12"/>
          </p:nvPr>
        </p:nvSpPr>
        <p:spPr/>
        <p:txBody>
          <a:bodyPr/>
          <a:lstStyle/>
          <a:p>
            <a:fld id="{DBB443AB-40B9-4948-BB93-E424BA302C2A}" type="slidenum">
              <a:rPr lang="en-US" smtClean="0"/>
              <a:t>‹#›</a:t>
            </a:fld>
            <a:endParaRPr lang="en-US"/>
          </a:p>
        </p:txBody>
      </p:sp>
    </p:spTree>
    <p:extLst>
      <p:ext uri="{BB962C8B-B14F-4D97-AF65-F5344CB8AC3E}">
        <p14:creationId xmlns:p14="http://schemas.microsoft.com/office/powerpoint/2010/main" val="777273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9B4C1A-13C1-6785-4C89-27358BE831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80D474-FB87-5AA6-1E83-B8A9DB6F8A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91423-BCDC-D59B-9D9A-73C63AA22DD9}"/>
              </a:ext>
            </a:extLst>
          </p:cNvPr>
          <p:cNvSpPr>
            <a:spLocks noGrp="1"/>
          </p:cNvSpPr>
          <p:nvPr>
            <p:ph type="dt" sz="half" idx="10"/>
          </p:nvPr>
        </p:nvSpPr>
        <p:spPr/>
        <p:txBody>
          <a:bodyPr/>
          <a:lstStyle/>
          <a:p>
            <a:fld id="{E1D134BD-4DC6-41B3-97C3-BD08F45B0EB5}" type="datetimeFigureOut">
              <a:rPr lang="en-US" smtClean="0"/>
              <a:t>4/14/2026</a:t>
            </a:fld>
            <a:endParaRPr lang="en-US"/>
          </a:p>
        </p:txBody>
      </p:sp>
      <p:sp>
        <p:nvSpPr>
          <p:cNvPr id="5" name="Footer Placeholder 4">
            <a:extLst>
              <a:ext uri="{FF2B5EF4-FFF2-40B4-BE49-F238E27FC236}">
                <a16:creationId xmlns:a16="http://schemas.microsoft.com/office/drawing/2014/main" id="{0DFA630B-C857-2F85-78CD-510779459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5CADB-3008-9FA6-D415-896349C7A3F0}"/>
              </a:ext>
            </a:extLst>
          </p:cNvPr>
          <p:cNvSpPr>
            <a:spLocks noGrp="1"/>
          </p:cNvSpPr>
          <p:nvPr>
            <p:ph type="sldNum" sz="quarter" idx="12"/>
          </p:nvPr>
        </p:nvSpPr>
        <p:spPr/>
        <p:txBody>
          <a:bodyPr/>
          <a:lstStyle/>
          <a:p>
            <a:fld id="{DBB443AB-40B9-4948-BB93-E424BA302C2A}" type="slidenum">
              <a:rPr lang="en-US" smtClean="0"/>
              <a:t>‹#›</a:t>
            </a:fld>
            <a:endParaRPr lang="en-US"/>
          </a:p>
        </p:txBody>
      </p:sp>
    </p:spTree>
    <p:extLst>
      <p:ext uri="{BB962C8B-B14F-4D97-AF65-F5344CB8AC3E}">
        <p14:creationId xmlns:p14="http://schemas.microsoft.com/office/powerpoint/2010/main" val="395372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custDataLst>
      <p:tags r:id="rId1"/>
    </p:custDataLst>
    <p:extLst>
      <p:ext uri="{BB962C8B-B14F-4D97-AF65-F5344CB8AC3E}">
        <p14:creationId xmlns:p14="http://schemas.microsoft.com/office/powerpoint/2010/main" val="29082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31410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97998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1DE8-1059-5BD8-D338-7424258282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CB6C42-7F8B-8978-36E1-D4B2E53D69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3567CB-2369-27BE-169E-C407F7D9E24A}"/>
              </a:ext>
            </a:extLst>
          </p:cNvPr>
          <p:cNvSpPr>
            <a:spLocks noGrp="1"/>
          </p:cNvSpPr>
          <p:nvPr>
            <p:ph type="dt" sz="half" idx="10"/>
          </p:nvPr>
        </p:nvSpPr>
        <p:spPr/>
        <p:txBody>
          <a:bodyPr/>
          <a:lstStyle/>
          <a:p>
            <a:fld id="{E1D134BD-4DC6-41B3-97C3-BD08F45B0EB5}" type="datetimeFigureOut">
              <a:rPr lang="en-US" smtClean="0"/>
              <a:t>4/14/2026</a:t>
            </a:fld>
            <a:endParaRPr lang="en-US"/>
          </a:p>
        </p:txBody>
      </p:sp>
      <p:sp>
        <p:nvSpPr>
          <p:cNvPr id="5" name="Footer Placeholder 4">
            <a:extLst>
              <a:ext uri="{FF2B5EF4-FFF2-40B4-BE49-F238E27FC236}">
                <a16:creationId xmlns:a16="http://schemas.microsoft.com/office/drawing/2014/main" id="{2BC19601-B066-8BB9-51EE-6E9B3866C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21328-B658-A31B-7BFF-6B984B142B97}"/>
              </a:ext>
            </a:extLst>
          </p:cNvPr>
          <p:cNvSpPr>
            <a:spLocks noGrp="1"/>
          </p:cNvSpPr>
          <p:nvPr>
            <p:ph type="sldNum" sz="quarter" idx="12"/>
          </p:nvPr>
        </p:nvSpPr>
        <p:spPr/>
        <p:txBody>
          <a:bodyPr/>
          <a:lstStyle/>
          <a:p>
            <a:fld id="{DBB443AB-40B9-4948-BB93-E424BA302C2A}" type="slidenum">
              <a:rPr lang="en-US" smtClean="0"/>
              <a:t>‹#›</a:t>
            </a:fld>
            <a:endParaRPr lang="en-US"/>
          </a:p>
        </p:txBody>
      </p:sp>
    </p:spTree>
    <p:extLst>
      <p:ext uri="{BB962C8B-B14F-4D97-AF65-F5344CB8AC3E}">
        <p14:creationId xmlns:p14="http://schemas.microsoft.com/office/powerpoint/2010/main" val="233728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518A8-ABAF-7D1F-0BDA-0D4E486E84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DA250-9C45-8050-43A9-C840CF8D63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922B1-CBB2-DEB0-8D6B-7F62ED67B8FA}"/>
              </a:ext>
            </a:extLst>
          </p:cNvPr>
          <p:cNvSpPr>
            <a:spLocks noGrp="1"/>
          </p:cNvSpPr>
          <p:nvPr>
            <p:ph type="dt" sz="half" idx="10"/>
          </p:nvPr>
        </p:nvSpPr>
        <p:spPr/>
        <p:txBody>
          <a:bodyPr/>
          <a:lstStyle/>
          <a:p>
            <a:fld id="{E1D134BD-4DC6-41B3-97C3-BD08F45B0EB5}" type="datetimeFigureOut">
              <a:rPr lang="en-US" smtClean="0"/>
              <a:t>4/14/2026</a:t>
            </a:fld>
            <a:endParaRPr lang="en-US"/>
          </a:p>
        </p:txBody>
      </p:sp>
      <p:sp>
        <p:nvSpPr>
          <p:cNvPr id="5" name="Footer Placeholder 4">
            <a:extLst>
              <a:ext uri="{FF2B5EF4-FFF2-40B4-BE49-F238E27FC236}">
                <a16:creationId xmlns:a16="http://schemas.microsoft.com/office/drawing/2014/main" id="{FABDD836-9345-C2A4-4B27-F99C20D04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83590-110B-17FA-4C9B-7EFF7C5CD7AA}"/>
              </a:ext>
            </a:extLst>
          </p:cNvPr>
          <p:cNvSpPr>
            <a:spLocks noGrp="1"/>
          </p:cNvSpPr>
          <p:nvPr>
            <p:ph type="sldNum" sz="quarter" idx="12"/>
          </p:nvPr>
        </p:nvSpPr>
        <p:spPr/>
        <p:txBody>
          <a:bodyPr/>
          <a:lstStyle/>
          <a:p>
            <a:fld id="{DBB443AB-40B9-4948-BB93-E424BA302C2A}" type="slidenum">
              <a:rPr lang="en-US" smtClean="0"/>
              <a:t>‹#›</a:t>
            </a:fld>
            <a:endParaRPr lang="en-US"/>
          </a:p>
        </p:txBody>
      </p:sp>
    </p:spTree>
    <p:extLst>
      <p:ext uri="{BB962C8B-B14F-4D97-AF65-F5344CB8AC3E}">
        <p14:creationId xmlns:p14="http://schemas.microsoft.com/office/powerpoint/2010/main" val="92557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37452-8B3B-77C1-41C5-37BD1157E3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9A760F-1892-A992-9482-E1B1BA617D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C53D15-B8BF-DDB9-5E27-707A816C8307}"/>
              </a:ext>
            </a:extLst>
          </p:cNvPr>
          <p:cNvSpPr>
            <a:spLocks noGrp="1"/>
          </p:cNvSpPr>
          <p:nvPr>
            <p:ph type="dt" sz="half" idx="10"/>
          </p:nvPr>
        </p:nvSpPr>
        <p:spPr/>
        <p:txBody>
          <a:bodyPr/>
          <a:lstStyle/>
          <a:p>
            <a:fld id="{E1D134BD-4DC6-41B3-97C3-BD08F45B0EB5}" type="datetimeFigureOut">
              <a:rPr lang="en-US" smtClean="0"/>
              <a:t>4/14/2026</a:t>
            </a:fld>
            <a:endParaRPr lang="en-US"/>
          </a:p>
        </p:txBody>
      </p:sp>
      <p:sp>
        <p:nvSpPr>
          <p:cNvPr id="5" name="Footer Placeholder 4">
            <a:extLst>
              <a:ext uri="{FF2B5EF4-FFF2-40B4-BE49-F238E27FC236}">
                <a16:creationId xmlns:a16="http://schemas.microsoft.com/office/drawing/2014/main" id="{42C4243F-6075-A08D-B531-6C560A19C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ABEEF-80F3-D44B-4254-49107EB64D3A}"/>
              </a:ext>
            </a:extLst>
          </p:cNvPr>
          <p:cNvSpPr>
            <a:spLocks noGrp="1"/>
          </p:cNvSpPr>
          <p:nvPr>
            <p:ph type="sldNum" sz="quarter" idx="12"/>
          </p:nvPr>
        </p:nvSpPr>
        <p:spPr/>
        <p:txBody>
          <a:bodyPr/>
          <a:lstStyle/>
          <a:p>
            <a:fld id="{DBB443AB-40B9-4948-BB93-E424BA302C2A}" type="slidenum">
              <a:rPr lang="en-US" smtClean="0"/>
              <a:t>‹#›</a:t>
            </a:fld>
            <a:endParaRPr lang="en-US"/>
          </a:p>
        </p:txBody>
      </p:sp>
    </p:spTree>
    <p:extLst>
      <p:ext uri="{BB962C8B-B14F-4D97-AF65-F5344CB8AC3E}">
        <p14:creationId xmlns:p14="http://schemas.microsoft.com/office/powerpoint/2010/main" val="28201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ags" Target="../tags/tag8.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p:nvGrpSpPr>
        <p:grpSpPr bwMode="auto">
          <a:xfrm>
            <a:off x="7325785" y="6126158"/>
            <a:ext cx="2154767" cy="660400"/>
            <a:chOff x="3653" y="3859"/>
            <a:chExt cx="1018"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653" y="3859"/>
              <a:ext cx="334"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8CD5D-7564-6E5D-4664-3DB6F733AD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B3710B-909B-1F92-3CA3-B51ECCBB44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E5734-F282-4DFA-854D-49F031407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D134BD-4DC6-41B3-97C3-BD08F45B0EB5}" type="datetimeFigureOut">
              <a:rPr lang="en-US" smtClean="0"/>
              <a:t>4/14/2026</a:t>
            </a:fld>
            <a:endParaRPr lang="en-US"/>
          </a:p>
        </p:txBody>
      </p:sp>
      <p:sp>
        <p:nvSpPr>
          <p:cNvPr id="5" name="Footer Placeholder 4">
            <a:extLst>
              <a:ext uri="{FF2B5EF4-FFF2-40B4-BE49-F238E27FC236}">
                <a16:creationId xmlns:a16="http://schemas.microsoft.com/office/drawing/2014/main" id="{77A491E5-89BC-40FF-82C1-FA6E450267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0EBFE14-F85A-1811-AC18-10E9FBDA23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B443AB-40B9-4948-BB93-E424BA302C2A}" type="slidenum">
              <a:rPr lang="en-US" smtClean="0"/>
              <a:t>‹#›</a:t>
            </a:fld>
            <a:endParaRPr lang="en-US"/>
          </a:p>
        </p:txBody>
      </p:sp>
    </p:spTree>
    <p:custDataLst>
      <p:tags r:id="rId13"/>
    </p:custDataLst>
    <p:extLst>
      <p:ext uri="{BB962C8B-B14F-4D97-AF65-F5344CB8AC3E}">
        <p14:creationId xmlns:p14="http://schemas.microsoft.com/office/powerpoint/2010/main" val="26213408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3.xml"/><Relationship Id="rId7"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tags" Target="../tags/tag2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3.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7.jpeg"/><Relationship Id="rId2" Type="http://schemas.openxmlformats.org/officeDocument/2006/relationships/slideLayout" Target="../slideLayouts/slideLayout13.xml"/><Relationship Id="rId1" Type="http://schemas.openxmlformats.org/officeDocument/2006/relationships/tags" Target="../tags/tag2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25.xml"/><Relationship Id="rId6" Type="http://schemas.openxmlformats.org/officeDocument/2006/relationships/hyperlink" Target="https://creativecommons.org/licenses/by-sa/3.0/" TargetMode="External"/><Relationship Id="rId5" Type="http://schemas.openxmlformats.org/officeDocument/2006/relationships/hyperlink" Target="https://courses.lumenlearning.com/boundless-ushistory/chapter/social-effects-of-the-war/" TargetMode="External"/><Relationship Id="rId4" Type="http://schemas.openxmlformats.org/officeDocument/2006/relationships/image" Target="../media/image31.jpe"/></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26.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Flying_trapeze" TargetMode="Externa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2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9.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30.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33.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2.jpeg"/><Relationship Id="rId2" Type="http://schemas.openxmlformats.org/officeDocument/2006/relationships/slideLayout" Target="../slideLayouts/slideLayout8.xml"/><Relationship Id="rId1" Type="http://schemas.openxmlformats.org/officeDocument/2006/relationships/tags" Target="../tags/tag34.xml"/><Relationship Id="rId6" Type="http://schemas.openxmlformats.org/officeDocument/2006/relationships/image" Target="../media/image41.png"/><Relationship Id="rId5" Type="http://schemas.openxmlformats.org/officeDocument/2006/relationships/hyperlink" Target="https://www.faa.gov/about/initiatives/" TargetMode="Externa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35.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6.jpeg"/><Relationship Id="rId2" Type="http://schemas.openxmlformats.org/officeDocument/2006/relationships/slideLayout" Target="../slideLayouts/slideLayout13.xml"/><Relationship Id="rId1" Type="http://schemas.openxmlformats.org/officeDocument/2006/relationships/tags" Target="../tags/tag36.xml"/><Relationship Id="rId6" Type="http://schemas.openxmlformats.org/officeDocument/2006/relationships/image" Target="../media/image45.jpeg"/><Relationship Id="rId5" Type="http://schemas.openxmlformats.org/officeDocument/2006/relationships/hyperlink" Target="https://www.faa.gov/newsroom/faa-safety-briefing-magazine" TargetMode="Externa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37.xml"/><Relationship Id="rId5" Type="http://schemas.openxmlformats.org/officeDocument/2006/relationships/image" Target="../media/image47.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chart" Target="../charts/chart1.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39.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5.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txBox="1">
            <a:spLocks noChangeArrowheads="1"/>
          </p:cNvSpPr>
          <p:nvPr/>
        </p:nvSpPr>
        <p:spPr bwMode="auto">
          <a:xfrm>
            <a:off x="415273" y="377936"/>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415273" y="1625521"/>
            <a:ext cx="7011439" cy="1108799"/>
          </a:xfrm>
        </p:spPr>
        <p:txBody>
          <a:bodyPr/>
          <a:lstStyle/>
          <a:p>
            <a:r>
              <a:rPr lang="en-US" i="0" dirty="0"/>
              <a:t>Topic of the Month – March</a:t>
            </a:r>
            <a:br>
              <a:rPr lang="en-US" i="0" dirty="0"/>
            </a:br>
            <a:r>
              <a:rPr lang="en-US" i="0" dirty="0"/>
              <a:t>Human Factors and </a:t>
            </a:r>
            <a:r>
              <a:rPr lang="en-US" i="1" dirty="0"/>
              <a:t>WINGS</a:t>
            </a:r>
            <a:endParaRPr lang="en-US" dirty="0"/>
          </a:p>
        </p:txBody>
      </p:sp>
      <p:pic>
        <p:nvPicPr>
          <p:cNvPr id="5" name="Picture 4">
            <a:extLst>
              <a:ext uri="{FF2B5EF4-FFF2-40B4-BE49-F238E27FC236}">
                <a16:creationId xmlns:a16="http://schemas.microsoft.com/office/drawing/2014/main" id="{6FAF5E15-41CB-8B78-5D09-5482CA68F9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153" r="14221" b="6716"/>
          <a:stretch/>
        </p:blipFill>
        <p:spPr>
          <a:xfrm>
            <a:off x="7744599" y="1773348"/>
            <a:ext cx="4413631" cy="4055953"/>
          </a:xfrm>
          <a:prstGeom prst="rect">
            <a:avLst/>
          </a:prstGeom>
        </p:spPr>
      </p:pic>
      <p:pic>
        <p:nvPicPr>
          <p:cNvPr id="8" name="Picture 7" descr="Calendar">
            <a:extLst>
              <a:ext uri="{FF2B5EF4-FFF2-40B4-BE49-F238E27FC236}">
                <a16:creationId xmlns:a16="http://schemas.microsoft.com/office/drawing/2014/main" id="{073FDB84-94CB-CB2A-37B2-275EF1AD785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580250" y="2821147"/>
            <a:ext cx="3284482" cy="2605068"/>
          </a:xfrm>
          <a:prstGeom prst="rect">
            <a:avLst/>
          </a:prstGeom>
        </p:spPr>
      </p:pic>
    </p:spTree>
    <p:custDataLst>
      <p:tags r:id="rId1"/>
    </p:custDataLst>
    <p:extLst>
      <p:ext uri="{BB962C8B-B14F-4D97-AF65-F5344CB8AC3E}">
        <p14:creationId xmlns:p14="http://schemas.microsoft.com/office/powerpoint/2010/main" val="215205964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descr="A person driving a car with luggage&#10;&#10;AI-generated content may be incorrect.">
            <a:extLst>
              <a:ext uri="{FF2B5EF4-FFF2-40B4-BE49-F238E27FC236}">
                <a16:creationId xmlns:a16="http://schemas.microsoft.com/office/drawing/2014/main" id="{E96F2651-20DF-6F6A-6191-DD0EEEC68F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3576" b="9091"/>
          <a:stretch/>
        </p:blipFill>
        <p:spPr bwMode="auto">
          <a:xfrm>
            <a:off x="3522468" y="10"/>
            <a:ext cx="8669532"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253A7E-1CC3-425E-622B-4CA64AE8D154}"/>
              </a:ext>
            </a:extLst>
          </p:cNvPr>
          <p:cNvSpPr txBox="1">
            <a:spLocks/>
          </p:cNvSpPr>
          <p:nvPr/>
        </p:nvSpPr>
        <p:spPr>
          <a:xfrm>
            <a:off x="371094" y="1161288"/>
            <a:ext cx="3438144" cy="1124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600"/>
              </a:spcAft>
            </a:pPr>
            <a:r>
              <a:rPr lang="en-US" sz="2800" b="1" i="1" dirty="0">
                <a:solidFill>
                  <a:srgbClr val="1AEAD6"/>
                </a:solidFill>
              </a:rPr>
              <a:t>WINGS</a:t>
            </a:r>
            <a:r>
              <a:rPr lang="en-US" sz="2800" i="1" dirty="0">
                <a:solidFill>
                  <a:srgbClr val="1AEAD6"/>
                </a:solidFill>
              </a:rPr>
              <a:t> </a:t>
            </a:r>
            <a:r>
              <a:rPr lang="en-US" sz="2800" b="1" dirty="0">
                <a:solidFill>
                  <a:srgbClr val="1AEAD6"/>
                </a:solidFill>
              </a:rPr>
              <a:t>Safety Culture</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219A6CA-405B-7164-CEB0-68A2C3122B86}"/>
              </a:ext>
            </a:extLst>
          </p:cNvPr>
          <p:cNvSpPr txBox="1"/>
          <p:nvPr/>
        </p:nvSpPr>
        <p:spPr>
          <a:xfrm>
            <a:off x="371093" y="2718054"/>
            <a:ext cx="3685091" cy="3207258"/>
          </a:xfrm>
          <a:prstGeom prst="rect">
            <a:avLst/>
          </a:prstGeom>
        </p:spPr>
        <p:txBody>
          <a:bodyPr vert="horz" lIns="91440" tIns="45720" rIns="91440" bIns="45720" rtlCol="0" anchor="t">
            <a:normAutofit/>
          </a:bodyPr>
          <a:lstStyle/>
          <a:p>
            <a:pPr marL="285750" indent="-285750">
              <a:lnSpc>
                <a:spcPct val="90000"/>
              </a:lnSpc>
              <a:buFont typeface="Wingdings" panose="05000000000000000000" pitchFamily="2" charset="2"/>
              <a:buChar char="ü"/>
            </a:pPr>
            <a:r>
              <a:rPr lang="en-US" b="1" dirty="0">
                <a:solidFill>
                  <a:schemeClr val="bg1"/>
                </a:solidFill>
                <a:latin typeface="+mn-lt"/>
              </a:rPr>
              <a:t>Train to Proficiency</a:t>
            </a:r>
          </a:p>
          <a:p>
            <a:pPr marL="285750" indent="-285750">
              <a:lnSpc>
                <a:spcPct val="90000"/>
              </a:lnSpc>
              <a:buFont typeface="Wingdings" panose="05000000000000000000" pitchFamily="2" charset="2"/>
              <a:buChar char="ü"/>
            </a:pPr>
            <a:r>
              <a:rPr lang="en-US" b="1" dirty="0">
                <a:solidFill>
                  <a:schemeClr val="bg1"/>
                </a:solidFill>
                <a:latin typeface="+mn-lt"/>
              </a:rPr>
              <a:t>Safety Risk Management</a:t>
            </a:r>
          </a:p>
          <a:p>
            <a:pPr marL="285750" indent="-285750">
              <a:lnSpc>
                <a:spcPct val="90000"/>
              </a:lnSpc>
              <a:buFont typeface="Wingdings" panose="05000000000000000000" pitchFamily="2" charset="2"/>
              <a:buChar char="ü"/>
            </a:pPr>
            <a:r>
              <a:rPr lang="en-US" b="1" dirty="0">
                <a:solidFill>
                  <a:schemeClr val="bg1"/>
                </a:solidFill>
                <a:latin typeface="+mn-lt"/>
              </a:rPr>
              <a:t>Best Operational Practices</a:t>
            </a:r>
            <a:endParaRPr lang="en-US" b="1" dirty="0">
              <a:solidFill>
                <a:schemeClr val="bg1"/>
              </a:solidFill>
              <a:latin typeface="+mn-lt"/>
              <a:sym typeface="Wingdings" panose="05000000000000000000" pitchFamily="2" charset="2"/>
            </a:endParaRPr>
          </a:p>
          <a:p>
            <a:pPr marL="285750" indent="-285750">
              <a:lnSpc>
                <a:spcPct val="90000"/>
              </a:lnSpc>
              <a:buFont typeface="Wingdings" panose="05000000000000000000" pitchFamily="2" charset="2"/>
              <a:buChar char="ü"/>
            </a:pPr>
            <a:r>
              <a:rPr lang="en-US" b="1" dirty="0">
                <a:solidFill>
                  <a:schemeClr val="bg1"/>
                </a:solidFill>
                <a:latin typeface="+mn-lt"/>
              </a:rPr>
              <a:t>Lessons Learned</a:t>
            </a:r>
          </a:p>
          <a:p>
            <a:pPr marL="285750" indent="-285750">
              <a:lnSpc>
                <a:spcPct val="90000"/>
              </a:lnSpc>
              <a:buFont typeface="Wingdings" panose="05000000000000000000" pitchFamily="2" charset="2"/>
              <a:buChar char="ü"/>
            </a:pPr>
            <a:r>
              <a:rPr lang="en-US" b="1" dirty="0">
                <a:solidFill>
                  <a:schemeClr val="bg1"/>
                </a:solidFill>
                <a:latin typeface="+mn-lt"/>
              </a:rPr>
              <a:t>Safety Promotion</a:t>
            </a:r>
            <a:endParaRPr lang="en-US" dirty="0">
              <a:solidFill>
                <a:schemeClr val="bg1"/>
              </a:solidFill>
              <a:latin typeface="+mn-lt"/>
            </a:endParaRPr>
          </a:p>
        </p:txBody>
      </p:sp>
    </p:spTree>
    <p:custDataLst>
      <p:tags r:id="rId1"/>
    </p:custDataLst>
    <p:extLst>
      <p:ext uri="{BB962C8B-B14F-4D97-AF65-F5344CB8AC3E}">
        <p14:creationId xmlns:p14="http://schemas.microsoft.com/office/powerpoint/2010/main" val="350077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D53E59-91C4-0517-645B-7C21BFE37D3E}"/>
              </a:ext>
            </a:extLst>
          </p:cNvPr>
          <p:cNvSpPr txBox="1">
            <a:spLocks/>
          </p:cNvSpPr>
          <p:nvPr/>
        </p:nvSpPr>
        <p:spPr>
          <a:xfrm>
            <a:off x="409575" y="344488"/>
            <a:ext cx="11296651"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i="1" dirty="0">
                <a:solidFill>
                  <a:srgbClr val="31E6EF"/>
                </a:solidFill>
              </a:rPr>
              <a:t>WINGS </a:t>
            </a:r>
            <a:r>
              <a:rPr lang="en-US" b="1" dirty="0">
                <a:solidFill>
                  <a:srgbClr val="31E6EF"/>
                </a:solidFill>
              </a:rPr>
              <a:t>Knowledge Activities</a:t>
            </a:r>
            <a:endParaRPr lang="en-US" b="1" i="1" dirty="0">
              <a:solidFill>
                <a:srgbClr val="31E6EF"/>
              </a:solidFill>
            </a:endParaRPr>
          </a:p>
        </p:txBody>
      </p:sp>
      <p:pic>
        <p:nvPicPr>
          <p:cNvPr id="5" name="Picture 4">
            <a:extLst>
              <a:ext uri="{FF2B5EF4-FFF2-40B4-BE49-F238E27FC236}">
                <a16:creationId xmlns:a16="http://schemas.microsoft.com/office/drawing/2014/main" id="{7A5218F8-ADBC-0C46-BCA8-F6A49F91C4E4}"/>
              </a:ext>
            </a:extLst>
          </p:cNvPr>
          <p:cNvPicPr>
            <a:picLocks noChangeAspect="1"/>
          </p:cNvPicPr>
          <p:nvPr/>
        </p:nvPicPr>
        <p:blipFill>
          <a:blip r:embed="rId4"/>
          <a:stretch>
            <a:fillRect/>
          </a:stretch>
        </p:blipFill>
        <p:spPr>
          <a:xfrm>
            <a:off x="1504564" y="1111601"/>
            <a:ext cx="9182871" cy="5588886"/>
          </a:xfrm>
          <a:prstGeom prst="rect">
            <a:avLst/>
          </a:prstGeom>
        </p:spPr>
      </p:pic>
    </p:spTree>
    <p:custDataLst>
      <p:tags r:id="rId1"/>
    </p:custDataLst>
    <p:extLst>
      <p:ext uri="{BB962C8B-B14F-4D97-AF65-F5344CB8AC3E}">
        <p14:creationId xmlns:p14="http://schemas.microsoft.com/office/powerpoint/2010/main" val="3649785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D53E59-91C4-0517-645B-7C21BFE37D3E}"/>
              </a:ext>
            </a:extLst>
          </p:cNvPr>
          <p:cNvSpPr txBox="1">
            <a:spLocks/>
          </p:cNvSpPr>
          <p:nvPr/>
        </p:nvSpPr>
        <p:spPr>
          <a:xfrm>
            <a:off x="409575" y="344488"/>
            <a:ext cx="11296651"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i="1" dirty="0">
                <a:solidFill>
                  <a:srgbClr val="31E6EF"/>
                </a:solidFill>
              </a:rPr>
              <a:t>WINGS </a:t>
            </a:r>
            <a:r>
              <a:rPr lang="en-US" b="1" dirty="0">
                <a:solidFill>
                  <a:srgbClr val="31E6EF"/>
                </a:solidFill>
              </a:rPr>
              <a:t>Knowledge Activities</a:t>
            </a:r>
            <a:endParaRPr lang="en-US" b="1" i="1" dirty="0">
              <a:solidFill>
                <a:srgbClr val="31E6EF"/>
              </a:solidFill>
            </a:endParaRPr>
          </a:p>
        </p:txBody>
      </p:sp>
      <p:pic>
        <p:nvPicPr>
          <p:cNvPr id="3" name="Picture 2">
            <a:extLst>
              <a:ext uri="{FF2B5EF4-FFF2-40B4-BE49-F238E27FC236}">
                <a16:creationId xmlns:a16="http://schemas.microsoft.com/office/drawing/2014/main" id="{486D0A76-BC3B-5BBB-0B3A-D6E37159B266}"/>
              </a:ext>
            </a:extLst>
          </p:cNvPr>
          <p:cNvPicPr>
            <a:picLocks noChangeAspect="1"/>
          </p:cNvPicPr>
          <p:nvPr/>
        </p:nvPicPr>
        <p:blipFill>
          <a:blip r:embed="rId4"/>
          <a:stretch>
            <a:fillRect/>
          </a:stretch>
        </p:blipFill>
        <p:spPr>
          <a:xfrm>
            <a:off x="1410536" y="1206500"/>
            <a:ext cx="9294728" cy="51562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11467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D53E59-91C4-0517-645B-7C21BFE37D3E}"/>
              </a:ext>
            </a:extLst>
          </p:cNvPr>
          <p:cNvSpPr txBox="1">
            <a:spLocks/>
          </p:cNvSpPr>
          <p:nvPr/>
        </p:nvSpPr>
        <p:spPr>
          <a:xfrm>
            <a:off x="409575" y="344488"/>
            <a:ext cx="11296651"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i="1" dirty="0">
                <a:solidFill>
                  <a:srgbClr val="31E6EF"/>
                </a:solidFill>
              </a:rPr>
              <a:t>WINGS </a:t>
            </a:r>
            <a:r>
              <a:rPr lang="en-US" b="1" dirty="0">
                <a:solidFill>
                  <a:srgbClr val="31E6EF"/>
                </a:solidFill>
              </a:rPr>
              <a:t>Flight Activities</a:t>
            </a:r>
            <a:endParaRPr lang="en-US" b="1" i="1" dirty="0">
              <a:solidFill>
                <a:srgbClr val="31E6EF"/>
              </a:solidFill>
            </a:endParaRPr>
          </a:p>
        </p:txBody>
      </p:sp>
      <p:pic>
        <p:nvPicPr>
          <p:cNvPr id="6" name="Picture 5">
            <a:extLst>
              <a:ext uri="{FF2B5EF4-FFF2-40B4-BE49-F238E27FC236}">
                <a16:creationId xmlns:a16="http://schemas.microsoft.com/office/drawing/2014/main" id="{C6946FD0-73A7-A568-BB42-C9E4FDF279DD}"/>
              </a:ext>
            </a:extLst>
          </p:cNvPr>
          <p:cNvPicPr>
            <a:picLocks noChangeAspect="1"/>
          </p:cNvPicPr>
          <p:nvPr/>
        </p:nvPicPr>
        <p:blipFill>
          <a:blip r:embed="rId4"/>
          <a:stretch>
            <a:fillRect/>
          </a:stretch>
        </p:blipFill>
        <p:spPr>
          <a:xfrm>
            <a:off x="556439" y="1770989"/>
            <a:ext cx="11145805" cy="609601"/>
          </a:xfrm>
          <a:prstGeom prst="rect">
            <a:avLst/>
          </a:prstGeom>
        </p:spPr>
      </p:pic>
      <p:pic>
        <p:nvPicPr>
          <p:cNvPr id="8" name="Picture 7">
            <a:extLst>
              <a:ext uri="{FF2B5EF4-FFF2-40B4-BE49-F238E27FC236}">
                <a16:creationId xmlns:a16="http://schemas.microsoft.com/office/drawing/2014/main" id="{1865453F-DD77-697C-17DA-4B62EED5BF18}"/>
              </a:ext>
            </a:extLst>
          </p:cNvPr>
          <p:cNvPicPr>
            <a:picLocks noChangeAspect="1"/>
          </p:cNvPicPr>
          <p:nvPr/>
        </p:nvPicPr>
        <p:blipFill>
          <a:blip r:embed="rId5"/>
          <a:stretch>
            <a:fillRect/>
          </a:stretch>
        </p:blipFill>
        <p:spPr>
          <a:xfrm>
            <a:off x="556439" y="1298576"/>
            <a:ext cx="11136279" cy="428685"/>
          </a:xfrm>
          <a:prstGeom prst="rect">
            <a:avLst/>
          </a:prstGeom>
        </p:spPr>
      </p:pic>
      <p:pic>
        <p:nvPicPr>
          <p:cNvPr id="12" name="Picture 11">
            <a:extLst>
              <a:ext uri="{FF2B5EF4-FFF2-40B4-BE49-F238E27FC236}">
                <a16:creationId xmlns:a16="http://schemas.microsoft.com/office/drawing/2014/main" id="{7B961CA9-DA90-EB3E-94CF-8638A830AEEE}"/>
              </a:ext>
            </a:extLst>
          </p:cNvPr>
          <p:cNvPicPr>
            <a:picLocks noChangeAspect="1"/>
          </p:cNvPicPr>
          <p:nvPr/>
        </p:nvPicPr>
        <p:blipFill>
          <a:blip r:embed="rId6"/>
          <a:stretch>
            <a:fillRect/>
          </a:stretch>
        </p:blipFill>
        <p:spPr>
          <a:xfrm>
            <a:off x="575491" y="2420118"/>
            <a:ext cx="11126753" cy="419158"/>
          </a:xfrm>
          <a:prstGeom prst="rect">
            <a:avLst/>
          </a:prstGeom>
        </p:spPr>
      </p:pic>
      <p:pic>
        <p:nvPicPr>
          <p:cNvPr id="14" name="Picture 13">
            <a:extLst>
              <a:ext uri="{FF2B5EF4-FFF2-40B4-BE49-F238E27FC236}">
                <a16:creationId xmlns:a16="http://schemas.microsoft.com/office/drawing/2014/main" id="{B006A048-6561-92C8-3F43-53E4AB48A1C1}"/>
              </a:ext>
            </a:extLst>
          </p:cNvPr>
          <p:cNvPicPr>
            <a:picLocks noChangeAspect="1"/>
          </p:cNvPicPr>
          <p:nvPr/>
        </p:nvPicPr>
        <p:blipFill>
          <a:blip r:embed="rId7"/>
          <a:stretch>
            <a:fillRect/>
          </a:stretch>
        </p:blipFill>
        <p:spPr>
          <a:xfrm>
            <a:off x="568346" y="2905761"/>
            <a:ext cx="11145805" cy="876422"/>
          </a:xfrm>
          <a:prstGeom prst="rect">
            <a:avLst/>
          </a:prstGeom>
        </p:spPr>
      </p:pic>
      <p:pic>
        <p:nvPicPr>
          <p:cNvPr id="16" name="Picture 15">
            <a:extLst>
              <a:ext uri="{FF2B5EF4-FFF2-40B4-BE49-F238E27FC236}">
                <a16:creationId xmlns:a16="http://schemas.microsoft.com/office/drawing/2014/main" id="{A3F89EB3-D321-CCF5-C615-0B25C7622EB4}"/>
              </a:ext>
            </a:extLst>
          </p:cNvPr>
          <p:cNvPicPr>
            <a:picLocks noChangeAspect="1"/>
          </p:cNvPicPr>
          <p:nvPr/>
        </p:nvPicPr>
        <p:blipFill>
          <a:blip r:embed="rId8"/>
          <a:stretch>
            <a:fillRect/>
          </a:stretch>
        </p:blipFill>
        <p:spPr>
          <a:xfrm>
            <a:off x="575491" y="3859849"/>
            <a:ext cx="11145805" cy="1571844"/>
          </a:xfrm>
          <a:prstGeom prst="rect">
            <a:avLst/>
          </a:prstGeom>
        </p:spPr>
      </p:pic>
      <p:pic>
        <p:nvPicPr>
          <p:cNvPr id="2" name="Picture 1">
            <a:extLst>
              <a:ext uri="{FF2B5EF4-FFF2-40B4-BE49-F238E27FC236}">
                <a16:creationId xmlns:a16="http://schemas.microsoft.com/office/drawing/2014/main" id="{683C1DA7-CDD8-CE45-7E09-22C873EB9D12}"/>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556439" y="5516699"/>
            <a:ext cx="11164857" cy="825940"/>
          </a:xfrm>
          <a:prstGeom prst="rect">
            <a:avLst/>
          </a:prstGeom>
        </p:spPr>
      </p:pic>
    </p:spTree>
    <p:custDataLst>
      <p:tags r:id="rId1"/>
    </p:custDataLst>
    <p:extLst>
      <p:ext uri="{BB962C8B-B14F-4D97-AF65-F5344CB8AC3E}">
        <p14:creationId xmlns:p14="http://schemas.microsoft.com/office/powerpoint/2010/main" val="345784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5FA909-3F24-448C-A8BC-7CF77F62F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263983-6AA4-2C5A-333B-9F939C5529AE}"/>
              </a:ext>
            </a:extLst>
          </p:cNvPr>
          <p:cNvSpPr txBox="1">
            <a:spLocks/>
          </p:cNvSpPr>
          <p:nvPr/>
        </p:nvSpPr>
        <p:spPr>
          <a:xfrm>
            <a:off x="838200" y="1641752"/>
            <a:ext cx="6140449" cy="13234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600"/>
              </a:spcAft>
            </a:pPr>
            <a:r>
              <a:rPr lang="en-US" sz="4000" b="1" dirty="0">
                <a:solidFill>
                  <a:srgbClr val="1AEAD6"/>
                </a:solidFill>
              </a:rPr>
              <a:t>Human Performance</a:t>
            </a:r>
          </a:p>
        </p:txBody>
      </p:sp>
      <p:pic>
        <p:nvPicPr>
          <p:cNvPr id="3" name="Picture 2" descr="A person climbing a rock&#10;&#10;AI-generated content may be incorrect.">
            <a:extLst>
              <a:ext uri="{FF2B5EF4-FFF2-40B4-BE49-F238E27FC236}">
                <a16:creationId xmlns:a16="http://schemas.microsoft.com/office/drawing/2014/main" id="{239FD089-1FEA-7525-0E7B-36627D6A3CD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11" name="Group 10">
            <a:extLst>
              <a:ext uri="{FF2B5EF4-FFF2-40B4-BE49-F238E27FC236}">
                <a16:creationId xmlns:a16="http://schemas.microsoft.com/office/drawing/2014/main" id="{8B60959F-9B69-4520-A16E-EA6BECC74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2" name="Freeform: Shape 11">
              <a:extLst>
                <a:ext uri="{FF2B5EF4-FFF2-40B4-BE49-F238E27FC236}">
                  <a16:creationId xmlns:a16="http://schemas.microsoft.com/office/drawing/2014/main" id="{18D5A6E8-CD1B-4796-ABD1-A6F27F6C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D7E12F56-F4EE-4535-8677-C11996E241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4EEAA8B1-9223-B5CB-5EDA-83C462CA3B97}"/>
              </a:ext>
            </a:extLst>
          </p:cNvPr>
          <p:cNvSpPr txBox="1"/>
          <p:nvPr/>
        </p:nvSpPr>
        <p:spPr>
          <a:xfrm>
            <a:off x="838200" y="2854300"/>
            <a:ext cx="6140449" cy="2862288"/>
          </a:xfrm>
          <a:prstGeom prst="rect">
            <a:avLst/>
          </a:prstGeom>
        </p:spPr>
        <p:txBody>
          <a:bodyPr vert="horz" lIns="91440" tIns="45720" rIns="91440" bIns="45720" rtlCol="0">
            <a:normAutofit lnSpcReduction="10000"/>
          </a:bodyPr>
          <a:lstStyle/>
          <a:p>
            <a:pPr marL="457200" indent="-342900">
              <a:lnSpc>
                <a:spcPct val="90000"/>
              </a:lnSpc>
              <a:buFont typeface="Wingdings" panose="05000000000000000000" pitchFamily="2" charset="2"/>
              <a:buChar char="ü"/>
            </a:pPr>
            <a:r>
              <a:rPr lang="en-US" b="1" dirty="0">
                <a:solidFill>
                  <a:schemeClr val="bg1">
                    <a:alpha val="80000"/>
                  </a:schemeClr>
                </a:solidFill>
                <a:latin typeface="+mn-lt"/>
                <a:sym typeface="Wingdings" panose="05000000000000000000" pitchFamily="2" charset="2"/>
              </a:rPr>
              <a:t>Capabilities &amp; limitations</a:t>
            </a:r>
          </a:p>
          <a:p>
            <a:pPr marL="457200" indent="-342900">
              <a:lnSpc>
                <a:spcPct val="90000"/>
              </a:lnSpc>
              <a:buFont typeface="Wingdings" panose="05000000000000000000" pitchFamily="2" charset="2"/>
              <a:buChar char="ü"/>
            </a:pPr>
            <a:r>
              <a:rPr lang="en-US" b="1" dirty="0">
                <a:solidFill>
                  <a:schemeClr val="bg1">
                    <a:alpha val="80000"/>
                  </a:schemeClr>
                </a:solidFill>
                <a:latin typeface="+mn-lt"/>
                <a:sym typeface="Wingdings" panose="05000000000000000000" pitchFamily="2" charset="2"/>
              </a:rPr>
              <a:t>Health &amp; well being</a:t>
            </a:r>
          </a:p>
          <a:p>
            <a:pPr marL="457200" indent="-342900">
              <a:lnSpc>
                <a:spcPct val="90000"/>
              </a:lnSpc>
              <a:buFont typeface="Wingdings" panose="05000000000000000000" pitchFamily="2" charset="2"/>
              <a:buChar char="ü"/>
            </a:pPr>
            <a:r>
              <a:rPr lang="en-US" b="1" dirty="0">
                <a:solidFill>
                  <a:schemeClr val="bg1">
                    <a:alpha val="80000"/>
                  </a:schemeClr>
                </a:solidFill>
                <a:latin typeface="+mn-lt"/>
                <a:sym typeface="Wingdings" panose="05000000000000000000" pitchFamily="2" charset="2"/>
              </a:rPr>
              <a:t>Stress management</a:t>
            </a:r>
          </a:p>
          <a:p>
            <a:pPr marL="457200" indent="-342900">
              <a:lnSpc>
                <a:spcPct val="90000"/>
              </a:lnSpc>
              <a:buFont typeface="Wingdings" panose="05000000000000000000" pitchFamily="2" charset="2"/>
              <a:buChar char="ü"/>
            </a:pPr>
            <a:r>
              <a:rPr lang="en-US" b="1" dirty="0">
                <a:solidFill>
                  <a:schemeClr val="bg1">
                    <a:alpha val="80000"/>
                  </a:schemeClr>
                </a:solidFill>
                <a:latin typeface="+mn-lt"/>
                <a:sym typeface="Wingdings" panose="05000000000000000000" pitchFamily="2" charset="2"/>
              </a:rPr>
              <a:t>Hydration &amp; nutrition</a:t>
            </a:r>
          </a:p>
          <a:p>
            <a:pPr marL="457200" indent="-342900">
              <a:lnSpc>
                <a:spcPct val="90000"/>
              </a:lnSpc>
              <a:buFont typeface="Wingdings" panose="05000000000000000000" pitchFamily="2" charset="2"/>
              <a:buChar char="ü"/>
            </a:pPr>
            <a:r>
              <a:rPr lang="en-US" b="1" dirty="0">
                <a:solidFill>
                  <a:schemeClr val="bg1">
                    <a:alpha val="80000"/>
                  </a:schemeClr>
                </a:solidFill>
                <a:latin typeface="+mn-lt"/>
                <a:sym typeface="Wingdings" panose="05000000000000000000" pitchFamily="2" charset="2"/>
              </a:rPr>
              <a:t>Exercise</a:t>
            </a:r>
          </a:p>
          <a:p>
            <a:pPr marL="457200" indent="-342900">
              <a:lnSpc>
                <a:spcPct val="90000"/>
              </a:lnSpc>
              <a:buFont typeface="Wingdings" panose="05000000000000000000" pitchFamily="2" charset="2"/>
              <a:buChar char="ü"/>
            </a:pPr>
            <a:r>
              <a:rPr lang="en-US" b="1" dirty="0">
                <a:solidFill>
                  <a:schemeClr val="bg1">
                    <a:alpha val="80000"/>
                  </a:schemeClr>
                </a:solidFill>
                <a:latin typeface="+mn-lt"/>
                <a:sym typeface="Wingdings" panose="05000000000000000000" pitchFamily="2" charset="2"/>
              </a:rPr>
              <a:t>Rest &amp; recuperation </a:t>
            </a:r>
            <a:endParaRPr lang="en-US" b="1" dirty="0">
              <a:solidFill>
                <a:schemeClr val="bg1">
                  <a:alpha val="80000"/>
                </a:schemeClr>
              </a:solidFill>
              <a:latin typeface="+mn-lt"/>
            </a:endParaRPr>
          </a:p>
        </p:txBody>
      </p:sp>
    </p:spTree>
    <p:custDataLst>
      <p:tags r:id="rId1"/>
    </p:custDataLst>
    <p:extLst>
      <p:ext uri="{BB962C8B-B14F-4D97-AF65-F5344CB8AC3E}">
        <p14:creationId xmlns:p14="http://schemas.microsoft.com/office/powerpoint/2010/main" val="352477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0" name="Rectangle 1059">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2A47E8-4C0B-A248-FF19-A04A276C1B2F}"/>
              </a:ext>
            </a:extLst>
          </p:cNvPr>
          <p:cNvSpPr txBox="1">
            <a:spLocks/>
          </p:cNvSpPr>
          <p:nvPr/>
        </p:nvSpPr>
        <p:spPr>
          <a:xfrm>
            <a:off x="838200" y="4669978"/>
            <a:ext cx="4391024" cy="11737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600"/>
              </a:spcAft>
            </a:pPr>
            <a:r>
              <a:rPr lang="en-US" sz="4000" b="1" kern="1200" dirty="0">
                <a:solidFill>
                  <a:srgbClr val="32F2F2"/>
                </a:solidFill>
                <a:latin typeface="+mj-lt"/>
                <a:ea typeface="+mj-ea"/>
                <a:cs typeface="+mj-cs"/>
              </a:rPr>
              <a:t>Communication</a:t>
            </a:r>
          </a:p>
        </p:txBody>
      </p:sp>
      <p:pic>
        <p:nvPicPr>
          <p:cNvPr id="7" name="Picture 6" descr="A group of people standing next to a large red object in the snow&#10;&#10;AI-generated content may be incorrect.">
            <a:extLst>
              <a:ext uri="{FF2B5EF4-FFF2-40B4-BE49-F238E27FC236}">
                <a16:creationId xmlns:a16="http://schemas.microsoft.com/office/drawing/2014/main" id="{58E61978-5280-42D8-4F12-70FF105F28B6}"/>
              </a:ext>
            </a:extLst>
          </p:cNvPr>
          <p:cNvPicPr>
            <a:picLocks noChangeAspect="1"/>
          </p:cNvPicPr>
          <p:nvPr/>
        </p:nvPicPr>
        <p:blipFill>
          <a:blip r:embed="rId4" cstate="screen">
            <a:extLst>
              <a:ext uri="{28A0092B-C50C-407E-A947-70E740481C1C}">
                <a14:useLocalDpi xmlns:a14="http://schemas.microsoft.com/office/drawing/2010/main"/>
              </a:ext>
            </a:extLst>
          </a:blip>
          <a:srcRect b="-2"/>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6" name="Picture 5" descr="A person wearing a helmet and goggles&#10;&#10;AI-generated content may be incorrect.">
            <a:extLst>
              <a:ext uri="{FF2B5EF4-FFF2-40B4-BE49-F238E27FC236}">
                <a16:creationId xmlns:a16="http://schemas.microsoft.com/office/drawing/2014/main" id="{9DD7D235-819E-5E5B-D3E3-FC40560FCBBE}"/>
              </a:ext>
            </a:extLst>
          </p:cNvPr>
          <p:cNvPicPr>
            <a:picLocks noChangeAspect="1"/>
          </p:cNvPicPr>
          <p:nvPr/>
        </p:nvPicPr>
        <p:blipFill>
          <a:blip r:embed="rId5" cstate="screen">
            <a:extLst>
              <a:ext uri="{28A0092B-C50C-407E-A947-70E740481C1C}">
                <a14:useLocalDpi xmlns:a14="http://schemas.microsoft.com/office/drawing/2010/main"/>
              </a:ext>
            </a:extLst>
          </a:blip>
          <a:srcRect r="-4" b="-4"/>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1026" name="Picture 2">
            <a:extLst>
              <a:ext uri="{FF2B5EF4-FFF2-40B4-BE49-F238E27FC236}">
                <a16:creationId xmlns:a16="http://schemas.microsoft.com/office/drawing/2014/main" id="{3215A162-724E-A9CC-5012-75D0B27407F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3"/>
          <a:stretch/>
        </p:blipFill>
        <p:spPr bwMode="auto">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a:extLst>
            <a:ext uri="{909E8E84-426E-40DD-AFC4-6F175D3DCCD1}">
              <a14:hiddenFill xmlns:a14="http://schemas.microsoft.com/office/drawing/2010/main">
                <a:solidFill>
                  <a:srgbClr val="FFFFFF"/>
                </a:solidFill>
              </a14:hiddenFill>
            </a:ext>
          </a:extLst>
        </p:spPr>
      </p:pic>
      <p:grpSp>
        <p:nvGrpSpPr>
          <p:cNvPr id="1062" name="Group 1061">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063" name="Freeform: Shape 1062">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4" name="Freeform: Shape 1063">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7">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0EACEFFF-3C98-2FE3-FAE3-4136B1A9AA6A}"/>
              </a:ext>
            </a:extLst>
          </p:cNvPr>
          <p:cNvSpPr txBox="1"/>
          <p:nvPr/>
        </p:nvSpPr>
        <p:spPr>
          <a:xfrm>
            <a:off x="5661026" y="4179417"/>
            <a:ext cx="5692774" cy="1077411"/>
          </a:xfrm>
          <a:prstGeom prst="rect">
            <a:avLst/>
          </a:prstGeom>
        </p:spPr>
        <p:txBody>
          <a:bodyPr vert="horz" lIns="91440" tIns="45720" rIns="91440" bIns="45720" rtlCol="0">
            <a:noAutofit/>
          </a:bodyPr>
          <a:lstStyle/>
          <a:p>
            <a:pPr marL="114300">
              <a:lnSpc>
                <a:spcPct val="90000"/>
              </a:lnSpc>
              <a:buNone/>
            </a:pPr>
            <a:r>
              <a:rPr lang="en-US" sz="2000" b="1" dirty="0">
                <a:solidFill>
                  <a:schemeClr val="bg1">
                    <a:alpha val="80000"/>
                  </a:schemeClr>
                </a:solidFill>
                <a:latin typeface="+mn-lt"/>
                <a:sym typeface="Wingdings" panose="05000000000000000000" pitchFamily="2" charset="2"/>
              </a:rPr>
              <a:t>   </a:t>
            </a:r>
            <a:r>
              <a:rPr lang="en-US" sz="2000" b="1" dirty="0">
                <a:solidFill>
                  <a:schemeClr val="bg1">
                    <a:alpha val="80000"/>
                  </a:schemeClr>
                </a:solidFill>
                <a:latin typeface="+mn-lt"/>
              </a:rPr>
              <a:t>Active listening</a:t>
            </a:r>
          </a:p>
          <a:p>
            <a:pPr marL="114300">
              <a:lnSpc>
                <a:spcPct val="90000"/>
              </a:lnSpc>
              <a:buNone/>
            </a:pPr>
            <a:r>
              <a:rPr lang="en-US" sz="2000" b="1" dirty="0">
                <a:solidFill>
                  <a:schemeClr val="bg1">
                    <a:alpha val="80000"/>
                  </a:schemeClr>
                </a:solidFill>
                <a:sym typeface="Wingdings" panose="05000000000000000000" pitchFamily="2" charset="2"/>
              </a:rPr>
              <a:t>   </a:t>
            </a:r>
            <a:r>
              <a:rPr lang="en-US" sz="2000" b="1" dirty="0">
                <a:solidFill>
                  <a:schemeClr val="bg1">
                    <a:alpha val="80000"/>
                  </a:schemeClr>
                </a:solidFill>
                <a:latin typeface="+mn-lt"/>
              </a:rPr>
              <a:t>Readback/hear back</a:t>
            </a:r>
          </a:p>
          <a:p>
            <a:pPr marL="457200" indent="-342900">
              <a:lnSpc>
                <a:spcPct val="90000"/>
              </a:lnSpc>
              <a:buFont typeface="Wingdings" panose="05000000000000000000" pitchFamily="2" charset="2"/>
              <a:buChar char="ü"/>
            </a:pPr>
            <a:r>
              <a:rPr lang="en-US" sz="2000" b="1" dirty="0">
                <a:solidFill>
                  <a:schemeClr val="bg1">
                    <a:alpha val="80000"/>
                  </a:schemeClr>
                </a:solidFill>
                <a:latin typeface="+mn-lt"/>
              </a:rPr>
              <a:t>Clarification</a:t>
            </a:r>
          </a:p>
          <a:p>
            <a:pPr marL="457200" indent="-342900">
              <a:lnSpc>
                <a:spcPct val="90000"/>
              </a:lnSpc>
              <a:buFont typeface="Wingdings" panose="05000000000000000000" pitchFamily="2" charset="2"/>
              <a:buChar char="ü"/>
            </a:pPr>
            <a:r>
              <a:rPr lang="en-US" sz="2000" b="1" dirty="0">
                <a:solidFill>
                  <a:schemeClr val="bg1">
                    <a:alpha val="80000"/>
                  </a:schemeClr>
                </a:solidFill>
                <a:latin typeface="+mn-lt"/>
              </a:rPr>
              <a:t>Questioning</a:t>
            </a:r>
          </a:p>
          <a:p>
            <a:pPr marL="114300">
              <a:lnSpc>
                <a:spcPct val="90000"/>
              </a:lnSpc>
              <a:buNone/>
            </a:pPr>
            <a:r>
              <a:rPr lang="en-US" sz="2000" b="1" dirty="0">
                <a:solidFill>
                  <a:schemeClr val="bg1">
                    <a:alpha val="80000"/>
                  </a:schemeClr>
                </a:solidFill>
                <a:sym typeface="Wingdings" panose="05000000000000000000" pitchFamily="2" charset="2"/>
              </a:rPr>
              <a:t>   </a:t>
            </a:r>
            <a:r>
              <a:rPr lang="en-US" sz="2000" b="1" dirty="0">
                <a:solidFill>
                  <a:schemeClr val="bg1">
                    <a:alpha val="80000"/>
                  </a:schemeClr>
                </a:solidFill>
                <a:latin typeface="+mn-lt"/>
              </a:rPr>
              <a:t>Procedures</a:t>
            </a:r>
          </a:p>
          <a:p>
            <a:pPr marL="114300">
              <a:lnSpc>
                <a:spcPct val="90000"/>
              </a:lnSpc>
              <a:buNone/>
            </a:pPr>
            <a:r>
              <a:rPr lang="en-US" sz="2000" b="1" dirty="0">
                <a:solidFill>
                  <a:schemeClr val="bg1">
                    <a:alpha val="80000"/>
                  </a:schemeClr>
                </a:solidFill>
                <a:sym typeface="Wingdings" panose="05000000000000000000" pitchFamily="2" charset="2"/>
              </a:rPr>
              <a:t>   </a:t>
            </a:r>
            <a:r>
              <a:rPr lang="en-US" sz="2000" b="1" dirty="0">
                <a:solidFill>
                  <a:schemeClr val="bg1">
                    <a:alpha val="80000"/>
                  </a:schemeClr>
                </a:solidFill>
                <a:latin typeface="+mn-lt"/>
              </a:rPr>
              <a:t>Checklists</a:t>
            </a:r>
          </a:p>
        </p:txBody>
      </p:sp>
    </p:spTree>
    <p:custDataLst>
      <p:tags r:id="rId1"/>
    </p:custDataLst>
    <p:extLst>
      <p:ext uri="{BB962C8B-B14F-4D97-AF65-F5344CB8AC3E}">
        <p14:creationId xmlns:p14="http://schemas.microsoft.com/office/powerpoint/2010/main" val="172235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58B75B0-9758-E5AF-E94B-624064261E8D}"/>
              </a:ext>
            </a:extLst>
          </p:cNvPr>
          <p:cNvSpPr txBox="1">
            <a:spLocks/>
          </p:cNvSpPr>
          <p:nvPr/>
        </p:nvSpPr>
        <p:spPr>
          <a:xfrm>
            <a:off x="838200" y="448721"/>
            <a:ext cx="4707671" cy="1225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600"/>
              </a:spcAft>
            </a:pPr>
            <a:r>
              <a:rPr lang="en-US" sz="3800" b="1" kern="1200" dirty="0">
                <a:solidFill>
                  <a:srgbClr val="31E6EF"/>
                </a:solidFill>
                <a:latin typeface="+mj-lt"/>
                <a:ea typeface="+mj-ea"/>
                <a:cs typeface="+mj-cs"/>
              </a:rPr>
              <a:t>Teamwork</a:t>
            </a:r>
          </a:p>
        </p:txBody>
      </p:sp>
      <p:cxnSp>
        <p:nvCxnSpPr>
          <p:cNvPr id="22" name="Straight Connector 2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6907825-7897-F8C6-FB2B-29DAF5082009}"/>
              </a:ext>
            </a:extLst>
          </p:cNvPr>
          <p:cNvSpPr txBox="1"/>
          <p:nvPr/>
        </p:nvSpPr>
        <p:spPr>
          <a:xfrm>
            <a:off x="831873" y="2123092"/>
            <a:ext cx="5109331" cy="3647710"/>
          </a:xfrm>
          <a:prstGeom prst="rect">
            <a:avLst/>
          </a:prstGeom>
        </p:spPr>
        <p:txBody>
          <a:bodyPr vert="horz" lIns="91440" tIns="45720" rIns="91440" bIns="45720" rtlCol="0">
            <a:normAutofit/>
          </a:bodyPr>
          <a:lstStyle/>
          <a:p>
            <a:pPr marL="457200" indent="-342900">
              <a:lnSpc>
                <a:spcPct val="90000"/>
              </a:lnSpc>
              <a:buFont typeface="Wingdings" panose="05000000000000000000" pitchFamily="2" charset="2"/>
              <a:buChar char="ü"/>
            </a:pPr>
            <a:r>
              <a:rPr lang="en-US" b="1" dirty="0">
                <a:solidFill>
                  <a:schemeClr val="bg1"/>
                </a:solidFill>
                <a:latin typeface="+mn-lt"/>
              </a:rPr>
              <a:t>Single-pilot resource management </a:t>
            </a:r>
          </a:p>
          <a:p>
            <a:pPr marL="457200" indent="-342900">
              <a:lnSpc>
                <a:spcPct val="90000"/>
              </a:lnSpc>
              <a:buFont typeface="Wingdings" panose="05000000000000000000" pitchFamily="2" charset="2"/>
              <a:buChar char="ü"/>
            </a:pPr>
            <a:r>
              <a:rPr lang="en-US" b="1" dirty="0">
                <a:solidFill>
                  <a:schemeClr val="bg1"/>
                </a:solidFill>
                <a:latin typeface="+mn-lt"/>
              </a:rPr>
              <a:t>Crew resource management</a:t>
            </a:r>
            <a:r>
              <a:rPr lang="en-US" b="1" dirty="0">
                <a:solidFill>
                  <a:schemeClr val="bg1"/>
                </a:solidFill>
                <a:sym typeface="Wingdings" panose="05000000000000000000" pitchFamily="2" charset="2"/>
              </a:rPr>
              <a:t>  </a:t>
            </a:r>
          </a:p>
          <a:p>
            <a:pPr marL="457200" indent="-342900">
              <a:lnSpc>
                <a:spcPct val="90000"/>
              </a:lnSpc>
              <a:buFont typeface="Wingdings" panose="05000000000000000000" pitchFamily="2" charset="2"/>
              <a:buChar char="ü"/>
            </a:pPr>
            <a:r>
              <a:rPr lang="en-US" b="1" dirty="0">
                <a:solidFill>
                  <a:schemeClr val="bg1"/>
                </a:solidFill>
                <a:latin typeface="+mn-lt"/>
              </a:rPr>
              <a:t>Pilot / Controller communication</a:t>
            </a:r>
          </a:p>
          <a:p>
            <a:pPr marL="457200" indent="-342900">
              <a:lnSpc>
                <a:spcPct val="90000"/>
              </a:lnSpc>
              <a:buFont typeface="Wingdings" panose="05000000000000000000" pitchFamily="2" charset="2"/>
              <a:buChar char="ü"/>
            </a:pPr>
            <a:r>
              <a:rPr lang="en-US" b="1" dirty="0">
                <a:solidFill>
                  <a:schemeClr val="bg1"/>
                </a:solidFill>
                <a:latin typeface="+mn-lt"/>
              </a:rPr>
              <a:t>Pilot / Passenger, Maintenance, Ramp, Wx, flight planning &amp; CFI coordination.</a:t>
            </a:r>
          </a:p>
        </p:txBody>
      </p:sp>
      <p:cxnSp>
        <p:nvCxnSpPr>
          <p:cNvPr id="23" name="Straight Connector 2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A group of men in front of an airplane">
            <a:extLst>
              <a:ext uri="{FF2B5EF4-FFF2-40B4-BE49-F238E27FC236}">
                <a16:creationId xmlns:a16="http://schemas.microsoft.com/office/drawing/2014/main" id="{03E46C34-9371-8C50-4F89-654789EBF935}"/>
              </a:ext>
            </a:extLst>
          </p:cNvPr>
          <p:cNvPicPr>
            <a:picLocks noChangeAspect="1"/>
          </p:cNvPicPr>
          <p:nvPr/>
        </p:nvPicPr>
        <p:blipFill>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525453" y="1204880"/>
            <a:ext cx="5666547" cy="4448239"/>
          </a:xfrm>
          <a:prstGeom prst="rect">
            <a:avLst/>
          </a:prstGeom>
        </p:spPr>
      </p:pic>
      <p:sp>
        <p:nvSpPr>
          <p:cNvPr id="8" name="TextBox 7">
            <a:extLst>
              <a:ext uri="{FF2B5EF4-FFF2-40B4-BE49-F238E27FC236}">
                <a16:creationId xmlns:a16="http://schemas.microsoft.com/office/drawing/2014/main" id="{1742F5B9-9D4D-D5A8-4D21-71FA76C5D9CB}"/>
              </a:ext>
            </a:extLst>
          </p:cNvPr>
          <p:cNvSpPr txBox="1"/>
          <p:nvPr/>
        </p:nvSpPr>
        <p:spPr>
          <a:xfrm>
            <a:off x="9594814" y="5453064"/>
            <a:ext cx="2597186" cy="200055"/>
          </a:xfrm>
          <a:prstGeom prst="rect">
            <a:avLst/>
          </a:prstGeom>
          <a:solidFill>
            <a:srgbClr val="000000"/>
          </a:solidFill>
        </p:spPr>
        <p:txBody>
          <a:bodyPr wrap="none" rtlCol="0">
            <a:spAutoFit/>
          </a:bodyPr>
          <a:lstStyle/>
          <a:p>
            <a:pPr algn="r"/>
            <a:r>
              <a:rPr lang="en-US" sz="700">
                <a:solidFill>
                  <a:srgbClr val="FFFFFF"/>
                </a:solidFill>
                <a:latin typeface="+mn-lt"/>
                <a:hlinkClick r:id="rId5" tooltip="https://courses.lumenlearning.com/boundless-ushistory/chapter/social-effects-of-the-war/">
                  <a:extLst>
                    <a:ext uri="{A12FA001-AC4F-418D-AE19-62706E023703}">
                      <ahyp:hlinkClr xmlns:ahyp="http://schemas.microsoft.com/office/drawing/2018/hyperlinkcolor" val="tx"/>
                    </a:ext>
                  </a:extLst>
                </a:hlinkClick>
              </a:rPr>
              <a:t>This Photo</a:t>
            </a:r>
            <a:r>
              <a:rPr lang="en-US" sz="700">
                <a:solidFill>
                  <a:srgbClr val="FFFFFF"/>
                </a:solidFill>
                <a:latin typeface="+mn-lt"/>
              </a:rPr>
              <a:t> by Unknown Author is licensed under </a:t>
            </a:r>
            <a:r>
              <a:rPr lang="en-US" sz="700">
                <a:solidFill>
                  <a:srgbClr val="FFFFFF"/>
                </a:solidFill>
                <a:latin typeface="+mn-lt"/>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latin typeface="+mn-lt"/>
            </a:endParaRPr>
          </a:p>
        </p:txBody>
      </p:sp>
    </p:spTree>
    <p:custDataLst>
      <p:tags r:id="rId1"/>
    </p:custDataLst>
    <p:extLst>
      <p:ext uri="{BB962C8B-B14F-4D97-AF65-F5344CB8AC3E}">
        <p14:creationId xmlns:p14="http://schemas.microsoft.com/office/powerpoint/2010/main" val="3900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58B75B0-9758-E5AF-E94B-624064261E8D}"/>
              </a:ext>
            </a:extLst>
          </p:cNvPr>
          <p:cNvSpPr txBox="1">
            <a:spLocks/>
          </p:cNvSpPr>
          <p:nvPr/>
        </p:nvSpPr>
        <p:spPr>
          <a:xfrm>
            <a:off x="838199" y="448721"/>
            <a:ext cx="5257801" cy="1225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600"/>
              </a:spcAft>
            </a:pPr>
            <a:r>
              <a:rPr lang="en-US" sz="3800" b="1" kern="1200" dirty="0">
                <a:solidFill>
                  <a:srgbClr val="31E6EF"/>
                </a:solidFill>
                <a:latin typeface="+mj-lt"/>
                <a:ea typeface="+mj-ea"/>
                <a:cs typeface="+mj-cs"/>
              </a:rPr>
              <a:t>Situational Awareness</a:t>
            </a: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CD3F897-83D2-9BDD-16A4-40DE37787316}"/>
              </a:ext>
            </a:extLst>
          </p:cNvPr>
          <p:cNvSpPr txBox="1"/>
          <p:nvPr/>
        </p:nvSpPr>
        <p:spPr>
          <a:xfrm>
            <a:off x="897769" y="1909192"/>
            <a:ext cx="4586513" cy="3647710"/>
          </a:xfrm>
          <a:prstGeom prst="rect">
            <a:avLst/>
          </a:prstGeom>
        </p:spPr>
        <p:txBody>
          <a:bodyPr vert="horz" lIns="91440" tIns="45720" rIns="91440" bIns="45720" rtlCol="0">
            <a:normAutofit/>
          </a:bodyPr>
          <a:lstStyle/>
          <a:p>
            <a:pPr marL="457200" indent="-342900">
              <a:lnSpc>
                <a:spcPct val="90000"/>
              </a:lnSpc>
              <a:buFont typeface="Wingdings" panose="05000000000000000000" pitchFamily="2" charset="2"/>
              <a:buChar char="ü"/>
            </a:pPr>
            <a:r>
              <a:rPr lang="en-US" b="1" dirty="0">
                <a:solidFill>
                  <a:schemeClr val="bg1"/>
                </a:solidFill>
              </a:rPr>
              <a:t>Scenario-based instruction</a:t>
            </a:r>
            <a:endParaRPr lang="en-US" b="1" dirty="0">
              <a:solidFill>
                <a:schemeClr val="bg1"/>
              </a:solidFill>
              <a:latin typeface="+mn-lt"/>
            </a:endParaRPr>
          </a:p>
          <a:p>
            <a:pPr marL="914400" lvl="1" indent="-342900">
              <a:lnSpc>
                <a:spcPct val="90000"/>
              </a:lnSpc>
              <a:buFont typeface="Wingdings" panose="05000000000000000000" pitchFamily="2" charset="2"/>
              <a:buChar char="ü"/>
            </a:pPr>
            <a:r>
              <a:rPr lang="en-US" b="1" dirty="0">
                <a:solidFill>
                  <a:schemeClr val="bg1"/>
                </a:solidFill>
                <a:latin typeface="+mn-lt"/>
              </a:rPr>
              <a:t>Weather and terrain</a:t>
            </a:r>
          </a:p>
          <a:p>
            <a:pPr marL="914400" lvl="1" indent="-342900">
              <a:lnSpc>
                <a:spcPct val="90000"/>
              </a:lnSpc>
              <a:buFont typeface="Wingdings" panose="05000000000000000000" pitchFamily="2" charset="2"/>
              <a:buChar char="ü"/>
            </a:pPr>
            <a:r>
              <a:rPr lang="en-US" b="1" dirty="0">
                <a:solidFill>
                  <a:schemeClr val="bg1"/>
                </a:solidFill>
                <a:latin typeface="+mn-lt"/>
              </a:rPr>
              <a:t>Aircraft and systems</a:t>
            </a:r>
          </a:p>
          <a:p>
            <a:pPr marL="914400" lvl="1" indent="-342900">
              <a:lnSpc>
                <a:spcPct val="90000"/>
              </a:lnSpc>
              <a:buFont typeface="Wingdings" panose="05000000000000000000" pitchFamily="2" charset="2"/>
              <a:buChar char="ü"/>
            </a:pPr>
            <a:r>
              <a:rPr lang="en-US" b="1" dirty="0">
                <a:solidFill>
                  <a:schemeClr val="bg1"/>
                </a:solidFill>
                <a:latin typeface="+mn-lt"/>
              </a:rPr>
              <a:t>Fuel        </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indoor, several&#10;&#10;AI-generated content may be incorrect.">
            <a:extLst>
              <a:ext uri="{FF2B5EF4-FFF2-40B4-BE49-F238E27FC236}">
                <a16:creationId xmlns:a16="http://schemas.microsoft.com/office/drawing/2014/main" id="{917D74B3-EA89-28FC-2FE8-77C365C03A19}"/>
              </a:ext>
            </a:extLst>
          </p:cNvPr>
          <p:cNvPicPr>
            <a:picLocks noChangeAspect="1"/>
          </p:cNvPicPr>
          <p:nvPr/>
        </p:nvPicPr>
        <p:blipFill>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525453" y="1502374"/>
            <a:ext cx="5666547" cy="3853251"/>
          </a:xfrm>
          <a:prstGeom prst="rect">
            <a:avLst/>
          </a:prstGeom>
        </p:spPr>
      </p:pic>
      <p:sp>
        <p:nvSpPr>
          <p:cNvPr id="11" name="TextBox 10">
            <a:extLst>
              <a:ext uri="{FF2B5EF4-FFF2-40B4-BE49-F238E27FC236}">
                <a16:creationId xmlns:a16="http://schemas.microsoft.com/office/drawing/2014/main" id="{D40E139C-5F77-42DD-38E6-E17542A992D3}"/>
              </a:ext>
            </a:extLst>
          </p:cNvPr>
          <p:cNvSpPr txBox="1"/>
          <p:nvPr/>
        </p:nvSpPr>
        <p:spPr>
          <a:xfrm>
            <a:off x="9594815" y="5155570"/>
            <a:ext cx="2597185" cy="200055"/>
          </a:xfrm>
          <a:prstGeom prst="rect">
            <a:avLst/>
          </a:prstGeom>
          <a:solidFill>
            <a:srgbClr val="000000"/>
          </a:solidFill>
        </p:spPr>
        <p:txBody>
          <a:bodyPr wrap="none" rtlCol="0">
            <a:spAutoFit/>
          </a:bodyPr>
          <a:lstStyle/>
          <a:p>
            <a:pPr algn="r"/>
            <a:r>
              <a:rPr lang="en-US" sz="700">
                <a:solidFill>
                  <a:srgbClr val="FFFFFF"/>
                </a:solidFill>
                <a:latin typeface="+mn-lt"/>
                <a:hlinkClick r:id="rId5" tooltip="https://en.wikipedia.org/wiki/Flying_trapeze">
                  <a:extLst>
                    <a:ext uri="{A12FA001-AC4F-418D-AE19-62706E023703}">
                      <ahyp:hlinkClr xmlns:ahyp="http://schemas.microsoft.com/office/drawing/2018/hyperlinkcolor" val="tx"/>
                    </a:ext>
                  </a:extLst>
                </a:hlinkClick>
              </a:rPr>
              <a:t>This Photo</a:t>
            </a:r>
            <a:r>
              <a:rPr lang="en-US" sz="700">
                <a:solidFill>
                  <a:srgbClr val="FFFFFF"/>
                </a:solidFill>
                <a:latin typeface="+mn-lt"/>
              </a:rPr>
              <a:t> by Unknown Author is licensed under </a:t>
            </a:r>
            <a:r>
              <a:rPr lang="en-US" sz="700">
                <a:solidFill>
                  <a:srgbClr val="FFFFFF"/>
                </a:solidFill>
                <a:latin typeface="+mn-lt"/>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latin typeface="+mn-lt"/>
            </a:endParaRPr>
          </a:p>
        </p:txBody>
      </p:sp>
    </p:spTree>
    <p:custDataLst>
      <p:tags r:id="rId1"/>
    </p:custDataLst>
    <p:extLst>
      <p:ext uri="{BB962C8B-B14F-4D97-AF65-F5344CB8AC3E}">
        <p14:creationId xmlns:p14="http://schemas.microsoft.com/office/powerpoint/2010/main" val="180590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154EA6D-99D4-7593-F93E-5B7704C745F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EBDBE82-1116-B674-9C66-2BFBD8D456F7}"/>
              </a:ext>
            </a:extLst>
          </p:cNvPr>
          <p:cNvSpPr txBox="1"/>
          <p:nvPr/>
        </p:nvSpPr>
        <p:spPr>
          <a:xfrm>
            <a:off x="752211" y="1653710"/>
            <a:ext cx="4921758" cy="4859802"/>
          </a:xfrm>
          <a:prstGeom prst="rect">
            <a:avLst/>
          </a:prstGeom>
        </p:spPr>
        <p:txBody>
          <a:bodyPr vert="horz" lIns="91440" tIns="45720" rIns="91440" bIns="45720" rtlCol="0">
            <a:normAutofit fontScale="40000" lnSpcReduction="20000"/>
          </a:bodyPr>
          <a:lstStyle/>
          <a:p>
            <a:pPr marL="342900" indent="-342900">
              <a:lnSpc>
                <a:spcPct val="90000"/>
              </a:lnSpc>
              <a:buFont typeface="Wingdings" panose="05000000000000000000" pitchFamily="2" charset="2"/>
              <a:buChar char="ü"/>
            </a:pPr>
            <a:r>
              <a:rPr lang="en-US" sz="6000" b="1" dirty="0">
                <a:solidFill>
                  <a:srgbClr val="32F2F2"/>
                </a:solidFill>
                <a:latin typeface="+mn-lt"/>
              </a:rPr>
              <a:t>Hazard</a:t>
            </a:r>
            <a:r>
              <a:rPr lang="en-US" sz="6000" b="1" dirty="0">
                <a:solidFill>
                  <a:schemeClr val="bg1"/>
                </a:solidFill>
                <a:latin typeface="+mn-lt"/>
              </a:rPr>
              <a:t> </a:t>
            </a:r>
            <a:r>
              <a:rPr lang="en-US" sz="7000" b="1" dirty="0">
                <a:solidFill>
                  <a:schemeClr val="bg1"/>
                </a:solidFill>
                <a:latin typeface="+mn-lt"/>
              </a:rPr>
              <a:t>–</a:t>
            </a:r>
            <a:r>
              <a:rPr lang="en-US" sz="6000" b="1" dirty="0">
                <a:solidFill>
                  <a:schemeClr val="bg1"/>
                </a:solidFill>
                <a:latin typeface="+mn-lt"/>
              </a:rPr>
              <a:t> </a:t>
            </a:r>
            <a:r>
              <a:rPr lang="en-US" sz="6000" b="1" i="1" dirty="0">
                <a:solidFill>
                  <a:schemeClr val="bg1"/>
                </a:solidFill>
                <a:latin typeface="+mn-lt"/>
              </a:rPr>
              <a:t>a condition, object or circumstance that could cause or contribute to an unwanted event</a:t>
            </a:r>
            <a:br>
              <a:rPr lang="en-US" sz="4400" b="1" i="1" dirty="0">
                <a:solidFill>
                  <a:schemeClr val="bg1"/>
                </a:solidFill>
                <a:latin typeface="+mn-lt"/>
              </a:rPr>
            </a:br>
            <a:endParaRPr lang="en-US" sz="4400" b="1" dirty="0">
              <a:solidFill>
                <a:schemeClr val="bg1"/>
              </a:solidFill>
              <a:latin typeface="+mn-lt"/>
            </a:endParaRPr>
          </a:p>
          <a:p>
            <a:pPr>
              <a:lnSpc>
                <a:spcPct val="90000"/>
              </a:lnSpc>
              <a:buNone/>
            </a:pPr>
            <a:r>
              <a:rPr lang="en-US" sz="4400" b="1" dirty="0">
                <a:solidFill>
                  <a:schemeClr val="bg1"/>
                </a:solidFill>
                <a:latin typeface="+mn-lt"/>
              </a:rPr>
              <a:t> </a:t>
            </a:r>
            <a:r>
              <a:rPr lang="en-US" sz="5100" b="1" dirty="0">
                <a:solidFill>
                  <a:schemeClr val="bg1"/>
                </a:solidFill>
                <a:sym typeface="Wingdings" panose="05000000000000000000" pitchFamily="2" charset="2"/>
              </a:rPr>
              <a:t> </a:t>
            </a:r>
            <a:r>
              <a:rPr lang="en-US" sz="6000" b="1" dirty="0">
                <a:solidFill>
                  <a:srgbClr val="32F2F2"/>
                </a:solidFill>
                <a:sym typeface="Wingdings" panose="05000000000000000000" pitchFamily="2" charset="2"/>
              </a:rPr>
              <a:t>Risk – </a:t>
            </a:r>
            <a:r>
              <a:rPr lang="en-US" sz="6000" b="1" i="1" dirty="0">
                <a:solidFill>
                  <a:schemeClr val="bg1"/>
                </a:solidFill>
                <a:latin typeface="+mn-lt"/>
              </a:rPr>
              <a:t>the future influence</a:t>
            </a:r>
            <a:br>
              <a:rPr lang="en-US" sz="6000" b="1" i="1" dirty="0">
                <a:solidFill>
                  <a:schemeClr val="bg1"/>
                </a:solidFill>
                <a:latin typeface="+mn-lt"/>
              </a:rPr>
            </a:br>
            <a:r>
              <a:rPr lang="en-US" sz="6000" b="1" i="1" dirty="0">
                <a:solidFill>
                  <a:schemeClr val="bg1"/>
                </a:solidFill>
                <a:latin typeface="+mn-lt"/>
              </a:rPr>
              <a:t>    of hazards on safe operations</a:t>
            </a:r>
            <a:endParaRPr lang="en-US" sz="6000" b="1" dirty="0">
              <a:solidFill>
                <a:schemeClr val="bg1"/>
              </a:solidFill>
              <a:latin typeface="+mn-lt"/>
            </a:endParaRPr>
          </a:p>
          <a:p>
            <a:pPr lvl="1">
              <a:lnSpc>
                <a:spcPct val="90000"/>
              </a:lnSpc>
              <a:buNone/>
            </a:pPr>
            <a:endParaRPr lang="en-US" sz="4400" b="1" dirty="0">
              <a:solidFill>
                <a:srgbClr val="32F2F2"/>
              </a:solidFill>
              <a:latin typeface="+mn-lt"/>
            </a:endParaRPr>
          </a:p>
          <a:p>
            <a:pPr marL="342900" indent="-342900">
              <a:lnSpc>
                <a:spcPct val="90000"/>
              </a:lnSpc>
              <a:buFont typeface="Wingdings" panose="05000000000000000000" pitchFamily="2" charset="2"/>
              <a:buChar char="ü"/>
            </a:pPr>
            <a:r>
              <a:rPr lang="en-US" sz="6000" b="1" dirty="0">
                <a:solidFill>
                  <a:srgbClr val="32F2F2"/>
                </a:solidFill>
                <a:latin typeface="+mn-lt"/>
              </a:rPr>
              <a:t>Risk Assessment – </a:t>
            </a:r>
            <a:r>
              <a:rPr lang="en-US" sz="6000" b="1" i="1" dirty="0">
                <a:solidFill>
                  <a:srgbClr val="32F2F2"/>
                </a:solidFill>
                <a:latin typeface="+mn-lt"/>
              </a:rPr>
              <a:t>h</a:t>
            </a:r>
            <a:r>
              <a:rPr lang="en-US" sz="6000" b="1" i="1" dirty="0">
                <a:solidFill>
                  <a:schemeClr val="bg1"/>
                </a:solidFill>
                <a:latin typeface="+mn-lt"/>
              </a:rPr>
              <a:t>ow likely are identified hazards to impact flight operations and how severe will the consequences be if they do?</a:t>
            </a:r>
            <a:endParaRPr lang="en-US" sz="4200" b="1" dirty="0">
              <a:solidFill>
                <a:schemeClr val="bg1"/>
              </a:solidFill>
              <a:latin typeface="+mn-lt"/>
            </a:endParaRPr>
          </a:p>
          <a:p>
            <a:pPr>
              <a:lnSpc>
                <a:spcPct val="90000"/>
              </a:lnSpc>
              <a:buNone/>
            </a:pPr>
            <a:endParaRPr lang="en-US" sz="2000" b="1" dirty="0">
              <a:solidFill>
                <a:schemeClr val="bg1"/>
              </a:solidFill>
              <a:latin typeface="+mn-lt"/>
            </a:endParaRPr>
          </a:p>
        </p:txBody>
      </p:sp>
      <p:sp>
        <p:nvSpPr>
          <p:cNvPr id="4" name="Title 1">
            <a:extLst>
              <a:ext uri="{FF2B5EF4-FFF2-40B4-BE49-F238E27FC236}">
                <a16:creationId xmlns:a16="http://schemas.microsoft.com/office/drawing/2014/main" id="{08E43398-5CA8-5233-7373-FB1BFD51BD88}"/>
              </a:ext>
            </a:extLst>
          </p:cNvPr>
          <p:cNvSpPr txBox="1">
            <a:spLocks/>
          </p:cNvSpPr>
          <p:nvPr/>
        </p:nvSpPr>
        <p:spPr>
          <a:xfrm>
            <a:off x="409575" y="344488"/>
            <a:ext cx="11325225" cy="736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solidFill>
                  <a:srgbClr val="32F2F2"/>
                </a:solidFill>
              </a:rPr>
              <a:t>Safety Risk Management</a:t>
            </a:r>
          </a:p>
          <a:p>
            <a:pPr fontAlgn="auto">
              <a:spcAft>
                <a:spcPts val="0"/>
              </a:spcAft>
            </a:pPr>
            <a:endParaRPr lang="en-US" b="1" dirty="0">
              <a:solidFill>
                <a:srgbClr val="002060"/>
              </a:solidFill>
            </a:endParaRPr>
          </a:p>
        </p:txBody>
      </p:sp>
      <p:sp>
        <p:nvSpPr>
          <p:cNvPr id="10" name="TextBox 9">
            <a:extLst>
              <a:ext uri="{FF2B5EF4-FFF2-40B4-BE49-F238E27FC236}">
                <a16:creationId xmlns:a16="http://schemas.microsoft.com/office/drawing/2014/main" id="{C21E2444-9931-CF2E-1F80-83CDAF85A168}"/>
              </a:ext>
            </a:extLst>
          </p:cNvPr>
          <p:cNvSpPr txBox="1"/>
          <p:nvPr/>
        </p:nvSpPr>
        <p:spPr>
          <a:xfrm>
            <a:off x="8064500" y="2725823"/>
            <a:ext cx="2247900" cy="369332"/>
          </a:xfrm>
          <a:prstGeom prst="rect">
            <a:avLst/>
          </a:prstGeom>
          <a:noFill/>
        </p:spPr>
        <p:txBody>
          <a:bodyPr wrap="square" rtlCol="0">
            <a:spAutoFit/>
          </a:bodyPr>
          <a:lstStyle/>
          <a:p>
            <a:pPr>
              <a:buNone/>
            </a:pPr>
            <a:r>
              <a:rPr lang="en-US" sz="1800" b="1" dirty="0"/>
              <a:t>Error Management</a:t>
            </a:r>
          </a:p>
        </p:txBody>
      </p:sp>
      <p:sp>
        <p:nvSpPr>
          <p:cNvPr id="11" name="TextBox 10">
            <a:extLst>
              <a:ext uri="{FF2B5EF4-FFF2-40B4-BE49-F238E27FC236}">
                <a16:creationId xmlns:a16="http://schemas.microsoft.com/office/drawing/2014/main" id="{D9A40345-F4DB-1929-0256-D8A266AE687E}"/>
              </a:ext>
            </a:extLst>
          </p:cNvPr>
          <p:cNvSpPr txBox="1"/>
          <p:nvPr/>
        </p:nvSpPr>
        <p:spPr>
          <a:xfrm>
            <a:off x="8648700" y="2259746"/>
            <a:ext cx="2247900" cy="369332"/>
          </a:xfrm>
          <a:prstGeom prst="rect">
            <a:avLst/>
          </a:prstGeom>
          <a:noFill/>
        </p:spPr>
        <p:txBody>
          <a:bodyPr wrap="square" rtlCol="0">
            <a:spAutoFit/>
          </a:bodyPr>
          <a:lstStyle/>
          <a:p>
            <a:pPr>
              <a:buNone/>
            </a:pPr>
            <a:r>
              <a:rPr lang="en-US" sz="1800" b="1" dirty="0"/>
              <a:t>Errors</a:t>
            </a:r>
          </a:p>
        </p:txBody>
      </p:sp>
      <p:pic>
        <p:nvPicPr>
          <p:cNvPr id="2" name="Picture 1" descr="Public Domain Clip Art Image | Signs Hazard Warning | ID ...">
            <a:extLst>
              <a:ext uri="{FF2B5EF4-FFF2-40B4-BE49-F238E27FC236}">
                <a16:creationId xmlns:a16="http://schemas.microsoft.com/office/drawing/2014/main" id="{EE25F94B-4B46-1231-5C20-A7B4B5FA4A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6374" y="409691"/>
            <a:ext cx="1852550" cy="1630167"/>
          </a:xfrm>
          <a:prstGeom prst="rect">
            <a:avLst/>
          </a:prstGeom>
        </p:spPr>
      </p:pic>
      <p:pic>
        <p:nvPicPr>
          <p:cNvPr id="5" name="Picture 4" descr="Counterparty risk | Navesink International">
            <a:extLst>
              <a:ext uri="{FF2B5EF4-FFF2-40B4-BE49-F238E27FC236}">
                <a16:creationId xmlns:a16="http://schemas.microsoft.com/office/drawing/2014/main" id="{07FD2DF5-2091-F8CD-DBCD-7EBE0DD3EC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40319" y="2196217"/>
            <a:ext cx="2650128" cy="1987596"/>
          </a:xfrm>
          <a:prstGeom prst="rect">
            <a:avLst/>
          </a:prstGeom>
        </p:spPr>
      </p:pic>
      <p:pic>
        <p:nvPicPr>
          <p:cNvPr id="12" name="Picture 11">
            <a:extLst>
              <a:ext uri="{FF2B5EF4-FFF2-40B4-BE49-F238E27FC236}">
                <a16:creationId xmlns:a16="http://schemas.microsoft.com/office/drawing/2014/main" id="{BA4C00D6-000C-2096-4D76-A3A3A094693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026976" y="4201043"/>
            <a:ext cx="3491345" cy="178197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1528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0145B23-57C7-A285-5CAA-1B05CBE51C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534919-9A4B-E9E8-2013-086C3B660C0A}"/>
              </a:ext>
            </a:extLst>
          </p:cNvPr>
          <p:cNvSpPr txBox="1"/>
          <p:nvPr/>
        </p:nvSpPr>
        <p:spPr>
          <a:xfrm>
            <a:off x="698500" y="1659219"/>
            <a:ext cx="3915795" cy="3742762"/>
          </a:xfrm>
          <a:prstGeom prst="rect">
            <a:avLst/>
          </a:prstGeom>
        </p:spPr>
        <p:txBody>
          <a:bodyPr vert="horz" lIns="91440" tIns="45720" rIns="91440" bIns="45720" rtlCol="0">
            <a:normAutofit/>
          </a:bodyPr>
          <a:lstStyle/>
          <a:p>
            <a:pPr marL="342900" indent="-342900">
              <a:lnSpc>
                <a:spcPct val="90000"/>
              </a:lnSpc>
              <a:buFont typeface="Wingdings" panose="05000000000000000000" pitchFamily="2" charset="2"/>
              <a:buChar char="ü"/>
            </a:pPr>
            <a:r>
              <a:rPr lang="en-US" b="1" dirty="0">
                <a:solidFill>
                  <a:schemeClr val="bg1"/>
                </a:solidFill>
                <a:latin typeface="+mn-lt"/>
              </a:rPr>
              <a:t>A </a:t>
            </a:r>
            <a:r>
              <a:rPr lang="en-US" b="1" i="1" dirty="0">
                <a:solidFill>
                  <a:srgbClr val="32F2F2"/>
                </a:solidFill>
                <a:latin typeface="+mn-lt"/>
              </a:rPr>
              <a:t>Safety Management Approach</a:t>
            </a:r>
            <a:endParaRPr lang="en-US" b="1" dirty="0">
              <a:solidFill>
                <a:schemeClr val="bg1"/>
              </a:solidFill>
              <a:latin typeface="+mn-lt"/>
            </a:endParaRPr>
          </a:p>
          <a:p>
            <a:pPr lvl="1">
              <a:lnSpc>
                <a:spcPct val="90000"/>
              </a:lnSpc>
              <a:buNone/>
            </a:pPr>
            <a:r>
              <a:rPr lang="en-US" b="1" dirty="0">
                <a:solidFill>
                  <a:schemeClr val="bg1"/>
                </a:solidFill>
                <a:latin typeface="+mn-lt"/>
              </a:rPr>
              <a:t> </a:t>
            </a:r>
            <a:r>
              <a:rPr lang="en-US" b="1" dirty="0">
                <a:solidFill>
                  <a:schemeClr val="bg1"/>
                </a:solidFill>
                <a:sym typeface="Wingdings" panose="05000000000000000000" pitchFamily="2" charset="2"/>
              </a:rPr>
              <a:t> </a:t>
            </a:r>
            <a:r>
              <a:rPr lang="en-US" b="1" i="1" dirty="0">
                <a:solidFill>
                  <a:srgbClr val="32F2F2"/>
                </a:solidFill>
                <a:latin typeface="+mn-lt"/>
              </a:rPr>
              <a:t>Threats</a:t>
            </a:r>
            <a:endParaRPr lang="en-US" b="1" dirty="0">
              <a:solidFill>
                <a:schemeClr val="bg1"/>
              </a:solidFill>
              <a:latin typeface="+mn-lt"/>
            </a:endParaRPr>
          </a:p>
          <a:p>
            <a:pPr marL="800100" lvl="1" indent="-342900">
              <a:lnSpc>
                <a:spcPct val="90000"/>
              </a:lnSpc>
              <a:buFont typeface="Wingdings" panose="05000000000000000000" pitchFamily="2" charset="2"/>
              <a:buChar char="ü"/>
            </a:pPr>
            <a:r>
              <a:rPr lang="en-US" b="1" dirty="0">
                <a:solidFill>
                  <a:schemeClr val="bg1"/>
                </a:solidFill>
                <a:latin typeface="+mn-lt"/>
              </a:rPr>
              <a:t> </a:t>
            </a:r>
            <a:r>
              <a:rPr lang="en-US" b="1" i="1" dirty="0">
                <a:solidFill>
                  <a:srgbClr val="31E6EF"/>
                </a:solidFill>
                <a:latin typeface="+mn-lt"/>
              </a:rPr>
              <a:t>Errors</a:t>
            </a:r>
            <a:endParaRPr lang="en-US" b="1" dirty="0">
              <a:solidFill>
                <a:schemeClr val="bg1"/>
              </a:solidFill>
              <a:latin typeface="+mn-lt"/>
            </a:endParaRPr>
          </a:p>
          <a:p>
            <a:pPr marL="342900" indent="-342900">
              <a:lnSpc>
                <a:spcPct val="90000"/>
              </a:lnSpc>
              <a:buFont typeface="Wingdings" panose="05000000000000000000" pitchFamily="2" charset="2"/>
              <a:buChar char="ü"/>
            </a:pPr>
            <a:r>
              <a:rPr lang="en-US" b="1" dirty="0">
                <a:solidFill>
                  <a:schemeClr val="bg1"/>
                </a:solidFill>
                <a:latin typeface="+mn-lt"/>
              </a:rPr>
              <a:t>If not properly managed, threats and errors can lead to </a:t>
            </a:r>
            <a:r>
              <a:rPr lang="en-US" b="1" i="1" dirty="0">
                <a:solidFill>
                  <a:srgbClr val="32F2F2"/>
                </a:solidFill>
                <a:latin typeface="+mn-lt"/>
              </a:rPr>
              <a:t>Undesired Aircraft States</a:t>
            </a:r>
            <a:endParaRPr lang="en-US" b="1" dirty="0">
              <a:solidFill>
                <a:schemeClr val="bg1"/>
              </a:solidFill>
              <a:latin typeface="+mn-lt"/>
            </a:endParaRPr>
          </a:p>
          <a:p>
            <a:pPr>
              <a:lnSpc>
                <a:spcPct val="90000"/>
              </a:lnSpc>
              <a:buNone/>
            </a:pPr>
            <a:endParaRPr lang="en-US" sz="2000" b="1" dirty="0">
              <a:solidFill>
                <a:schemeClr val="bg1"/>
              </a:solidFill>
              <a:latin typeface="+mn-lt"/>
            </a:endParaRPr>
          </a:p>
        </p:txBody>
      </p:sp>
      <p:sp>
        <p:nvSpPr>
          <p:cNvPr id="4" name="Title 1">
            <a:extLst>
              <a:ext uri="{FF2B5EF4-FFF2-40B4-BE49-F238E27FC236}">
                <a16:creationId xmlns:a16="http://schemas.microsoft.com/office/drawing/2014/main" id="{F142E915-6DCE-DA61-4539-8E8E34B715B0}"/>
              </a:ext>
            </a:extLst>
          </p:cNvPr>
          <p:cNvSpPr txBox="1">
            <a:spLocks/>
          </p:cNvSpPr>
          <p:nvPr/>
        </p:nvSpPr>
        <p:spPr>
          <a:xfrm>
            <a:off x="409575" y="344488"/>
            <a:ext cx="11325225" cy="736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solidFill>
                  <a:srgbClr val="32F2F2"/>
                </a:solidFill>
              </a:rPr>
              <a:t>Threat &amp; Error Management</a:t>
            </a:r>
          </a:p>
          <a:p>
            <a:pPr fontAlgn="auto">
              <a:spcAft>
                <a:spcPts val="0"/>
              </a:spcAft>
            </a:pPr>
            <a:endParaRPr lang="en-US" b="1" dirty="0">
              <a:solidFill>
                <a:srgbClr val="002060"/>
              </a:solidFill>
            </a:endParaRPr>
          </a:p>
        </p:txBody>
      </p:sp>
      <p:sp>
        <p:nvSpPr>
          <p:cNvPr id="6" name="Isosceles Triangle 5">
            <a:extLst>
              <a:ext uri="{FF2B5EF4-FFF2-40B4-BE49-F238E27FC236}">
                <a16:creationId xmlns:a16="http://schemas.microsoft.com/office/drawing/2014/main" id="{E3DEABA5-96BA-599B-5081-53915AD014AA}"/>
              </a:ext>
            </a:extLst>
          </p:cNvPr>
          <p:cNvSpPr/>
          <p:nvPr/>
        </p:nvSpPr>
        <p:spPr>
          <a:xfrm rot="10800000">
            <a:off x="6883400" y="1536701"/>
            <a:ext cx="4610100" cy="4241800"/>
          </a:xfrm>
          <a:prstGeom prst="triangl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7891C4-CFFA-34B8-7B64-F7FDD850F8B4}"/>
              </a:ext>
            </a:extLst>
          </p:cNvPr>
          <p:cNvSpPr txBox="1"/>
          <p:nvPr/>
        </p:nvSpPr>
        <p:spPr>
          <a:xfrm>
            <a:off x="8394700" y="6003631"/>
            <a:ext cx="1600200" cy="461665"/>
          </a:xfrm>
          <a:prstGeom prst="rect">
            <a:avLst/>
          </a:prstGeom>
          <a:noFill/>
        </p:spPr>
        <p:txBody>
          <a:bodyPr wrap="square" rtlCol="0">
            <a:spAutoFit/>
          </a:bodyPr>
          <a:lstStyle/>
          <a:p>
            <a:pPr>
              <a:buNone/>
            </a:pPr>
            <a:r>
              <a:rPr lang="en-US" b="1" dirty="0">
                <a:solidFill>
                  <a:srgbClr val="32F2F2"/>
                </a:solidFill>
              </a:rPr>
              <a:t>End State</a:t>
            </a:r>
          </a:p>
        </p:txBody>
      </p:sp>
      <p:sp>
        <p:nvSpPr>
          <p:cNvPr id="8" name="TextBox 7">
            <a:extLst>
              <a:ext uri="{FF2B5EF4-FFF2-40B4-BE49-F238E27FC236}">
                <a16:creationId xmlns:a16="http://schemas.microsoft.com/office/drawing/2014/main" id="{13DA5A97-268A-FF74-9E63-6D5071A590FE}"/>
              </a:ext>
            </a:extLst>
          </p:cNvPr>
          <p:cNvSpPr txBox="1"/>
          <p:nvPr/>
        </p:nvSpPr>
        <p:spPr>
          <a:xfrm>
            <a:off x="8509000" y="922000"/>
            <a:ext cx="1371600" cy="461665"/>
          </a:xfrm>
          <a:prstGeom prst="rect">
            <a:avLst/>
          </a:prstGeom>
          <a:noFill/>
        </p:spPr>
        <p:txBody>
          <a:bodyPr wrap="square" rtlCol="0">
            <a:spAutoFit/>
          </a:bodyPr>
          <a:lstStyle/>
          <a:p>
            <a:pPr>
              <a:buNone/>
            </a:pPr>
            <a:r>
              <a:rPr lang="en-US" b="1" dirty="0">
                <a:solidFill>
                  <a:srgbClr val="31E6EF"/>
                </a:solidFill>
              </a:rPr>
              <a:t>Threats</a:t>
            </a:r>
          </a:p>
        </p:txBody>
      </p:sp>
      <p:sp>
        <p:nvSpPr>
          <p:cNvPr id="9" name="TextBox 8">
            <a:extLst>
              <a:ext uri="{FF2B5EF4-FFF2-40B4-BE49-F238E27FC236}">
                <a16:creationId xmlns:a16="http://schemas.microsoft.com/office/drawing/2014/main" id="{6C66BED3-9529-2415-338F-8A11F416091F}"/>
              </a:ext>
            </a:extLst>
          </p:cNvPr>
          <p:cNvSpPr txBox="1"/>
          <p:nvPr/>
        </p:nvSpPr>
        <p:spPr>
          <a:xfrm>
            <a:off x="7975600" y="1672196"/>
            <a:ext cx="2432050" cy="369332"/>
          </a:xfrm>
          <a:prstGeom prst="rect">
            <a:avLst/>
          </a:prstGeom>
          <a:noFill/>
        </p:spPr>
        <p:txBody>
          <a:bodyPr wrap="square" rtlCol="0">
            <a:spAutoFit/>
          </a:bodyPr>
          <a:lstStyle/>
          <a:p>
            <a:pPr>
              <a:buNone/>
            </a:pPr>
            <a:r>
              <a:rPr lang="en-US" sz="1800" b="1" dirty="0"/>
              <a:t>Threat Management</a:t>
            </a:r>
          </a:p>
        </p:txBody>
      </p:sp>
      <p:sp>
        <p:nvSpPr>
          <p:cNvPr id="10" name="TextBox 9">
            <a:extLst>
              <a:ext uri="{FF2B5EF4-FFF2-40B4-BE49-F238E27FC236}">
                <a16:creationId xmlns:a16="http://schemas.microsoft.com/office/drawing/2014/main" id="{835C0E40-C8B2-ACEB-C33F-4C15194BF6B9}"/>
              </a:ext>
            </a:extLst>
          </p:cNvPr>
          <p:cNvSpPr txBox="1"/>
          <p:nvPr/>
        </p:nvSpPr>
        <p:spPr>
          <a:xfrm>
            <a:off x="8064500" y="2725823"/>
            <a:ext cx="2247900" cy="369332"/>
          </a:xfrm>
          <a:prstGeom prst="rect">
            <a:avLst/>
          </a:prstGeom>
          <a:noFill/>
        </p:spPr>
        <p:txBody>
          <a:bodyPr wrap="square" rtlCol="0">
            <a:spAutoFit/>
          </a:bodyPr>
          <a:lstStyle/>
          <a:p>
            <a:pPr>
              <a:buNone/>
            </a:pPr>
            <a:r>
              <a:rPr lang="en-US" sz="1800" b="1" dirty="0"/>
              <a:t>Error Management</a:t>
            </a:r>
          </a:p>
        </p:txBody>
      </p:sp>
      <p:sp>
        <p:nvSpPr>
          <p:cNvPr id="11" name="TextBox 10">
            <a:extLst>
              <a:ext uri="{FF2B5EF4-FFF2-40B4-BE49-F238E27FC236}">
                <a16:creationId xmlns:a16="http://schemas.microsoft.com/office/drawing/2014/main" id="{48FA6234-2666-EB1E-45FA-287DA8247C3A}"/>
              </a:ext>
            </a:extLst>
          </p:cNvPr>
          <p:cNvSpPr txBox="1"/>
          <p:nvPr/>
        </p:nvSpPr>
        <p:spPr>
          <a:xfrm>
            <a:off x="8648700" y="2259746"/>
            <a:ext cx="2247900" cy="369332"/>
          </a:xfrm>
          <a:prstGeom prst="rect">
            <a:avLst/>
          </a:prstGeom>
          <a:noFill/>
        </p:spPr>
        <p:txBody>
          <a:bodyPr wrap="square" rtlCol="0">
            <a:spAutoFit/>
          </a:bodyPr>
          <a:lstStyle/>
          <a:p>
            <a:pPr>
              <a:buNone/>
            </a:pPr>
            <a:r>
              <a:rPr lang="en-US" sz="1800" b="1" dirty="0"/>
              <a:t>Errors</a:t>
            </a:r>
          </a:p>
        </p:txBody>
      </p:sp>
      <p:sp>
        <p:nvSpPr>
          <p:cNvPr id="13" name="TextBox 12">
            <a:extLst>
              <a:ext uri="{FF2B5EF4-FFF2-40B4-BE49-F238E27FC236}">
                <a16:creationId xmlns:a16="http://schemas.microsoft.com/office/drawing/2014/main" id="{99D72A7F-2555-72CB-2420-BE91E9490B8C}"/>
              </a:ext>
            </a:extLst>
          </p:cNvPr>
          <p:cNvSpPr txBox="1"/>
          <p:nvPr/>
        </p:nvSpPr>
        <p:spPr>
          <a:xfrm>
            <a:off x="8159750" y="3320164"/>
            <a:ext cx="2247900" cy="369332"/>
          </a:xfrm>
          <a:prstGeom prst="rect">
            <a:avLst/>
          </a:prstGeom>
          <a:noFill/>
        </p:spPr>
        <p:txBody>
          <a:bodyPr wrap="square" rtlCol="0">
            <a:spAutoFit/>
          </a:bodyPr>
          <a:lstStyle/>
          <a:p>
            <a:pPr>
              <a:buNone/>
            </a:pPr>
            <a:r>
              <a:rPr lang="en-US" sz="1800" b="1" dirty="0"/>
              <a:t>Undesired States</a:t>
            </a:r>
          </a:p>
        </p:txBody>
      </p:sp>
      <p:sp>
        <p:nvSpPr>
          <p:cNvPr id="15" name="Isosceles Triangle 14">
            <a:extLst>
              <a:ext uri="{FF2B5EF4-FFF2-40B4-BE49-F238E27FC236}">
                <a16:creationId xmlns:a16="http://schemas.microsoft.com/office/drawing/2014/main" id="{C7651F19-EC15-CA05-8907-12F6DC48DE0A}"/>
              </a:ext>
            </a:extLst>
          </p:cNvPr>
          <p:cNvSpPr/>
          <p:nvPr/>
        </p:nvSpPr>
        <p:spPr>
          <a:xfrm rot="10800000">
            <a:off x="8159750" y="3886200"/>
            <a:ext cx="2063750" cy="1911346"/>
          </a:xfrm>
          <a:prstGeom prst="triangl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B4EDB3-D114-5404-1DEB-8D99FE028147}"/>
              </a:ext>
            </a:extLst>
          </p:cNvPr>
          <p:cNvSpPr txBox="1"/>
          <p:nvPr/>
        </p:nvSpPr>
        <p:spPr>
          <a:xfrm>
            <a:off x="8293100" y="3928988"/>
            <a:ext cx="2247900" cy="584775"/>
          </a:xfrm>
          <a:prstGeom prst="rect">
            <a:avLst/>
          </a:prstGeom>
          <a:noFill/>
        </p:spPr>
        <p:txBody>
          <a:bodyPr wrap="square" rtlCol="0">
            <a:spAutoFit/>
          </a:bodyPr>
          <a:lstStyle/>
          <a:p>
            <a:pPr>
              <a:buNone/>
            </a:pPr>
            <a:r>
              <a:rPr lang="en-US" sz="1600" b="1" dirty="0"/>
              <a:t>Undesired State</a:t>
            </a:r>
            <a:br>
              <a:rPr lang="en-US" sz="1600" b="1" dirty="0"/>
            </a:br>
            <a:r>
              <a:rPr lang="en-US" sz="1600" b="1" dirty="0"/>
              <a:t>  Management</a:t>
            </a:r>
          </a:p>
        </p:txBody>
      </p:sp>
      <p:cxnSp>
        <p:nvCxnSpPr>
          <p:cNvPr id="17" name="Straight Connector 16">
            <a:extLst>
              <a:ext uri="{FF2B5EF4-FFF2-40B4-BE49-F238E27FC236}">
                <a16:creationId xmlns:a16="http://schemas.microsoft.com/office/drawing/2014/main" id="{400ED4AA-CC03-064B-A141-511E797610DB}"/>
              </a:ext>
            </a:extLst>
          </p:cNvPr>
          <p:cNvCxnSpPr>
            <a:cxnSpLocks/>
          </p:cNvCxnSpPr>
          <p:nvPr/>
        </p:nvCxnSpPr>
        <p:spPr>
          <a:xfrm>
            <a:off x="7277100" y="2199009"/>
            <a:ext cx="3835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EBAC79B-9BE3-DE37-8B5B-065DABF9C78E}"/>
              </a:ext>
            </a:extLst>
          </p:cNvPr>
          <p:cNvCxnSpPr>
            <a:cxnSpLocks/>
          </p:cNvCxnSpPr>
          <p:nvPr/>
        </p:nvCxnSpPr>
        <p:spPr>
          <a:xfrm>
            <a:off x="7556500" y="2725823"/>
            <a:ext cx="3251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BA38681-3855-2B41-ED5F-4FA85D55A019}"/>
              </a:ext>
            </a:extLst>
          </p:cNvPr>
          <p:cNvCxnSpPr>
            <a:cxnSpLocks/>
          </p:cNvCxnSpPr>
          <p:nvPr/>
        </p:nvCxnSpPr>
        <p:spPr>
          <a:xfrm>
            <a:off x="7823200" y="3210553"/>
            <a:ext cx="2717800" cy="0"/>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99923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4" name="Content Placeholder 2"/>
          <p:cNvSpPr>
            <a:spLocks noGrp="1"/>
          </p:cNvSpPr>
          <p:nvPr>
            <p:ph idx="1"/>
          </p:nvPr>
        </p:nvSpPr>
        <p:spPr>
          <a:xfrm>
            <a:off x="571500" y="1174493"/>
            <a:ext cx="10733617" cy="4391025"/>
          </a:xfrm>
        </p:spPr>
        <p:txBody>
          <a:bodyPr/>
          <a:lstStyle/>
          <a:p>
            <a:r>
              <a:rPr lang="en-US" dirty="0">
                <a:ea typeface="ＭＳ Ｐゴシック" pitchFamily="34" charset="-128"/>
              </a:rPr>
              <a:t>Exits</a:t>
            </a:r>
          </a:p>
          <a:p>
            <a:r>
              <a:rPr lang="en-US" dirty="0">
                <a:ea typeface="ＭＳ Ｐゴシック" pitchFamily="34" charset="-128"/>
              </a:rPr>
              <a:t>Restrooms</a:t>
            </a:r>
          </a:p>
          <a:p>
            <a:r>
              <a:rPr lang="en-US" dirty="0">
                <a:ea typeface="ＭＳ Ｐゴシック" pitchFamily="34" charset="-128"/>
              </a:rPr>
              <a:t>Emergency Evacuation</a:t>
            </a:r>
          </a:p>
          <a:p>
            <a:r>
              <a:rPr lang="en-US" dirty="0">
                <a:ea typeface="ＭＳ Ｐゴシック" pitchFamily="34" charset="-128"/>
              </a:rPr>
              <a:t>Breaks</a:t>
            </a:r>
          </a:p>
          <a:p>
            <a:r>
              <a:rPr lang="en-US" dirty="0">
                <a:ea typeface="ＭＳ Ｐゴシック" pitchFamily="34" charset="-128"/>
              </a:rPr>
              <a:t>Phones &amp; pagers to silent or off </a:t>
            </a:r>
          </a:p>
          <a:p>
            <a:r>
              <a:rPr lang="en-US" dirty="0">
                <a:ea typeface="ＭＳ Ｐゴシック" pitchFamily="34" charset="-128"/>
              </a:rPr>
              <a:t>Sponsor Acknowledgment</a:t>
            </a:r>
          </a:p>
          <a:p>
            <a:r>
              <a:rPr lang="en-US" dirty="0">
                <a:ea typeface="ＭＳ Ｐゴシック" pitchFamily="34" charset="-128"/>
              </a:rPr>
              <a:t>Other information</a:t>
            </a:r>
          </a:p>
          <a:p>
            <a:endParaRPr lang="en-US" dirty="0">
              <a:ea typeface="ＭＳ Ｐゴシック" pitchFamily="34" charset="-128"/>
            </a:endParaRPr>
          </a:p>
          <a:p>
            <a:endParaRPr lang="en-US" dirty="0">
              <a:ea typeface="ＭＳ Ｐゴシック" pitchFamily="34" charset="-128"/>
            </a:endParaRPr>
          </a:p>
        </p:txBody>
      </p:sp>
      <p:grpSp>
        <p:nvGrpSpPr>
          <p:cNvPr id="5" name="Group 4"/>
          <p:cNvGrpSpPr/>
          <p:nvPr/>
        </p:nvGrpSpPr>
        <p:grpSpPr>
          <a:xfrm>
            <a:off x="7102930" y="1508126"/>
            <a:ext cx="4765222" cy="4036218"/>
            <a:chOff x="6837353" y="2158410"/>
            <a:chExt cx="5177733" cy="4191780"/>
          </a:xfrm>
        </p:grpSpPr>
        <p:pic>
          <p:nvPicPr>
            <p:cNvPr id="6" name="DA40435A-344D-4FC2-9E65-482510AA9235" descr="2D5DBBC8-94E1-4F4B-B5EF-F45345C9D166@fios-route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35401" y="3187336"/>
              <a:ext cx="763260" cy="643039"/>
            </a:xfrm>
            <a:prstGeom prst="rect">
              <a:avLst/>
            </a:prstGeom>
          </p:spPr>
        </p:pic>
      </p:grpSp>
    </p:spTree>
    <p:custDataLst>
      <p:tags r:id="rId1"/>
    </p:custDataLst>
    <p:extLst>
      <p:ext uri="{BB962C8B-B14F-4D97-AF65-F5344CB8AC3E}">
        <p14:creationId xmlns:p14="http://schemas.microsoft.com/office/powerpoint/2010/main" val="952862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F35F-2052-57DE-A448-B9E5138DAFF3}"/>
              </a:ext>
            </a:extLst>
          </p:cNvPr>
          <p:cNvSpPr txBox="1">
            <a:spLocks/>
          </p:cNvSpPr>
          <p:nvPr/>
        </p:nvSpPr>
        <p:spPr>
          <a:xfrm>
            <a:off x="409575" y="344488"/>
            <a:ext cx="11325225" cy="736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solidFill>
                  <a:srgbClr val="32F2F2"/>
                </a:solidFill>
              </a:rPr>
              <a:t>Decision Making</a:t>
            </a:r>
          </a:p>
          <a:p>
            <a:pPr fontAlgn="auto">
              <a:spcAft>
                <a:spcPts val="0"/>
              </a:spcAft>
            </a:pPr>
            <a:endParaRPr lang="en-US" b="1" dirty="0">
              <a:solidFill>
                <a:srgbClr val="002060"/>
              </a:solidFill>
            </a:endParaRPr>
          </a:p>
        </p:txBody>
      </p:sp>
      <p:pic>
        <p:nvPicPr>
          <p:cNvPr id="2050" name="Picture 2">
            <a:extLst>
              <a:ext uri="{FF2B5EF4-FFF2-40B4-BE49-F238E27FC236}">
                <a16:creationId xmlns:a16="http://schemas.microsoft.com/office/drawing/2014/main" id="{60E38A1E-CD14-9DD6-0C74-2477F312F28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98979" y="1828800"/>
            <a:ext cx="4004442" cy="35472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1CBFB2-CB1C-F5E9-A1C4-04F9E16FB3BA}"/>
              </a:ext>
            </a:extLst>
          </p:cNvPr>
          <p:cNvSpPr txBox="1"/>
          <p:nvPr/>
        </p:nvSpPr>
        <p:spPr>
          <a:xfrm>
            <a:off x="409575" y="1500555"/>
            <a:ext cx="5877708" cy="5012957"/>
          </a:xfrm>
          <a:prstGeom prst="rect">
            <a:avLst/>
          </a:prstGeom>
        </p:spPr>
        <p:txBody>
          <a:bodyPr vert="horz" lIns="91440" tIns="45720" rIns="91440" bIns="45720" rtlCol="0">
            <a:noAutofit/>
          </a:bodyPr>
          <a:lstStyle/>
          <a:p>
            <a:pPr marL="457200" indent="-342900">
              <a:lnSpc>
                <a:spcPct val="90000"/>
              </a:lnSpc>
              <a:buFont typeface="Wingdings" panose="05000000000000000000" pitchFamily="2" charset="2"/>
              <a:buChar char="ü"/>
            </a:pPr>
            <a:r>
              <a:rPr lang="en-US" b="1" dirty="0">
                <a:solidFill>
                  <a:schemeClr val="bg1"/>
                </a:solidFill>
                <a:latin typeface="+mn-lt"/>
              </a:rPr>
              <a:t>You can’t improvise good decisions</a:t>
            </a:r>
          </a:p>
          <a:p>
            <a:pPr marL="914400" lvl="1" indent="-342900">
              <a:lnSpc>
                <a:spcPct val="90000"/>
              </a:lnSpc>
              <a:buFont typeface="Wingdings" panose="05000000000000000000" pitchFamily="2" charset="2"/>
              <a:buChar char="ü"/>
            </a:pPr>
            <a:r>
              <a:rPr lang="en-US" b="1" dirty="0">
                <a:solidFill>
                  <a:schemeClr val="bg1"/>
                </a:solidFill>
                <a:latin typeface="+mn-lt"/>
              </a:rPr>
              <a:t>Process and practice </a:t>
            </a:r>
          </a:p>
          <a:p>
            <a:pPr marL="457200" indent="-342900">
              <a:lnSpc>
                <a:spcPct val="90000"/>
              </a:lnSpc>
              <a:buFont typeface="Wingdings" panose="05000000000000000000" pitchFamily="2" charset="2"/>
              <a:buChar char="ü"/>
            </a:pPr>
            <a:r>
              <a:rPr lang="en-US" b="1" dirty="0">
                <a:solidFill>
                  <a:schemeClr val="bg1"/>
                </a:solidFill>
                <a:latin typeface="+mn-lt"/>
              </a:rPr>
              <a:t>Use decision-making aids</a:t>
            </a:r>
          </a:p>
          <a:p>
            <a:pPr marL="914400" lvl="1" indent="-342900">
              <a:lnSpc>
                <a:spcPct val="90000"/>
              </a:lnSpc>
              <a:buFont typeface="Wingdings" panose="05000000000000000000" pitchFamily="2" charset="2"/>
              <a:buChar char="ü"/>
            </a:pPr>
            <a:r>
              <a:rPr lang="en-US" b="1" dirty="0">
                <a:solidFill>
                  <a:schemeClr val="bg1"/>
                </a:solidFill>
                <a:latin typeface="+mn-lt"/>
              </a:rPr>
              <a:t>Mnemonics, FRATS</a:t>
            </a:r>
          </a:p>
          <a:p>
            <a:pPr marL="457200" indent="-342900">
              <a:lnSpc>
                <a:spcPct val="90000"/>
              </a:lnSpc>
              <a:buFont typeface="Wingdings" panose="05000000000000000000" pitchFamily="2" charset="2"/>
              <a:buChar char="ü"/>
            </a:pPr>
            <a:r>
              <a:rPr lang="en-US" b="1" dirty="0">
                <a:solidFill>
                  <a:schemeClr val="bg1"/>
                </a:solidFill>
                <a:latin typeface="+mn-lt"/>
              </a:rPr>
              <a:t>Maintain reserve mental capacity</a:t>
            </a:r>
          </a:p>
          <a:p>
            <a:pPr marL="914400" lvl="1" indent="-342900">
              <a:lnSpc>
                <a:spcPct val="90000"/>
              </a:lnSpc>
              <a:buFont typeface="Wingdings" panose="05000000000000000000" pitchFamily="2" charset="2"/>
              <a:buChar char="ü"/>
            </a:pPr>
            <a:r>
              <a:rPr lang="en-US" b="1" dirty="0">
                <a:solidFill>
                  <a:schemeClr val="bg1"/>
                </a:solidFill>
                <a:latin typeface="+mn-lt"/>
              </a:rPr>
              <a:t>Delegate or shed load when time is critical</a:t>
            </a:r>
          </a:p>
          <a:p>
            <a:pPr marL="457200" indent="-342900">
              <a:lnSpc>
                <a:spcPct val="90000"/>
              </a:lnSpc>
              <a:buFont typeface="Wingdings" panose="05000000000000000000" pitchFamily="2" charset="2"/>
              <a:buChar char="ü"/>
            </a:pPr>
            <a:r>
              <a:rPr lang="en-US" b="1" dirty="0">
                <a:solidFill>
                  <a:schemeClr val="bg1"/>
                </a:solidFill>
                <a:latin typeface="+mn-lt"/>
              </a:rPr>
              <a:t>Keep the </a:t>
            </a:r>
            <a:r>
              <a:rPr lang="en-US" b="1" i="1" dirty="0">
                <a:solidFill>
                  <a:schemeClr val="bg1"/>
                </a:solidFill>
                <a:latin typeface="+mn-lt"/>
              </a:rPr>
              <a:t>“Big Picture” </a:t>
            </a:r>
            <a:r>
              <a:rPr lang="en-US" b="1" dirty="0">
                <a:solidFill>
                  <a:schemeClr val="bg1"/>
                </a:solidFill>
                <a:latin typeface="+mn-lt"/>
              </a:rPr>
              <a:t>in mind</a:t>
            </a:r>
          </a:p>
          <a:p>
            <a:pPr marL="914400" lvl="1" indent="-342900">
              <a:lnSpc>
                <a:spcPct val="90000"/>
              </a:lnSpc>
              <a:buFont typeface="Wingdings" panose="05000000000000000000" pitchFamily="2" charset="2"/>
              <a:buChar char="ü"/>
            </a:pPr>
            <a:r>
              <a:rPr lang="en-US" b="1" dirty="0">
                <a:solidFill>
                  <a:schemeClr val="bg1"/>
                </a:solidFill>
                <a:latin typeface="+mn-lt"/>
              </a:rPr>
              <a:t>Maintain Situational Awareness</a:t>
            </a:r>
          </a:p>
        </p:txBody>
      </p:sp>
    </p:spTree>
    <p:custDataLst>
      <p:tags r:id="rId1"/>
    </p:custDataLst>
    <p:extLst>
      <p:ext uri="{BB962C8B-B14F-4D97-AF65-F5344CB8AC3E}">
        <p14:creationId xmlns:p14="http://schemas.microsoft.com/office/powerpoint/2010/main" val="394899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7B3B9BD-4891-F28B-198D-751E20AE108C}"/>
              </a:ext>
            </a:extLst>
          </p:cNvPr>
          <p:cNvSpPr txBox="1">
            <a:spLocks/>
          </p:cNvSpPr>
          <p:nvPr/>
        </p:nvSpPr>
        <p:spPr>
          <a:xfrm>
            <a:off x="838200" y="448721"/>
            <a:ext cx="4707671" cy="1225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600"/>
              </a:spcAft>
            </a:pPr>
            <a:r>
              <a:rPr lang="en-US" sz="3800" b="1" kern="1200" dirty="0">
                <a:solidFill>
                  <a:srgbClr val="1AEAD6"/>
                </a:solidFill>
                <a:latin typeface="+mj-lt"/>
                <a:ea typeface="+mj-ea"/>
                <a:cs typeface="+mj-cs"/>
              </a:rPr>
              <a:t>Human Information Processing</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54AA360-251A-BD4B-6730-52D58A453C6B}"/>
              </a:ext>
            </a:extLst>
          </p:cNvPr>
          <p:cNvSpPr txBox="1"/>
          <p:nvPr/>
        </p:nvSpPr>
        <p:spPr>
          <a:xfrm>
            <a:off x="834027" y="2263469"/>
            <a:ext cx="4648102" cy="2815206"/>
          </a:xfrm>
          <a:prstGeom prst="rect">
            <a:avLst/>
          </a:prstGeom>
        </p:spPr>
        <p:txBody>
          <a:bodyPr vert="horz" lIns="91440" tIns="45720" rIns="91440" bIns="45720" rtlCol="0">
            <a:normAutofit/>
          </a:bodyPr>
          <a:lstStyle/>
          <a:p>
            <a:pPr marL="457200" indent="-342900">
              <a:lnSpc>
                <a:spcPct val="90000"/>
              </a:lnSpc>
              <a:buFont typeface="Wingdings" panose="05000000000000000000" pitchFamily="2" charset="2"/>
              <a:buChar char="ü"/>
            </a:pPr>
            <a:r>
              <a:rPr lang="en-US" b="1" dirty="0">
                <a:solidFill>
                  <a:schemeClr val="bg1"/>
                </a:solidFill>
                <a:latin typeface="+mn-lt"/>
              </a:rPr>
              <a:t>Memory</a:t>
            </a:r>
          </a:p>
          <a:p>
            <a:pPr marL="457200" indent="-342900">
              <a:lnSpc>
                <a:spcPct val="90000"/>
              </a:lnSpc>
              <a:buFont typeface="Wingdings" panose="05000000000000000000" pitchFamily="2" charset="2"/>
              <a:buChar char="ü"/>
            </a:pPr>
            <a:r>
              <a:rPr lang="en-US" b="1" dirty="0">
                <a:solidFill>
                  <a:schemeClr val="bg1"/>
                </a:solidFill>
                <a:latin typeface="+mn-lt"/>
              </a:rPr>
              <a:t>Bias</a:t>
            </a:r>
          </a:p>
          <a:p>
            <a:pPr marL="457200" indent="-342900">
              <a:lnSpc>
                <a:spcPct val="90000"/>
              </a:lnSpc>
              <a:buFont typeface="Wingdings" panose="05000000000000000000" pitchFamily="2" charset="2"/>
              <a:buChar char="ü"/>
            </a:pPr>
            <a:r>
              <a:rPr lang="en-US" b="1" dirty="0">
                <a:solidFill>
                  <a:schemeClr val="bg1"/>
                </a:solidFill>
                <a:latin typeface="+mn-lt"/>
              </a:rPr>
              <a:t>Errors</a:t>
            </a:r>
          </a:p>
          <a:p>
            <a:pPr marL="457200" indent="-342900">
              <a:lnSpc>
                <a:spcPct val="90000"/>
              </a:lnSpc>
              <a:buFont typeface="Wingdings" panose="05000000000000000000" pitchFamily="2" charset="2"/>
              <a:buChar char="ü"/>
            </a:pPr>
            <a:r>
              <a:rPr lang="en-US" b="1" dirty="0">
                <a:solidFill>
                  <a:schemeClr val="bg1"/>
                </a:solidFill>
                <a:latin typeface="+mn-lt"/>
              </a:rPr>
              <a:t>Illusions</a:t>
            </a:r>
          </a:p>
          <a:p>
            <a:pPr marL="457200" indent="-342900">
              <a:lnSpc>
                <a:spcPct val="90000"/>
              </a:lnSpc>
              <a:buFont typeface="Wingdings" panose="05000000000000000000" pitchFamily="2" charset="2"/>
              <a:buChar char="ü"/>
            </a:pPr>
            <a:r>
              <a:rPr lang="en-US" b="1" dirty="0">
                <a:solidFill>
                  <a:schemeClr val="bg1"/>
                </a:solidFill>
                <a:latin typeface="+mn-lt"/>
              </a:rPr>
              <a:t>Startle Response</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967B383-1722-84E7-4EAE-46D6BE4555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153" r="14221"/>
          <a:stretch/>
        </p:blipFill>
        <p:spPr>
          <a:xfrm>
            <a:off x="8295752" y="1948970"/>
            <a:ext cx="3496200" cy="3444203"/>
          </a:xfrm>
          <a:prstGeom prst="rect">
            <a:avLst/>
          </a:prstGeom>
        </p:spPr>
      </p:pic>
    </p:spTree>
    <p:custDataLst>
      <p:tags r:id="rId1"/>
    </p:custDataLst>
    <p:extLst>
      <p:ext uri="{BB962C8B-B14F-4D97-AF65-F5344CB8AC3E}">
        <p14:creationId xmlns:p14="http://schemas.microsoft.com/office/powerpoint/2010/main" val="195862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3ECBAA-609C-78A1-E586-AC03B6F61586}"/>
              </a:ext>
            </a:extLst>
          </p:cNvPr>
          <p:cNvSpPr txBox="1">
            <a:spLocks/>
          </p:cNvSpPr>
          <p:nvPr/>
        </p:nvSpPr>
        <p:spPr>
          <a:xfrm>
            <a:off x="561975" y="496888"/>
            <a:ext cx="11296651"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solidFill>
                  <a:srgbClr val="31E6EF"/>
                </a:solidFill>
              </a:rPr>
              <a:t>Design and Automation</a:t>
            </a:r>
          </a:p>
        </p:txBody>
      </p:sp>
      <p:pic>
        <p:nvPicPr>
          <p:cNvPr id="6" name="Picture 5">
            <a:extLst>
              <a:ext uri="{FF2B5EF4-FFF2-40B4-BE49-F238E27FC236}">
                <a16:creationId xmlns:a16="http://schemas.microsoft.com/office/drawing/2014/main" id="{57E828DB-862F-6519-2CFF-742AADA20676}"/>
              </a:ext>
            </a:extLst>
          </p:cNvPr>
          <p:cNvPicPr>
            <a:picLocks noChangeAspect="1"/>
          </p:cNvPicPr>
          <p:nvPr/>
        </p:nvPicPr>
        <p:blipFill>
          <a:blip r:embed="rId4" cstate="screen">
            <a:extLst>
              <a:ext uri="{28A0092B-C50C-407E-A947-70E740481C1C}">
                <a14:useLocalDpi xmlns:a14="http://schemas.microsoft.com/office/drawing/2010/main"/>
              </a:ext>
            </a:extLst>
          </a:blip>
          <a:srcRect l="3087" t="6156" r="6033" b="12582"/>
          <a:stretch/>
        </p:blipFill>
        <p:spPr>
          <a:xfrm>
            <a:off x="5932585" y="1842307"/>
            <a:ext cx="5926041" cy="3742762"/>
          </a:xfrm>
          <a:prstGeom prst="rect">
            <a:avLst/>
          </a:prstGeom>
        </p:spPr>
      </p:pic>
      <p:sp>
        <p:nvSpPr>
          <p:cNvPr id="7" name="TextBox 6">
            <a:extLst>
              <a:ext uri="{FF2B5EF4-FFF2-40B4-BE49-F238E27FC236}">
                <a16:creationId xmlns:a16="http://schemas.microsoft.com/office/drawing/2014/main" id="{6C3A9EF1-755A-FC99-1A74-BDDA55B6BA08}"/>
              </a:ext>
            </a:extLst>
          </p:cNvPr>
          <p:cNvSpPr txBox="1"/>
          <p:nvPr/>
        </p:nvSpPr>
        <p:spPr>
          <a:xfrm>
            <a:off x="561975" y="1883338"/>
            <a:ext cx="4760972" cy="3742762"/>
          </a:xfrm>
          <a:prstGeom prst="rect">
            <a:avLst/>
          </a:prstGeom>
        </p:spPr>
        <p:txBody>
          <a:bodyPr vert="horz" lIns="91440" tIns="45720" rIns="91440" bIns="45720" rtlCol="0">
            <a:normAutofit/>
          </a:bodyPr>
          <a:lstStyle/>
          <a:p>
            <a:pPr marL="342900" indent="-342900">
              <a:lnSpc>
                <a:spcPct val="90000"/>
              </a:lnSpc>
              <a:buFont typeface="Wingdings" panose="05000000000000000000" pitchFamily="2" charset="2"/>
              <a:buChar char="ü"/>
            </a:pPr>
            <a:r>
              <a:rPr lang="en-US" b="1" dirty="0">
                <a:solidFill>
                  <a:schemeClr val="bg1"/>
                </a:solidFill>
                <a:latin typeface="+mn-lt"/>
              </a:rPr>
              <a:t>Pilot/Aircraft interfaces</a:t>
            </a:r>
          </a:p>
          <a:p>
            <a:pPr marL="342900" indent="-342900">
              <a:lnSpc>
                <a:spcPct val="90000"/>
              </a:lnSpc>
              <a:buFont typeface="Wingdings" panose="05000000000000000000" pitchFamily="2" charset="2"/>
              <a:buChar char="ü"/>
            </a:pPr>
            <a:r>
              <a:rPr lang="en-US" b="1" dirty="0">
                <a:solidFill>
                  <a:schemeClr val="bg1"/>
                </a:solidFill>
                <a:latin typeface="+mn-lt"/>
              </a:rPr>
              <a:t>Ergonomic design</a:t>
            </a:r>
          </a:p>
          <a:p>
            <a:pPr>
              <a:lnSpc>
                <a:spcPct val="90000"/>
              </a:lnSpc>
              <a:buNone/>
            </a:pPr>
            <a:r>
              <a:rPr lang="en-US" b="1" dirty="0">
                <a:solidFill>
                  <a:schemeClr val="bg1"/>
                </a:solidFill>
                <a:latin typeface="+mn-lt"/>
                <a:sym typeface="Wingdings" panose="05000000000000000000" pitchFamily="2" charset="2"/>
              </a:rPr>
              <a:t>  </a:t>
            </a:r>
            <a:r>
              <a:rPr lang="en-US" b="1" dirty="0">
                <a:solidFill>
                  <a:schemeClr val="bg1"/>
                </a:solidFill>
                <a:latin typeface="+mn-lt"/>
              </a:rPr>
              <a:t>Overreliance on </a:t>
            </a:r>
            <a:r>
              <a:rPr lang="en-US" b="1" dirty="0">
                <a:solidFill>
                  <a:schemeClr val="bg1"/>
                </a:solidFill>
              </a:rPr>
              <a:t>automation</a:t>
            </a:r>
          </a:p>
          <a:p>
            <a:pPr marL="342900" indent="-342900">
              <a:lnSpc>
                <a:spcPct val="90000"/>
              </a:lnSpc>
              <a:buFont typeface="Wingdings" panose="05000000000000000000" pitchFamily="2" charset="2"/>
              <a:buChar char="ü"/>
            </a:pPr>
            <a:r>
              <a:rPr lang="en-US" b="1" dirty="0">
                <a:solidFill>
                  <a:schemeClr val="bg1"/>
                </a:solidFill>
                <a:latin typeface="+mn-lt"/>
              </a:rPr>
              <a:t>Hand-flying skill erosion</a:t>
            </a:r>
          </a:p>
          <a:p>
            <a:pPr marL="342900" indent="-342900">
              <a:lnSpc>
                <a:spcPct val="90000"/>
              </a:lnSpc>
              <a:buFont typeface="Wingdings" panose="05000000000000000000" pitchFamily="2" charset="2"/>
              <a:buChar char="ü"/>
            </a:pPr>
            <a:r>
              <a:rPr lang="en-US" b="1" dirty="0">
                <a:solidFill>
                  <a:schemeClr val="bg1"/>
                </a:solidFill>
                <a:latin typeface="+mn-lt"/>
              </a:rPr>
              <a:t>Automation surprise</a:t>
            </a:r>
          </a:p>
        </p:txBody>
      </p:sp>
    </p:spTree>
    <p:custDataLst>
      <p:tags r:id="rId1"/>
    </p:custDataLst>
    <p:extLst>
      <p:ext uri="{BB962C8B-B14F-4D97-AF65-F5344CB8AC3E}">
        <p14:creationId xmlns:p14="http://schemas.microsoft.com/office/powerpoint/2010/main" val="2516492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D5C649-5150-4295-CA2C-D9B67CA086A2}"/>
              </a:ext>
            </a:extLst>
          </p:cNvPr>
          <p:cNvSpPr/>
          <p:nvPr/>
        </p:nvSpPr>
        <p:spPr bwMode="auto">
          <a:xfrm>
            <a:off x="0" y="-97597"/>
            <a:ext cx="12192000" cy="1174217"/>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409575" y="344488"/>
            <a:ext cx="11296651" cy="609600"/>
          </a:xfrm>
        </p:spPr>
        <p:txBody>
          <a:bodyPr/>
          <a:lstStyle/>
          <a:p>
            <a:r>
              <a:rPr lang="en-US" dirty="0">
                <a:solidFill>
                  <a:srgbClr val="32F2F2"/>
                </a:solidFill>
              </a:rPr>
              <a:t>Foundational Elements of Safety</a:t>
            </a:r>
          </a:p>
        </p:txBody>
      </p:sp>
      <p:sp>
        <p:nvSpPr>
          <p:cNvPr id="4" name="Content Placeholder 2"/>
          <p:cNvSpPr>
            <a:spLocks noGrp="1"/>
          </p:cNvSpPr>
          <p:nvPr>
            <p:ph idx="1"/>
          </p:nvPr>
        </p:nvSpPr>
        <p:spPr>
          <a:xfrm>
            <a:off x="346888" y="1576492"/>
            <a:ext cx="10733617" cy="4391025"/>
          </a:xfrm>
        </p:spPr>
        <p:txBody>
          <a:bodyPr/>
          <a:lstStyle/>
          <a:p>
            <a:pPr marL="0" indent="0">
              <a:buNone/>
            </a:pPr>
            <a:r>
              <a:rPr lang="en-US" dirty="0">
                <a:solidFill>
                  <a:schemeClr val="bg1"/>
                </a:solidFill>
                <a:sym typeface="Wingdings" panose="05000000000000000000" pitchFamily="2" charset="2"/>
              </a:rPr>
              <a:t> </a:t>
            </a:r>
            <a:r>
              <a:rPr lang="en-US" dirty="0">
                <a:solidFill>
                  <a:srgbClr val="32F2F2"/>
                </a:solidFill>
              </a:rPr>
              <a:t>Safety Risk Management</a:t>
            </a:r>
          </a:p>
          <a:p>
            <a:pPr lvl="1"/>
            <a:r>
              <a:rPr lang="en-US" dirty="0">
                <a:solidFill>
                  <a:schemeClr val="bg1"/>
                </a:solidFill>
              </a:rPr>
              <a:t>Hazard identification &amp; risk mitigation </a:t>
            </a:r>
          </a:p>
          <a:p>
            <a:pPr marL="0" indent="0">
              <a:buNone/>
            </a:pPr>
            <a:r>
              <a:rPr lang="en-US" dirty="0">
                <a:solidFill>
                  <a:schemeClr val="bg1"/>
                </a:solidFill>
                <a:sym typeface="Wingdings" panose="05000000000000000000" pitchFamily="2" charset="2"/>
              </a:rPr>
              <a:t> </a:t>
            </a:r>
            <a:r>
              <a:rPr lang="en-US" dirty="0">
                <a:solidFill>
                  <a:srgbClr val="32F2F2"/>
                </a:solidFill>
              </a:rPr>
              <a:t>Pilot Proficiency</a:t>
            </a:r>
          </a:p>
          <a:p>
            <a:pPr lvl="1"/>
            <a:r>
              <a:rPr lang="en-US" dirty="0">
                <a:solidFill>
                  <a:schemeClr val="bg1"/>
                </a:solidFill>
              </a:rPr>
              <a:t>The skills to do the job </a:t>
            </a:r>
          </a:p>
          <a:p>
            <a:pPr marL="0" indent="0">
              <a:buNone/>
            </a:pPr>
            <a:r>
              <a:rPr lang="en-US" dirty="0">
                <a:solidFill>
                  <a:schemeClr val="bg1"/>
                </a:solidFill>
                <a:sym typeface="Wingdings" panose="05000000000000000000" pitchFamily="2" charset="2"/>
              </a:rPr>
              <a:t> </a:t>
            </a:r>
            <a:r>
              <a:rPr lang="en-US" dirty="0">
                <a:solidFill>
                  <a:srgbClr val="32F2F2"/>
                </a:solidFill>
              </a:rPr>
              <a:t>Technology</a:t>
            </a:r>
          </a:p>
          <a:p>
            <a:pPr lvl="1"/>
            <a:r>
              <a:rPr lang="en-US" dirty="0">
                <a:solidFill>
                  <a:schemeClr val="bg1"/>
                </a:solidFill>
              </a:rPr>
              <a:t>Supporting safe decision making </a:t>
            </a:r>
            <a:br>
              <a:rPr lang="en-US" dirty="0">
                <a:solidFill>
                  <a:schemeClr val="bg1"/>
                </a:solidFill>
              </a:rPr>
            </a:br>
            <a:r>
              <a:rPr lang="en-US" dirty="0">
                <a:solidFill>
                  <a:schemeClr val="bg1"/>
                </a:solidFill>
              </a:rPr>
              <a:t>and aircraft operations</a:t>
            </a:r>
          </a:p>
        </p:txBody>
      </p:sp>
      <p:sp>
        <p:nvSpPr>
          <p:cNvPr id="5" name="Circular Arrow 4"/>
          <p:cNvSpPr/>
          <p:nvPr/>
        </p:nvSpPr>
        <p:spPr bwMode="auto">
          <a:xfrm rot="6780405">
            <a:off x="10094039" y="3157242"/>
            <a:ext cx="2005322" cy="1718355"/>
          </a:xfrm>
          <a:prstGeom prst="circular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sp>
        <p:nvSpPr>
          <p:cNvPr id="6" name="Circular Arrow 5"/>
          <p:cNvSpPr/>
          <p:nvPr/>
        </p:nvSpPr>
        <p:spPr bwMode="auto">
          <a:xfrm rot="14404655">
            <a:off x="7192453" y="3286653"/>
            <a:ext cx="1846804" cy="1739990"/>
          </a:xfrm>
          <a:prstGeom prst="circular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sp>
        <p:nvSpPr>
          <p:cNvPr id="7" name="Circular Arrow 6"/>
          <p:cNvSpPr/>
          <p:nvPr/>
        </p:nvSpPr>
        <p:spPr bwMode="auto">
          <a:xfrm rot="21446527">
            <a:off x="8480301" y="930827"/>
            <a:ext cx="1846804" cy="1739990"/>
          </a:xfrm>
          <a:prstGeom prst="circular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21731" y="1821832"/>
            <a:ext cx="3058774" cy="3160315"/>
          </a:xfrm>
          <a:prstGeom prst="ellipse">
            <a:avLst/>
          </a:prstGeom>
          <a:ln>
            <a:noFill/>
          </a:ln>
          <a:effectLst>
            <a:softEdge rad="0"/>
          </a:effectLst>
        </p:spPr>
      </p:pic>
      <p:sp>
        <p:nvSpPr>
          <p:cNvPr id="10" name="Oval 9"/>
          <p:cNvSpPr/>
          <p:nvPr/>
        </p:nvSpPr>
        <p:spPr bwMode="auto">
          <a:xfrm>
            <a:off x="5440680" y="2436030"/>
            <a:ext cx="2157168" cy="215121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sp>
        <p:nvSpPr>
          <p:cNvPr id="11" name="Oval 10"/>
          <p:cNvSpPr/>
          <p:nvPr/>
        </p:nvSpPr>
        <p:spPr bwMode="auto">
          <a:xfrm>
            <a:off x="8115855" y="1844040"/>
            <a:ext cx="2583661" cy="221445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sp>
        <p:nvSpPr>
          <p:cNvPr id="13" name="Oval 12"/>
          <p:cNvSpPr/>
          <p:nvPr/>
        </p:nvSpPr>
        <p:spPr bwMode="auto">
          <a:xfrm>
            <a:off x="8458200" y="1699545"/>
            <a:ext cx="2241316" cy="212559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5774E5F6-366F-B165-A27D-C83ABB1CC1A0}"/>
              </a:ext>
            </a:extLst>
          </p:cNvPr>
          <p:cNvSpPr/>
          <p:nvPr/>
        </p:nvSpPr>
        <p:spPr bwMode="auto">
          <a:xfrm>
            <a:off x="0" y="5707147"/>
            <a:ext cx="12192000" cy="1174217"/>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69183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D9B3-1C54-6B40-7AA6-66BD9DFCA77B}"/>
              </a:ext>
            </a:extLst>
          </p:cNvPr>
          <p:cNvSpPr txBox="1">
            <a:spLocks/>
          </p:cNvSpPr>
          <p:nvPr/>
        </p:nvSpPr>
        <p:spPr>
          <a:xfrm>
            <a:off x="571500" y="344488"/>
            <a:ext cx="11296651"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32F2F2"/>
                </a:solidFill>
                <a:effectLst/>
                <a:uLnTx/>
                <a:uFillTx/>
                <a:latin typeface="Arial" panose="020B0604020202020204"/>
                <a:ea typeface="+mj-ea"/>
                <a:cs typeface="+mj-cs"/>
              </a:rPr>
              <a:t>Understanding Human Factors</a:t>
            </a:r>
          </a:p>
        </p:txBody>
      </p:sp>
      <p:sp>
        <p:nvSpPr>
          <p:cNvPr id="4" name="Content Placeholder 2">
            <a:extLst>
              <a:ext uri="{FF2B5EF4-FFF2-40B4-BE49-F238E27FC236}">
                <a16:creationId xmlns:a16="http://schemas.microsoft.com/office/drawing/2014/main" id="{9D5B9E11-EF55-C669-0B2C-D20640328F9E}"/>
              </a:ext>
            </a:extLst>
          </p:cNvPr>
          <p:cNvSpPr txBox="1">
            <a:spLocks/>
          </p:cNvSpPr>
          <p:nvPr/>
        </p:nvSpPr>
        <p:spPr>
          <a:xfrm>
            <a:off x="571500" y="1527566"/>
            <a:ext cx="10733617" cy="4391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a:ea typeface="+mn-ea"/>
                <a:cs typeface="+mn-cs"/>
              </a:rPr>
              <a:t>Better communicators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a:ea typeface="+mn-ea"/>
                <a:cs typeface="+mn-cs"/>
              </a:rPr>
              <a:t>Better decision makers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a:ea typeface="+mn-ea"/>
                <a:cs typeface="+mn-cs"/>
              </a:rPr>
              <a:t>Better crisis managers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a:ea typeface="+mn-ea"/>
                <a:cs typeface="+mn-cs"/>
              </a:rPr>
              <a:t>Better teachers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a:ea typeface="+mn-ea"/>
                <a:cs typeface="+mn-cs"/>
              </a:rPr>
              <a:t>Better students</a:t>
            </a:r>
          </a:p>
        </p:txBody>
      </p:sp>
      <p:sp>
        <p:nvSpPr>
          <p:cNvPr id="5" name="TextBox 4">
            <a:extLst>
              <a:ext uri="{FF2B5EF4-FFF2-40B4-BE49-F238E27FC236}">
                <a16:creationId xmlns:a16="http://schemas.microsoft.com/office/drawing/2014/main" id="{75FF35B4-E2E9-2E33-0CC3-B03ECD3E263B}"/>
              </a:ext>
            </a:extLst>
          </p:cNvPr>
          <p:cNvSpPr txBox="1"/>
          <p:nvPr/>
        </p:nvSpPr>
        <p:spPr bwMode="auto">
          <a:xfrm rot="20461773">
            <a:off x="1599203" y="4444994"/>
            <a:ext cx="4585054"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1E6EF"/>
                </a:solidFill>
                <a:effectLst/>
                <a:uLnTx/>
                <a:uFillTx/>
                <a:latin typeface="Arial" charset="0"/>
                <a:ea typeface="+mn-ea"/>
                <a:cs typeface="+mn-cs"/>
              </a:rPr>
              <a:t>Safer Operations!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200" b="1" i="0" u="none" strike="noStrike" kern="1200" cap="none" spc="0" normalizeH="0" baseline="0" noProof="0" dirty="0">
              <a:ln>
                <a:noFill/>
              </a:ln>
              <a:solidFill>
                <a:srgbClr val="00B050"/>
              </a:solidFill>
              <a:effectLst/>
              <a:uLnTx/>
              <a:uFillTx/>
              <a:latin typeface="Arial" charset="0"/>
              <a:ea typeface="+mn-ea"/>
              <a:cs typeface="+mn-cs"/>
            </a:endParaRPr>
          </a:p>
        </p:txBody>
      </p:sp>
      <p:pic>
        <p:nvPicPr>
          <p:cNvPr id="3" name="Picture 2" descr="Mind-Body Connections: How the Physical Body Is Affected ...">
            <a:extLst>
              <a:ext uri="{FF2B5EF4-FFF2-40B4-BE49-F238E27FC236}">
                <a16:creationId xmlns:a16="http://schemas.microsoft.com/office/drawing/2014/main" id="{C61A96A4-B283-EAE5-AFA7-FE7D7A241F4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683499" y="1464458"/>
            <a:ext cx="4184651" cy="4517242"/>
          </a:xfrm>
          <a:prstGeom prst="rect">
            <a:avLst/>
          </a:prstGeom>
        </p:spPr>
      </p:pic>
    </p:spTree>
    <p:custDataLst>
      <p:tags r:id="rId1"/>
    </p:custDataLst>
    <p:extLst>
      <p:ext uri="{BB962C8B-B14F-4D97-AF65-F5344CB8AC3E}">
        <p14:creationId xmlns:p14="http://schemas.microsoft.com/office/powerpoint/2010/main" val="18433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b="1" dirty="0">
                <a:solidFill>
                  <a:srgbClr val="31E6EF"/>
                </a:solidFill>
              </a:rPr>
              <a:t>Safety Management Systems (SMS)</a:t>
            </a:r>
            <a:br>
              <a:rPr lang="en-US" b="1" dirty="0">
                <a:solidFill>
                  <a:srgbClr val="31E6EF"/>
                </a:solidFill>
              </a:rPr>
            </a:br>
            <a:r>
              <a:rPr lang="en-US" b="1" dirty="0">
                <a:solidFill>
                  <a:srgbClr val="31E6EF"/>
                </a:solidFill>
              </a:rPr>
              <a:t>Coming to General Aviation</a:t>
            </a:r>
          </a:p>
        </p:txBody>
      </p:sp>
      <p:pic>
        <p:nvPicPr>
          <p:cNvPr id="4" name="Content Placeholder 3"/>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6" name="Rectangle 5"/>
          <p:cNvSpPr/>
          <p:nvPr/>
        </p:nvSpPr>
        <p:spPr bwMode="auto">
          <a:xfrm>
            <a:off x="2588199" y="2110152"/>
            <a:ext cx="2532184" cy="131884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9" name="Rectangle 8"/>
          <p:cNvSpPr/>
          <p:nvPr/>
        </p:nvSpPr>
        <p:spPr bwMode="auto">
          <a:xfrm>
            <a:off x="7297615" y="3675185"/>
            <a:ext cx="2470969" cy="104847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0" name="TextBox 9"/>
          <p:cNvSpPr txBox="1"/>
          <p:nvPr/>
        </p:nvSpPr>
        <p:spPr bwMode="auto">
          <a:xfrm>
            <a:off x="211333" y="5120731"/>
            <a:ext cx="7526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a:solidFill>
                  <a:schemeClr val="bg1"/>
                </a:solidFill>
                <a:hlinkClick r:id="rId5">
                  <a:extLst>
                    <a:ext uri="{A12FA001-AC4F-418D-AE19-62706E023703}">
                      <ahyp:hlinkClr xmlns:ahyp="http://schemas.microsoft.com/office/drawing/2018/hyperlinkcolor" val="tx"/>
                    </a:ext>
                  </a:extLst>
                </a:hlinkClick>
              </a:rPr>
              <a:t>https://www.faa.gov/about/initiatives/</a:t>
            </a:r>
            <a:r>
              <a:rPr lang="en-US" dirty="0">
                <a:solidFill>
                  <a:schemeClr val="bg1"/>
                </a:solidFill>
              </a:rPr>
              <a:t>sms  </a:t>
            </a:r>
            <a:endParaRPr lang="en-US" sz="1200" b="1" dirty="0">
              <a:solidFill>
                <a:schemeClr val="bg1"/>
              </a:solidFill>
            </a:endParaRPr>
          </a:p>
        </p:txBody>
      </p:sp>
      <p:pic>
        <p:nvPicPr>
          <p:cNvPr id="12" name="Picture 11">
            <a:extLst>
              <a:ext uri="{FF2B5EF4-FFF2-40B4-BE49-F238E27FC236}">
                <a16:creationId xmlns:a16="http://schemas.microsoft.com/office/drawing/2014/main" id="{DDBAC8C9-B887-B928-EB25-91448B6180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00068" y="4723663"/>
            <a:ext cx="1971746" cy="1971746"/>
          </a:xfrm>
          <a:prstGeom prst="rect">
            <a:avLst/>
          </a:prstGeom>
        </p:spPr>
      </p:pic>
      <p:pic>
        <p:nvPicPr>
          <p:cNvPr id="14" name="Picture 13" descr="Logo, company name&#10;&#10;Description automatically generated">
            <a:extLst>
              <a:ext uri="{FF2B5EF4-FFF2-40B4-BE49-F238E27FC236}">
                <a16:creationId xmlns:a16="http://schemas.microsoft.com/office/drawing/2014/main" id="{37C4B584-B8A1-F826-685A-625E9A8D70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24332" y="5451799"/>
            <a:ext cx="523218" cy="515474"/>
          </a:xfrm>
          <a:prstGeom prst="rect">
            <a:avLst/>
          </a:prstGeom>
        </p:spPr>
      </p:pic>
    </p:spTree>
    <p:custDataLst>
      <p:tags r:id="rId1"/>
    </p:custDataLst>
    <p:extLst>
      <p:ext uri="{BB962C8B-B14F-4D97-AF65-F5344CB8AC3E}">
        <p14:creationId xmlns:p14="http://schemas.microsoft.com/office/powerpoint/2010/main" val="54660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8DF89A-C34B-B455-1CB9-A1A2CBC05A29}"/>
              </a:ext>
            </a:extLst>
          </p:cNvPr>
          <p:cNvSpPr txBox="1">
            <a:spLocks/>
          </p:cNvSpPr>
          <p:nvPr/>
        </p:nvSpPr>
        <p:spPr>
          <a:xfrm>
            <a:off x="1302154" y="2576519"/>
            <a:ext cx="4577931" cy="8524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600"/>
              </a:spcAft>
            </a:pPr>
            <a:r>
              <a:rPr lang="en-US" sz="5000" b="1" dirty="0">
                <a:solidFill>
                  <a:srgbClr val="31E6EF"/>
                </a:solidFill>
              </a:rPr>
              <a:t>Questions?</a:t>
            </a:r>
          </a:p>
        </p:txBody>
      </p:sp>
      <p:pic>
        <p:nvPicPr>
          <p:cNvPr id="3" name="Picture 2" descr="Rodin_Thinker">
            <a:extLst>
              <a:ext uri="{FF2B5EF4-FFF2-40B4-BE49-F238E27FC236}">
                <a16:creationId xmlns:a16="http://schemas.microsoft.com/office/drawing/2014/main" id="{6F2C7949-A32B-8295-3A0A-DCBD916F1929}"/>
              </a:ext>
            </a:extLst>
          </p:cNvPr>
          <p:cNvPicPr>
            <a:picLocks noChangeAspect="1" noChangeArrowheads="1"/>
          </p:cNvPicPr>
          <p:nvPr/>
        </p:nvPicPr>
        <p:blipFill>
          <a:blip r:embed="rId4" cstate="screen">
            <a:alphaModFix/>
            <a:extLst>
              <a:ext uri="{28A0092B-C50C-407E-A947-70E740481C1C}">
                <a14:useLocalDpi xmlns:a14="http://schemas.microsoft.com/office/drawing/2010/main"/>
              </a:ext>
            </a:extLst>
          </a:blip>
          <a:srcRect/>
          <a:stretch/>
        </p:blipFill>
        <p:spPr bwMode="auto">
          <a:xfrm>
            <a:off x="7115177" y="115193"/>
            <a:ext cx="4950618" cy="6627614"/>
          </a:xfrm>
          <a:prstGeom prst="rect">
            <a:avLst/>
          </a:prstGeom>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63232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itle 1">
            <a:extLst>
              <a:ext uri="{FF2B5EF4-FFF2-40B4-BE49-F238E27FC236}">
                <a16:creationId xmlns:a16="http://schemas.microsoft.com/office/drawing/2014/main" id="{3CC78B02-7162-BD0D-DC19-24B73509A68D}"/>
              </a:ext>
            </a:extLst>
          </p:cNvPr>
          <p:cNvSpPr txBox="1">
            <a:spLocks/>
          </p:cNvSpPr>
          <p:nvPr/>
        </p:nvSpPr>
        <p:spPr>
          <a:xfrm>
            <a:off x="838200" y="448721"/>
            <a:ext cx="4707671" cy="1225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600"/>
              </a:spcAft>
            </a:pPr>
            <a:r>
              <a:rPr lang="en-US" sz="3800" b="1" kern="1200">
                <a:solidFill>
                  <a:schemeClr val="bg1"/>
                </a:solidFill>
                <a:latin typeface="+mj-lt"/>
                <a:ea typeface="+mj-ea"/>
                <a:cs typeface="+mj-cs"/>
              </a:rPr>
              <a:t>FAA Safety Briefing</a:t>
            </a: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23F7964-2A5A-F608-8C6F-65DFCFF5CA9B}"/>
              </a:ext>
            </a:extLst>
          </p:cNvPr>
          <p:cNvSpPr txBox="1"/>
          <p:nvPr/>
        </p:nvSpPr>
        <p:spPr>
          <a:xfrm>
            <a:off x="897768" y="2152855"/>
            <a:ext cx="4586513" cy="3647710"/>
          </a:xfrm>
          <a:prstGeom prst="rect">
            <a:avLst/>
          </a:prstGeom>
        </p:spPr>
        <p:txBody>
          <a:bodyPr vert="horz" lIns="91440" tIns="45720" rIns="91440" bIns="45720" rtlCol="0">
            <a:normAutofit/>
          </a:bodyPr>
          <a:lstStyle/>
          <a:p>
            <a:pPr marL="457200" indent="-342900">
              <a:lnSpc>
                <a:spcPct val="90000"/>
              </a:lnSpc>
              <a:buFont typeface="Wingdings" panose="05000000000000000000" pitchFamily="2" charset="2"/>
              <a:buChar char="ü"/>
            </a:pPr>
            <a:r>
              <a:rPr lang="en-US" sz="2000" b="1" dirty="0">
                <a:solidFill>
                  <a:schemeClr val="bg1"/>
                </a:solidFill>
                <a:latin typeface="+mn-lt"/>
              </a:rPr>
              <a:t>Dedicated to GA Safety</a:t>
            </a:r>
          </a:p>
          <a:p>
            <a:pPr marL="457200" indent="-342900">
              <a:lnSpc>
                <a:spcPct val="90000"/>
              </a:lnSpc>
              <a:buFont typeface="Wingdings" panose="05000000000000000000" pitchFamily="2" charset="2"/>
              <a:buChar char="ü"/>
            </a:pPr>
            <a:r>
              <a:rPr lang="en-US" sz="2000" b="1" dirty="0">
                <a:solidFill>
                  <a:schemeClr val="bg1"/>
                </a:solidFill>
                <a:latin typeface="+mn-lt"/>
              </a:rPr>
              <a:t>6 – issues per year</a:t>
            </a:r>
            <a:r>
              <a:rPr lang="en-US" sz="2000" b="1" dirty="0">
                <a:solidFill>
                  <a:schemeClr val="bg1"/>
                </a:solidFill>
                <a:latin typeface="+mn-lt"/>
                <a:sym typeface="Wingdings" panose="05000000000000000000" pitchFamily="2" charset="2"/>
              </a:rPr>
              <a:t> </a:t>
            </a:r>
          </a:p>
          <a:p>
            <a:pPr marL="457200" indent="-342900">
              <a:lnSpc>
                <a:spcPct val="90000"/>
              </a:lnSpc>
              <a:buFont typeface="Wingdings" panose="05000000000000000000" pitchFamily="2" charset="2"/>
              <a:buChar char="ü"/>
            </a:pPr>
            <a:r>
              <a:rPr lang="en-US" sz="2000" b="1" dirty="0">
                <a:solidFill>
                  <a:schemeClr val="bg1"/>
                </a:solidFill>
                <a:latin typeface="+mn-lt"/>
              </a:rPr>
              <a:t>Print or online</a:t>
            </a:r>
          </a:p>
          <a:p>
            <a:pPr marL="457200" indent="-342900">
              <a:lnSpc>
                <a:spcPct val="90000"/>
              </a:lnSpc>
              <a:buFont typeface="Wingdings" panose="05000000000000000000" pitchFamily="2" charset="2"/>
              <a:buChar char="ü"/>
            </a:pPr>
            <a:r>
              <a:rPr lang="en-US" sz="2000" b="1" dirty="0">
                <a:solidFill>
                  <a:schemeClr val="bg1"/>
                </a:solidFill>
                <a:latin typeface="+mn-lt"/>
              </a:rPr>
              <a:t>Social media &amp; Face book presence</a:t>
            </a:r>
          </a:p>
          <a:p>
            <a:pPr indent="-228600">
              <a:lnSpc>
                <a:spcPct val="90000"/>
              </a:lnSpc>
              <a:buFont typeface="Arial" panose="020B0604020202020204" pitchFamily="34" charset="0"/>
              <a:buChar char="•"/>
            </a:pPr>
            <a:endParaRPr lang="en-US" sz="2000" b="1" dirty="0">
              <a:solidFill>
                <a:schemeClr val="bg1"/>
              </a:solidFill>
              <a:latin typeface="+mn-lt"/>
            </a:endParaRP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a video game&#10;&#10;AI-generated content may be incorrect.">
            <a:extLst>
              <a:ext uri="{FF2B5EF4-FFF2-40B4-BE49-F238E27FC236}">
                <a16:creationId xmlns:a16="http://schemas.microsoft.com/office/drawing/2014/main" id="{7F8FA78B-B5B4-FA6A-4A49-2AF1D7FE385D}"/>
              </a:ext>
            </a:extLst>
          </p:cNvPr>
          <p:cNvPicPr>
            <a:picLocks noChangeAspect="1"/>
          </p:cNvPicPr>
          <p:nvPr/>
        </p:nvPicPr>
        <p:blipFill>
          <a:blip r:embed="rId4" cstate="screen">
            <a:extLst>
              <a:ext uri="{28A0092B-C50C-407E-A947-70E740481C1C}">
                <a14:useLocalDpi xmlns:a14="http://schemas.microsoft.com/office/drawing/2010/main"/>
              </a:ext>
            </a:extLst>
          </a:blip>
          <a:srcRect l="2725" t="1518" r="2799" b="2026"/>
          <a:stretch/>
        </p:blipFill>
        <p:spPr>
          <a:xfrm>
            <a:off x="6971988" y="0"/>
            <a:ext cx="5220012" cy="6858000"/>
          </a:xfrm>
          <a:prstGeom prst="rect">
            <a:avLst/>
          </a:prstGeom>
        </p:spPr>
      </p:pic>
      <p:sp>
        <p:nvSpPr>
          <p:cNvPr id="3" name="TextBox 2">
            <a:extLst>
              <a:ext uri="{FF2B5EF4-FFF2-40B4-BE49-F238E27FC236}">
                <a16:creationId xmlns:a16="http://schemas.microsoft.com/office/drawing/2014/main" id="{9CB12600-10AD-A898-2653-D7A661B3E576}"/>
              </a:ext>
            </a:extLst>
          </p:cNvPr>
          <p:cNvSpPr txBox="1"/>
          <p:nvPr/>
        </p:nvSpPr>
        <p:spPr>
          <a:xfrm>
            <a:off x="526615" y="4326061"/>
            <a:ext cx="6097978" cy="1384995"/>
          </a:xfrm>
          <a:prstGeom prst="rect">
            <a:avLst/>
          </a:prstGeom>
          <a:noFill/>
        </p:spPr>
        <p:txBody>
          <a:bodyPr wrap="square">
            <a:spAutoFit/>
          </a:bodyPr>
          <a:lstStyle/>
          <a:p>
            <a:pPr>
              <a:buNone/>
            </a:pPr>
            <a:r>
              <a:rPr lang="en-US" dirty="0">
                <a:solidFill>
                  <a:srgbClr val="31E6EF"/>
                </a:solidFill>
                <a:hlinkClick r:id="rId5">
                  <a:extLst>
                    <a:ext uri="{A12FA001-AC4F-418D-AE19-62706E023703}">
                      <ahyp:hlinkClr xmlns:ahyp="http://schemas.microsoft.com/office/drawing/2018/hyperlinkcolor" val="tx"/>
                    </a:ext>
                  </a:extLst>
                </a:hlinkClick>
              </a:rPr>
              <a:t>https://www.faa.gov/newsroom/faa-safety-briefing-magazine</a:t>
            </a:r>
            <a:endParaRPr lang="en-US" dirty="0">
              <a:solidFill>
                <a:srgbClr val="31E6EF"/>
              </a:solidFill>
            </a:endParaRPr>
          </a:p>
          <a:p>
            <a:pPr>
              <a:buNone/>
            </a:pPr>
            <a:endParaRPr lang="en-US" dirty="0">
              <a:solidFill>
                <a:srgbClr val="31E6EF"/>
              </a:solidFill>
            </a:endParaRPr>
          </a:p>
        </p:txBody>
      </p:sp>
      <p:pic>
        <p:nvPicPr>
          <p:cNvPr id="1026" name="Picture 2">
            <a:extLst>
              <a:ext uri="{FF2B5EF4-FFF2-40B4-BE49-F238E27FC236}">
                <a16:creationId xmlns:a16="http://schemas.microsoft.com/office/drawing/2014/main" id="{0E684F6D-CF9F-99F0-6234-4A9B65FDA31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16451" y="4938497"/>
            <a:ext cx="1743293" cy="17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go, company name&#10;&#10;Description automatically generated">
            <a:extLst>
              <a:ext uri="{FF2B5EF4-FFF2-40B4-BE49-F238E27FC236}">
                <a16:creationId xmlns:a16="http://schemas.microsoft.com/office/drawing/2014/main" id="{C6570E27-62A5-1D13-4888-AE5E2BDB61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31157" y="5601194"/>
            <a:ext cx="313880" cy="309234"/>
          </a:xfrm>
          <a:prstGeom prst="rect">
            <a:avLst/>
          </a:prstGeom>
        </p:spPr>
      </p:pic>
    </p:spTree>
    <p:custDataLst>
      <p:tags r:id="rId1"/>
    </p:custDataLst>
    <p:extLst>
      <p:ext uri="{BB962C8B-B14F-4D97-AF65-F5344CB8AC3E}">
        <p14:creationId xmlns:p14="http://schemas.microsoft.com/office/powerpoint/2010/main" val="2613239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1AFE-DEDE-B38D-C4B8-A89D8C4DEDE7}"/>
              </a:ext>
            </a:extLst>
          </p:cNvPr>
          <p:cNvSpPr txBox="1">
            <a:spLocks/>
          </p:cNvSpPr>
          <p:nvPr/>
        </p:nvSpPr>
        <p:spPr>
          <a:xfrm>
            <a:off x="571500" y="344488"/>
            <a:ext cx="11296651"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solidFill>
                  <a:srgbClr val="31E6EF"/>
                </a:solidFill>
              </a:rPr>
              <a:t>Proficiency and Peace of Mind</a:t>
            </a:r>
          </a:p>
        </p:txBody>
      </p:sp>
      <p:sp>
        <p:nvSpPr>
          <p:cNvPr id="4" name="TextBox 3">
            <a:extLst>
              <a:ext uri="{FF2B5EF4-FFF2-40B4-BE49-F238E27FC236}">
                <a16:creationId xmlns:a16="http://schemas.microsoft.com/office/drawing/2014/main" id="{964C8776-8E9B-DBE2-4426-754D0BE0ADCE}"/>
              </a:ext>
            </a:extLst>
          </p:cNvPr>
          <p:cNvSpPr txBox="1"/>
          <p:nvPr/>
        </p:nvSpPr>
        <p:spPr>
          <a:xfrm>
            <a:off x="838200" y="1822406"/>
            <a:ext cx="6096000" cy="2788456"/>
          </a:xfrm>
          <a:prstGeom prst="rect">
            <a:avLst/>
          </a:prstGeom>
          <a:noFill/>
        </p:spPr>
        <p:txBody>
          <a:bodyPr wrap="square">
            <a:spAutoFit/>
          </a:bodyPr>
          <a:lstStyle/>
          <a:p>
            <a:pPr lvl="1">
              <a:lnSpc>
                <a:spcPct val="90000"/>
              </a:lnSpc>
              <a:spcBef>
                <a:spcPct val="70000"/>
              </a:spcBef>
              <a:tabLst>
                <a:tab pos="631825" algn="l"/>
              </a:tabLst>
              <a:defRPr/>
            </a:pPr>
            <a:r>
              <a:rPr lang="en-US" kern="0" dirty="0">
                <a:solidFill>
                  <a:schemeClr val="bg1"/>
                </a:solidFill>
              </a:rPr>
              <a:t>Fly regularly with your CFI</a:t>
            </a:r>
          </a:p>
          <a:p>
            <a:pPr lvl="1">
              <a:lnSpc>
                <a:spcPct val="90000"/>
              </a:lnSpc>
              <a:spcBef>
                <a:spcPct val="70000"/>
              </a:spcBef>
              <a:tabLst>
                <a:tab pos="631825" algn="l"/>
              </a:tabLst>
              <a:defRPr/>
            </a:pPr>
            <a:r>
              <a:rPr lang="en-US" kern="0" dirty="0">
                <a:solidFill>
                  <a:schemeClr val="bg1"/>
                </a:solidFill>
              </a:rPr>
              <a:t>Perfect Practice</a:t>
            </a:r>
          </a:p>
          <a:p>
            <a:pPr lvl="1">
              <a:lnSpc>
                <a:spcPct val="90000"/>
              </a:lnSpc>
              <a:spcBef>
                <a:spcPct val="70000"/>
              </a:spcBef>
              <a:tabLst>
                <a:tab pos="631825" algn="l"/>
              </a:tabLst>
              <a:defRPr/>
            </a:pPr>
            <a:r>
              <a:rPr lang="en-US" kern="0" dirty="0">
                <a:solidFill>
                  <a:schemeClr val="bg1"/>
                </a:solidFill>
              </a:rPr>
              <a:t>Document in </a:t>
            </a:r>
            <a:r>
              <a:rPr lang="en-US" b="1" i="1" kern="0" dirty="0">
                <a:solidFill>
                  <a:schemeClr val="bg1"/>
                </a:solidFill>
              </a:rPr>
              <a:t>WINGS</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WINGS</a:t>
            </a:r>
          </a:p>
        </p:txBody>
      </p:sp>
      <p:pic>
        <p:nvPicPr>
          <p:cNvPr id="5" name="Picture 4" descr="Calendar">
            <a:extLst>
              <a:ext uri="{FF2B5EF4-FFF2-40B4-BE49-F238E27FC236}">
                <a16:creationId xmlns:a16="http://schemas.microsoft.com/office/drawing/2014/main" id="{254D188D-ACCE-1FE2-6B85-C2B9504AA8D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26200" y="635063"/>
            <a:ext cx="5945433" cy="5926254"/>
          </a:xfrm>
          <a:prstGeom prst="rect">
            <a:avLst/>
          </a:prstGeom>
        </p:spPr>
      </p:pic>
      <p:pic>
        <p:nvPicPr>
          <p:cNvPr id="6" name="Picture 9">
            <a:extLst>
              <a:ext uri="{FF2B5EF4-FFF2-40B4-BE49-F238E27FC236}">
                <a16:creationId xmlns:a16="http://schemas.microsoft.com/office/drawing/2014/main" id="{683F516F-BB15-02C2-A86C-FF36DDCE692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a:xfrm>
            <a:off x="1462917" y="3823297"/>
            <a:ext cx="3582877" cy="2690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678883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23B6-C16C-46E5-2D7A-114C8F7BF41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9A9A951-0517-85BC-B2B8-466C9759E3CE}"/>
              </a:ext>
            </a:extLst>
          </p:cNvPr>
          <p:cNvSpPr>
            <a:spLocks noGrp="1"/>
          </p:cNvSpPr>
          <p:nvPr>
            <p:ph type="subTitle" idx="1"/>
          </p:nvPr>
        </p:nvSpPr>
        <p:spPr/>
        <p:txBody>
          <a:bodyPr/>
          <a:lstStyle/>
          <a:p>
            <a:endParaRPr lang="en-US"/>
          </a:p>
        </p:txBody>
      </p:sp>
      <p:pic>
        <p:nvPicPr>
          <p:cNvPr id="5" name="Picture 4" descr="WINGS Industry Network Information">
            <a:extLst>
              <a:ext uri="{FF2B5EF4-FFF2-40B4-BE49-F238E27FC236}">
                <a16:creationId xmlns:a16="http://schemas.microsoft.com/office/drawing/2014/main" id="{7A8E9D58-0C74-5FEE-F9C6-D7B69A44231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170" y="-297"/>
            <a:ext cx="12271169" cy="6902533"/>
          </a:xfrm>
          <a:prstGeom prst="rect">
            <a:avLst/>
          </a:prstGeom>
        </p:spPr>
      </p:pic>
    </p:spTree>
    <p:custDataLst>
      <p:tags r:id="rId1"/>
    </p:custDataLst>
    <p:extLst>
      <p:ext uri="{BB962C8B-B14F-4D97-AF65-F5344CB8AC3E}">
        <p14:creationId xmlns:p14="http://schemas.microsoft.com/office/powerpoint/2010/main" val="381180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CECEB9-1BF4-D89E-6812-974F12269E37}"/>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descr="The Piper Cub: Tribute to a Legend – TheAvGeeks.com">
            <a:extLst>
              <a:ext uri="{FF2B5EF4-FFF2-40B4-BE49-F238E27FC236}">
                <a16:creationId xmlns:a16="http://schemas.microsoft.com/office/drawing/2014/main" id="{A8AC42AF-13A3-FF81-361C-540179F0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785" y="1088151"/>
            <a:ext cx="3705077" cy="2477770"/>
          </a:xfrm>
          <a:prstGeom prst="rect">
            <a:avLst/>
          </a:prstGeom>
          <a:ln>
            <a:noFill/>
          </a:ln>
          <a:effectLst>
            <a:outerShdw blurRad="292100" dist="139700" dir="2700000" algn="tl" rotWithShape="0">
              <a:srgbClr val="333333">
                <a:alpha val="65000"/>
              </a:srgbClr>
            </a:outerShdw>
          </a:effectLst>
        </p:spPr>
      </p:pic>
      <p:pic>
        <p:nvPicPr>
          <p:cNvPr id="3" name="Picture 2" descr="Cirrus SF50 Vision jet grounded : FLYER">
            <a:extLst>
              <a:ext uri="{FF2B5EF4-FFF2-40B4-BE49-F238E27FC236}">
                <a16:creationId xmlns:a16="http://schemas.microsoft.com/office/drawing/2014/main" id="{AF59A073-08DA-0425-8C6F-5C7F1EB95D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52044" y="3069829"/>
            <a:ext cx="3857171" cy="2700020"/>
          </a:xfrm>
          <a:prstGeom prst="rect">
            <a:avLst/>
          </a:prstGeom>
          <a:ln>
            <a:noFill/>
          </a:ln>
          <a:effectLst>
            <a:outerShdw blurRad="292100" dist="139700" dir="2700000" algn="tl" rotWithShape="0">
              <a:srgbClr val="333333">
                <a:alpha val="65000"/>
              </a:srgbClr>
            </a:outerShdw>
          </a:effectLst>
        </p:spPr>
      </p:pic>
      <p:graphicFrame>
        <p:nvGraphicFramePr>
          <p:cNvPr id="4" name="Chart 3">
            <a:extLst>
              <a:ext uri="{FF2B5EF4-FFF2-40B4-BE49-F238E27FC236}">
                <a16:creationId xmlns:a16="http://schemas.microsoft.com/office/drawing/2014/main" id="{C8DD26F1-1EAD-8E47-20B4-D1879E95E55C}"/>
              </a:ext>
            </a:extLst>
          </p:cNvPr>
          <p:cNvGraphicFramePr>
            <a:graphicFrameLocks/>
          </p:cNvGraphicFramePr>
          <p:nvPr/>
        </p:nvGraphicFramePr>
        <p:xfrm>
          <a:off x="3483438" y="2133600"/>
          <a:ext cx="4730750" cy="2486025"/>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2">
            <a:extLst>
              <a:ext uri="{FF2B5EF4-FFF2-40B4-BE49-F238E27FC236}">
                <a16:creationId xmlns:a16="http://schemas.microsoft.com/office/drawing/2014/main" id="{0F6AC192-03E5-23CE-C8DE-CEA956D89CB6}"/>
              </a:ext>
            </a:extLst>
          </p:cNvPr>
          <p:cNvSpPr txBox="1">
            <a:spLocks noChangeArrowheads="1"/>
          </p:cNvSpPr>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altLang="en-US" kern="0" dirty="0">
                <a:solidFill>
                  <a:srgbClr val="32F2F2"/>
                </a:solidFill>
                <a:latin typeface="Arial" panose="020B0604020202020204" pitchFamily="34" charset="0"/>
                <a:cs typeface="Arial" panose="020B0604020202020204" pitchFamily="34" charset="0"/>
              </a:rPr>
              <a:t>We’ve come a long way….</a:t>
            </a:r>
          </a:p>
        </p:txBody>
      </p:sp>
    </p:spTree>
    <p:custDataLst>
      <p:tags r:id="rId1"/>
    </p:custDataLst>
    <p:extLst>
      <p:ext uri="{BB962C8B-B14F-4D97-AF65-F5344CB8AC3E}">
        <p14:creationId xmlns:p14="http://schemas.microsoft.com/office/powerpoint/2010/main" val="49947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672A72-819E-0D60-1380-BA82B67A757E}"/>
              </a:ext>
            </a:extLst>
          </p:cNvPr>
          <p:cNvSpPr txBox="1">
            <a:spLocks/>
          </p:cNvSpPr>
          <p:nvPr/>
        </p:nvSpPr>
        <p:spPr>
          <a:xfrm>
            <a:off x="571500" y="344488"/>
            <a:ext cx="11296651"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solidFill>
                  <a:srgbClr val="31E6EF"/>
                </a:solidFill>
              </a:rPr>
              <a:t>Thank you for attending</a:t>
            </a:r>
            <a:r>
              <a:rPr lang="en-US" dirty="0"/>
              <a:t>	</a:t>
            </a:r>
          </a:p>
        </p:txBody>
      </p:sp>
      <p:sp>
        <p:nvSpPr>
          <p:cNvPr id="5" name="Content Placeholder 2">
            <a:extLst>
              <a:ext uri="{FF2B5EF4-FFF2-40B4-BE49-F238E27FC236}">
                <a16:creationId xmlns:a16="http://schemas.microsoft.com/office/drawing/2014/main" id="{ABCB5135-99DB-8272-1571-47D250C6D7FB}"/>
              </a:ext>
            </a:extLst>
          </p:cNvPr>
          <p:cNvSpPr txBox="1">
            <a:spLocks/>
          </p:cNvSpPr>
          <p:nvPr/>
        </p:nvSpPr>
        <p:spPr>
          <a:xfrm>
            <a:off x="571500" y="1375611"/>
            <a:ext cx="8050213" cy="4391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solidFill>
                  <a:schemeClr val="bg1"/>
                </a:solidFill>
              </a:rPr>
              <a:t>You are vital members of our GA safety community</a:t>
            </a:r>
          </a:p>
        </p:txBody>
      </p:sp>
      <p:pic>
        <p:nvPicPr>
          <p:cNvPr id="6" name="Picture 2">
            <a:extLst>
              <a:ext uri="{FF2B5EF4-FFF2-40B4-BE49-F238E27FC236}">
                <a16:creationId xmlns:a16="http://schemas.microsoft.com/office/drawing/2014/main" id="{3EE45BB3-343B-1C5E-917F-1B2E0CE51BA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10054" y="3378601"/>
            <a:ext cx="3443498" cy="25843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3">
            <a:extLst>
              <a:ext uri="{FF2B5EF4-FFF2-40B4-BE49-F238E27FC236}">
                <a16:creationId xmlns:a16="http://schemas.microsoft.com/office/drawing/2014/main" id="{37109A3B-F14D-011B-D793-ED57E6EBB38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0" y="2106426"/>
            <a:ext cx="2851823" cy="2140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2">
            <a:extLst>
              <a:ext uri="{FF2B5EF4-FFF2-40B4-BE49-F238E27FC236}">
                <a16:creationId xmlns:a16="http://schemas.microsoft.com/office/drawing/2014/main" id="{C9722A3B-1AA6-4F25-5FCB-A5248228558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74419" y="3547753"/>
            <a:ext cx="4463995" cy="1934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914507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txBox="1">
            <a:spLocks noChangeArrowheads="1"/>
          </p:cNvSpPr>
          <p:nvPr/>
        </p:nvSpPr>
        <p:spPr bwMode="auto">
          <a:xfrm>
            <a:off x="415273" y="377936"/>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415273" y="1625521"/>
            <a:ext cx="7011439" cy="1108799"/>
          </a:xfrm>
        </p:spPr>
        <p:txBody>
          <a:bodyPr/>
          <a:lstStyle/>
          <a:p>
            <a:r>
              <a:rPr lang="en-US" i="0" dirty="0"/>
              <a:t>Topic of the Month – March</a:t>
            </a:r>
            <a:br>
              <a:rPr lang="en-US" i="0" dirty="0"/>
            </a:br>
            <a:r>
              <a:rPr lang="en-US" i="0" dirty="0"/>
              <a:t>Human Factors and </a:t>
            </a:r>
            <a:r>
              <a:rPr lang="en-US" i="1" dirty="0"/>
              <a:t>WINGS</a:t>
            </a:r>
            <a:endParaRPr lang="en-US" dirty="0"/>
          </a:p>
        </p:txBody>
      </p:sp>
      <p:pic>
        <p:nvPicPr>
          <p:cNvPr id="5" name="Picture 4">
            <a:extLst>
              <a:ext uri="{FF2B5EF4-FFF2-40B4-BE49-F238E27FC236}">
                <a16:creationId xmlns:a16="http://schemas.microsoft.com/office/drawing/2014/main" id="{6FAF5E15-41CB-8B78-5D09-5482CA68F9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153" r="14221" b="6716"/>
          <a:stretch/>
        </p:blipFill>
        <p:spPr>
          <a:xfrm>
            <a:off x="7744599" y="1773348"/>
            <a:ext cx="4413631" cy="4055953"/>
          </a:xfrm>
          <a:prstGeom prst="rect">
            <a:avLst/>
          </a:prstGeom>
        </p:spPr>
      </p:pic>
      <p:pic>
        <p:nvPicPr>
          <p:cNvPr id="8" name="Picture 7" descr="Calendar">
            <a:extLst>
              <a:ext uri="{FF2B5EF4-FFF2-40B4-BE49-F238E27FC236}">
                <a16:creationId xmlns:a16="http://schemas.microsoft.com/office/drawing/2014/main" id="{073FDB84-94CB-CB2A-37B2-275EF1AD785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580250" y="2821147"/>
            <a:ext cx="3284482" cy="2605068"/>
          </a:xfrm>
          <a:prstGeom prst="rect">
            <a:avLst/>
          </a:prstGeom>
        </p:spPr>
      </p:pic>
    </p:spTree>
    <p:custDataLst>
      <p:tags r:id="rId1"/>
    </p:custDataLst>
    <p:extLst>
      <p:ext uri="{BB962C8B-B14F-4D97-AF65-F5344CB8AC3E}">
        <p14:creationId xmlns:p14="http://schemas.microsoft.com/office/powerpoint/2010/main" val="8098177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14966" y="-53658"/>
            <a:ext cx="12406966" cy="6965315"/>
          </a:xfrm>
          <a:effectLst>
            <a:glow rad="101600">
              <a:schemeClr val="accent2">
                <a:satMod val="175000"/>
                <a:alpha val="40000"/>
              </a:schemeClr>
            </a:glow>
            <a:innerShdw blurRad="63500" dist="50800" dir="2700000">
              <a:prstClr val="black">
                <a:alpha val="50000"/>
              </a:prstClr>
            </a:innerShdw>
          </a:effectLst>
          <a:scene3d>
            <a:camera prst="orthographicFront"/>
            <a:lightRig rig="threePt" dir="t"/>
          </a:scene3d>
          <a:sp3d extrusionH="76200" contourW="12700">
            <a:bevelT w="165100" prst="coolSlant"/>
            <a:extrusionClr>
              <a:srgbClr val="FFC000"/>
            </a:extrusionClr>
            <a:contourClr>
              <a:srgbClr val="FFC000"/>
            </a:contourClr>
          </a:sp3d>
        </p:spPr>
      </p:pic>
      <p:sp>
        <p:nvSpPr>
          <p:cNvPr id="6" name="TextBox 5"/>
          <p:cNvSpPr txBox="1"/>
          <p:nvPr/>
        </p:nvSpPr>
        <p:spPr bwMode="auto">
          <a:xfrm>
            <a:off x="1417105" y="1124260"/>
            <a:ext cx="9357789" cy="2123658"/>
          </a:xfrm>
          <a:prstGeom prst="rect">
            <a:avLst/>
          </a:prstGeom>
          <a:noFill/>
          <a:ln>
            <a:noFill/>
          </a:ln>
          <a:effectLst>
            <a:glow rad="228600">
              <a:srgbClr val="FC9204">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rtlCol="0">
            <a:spAutoFit/>
          </a:bodyPr>
          <a:lstStyle/>
          <a:p>
            <a:pPr algn="ctr">
              <a:buFontTx/>
              <a:buNone/>
            </a:pPr>
            <a:r>
              <a:rPr lang="en-US" sz="6600" b="1" dirty="0">
                <a:solidFill>
                  <a:srgbClr val="FFC000"/>
                </a:solidFill>
              </a:rPr>
              <a:t>Human Factors</a:t>
            </a:r>
            <a:br>
              <a:rPr lang="en-US" sz="6600" b="1" dirty="0">
                <a:solidFill>
                  <a:srgbClr val="FFC000"/>
                </a:solidFill>
              </a:rPr>
            </a:br>
            <a:r>
              <a:rPr lang="en-US" sz="6600" b="1" dirty="0">
                <a:solidFill>
                  <a:srgbClr val="FFC000"/>
                </a:solidFill>
              </a:rPr>
              <a:t>The Final Frontier</a:t>
            </a:r>
          </a:p>
        </p:txBody>
      </p:sp>
      <p:pic>
        <p:nvPicPr>
          <p:cNvPr id="3" name="Picture 2">
            <a:extLst>
              <a:ext uri="{FF2B5EF4-FFF2-40B4-BE49-F238E27FC236}">
                <a16:creationId xmlns:a16="http://schemas.microsoft.com/office/drawing/2014/main" id="{6C3BD555-AC57-501C-EA2B-54ADCADD8F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153" r="14221" b="5260"/>
          <a:stretch/>
        </p:blipFill>
        <p:spPr>
          <a:xfrm>
            <a:off x="9118600" y="3418091"/>
            <a:ext cx="3073400" cy="2868410"/>
          </a:xfrm>
          <a:prstGeom prst="rect">
            <a:avLst/>
          </a:prstGeom>
        </p:spPr>
      </p:pic>
    </p:spTree>
    <p:custDataLst>
      <p:tags r:id="rId1"/>
    </p:custDataLst>
    <p:extLst>
      <p:ext uri="{BB962C8B-B14F-4D97-AF65-F5344CB8AC3E}">
        <p14:creationId xmlns:p14="http://schemas.microsoft.com/office/powerpoint/2010/main" val="69662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750" fill="hold"/>
                                        <p:tgtEl>
                                          <p:spTgt spid="6"/>
                                        </p:tgtEl>
                                        <p:attrNameLst>
                                          <p:attrName>ppt_x</p:attrName>
                                        </p:attrNameLst>
                                      </p:cBhvr>
                                      <p:tavLst>
                                        <p:tav tm="0">
                                          <p:val>
                                            <p:strVal val="#ppt_x"/>
                                          </p:val>
                                        </p:tav>
                                        <p:tav tm="100000">
                                          <p:val>
                                            <p:strVal val="#ppt_x"/>
                                          </p:val>
                                        </p:tav>
                                      </p:tavLst>
                                    </p:anim>
                                    <p:anim calcmode="lin" valueType="num">
                                      <p:cBhvr additive="base">
                                        <p:cTn id="8" dur="175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9E89-B877-AF8C-2CCD-1A191E276992}"/>
              </a:ext>
            </a:extLst>
          </p:cNvPr>
          <p:cNvSpPr txBox="1">
            <a:spLocks/>
          </p:cNvSpPr>
          <p:nvPr/>
        </p:nvSpPr>
        <p:spPr>
          <a:xfrm>
            <a:off x="571500" y="344488"/>
            <a:ext cx="11296651"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solidFill>
                  <a:srgbClr val="31E6EF"/>
                </a:solidFill>
              </a:rPr>
              <a:t>Human Factors</a:t>
            </a:r>
          </a:p>
        </p:txBody>
      </p:sp>
      <p:sp>
        <p:nvSpPr>
          <p:cNvPr id="3" name="Content Placeholder 2">
            <a:extLst>
              <a:ext uri="{FF2B5EF4-FFF2-40B4-BE49-F238E27FC236}">
                <a16:creationId xmlns:a16="http://schemas.microsoft.com/office/drawing/2014/main" id="{F802D23B-9511-E9B7-C47F-5F68C7D6401C}"/>
              </a:ext>
            </a:extLst>
          </p:cNvPr>
          <p:cNvSpPr txBox="1">
            <a:spLocks/>
          </p:cNvSpPr>
          <p:nvPr/>
        </p:nvSpPr>
        <p:spPr>
          <a:xfrm>
            <a:off x="533041" y="1553805"/>
            <a:ext cx="5277209" cy="4391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b="1" dirty="0">
                <a:solidFill>
                  <a:schemeClr val="bg1"/>
                </a:solidFill>
              </a:rPr>
              <a:t>Human Factors study applies knowledge of the human body and mind in order to understand human capabilities and limitations.</a:t>
            </a:r>
          </a:p>
          <a:p>
            <a:pPr fontAlgn="auto">
              <a:spcAft>
                <a:spcPts val="0"/>
              </a:spcAft>
            </a:pPr>
            <a:r>
              <a:rPr lang="en-US" b="1" dirty="0">
                <a:solidFill>
                  <a:schemeClr val="bg1"/>
                </a:solidFill>
              </a:rPr>
              <a:t>HF knowledge informs human task specifications and complementary system and technology design.</a:t>
            </a:r>
          </a:p>
        </p:txBody>
      </p:sp>
      <p:pic>
        <p:nvPicPr>
          <p:cNvPr id="4" name="Picture 3" descr="Mind-Body Connections: How the Physical Body Is Affected ...">
            <a:extLst>
              <a:ext uri="{FF2B5EF4-FFF2-40B4-BE49-F238E27FC236}">
                <a16:creationId xmlns:a16="http://schemas.microsoft.com/office/drawing/2014/main" id="{875E20D0-80D3-71D5-5D75-836EFD4675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1751" y="571500"/>
            <a:ext cx="5486400" cy="5486400"/>
          </a:xfrm>
          <a:prstGeom prst="rect">
            <a:avLst/>
          </a:prstGeom>
        </p:spPr>
      </p:pic>
    </p:spTree>
    <p:custDataLst>
      <p:tags r:id="rId1"/>
    </p:custDataLst>
    <p:extLst>
      <p:ext uri="{BB962C8B-B14F-4D97-AF65-F5344CB8AC3E}">
        <p14:creationId xmlns:p14="http://schemas.microsoft.com/office/powerpoint/2010/main" val="1782313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F8D83-2D34-BCBE-636E-CCF8FFED6D5A}"/>
              </a:ext>
            </a:extLst>
          </p:cNvPr>
          <p:cNvSpPr txBox="1">
            <a:spLocks/>
          </p:cNvSpPr>
          <p:nvPr/>
        </p:nvSpPr>
        <p:spPr>
          <a:xfrm>
            <a:off x="838200" y="448721"/>
            <a:ext cx="4707671" cy="1225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600"/>
              </a:spcAft>
            </a:pPr>
            <a:r>
              <a:rPr lang="en-US" sz="3500" b="1" kern="1200" dirty="0">
                <a:solidFill>
                  <a:srgbClr val="32F2F2"/>
                </a:solidFill>
                <a:latin typeface="+mj-lt"/>
                <a:ea typeface="+mj-ea"/>
                <a:cs typeface="+mj-cs"/>
              </a:rPr>
              <a:t>What does that have to do with </a:t>
            </a:r>
            <a:r>
              <a:rPr lang="en-US" sz="3500" b="1" i="1" kern="1200" dirty="0">
                <a:solidFill>
                  <a:srgbClr val="32F2F2"/>
                </a:solidFill>
                <a:latin typeface="+mj-lt"/>
                <a:ea typeface="+mj-ea"/>
                <a:cs typeface="+mj-cs"/>
              </a:rPr>
              <a:t>WINGS</a:t>
            </a:r>
            <a:r>
              <a:rPr lang="en-US" sz="3500" b="1" kern="1200" dirty="0">
                <a:solidFill>
                  <a:srgbClr val="32F2F2"/>
                </a:solidFill>
                <a:latin typeface="+mj-lt"/>
                <a:ea typeface="+mj-ea"/>
                <a:cs typeface="+mj-cs"/>
              </a:rPr>
              <a:t>?</a:t>
            </a:r>
          </a:p>
        </p:txBody>
      </p:sp>
      <p:sp>
        <p:nvSpPr>
          <p:cNvPr id="4" name="Content Placeholder 2">
            <a:extLst>
              <a:ext uri="{FF2B5EF4-FFF2-40B4-BE49-F238E27FC236}">
                <a16:creationId xmlns:a16="http://schemas.microsoft.com/office/drawing/2014/main" id="{E29F3400-7B36-C3BB-FDB3-1FAB1970B4F1}"/>
              </a:ext>
            </a:extLst>
          </p:cNvPr>
          <p:cNvSpPr txBox="1">
            <a:spLocks/>
          </p:cNvSpPr>
          <p:nvPr/>
        </p:nvSpPr>
        <p:spPr>
          <a:xfrm>
            <a:off x="897769" y="1909192"/>
            <a:ext cx="4586513" cy="3647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000" b="1" dirty="0">
                <a:solidFill>
                  <a:srgbClr val="32F2F2"/>
                </a:solidFill>
              </a:rPr>
              <a:t>Safety Culture</a:t>
            </a:r>
          </a:p>
          <a:p>
            <a:pPr fontAlgn="auto">
              <a:spcAft>
                <a:spcPts val="0"/>
              </a:spcAft>
            </a:pPr>
            <a:r>
              <a:rPr lang="en-US" sz="2000" b="1" dirty="0">
                <a:solidFill>
                  <a:schemeClr val="bg1"/>
                </a:solidFill>
              </a:rPr>
              <a:t>Human Performance</a:t>
            </a:r>
          </a:p>
          <a:p>
            <a:pPr fontAlgn="auto">
              <a:spcAft>
                <a:spcPts val="0"/>
              </a:spcAft>
            </a:pPr>
            <a:r>
              <a:rPr lang="en-US" sz="2000" b="1" dirty="0">
                <a:solidFill>
                  <a:schemeClr val="bg1"/>
                </a:solidFill>
              </a:rPr>
              <a:t>Communication</a:t>
            </a:r>
          </a:p>
          <a:p>
            <a:pPr fontAlgn="auto">
              <a:spcAft>
                <a:spcPts val="0"/>
              </a:spcAft>
            </a:pPr>
            <a:r>
              <a:rPr lang="en-US" sz="2000" b="1" dirty="0">
                <a:solidFill>
                  <a:schemeClr val="bg1"/>
                </a:solidFill>
              </a:rPr>
              <a:t>Teamwork</a:t>
            </a:r>
          </a:p>
          <a:p>
            <a:pPr fontAlgn="auto">
              <a:spcAft>
                <a:spcPts val="0"/>
              </a:spcAft>
            </a:pPr>
            <a:r>
              <a:rPr lang="en-US" sz="2000" b="1" dirty="0">
                <a:solidFill>
                  <a:schemeClr val="bg1"/>
                </a:solidFill>
              </a:rPr>
              <a:t>Situational Awareness</a:t>
            </a:r>
          </a:p>
          <a:p>
            <a:pPr fontAlgn="auto">
              <a:spcAft>
                <a:spcPts val="0"/>
              </a:spcAft>
            </a:pPr>
            <a:r>
              <a:rPr lang="en-US" sz="2000" b="1" dirty="0">
                <a:solidFill>
                  <a:schemeClr val="bg1"/>
                </a:solidFill>
              </a:rPr>
              <a:t>Decision Making</a:t>
            </a:r>
          </a:p>
          <a:p>
            <a:pPr fontAlgn="auto">
              <a:spcAft>
                <a:spcPts val="0"/>
              </a:spcAft>
            </a:pPr>
            <a:r>
              <a:rPr lang="en-US" sz="2000" b="1" dirty="0">
                <a:solidFill>
                  <a:schemeClr val="bg1"/>
                </a:solidFill>
              </a:rPr>
              <a:t>Threat &amp; Error Management</a:t>
            </a:r>
          </a:p>
          <a:p>
            <a:pPr fontAlgn="auto">
              <a:spcAft>
                <a:spcPts val="0"/>
              </a:spcAft>
            </a:pPr>
            <a:r>
              <a:rPr lang="en-US" sz="2000" b="1" dirty="0">
                <a:solidFill>
                  <a:schemeClr val="bg1"/>
                </a:solidFill>
              </a:rPr>
              <a:t>Human Information Processing</a:t>
            </a:r>
          </a:p>
          <a:p>
            <a:pPr fontAlgn="auto">
              <a:spcAft>
                <a:spcPts val="0"/>
              </a:spcAft>
            </a:pPr>
            <a:r>
              <a:rPr lang="en-US" sz="2000" b="1" dirty="0">
                <a:solidFill>
                  <a:schemeClr val="bg1"/>
                </a:solidFill>
              </a:rPr>
              <a:t>Design and Automation</a:t>
            </a:r>
          </a:p>
        </p:txBody>
      </p:sp>
      <p:pic>
        <p:nvPicPr>
          <p:cNvPr id="6" name="Picture 5" descr="Calendar">
            <a:extLst>
              <a:ext uri="{FF2B5EF4-FFF2-40B4-BE49-F238E27FC236}">
                <a16:creationId xmlns:a16="http://schemas.microsoft.com/office/drawing/2014/main" id="{707A6EBE-D255-574B-C45B-E247201E32D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89082" y="0"/>
            <a:ext cx="6582551" cy="6561317"/>
          </a:xfrm>
          <a:prstGeom prst="rect">
            <a:avLst/>
          </a:prstGeom>
        </p:spPr>
      </p:pic>
    </p:spTree>
    <p:custDataLst>
      <p:tags r:id="rId1"/>
    </p:custDataLst>
    <p:extLst>
      <p:ext uri="{BB962C8B-B14F-4D97-AF65-F5344CB8AC3E}">
        <p14:creationId xmlns:p14="http://schemas.microsoft.com/office/powerpoint/2010/main" val="305068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F4A02C-F7F1-74BB-A31B-29E7F3994D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867" t="13918" r="53770" b="16392"/>
          <a:stretch/>
        </p:blipFill>
        <p:spPr>
          <a:xfrm>
            <a:off x="722487" y="1460500"/>
            <a:ext cx="4821284" cy="3136900"/>
          </a:xfrm>
          <a:prstGeom prst="rect">
            <a:avLst/>
          </a:prstGeom>
        </p:spPr>
      </p:pic>
      <p:sp>
        <p:nvSpPr>
          <p:cNvPr id="4" name="Title 1">
            <a:extLst>
              <a:ext uri="{FF2B5EF4-FFF2-40B4-BE49-F238E27FC236}">
                <a16:creationId xmlns:a16="http://schemas.microsoft.com/office/drawing/2014/main" id="{A7E122CC-B5F7-A830-5116-8E59EF4D2BEC}"/>
              </a:ext>
            </a:extLst>
          </p:cNvPr>
          <p:cNvSpPr txBox="1">
            <a:spLocks/>
          </p:cNvSpPr>
          <p:nvPr/>
        </p:nvSpPr>
        <p:spPr>
          <a:xfrm>
            <a:off x="571500" y="344488"/>
            <a:ext cx="11296651"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solidFill>
                  <a:srgbClr val="06CAD4"/>
                </a:solidFill>
                <a:latin typeface="Arial" panose="020B0604020202020204" pitchFamily="34" charset="0"/>
                <a:ea typeface="ＭＳ Ｐゴシック" pitchFamily="34" charset="-128"/>
                <a:cs typeface="Arial" panose="020B0604020202020204" pitchFamily="34" charset="0"/>
              </a:rPr>
              <a:t>Culture</a:t>
            </a:r>
            <a:r>
              <a:rPr lang="en-US" dirty="0">
                <a:ea typeface="ＭＳ Ｐゴシック" pitchFamily="34" charset="-128"/>
              </a:rPr>
              <a:t>	</a:t>
            </a:r>
          </a:p>
        </p:txBody>
      </p:sp>
      <p:sp>
        <p:nvSpPr>
          <p:cNvPr id="5" name="TextBox 4">
            <a:extLst>
              <a:ext uri="{FF2B5EF4-FFF2-40B4-BE49-F238E27FC236}">
                <a16:creationId xmlns:a16="http://schemas.microsoft.com/office/drawing/2014/main" id="{A330C118-1C81-75CE-0FEE-9CF7E66C27C7}"/>
              </a:ext>
            </a:extLst>
          </p:cNvPr>
          <p:cNvSpPr txBox="1"/>
          <p:nvPr/>
        </p:nvSpPr>
        <p:spPr>
          <a:xfrm>
            <a:off x="722487" y="5267211"/>
            <a:ext cx="7360356" cy="584775"/>
          </a:xfrm>
          <a:prstGeom prst="rect">
            <a:avLst/>
          </a:prstGeom>
          <a:noFill/>
        </p:spPr>
        <p:txBody>
          <a:bodyPr wrap="square" rtlCol="0">
            <a:spAutoFit/>
          </a:bodyPr>
          <a:lstStyle/>
          <a:p>
            <a:pPr>
              <a:buNone/>
            </a:pPr>
            <a:r>
              <a:rPr lang="en-US" sz="3200" b="1" i="1" dirty="0">
                <a:solidFill>
                  <a:srgbClr val="06CAD4"/>
                </a:solidFill>
              </a:rPr>
              <a:t>“the way we do things around here.”</a:t>
            </a:r>
          </a:p>
        </p:txBody>
      </p:sp>
      <p:sp>
        <p:nvSpPr>
          <p:cNvPr id="2" name="TextBox 1">
            <a:extLst>
              <a:ext uri="{FF2B5EF4-FFF2-40B4-BE49-F238E27FC236}">
                <a16:creationId xmlns:a16="http://schemas.microsoft.com/office/drawing/2014/main" id="{B808B9AA-1F81-69E6-F5D3-8713BAE49425}"/>
              </a:ext>
            </a:extLst>
          </p:cNvPr>
          <p:cNvSpPr txBox="1"/>
          <p:nvPr/>
        </p:nvSpPr>
        <p:spPr>
          <a:xfrm>
            <a:off x="6096000" y="1111605"/>
            <a:ext cx="5461000" cy="3785652"/>
          </a:xfrm>
          <a:prstGeom prst="rect">
            <a:avLst/>
          </a:prstGeom>
          <a:noFill/>
        </p:spPr>
        <p:txBody>
          <a:bodyPr wrap="square" rtlCol="0">
            <a:spAutoFit/>
          </a:bodyPr>
          <a:lstStyle/>
          <a:p>
            <a:r>
              <a:rPr lang="en-US" dirty="0">
                <a:solidFill>
                  <a:schemeClr val="bg1"/>
                </a:solidFill>
              </a:rPr>
              <a:t>  a set of shared attitudes, values, goals, and practices that Characterizes an institution or organization</a:t>
            </a:r>
          </a:p>
          <a:p>
            <a:r>
              <a:rPr lang="en-US" dirty="0">
                <a:solidFill>
                  <a:schemeClr val="bg1"/>
                </a:solidFill>
              </a:rPr>
              <a:t>  the set of values, conventions or social practices associated with a particular field, activity, or societal characteristic </a:t>
            </a:r>
          </a:p>
          <a:p>
            <a:r>
              <a:rPr lang="en-US" dirty="0">
                <a:solidFill>
                  <a:schemeClr val="bg1"/>
                </a:solidFill>
              </a:rPr>
              <a:t>  shared beliefs, attitudes, norms and values</a:t>
            </a:r>
          </a:p>
        </p:txBody>
      </p:sp>
    </p:spTree>
    <p:custDataLst>
      <p:tags r:id="rId1"/>
    </p:custDataLst>
    <p:extLst>
      <p:ext uri="{BB962C8B-B14F-4D97-AF65-F5344CB8AC3E}">
        <p14:creationId xmlns:p14="http://schemas.microsoft.com/office/powerpoint/2010/main" val="211048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7CBA0C-93EB-9F56-4DE3-2E3147812B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62" t="4343" r="52082" b="5311"/>
          <a:stretch/>
        </p:blipFill>
        <p:spPr>
          <a:xfrm>
            <a:off x="344774" y="944380"/>
            <a:ext cx="5006716" cy="4676931"/>
          </a:xfrm>
          <a:prstGeom prst="rect">
            <a:avLst/>
          </a:prstGeom>
        </p:spPr>
      </p:pic>
      <p:sp>
        <p:nvSpPr>
          <p:cNvPr id="2" name="Content Placeholder 2">
            <a:extLst>
              <a:ext uri="{FF2B5EF4-FFF2-40B4-BE49-F238E27FC236}">
                <a16:creationId xmlns:a16="http://schemas.microsoft.com/office/drawing/2014/main" id="{4E907A2D-5B93-3BDE-F859-C5275CD323AA}"/>
              </a:ext>
            </a:extLst>
          </p:cNvPr>
          <p:cNvSpPr txBox="1">
            <a:spLocks/>
          </p:cNvSpPr>
          <p:nvPr/>
        </p:nvSpPr>
        <p:spPr>
          <a:xfrm>
            <a:off x="6401633" y="944381"/>
            <a:ext cx="5006717" cy="3447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000" b="1" dirty="0">
                <a:solidFill>
                  <a:srgbClr val="06CAD4"/>
                </a:solidFill>
                <a:latin typeface="Arial" panose="020B0604020202020204" pitchFamily="34" charset="0"/>
                <a:cs typeface="Arial" panose="020B0604020202020204" pitchFamily="34" charset="0"/>
              </a:rPr>
              <a:t>But I’m just one pilot…</a:t>
            </a:r>
          </a:p>
          <a:p>
            <a:pPr marL="0" indent="0" fontAlgn="auto">
              <a:spcAft>
                <a:spcPts val="0"/>
              </a:spcAft>
              <a:buNone/>
            </a:pPr>
            <a:r>
              <a:rPr lang="en-US" b="1" dirty="0">
                <a:solidFill>
                  <a:schemeClr val="bg2"/>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I don’t fly for an airline or     belong to a club.</a:t>
            </a:r>
            <a:br>
              <a:rPr lang="en-US" sz="2800"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pPr marL="0" indent="0" fontAlgn="auto">
              <a:spcAft>
                <a:spcPts val="0"/>
              </a:spcAft>
              <a:buNone/>
            </a:pPr>
            <a:r>
              <a:rPr lang="en-US" sz="2800" b="1" dirty="0">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I don’t have a culture that influences my decisions.</a:t>
            </a:r>
          </a:p>
        </p:txBody>
      </p:sp>
    </p:spTree>
    <p:custDataLst>
      <p:tags r:id="rId1"/>
    </p:custDataLst>
    <p:extLst>
      <p:ext uri="{BB962C8B-B14F-4D97-AF65-F5344CB8AC3E}">
        <p14:creationId xmlns:p14="http://schemas.microsoft.com/office/powerpoint/2010/main" val="3794376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1ECB9B-5361-F1B0-F560-E5E31657BB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595" r="2993" b="-1"/>
          <a:stretch/>
        </p:blipFill>
        <p:spPr>
          <a:xfrm>
            <a:off x="3239146" y="10"/>
            <a:ext cx="8952852" cy="6857990"/>
          </a:xfrm>
          <a:prstGeom prst="rect">
            <a:avLst/>
          </a:prstGeom>
        </p:spPr>
      </p:pic>
      <p:sp>
        <p:nvSpPr>
          <p:cNvPr id="4" name="Content Placeholder 2">
            <a:extLst>
              <a:ext uri="{FF2B5EF4-FFF2-40B4-BE49-F238E27FC236}">
                <a16:creationId xmlns:a16="http://schemas.microsoft.com/office/drawing/2014/main" id="{C1BDF51A-A6BE-F0BF-8803-689C73368DFC}"/>
              </a:ext>
            </a:extLst>
          </p:cNvPr>
          <p:cNvSpPr txBox="1">
            <a:spLocks/>
          </p:cNvSpPr>
          <p:nvPr/>
        </p:nvSpPr>
        <p:spPr>
          <a:xfrm>
            <a:off x="326757" y="1557619"/>
            <a:ext cx="2912389" cy="374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2400" b="1" i="1" dirty="0">
                <a:solidFill>
                  <a:srgbClr val="32F2F2"/>
                </a:solidFill>
              </a:rPr>
              <a:t>“A great safety culture is when people continue to work safely and do the right things… even when no one is watching.”</a:t>
            </a:r>
            <a:br>
              <a:rPr lang="en-US" sz="2400" b="1" i="1" dirty="0"/>
            </a:br>
            <a:br>
              <a:rPr lang="en-US" sz="2400" b="1" i="1" dirty="0"/>
            </a:br>
            <a:r>
              <a:rPr lang="en-US" sz="2400" i="1" dirty="0">
                <a:solidFill>
                  <a:srgbClr val="1AEAD6"/>
                </a:solidFill>
              </a:rPr>
              <a:t>Anonymous</a:t>
            </a:r>
          </a:p>
        </p:txBody>
      </p:sp>
    </p:spTree>
    <p:custDataLst>
      <p:tags r:id="rId1"/>
    </p:custDataLst>
    <p:extLst>
      <p:ext uri="{BB962C8B-B14F-4D97-AF65-F5344CB8AC3E}">
        <p14:creationId xmlns:p14="http://schemas.microsoft.com/office/powerpoint/2010/main" val="17692124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AUG34mZu"/>
  <p:tag name="ARTICULATE_DESIGN_ID_CUSTOM DESIGN" val="bGdxRXhF"/>
  <p:tag name="ARTICULATE_SLIDE_COUNT" val="31"/>
  <p:tag name="ARTICULATE_SLIDE_THUMBNAIL_REFRESH"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E467F6944268B4E94985C3A159EB571" ma:contentTypeVersion="6" ma:contentTypeDescription="Create a new document." ma:contentTypeScope="" ma:versionID="568fbfabf59039756e2bf37f9685c977">
  <xsd:schema xmlns:xsd="http://www.w3.org/2001/XMLSchema" xmlns:xs="http://www.w3.org/2001/XMLSchema" xmlns:p="http://schemas.microsoft.com/office/2006/metadata/properties" xmlns:ns2="04289566-cf42-4ce7-aa7c-2469c3d4502e" targetNamespace="http://schemas.microsoft.com/office/2006/metadata/properties" ma:root="true" ma:fieldsID="c5398071c8ee7a1c4caf8bf43f512672" ns2:_="">
    <xsd:import namespace="04289566-cf42-4ce7-aa7c-2469c3d4502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5YDFD77UPU3F-311-5978</_dlc_DocId>
    <_dlc_DocIdUrl xmlns="04289566-cf42-4ce7-aa7c-2469c3d4502e">
      <Url>https://avssp.faa.gov/avs/afsfaast/FAASTeamReps/_layouts/15/DocIdRedir.aspx?ID=5YDFD77UPU3F-311-5978</Url>
      <Description>5YDFD77UPU3F-311-5978</Description>
    </_dlc_DocIdUrl>
    <_dlc_DocIdPersistId xmlns="04289566-cf42-4ce7-aa7c-2469c3d4502e" xsi:nil="true"/>
  </documentManagement>
</p:properties>
</file>

<file path=customXml/itemProps1.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2.xml><?xml version="1.0" encoding="utf-8"?>
<ds:datastoreItem xmlns:ds="http://schemas.openxmlformats.org/officeDocument/2006/customXml" ds:itemID="{7AE52D68-AF29-4463-AAE3-2AD4D0D7222E}">
  <ds:schemaRefs>
    <ds:schemaRef ds:uri="http://schemas.microsoft.com/sharepoint/events"/>
  </ds:schemaRefs>
</ds:datastoreItem>
</file>

<file path=customXml/itemProps3.xml><?xml version="1.0" encoding="utf-8"?>
<ds:datastoreItem xmlns:ds="http://schemas.openxmlformats.org/officeDocument/2006/customXml" ds:itemID="{90601EB7-DFB6-4DC8-B4B9-A036B924AC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B80675E-01F7-49AA-B61E-EE85CFCAD03B}">
  <ds:schemaRefs>
    <ds:schemaRef ds:uri="http://schemas.microsoft.com/office/2006/documentManagement/types"/>
    <ds:schemaRef ds:uri="http://purl.org/dc/elements/1.1/"/>
    <ds:schemaRef ds:uri="http://schemas.microsoft.com/office/infopath/2007/PartnerControls"/>
    <ds:schemaRef ds:uri="http://purl.org/dc/terms/"/>
    <ds:schemaRef ds:uri="04289566-cf42-4ce7-aa7c-2469c3d4502e"/>
    <ds:schemaRef ds:uri="http://schemas.microsoft.com/office/2006/metadata/propertie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21062</TotalTime>
  <Words>3298</Words>
  <Application>Microsoft Office PowerPoint</Application>
  <PresentationFormat>Widescreen</PresentationFormat>
  <Paragraphs>373</Paragraphs>
  <Slides>31</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ＭＳ Ｐゴシック</vt:lpstr>
      <vt:lpstr>Arial</vt:lpstr>
      <vt:lpstr>Calibri</vt:lpstr>
      <vt:lpstr>Helvetica Neue Medium</vt:lpstr>
      <vt:lpstr>Times New Roman</vt:lpstr>
      <vt:lpstr>Wingdings</vt:lpstr>
      <vt:lpstr>1_Custom Design</vt:lpstr>
      <vt:lpstr>Custom Design</vt:lpstr>
      <vt:lpstr>PowerPoint Presentation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Foundational Elements of Safety</vt:lpstr>
      <vt:lpstr>PowerPoint Presentation</vt:lpstr>
      <vt:lpstr>Safety Management Systems (SMS) Coming to General Aviation</vt:lpstr>
      <vt:lpstr>PowerPoint Presentation</vt:lpstr>
      <vt:lpstr>PowerPoint Presentation</vt:lpstr>
      <vt:lpstr>PowerPoint Presentation</vt:lpstr>
      <vt:lpstr>PowerPoint Presentation</vt:lpstr>
      <vt:lpstr>PowerPoint Presentation</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Micetic, Jonathan</cp:lastModifiedBy>
  <cp:revision>850</cp:revision>
  <dcterms:created xsi:type="dcterms:W3CDTF">2005-01-28T20:32:53Z</dcterms:created>
  <dcterms:modified xsi:type="dcterms:W3CDTF">2026-04-14T18:37:46Z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0x0101005E467F6944268B4E94985C3A159EB571</vt:lpwstr>
  </property>
  <property fmtid="{D5CDD505-2E9C-101B-9397-08002B2CF9AE}" pid="3" name="_dlc_DocIdItemGuid">
    <vt:lpwstr>e929b5a3-c0ce-42a4-ab76-3474bdfb0e6a</vt:lpwstr>
  </property>
  <property fmtid="{D5CDD505-2E9C-101B-9397-08002B2CF9AE}" pid="4" name="ArticulateGUID">
    <vt:lpwstr>5A4C87E4-F6AD-482F-8C22-82125F6970CC</vt:lpwstr>
  </property>
  <property fmtid="{D5CDD505-2E9C-101B-9397-08002B2CF9AE}" pid="5" name="ArticulatePath">
    <vt:lpwstr>Human Factors Intro and Safety Culture-PPT-Wide-Rev 2</vt:lpwstr>
  </property>
  <property fmtid="{D5CDD505-2E9C-101B-9397-08002B2CF9AE}" pid="6" name="URL">
    <vt:lpwstr/>
  </property>
</Properties>
</file>