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notesSlides/notesSlide25.xml" ContentType="application/vnd.openxmlformats-officedocument.presentationml.notesSlide+xml"/>
  <Override PartName="/ppt/tags/tag31.xml" ContentType="application/vnd.openxmlformats-officedocument.presentationml.tags+xml"/>
  <Override PartName="/ppt/notesSlides/notesSlide26.xml" ContentType="application/vnd.openxmlformats-officedocument.presentationml.notesSlide+xml"/>
  <Override PartName="/ppt/tags/tag32.xml" ContentType="application/vnd.openxmlformats-officedocument.presentationml.tags+xml"/>
  <Override PartName="/ppt/notesSlides/notesSlide27.xml" ContentType="application/vnd.openxmlformats-officedocument.presentationml.notesSlide+xml"/>
  <Override PartName="/ppt/tags/tag33.xml" ContentType="application/vnd.openxmlformats-officedocument.presentationml.tags+xml"/>
  <Override PartName="/ppt/notesSlides/notesSlide28.xml" ContentType="application/vnd.openxmlformats-officedocument.presentationml.notesSlide+xml"/>
  <Override PartName="/ppt/tags/tag34.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36"/>
  </p:notesMasterIdLst>
  <p:handoutMasterIdLst>
    <p:handoutMasterId r:id="rId37"/>
  </p:handoutMasterIdLst>
  <p:sldIdLst>
    <p:sldId id="273" r:id="rId7"/>
    <p:sldId id="274" r:id="rId8"/>
    <p:sldId id="512" r:id="rId9"/>
    <p:sldId id="515" r:id="rId10"/>
    <p:sldId id="516" r:id="rId11"/>
    <p:sldId id="506" r:id="rId12"/>
    <p:sldId id="507" r:id="rId13"/>
    <p:sldId id="508" r:id="rId14"/>
    <p:sldId id="510" r:id="rId15"/>
    <p:sldId id="303" r:id="rId16"/>
    <p:sldId id="304" r:id="rId17"/>
    <p:sldId id="305" r:id="rId18"/>
    <p:sldId id="306" r:id="rId19"/>
    <p:sldId id="307" r:id="rId20"/>
    <p:sldId id="308" r:id="rId21"/>
    <p:sldId id="311" r:id="rId22"/>
    <p:sldId id="312" r:id="rId23"/>
    <p:sldId id="313" r:id="rId24"/>
    <p:sldId id="316" r:id="rId25"/>
    <p:sldId id="315" r:id="rId26"/>
    <p:sldId id="314" r:id="rId27"/>
    <p:sldId id="511" r:id="rId28"/>
    <p:sldId id="292" r:id="rId29"/>
    <p:sldId id="288" r:id="rId30"/>
    <p:sldId id="320" r:id="rId31"/>
    <p:sldId id="517" r:id="rId32"/>
    <p:sldId id="388" r:id="rId33"/>
    <p:sldId id="321" r:id="rId34"/>
    <p:sldId id="513" r:id="rId35"/>
  </p:sldIdLst>
  <p:sldSz cx="12192000" cy="6858000"/>
  <p:notesSz cx="6858000" cy="9296400"/>
  <p:custDataLst>
    <p:tags r:id="rId38"/>
  </p:custDataLst>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74"/>
            <p14:sldId id="512"/>
            <p14:sldId id="515"/>
            <p14:sldId id="516"/>
            <p14:sldId id="506"/>
            <p14:sldId id="507"/>
            <p14:sldId id="508"/>
            <p14:sldId id="510"/>
            <p14:sldId id="303"/>
            <p14:sldId id="304"/>
            <p14:sldId id="305"/>
            <p14:sldId id="306"/>
            <p14:sldId id="307"/>
            <p14:sldId id="308"/>
            <p14:sldId id="311"/>
            <p14:sldId id="312"/>
            <p14:sldId id="313"/>
            <p14:sldId id="316"/>
            <p14:sldId id="315"/>
            <p14:sldId id="314"/>
            <p14:sldId id="511"/>
            <p14:sldId id="292"/>
            <p14:sldId id="288"/>
            <p14:sldId id="320"/>
            <p14:sldId id="517"/>
            <p14:sldId id="388"/>
            <p14:sldId id="321"/>
            <p14:sldId id="513"/>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wers, Jay M (FAA)" initials="FJM(" lastIdx="1" clrIdx="0">
    <p:extLst>
      <p:ext uri="{19B8F6BF-5375-455C-9EA6-DF929625EA0E}">
        <p15:presenceInfo xmlns:p15="http://schemas.microsoft.com/office/powerpoint/2012/main" userId="S-1-5-21-3215564045-1863808890-1157122868-1994359" providerId="AD"/>
      </p:ext>
    </p:extLst>
  </p:cmAuthor>
  <p:cmAuthor id="2" name="Kevin Clover"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68" autoAdjust="0"/>
    <p:restoredTop sz="61683" autoAdjust="0"/>
  </p:normalViewPr>
  <p:slideViewPr>
    <p:cSldViewPr snapToGrid="0">
      <p:cViewPr varScale="1">
        <p:scale>
          <a:sx n="51" d="100"/>
          <a:sy n="51" d="100"/>
        </p:scale>
        <p:origin x="1800" y="34"/>
      </p:cViewPr>
      <p:guideLst>
        <p:guide orient="horz" pos="536"/>
        <p:guide pos="4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9" d="100"/>
          <a:sy n="59" d="100"/>
        </p:scale>
        <p:origin x="1253" y="67"/>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effectLst/>
                <a:latin typeface="Arial" panose="020B0604020202020204" pitchFamily="34" charset="0"/>
                <a:ea typeface="+mn-ea"/>
                <a:cs typeface="Arial" panose="020B0604020202020204" pitchFamily="34" charset="0"/>
              </a:rPr>
              <a:t>2024/09-10-320(I)PP  </a:t>
            </a:r>
            <a:r>
              <a:rPr lang="en-US" dirty="0">
                <a:latin typeface="Arial" panose="020B0604020202020204" pitchFamily="34" charset="0"/>
                <a:ea typeface="ＭＳ Ｐゴシック" pitchFamily="34" charset="-128"/>
                <a:cs typeface="Arial" panose="020B0604020202020204" pitchFamily="34" charset="0"/>
              </a:rPr>
              <a:t>Original Author: Jay M. Flowers</a:t>
            </a:r>
            <a:r>
              <a:rPr lang="en-US" baseline="0" dirty="0">
                <a:latin typeface="Arial" panose="020B0604020202020204" pitchFamily="34" charset="0"/>
                <a:ea typeface="ＭＳ Ｐゴシック" pitchFamily="34" charset="-128"/>
                <a:cs typeface="Arial" panose="020B0604020202020204" pitchFamily="34" charset="0"/>
              </a:rPr>
              <a:t>, AGF 930 FAASTeam;</a:t>
            </a:r>
            <a:r>
              <a:rPr lang="en-US" dirty="0">
                <a:latin typeface="Arial" panose="020B0604020202020204" pitchFamily="34" charset="0"/>
                <a:ea typeface="ＭＳ Ｐゴシック" pitchFamily="34" charset="-128"/>
                <a:cs typeface="Arial" panose="020B0604020202020204" pitchFamily="34" charset="0"/>
              </a:rPr>
              <a:t>  Graphics provided by Boldmethod.com;  POC John Steuernagle, National FAASTeam Program Manager - Operations, Office AFG 930; </a:t>
            </a:r>
            <a:endParaRPr lang="en-US" b="1" dirty="0">
              <a:latin typeface="Arial" panose="020B0604020202020204" pitchFamily="34" charset="0"/>
              <a:ea typeface="ＭＳ Ｐゴシック" pitchFamily="34" charset="-128"/>
              <a:cs typeface="Arial" panose="020B0604020202020204" pitchFamily="34" charset="0"/>
            </a:endParaRPr>
          </a:p>
          <a:p>
            <a:pPr eaLnBrk="1" hangingPunct="1"/>
            <a:endParaRPr lang="en-US" b="1" dirty="0">
              <a:latin typeface="Arial" panose="020B0604020202020204" pitchFamily="34" charset="0"/>
              <a:ea typeface="ＭＳ Ｐゴシック" pitchFamily="34" charset="-128"/>
              <a:cs typeface="Arial" panose="020B0604020202020204" pitchFamily="34" charset="0"/>
            </a:endParaRPr>
          </a:p>
          <a:p>
            <a:pPr eaLnBrk="1" hangingPunct="1"/>
            <a:r>
              <a:rPr lang="en-US" b="1" dirty="0">
                <a:latin typeface="Arial" panose="020B0604020202020204" pitchFamily="34" charset="0"/>
                <a:ea typeface="ＭＳ Ｐゴシック" pitchFamily="34" charset="-128"/>
                <a:cs typeface="Arial" panose="020B0604020202020204" pitchFamily="34" charset="0"/>
              </a:rPr>
              <a:t>Presentation Note:  </a:t>
            </a:r>
            <a:r>
              <a:rPr lang="en-US" i="1" dirty="0">
                <a:latin typeface="Arial" panose="020B0604020202020204" pitchFamily="34" charset="0"/>
                <a:ea typeface="ＭＳ Ｐゴシック" pitchFamily="34" charset="-128"/>
                <a:cs typeface="Arial" panose="020B0604020202020204" pitchFamily="34" charset="0"/>
              </a:rPr>
              <a:t>This is the title slide </a:t>
            </a:r>
            <a:r>
              <a:rPr lang="en-US" b="0" i="1" dirty="0">
                <a:latin typeface="Arial" panose="020B0604020202020204" pitchFamily="34" charset="0"/>
                <a:ea typeface="ＭＳ Ｐゴシック" pitchFamily="34" charset="-128"/>
                <a:cs typeface="Arial" panose="020B0604020202020204" pitchFamily="34" charset="0"/>
              </a:rPr>
              <a:t>for </a:t>
            </a:r>
            <a:r>
              <a:rPr lang="en-US" b="1" i="1" dirty="0">
                <a:latin typeface="Arial" panose="020B0604020202020204" pitchFamily="34" charset="0"/>
                <a:ea typeface="ＭＳ Ｐゴシック" pitchFamily="34" charset="-128"/>
                <a:cs typeface="Arial" panose="020B0604020202020204" pitchFamily="34" charset="0"/>
              </a:rPr>
              <a:t>(Angle of Attack Awareness)</a:t>
            </a:r>
            <a:br>
              <a:rPr lang="en-US" b="1" i="1" dirty="0">
                <a:latin typeface="Arial" panose="020B0604020202020204" pitchFamily="34" charset="0"/>
                <a:ea typeface="ＭＳ Ｐゴシック" pitchFamily="34" charset="-128"/>
                <a:cs typeface="Arial" panose="020B0604020202020204" pitchFamily="34" charset="0"/>
              </a:rPr>
            </a:br>
            <a:endParaRPr lang="en-US" dirty="0">
              <a:latin typeface="Arial" panose="020B0604020202020204" pitchFamily="34" charset="0"/>
              <a:ea typeface="ＭＳ Ｐゴシック" pitchFamily="34" charset="-128"/>
              <a:cs typeface="Arial" panose="020B0604020202020204" pitchFamily="34" charset="0"/>
            </a:endParaRPr>
          </a:p>
          <a:p>
            <a:pPr marL="171450" indent="-171450" eaLnBrk="1" hangingPunct="1">
              <a:buFont typeface="Arial" panose="020B0604020202020204" pitchFamily="34" charset="0"/>
              <a:buChar char="•"/>
            </a:pPr>
            <a:r>
              <a:rPr lang="en-US" b="1" i="0" dirty="0">
                <a:latin typeface="Arial" panose="020B0604020202020204" pitchFamily="34" charset="0"/>
                <a:ea typeface="ＭＳ Ｐゴシック" pitchFamily="34" charset="-128"/>
                <a:cs typeface="Arial" panose="020B0604020202020204" pitchFamily="34" charset="0"/>
              </a:rPr>
              <a:t>Script</a:t>
            </a:r>
            <a:r>
              <a:rPr lang="en-US" b="1" i="0" baseline="0" dirty="0">
                <a:latin typeface="Arial" panose="020B0604020202020204" pitchFamily="34" charset="0"/>
                <a:ea typeface="ＭＳ Ｐゴシック" pitchFamily="34" charset="-128"/>
                <a:cs typeface="Arial" panose="020B0604020202020204" pitchFamily="34" charset="0"/>
              </a:rPr>
              <a:t> -  </a:t>
            </a:r>
            <a:r>
              <a:rPr lang="en-US" i="0" dirty="0">
                <a:latin typeface="Arial" panose="020B0604020202020204" pitchFamily="34" charset="0"/>
                <a:ea typeface="ＭＳ Ｐゴシック" pitchFamily="34" charset="-128"/>
                <a:cs typeface="Arial" panose="020B0604020202020204" pitchFamily="34" charset="0"/>
              </a:rPr>
              <a:t>We have included a script of suggested dialog with most slides.  The</a:t>
            </a:r>
            <a:r>
              <a:rPr lang="en-US" i="0" baseline="0" dirty="0">
                <a:latin typeface="Arial" panose="020B0604020202020204" pitchFamily="34" charset="0"/>
                <a:ea typeface="ＭＳ Ｐゴシック" pitchFamily="34" charset="-128"/>
                <a:cs typeface="Arial" panose="020B0604020202020204" pitchFamily="34" charset="0"/>
              </a:rPr>
              <a:t> script will always appear in a </a:t>
            </a:r>
            <a:r>
              <a:rPr lang="en-US" b="1" i="0" baseline="0" dirty="0">
                <a:latin typeface="Arial" panose="020B0604020202020204" pitchFamily="34" charset="0"/>
                <a:ea typeface="ＭＳ Ｐゴシック" pitchFamily="34" charset="-128"/>
                <a:cs typeface="Arial" panose="020B0604020202020204" pitchFamily="34" charset="0"/>
              </a:rPr>
              <a:t>non-italic font</a:t>
            </a:r>
            <a:r>
              <a:rPr lang="en-US" i="0" baseline="0" dirty="0">
                <a:latin typeface="Arial" panose="020B0604020202020204" pitchFamily="34" charset="0"/>
                <a:ea typeface="ＭＳ Ｐゴシック" pitchFamily="34" charset="-128"/>
                <a:cs typeface="Arial" panose="020B0604020202020204" pitchFamily="34" charset="0"/>
              </a:rPr>
              <a:t>. </a:t>
            </a:r>
            <a:r>
              <a:rPr lang="en-US" i="0" dirty="0">
                <a:latin typeface="Arial" panose="020B0604020202020204" pitchFamily="34" charset="0"/>
                <a:ea typeface="ＭＳ Ｐゴシック" pitchFamily="34" charset="-128"/>
                <a:cs typeface="Arial" panose="020B0604020202020204" pitchFamily="34" charset="0"/>
              </a:rPr>
              <a:t> Presenters may read the script or modify it to suit their own presentation style.  See template slides 5 and 6  for examples of slides with script.</a:t>
            </a:r>
          </a:p>
          <a:p>
            <a:pPr eaLnBrk="1" hangingPunct="1"/>
            <a:endParaRPr lang="en-US" dirty="0">
              <a:latin typeface="Arial" panose="020B0604020202020204" pitchFamily="34" charset="0"/>
              <a:ea typeface="ＭＳ Ｐゴシック" pitchFamily="34" charset="-128"/>
              <a:cs typeface="Arial" panose="020B0604020202020204" pitchFamily="34" charset="0"/>
            </a:endParaRPr>
          </a:p>
          <a:p>
            <a:pPr marL="171450" indent="-171450" eaLnBrk="1" hangingPunct="1">
              <a:buFont typeface="Arial" panose="020B0604020202020204" pitchFamily="34" charset="0"/>
              <a:buChar char="•"/>
            </a:pPr>
            <a:r>
              <a:rPr lang="en-US" b="1" i="0" dirty="0">
                <a:latin typeface="Arial" panose="020B0604020202020204" pitchFamily="34" charset="0"/>
                <a:ea typeface="ＭＳ Ｐゴシック" pitchFamily="34" charset="-128"/>
                <a:cs typeface="Arial" panose="020B0604020202020204" pitchFamily="34" charset="0"/>
              </a:rPr>
              <a:t>Presentation Instructions - </a:t>
            </a:r>
            <a:r>
              <a:rPr lang="en-US" i="1" dirty="0">
                <a:latin typeface="Arial" panose="020B0604020202020204" pitchFamily="34" charset="0"/>
                <a:ea typeface="ＭＳ Ｐゴシック" pitchFamily="34" charset="-128"/>
                <a:cs typeface="Arial" panose="020B0604020202020204" pitchFamily="34" charset="0"/>
              </a:rPr>
              <a:t>(stage direction and  presentation suggestions) will be preceded by a  </a:t>
            </a:r>
            <a:r>
              <a:rPr lang="en-US" b="1" dirty="0">
                <a:latin typeface="Arial" panose="020B0604020202020204" pitchFamily="34" charset="0"/>
                <a:ea typeface="ＭＳ Ｐゴシック" pitchFamily="34" charset="-128"/>
                <a:cs typeface="Arial" panose="020B0604020202020204" pitchFamily="34" charset="0"/>
              </a:rPr>
              <a:t>Bold header:</a:t>
            </a:r>
            <a:r>
              <a:rPr lang="en-US" b="1" baseline="0" dirty="0">
                <a:latin typeface="Arial" panose="020B0604020202020204" pitchFamily="34" charset="0"/>
                <a:ea typeface="ＭＳ Ｐゴシック" pitchFamily="34" charset="-128"/>
                <a:cs typeface="Arial" panose="020B0604020202020204" pitchFamily="34" charset="0"/>
              </a:rPr>
              <a:t> </a:t>
            </a:r>
            <a:r>
              <a:rPr lang="en-US" i="1" dirty="0">
                <a:latin typeface="Arial" panose="020B0604020202020204" pitchFamily="34" charset="0"/>
                <a:ea typeface="ＭＳ Ｐゴシック" pitchFamily="34" charset="-128"/>
                <a:cs typeface="Arial" panose="020B0604020202020204" pitchFamily="34" charset="0"/>
              </a:rPr>
              <a:t>the instructions themselves will be in </a:t>
            </a:r>
            <a:r>
              <a:rPr lang="en-US" b="1" i="1" dirty="0">
                <a:latin typeface="Arial" panose="020B0604020202020204" pitchFamily="34" charset="0"/>
                <a:ea typeface="ＭＳ Ｐゴシック" pitchFamily="34" charset="-128"/>
                <a:cs typeface="Arial" panose="020B0604020202020204" pitchFamily="34" charset="0"/>
              </a:rPr>
              <a:t>Italic fonts</a:t>
            </a:r>
            <a:r>
              <a:rPr lang="en-US" i="1" dirty="0">
                <a:latin typeface="Arial" panose="020B0604020202020204" pitchFamily="34" charset="0"/>
                <a:ea typeface="ＭＳ Ｐゴシック" pitchFamily="34" charset="-128"/>
                <a:cs typeface="Arial" panose="020B0604020202020204" pitchFamily="34" charset="0"/>
              </a:rPr>
              <a:t>.  See slides 2,</a:t>
            </a:r>
            <a:r>
              <a:rPr lang="en-US" i="1" baseline="0" dirty="0">
                <a:latin typeface="Arial" panose="020B0604020202020204" pitchFamily="34" charset="0"/>
                <a:ea typeface="ＭＳ Ｐゴシック" pitchFamily="34" charset="-128"/>
                <a:cs typeface="Arial" panose="020B0604020202020204" pitchFamily="34" charset="0"/>
              </a:rPr>
              <a:t> 3, and 4 for examples of slides with Presentation Instructions only.</a:t>
            </a:r>
            <a:endParaRPr lang="en-US" i="1" dirty="0">
              <a:latin typeface="Arial" panose="020B0604020202020204" pitchFamily="34" charset="0"/>
              <a:ea typeface="ＭＳ Ｐゴシック" pitchFamily="34" charset="-128"/>
              <a:cs typeface="Arial" panose="020B0604020202020204" pitchFamily="34" charset="0"/>
            </a:endParaRPr>
          </a:p>
          <a:p>
            <a:pPr eaLnBrk="1" hangingPunct="1"/>
            <a:endParaRPr lang="en-US" i="1" dirty="0">
              <a:latin typeface="Arial" panose="020B0604020202020204" pitchFamily="34" charset="0"/>
              <a:ea typeface="ＭＳ Ｐゴシック" pitchFamily="34" charset="-128"/>
              <a:cs typeface="Arial" panose="020B0604020202020204" pitchFamily="34" charset="0"/>
            </a:endParaRPr>
          </a:p>
          <a:p>
            <a:pPr marL="171450" indent="-171450" eaLnBrk="1" hangingPunct="1">
              <a:buFont typeface="Arial" panose="020B0604020202020204" pitchFamily="34" charset="0"/>
              <a:buChar char="•"/>
            </a:pPr>
            <a:r>
              <a:rPr lang="en-US" b="1" i="0" dirty="0">
                <a:latin typeface="Arial" panose="020B0604020202020204" pitchFamily="34" charset="0"/>
                <a:ea typeface="ＭＳ Ｐゴシック" pitchFamily="34" charset="-128"/>
                <a:cs typeface="Arial" panose="020B0604020202020204" pitchFamily="34" charset="0"/>
              </a:rPr>
              <a:t>Program control instructions</a:t>
            </a:r>
            <a:r>
              <a:rPr lang="en-US" b="1" i="0" baseline="0" dirty="0">
                <a:latin typeface="Arial" panose="020B0604020202020204" pitchFamily="34" charset="0"/>
                <a:ea typeface="ＭＳ Ｐゴシック" pitchFamily="34" charset="-128"/>
                <a:cs typeface="Arial" panose="020B0604020202020204" pitchFamily="34" charset="0"/>
              </a:rPr>
              <a:t> -</a:t>
            </a:r>
            <a:r>
              <a:rPr lang="en-US" b="1" i="0" dirty="0">
                <a:latin typeface="Arial" panose="020B0604020202020204" pitchFamily="34" charset="0"/>
                <a:ea typeface="ＭＳ Ｐゴシック" pitchFamily="34" charset="-128"/>
                <a:cs typeface="Arial" panose="020B0604020202020204" pitchFamily="34" charset="0"/>
              </a:rPr>
              <a:t> </a:t>
            </a:r>
            <a:r>
              <a:rPr lang="en-US" i="0" dirty="0">
                <a:latin typeface="Arial" panose="020B0604020202020204" pitchFamily="34" charset="0"/>
                <a:ea typeface="ＭＳ Ｐゴシック" pitchFamily="34" charset="-128"/>
                <a:cs typeface="Arial" panose="020B0604020202020204" pitchFamily="34" charset="0"/>
              </a:rPr>
              <a:t>will be in bold fonts and look like this:  </a:t>
            </a:r>
            <a:r>
              <a:rPr lang="en-US" b="1" i="0" dirty="0">
                <a:latin typeface="Arial" panose="020B0604020202020204" pitchFamily="34" charset="0"/>
                <a:ea typeface="ＭＳ Ｐゴシック" pitchFamily="34" charset="-128"/>
                <a:cs typeface="Arial" panose="020B0604020202020204" pitchFamily="34" charset="0"/>
              </a:rPr>
              <a:t>(Click) </a:t>
            </a:r>
            <a:r>
              <a:rPr lang="en-US" i="0" dirty="0">
                <a:latin typeface="Arial" panose="020B0604020202020204" pitchFamily="34" charset="0"/>
                <a:ea typeface="ＭＳ Ｐゴシック" pitchFamily="34" charset="-128"/>
                <a:cs typeface="Arial" panose="020B0604020202020204" pitchFamily="34" charset="0"/>
              </a:rPr>
              <a:t>for building information within a slide;  or this:  </a:t>
            </a:r>
            <a:r>
              <a:rPr lang="en-US" b="1" i="0" dirty="0">
                <a:latin typeface="Arial" panose="020B0604020202020204" pitchFamily="34" charset="0"/>
                <a:ea typeface="ＭＳ Ｐゴシック" pitchFamily="34" charset="-128"/>
                <a:cs typeface="Arial" panose="020B0604020202020204" pitchFamily="34" charset="0"/>
              </a:rPr>
              <a:t>(Next Slide) </a:t>
            </a:r>
            <a:r>
              <a:rPr lang="en-US" i="0" dirty="0">
                <a:latin typeface="Arial" panose="020B0604020202020204" pitchFamily="34" charset="0"/>
                <a:ea typeface="ＭＳ Ｐゴシック" pitchFamily="34" charset="-128"/>
                <a:cs typeface="Arial" panose="020B0604020202020204" pitchFamily="34" charset="0"/>
              </a:rPr>
              <a:t>for slide advance.</a:t>
            </a:r>
          </a:p>
          <a:p>
            <a:pPr marL="171450" indent="-171450" eaLnBrk="1" hangingPunct="1">
              <a:buFont typeface="Arial" panose="020B0604020202020204" pitchFamily="34" charset="0"/>
              <a:buChar char="•"/>
            </a:pPr>
            <a:endParaRPr lang="en-US" b="1" i="0" dirty="0">
              <a:latin typeface="Arial" panose="020B0604020202020204" pitchFamily="34" charset="0"/>
              <a:ea typeface="ＭＳ Ｐゴシック" pitchFamily="34" charset="-128"/>
              <a:cs typeface="Arial" panose="020B0604020202020204" pitchFamily="34" charset="0"/>
            </a:endParaRPr>
          </a:p>
          <a:p>
            <a:pPr marL="171450" indent="-171450" eaLnBrk="1" hangingPunct="1">
              <a:buFont typeface="Arial" panose="020B0604020202020204" pitchFamily="34" charset="0"/>
              <a:buChar char="•"/>
            </a:pPr>
            <a:r>
              <a:rPr lang="en-US" b="1" i="0" dirty="0">
                <a:latin typeface="Arial" panose="020B0604020202020204" pitchFamily="34" charset="0"/>
                <a:ea typeface="ＭＳ Ｐゴシック" pitchFamily="34" charset="-128"/>
                <a:cs typeface="Arial" panose="020B0604020202020204" pitchFamily="34" charset="0"/>
              </a:rPr>
              <a:t>Background</a:t>
            </a:r>
            <a:r>
              <a:rPr lang="en-US" b="1" i="0" baseline="0" dirty="0">
                <a:latin typeface="Arial" panose="020B0604020202020204" pitchFamily="34" charset="0"/>
                <a:ea typeface="ＭＳ Ｐゴシック" pitchFamily="34" charset="-128"/>
                <a:cs typeface="Arial" panose="020B0604020202020204" pitchFamily="34" charset="0"/>
              </a:rPr>
              <a:t> information - </a:t>
            </a:r>
            <a:r>
              <a:rPr lang="en-US" i="0" dirty="0">
                <a:latin typeface="Arial" panose="020B0604020202020204" pitchFamily="34" charset="0"/>
                <a:ea typeface="ＭＳ Ｐゴシック" pitchFamily="34" charset="-128"/>
                <a:cs typeface="Arial" panose="020B0604020202020204" pitchFamily="34" charset="0"/>
              </a:rPr>
              <a:t>Some slides may contain background information that supports the concepts presented in the program.  </a:t>
            </a:r>
            <a:br>
              <a:rPr lang="en-US" i="0" dirty="0">
                <a:latin typeface="Arial" panose="020B0604020202020204" pitchFamily="34" charset="0"/>
                <a:ea typeface="ＭＳ Ｐゴシック" pitchFamily="34" charset="-128"/>
                <a:cs typeface="Arial" panose="020B0604020202020204" pitchFamily="34" charset="0"/>
              </a:rPr>
            </a:br>
            <a:r>
              <a:rPr lang="en-US" i="0" dirty="0">
                <a:latin typeface="Arial" panose="020B0604020202020204" pitchFamily="34" charset="0"/>
                <a:ea typeface="ＭＳ Ｐゴシック" pitchFamily="34" charset="-128"/>
                <a:cs typeface="Arial" panose="020B0604020202020204" pitchFamily="34" charset="0"/>
              </a:rPr>
              <a:t>Background information will always appear last and will be preceded by a bold  </a:t>
            </a:r>
            <a:r>
              <a:rPr lang="en-US" b="1" i="0" dirty="0">
                <a:latin typeface="Arial" panose="020B0604020202020204" pitchFamily="34" charset="0"/>
                <a:ea typeface="ＭＳ Ｐゴシック" pitchFamily="34" charset="-128"/>
                <a:cs typeface="Arial" panose="020B0604020202020204" pitchFamily="34" charset="0"/>
              </a:rPr>
              <a:t>Background: </a:t>
            </a:r>
            <a:r>
              <a:rPr lang="en-US" i="0" dirty="0">
                <a:latin typeface="Arial" panose="020B0604020202020204" pitchFamily="34" charset="0"/>
                <a:ea typeface="ＭＳ Ｐゴシック" pitchFamily="34" charset="-128"/>
                <a:cs typeface="Arial" panose="020B0604020202020204" pitchFamily="34" charset="0"/>
              </a:rPr>
              <a:t>identification.</a:t>
            </a:r>
          </a:p>
          <a:p>
            <a:pPr eaLnBrk="1" hangingPunct="1"/>
            <a:endParaRPr lang="en-US" i="0" dirty="0">
              <a:latin typeface="Arial" panose="020B0604020202020204" pitchFamily="34" charset="0"/>
              <a:ea typeface="ＭＳ Ｐゴシック" pitchFamily="34" charset="-128"/>
              <a:cs typeface="Arial" panose="020B0604020202020204" pitchFamily="34" charset="0"/>
            </a:endParaRPr>
          </a:p>
          <a:p>
            <a:pPr eaLnBrk="1" hangingPunct="1"/>
            <a:r>
              <a:rPr lang="en-US" i="0" dirty="0">
                <a:latin typeface="Arial" panose="020B0604020202020204" pitchFamily="34" charset="0"/>
                <a:ea typeface="ＭＳ Ｐゴシック" pitchFamily="34" charset="-128"/>
                <a:cs typeface="Arial" panose="020B0604020202020204" pitchFamily="34" charset="0"/>
              </a:rPr>
              <a:t>The production team hope you and your audience will enjoy the show.   Break a leg!  </a:t>
            </a:r>
          </a:p>
          <a:p>
            <a:pPr eaLnBrk="1" hangingPunct="1"/>
            <a:endParaRPr lang="en-US" i="0" dirty="0">
              <a:latin typeface="Arial" panose="020B0604020202020204" pitchFamily="34" charset="0"/>
              <a:ea typeface="ＭＳ Ｐゴシック" pitchFamily="34" charset="-128"/>
              <a:cs typeface="Arial" panose="020B0604020202020204" pitchFamily="34" charset="0"/>
            </a:endParaRPr>
          </a:p>
          <a:p>
            <a:pPr eaLnBrk="1" hangingPunct="1"/>
            <a:r>
              <a:rPr lang="en-US" i="0" dirty="0">
                <a:latin typeface="Arial" panose="020B0604020202020204" pitchFamily="34" charset="0"/>
                <a:ea typeface="ＭＳ Ｐゴシック" pitchFamily="34" charset="-128"/>
                <a:cs typeface="Arial" panose="020B0604020202020204" pitchFamily="34" charset="0"/>
              </a:rPr>
              <a:t> </a:t>
            </a:r>
            <a:r>
              <a:rPr lang="en-US" b="1" i="0" dirty="0">
                <a:latin typeface="Arial" panose="020B0604020202020204" pitchFamily="34" charset="0"/>
                <a:ea typeface="ＭＳ Ｐゴシック" pitchFamily="34" charset="-128"/>
                <a:cs typeface="Arial" panose="020B0604020202020204" pitchFamily="34" charset="0"/>
              </a:rPr>
              <a:t>(Next Slide) </a:t>
            </a:r>
            <a:endParaRPr lang="en-US" i="0" dirty="0">
              <a:latin typeface="Arial" panose="020B0604020202020204" pitchFamily="34" charset="0"/>
              <a:ea typeface="ＭＳ Ｐゴシック" pitchFamily="34" charset="-128"/>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Angle of attack is defined</a:t>
            </a:r>
            <a:r>
              <a:rPr lang="en-US" baseline="0" dirty="0">
                <a:latin typeface="Arial" panose="020B0604020202020204" pitchFamily="34" charset="0"/>
                <a:cs typeface="Arial" panose="020B0604020202020204" pitchFamily="34" charset="0"/>
              </a:rPr>
              <a:t> by two references: </a:t>
            </a:r>
            <a:r>
              <a:rPr lang="en-US" b="1" baseline="0" dirty="0">
                <a:latin typeface="Arial" panose="020B0604020202020204" pitchFamily="34" charset="0"/>
                <a:cs typeface="Arial" panose="020B0604020202020204" pitchFamily="34" charset="0"/>
              </a:rPr>
              <a:t>(Click)</a:t>
            </a:r>
            <a:endParaRPr lang="en-US"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One is the chord line of the wing </a:t>
            </a:r>
            <a:r>
              <a:rPr lang="en-US" b="0" baseline="0" dirty="0">
                <a:latin typeface="Arial" panose="020B0604020202020204" pitchFamily="34" charset="0"/>
                <a:cs typeface="Arial" panose="020B0604020202020204" pitchFamily="34" charset="0"/>
              </a:rPr>
              <a:t>shown here in Blue – an </a:t>
            </a:r>
            <a:r>
              <a:rPr lang="en-US" baseline="0" dirty="0">
                <a:latin typeface="Arial" panose="020B0604020202020204" pitchFamily="34" charset="0"/>
                <a:cs typeface="Arial" panose="020B0604020202020204" pitchFamily="34" charset="0"/>
              </a:rPr>
              <a:t>imaginary line drawn from the leading edge to the trailing edge of the air foil.  </a:t>
            </a:r>
            <a:r>
              <a:rPr lang="en-US" b="1" baseline="0" dirty="0">
                <a:latin typeface="Arial" panose="020B0604020202020204" pitchFamily="34" charset="0"/>
                <a:cs typeface="Arial" panose="020B0604020202020204" pitchFamily="34" charset="0"/>
              </a:rPr>
              <a:t>(Click)</a:t>
            </a:r>
            <a:br>
              <a:rPr lang="en-US" baseline="0" dirty="0">
                <a:latin typeface="Arial" panose="020B0604020202020204" pitchFamily="34" charset="0"/>
                <a:cs typeface="Arial" panose="020B0604020202020204" pitchFamily="34" charset="0"/>
              </a:rPr>
            </a:br>
            <a:endParaRPr lang="en-US"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The other reference is the relative wind shown here by the red line.  The relative wind is parallel to and in the opposite direction of the direction of flight. </a:t>
            </a:r>
            <a:r>
              <a:rPr lang="en-US" b="1" baseline="0" dirty="0">
                <a:latin typeface="Arial" panose="020B0604020202020204" pitchFamily="34" charset="0"/>
                <a:cs typeface="Arial" panose="020B0604020202020204" pitchFamily="34" charset="0"/>
              </a:rPr>
              <a:t>(Click)</a:t>
            </a:r>
            <a:br>
              <a:rPr lang="en-US" baseline="0" dirty="0">
                <a:latin typeface="Arial" panose="020B0604020202020204" pitchFamily="34" charset="0"/>
                <a:cs typeface="Arial" panose="020B0604020202020204" pitchFamily="34" charset="0"/>
              </a:rPr>
            </a:br>
            <a:endParaRPr lang="en-US"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The angle represented by these lines is the Angle of Attack or AOA.</a:t>
            </a:r>
          </a:p>
          <a:p>
            <a:pPr marL="171450" indent="-171450">
              <a:buFont typeface="Arial" panose="020B0604020202020204" pitchFamily="34" charset="0"/>
              <a:buChar char="•"/>
            </a:pPr>
            <a:endParaRPr lang="en-US" baseline="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b="1" i="0" dirty="0">
                <a:latin typeface="Arial" panose="020B0604020202020204" pitchFamily="34" charset="0"/>
                <a:cs typeface="Arial" panose="020B0604020202020204" pitchFamily="34" charset="0"/>
              </a:rPr>
              <a:t>(Next</a:t>
            </a:r>
            <a:r>
              <a:rPr lang="en-US" b="1" i="0" baseline="0" dirty="0">
                <a:latin typeface="Arial" panose="020B0604020202020204" pitchFamily="34" charset="0"/>
                <a:cs typeface="Arial" panose="020B0604020202020204" pitchFamily="34" charset="0"/>
              </a:rPr>
              <a:t> Slide)</a:t>
            </a:r>
            <a:endParaRPr lang="en-US" b="1" i="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baseline="0" dirty="0">
              <a:latin typeface="Arial" panose="020B0604020202020204" pitchFamily="34" charset="0"/>
              <a:cs typeface="Arial" panose="020B0604020202020204" pitchFamily="34" charset="0"/>
            </a:endParaRPr>
          </a:p>
          <a:p>
            <a:endParaRPr lang="en-US" baseline="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Background:   Angle of Attack  </a:t>
            </a:r>
            <a:r>
              <a:rPr lang="en-US" dirty="0">
                <a:latin typeface="Arial" panose="020B0604020202020204" pitchFamily="34" charset="0"/>
                <a:cs typeface="Arial" panose="020B0604020202020204" pitchFamily="34" charset="0"/>
              </a:rPr>
              <a:t>(Airplane Flying Handbook Chapter 4 p. 4-2)</a:t>
            </a:r>
          </a:p>
          <a:p>
            <a:endParaRPr lang="en-US"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The angle of attack (AOA) is the angle at which the chord of the wing meets the relative wind. The chord is a straight line from the leading edge to the trailing edge. At low angles of attack, the airflow over the top of the wing flows smoothly and produces lift with a relatively small amount of drag. As the AOA increases, lift as well as drag increases; however, above a wing’s critical AOA, the flow of air separates from the upper surface and backfills, burbles and eddies, which reduces lift and increases drag. This condition is a stall, which can lead to loss of control if the AOA is not reduced. It is important for the pilot to understand that a stall is the result of exceeding the critical AOA, not of insufficient airspeed. The term “stalling speed” can be misleading, as this speed is often discussed when assuming 1G flight at a particular weight and configuration. Increased load factor directly affects stall speed (as well as do other factors such as gross weight, center of gravity, and flap setting). Therefore, it is possible to stall the wing at any airspeed, at any flight attitude, and at any power setting. For example, if a pilot maintains airspeed and rolls into a coordinated, level 60° banked turn, the load factor is 2Gs, and the airplane will stall at a speed that is 40 percent higher than the straight-and-level stall speed. In that 2G level turn, the pilot has to increase AOA to increase the lift required to maintain altitude. At this condition, the pilot is closer to the critical AOA than during level flight and therefore closer to the higher speed that the airplane will stall at. Because “stalling speed” is not a constant number, pilots must understand the underlying factors that affect it in order to maintain aircraft control in all circumstances.</a:t>
            </a:r>
          </a:p>
          <a:p>
            <a:endParaRPr lang="en-US" dirty="0">
              <a:latin typeface="Arial" panose="020B0604020202020204" pitchFamily="34" charset="0"/>
              <a:cs typeface="Arial" panose="020B0604020202020204" pitchFamily="34" charset="0"/>
            </a:endParaRPr>
          </a:p>
          <a:p>
            <a:r>
              <a:rPr lang="en-US" b="1" i="0" dirty="0">
                <a:latin typeface="Arial" panose="020B0604020202020204" pitchFamily="34" charset="0"/>
                <a:cs typeface="Arial" panose="020B0604020202020204" pitchFamily="34" charset="0"/>
              </a:rPr>
              <a:t>(Next</a:t>
            </a:r>
            <a:r>
              <a:rPr lang="en-US" b="1" i="0" baseline="0" dirty="0">
                <a:latin typeface="Arial" panose="020B0604020202020204" pitchFamily="34" charset="0"/>
                <a:cs typeface="Arial" panose="020B0604020202020204" pitchFamily="34" charset="0"/>
              </a:rPr>
              <a:t> Slide)</a:t>
            </a:r>
            <a:endParaRPr lang="en-US" b="1"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5FC85C8-EF12-45F5-ADCF-84F58E192882}" type="slidenum">
              <a:rPr lang="en-US" smtClean="0"/>
              <a:t>10</a:t>
            </a:fld>
            <a:endParaRPr lang="en-US"/>
          </a:p>
        </p:txBody>
      </p:sp>
    </p:spTree>
    <p:extLst>
      <p:ext uri="{BB962C8B-B14F-4D97-AF65-F5344CB8AC3E}">
        <p14:creationId xmlns:p14="http://schemas.microsoft.com/office/powerpoint/2010/main" val="701541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Low Angle of Attack: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Typical for a Cruise Phase of Flight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Relative wind impacts leading edge just below center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Higher speed of relative wind produces the needed lift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Smooth airflow over the airfoil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Stable flight characteristics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Responsive to control input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AoA is typical of an airplane in cruise flight. </a:t>
            </a:r>
            <a:r>
              <a:rPr kumimoji="0" lang="en-US" sz="1200" b="0" i="0" u="none" strike="noStrike" kern="1200" cap="none" spc="0" normalizeH="0" baseline="0" noProof="0" dirty="0">
                <a:ln>
                  <a:noFill/>
                </a:ln>
                <a:solidFill>
                  <a:prstClr val="black"/>
                </a:solidFill>
                <a:effectLst/>
                <a:uLnTx/>
                <a:uFillTx/>
                <a:latin typeface="+mn-lt"/>
                <a:ea typeface="+mn-ea"/>
                <a:cs typeface="+mn-cs"/>
              </a:rPr>
              <a:t>The air separates cleanly just below the center of the leading edge of the airfoil, so it is not as disturbed as it flows over the top surface of the wings as it is with a higher AoA.  </a:t>
            </a:r>
            <a:r>
              <a:rPr lang="en-US" baseline="0" dirty="0"/>
              <a:t>The airflow is smooth over the airfoil and the high velocity of the air over the airfoil produces the lift needed for level flight.  In these conditions the wing is stable and responsive to control input.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(Next</a:t>
            </a:r>
            <a:r>
              <a:rPr lang="en-US" b="1" i="0" baseline="0" dirty="0"/>
              <a:t> Slide)</a:t>
            </a:r>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95FC85C8-EF12-45F5-ADCF-84F58E192882}" type="slidenum">
              <a:rPr lang="en-US" smtClean="0"/>
              <a:t>11</a:t>
            </a:fld>
            <a:endParaRPr lang="en-US"/>
          </a:p>
        </p:txBody>
      </p:sp>
    </p:spTree>
    <p:extLst>
      <p:ext uri="{BB962C8B-B14F-4D97-AF65-F5344CB8AC3E}">
        <p14:creationId xmlns:p14="http://schemas.microsoft.com/office/powerpoint/2010/main" val="3473171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mn-lt"/>
                <a:ea typeface="+mn-ea"/>
                <a:cs typeface="+mn-cs"/>
              </a:rPr>
              <a:t>High Angle of Attack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mn-lt"/>
                <a:ea typeface="+mn-ea"/>
                <a:cs typeface="+mn-cs"/>
              </a:rPr>
              <a:t>Typical of Approach and Departure phases of Flight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mn-lt"/>
                <a:ea typeface="+mn-ea"/>
                <a:cs typeface="+mn-cs"/>
              </a:rPr>
              <a:t>Relative wind impacts airfoil lower on the leading edge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mn-lt"/>
                <a:ea typeface="+mn-ea"/>
                <a:cs typeface="+mn-cs"/>
              </a:rPr>
              <a:t>Lift is produced by accelerated airflow over the top of the airfoil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mn-lt"/>
                <a:ea typeface="+mn-ea"/>
                <a:cs typeface="+mn-cs"/>
              </a:rPr>
              <a:t>Feels less stable due to less responsive controls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mn-lt"/>
                <a:ea typeface="+mn-ea"/>
                <a:cs typeface="+mn-cs"/>
              </a:rPr>
              <a:t>Still a safe condition because the aircraft is still maneuverable and completely controllable</a:t>
            </a:r>
          </a:p>
          <a:p>
            <a:endParaRPr lang="en-US" dirty="0"/>
          </a:p>
          <a:p>
            <a:r>
              <a:rPr lang="en-US" dirty="0"/>
              <a:t>This is typical of lower airspeed operations</a:t>
            </a:r>
            <a:r>
              <a:rPr lang="en-US" baseline="0" dirty="0"/>
              <a:t> such as approach or departure phase of flight.  The relative wind impacts the leading edge further down from the center, so the flow of air becomes more accelerated (Bernoulli’s Principle) as it flows over the upper surface of the wing.  The pressure difference is greater between the underside and the top of the wing generating the lift needed for level flight.  The airplane feels less stable because the flight controls are not as responsive and require greater amounts of input for a given reaction.  This condition is still safe because the airplane is completely controllable and maneuverable.</a:t>
            </a:r>
            <a:endParaRPr lang="en-US" dirty="0"/>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dirty="0"/>
              <a:t>(Next</a:t>
            </a:r>
            <a:r>
              <a:rPr lang="en-US" b="1" i="0" baseline="0" dirty="0"/>
              <a:t> Slide)</a:t>
            </a:r>
            <a:endParaRPr lang="en-US" b="1" i="0" dirty="0"/>
          </a:p>
        </p:txBody>
      </p:sp>
      <p:sp>
        <p:nvSpPr>
          <p:cNvPr id="4" name="Slide Number Placeholder 3"/>
          <p:cNvSpPr>
            <a:spLocks noGrp="1"/>
          </p:cNvSpPr>
          <p:nvPr>
            <p:ph type="sldNum" sz="quarter" idx="10"/>
          </p:nvPr>
        </p:nvSpPr>
        <p:spPr/>
        <p:txBody>
          <a:bodyPr/>
          <a:lstStyle/>
          <a:p>
            <a:fld id="{95FC85C8-EF12-45F5-ADCF-84F58E192882}" type="slidenum">
              <a:rPr lang="en-US" smtClean="0"/>
              <a:t>12</a:t>
            </a:fld>
            <a:endParaRPr lang="en-US"/>
          </a:p>
        </p:txBody>
      </p:sp>
    </p:spTree>
    <p:extLst>
      <p:ext uri="{BB962C8B-B14F-4D97-AF65-F5344CB8AC3E}">
        <p14:creationId xmlns:p14="http://schemas.microsoft.com/office/powerpoint/2010/main" val="2196881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Critical Angle of Attack or Stalling AoA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Not a Normal Phase of Flight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Impact of Relative Wind moves lower on the leading edge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The air cannot smoothly flow from the leading edge to the trailing edge across the top of the airfoil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The separation of the airflow results in the loss of lift otherwise known as a stall</a:t>
            </a:r>
          </a:p>
          <a:p>
            <a:endParaRPr lang="en-US" dirty="0"/>
          </a:p>
          <a:p>
            <a:r>
              <a:rPr lang="en-US" dirty="0"/>
              <a:t>No matter how you reach this AoA (intended or unintended) this is NOT</a:t>
            </a:r>
            <a:r>
              <a:rPr lang="en-US" baseline="0" dirty="0"/>
              <a:t> a normal phase of flight.  While the reaction of the airplane is predictable, the pilot is not in control of the airplane in terms of being able to maneuver using control surface input, until the AoA is reduced, and the surface of the wing begins producing lift.  Once the Critical AoA is reached there is always a cost in terms of loss of altitude that can only be mitigated by timely addition of thrust and smooth accurate control inputs during recovery.  </a:t>
            </a:r>
          </a:p>
          <a:p>
            <a:endParaRPr lang="en-US" baseline="0" dirty="0"/>
          </a:p>
          <a:p>
            <a:r>
              <a:rPr lang="en-US" baseline="0" dirty="0"/>
              <a:t>The relative wind impacts the leading edge significantly below the center such that the airflow separates shortly after reaching the upper surface of the wing.  The low pressure above the wing becomes a burbling air mass that is no longer attached to the surface and cannot produce lift.</a:t>
            </a:r>
          </a:p>
          <a:p>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dirty="0"/>
              <a:t>(Next</a:t>
            </a:r>
            <a:r>
              <a:rPr lang="en-US" b="1" i="0" baseline="0" dirty="0"/>
              <a:t> Slide)</a:t>
            </a:r>
            <a:endParaRPr lang="en-US" b="1" i="0" dirty="0"/>
          </a:p>
        </p:txBody>
      </p:sp>
      <p:sp>
        <p:nvSpPr>
          <p:cNvPr id="4" name="Slide Number Placeholder 3"/>
          <p:cNvSpPr>
            <a:spLocks noGrp="1"/>
          </p:cNvSpPr>
          <p:nvPr>
            <p:ph type="sldNum" sz="quarter" idx="10"/>
          </p:nvPr>
        </p:nvSpPr>
        <p:spPr/>
        <p:txBody>
          <a:bodyPr/>
          <a:lstStyle/>
          <a:p>
            <a:fld id="{95FC85C8-EF12-45F5-ADCF-84F58E192882}" type="slidenum">
              <a:rPr lang="en-US" smtClean="0"/>
              <a:t>13</a:t>
            </a:fld>
            <a:endParaRPr lang="en-US"/>
          </a:p>
        </p:txBody>
      </p:sp>
    </p:spTree>
    <p:extLst>
      <p:ext uri="{BB962C8B-B14F-4D97-AF65-F5344CB8AC3E}">
        <p14:creationId xmlns:p14="http://schemas.microsoft.com/office/powerpoint/2010/main" val="1491256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The critical AoA is an aerodynamic constant at which the airfoil will always stall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It does not matter if the relative wind is flowing at 60 knots or 200 knots, when the wing reaches the critical AoA – IT WILL STALL!</a:t>
            </a:r>
          </a:p>
          <a:p>
            <a:endParaRPr lang="en-US" dirty="0"/>
          </a:p>
          <a:p>
            <a:r>
              <a:rPr lang="en-US" dirty="0"/>
              <a:t>It is important</a:t>
            </a:r>
            <a:r>
              <a:rPr lang="en-US" baseline="0" dirty="0"/>
              <a:t> to understand that the Critical AoA is an aerodynamic constant for a given airfoil in a given configuration.  The velocity of the relative wind does not matter; the airfoil will ALWAYS stall when the Critical AoA is reached.</a:t>
            </a:r>
          </a:p>
          <a:p>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dirty="0"/>
              <a:t>(Next</a:t>
            </a:r>
            <a:r>
              <a:rPr lang="en-US" b="1" i="0" baseline="0" dirty="0"/>
              <a:t> Slide)</a:t>
            </a:r>
            <a:endParaRPr lang="en-US" b="1" i="0" dirty="0"/>
          </a:p>
        </p:txBody>
      </p:sp>
      <p:sp>
        <p:nvSpPr>
          <p:cNvPr id="4" name="Slide Number Placeholder 3"/>
          <p:cNvSpPr>
            <a:spLocks noGrp="1"/>
          </p:cNvSpPr>
          <p:nvPr>
            <p:ph type="sldNum" sz="quarter" idx="10"/>
          </p:nvPr>
        </p:nvSpPr>
        <p:spPr/>
        <p:txBody>
          <a:bodyPr/>
          <a:lstStyle/>
          <a:p>
            <a:fld id="{95FC85C8-EF12-45F5-ADCF-84F58E192882}" type="slidenum">
              <a:rPr lang="en-US" smtClean="0"/>
              <a:t>14</a:t>
            </a:fld>
            <a:endParaRPr lang="en-US"/>
          </a:p>
        </p:txBody>
      </p:sp>
    </p:spTree>
    <p:extLst>
      <p:ext uri="{BB962C8B-B14F-4D97-AF65-F5344CB8AC3E}">
        <p14:creationId xmlns:p14="http://schemas.microsoft.com/office/powerpoint/2010/main" val="2404159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a:t>The practical description of the effect</a:t>
            </a:r>
            <a:r>
              <a:rPr lang="en-US" baseline="0" dirty="0"/>
              <a:t> that is felt by the pilot of an airplane.  </a:t>
            </a:r>
          </a:p>
          <a:p>
            <a:endParaRPr lang="en-US" dirty="0"/>
          </a:p>
          <a:p>
            <a:pPr marL="171450" indent="-171450">
              <a:buFont typeface="Arial" panose="020B0604020202020204" pitchFamily="34" charset="0"/>
              <a:buChar char="•"/>
            </a:pPr>
            <a:r>
              <a:rPr lang="en-US" sz="1200" b="0" dirty="0"/>
              <a:t>As flaps are extended the effective chord line of the wing is shifted</a:t>
            </a:r>
          </a:p>
          <a:p>
            <a:pPr marL="171450" indent="-171450">
              <a:buFont typeface="Arial" panose="020B0604020202020204" pitchFamily="34" charset="0"/>
              <a:buChar char="•"/>
            </a:pPr>
            <a:r>
              <a:rPr lang="en-US" sz="1200" b="0" dirty="0"/>
              <a:t>The trailing edge of the wing is lowered into the relative wind increasing the AoA</a:t>
            </a:r>
          </a:p>
          <a:p>
            <a:pPr marL="171450" indent="-171450">
              <a:buFont typeface="Arial" panose="020B0604020202020204" pitchFamily="34" charset="0"/>
              <a:buChar char="•"/>
            </a:pPr>
            <a:r>
              <a:rPr lang="en-US" sz="1200" b="0" dirty="0"/>
              <a:t>If there is no other control input the airplane will initially begin to climb.</a:t>
            </a:r>
          </a:p>
          <a:p>
            <a:endParaRPr lang="en-US" dirty="0"/>
          </a:p>
          <a:p>
            <a:r>
              <a:rPr lang="en-US" baseline="0" dirty="0"/>
              <a:t>We are all trained from the very beginning on what to expect and how to respond when we lower flaps. Viewed from the perspective of an aeronautical engineer lowering the flaps creates a completely different airfoil.  All of the components have changed including the actual Critical AoA.  We do not need to make a science project out of describing all the changes that just occurred for the purposes of this discussion as long a we remain aware of how to maintain safe flight in the new configuration.</a:t>
            </a:r>
          </a:p>
          <a:p>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dirty="0"/>
              <a:t>(Next</a:t>
            </a:r>
            <a:r>
              <a:rPr lang="en-US" b="1" i="0" baseline="0" dirty="0"/>
              <a:t> Slide)</a:t>
            </a:r>
            <a:endParaRPr lang="en-US" b="1" i="0" dirty="0"/>
          </a:p>
        </p:txBody>
      </p:sp>
      <p:sp>
        <p:nvSpPr>
          <p:cNvPr id="4" name="Slide Number Placeholder 3"/>
          <p:cNvSpPr>
            <a:spLocks noGrp="1"/>
          </p:cNvSpPr>
          <p:nvPr>
            <p:ph type="sldNum" sz="quarter" idx="10"/>
          </p:nvPr>
        </p:nvSpPr>
        <p:spPr/>
        <p:txBody>
          <a:bodyPr/>
          <a:lstStyle/>
          <a:p>
            <a:fld id="{95FC85C8-EF12-45F5-ADCF-84F58E192882}" type="slidenum">
              <a:rPr lang="en-US" smtClean="0"/>
              <a:t>15</a:t>
            </a:fld>
            <a:endParaRPr lang="en-US"/>
          </a:p>
        </p:txBody>
      </p:sp>
    </p:spTree>
    <p:extLst>
      <p:ext uri="{BB962C8B-B14F-4D97-AF65-F5344CB8AC3E}">
        <p14:creationId xmlns:p14="http://schemas.microsoft.com/office/powerpoint/2010/main" val="3131367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a:t>Presentation Note:</a:t>
            </a:r>
            <a:r>
              <a:rPr lang="en-US" dirty="0"/>
              <a:t> </a:t>
            </a:r>
            <a:r>
              <a:rPr lang="en-US" i="1" dirty="0"/>
              <a:t>Slides 16 and 17 are used in combination to show the difference in AoA being</a:t>
            </a:r>
            <a:r>
              <a:rPr lang="en-US" i="1" baseline="0" dirty="0"/>
              <a:t> established in level flight versus steep turns </a:t>
            </a:r>
            <a:r>
              <a:rPr lang="en-US" i="1" dirty="0"/>
              <a:t>(block A).</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In level flight to maintain altitude and Maneuvering Speed may require 8 to 10 degrees AoA leaving 6 to 8 degrees AoA before the air separates from the wing and the stall sequence begins.</a:t>
            </a:r>
            <a:endParaRPr lang="en-US" b="1" i="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i="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i="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dirty="0"/>
              <a:t>(Next</a:t>
            </a:r>
            <a:r>
              <a:rPr lang="en-US" b="1" i="0" baseline="0" dirty="0"/>
              <a:t> Slide)</a:t>
            </a:r>
            <a:endParaRPr lang="en-US" b="1" i="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16</a:t>
            </a:fld>
            <a:endParaRPr lang="en-US"/>
          </a:p>
        </p:txBody>
      </p:sp>
    </p:spTree>
    <p:extLst>
      <p:ext uri="{BB962C8B-B14F-4D97-AF65-F5344CB8AC3E}">
        <p14:creationId xmlns:p14="http://schemas.microsoft.com/office/powerpoint/2010/main" val="1843937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Presentation Note: </a:t>
            </a:r>
            <a:r>
              <a:rPr lang="en-US" i="1" dirty="0"/>
              <a:t>Slides 16 and 17 are used in combination to show the difference in AoA being</a:t>
            </a:r>
            <a:r>
              <a:rPr lang="en-US" i="1" baseline="0" dirty="0"/>
              <a:t> established in level flight versus steep turns </a:t>
            </a:r>
            <a:r>
              <a:rPr lang="en-US" i="1" dirty="0"/>
              <a:t>(block A).</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In a steep turn maintaining Maneuvering Speed and a constant altitude may require 14 degrees AoA leaving only 2 degrees AoA before the stall sequence begins. </a:t>
            </a:r>
            <a:endParaRPr lang="en-US" b="1" i="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i="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dirty="0"/>
              <a:t>(Next</a:t>
            </a:r>
            <a:r>
              <a:rPr lang="en-US" b="1" i="0" baseline="0" dirty="0"/>
              <a:t> Slide)</a:t>
            </a:r>
            <a:endParaRPr lang="en-US" b="1" i="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17</a:t>
            </a:fld>
            <a:endParaRPr lang="en-US"/>
          </a:p>
        </p:txBody>
      </p:sp>
    </p:spTree>
    <p:extLst>
      <p:ext uri="{BB962C8B-B14F-4D97-AF65-F5344CB8AC3E}">
        <p14:creationId xmlns:p14="http://schemas.microsoft.com/office/powerpoint/2010/main" val="3689875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Slips are not as inherently dangerous because the upper wing reaches Critical AoA before the lower wing causing the airplane to roll towards wings level.</a:t>
            </a:r>
          </a:p>
          <a:p>
            <a:endParaRPr lang="en-US" dirty="0"/>
          </a:p>
          <a:p>
            <a:r>
              <a:rPr lang="en-US" dirty="0"/>
              <a:t>Presentation note:  </a:t>
            </a:r>
            <a:r>
              <a:rPr lang="en-US" i="1" dirty="0"/>
              <a:t>Some resources</a:t>
            </a:r>
            <a:r>
              <a:rPr lang="en-US" i="1" baseline="0" dirty="0"/>
              <a:t> for review on Slips and Skids:</a:t>
            </a:r>
          </a:p>
          <a:p>
            <a:endParaRPr lang="en-US" i="1" baseline="0" dirty="0"/>
          </a:p>
          <a:p>
            <a:r>
              <a:rPr lang="en-US" i="1" baseline="0" dirty="0"/>
              <a:t>Pilot Handbook of Aeronautical knowledge Chapter 5</a:t>
            </a:r>
          </a:p>
          <a:p>
            <a:endParaRPr lang="en-US" i="1" baseline="0" dirty="0"/>
          </a:p>
          <a:p>
            <a:r>
              <a:rPr lang="en-US" i="1" baseline="0" dirty="0"/>
              <a:t>http://www.boldmethod.com/learn-to-fly/aerodynamics/slip-skid-stall/</a:t>
            </a:r>
          </a:p>
          <a:p>
            <a:endParaRPr lang="en-US" i="1" baseline="0" dirty="0"/>
          </a:p>
          <a:p>
            <a:r>
              <a:rPr lang="en-US" i="1" dirty="0"/>
              <a:t>http://flighttrainingcenters.com/training-aids/private-pilot/pre-solo/slips-forward-and-side/</a:t>
            </a:r>
          </a:p>
          <a:p>
            <a:endParaRPr lang="en-US" dirty="0"/>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dirty="0"/>
              <a:t>(Next</a:t>
            </a:r>
            <a:r>
              <a:rPr lang="en-US" b="1" i="0" baseline="0" dirty="0"/>
              <a:t> Slide)</a:t>
            </a:r>
            <a:endParaRPr lang="en-US" b="1" i="0" dirty="0"/>
          </a:p>
        </p:txBody>
      </p:sp>
      <p:sp>
        <p:nvSpPr>
          <p:cNvPr id="4" name="Slide Number Placeholder 3"/>
          <p:cNvSpPr>
            <a:spLocks noGrp="1"/>
          </p:cNvSpPr>
          <p:nvPr>
            <p:ph type="sldNum" sz="quarter" idx="10"/>
          </p:nvPr>
        </p:nvSpPr>
        <p:spPr/>
        <p:txBody>
          <a:bodyPr/>
          <a:lstStyle/>
          <a:p>
            <a:fld id="{95FC85C8-EF12-45F5-ADCF-84F58E192882}" type="slidenum">
              <a:rPr lang="en-US" smtClean="0"/>
              <a:t>18</a:t>
            </a:fld>
            <a:endParaRPr lang="en-US"/>
          </a:p>
        </p:txBody>
      </p:sp>
    </p:spTree>
    <p:extLst>
      <p:ext uri="{BB962C8B-B14F-4D97-AF65-F5344CB8AC3E}">
        <p14:creationId xmlns:p14="http://schemas.microsoft.com/office/powerpoint/2010/main" val="720356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Skids on the other hand are highly dangerous because the low wing reaches Critical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mn-cs"/>
              </a:rPr>
              <a:t>AoA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 first, and the airplane rolls aggressively in the direction of the bank.</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The airplane can rapidly roll inverted or enter a spin.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This is typical of the accidents resulting from a turn from base to final with a tailwind.</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mn-cs"/>
              </a:rPr>
              <a:t>The pilot should never try to “push” the airplane through the turn with excess rudder pressure.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mn-cs"/>
              </a:rPr>
              <a:t>IF YOU ARE OVER-SHOOTING FINAL IT IS TIME TO </a:t>
            </a:r>
            <a:r>
              <a:rPr kumimoji="0" lang="en-US" sz="2400" b="0" i="0" u="sng" strike="noStrike" kern="1200" cap="none" spc="0" normalizeH="0" baseline="0" noProof="0" dirty="0">
                <a:ln>
                  <a:noFill/>
                </a:ln>
                <a:solidFill>
                  <a:srgbClr val="FF0000"/>
                </a:solidFill>
                <a:effectLst/>
                <a:uLnTx/>
                <a:uFillTx/>
                <a:latin typeface="Times New Roman" pitchFamily="18" charset="0"/>
                <a:ea typeface="+mn-ea"/>
                <a:cs typeface="+mn-cs"/>
              </a:rPr>
              <a:t>GO-AROUND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mn-cs"/>
              </a:rPr>
              <a:t>Presentation Note:</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800" b="0" i="1" u="none" strike="noStrike" kern="1200" cap="none" spc="0" normalizeH="0" baseline="0" noProof="0" dirty="0">
                <a:ln>
                  <a:noFill/>
                </a:ln>
                <a:solidFill>
                  <a:prstClr val="black"/>
                </a:solidFill>
                <a:effectLst/>
                <a:uLnTx/>
                <a:uFillTx/>
                <a:latin typeface="Times New Roman" pitchFamily="18" charset="0"/>
                <a:ea typeface="+mn-ea"/>
                <a:cs typeface="+mn-cs"/>
              </a:rPr>
              <a:t>All unintended stalls are dangerous.  The statements above indicate a comparison between Slips and Skids.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1" u="none" strike="noStrike" kern="1200" cap="none" spc="0" normalizeH="0" baseline="0" noProof="0" dirty="0">
              <a:ln>
                <a:noFill/>
              </a:ln>
              <a:solidFill>
                <a:prstClr val="black"/>
              </a:solidFill>
              <a:effectLst/>
              <a:uLnTx/>
              <a:uFillTx/>
              <a:latin typeface="Times New Roman" pitchFamily="18" charset="0"/>
              <a:ea typeface="+mn-ea"/>
              <a:cs typeface="+mn-cs"/>
            </a:endParaRPr>
          </a:p>
          <a:p>
            <a:r>
              <a:rPr lang="en-US" sz="2800" i="1" dirty="0"/>
              <a:t>Some resources</a:t>
            </a:r>
            <a:r>
              <a:rPr lang="en-US" sz="2800" i="1" baseline="0" dirty="0"/>
              <a:t> for review on Slips and Skids:</a:t>
            </a:r>
          </a:p>
          <a:p>
            <a:endParaRPr lang="en-US" sz="2800" i="1" baseline="0" dirty="0"/>
          </a:p>
          <a:p>
            <a:r>
              <a:rPr lang="en-US" sz="2800" i="1" baseline="0" dirty="0"/>
              <a:t>Pilot Handbook of Aeronautical knowledge Chapter 5</a:t>
            </a:r>
          </a:p>
          <a:p>
            <a:endParaRPr lang="en-US" sz="2800" i="1" baseline="0" dirty="0"/>
          </a:p>
          <a:p>
            <a:r>
              <a:rPr lang="en-US" sz="2800" i="1" baseline="0" dirty="0"/>
              <a:t>http://www.boldmethod.com/learn-to-fly/aerodynamics/slip-skid-stall/</a:t>
            </a:r>
          </a:p>
          <a:p>
            <a:endParaRPr lang="en-US" sz="2800" i="1" baseline="0" dirty="0"/>
          </a:p>
          <a:p>
            <a:r>
              <a:rPr lang="en-US" sz="2800" i="1" dirty="0"/>
              <a:t>http://flighttrainingcenters.com/training-aids/private-pilot/pre-solo/slips-forward-and-side/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dirty="0"/>
              <a:t>(Next</a:t>
            </a:r>
            <a:r>
              <a:rPr lang="en-US" b="1" i="0" baseline="0" dirty="0"/>
              <a:t> Slide)</a:t>
            </a:r>
            <a:endParaRPr lang="en-US" b="1" i="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19</a:t>
            </a:fld>
            <a:endParaRPr lang="en-US"/>
          </a:p>
        </p:txBody>
      </p:sp>
    </p:spTree>
    <p:extLst>
      <p:ext uri="{BB962C8B-B14F-4D97-AF65-F5344CB8AC3E}">
        <p14:creationId xmlns:p14="http://schemas.microsoft.com/office/powerpoint/2010/main" val="257267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a:latin typeface="Arial" panose="020B0604020202020204" pitchFamily="34" charset="0"/>
                <a:ea typeface="ＭＳ Ｐゴシック" pitchFamily="34" charset="-128"/>
                <a:cs typeface="Arial" panose="020B0604020202020204" pitchFamily="34" charset="0"/>
              </a:rPr>
              <a:t>Presentation Note: </a:t>
            </a:r>
            <a:r>
              <a:rPr lang="en-US" i="1" dirty="0">
                <a:latin typeface="Arial" panose="020B0604020202020204" pitchFamily="34" charset="0"/>
                <a:ea typeface="ＭＳ Ｐゴシック" pitchFamily="34" charset="-128"/>
                <a:cs typeface="Arial" panose="020B0604020202020204" pitchFamily="34" charset="0"/>
              </a:rPr>
              <a:t>Here’s where you can discuss venue logistics, acknowledge sponsors, and deliver other information you want your audience to know in the beginning.  </a:t>
            </a:r>
          </a:p>
          <a:p>
            <a:endParaRPr lang="en-US" i="1" dirty="0">
              <a:latin typeface="Arial" panose="020B0604020202020204" pitchFamily="34" charset="0"/>
              <a:ea typeface="ＭＳ Ｐゴシック" pitchFamily="34" charset="-128"/>
              <a:cs typeface="Arial" panose="020B0604020202020204" pitchFamily="34" charset="0"/>
            </a:endParaRPr>
          </a:p>
          <a:p>
            <a:r>
              <a:rPr lang="en-US" i="1" dirty="0">
                <a:latin typeface="Arial" panose="020B0604020202020204" pitchFamily="34" charset="0"/>
                <a:ea typeface="ＭＳ Ｐゴシック" pitchFamily="34" charset="-128"/>
                <a:cs typeface="Arial" panose="020B0604020202020204" pitchFamily="34" charset="0"/>
              </a:rPr>
              <a:t>You can add slides after this one to fit your situation. </a:t>
            </a:r>
          </a:p>
          <a:p>
            <a:endParaRPr lang="en-US" b="1" i="1" dirty="0">
              <a:latin typeface="Arial" panose="020B0604020202020204" pitchFamily="34" charset="0"/>
              <a:ea typeface="ＭＳ Ｐゴシック" pitchFamily="34" charset="-128"/>
              <a:cs typeface="Arial" panose="020B0604020202020204" pitchFamily="34" charset="0"/>
            </a:endParaRPr>
          </a:p>
          <a:p>
            <a:r>
              <a:rPr lang="en-US" b="1" dirty="0">
                <a:latin typeface="Arial" panose="020B0604020202020204" pitchFamily="34" charset="0"/>
                <a:ea typeface="ＭＳ Ｐゴシック" pitchFamily="34" charset="-128"/>
                <a:cs typeface="Arial" panose="020B0604020202020204" pitchFamily="34" charset="0"/>
              </a:rPr>
              <a:t>(Next Slide) </a:t>
            </a:r>
            <a:endParaRPr lang="en-US" i="1" dirty="0">
              <a:latin typeface="Arial" panose="020B0604020202020204" pitchFamily="34" charset="0"/>
              <a:ea typeface="ＭＳ Ｐゴシック"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2</a:t>
            </a:fld>
            <a:endParaRPr lang="en-US"/>
          </a:p>
        </p:txBody>
      </p:sp>
    </p:spTree>
    <p:extLst>
      <p:ext uri="{BB962C8B-B14F-4D97-AF65-F5344CB8AC3E}">
        <p14:creationId xmlns:p14="http://schemas.microsoft.com/office/powerpoint/2010/main" val="2483719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0" u="none" strike="noStrike" kern="0" cap="none" spc="0" normalizeH="0" baseline="0" noProof="0" dirty="0">
                <a:ln>
                  <a:noFill/>
                </a:ln>
                <a:solidFill>
                  <a:srgbClr val="000000"/>
                </a:solidFill>
                <a:effectLst/>
                <a:uLnTx/>
                <a:uFillTx/>
                <a:latin typeface="Arial"/>
                <a:ea typeface="+mn-ea"/>
                <a:cs typeface="+mn-cs"/>
              </a:rPr>
              <a:t>All unintended stalls are dangerous.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0" u="none" strike="noStrike" kern="0" cap="none" spc="0" normalizeH="0" baseline="0" noProof="0" dirty="0">
                <a:ln>
                  <a:noFill/>
                </a:ln>
                <a:solidFill>
                  <a:srgbClr val="000000"/>
                </a:solidFill>
                <a:effectLst/>
                <a:uLnTx/>
                <a:uFillTx/>
                <a:latin typeface="Arial"/>
                <a:ea typeface="+mn-ea"/>
                <a:cs typeface="+mn-cs"/>
              </a:rPr>
              <a:t>Overshooting final is particularly </a:t>
            </a:r>
            <a:r>
              <a:rPr kumimoji="0" lang="en-US" sz="2800" b="1" i="0" u="none" strike="noStrike" kern="0" cap="none" spc="0" normalizeH="0" baseline="0" noProof="0" dirty="0">
                <a:ln>
                  <a:noFill/>
                </a:ln>
                <a:solidFill>
                  <a:srgbClr val="00B050"/>
                </a:solidFill>
                <a:effectLst/>
                <a:uLnTx/>
                <a:uFillTx/>
                <a:latin typeface="Arial"/>
                <a:ea typeface="+mn-ea"/>
                <a:cs typeface="+mn-cs"/>
              </a:rPr>
              <a:t>fatal if a pilot uses excess rudder, forcing the plane into a skid at low altitude.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0" u="none" strike="noStrike" kern="0" cap="none" spc="0" normalizeH="0" baseline="0" noProof="0" dirty="0">
                <a:ln>
                  <a:noFill/>
                </a:ln>
                <a:solidFill>
                  <a:srgbClr val="000000"/>
                </a:solidFill>
                <a:effectLst/>
                <a:uLnTx/>
                <a:uFillTx/>
                <a:latin typeface="Arial"/>
                <a:ea typeface="+mn-ea"/>
                <a:cs typeface="+mn-cs"/>
              </a:rPr>
              <a:t>Pilots seem to get focused on making the approach work out.  Be aware of this and DO NOT let your desire to land overcome your awareness of what is happening to the aerodynamic forces out on the wing!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0" u="none" strike="noStrike" kern="0" cap="none" spc="0" normalizeH="0" baseline="0" noProof="0" dirty="0">
                <a:ln>
                  <a:noFill/>
                </a:ln>
                <a:solidFill>
                  <a:srgbClr val="FF0000"/>
                </a:solidFill>
                <a:effectLst/>
                <a:uLnTx/>
                <a:uFillTx/>
                <a:latin typeface="Arial"/>
                <a:ea typeface="+mn-ea"/>
                <a:cs typeface="+mn-cs"/>
              </a:rPr>
              <a:t>If you are turning from base to final with a tailwind and you are overshooting final, GO-AROUND.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0" u="none" strike="noStrike" kern="0" cap="none" spc="0" normalizeH="0" baseline="0" noProof="0" dirty="0">
                <a:ln>
                  <a:noFill/>
                </a:ln>
                <a:solidFill>
                  <a:srgbClr val="00B050"/>
                </a:solidFill>
                <a:effectLst/>
                <a:uLnTx/>
                <a:uFillTx/>
                <a:latin typeface="Arial"/>
                <a:ea typeface="+mn-ea"/>
                <a:cs typeface="+mn-cs"/>
              </a:rPr>
              <a:t>If an </a:t>
            </a:r>
            <a:r>
              <a:rPr kumimoji="0" lang="en-US" sz="2800" b="1" i="0" u="none" strike="noStrike" kern="0" cap="none" spc="0" normalizeH="0" baseline="0" noProof="0" dirty="0">
                <a:ln>
                  <a:noFill/>
                </a:ln>
                <a:solidFill>
                  <a:srgbClr val="000000"/>
                </a:solidFill>
                <a:effectLst/>
                <a:uLnTx/>
                <a:uFillTx/>
                <a:latin typeface="Arial"/>
                <a:ea typeface="+mn-ea"/>
                <a:cs typeface="+mn-cs"/>
              </a:rPr>
              <a:t>airplane enters a skidding turn close to the ground, </a:t>
            </a:r>
            <a:r>
              <a:rPr kumimoji="0" lang="en-US" sz="2800" b="1" i="0" u="none" strike="noStrike" kern="0" cap="none" spc="0" normalizeH="0" baseline="0" noProof="0" dirty="0">
                <a:ln>
                  <a:noFill/>
                </a:ln>
                <a:solidFill>
                  <a:srgbClr val="00B050"/>
                </a:solidFill>
                <a:effectLst/>
                <a:uLnTx/>
                <a:uFillTx/>
                <a:latin typeface="Arial"/>
                <a:ea typeface="+mn-ea"/>
                <a:cs typeface="+mn-cs"/>
              </a:rPr>
              <a:t>you’re</a:t>
            </a:r>
            <a:r>
              <a:rPr kumimoji="0" lang="en-US" sz="2800" b="1" i="0" u="none" strike="noStrike" kern="0" cap="none" spc="0" normalizeH="0" baseline="0" noProof="0" dirty="0">
                <a:ln>
                  <a:noFill/>
                </a:ln>
                <a:solidFill>
                  <a:srgbClr val="000000"/>
                </a:solidFill>
                <a:effectLst/>
                <a:uLnTx/>
                <a:uFillTx/>
                <a:latin typeface="Arial"/>
                <a:ea typeface="+mn-ea"/>
                <a:cs typeface="+mn-cs"/>
              </a:rPr>
              <a:t> in a </a:t>
            </a:r>
            <a:r>
              <a:rPr kumimoji="0" lang="en-US" sz="2800" b="1" i="1" u="sng" strike="noStrike" kern="0" cap="none" spc="0" normalizeH="0" baseline="0" noProof="0" dirty="0">
                <a:ln>
                  <a:noFill/>
                </a:ln>
                <a:solidFill>
                  <a:srgbClr val="FF0000"/>
                </a:solidFill>
                <a:effectLst/>
                <a:uLnTx/>
                <a:uFillTx/>
                <a:latin typeface="Arial"/>
                <a:ea typeface="+mn-ea"/>
                <a:cs typeface="+mn-cs"/>
              </a:rPr>
              <a:t>very</a:t>
            </a:r>
            <a:r>
              <a:rPr kumimoji="0" lang="en-US" sz="2800" b="1" i="0" u="none" strike="noStrike" kern="0" cap="none" spc="0" normalizeH="0" baseline="0" noProof="0" dirty="0">
                <a:ln>
                  <a:noFill/>
                </a:ln>
                <a:solidFill>
                  <a:srgbClr val="00B050"/>
                </a:solidFill>
                <a:effectLst/>
                <a:uLnTx/>
                <a:uFillTx/>
                <a:latin typeface="Arial"/>
                <a:ea typeface="+mn-ea"/>
                <a:cs typeface="+mn-cs"/>
              </a:rPr>
              <a:t> </a:t>
            </a:r>
            <a:r>
              <a:rPr kumimoji="0" lang="en-US" sz="2800" b="1" i="0" u="none" strike="noStrike" kern="0" cap="none" spc="0" normalizeH="0" baseline="0" noProof="0" dirty="0">
                <a:ln>
                  <a:noFill/>
                </a:ln>
                <a:solidFill>
                  <a:srgbClr val="000000"/>
                </a:solidFill>
                <a:effectLst/>
                <a:uLnTx/>
                <a:uFillTx/>
                <a:latin typeface="Arial"/>
                <a:ea typeface="+mn-ea"/>
                <a:cs typeface="+mn-cs"/>
              </a:rPr>
              <a:t>dangerous </a:t>
            </a:r>
            <a:r>
              <a:rPr kumimoji="0" lang="en-US" sz="2800" b="1" i="0" u="none" strike="noStrike" kern="0" cap="none" spc="0" normalizeH="0" baseline="0" noProof="0" dirty="0">
                <a:ln>
                  <a:noFill/>
                </a:ln>
                <a:solidFill>
                  <a:srgbClr val="00B050"/>
                </a:solidFill>
                <a:effectLst/>
                <a:uLnTx/>
                <a:uFillTx/>
                <a:latin typeface="Arial"/>
                <a:ea typeface="+mn-ea"/>
                <a:cs typeface="+mn-cs"/>
              </a:rPr>
              <a:t>situation</a:t>
            </a:r>
            <a:r>
              <a:rPr kumimoji="0" lang="en-US" sz="2800" b="1" i="0" u="none" strike="noStrike" kern="0" cap="none" spc="0" normalizeH="0" baseline="0" noProof="0" dirty="0">
                <a:ln>
                  <a:noFill/>
                </a:ln>
                <a:solidFill>
                  <a:srgbClr val="000000"/>
                </a:solidFill>
                <a:effectLst/>
                <a:uLnTx/>
                <a:uFillTx/>
                <a:latin typeface="Arial"/>
                <a:ea typeface="+mn-ea"/>
                <a:cs typeface="+mn-cs"/>
              </a:rPr>
              <a:t>.</a:t>
            </a:r>
          </a:p>
          <a:p>
            <a:endParaRPr lang="en-US" dirty="0"/>
          </a:p>
          <a:p>
            <a:r>
              <a:rPr lang="en-US" b="1" dirty="0"/>
              <a:t>Presentation Note:  </a:t>
            </a:r>
            <a:r>
              <a:rPr lang="en-US" i="1" dirty="0"/>
              <a:t>To most certificated pilots the</a:t>
            </a:r>
            <a:r>
              <a:rPr lang="en-US" i="1" baseline="0" dirty="0"/>
              <a:t> aerodynamic condition of a skid is merely a theoretical condition.  You may have demonstrated a skid at some point long ago and most of us have a sense that they are not a normal flight condition and to avoid them.  What we do not know is just how fast and at what point the skidding airplane moves past the boundary of safe flight into an uncontrolled state, because this was never demonstrated, and it is arguable as to whether it should be demonstrated.  The unfortunate part for many is that with a little extra pressure on the rudder the boundary was exceeded.  The human warning system here needs to be paid attention too in that, ANY time we are trying to “make something work” there is ALWAYS more going wrong than what we can immediately see.  We need to fly smoothly out of the situation and come back and try it again applying what we just learned about the conditions we are in.  It is interesting how we break out into a cold sweat when we realize the dangerous position we put ourselves in </a:t>
            </a:r>
            <a:r>
              <a:rPr lang="en-US" i="1" u="sng" baseline="0" dirty="0"/>
              <a:t>yesterday</a:t>
            </a:r>
            <a:r>
              <a:rPr lang="en-US" i="1" baseline="0" dirty="0"/>
              <a:t>.  Wouldn't it be great if we broke out into a cold sweat just PRIOR to putting ourselves in a compromised position instead?  This is called good aeronautical decision making. </a:t>
            </a:r>
          </a:p>
          <a:p>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dirty="0"/>
              <a:t>(Next</a:t>
            </a:r>
            <a:r>
              <a:rPr lang="en-US" b="1" i="0" baseline="0" dirty="0"/>
              <a:t> Slide)</a:t>
            </a:r>
            <a:endParaRPr lang="en-US" b="1" i="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20</a:t>
            </a:fld>
            <a:endParaRPr lang="en-US"/>
          </a:p>
        </p:txBody>
      </p:sp>
    </p:spTree>
    <p:extLst>
      <p:ext uri="{BB962C8B-B14F-4D97-AF65-F5344CB8AC3E}">
        <p14:creationId xmlns:p14="http://schemas.microsoft.com/office/powerpoint/2010/main" val="2954971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Times New Roman" pitchFamily="18" charset="0"/>
              </a:rPr>
              <a:t>AOA indicators are appearing on many new aircraft and there are many affordable options for retrofit as well.  Angle of attack sensing &amp; display go a long way toward reducing the number of stall/spin accidents.  AOA indicators graphically display the angle of attack in all configurations.  They not only warn pilots when they are approaching the critical AOA but also indicate optimal AOA for climbs and approaches.</a:t>
            </a:r>
          </a:p>
          <a:p>
            <a:endParaRPr lang="en-US" b="1" dirty="0"/>
          </a:p>
          <a:p>
            <a:r>
              <a:rPr lang="en-US" b="1" dirty="0"/>
              <a:t>Presentation note:  </a:t>
            </a:r>
            <a:r>
              <a:rPr lang="en-US" b="0" i="1" dirty="0"/>
              <a:t>Discuss GAJSC recommendations,</a:t>
            </a:r>
            <a:r>
              <a:rPr lang="en-US" b="0" i="1" baseline="0" dirty="0"/>
              <a:t> then:</a:t>
            </a:r>
          </a:p>
          <a:p>
            <a:endParaRPr lang="en-US" b="0" i="1"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dirty="0"/>
              <a:t>(Next</a:t>
            </a:r>
            <a:r>
              <a:rPr lang="en-US" b="1" i="0" baseline="0" dirty="0"/>
              <a:t> Slide)</a:t>
            </a:r>
            <a:endParaRPr lang="en-US" b="1" i="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21</a:t>
            </a:fld>
            <a:endParaRPr lang="en-US"/>
          </a:p>
        </p:txBody>
      </p:sp>
    </p:spTree>
    <p:extLst>
      <p:ext uri="{BB962C8B-B14F-4D97-AF65-F5344CB8AC3E}">
        <p14:creationId xmlns:p14="http://schemas.microsoft.com/office/powerpoint/2010/main" val="1784955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It is not enough to know what an AoA Indicator is. Training is what allows you to use it properly.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AoA Indicators pretty much all work the same way.   Pilots are encouraged to conduct in-flight training to see the indications throughout various maneuvers, such as slow flight, stalls, takeoffs, and landings, and to practice the appropriate responses to those indications. It is also important to note that some items may limit the effectiveness of an AOA indicator (e.g., calibration techniques, wing contamination, unheated probes/vanes). Pilots flying an airplane equipped with an AOA indicator should refer to the pilot handbook information or contact the manufacturer for specific limitations applicable to that indicator type.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22</a:t>
            </a:fld>
            <a:endParaRPr lang="en-US"/>
          </a:p>
        </p:txBody>
      </p:sp>
    </p:spTree>
    <p:extLst>
      <p:ext uri="{BB962C8B-B14F-4D97-AF65-F5344CB8AC3E}">
        <p14:creationId xmlns:p14="http://schemas.microsoft.com/office/powerpoint/2010/main" val="3668159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are some resources for further study and training on AOA and AOA indicator technology.</a:t>
            </a:r>
          </a:p>
          <a:p>
            <a:endParaRPr lang="en-US" b="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Presentation Note: </a:t>
            </a:r>
            <a:r>
              <a:rPr lang="en-US" i="1" dirty="0">
                <a:latin typeface="Times New Roman" pitchFamily="18" charset="0"/>
                <a:ea typeface="ＭＳ Ｐゴシック" pitchFamily="34" charset="-128"/>
              </a:rPr>
              <a:t>If you’ll be discussing additional items, add them to this list </a:t>
            </a:r>
          </a:p>
          <a:p>
            <a:endParaRPr lang="en-US" i="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 </a:t>
            </a:r>
            <a:endParaRPr lang="en-US" i="1" dirty="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23</a:t>
            </a:fld>
            <a:endParaRPr lang="en-US"/>
          </a:p>
        </p:txBody>
      </p:sp>
    </p:spTree>
    <p:extLst>
      <p:ext uri="{BB962C8B-B14F-4D97-AF65-F5344CB8AC3E}">
        <p14:creationId xmlns:p14="http://schemas.microsoft.com/office/powerpoint/2010/main" val="3390339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a:latin typeface="Times New Roman" pitchFamily="18" charset="0"/>
                <a:ea typeface="ＭＳ Ｐゴシック" pitchFamily="34" charset="-128"/>
              </a:rPr>
              <a:t>Presentation Note:   </a:t>
            </a:r>
            <a:r>
              <a:rPr lang="en-US" i="1" dirty="0">
                <a:latin typeface="Times New Roman" pitchFamily="18" charset="0"/>
                <a:ea typeface="ＭＳ Ｐゴシック" pitchFamily="34" charset="-128"/>
              </a:rPr>
              <a:t>You may wish to provide your contact information and main FSDO phone number here.  Modify with </a:t>
            </a:r>
          </a:p>
          <a:p>
            <a:r>
              <a:rPr lang="en-US" i="1" dirty="0">
                <a:latin typeface="Times New Roman" pitchFamily="18" charset="0"/>
                <a:ea typeface="ＭＳ Ｐゴシック" pitchFamily="34" charset="-128"/>
              </a:rPr>
              <a:t>Your information or leave blank.   </a:t>
            </a:r>
          </a:p>
          <a:p>
            <a:endParaRPr lang="en-US" b="1" i="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24</a:t>
            </a:fld>
            <a:endParaRPr lang="en-US"/>
          </a:p>
        </p:txBody>
      </p:sp>
    </p:spTree>
    <p:extLst>
      <p:ext uri="{BB962C8B-B14F-4D97-AF65-F5344CB8AC3E}">
        <p14:creationId xmlns:p14="http://schemas.microsoft.com/office/powerpoint/2010/main" val="1412421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a:latin typeface="Times New Roman" pitchFamily="18" charset="0"/>
              </a:rPr>
              <a:t>There’s nothing like the feeling you get when you know you’re</a:t>
            </a:r>
            <a:r>
              <a:rPr lang="en-US" baseline="0" dirty="0">
                <a:latin typeface="Times New Roman" pitchFamily="18" charset="0"/>
              </a:rPr>
              <a:t> playing your A game and in order to do that you need a good coach  </a:t>
            </a:r>
            <a:r>
              <a:rPr lang="en-US" b="1" baseline="0" dirty="0">
                <a:latin typeface="Times New Roman" pitchFamily="18" charset="0"/>
              </a:rPr>
              <a:t>(Click)</a:t>
            </a:r>
            <a:r>
              <a:rPr lang="en-US" b="1" dirty="0">
                <a:latin typeface="Times New Roman" pitchFamily="18" charset="0"/>
              </a:rPr>
              <a:t> </a:t>
            </a:r>
          </a:p>
          <a:p>
            <a:endParaRPr lang="en-US" b="1" dirty="0">
              <a:latin typeface="Times New Roman" pitchFamily="18" charset="0"/>
            </a:endParaRPr>
          </a:p>
          <a:p>
            <a:r>
              <a:rPr lang="en-US" b="0" dirty="0">
                <a:latin typeface="Times New Roman" pitchFamily="18" charset="0"/>
              </a:rPr>
              <a:t>So,</a:t>
            </a:r>
            <a:r>
              <a:rPr lang="en-US" b="0" baseline="0" dirty="0">
                <a:latin typeface="Times New Roman" pitchFamily="18" charset="0"/>
              </a:rPr>
              <a:t> fly regularly with a CFI who will challenge you to review what you know, explore new horizons, and to always do your best.  Of course you’ll</a:t>
            </a:r>
            <a:br>
              <a:rPr lang="en-US" b="0" baseline="0" dirty="0">
                <a:latin typeface="Times New Roman" pitchFamily="18" charset="0"/>
              </a:rPr>
            </a:br>
            <a:r>
              <a:rPr lang="en-US" b="0" baseline="0" dirty="0">
                <a:latin typeface="Times New Roman" pitchFamily="18" charset="0"/>
              </a:rPr>
              <a:t>have to dedicate time and money to your proficiency program but it’s well worth it for the peace of mind that comes with confidence.  </a:t>
            </a:r>
            <a:r>
              <a:rPr lang="en-US" b="1" baseline="0" dirty="0">
                <a:latin typeface="Times New Roman" pitchFamily="18" charset="0"/>
              </a:rPr>
              <a:t>(Click)</a:t>
            </a:r>
            <a:r>
              <a:rPr lang="en-US" b="1" dirty="0">
                <a:latin typeface="Times New Roman" pitchFamily="18" charset="0"/>
              </a:rPr>
              <a:t> </a:t>
            </a:r>
          </a:p>
          <a:p>
            <a:endParaRPr lang="en-US" b="1" dirty="0">
              <a:latin typeface="Times New Roman" pitchFamily="18" charset="0"/>
            </a:endParaRPr>
          </a:p>
          <a:p>
            <a:r>
              <a:rPr lang="en-US" b="0" dirty="0">
                <a:latin typeface="Times New Roman" pitchFamily="18" charset="0"/>
              </a:rPr>
              <a:t>Vince Lombardi, the famous football coach said,</a:t>
            </a:r>
            <a:r>
              <a:rPr lang="en-US" b="0" baseline="0" dirty="0">
                <a:latin typeface="Times New Roman" pitchFamily="18" charset="0"/>
              </a:rPr>
              <a:t> “Practice does not make perfect.  Only perfect practice makes perfect.”  For pilots that means</a:t>
            </a:r>
            <a:br>
              <a:rPr lang="en-US" b="0" baseline="0" dirty="0">
                <a:latin typeface="Times New Roman" pitchFamily="18" charset="0"/>
              </a:rPr>
            </a:br>
            <a:r>
              <a:rPr lang="en-US" b="0" baseline="0" dirty="0">
                <a:latin typeface="Times New Roman" pitchFamily="18" charset="0"/>
              </a:rPr>
              <a:t>flying with precision.  On course, on altitude, on speed all the time. </a:t>
            </a:r>
            <a:r>
              <a:rPr lang="en-US" b="1" baseline="0" dirty="0">
                <a:latin typeface="Times New Roman" pitchFamily="18" charset="0"/>
              </a:rPr>
              <a:t>(Click)</a:t>
            </a:r>
            <a:r>
              <a:rPr lang="en-US" b="1" dirty="0">
                <a:latin typeface="Times New Roman" pitchFamily="18" charset="0"/>
              </a:rPr>
              <a:t> </a:t>
            </a:r>
            <a:endParaRPr lang="en-US" b="0" baseline="0" dirty="0">
              <a:latin typeface="Times New Roman" pitchFamily="18" charset="0"/>
            </a:endParaRPr>
          </a:p>
          <a:p>
            <a:endParaRPr lang="en-US" dirty="0">
              <a:latin typeface="Times New Roman" pitchFamily="18" charset="0"/>
            </a:endParaRPr>
          </a:p>
          <a:p>
            <a:r>
              <a:rPr lang="en-US" dirty="0">
                <a:latin typeface="Times New Roman" pitchFamily="18" charset="0"/>
              </a:rPr>
              <a:t>And be sure to document your achievement in the Wings Proficiency Program.  It’s a great way to stay on top of your game</a:t>
            </a:r>
            <a:r>
              <a:rPr lang="en-US" baseline="0" dirty="0">
                <a:latin typeface="Times New Roman" pitchFamily="18" charset="0"/>
              </a:rPr>
              <a:t> and keep you flight review current.</a:t>
            </a:r>
          </a:p>
          <a:p>
            <a:endParaRPr lang="en-US" baseline="0" dirty="0">
              <a:latin typeface="Times New Roman" pitchFamily="18" charset="0"/>
            </a:endParaRPr>
          </a:p>
          <a:p>
            <a:r>
              <a:rPr lang="en-US" altLang="en-US" b="1" dirty="0">
                <a:latin typeface="Times New Roman" pitchFamily="18" charset="0"/>
                <a:ea typeface="ＭＳ Ｐゴシック" pitchFamily="34" charset="-128"/>
              </a:rPr>
              <a:t>(Next</a:t>
            </a:r>
            <a:r>
              <a:rPr lang="en-US" altLang="en-US" b="1" baseline="0" dirty="0">
                <a:latin typeface="Times New Roman" pitchFamily="18" charset="0"/>
                <a:ea typeface="ＭＳ Ｐゴシック" pitchFamily="34" charset="-128"/>
              </a:rPr>
              <a:t> Slide</a:t>
            </a:r>
            <a:r>
              <a:rPr lang="en-US" altLang="en-US" b="1" dirty="0">
                <a:latin typeface="Times New Roman" pitchFamily="18" charset="0"/>
                <a:ea typeface="ＭＳ Ｐゴシック" pitchFamily="34" charset="-128"/>
              </a:rPr>
              <a:t>) </a:t>
            </a:r>
            <a:endParaRPr lang="en-US" dirty="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25</a:t>
            </a:fld>
            <a:endParaRPr lang="en-US"/>
          </a:p>
        </p:txBody>
      </p:sp>
    </p:spTree>
    <p:extLst>
      <p:ext uri="{BB962C8B-B14F-4D97-AF65-F5344CB8AC3E}">
        <p14:creationId xmlns:p14="http://schemas.microsoft.com/office/powerpoint/2010/main" val="657409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800" b="0" dirty="0">
                <a:latin typeface="Calibri" panose="020F0502020204030204" pitchFamily="34" charset="0"/>
                <a:ea typeface="Calibri" panose="020F0502020204030204" pitchFamily="34" charset="0"/>
                <a:cs typeface="Calibri" panose="020F0502020204030204" pitchFamily="34" charset="0"/>
              </a:rPr>
              <a:t>The </a:t>
            </a:r>
            <a:r>
              <a:rPr lang="en-US" sz="1800" i="1" dirty="0">
                <a:latin typeface="Calibri" panose="020F0502020204030204" pitchFamily="34" charset="0"/>
                <a:ea typeface="Calibri" panose="020F0502020204030204" pitchFamily="34" charset="0"/>
                <a:cs typeface="Calibri" panose="020F0502020204030204" pitchFamily="34" charset="0"/>
              </a:rPr>
              <a:t>WINGS</a:t>
            </a:r>
            <a:r>
              <a:rPr lang="en-US" sz="1800" dirty="0">
                <a:latin typeface="Calibri" panose="020F0502020204030204" pitchFamily="34" charset="0"/>
                <a:ea typeface="Calibri" panose="020F0502020204030204" pitchFamily="34" charset="0"/>
                <a:cs typeface="Calibri" panose="020F0502020204030204" pitchFamily="34" charset="0"/>
              </a:rPr>
              <a:t> Sweepstakes</a:t>
            </a:r>
            <a:r>
              <a:rPr lang="en-US" sz="1800" b="0" dirty="0">
                <a:latin typeface="Calibri" panose="020F0502020204030204" pitchFamily="34" charset="0"/>
                <a:ea typeface="Calibri" panose="020F0502020204030204" pitchFamily="34" charset="0"/>
                <a:cs typeface="Calibri" panose="020F0502020204030204" pitchFamily="34" charset="0"/>
              </a:rPr>
              <a:t>, underwritten and managed by the </a:t>
            </a:r>
            <a:r>
              <a:rPr lang="en-US" sz="1800" u="sng" dirty="0">
                <a:latin typeface="Calibri" panose="020F0502020204030204" pitchFamily="34" charset="0"/>
                <a:ea typeface="Calibri" panose="020F0502020204030204" pitchFamily="34" charset="0"/>
                <a:cs typeface="Calibri" panose="020F0502020204030204" pitchFamily="34" charset="0"/>
              </a:rPr>
              <a:t>WINGS Industry Network (WIN)</a:t>
            </a:r>
            <a:r>
              <a:rPr lang="en-US" sz="1800" u="none" dirty="0">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Aptos" panose="020B0004020202020204" pitchFamily="34" charset="0"/>
                <a:ea typeface="Times New Roman" panose="02020603050405020304" pitchFamily="18" charset="0"/>
                <a:cs typeface="Aptos" panose="020B0004020202020204" pitchFamily="34" charset="0"/>
              </a:rPr>
              <a:t>WIN is an industry group that supports and promotes the FAA’s </a:t>
            </a:r>
            <a:r>
              <a:rPr lang="en-US" sz="1800" b="1" i="1" dirty="0">
                <a:effectLst/>
                <a:latin typeface="Aptos" panose="020B0004020202020204" pitchFamily="34" charset="0"/>
                <a:ea typeface="Times New Roman" panose="02020603050405020304" pitchFamily="18" charset="0"/>
                <a:cs typeface="Aptos" panose="020B0004020202020204" pitchFamily="34" charset="0"/>
              </a:rPr>
              <a:t>WINGS</a:t>
            </a:r>
            <a:r>
              <a:rPr lang="en-US" sz="1800" dirty="0">
                <a:effectLst/>
                <a:latin typeface="Aptos" panose="020B0004020202020204" pitchFamily="34" charset="0"/>
                <a:ea typeface="Times New Roman" panose="02020603050405020304" pitchFamily="18" charset="0"/>
                <a:cs typeface="Aptos" panose="020B0004020202020204" pitchFamily="34" charset="0"/>
              </a:rPr>
              <a:t> pilot proficiency program.</a:t>
            </a:r>
          </a:p>
          <a:p>
            <a:pPr marL="0" marR="0" lvl="0" indent="0">
              <a:spcBef>
                <a:spcPts val="0"/>
              </a:spcBef>
              <a:spcAft>
                <a:spcPts val="0"/>
              </a:spcAft>
              <a:buFont typeface="Symbol" panose="05050102010706020507" pitchFamily="18" charset="2"/>
              <a:buNone/>
            </a:pPr>
            <a:endParaRPr lang="en-US" sz="1800" b="0" dirty="0">
              <a:effectLst/>
              <a:latin typeface="Aptos" panose="020B0004020202020204" pitchFamily="34" charset="0"/>
              <a:ea typeface="Times New Roman" panose="02020603050405020304" pitchFamily="18"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800" b="0" dirty="0">
                <a:latin typeface="Calibri" panose="020F0502020204030204" pitchFamily="34" charset="0"/>
                <a:ea typeface="Calibri" panose="020F0502020204030204" pitchFamily="34" charset="0"/>
                <a:cs typeface="Calibri" panose="020F0502020204030204" pitchFamily="34" charset="0"/>
              </a:rPr>
              <a:t>Go to the FAASTeam, Team Member Rewards page to learn more about how to enter a chance to win one of ten annual prizes.  </a:t>
            </a:r>
            <a:r>
              <a:rPr lang="en-US" sz="1800" dirty="0"/>
              <a:t>The QR code at bottom right will take you to the Team Rewards page on FAASafety.gov.  </a:t>
            </a:r>
            <a:r>
              <a:rPr lang="en-US" sz="1800" dirty="0">
                <a:effectLst/>
                <a:latin typeface="Aptos" panose="020B0004020202020204" pitchFamily="34" charset="0"/>
                <a:ea typeface="Times New Roman" panose="02020603050405020304" pitchFamily="18" charset="0"/>
                <a:cs typeface="Aptos" panose="020B0004020202020204" pitchFamily="34" charset="0"/>
              </a:rPr>
              <a:t>Pilots and Instructors can enter the sweepstakes whenever they earn or validate a WINGS phase.</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a:p>
            <a:r>
              <a:rPr lang="en-US" dirty="0"/>
              <a:t>For additional information and contest rules, go to the WINGS Industry Network Website at </a:t>
            </a:r>
            <a:r>
              <a:rPr lang="en-US" dirty="0" err="1"/>
              <a:t>wingsindustry.com</a:t>
            </a:r>
            <a:r>
              <a:rPr lang="en-US" dirty="0"/>
              <a:t>.</a:t>
            </a:r>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E036FD3E-B8E0-4F86-9ECC-A832279E3CA8}" type="slidenum">
              <a:rPr lang="en-US" smtClean="0"/>
              <a:t>26</a:t>
            </a:fld>
            <a:endParaRPr lang="en-US"/>
          </a:p>
        </p:txBody>
      </p:sp>
    </p:spTree>
    <p:extLst>
      <p:ext uri="{BB962C8B-B14F-4D97-AF65-F5344CB8AC3E}">
        <p14:creationId xmlns:p14="http://schemas.microsoft.com/office/powerpoint/2010/main" val="2419889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Management Systems are a</a:t>
            </a:r>
            <a:r>
              <a:rPr lang="en-US" baseline="0" dirty="0"/>
              <a:t> set of policies and processes that can increase the safety and efficiency of any flight operation.  And FAA is bringing SMS to General Aviation.  You may have heard of SMS but thought it was only for large organizations but actually SMS can be scaled to fit any operation large or small.</a:t>
            </a:r>
          </a:p>
          <a:p>
            <a:endParaRPr lang="en-US" baseline="0" dirty="0"/>
          </a:p>
          <a:p>
            <a:r>
              <a:rPr lang="en-US" baseline="0" dirty="0"/>
              <a:t>There are 4 major components to a Safety Management System </a:t>
            </a:r>
            <a:r>
              <a:rPr lang="en-US" b="1" baseline="0" dirty="0"/>
              <a:t>(Click)</a:t>
            </a:r>
          </a:p>
          <a:p>
            <a:endParaRPr lang="en-US" b="1"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a:t>Safety Policy – a documented commitment to safety that runs from the head of an organization to its newest member. </a:t>
            </a:r>
            <a:r>
              <a:rPr lang="en-US" b="1" baseline="0" dirty="0"/>
              <a:t>(Click)</a:t>
            </a:r>
          </a:p>
          <a:p>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Safety Risk Management – a process that identifies</a:t>
            </a:r>
            <a:r>
              <a:rPr lang="en-US" b="0" baseline="0" dirty="0"/>
              <a:t> hazards within an operation, determines to what extent an identified hazard may impact flight safety, and controls the risk of occurrence to an acceptable level. </a:t>
            </a:r>
            <a:r>
              <a:rPr lang="en-US" b="1" baseline="0" dirty="0"/>
              <a:t>(Click)</a:t>
            </a:r>
          </a:p>
          <a:p>
            <a:endParaRPr lang="en-US" b="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a:t>Safety Assurance – By collecting and analyzing information derived from safety performance data Safety Assurance ensures the performance and effectiveness of Safety Risk Controls. </a:t>
            </a:r>
            <a:r>
              <a:rPr lang="en-US" b="1" baseline="0" dirty="0"/>
              <a:t>(Click)</a:t>
            </a:r>
          </a:p>
          <a:p>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Safety</a:t>
            </a:r>
            <a:r>
              <a:rPr lang="en-US" b="0" baseline="0" dirty="0"/>
              <a:t> Promotion communicates safety information and commitment throughout the organization. </a:t>
            </a:r>
            <a:r>
              <a:rPr lang="en-US" b="1" baseline="0" dirty="0"/>
              <a:t>(Click)</a:t>
            </a:r>
          </a:p>
          <a:p>
            <a:endParaRPr lang="en-US" b="0" dirty="0"/>
          </a:p>
          <a:p>
            <a:r>
              <a:rPr lang="en-US" b="0" dirty="0"/>
              <a:t>You can find more information about Safety Management Systems at the URL on the Screen.</a:t>
            </a:r>
          </a:p>
          <a:p>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(Next Slide)</a:t>
            </a:r>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27</a:t>
            </a:fld>
            <a:endParaRPr lang="en-US" dirty="0"/>
          </a:p>
        </p:txBody>
      </p:sp>
    </p:spTree>
    <p:extLst>
      <p:ext uri="{BB962C8B-B14F-4D97-AF65-F5344CB8AC3E}">
        <p14:creationId xmlns:p14="http://schemas.microsoft.com/office/powerpoint/2010/main" val="42068942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a:t>Your</a:t>
            </a:r>
            <a:r>
              <a:rPr lang="en-US" baseline="0" dirty="0"/>
              <a:t> presence here shows that you are vital members of our General Aviation Safety Community.  The high standards you keep and the examples you set are a great credit to you and to GA.</a:t>
            </a:r>
          </a:p>
          <a:p>
            <a:endParaRPr lang="en-US" baseline="0" dirty="0"/>
          </a:p>
          <a:p>
            <a:r>
              <a:rPr lang="en-US" baseline="0" dirty="0"/>
              <a:t>Thank you for attending.</a:t>
            </a:r>
          </a:p>
          <a:p>
            <a:endParaRPr lang="en-US" baseline="0" dirty="0"/>
          </a:p>
          <a:p>
            <a:r>
              <a:rPr lang="en-US" b="1" baseline="0" dirty="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28</a:t>
            </a:fld>
            <a:endParaRPr lang="en-US"/>
          </a:p>
        </p:txBody>
      </p:sp>
    </p:spTree>
    <p:extLst>
      <p:ext uri="{BB962C8B-B14F-4D97-AF65-F5344CB8AC3E}">
        <p14:creationId xmlns:p14="http://schemas.microsoft.com/office/powerpoint/2010/main" val="3526590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29</a:t>
            </a:fld>
            <a:endParaRPr lang="en-US"/>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endParaRPr lang="en-US" i="1" dirty="0">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dirty="0">
                <a:latin typeface="Arial" panose="020B0604020202020204" pitchFamily="34" charset="0"/>
                <a:ea typeface="ＭＳ Ｐゴシック" pitchFamily="34" charset="-128"/>
                <a:cs typeface="Arial" panose="020B0604020202020204" pitchFamily="34" charset="0"/>
              </a:rPr>
              <a:t>(The End)</a:t>
            </a:r>
          </a:p>
        </p:txBody>
      </p:sp>
    </p:spTree>
    <p:extLst>
      <p:ext uri="{BB962C8B-B14F-4D97-AF65-F5344CB8AC3E}">
        <p14:creationId xmlns:p14="http://schemas.microsoft.com/office/powerpoint/2010/main" val="1932337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program, we’ll share some General Aviation Joint Safety Committee accident study findings with respect to Loss of Control.  We’ll add some current accident statistics and a quick review of Stall aerodynamics and the benefits of angle of attack indicators.  </a:t>
            </a:r>
          </a:p>
          <a:p>
            <a:endParaRPr lang="en-US" dirty="0"/>
          </a:p>
          <a:p>
            <a:r>
              <a:rPr lang="en-US" b="1" dirty="0"/>
              <a:t>Presentation note:  </a:t>
            </a:r>
            <a:r>
              <a:rPr lang="en-US" b="0" i="1" dirty="0"/>
              <a:t>If you’ll be discussing additional items, add them to this list.</a:t>
            </a:r>
          </a:p>
          <a:p>
            <a:endParaRPr lang="en-US" b="0" i="1" dirty="0"/>
          </a:p>
          <a:p>
            <a:r>
              <a:rPr lang="en-US" b="1" i="0"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3</a:t>
            </a:fld>
            <a:endParaRPr lang="en-US"/>
          </a:p>
        </p:txBody>
      </p:sp>
    </p:spTree>
    <p:extLst>
      <p:ext uri="{BB962C8B-B14F-4D97-AF65-F5344CB8AC3E}">
        <p14:creationId xmlns:p14="http://schemas.microsoft.com/office/powerpoint/2010/main" val="1764199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Year Look Back at GA Accidents</a:t>
            </a:r>
          </a:p>
          <a:p>
            <a:pPr marL="0" indent="0">
              <a:buNone/>
            </a:pPr>
            <a:endParaRPr lang="en-US" b="0" dirty="0"/>
          </a:p>
          <a:p>
            <a:pPr marL="0" indent="0">
              <a:buNone/>
            </a:pPr>
            <a:r>
              <a:rPr lang="en-US" b="0" dirty="0"/>
              <a:t>Accident Total – 15,928 (Reported from the NTSB and the CAROL)</a:t>
            </a:r>
          </a:p>
          <a:p>
            <a:r>
              <a:rPr lang="en-US" dirty="0"/>
              <a:t>Total number of accidents involving </a:t>
            </a:r>
          </a:p>
          <a:p>
            <a:pPr marL="0" indent="0">
              <a:buNone/>
            </a:pPr>
            <a:r>
              <a:rPr lang="en-US" dirty="0"/>
              <a:t>    Angle of Attack as a causal factor – 5.1% or 812</a:t>
            </a:r>
          </a:p>
          <a:p>
            <a:pPr marL="0" indent="0">
              <a:buNone/>
            </a:pPr>
            <a:r>
              <a:rPr lang="en-US" dirty="0"/>
              <a:t>    Of those 5.1%, half were fatal.</a:t>
            </a:r>
          </a:p>
          <a:p>
            <a:pPr marL="0" indent="0">
              <a:buNone/>
            </a:pPr>
            <a:endParaRPr lang="en-US" sz="800" dirty="0"/>
          </a:p>
          <a:p>
            <a:pPr marL="0" indent="0">
              <a:buNone/>
            </a:pPr>
            <a:r>
              <a:rPr lang="en-US" b="0" dirty="0"/>
              <a:t>Of the Angle of Attack related accidents:</a:t>
            </a:r>
          </a:p>
          <a:p>
            <a:r>
              <a:rPr lang="en-US" b="0" dirty="0"/>
              <a:t>Roughly half were pilot induced</a:t>
            </a:r>
          </a:p>
          <a:p>
            <a:r>
              <a:rPr lang="en-US" b="0" dirty="0"/>
              <a:t>Roughly the other half, Pilot Capability was cited as airspeed was not attained or maintained </a:t>
            </a:r>
          </a:p>
          <a:p>
            <a:endParaRPr lang="en-US" b="0" dirty="0"/>
          </a:p>
          <a:p>
            <a:r>
              <a:rPr lang="en-US" b="1" dirty="0"/>
              <a:t>Presentation note:  </a:t>
            </a:r>
            <a:r>
              <a:rPr lang="en-US" b="0" i="1" dirty="0"/>
              <a:t>Data as collected from the NTSB and the FATDAT FAASTeam Data Analysis tool.</a:t>
            </a:r>
          </a:p>
          <a:p>
            <a:endParaRPr lang="en-US" dirty="0"/>
          </a:p>
          <a:p>
            <a:r>
              <a:rPr lang="en-US" dirty="0"/>
              <a:t>Let’s define Loss of Control - </a:t>
            </a:r>
            <a:r>
              <a:rPr lang="en-US" b="0" i="0" dirty="0">
                <a:solidFill>
                  <a:srgbClr val="111111"/>
                </a:solidFill>
                <a:effectLst/>
                <a:latin typeface="Roboto" panose="02000000000000000000" pitchFamily="2" charset="0"/>
              </a:rPr>
              <a:t>A Loss of Control (LOC) accident involves an </a:t>
            </a:r>
            <a:r>
              <a:rPr lang="en-US" b="1" i="0" dirty="0">
                <a:solidFill>
                  <a:srgbClr val="111111"/>
                </a:solidFill>
                <a:effectLst/>
                <a:latin typeface="Roboto" panose="02000000000000000000" pitchFamily="2" charset="0"/>
              </a:rPr>
              <a:t>unintended departure of an aircraft from controlled flight</a:t>
            </a:r>
            <a:r>
              <a:rPr lang="en-US" b="0" i="0" dirty="0">
                <a:solidFill>
                  <a:srgbClr val="111111"/>
                </a:solidFill>
                <a:effectLst/>
                <a:latin typeface="Roboto" panose="02000000000000000000" pitchFamily="2" charset="0"/>
              </a:rPr>
              <a:t>. LOC can happen when the aircraft enters a flight regime that is outside its normal flight envelope and quickly develops into a stall or spin.</a:t>
            </a:r>
            <a:endParaRPr lang="en-US" dirty="0"/>
          </a:p>
          <a:p>
            <a:endParaRPr lang="en-US" dirty="0"/>
          </a:p>
          <a:p>
            <a:r>
              <a:rPr lang="en-US" dirty="0"/>
              <a:t>Training is the ONLY skill-based thing you can do as an airman to reduce or mitigate the risk.     </a:t>
            </a:r>
          </a:p>
          <a:p>
            <a:endParaRPr lang="en-US" dirty="0"/>
          </a:p>
          <a:p>
            <a:r>
              <a:rPr lang="en-US" dirty="0"/>
              <a:t>Adding an Angle of Attack or AOA indicator supports that training and should be considered as your next avionics upgrade.  </a:t>
            </a:r>
          </a:p>
          <a:p>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4</a:t>
            </a:fld>
            <a:endParaRPr lang="en-US"/>
          </a:p>
        </p:txBody>
      </p:sp>
    </p:spTree>
    <p:extLst>
      <p:ext uri="{BB962C8B-B14F-4D97-AF65-F5344CB8AC3E}">
        <p14:creationId xmlns:p14="http://schemas.microsoft.com/office/powerpoint/2010/main" val="775020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source for our topic was provided by the NTSB through the CAROL – Case Analysis and Reporting Online - Tool.  The Causal Factor for angle of attack was found through analysis of the comments reported to by NTSB.  This slide gives you a different look at the data.</a:t>
            </a:r>
          </a:p>
          <a:p>
            <a:r>
              <a:rPr lang="en-US" b="1" dirty="0"/>
              <a:t>(Click) ( 4 items will be revealed through animation timing )</a:t>
            </a:r>
          </a:p>
          <a:p>
            <a:endParaRPr lang="en-US" b="1" dirty="0"/>
          </a:p>
          <a:p>
            <a:pPr marL="171450" indent="-171450">
              <a:buFont typeface="Arial" panose="020B0604020202020204" pitchFamily="34" charset="0"/>
              <a:buChar char="•"/>
            </a:pPr>
            <a:r>
              <a:rPr lang="en-US" dirty="0"/>
              <a:t>Aircraft</a:t>
            </a:r>
          </a:p>
          <a:p>
            <a:pPr marL="171450" indent="-171450">
              <a:buFont typeface="Arial" panose="020B0604020202020204" pitchFamily="34" charset="0"/>
              <a:buChar char="•"/>
            </a:pPr>
            <a:r>
              <a:rPr lang="en-US" dirty="0"/>
              <a:t>Aircraft operator/performance/capability</a:t>
            </a:r>
          </a:p>
          <a:p>
            <a:pPr marL="171450" indent="-171450">
              <a:buFont typeface="Arial" panose="020B0604020202020204" pitchFamily="34" charset="0"/>
              <a:buChar char="•"/>
            </a:pPr>
            <a:r>
              <a:rPr lang="en-US" dirty="0"/>
              <a:t>Performance/control/parameters</a:t>
            </a:r>
          </a:p>
          <a:p>
            <a:pPr marL="171450" indent="-171450">
              <a:buFont typeface="Arial" panose="020B0604020202020204" pitchFamily="34" charset="0"/>
              <a:buChar char="•"/>
            </a:pPr>
            <a:r>
              <a:rPr lang="en-US" dirty="0"/>
              <a:t>Angle of attack – Under subsection 4. note that the total numbers attributed to AOA is the same for all previous categories,, subcategories, and sections, with 819 total, the same number as the Category at the top.</a:t>
            </a:r>
          </a:p>
          <a:p>
            <a:pPr marL="0" indent="0">
              <a:buFont typeface="Arial" panose="020B0604020202020204" pitchFamily="34" charset="0"/>
              <a:buNone/>
            </a:pPr>
            <a:r>
              <a:rPr lang="en-US" b="1" dirty="0"/>
              <a:t>(Click) and the modifier for Angle of Attack:</a:t>
            </a:r>
          </a:p>
          <a:p>
            <a:pPr marL="0" indent="0">
              <a:buFont typeface="Arial" panose="020B0604020202020204" pitchFamily="34" charset="0"/>
              <a:buNone/>
            </a:pPr>
            <a:endParaRPr lang="en-US" b="1" dirty="0"/>
          </a:p>
          <a:p>
            <a:pPr marL="171450" indent="-171450">
              <a:buFont typeface="Arial" panose="020B0604020202020204" pitchFamily="34" charset="0"/>
              <a:buChar char="•"/>
            </a:pPr>
            <a:r>
              <a:rPr lang="en-US" dirty="0"/>
              <a:t>Not Attained/maintained - 407</a:t>
            </a:r>
          </a:p>
          <a:p>
            <a:pPr marL="171450" indent="-171450">
              <a:buFont typeface="Arial" panose="020B0604020202020204" pitchFamily="34" charset="0"/>
              <a:buChar char="•"/>
            </a:pPr>
            <a:r>
              <a:rPr lang="en-US" dirty="0"/>
              <a:t>Capability exceeded – 404</a:t>
            </a:r>
          </a:p>
          <a:p>
            <a:pPr marL="171450" indent="-171450">
              <a:buFont typeface="Arial" panose="020B0604020202020204" pitchFamily="34" charset="0"/>
              <a:buChar char="•"/>
            </a:pPr>
            <a:endParaRPr lang="en-US"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dirty="0"/>
              <a:t>With these data in mind let’s consider aerodynamic stalls and how they relate to angle of attack.</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b="1" dirty="0"/>
          </a:p>
          <a:p>
            <a:pPr marL="0" indent="0">
              <a:buFont typeface="Arial" panose="020B0604020202020204" pitchFamily="34" charset="0"/>
              <a:buNone/>
            </a:pPr>
            <a:r>
              <a:rPr lang="en-US" b="1" dirty="0"/>
              <a:t>(Next Slide)</a:t>
            </a:r>
          </a:p>
          <a:p>
            <a:endParaRPr lang="en-US" dirty="0"/>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5</a:t>
            </a:fld>
            <a:endParaRPr lang="en-US"/>
          </a:p>
        </p:txBody>
      </p:sp>
    </p:spTree>
    <p:extLst>
      <p:ext uri="{BB962C8B-B14F-4D97-AF65-F5344CB8AC3E}">
        <p14:creationId xmlns:p14="http://schemas.microsoft.com/office/powerpoint/2010/main" val="2490078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MS PGothic" pitchFamily="34" charset="-128"/>
              </a:defRPr>
            </a:lvl1pPr>
            <a:lvl2pPr marL="742950" indent="-285750" defTabSz="920750" eaLnBrk="0" hangingPunct="0">
              <a:defRPr sz="2400">
                <a:solidFill>
                  <a:schemeClr val="tx1"/>
                </a:solidFill>
                <a:latin typeface="Arial" charset="0"/>
                <a:ea typeface="MS PGothic" pitchFamily="34" charset="-128"/>
              </a:defRPr>
            </a:lvl2pPr>
            <a:lvl3pPr marL="1143000" indent="-228600" defTabSz="920750" eaLnBrk="0" hangingPunct="0">
              <a:defRPr sz="2400">
                <a:solidFill>
                  <a:schemeClr val="tx1"/>
                </a:solidFill>
                <a:latin typeface="Arial" charset="0"/>
                <a:ea typeface="MS PGothic" pitchFamily="34" charset="-128"/>
              </a:defRPr>
            </a:lvl3pPr>
            <a:lvl4pPr marL="1600200" indent="-228600" defTabSz="920750" eaLnBrk="0" hangingPunct="0">
              <a:defRPr sz="2400">
                <a:solidFill>
                  <a:schemeClr val="tx1"/>
                </a:solidFill>
                <a:latin typeface="Arial" charset="0"/>
                <a:ea typeface="MS PGothic" pitchFamily="34" charset="-128"/>
              </a:defRPr>
            </a:lvl4pPr>
            <a:lvl5pPr marL="2057400" indent="-228600" defTabSz="920750" eaLnBrk="0" hangingPunct="0">
              <a:defRPr sz="2400">
                <a:solidFill>
                  <a:schemeClr val="tx1"/>
                </a:solidFill>
                <a:latin typeface="Arial" charset="0"/>
                <a:ea typeface="MS PGothic"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873F5F62-B349-44E4-97EA-2F49DE59C68C}" type="slidenum">
              <a:rPr lang="en-US" sz="1200" smtClean="0">
                <a:latin typeface="Times New Roman" pitchFamily="18" charset="0"/>
              </a:rPr>
              <a:pPr eaLnBrk="1" hangingPunct="1"/>
              <a:t>6</a:t>
            </a:fld>
            <a:endParaRPr lang="en-US" sz="1200">
              <a:latin typeface="Times New Roman" pitchFamily="18" charset="0"/>
            </a:endParaRPr>
          </a:p>
        </p:txBody>
      </p:sp>
      <p:sp>
        <p:nvSpPr>
          <p:cNvPr id="31747" name="Rectangle 2"/>
          <p:cNvSpPr>
            <a:spLocks noGrp="1" noRot="1" noChangeAspect="1" noChangeArrowheads="1" noTextEdit="1"/>
          </p:cNvSpPr>
          <p:nvPr>
            <p:ph type="sldImg"/>
          </p:nvPr>
        </p:nvSpPr>
        <p:spPr>
          <a:xfrm>
            <a:off x="407988" y="698500"/>
            <a:ext cx="6197600" cy="3486150"/>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dirty="0">
                <a:latin typeface="Arial" panose="020B0604020202020204" pitchFamily="34" charset="0"/>
                <a:cs typeface="Arial" panose="020B0604020202020204" pitchFamily="34" charset="0"/>
              </a:rPr>
              <a:t>Let’s begin with this question: </a:t>
            </a:r>
            <a:r>
              <a:rPr lang="en-US" b="0" baseline="0" dirty="0">
                <a:latin typeface="Arial" panose="020B0604020202020204" pitchFamily="34" charset="0"/>
                <a:cs typeface="Arial" panose="020B0604020202020204" pitchFamily="34" charset="0"/>
              </a:rPr>
              <a:t>Which of these statements are true with respect to stalls?</a:t>
            </a:r>
            <a:endParaRPr lang="en-US" b="0" dirty="0">
              <a:latin typeface="Arial" panose="020B0604020202020204" pitchFamily="34" charset="0"/>
              <a:cs typeface="Arial" panose="020B0604020202020204" pitchFamily="34" charset="0"/>
            </a:endParaRPr>
          </a:p>
          <a:p>
            <a:pPr eaLnBrk="1" hangingPunct="1"/>
            <a:endParaRPr lang="en-US" b="1" dirty="0">
              <a:latin typeface="Arial" panose="020B0604020202020204" pitchFamily="34" charset="0"/>
              <a:cs typeface="Arial" panose="020B0604020202020204" pitchFamily="34" charset="0"/>
            </a:endParaRPr>
          </a:p>
          <a:p>
            <a:pPr eaLnBrk="1" hangingPunct="1"/>
            <a:r>
              <a:rPr lang="en-US" b="1" dirty="0">
                <a:latin typeface="Arial" panose="020B0604020202020204" pitchFamily="34" charset="0"/>
                <a:cs typeface="Arial" panose="020B0604020202020204" pitchFamily="34" charset="0"/>
              </a:rPr>
              <a:t>Presentation Note:  </a:t>
            </a:r>
            <a:r>
              <a:rPr lang="en-US" i="1" dirty="0">
                <a:latin typeface="Arial" panose="020B0604020202020204" pitchFamily="34" charset="0"/>
                <a:cs typeface="Arial" panose="020B0604020202020204" pitchFamily="34" charset="0"/>
              </a:rPr>
              <a:t>Ask the audience to consider these statements with respect to stalls.  When they have answered; click to reveal the correct answer.</a:t>
            </a:r>
          </a:p>
          <a:p>
            <a:pPr eaLnBrk="1" hangingPunct="1"/>
            <a:endParaRPr lang="en-US" i="1" dirty="0">
              <a:latin typeface="Arial" panose="020B0604020202020204" pitchFamily="34" charset="0"/>
              <a:cs typeface="Arial" panose="020B0604020202020204" pitchFamily="34" charset="0"/>
            </a:endParaRPr>
          </a:p>
          <a:p>
            <a:pPr eaLnBrk="1" hangingPunct="1"/>
            <a:r>
              <a:rPr lang="en-US" b="1" dirty="0">
                <a:latin typeface="Arial" panose="020B0604020202020204" pitchFamily="34" charset="0"/>
                <a:cs typeface="Arial" panose="020B0604020202020204" pitchFamily="34" charset="0"/>
              </a:rPr>
              <a:t>(Click)</a:t>
            </a:r>
          </a:p>
          <a:p>
            <a:pPr eaLnBrk="1" hangingPunct="1"/>
            <a:endParaRPr lang="en-US" b="1" i="1" dirty="0">
              <a:latin typeface="Arial" panose="020B0604020202020204" pitchFamily="34" charset="0"/>
              <a:cs typeface="Arial" panose="020B0604020202020204" pitchFamily="34" charset="0"/>
            </a:endParaRPr>
          </a:p>
          <a:p>
            <a:pPr eaLnBrk="1" hangingPunct="1"/>
            <a:r>
              <a:rPr lang="en-US" dirty="0">
                <a:latin typeface="Arial" panose="020B0604020202020204" pitchFamily="34" charset="0"/>
                <a:cs typeface="Arial" panose="020B0604020202020204" pitchFamily="34" charset="0"/>
              </a:rPr>
              <a:t>That’s right.  Stalls can occur at any airspeed in any phase of flight.  They are a factor in many fatal accidents and often – but not always – involve low time pilots.</a:t>
            </a:r>
          </a:p>
          <a:p>
            <a:pPr eaLnBrk="1" hangingPunct="1"/>
            <a:endParaRPr lang="en-US" dirty="0">
              <a:latin typeface="Arial" panose="020B0604020202020204" pitchFamily="34" charset="0"/>
              <a:cs typeface="Arial" panose="020B0604020202020204" pitchFamily="34" charset="0"/>
            </a:endParaRPr>
          </a:p>
          <a:p>
            <a:pPr eaLnBrk="1" hangingPunct="1"/>
            <a:r>
              <a:rPr lang="en-US" b="1" dirty="0">
                <a:latin typeface="Arial" panose="020B0604020202020204" pitchFamily="34" charset="0"/>
                <a:cs typeface="Arial" panose="020B0604020202020204" pitchFamily="34" charset="0"/>
              </a:rPr>
              <a:t>(Next Slide) </a:t>
            </a:r>
            <a:endParaRPr lang="en-US" dirty="0">
              <a:latin typeface="Arial" panose="020B0604020202020204" pitchFamily="34" charset="0"/>
              <a:cs typeface="Arial" panose="020B0604020202020204" pitchFamily="34" charset="0"/>
            </a:endParaRPr>
          </a:p>
          <a:p>
            <a:pPr eaLnBrk="1" hangingPunct="1"/>
            <a:endParaRPr lang="en-US" dirty="0">
              <a:latin typeface="Times New Roman" pitchFamily="18" charset="0"/>
            </a:endParaRPr>
          </a:p>
          <a:p>
            <a:pPr eaLnBrk="1" hangingPunct="1"/>
            <a:endParaRPr lang="en-US" b="1" dirty="0">
              <a:latin typeface="Times New Roman" pitchFamily="18" charset="0"/>
            </a:endParaRPr>
          </a:p>
        </p:txBody>
      </p:sp>
    </p:spTree>
    <p:extLst>
      <p:ext uri="{BB962C8B-B14F-4D97-AF65-F5344CB8AC3E}">
        <p14:creationId xmlns:p14="http://schemas.microsoft.com/office/powerpoint/2010/main" val="3548402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31788" y="696913"/>
            <a:ext cx="6197600"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anose="020B0604020202020204" pitchFamily="34" charset="0"/>
                <a:cs typeface="Arial" panose="020B0604020202020204" pitchFamily="34" charset="0"/>
              </a:rPr>
              <a:t>We often discuss stalls with respect to airspeed and that can be a problem.</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Wings stall when their critical angle of attack is exceeded.  Airspeed is a secondary indication of how close we are to the critical angle of attack.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(Next Slide)</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5919E271-BD66-4ACF-ABB3-9D31FF90EC7D}" type="slidenum">
              <a:rPr lang="en-US" sz="1200" smtClean="0">
                <a:latin typeface="Times New Roman" pitchFamily="18" charset="0"/>
              </a:rPr>
              <a:pPr eaLnBrk="1" hangingPunct="1"/>
              <a:t>7</a:t>
            </a:fld>
            <a:endParaRPr lang="en-US" sz="1200">
              <a:latin typeface="Times New Roman" pitchFamily="18" charset="0"/>
            </a:endParaRPr>
          </a:p>
        </p:txBody>
      </p:sp>
    </p:spTree>
    <p:extLst>
      <p:ext uri="{BB962C8B-B14F-4D97-AF65-F5344CB8AC3E}">
        <p14:creationId xmlns:p14="http://schemas.microsoft.com/office/powerpoint/2010/main" val="2449611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31788" y="696913"/>
            <a:ext cx="6197600" cy="34861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anose="020B0604020202020204" pitchFamily="34" charset="0"/>
                <a:cs typeface="Arial" panose="020B0604020202020204" pitchFamily="34" charset="0"/>
              </a:rPr>
              <a:t>There are problems with using airspeed indications for stall avoidance.  </a:t>
            </a:r>
            <a:r>
              <a:rPr lang="en-US" b="1" dirty="0">
                <a:latin typeface="Arial" panose="020B0604020202020204" pitchFamily="34" charset="0"/>
                <a:cs typeface="Arial" panose="020B0604020202020204" pitchFamily="34" charset="0"/>
              </a:rPr>
              <a:t>(Click)</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One being that Stall speed changes with aircraft configuration. </a:t>
            </a:r>
            <a:r>
              <a:rPr lang="en-US" b="1" dirty="0">
                <a:latin typeface="Arial" panose="020B0604020202020204" pitchFamily="34" charset="0"/>
                <a:cs typeface="Arial" panose="020B0604020202020204" pitchFamily="34" charset="0"/>
              </a:rPr>
              <a:t>(Click)</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Another has to do with aircraft load.  As load or weight increase stall speed will also increase.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So, if a wing can stall at any airspeed in any configuration pilots must manage angle of attack and that argues for an AOA display and/warning system in the aircraft.</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(Next Slide)</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922F03AB-EBE1-4A55-A384-D2D5B9B4B654}" type="slidenum">
              <a:rPr lang="en-US" sz="1200" smtClean="0">
                <a:latin typeface="Times New Roman" pitchFamily="18" charset="0"/>
              </a:rPr>
              <a:pPr eaLnBrk="1" hangingPunct="1"/>
              <a:t>8</a:t>
            </a:fld>
            <a:endParaRPr lang="en-US" sz="1200">
              <a:latin typeface="Times New Roman" pitchFamily="18" charset="0"/>
            </a:endParaRPr>
          </a:p>
        </p:txBody>
      </p:sp>
    </p:spTree>
    <p:extLst>
      <p:ext uri="{BB962C8B-B14F-4D97-AF65-F5344CB8AC3E}">
        <p14:creationId xmlns:p14="http://schemas.microsoft.com/office/powerpoint/2010/main" val="745951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5038" eaLnBrk="0" hangingPunct="0">
              <a:defRPr sz="4800">
                <a:solidFill>
                  <a:schemeClr val="tx1"/>
                </a:solidFill>
                <a:latin typeface="Arial" charset="0"/>
                <a:ea typeface="ＭＳ Ｐゴシック" charset="-128"/>
              </a:defRPr>
            </a:lvl1pPr>
            <a:lvl2pPr marL="742950" indent="-285750" defTabSz="935038" eaLnBrk="0" hangingPunct="0">
              <a:defRPr sz="4800">
                <a:solidFill>
                  <a:schemeClr val="tx1"/>
                </a:solidFill>
                <a:latin typeface="Arial" charset="0"/>
                <a:ea typeface="ＭＳ Ｐゴシック" charset="-128"/>
              </a:defRPr>
            </a:lvl2pPr>
            <a:lvl3pPr marL="1143000" indent="-228600" defTabSz="935038" eaLnBrk="0" hangingPunct="0">
              <a:defRPr sz="4800">
                <a:solidFill>
                  <a:schemeClr val="tx1"/>
                </a:solidFill>
                <a:latin typeface="Arial" charset="0"/>
                <a:ea typeface="ＭＳ Ｐゴシック" charset="-128"/>
              </a:defRPr>
            </a:lvl3pPr>
            <a:lvl4pPr marL="1600200" indent="-228600" defTabSz="935038" eaLnBrk="0" hangingPunct="0">
              <a:defRPr sz="4800">
                <a:solidFill>
                  <a:schemeClr val="tx1"/>
                </a:solidFill>
                <a:latin typeface="Arial" charset="0"/>
                <a:ea typeface="ＭＳ Ｐゴシック" charset="-128"/>
              </a:defRPr>
            </a:lvl4pPr>
            <a:lvl5pPr marL="2057400" indent="-228600" defTabSz="935038" eaLnBrk="0" hangingPunct="0">
              <a:defRPr sz="4800">
                <a:solidFill>
                  <a:schemeClr val="tx1"/>
                </a:solidFill>
                <a:latin typeface="Arial" charset="0"/>
                <a:ea typeface="ＭＳ Ｐゴシック" charset="-128"/>
              </a:defRPr>
            </a:lvl5pPr>
            <a:lvl6pPr marL="2514600" indent="-228600" algn="ctr" defTabSz="935038" eaLnBrk="0" fontAlgn="base" hangingPunct="0">
              <a:spcBef>
                <a:spcPct val="50000"/>
              </a:spcBef>
              <a:spcAft>
                <a:spcPct val="0"/>
              </a:spcAft>
              <a:buChar char="•"/>
              <a:defRPr sz="4800">
                <a:solidFill>
                  <a:schemeClr val="tx1"/>
                </a:solidFill>
                <a:latin typeface="Arial" charset="0"/>
                <a:ea typeface="ＭＳ Ｐゴシック" charset="-128"/>
              </a:defRPr>
            </a:lvl6pPr>
            <a:lvl7pPr marL="2971800" indent="-228600" algn="ctr" defTabSz="935038" eaLnBrk="0" fontAlgn="base" hangingPunct="0">
              <a:spcBef>
                <a:spcPct val="50000"/>
              </a:spcBef>
              <a:spcAft>
                <a:spcPct val="0"/>
              </a:spcAft>
              <a:buChar char="•"/>
              <a:defRPr sz="4800">
                <a:solidFill>
                  <a:schemeClr val="tx1"/>
                </a:solidFill>
                <a:latin typeface="Arial" charset="0"/>
                <a:ea typeface="ＭＳ Ｐゴシック" charset="-128"/>
              </a:defRPr>
            </a:lvl7pPr>
            <a:lvl8pPr marL="3429000" indent="-228600" algn="ctr" defTabSz="935038" eaLnBrk="0" fontAlgn="base" hangingPunct="0">
              <a:spcBef>
                <a:spcPct val="50000"/>
              </a:spcBef>
              <a:spcAft>
                <a:spcPct val="0"/>
              </a:spcAft>
              <a:buChar char="•"/>
              <a:defRPr sz="4800">
                <a:solidFill>
                  <a:schemeClr val="tx1"/>
                </a:solidFill>
                <a:latin typeface="Arial" charset="0"/>
                <a:ea typeface="ＭＳ Ｐゴシック" charset="-128"/>
              </a:defRPr>
            </a:lvl8pPr>
            <a:lvl9pPr marL="3886200" indent="-228600" algn="ctr" defTabSz="935038" eaLnBrk="0" fontAlgn="base" hangingPunct="0">
              <a:spcBef>
                <a:spcPct val="50000"/>
              </a:spcBef>
              <a:spcAft>
                <a:spcPct val="0"/>
              </a:spcAft>
              <a:buChar char="•"/>
              <a:defRPr sz="4800">
                <a:solidFill>
                  <a:schemeClr val="tx1"/>
                </a:solidFill>
                <a:latin typeface="Arial" charset="0"/>
                <a:ea typeface="ＭＳ Ｐゴシック" charset="-128"/>
              </a:defRPr>
            </a:lvl9pPr>
          </a:lstStyle>
          <a:p>
            <a:pPr eaLnBrk="1" hangingPunct="1">
              <a:defRPr/>
            </a:pPr>
            <a:fld id="{DF79A749-12C4-4C34-B5E4-0EF488C7975B}" type="slidenum">
              <a:rPr lang="en-US" sz="1200" smtClean="0"/>
              <a:pPr eaLnBrk="1" hangingPunct="1">
                <a:defRPr/>
              </a:pPr>
              <a:t>9</a:t>
            </a:fld>
            <a:endParaRPr lang="en-US" sz="1200"/>
          </a:p>
        </p:txBody>
      </p:sp>
      <p:sp>
        <p:nvSpPr>
          <p:cNvPr id="278530" name="Rectangle 2"/>
          <p:cNvSpPr>
            <a:spLocks noGrp="1" noRot="1" noChangeAspect="1" noChangeArrowheads="1" noTextEdit="1"/>
          </p:cNvSpPr>
          <p:nvPr>
            <p:ph type="sldImg"/>
          </p:nvPr>
        </p:nvSpPr>
        <p:spPr>
          <a:xfrm>
            <a:off x="331788" y="696913"/>
            <a:ext cx="6197600" cy="3486150"/>
          </a:xfrm>
          <a:ln/>
          <a:extLst>
            <a:ext uri="{FAA26D3D-D897-4be2-8F04-BA451C77F1D7}"/>
          </a:extLst>
        </p:spPr>
      </p:sp>
      <p:sp>
        <p:nvSpPr>
          <p:cNvPr id="278531" name="Rectangle 3"/>
          <p:cNvSpPr>
            <a:spLocks noGrp="1" noChangeArrowheads="1"/>
          </p:cNvSpPr>
          <p:nvPr>
            <p:ph type="body" idx="1"/>
          </p:nvPr>
        </p:nvSpPr>
        <p:spPr/>
        <p:txBody>
          <a:bodyPr/>
          <a:lstStyle/>
          <a:p>
            <a:pPr eaLnBrk="1" hangingPunct="1">
              <a:defRPr/>
            </a:pPr>
            <a:r>
              <a:rPr lang="en-US" dirty="0">
                <a:latin typeface="Arial" panose="020B0604020202020204" pitchFamily="34" charset="0"/>
                <a:ea typeface="ＭＳ Ｐゴシック" charset="-128"/>
                <a:cs typeface="Arial" panose="020B0604020202020204" pitchFamily="34" charset="0"/>
              </a:rPr>
              <a:t>The key to stall awareness is the pilot</a:t>
            </a:r>
            <a:r>
              <a:rPr lang="ja-JP" altLang="en-US" dirty="0">
                <a:latin typeface="Arial" panose="020B0604020202020204" pitchFamily="34" charset="0"/>
                <a:ea typeface="ＭＳ Ｐゴシック" charset="-128"/>
                <a:cs typeface="Arial" panose="020B0604020202020204" pitchFamily="34" charset="0"/>
              </a:rPr>
              <a:t>’</a:t>
            </a:r>
            <a:r>
              <a:rPr lang="en-US" altLang="ja-JP" dirty="0">
                <a:latin typeface="Arial" panose="020B0604020202020204" pitchFamily="34" charset="0"/>
                <a:ea typeface="ＭＳ Ｐゴシック" charset="-128"/>
                <a:cs typeface="Arial" panose="020B0604020202020204" pitchFamily="34" charset="0"/>
              </a:rPr>
              <a:t>s ability to visualize the wing</a:t>
            </a:r>
            <a:r>
              <a:rPr lang="ja-JP" altLang="en-US" dirty="0">
                <a:latin typeface="Arial" panose="020B0604020202020204" pitchFamily="34" charset="0"/>
                <a:ea typeface="ＭＳ Ｐゴシック" charset="-128"/>
                <a:cs typeface="Arial" panose="020B0604020202020204" pitchFamily="34" charset="0"/>
              </a:rPr>
              <a:t>’</a:t>
            </a:r>
            <a:r>
              <a:rPr lang="en-US" altLang="ja-JP" dirty="0">
                <a:latin typeface="Arial" panose="020B0604020202020204" pitchFamily="34" charset="0"/>
                <a:ea typeface="ＭＳ Ｐゴシック" charset="-128"/>
                <a:cs typeface="Arial" panose="020B0604020202020204" pitchFamily="34" charset="0"/>
              </a:rPr>
              <a:t>s angle of attack in any circumstance and thereby be able to estimate his/her margin of safety above stall. </a:t>
            </a:r>
          </a:p>
          <a:p>
            <a:pPr eaLnBrk="1" hangingPunct="1">
              <a:defRPr/>
            </a:pPr>
            <a:r>
              <a:rPr lang="en-US" dirty="0">
                <a:latin typeface="Arial" panose="020B0604020202020204" pitchFamily="34" charset="0"/>
                <a:ea typeface="ＭＳ Ｐゴシック" charset="-128"/>
                <a:cs typeface="Arial" panose="020B0604020202020204" pitchFamily="34" charset="0"/>
              </a:rPr>
              <a:t>This is a learned skill that must be acquired early in-flight training and carried through the pilot</a:t>
            </a:r>
            <a:r>
              <a:rPr lang="ja-JP" altLang="en-US" dirty="0">
                <a:latin typeface="Arial" panose="020B0604020202020204" pitchFamily="34" charset="0"/>
                <a:ea typeface="ＭＳ Ｐゴシック" charset="-128"/>
                <a:cs typeface="Arial" panose="020B0604020202020204" pitchFamily="34" charset="0"/>
              </a:rPr>
              <a:t>’</a:t>
            </a:r>
            <a:r>
              <a:rPr lang="en-US" altLang="ja-JP" dirty="0">
                <a:latin typeface="Arial" panose="020B0604020202020204" pitchFamily="34" charset="0"/>
                <a:ea typeface="ＭＳ Ｐゴシック" charset="-128"/>
                <a:cs typeface="Arial" panose="020B0604020202020204" pitchFamily="34" charset="0"/>
              </a:rPr>
              <a:t>s entire flying career. </a:t>
            </a:r>
          </a:p>
          <a:p>
            <a:pPr eaLnBrk="1" hangingPunct="1">
              <a:defRPr/>
            </a:pPr>
            <a:endParaRPr lang="en-US" dirty="0">
              <a:latin typeface="Arial" panose="020B0604020202020204" pitchFamily="34" charset="0"/>
              <a:ea typeface="ＭＳ Ｐゴシック" charset="-128"/>
              <a:cs typeface="Arial" panose="020B0604020202020204" pitchFamily="34" charset="0"/>
            </a:endParaRPr>
          </a:p>
          <a:p>
            <a:pPr eaLnBrk="1" hangingPunct="1">
              <a:defRPr/>
            </a:pPr>
            <a:r>
              <a:rPr lang="en-US" b="1" dirty="0">
                <a:latin typeface="Arial" panose="020B0604020202020204" pitchFamily="34" charset="0"/>
                <a:ea typeface="ＭＳ Ｐゴシック" charset="-128"/>
                <a:cs typeface="Arial" panose="020B0604020202020204" pitchFamily="34" charset="0"/>
              </a:rPr>
              <a:t>(Next Slide)</a:t>
            </a:r>
          </a:p>
        </p:txBody>
      </p:sp>
    </p:spTree>
    <p:extLst>
      <p:ext uri="{BB962C8B-B14F-4D97-AF65-F5344CB8AC3E}">
        <p14:creationId xmlns:p14="http://schemas.microsoft.com/office/powerpoint/2010/main" val="354454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1.wmf"/><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09353">
            <a:off x="8127769" y="4512253"/>
            <a:ext cx="3172579" cy="1788489"/>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53542" y="3205951"/>
            <a:ext cx="4432485" cy="1743350"/>
          </a:xfrm>
          <a:prstGeom prst="rect">
            <a:avLst/>
          </a:prstGeom>
        </p:spPr>
      </p:pic>
      <p:sp>
        <p:nvSpPr>
          <p:cNvPr id="63490" name="Rectangle 1026"/>
          <p:cNvSpPr>
            <a:spLocks noGrp="1" noChangeArrowheads="1"/>
          </p:cNvSpPr>
          <p:nvPr>
            <p:ph type="ctrTitle" hasCustomPrompt="1"/>
          </p:nvPr>
        </p:nvSpPr>
        <p:spPr>
          <a:xfrm>
            <a:off x="361181" y="1385686"/>
            <a:ext cx="5512492" cy="1012341"/>
          </a:xfrm>
        </p:spPr>
        <p:txBody>
          <a:bodyPr anchor="t"/>
          <a:lstStyle>
            <a:lvl1pPr algn="ctr">
              <a:defRPr sz="2400" baseline="0"/>
            </a:lvl1pPr>
          </a:lstStyle>
          <a:p>
            <a:pPr lvl="0"/>
            <a:r>
              <a:rPr lang="en-US" noProof="0" dirty="0"/>
              <a:t>The National FAA Safety Team Presents</a:t>
            </a:r>
          </a:p>
        </p:txBody>
      </p:sp>
      <p:sp>
        <p:nvSpPr>
          <p:cNvPr id="63491" name="Rectangle 1027"/>
          <p:cNvSpPr>
            <a:spLocks noGrp="1" noChangeArrowheads="1"/>
          </p:cNvSpPr>
          <p:nvPr>
            <p:ph type="subTitle" idx="1" hasCustomPrompt="1"/>
          </p:nvPr>
        </p:nvSpPr>
        <p:spPr>
          <a:xfrm>
            <a:off x="361181" y="3258844"/>
            <a:ext cx="5477369" cy="1196255"/>
          </a:xfrm>
        </p:spPr>
        <p:txBody>
          <a:bodyPr/>
          <a:lstStyle>
            <a:lvl1pPr marL="0" indent="0" algn="ctr">
              <a:buFontTx/>
              <a:buNone/>
              <a:defRPr sz="3200">
                <a:solidFill>
                  <a:schemeClr val="bg2"/>
                </a:solidFill>
              </a:defRPr>
            </a:lvl1pPr>
          </a:lstStyle>
          <a:p>
            <a:pPr lvl="0"/>
            <a:r>
              <a:rPr lang="en-US" noProof="0" dirty="0"/>
              <a:t>Angle of Attack Awareness</a:t>
            </a:r>
          </a:p>
        </p:txBody>
      </p:sp>
      <p:pic>
        <p:nvPicPr>
          <p:cNvPr id="2050" name="Picture 2" descr="C:\Users\afs805pc\Documents\Templates\FAAST-line.png"/>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3614" r="9397"/>
          <a:stretch/>
        </p:blipFill>
        <p:spPr bwMode="auto">
          <a:xfrm rot="10800000">
            <a:off x="-2" y="7286"/>
            <a:ext cx="12192001"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3614" r="9397"/>
          <a:stretch/>
        </p:blipFill>
        <p:spPr bwMode="auto">
          <a:xfrm>
            <a:off x="-42751" y="6512171"/>
            <a:ext cx="12234749"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309313" y="384763"/>
            <a:ext cx="1962845"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5000"/>
              </a:lnSpc>
              <a:spcBef>
                <a:spcPct val="0"/>
              </a:spcBef>
              <a:buFontTx/>
              <a:buNone/>
            </a:pPr>
            <a:r>
              <a:rPr lang="en-US" sz="1800" b="1" dirty="0">
                <a:solidFill>
                  <a:srgbClr val="002060"/>
                </a:solidFill>
              </a:rPr>
              <a:t>Federal Aviation</a:t>
            </a:r>
          </a:p>
          <a:p>
            <a:pPr algn="ctr">
              <a:lnSpc>
                <a:spcPct val="85000"/>
              </a:lnSpc>
              <a:spcBef>
                <a:spcPct val="0"/>
              </a:spcBef>
              <a:buFontTx/>
              <a:buNone/>
            </a:pPr>
            <a:r>
              <a:rPr lang="en-US" sz="1800" b="1" dirty="0">
                <a:solidFill>
                  <a:srgbClr val="002060"/>
                </a:solidFill>
              </a:rPr>
              <a:t>Administration</a:t>
            </a:r>
          </a:p>
        </p:txBody>
      </p:sp>
      <p:pic>
        <p:nvPicPr>
          <p:cNvPr id="14" name="Picture 1079"/>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7998237" y="239241"/>
            <a:ext cx="1065008" cy="90963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026"/>
          <p:cNvSpPr txBox="1">
            <a:spLocks noChangeArrowheads="1"/>
          </p:cNvSpPr>
          <p:nvPr userDrawn="1"/>
        </p:nvSpPr>
        <p:spPr bwMode="auto">
          <a:xfrm>
            <a:off x="361180" y="5406496"/>
            <a:ext cx="6236843" cy="941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a:t>Produced</a:t>
            </a:r>
            <a:r>
              <a:rPr lang="en-US" sz="1800" baseline="0" dirty="0"/>
              <a:t> by: </a:t>
            </a:r>
          </a:p>
          <a:p>
            <a:pPr>
              <a:buNone/>
            </a:pPr>
            <a:r>
              <a:rPr lang="en-US" sz="1800" baseline="0" dirty="0"/>
              <a:t>The National FAA Safety Team (FAASTeam)</a:t>
            </a:r>
            <a:r>
              <a:rPr lang="en-US" sz="1800" i="1" baseline="0" dirty="0"/>
              <a:t> </a:t>
            </a:r>
            <a:br>
              <a:rPr lang="en-US" sz="1800" i="1" baseline="0" dirty="0"/>
            </a:br>
            <a:r>
              <a:rPr lang="en-US" sz="1800" i="1" baseline="0" dirty="0"/>
              <a:t>with contributions from www.boldmethod.com</a:t>
            </a:r>
          </a:p>
        </p:txBody>
      </p:sp>
      <p:pic>
        <p:nvPicPr>
          <p:cNvPr id="3" name="Picture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133089">
            <a:off x="8225059" y="1745334"/>
            <a:ext cx="3343956" cy="1816997"/>
          </a:xfrm>
          <a:prstGeom prst="rect">
            <a:avLst/>
          </a:prstGeom>
        </p:spPr>
      </p:pic>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custDataLst>
      <p:tags r:id="rId1"/>
    </p:custDataLst>
    <p:extLst>
      <p:ext uri="{BB962C8B-B14F-4D97-AF65-F5344CB8AC3E}">
        <p14:creationId xmlns:p14="http://schemas.microsoft.com/office/powerpoint/2010/main" val="290825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Tree>
    <p:custDataLst>
      <p:tags r:id="rId1"/>
    </p:custDataLst>
    <p:extLst>
      <p:ext uri="{BB962C8B-B14F-4D97-AF65-F5344CB8AC3E}">
        <p14:creationId xmlns:p14="http://schemas.microsoft.com/office/powerpoint/2010/main" val="314100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a:p>
        </p:txBody>
      </p:sp>
    </p:spTree>
    <p:custDataLst>
      <p:tags r:id="rId1"/>
    </p:custDataLst>
    <p:extLst>
      <p:ext uri="{BB962C8B-B14F-4D97-AF65-F5344CB8AC3E}">
        <p14:creationId xmlns:p14="http://schemas.microsoft.com/office/powerpoint/2010/main" val="2406631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a:p>
        </p:txBody>
      </p:sp>
    </p:spTree>
    <p:extLst>
      <p:ext uri="{BB962C8B-B14F-4D97-AF65-F5344CB8AC3E}">
        <p14:creationId xmlns:p14="http://schemas.microsoft.com/office/powerpoint/2010/main" val="9393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a:p>
        </p:txBody>
      </p:sp>
    </p:spTree>
    <p:extLst>
      <p:ext uri="{BB962C8B-B14F-4D97-AF65-F5344CB8AC3E}">
        <p14:creationId xmlns:p14="http://schemas.microsoft.com/office/powerpoint/2010/main" val="2979986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Select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Select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06000" y="6248400"/>
            <a:ext cx="15022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7.xml"/><Relationship Id="rId5" Type="http://schemas.microsoft.com/office/2007/relationships/hdphoto" Target="../media/hdphoto3.wdp"/><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0.xml"/><Relationship Id="rId5" Type="http://schemas.microsoft.com/office/2007/relationships/hdphoto" Target="../media/hdphoto4.wdp"/><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3.xml"/><Relationship Id="rId5" Type="http://schemas.openxmlformats.org/officeDocument/2006/relationships/image" Target="../media/image24.PNG"/><Relationship Id="rId4" Type="http://schemas.openxmlformats.org/officeDocument/2006/relationships/hyperlink" Target="http://www.boldmethod.com/"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4.xml"/><Relationship Id="rId5" Type="http://schemas.openxmlformats.org/officeDocument/2006/relationships/hyperlink" Target="http://www.boldmethod.com/" TargetMode="Externa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hyperlink" Target="http://www.boldmethod.com/" TargetMode="External"/><Relationship Id="rId5" Type="http://schemas.openxmlformats.org/officeDocument/2006/relationships/hyperlink" Target="http://www.faasafety.gov/" TargetMode="External"/><Relationship Id="rId4" Type="http://schemas.openxmlformats.org/officeDocument/2006/relationships/hyperlink" Target="https://www.youtube.com/watch?v=8JcjWnAJGKQ"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9.xml"/><Relationship Id="rId5" Type="http://schemas.microsoft.com/office/2007/relationships/hdphoto" Target="../media/hdphoto5.wdp"/><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notesSlide" Target="../notesSlides/notesSlide25.xml"/><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30.xml"/><Relationship Id="rId6" Type="http://schemas.microsoft.com/office/2007/relationships/hdphoto" Target="../media/hdphoto6.wdp"/><Relationship Id="rId5" Type="http://schemas.openxmlformats.org/officeDocument/2006/relationships/image" Target="../media/image30.png"/><Relationship Id="rId10" Type="http://schemas.microsoft.com/office/2007/relationships/hdphoto" Target="../media/hdphoto8.wdp"/><Relationship Id="rId4" Type="http://schemas.openxmlformats.org/officeDocument/2006/relationships/image" Target="../media/image29.png"/><Relationship Id="rId9"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3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37.png"/><Relationship Id="rId5" Type="http://schemas.openxmlformats.org/officeDocument/2006/relationships/hyperlink" Target="https://www.faa.gov/about/initiatives/gasafetyoutreach" TargetMode="Externa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28.xml"/><Relationship Id="rId7" Type="http://schemas.microsoft.com/office/2007/relationships/hdphoto" Target="../media/hdphoto6.wdp"/><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30.png"/><Relationship Id="rId11" Type="http://schemas.microsoft.com/office/2007/relationships/hdphoto" Target="../media/hdphoto8.wdp"/><Relationship Id="rId5" Type="http://schemas.openxmlformats.org/officeDocument/2006/relationships/image" Target="../media/image40.png"/><Relationship Id="rId10" Type="http://schemas.openxmlformats.org/officeDocument/2006/relationships/image" Target="../media/image32.png"/><Relationship Id="rId4" Type="http://schemas.openxmlformats.org/officeDocument/2006/relationships/image" Target="../media/image39.png"/><Relationship Id="rId9" Type="http://schemas.microsoft.com/office/2007/relationships/hdphoto" Target="../media/hdphoto7.wdp"/></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2.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3.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581438" y="572500"/>
            <a:ext cx="4940269" cy="1395412"/>
          </a:xfrm>
        </p:spPr>
        <p:txBody>
          <a:bodyPr/>
          <a:lstStyle/>
          <a:p>
            <a:r>
              <a:rPr lang="en-US" sz="3600" dirty="0"/>
              <a:t>The FAA Safety Team Presents:</a:t>
            </a:r>
          </a:p>
        </p:txBody>
      </p:sp>
      <p:sp>
        <p:nvSpPr>
          <p:cNvPr id="32780" name="Rectangle 12"/>
          <p:cNvSpPr>
            <a:spLocks noGrp="1" noChangeArrowheads="1"/>
          </p:cNvSpPr>
          <p:nvPr>
            <p:ph type="subTitle" idx="1"/>
          </p:nvPr>
        </p:nvSpPr>
        <p:spPr>
          <a:xfrm>
            <a:off x="419205" y="2232745"/>
            <a:ext cx="5477369" cy="1196255"/>
          </a:xfrm>
        </p:spPr>
        <p:txBody>
          <a:bodyPr/>
          <a:lstStyle/>
          <a:p>
            <a:pPr algn="l"/>
            <a:r>
              <a:rPr lang="en-US" dirty="0"/>
              <a:t>Topic of the Month – April</a:t>
            </a:r>
            <a:br>
              <a:rPr lang="en-US" dirty="0"/>
            </a:br>
            <a:r>
              <a:rPr lang="en-US" dirty="0"/>
              <a:t>Angle of Attack Awareness</a:t>
            </a:r>
            <a:endParaRPr lang="en-US" dirty="0">
              <a:solidFill>
                <a:schemeClr val="tx1"/>
              </a:solidFill>
            </a:endParaRP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8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59756" y="459260"/>
            <a:ext cx="8472488" cy="609600"/>
          </a:xfrm>
        </p:spPr>
        <p:txBody>
          <a:bodyPr/>
          <a:lstStyle/>
          <a:p>
            <a:pPr algn="ctr"/>
            <a:r>
              <a:rPr lang="en-US" dirty="0"/>
              <a:t>What is Angle of Attack (AOA)</a:t>
            </a:r>
          </a:p>
        </p:txBody>
      </p:sp>
      <p:sp>
        <p:nvSpPr>
          <p:cNvPr id="3" name="Content Placeholder 2"/>
          <p:cNvSpPr>
            <a:spLocks noGrp="1"/>
          </p:cNvSpPr>
          <p:nvPr>
            <p:ph sz="half" idx="1"/>
          </p:nvPr>
        </p:nvSpPr>
        <p:spPr>
          <a:xfrm>
            <a:off x="671313" y="1476828"/>
            <a:ext cx="6063595" cy="1386990"/>
          </a:xfrm>
        </p:spPr>
        <p:txBody>
          <a:bodyPr/>
          <a:lstStyle/>
          <a:p>
            <a:pPr marL="0" indent="0">
              <a:buNone/>
            </a:pPr>
            <a:r>
              <a:rPr lang="en-US" dirty="0"/>
              <a:t>There are two reference lines that define AOA:</a:t>
            </a:r>
          </a:p>
        </p:txBody>
      </p:sp>
      <p:sp>
        <p:nvSpPr>
          <p:cNvPr id="15" name="TextBox 14"/>
          <p:cNvSpPr txBox="1"/>
          <p:nvPr/>
        </p:nvSpPr>
        <p:spPr>
          <a:xfrm>
            <a:off x="721763" y="2572165"/>
            <a:ext cx="3730142" cy="3508653"/>
          </a:xfrm>
          <a:prstGeom prst="rect">
            <a:avLst/>
          </a:prstGeom>
          <a:noFill/>
        </p:spPr>
        <p:txBody>
          <a:bodyPr wrap="square" rtlCol="0">
            <a:spAutoFit/>
          </a:bodyPr>
          <a:lstStyle/>
          <a:p>
            <a:pPr marL="214313" indent="-214313">
              <a:buFont typeface="Arial" panose="020B0604020202020204" pitchFamily="34" charset="0"/>
              <a:buChar char="•"/>
            </a:pPr>
            <a:r>
              <a:rPr lang="en-US" b="1" dirty="0">
                <a:solidFill>
                  <a:srgbClr val="002060"/>
                </a:solidFill>
              </a:rPr>
              <a:t>The chord line</a:t>
            </a:r>
          </a:p>
          <a:p>
            <a:pPr marL="214313" indent="-214313">
              <a:buFont typeface="Arial" panose="020B0604020202020204" pitchFamily="34" charset="0"/>
              <a:buChar char="•"/>
            </a:pPr>
            <a:r>
              <a:rPr lang="en-US" b="1" dirty="0">
                <a:solidFill>
                  <a:srgbClr val="C00000"/>
                </a:solidFill>
              </a:rPr>
              <a:t>The line of the relative wind</a:t>
            </a:r>
          </a:p>
          <a:p>
            <a:pPr marL="214313" indent="-214313">
              <a:buFont typeface="Arial" panose="020B0604020202020204" pitchFamily="34" charset="0"/>
              <a:buChar char="•"/>
            </a:pPr>
            <a:r>
              <a:rPr lang="en-US" dirty="0"/>
              <a:t>The number of degrees between these lines is the Angle of Attack.</a:t>
            </a:r>
          </a:p>
          <a:p>
            <a:pPr>
              <a:buNone/>
            </a:pPr>
            <a:endParaRPr lang="en-US" sz="1800" dirty="0"/>
          </a:p>
          <a:p>
            <a:pPr marL="214313" indent="-214313">
              <a:buFont typeface="Arial" panose="020B0604020202020204" pitchFamily="34" charset="0"/>
              <a:buChar char="•"/>
            </a:pPr>
            <a:endParaRPr lang="en-US" sz="1800" dirty="0"/>
          </a:p>
        </p:txBody>
      </p:sp>
      <p:pic>
        <p:nvPicPr>
          <p:cNvPr id="4" name="Picture 3">
            <a:extLst>
              <a:ext uri="{FF2B5EF4-FFF2-40B4-BE49-F238E27FC236}">
                <a16:creationId xmlns:a16="http://schemas.microsoft.com/office/drawing/2014/main" id="{183370E4-074C-1BD7-1E12-30DCD738CA01}"/>
              </a:ext>
            </a:extLst>
          </p:cNvPr>
          <p:cNvPicPr>
            <a:picLocks noChangeAspect="1"/>
          </p:cNvPicPr>
          <p:nvPr/>
        </p:nvPicPr>
        <p:blipFill>
          <a:blip r:embed="rId4"/>
          <a:stretch>
            <a:fillRect/>
          </a:stretch>
        </p:blipFill>
        <p:spPr>
          <a:xfrm>
            <a:off x="4960155" y="2200584"/>
            <a:ext cx="7186964" cy="2282917"/>
          </a:xfrm>
          <a:prstGeom prst="rect">
            <a:avLst/>
          </a:prstGeom>
        </p:spPr>
      </p:pic>
      <p:cxnSp>
        <p:nvCxnSpPr>
          <p:cNvPr id="5" name="Straight Connector 4">
            <a:extLst>
              <a:ext uri="{FF2B5EF4-FFF2-40B4-BE49-F238E27FC236}">
                <a16:creationId xmlns:a16="http://schemas.microsoft.com/office/drawing/2014/main" id="{588DCD7E-89D0-5FFD-6063-8618F33B5CCE}"/>
              </a:ext>
            </a:extLst>
          </p:cNvPr>
          <p:cNvCxnSpPr>
            <a:cxnSpLocks/>
          </p:cNvCxnSpPr>
          <p:nvPr/>
        </p:nvCxnSpPr>
        <p:spPr bwMode="auto">
          <a:xfrm>
            <a:off x="4672287" y="3179749"/>
            <a:ext cx="7061200" cy="914400"/>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6" name="Straight Connector 5">
            <a:extLst>
              <a:ext uri="{FF2B5EF4-FFF2-40B4-BE49-F238E27FC236}">
                <a16:creationId xmlns:a16="http://schemas.microsoft.com/office/drawing/2014/main" id="{4B3EA7DB-F871-6D6A-1EF2-51467435972E}"/>
              </a:ext>
            </a:extLst>
          </p:cNvPr>
          <p:cNvCxnSpPr/>
          <p:nvPr/>
        </p:nvCxnSpPr>
        <p:spPr bwMode="auto">
          <a:xfrm>
            <a:off x="4672287" y="4094149"/>
            <a:ext cx="7332032" cy="0"/>
          </a:xfrm>
          <a:prstGeom prst="line">
            <a:avLst/>
          </a:prstGeom>
          <a:noFill/>
          <a:ln w="571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extLst>
      <p:ext uri="{BB962C8B-B14F-4D97-AF65-F5344CB8AC3E}">
        <p14:creationId xmlns:p14="http://schemas.microsoft.com/office/powerpoint/2010/main" val="260912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7000">
              <a:schemeClr val="bg1"/>
            </a:gs>
            <a:gs pos="100000">
              <a:srgbClr val="FF9933"/>
            </a:gs>
          </a:gsLst>
          <a:lin ang="5400000" scaled="1"/>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1EA0A1-6839-241C-DD0E-C97B0F7EFD0C}"/>
              </a:ext>
            </a:extLst>
          </p:cNvPr>
          <p:cNvPicPr>
            <a:picLocks noChangeAspect="1"/>
          </p:cNvPicPr>
          <p:nvPr/>
        </p:nvPicPr>
        <p:blipFill>
          <a:blip r:embed="rId4"/>
          <a:stretch>
            <a:fillRect/>
          </a:stretch>
        </p:blipFill>
        <p:spPr>
          <a:xfrm>
            <a:off x="6122633" y="2204358"/>
            <a:ext cx="4587155" cy="2357976"/>
          </a:xfrm>
          <a:prstGeom prst="rect">
            <a:avLst/>
          </a:prstGeom>
        </p:spPr>
      </p:pic>
      <p:sp>
        <p:nvSpPr>
          <p:cNvPr id="2" name="Title 1"/>
          <p:cNvSpPr>
            <a:spLocks noGrp="1"/>
          </p:cNvSpPr>
          <p:nvPr>
            <p:ph type="title"/>
          </p:nvPr>
        </p:nvSpPr>
        <p:spPr>
          <a:xfrm>
            <a:off x="1859756" y="494586"/>
            <a:ext cx="8472488" cy="609600"/>
          </a:xfrm>
        </p:spPr>
        <p:txBody>
          <a:bodyPr/>
          <a:lstStyle/>
          <a:p>
            <a:pPr algn="ctr"/>
            <a:r>
              <a:rPr lang="en-US" dirty="0"/>
              <a:t>Low Angle of Attack</a:t>
            </a:r>
          </a:p>
        </p:txBody>
      </p:sp>
      <p:sp>
        <p:nvSpPr>
          <p:cNvPr id="3" name="Content Placeholder 2"/>
          <p:cNvSpPr>
            <a:spLocks noGrp="1"/>
          </p:cNvSpPr>
          <p:nvPr>
            <p:ph sz="half" idx="1"/>
          </p:nvPr>
        </p:nvSpPr>
        <p:spPr>
          <a:xfrm>
            <a:off x="446457" y="1398042"/>
            <a:ext cx="4830536" cy="3829094"/>
          </a:xfrm>
        </p:spPr>
        <p:txBody>
          <a:bodyPr vert="horz" wrap="square" lIns="91440" tIns="45720" rIns="91440" bIns="45720" numCol="1" anchor="t" anchorCtr="0" compatLnSpc="1">
            <a:prstTxWarp prst="textNoShape">
              <a:avLst/>
            </a:prstTxWarp>
            <a:noAutofit/>
          </a:bodyPr>
          <a:lstStyle/>
          <a:p>
            <a:r>
              <a:rPr lang="en-US" sz="2400" b="0" dirty="0"/>
              <a:t>Typical for Cruise Phase of Flight</a:t>
            </a:r>
            <a:endParaRPr lang="en-US" sz="2400" b="0" dirty="0">
              <a:cs typeface="Arial"/>
            </a:endParaRPr>
          </a:p>
          <a:p>
            <a:r>
              <a:rPr lang="en-US" sz="2400" b="0" dirty="0"/>
              <a:t>Relative wind impacts leading edge just below center </a:t>
            </a:r>
            <a:endParaRPr lang="en-US" sz="2400" b="0" dirty="0">
              <a:cs typeface="Arial"/>
            </a:endParaRPr>
          </a:p>
          <a:p>
            <a:r>
              <a:rPr lang="en-US" sz="2400" b="0" dirty="0"/>
              <a:t>Higher speed of relative wind on top of wing produces the needed lift</a:t>
            </a:r>
            <a:endParaRPr lang="en-US" sz="2400" b="0" dirty="0">
              <a:cs typeface="Arial"/>
            </a:endParaRPr>
          </a:p>
          <a:p>
            <a:r>
              <a:rPr lang="en-US" sz="2400" b="0" dirty="0"/>
              <a:t>Smooth airflow over the airfoil</a:t>
            </a:r>
            <a:endParaRPr lang="en-US" sz="2400" b="0" dirty="0">
              <a:cs typeface="Arial"/>
            </a:endParaRPr>
          </a:p>
          <a:p>
            <a:r>
              <a:rPr lang="en-US" sz="2400" b="0" dirty="0"/>
              <a:t>Stable flight characteristics</a:t>
            </a:r>
            <a:endParaRPr lang="en-US" sz="2400" b="0" dirty="0">
              <a:cs typeface="Arial"/>
            </a:endParaRPr>
          </a:p>
          <a:p>
            <a:endParaRPr lang="en-US" dirty="0"/>
          </a:p>
        </p:txBody>
      </p:sp>
      <p:cxnSp>
        <p:nvCxnSpPr>
          <p:cNvPr id="7" name="Straight Arrow Connector 6"/>
          <p:cNvCxnSpPr/>
          <p:nvPr/>
        </p:nvCxnSpPr>
        <p:spPr>
          <a:xfrm flipV="1">
            <a:off x="6773639" y="3936818"/>
            <a:ext cx="996370" cy="24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21720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7000">
              <a:schemeClr val="bg1"/>
            </a:gs>
            <a:gs pos="100000">
              <a:srgbClr val="FF9933"/>
            </a:gs>
          </a:gsLst>
          <a:lin ang="5400000" scaled="1"/>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61BA13-BBF6-FF97-7AEF-4C087F881DF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5764219" y="1948211"/>
            <a:ext cx="4726575" cy="2411518"/>
          </a:xfrm>
          <a:prstGeom prst="rect">
            <a:avLst/>
          </a:prstGeom>
        </p:spPr>
      </p:pic>
      <p:sp>
        <p:nvSpPr>
          <p:cNvPr id="2" name="Title 1"/>
          <p:cNvSpPr>
            <a:spLocks noGrp="1"/>
          </p:cNvSpPr>
          <p:nvPr>
            <p:ph type="title"/>
          </p:nvPr>
        </p:nvSpPr>
        <p:spPr>
          <a:xfrm>
            <a:off x="1859756" y="523337"/>
            <a:ext cx="8472488" cy="609600"/>
          </a:xfrm>
        </p:spPr>
        <p:txBody>
          <a:bodyPr/>
          <a:lstStyle/>
          <a:p>
            <a:pPr algn="ctr"/>
            <a:r>
              <a:rPr lang="en-US" dirty="0"/>
              <a:t>High Angle of Attack</a:t>
            </a:r>
          </a:p>
        </p:txBody>
      </p:sp>
      <p:sp>
        <p:nvSpPr>
          <p:cNvPr id="3" name="Content Placeholder 2"/>
          <p:cNvSpPr>
            <a:spLocks noGrp="1"/>
          </p:cNvSpPr>
          <p:nvPr>
            <p:ph sz="half" idx="1"/>
          </p:nvPr>
        </p:nvSpPr>
        <p:spPr>
          <a:xfrm>
            <a:off x="422251" y="1300725"/>
            <a:ext cx="4927827" cy="3946330"/>
          </a:xfrm>
        </p:spPr>
        <p:txBody>
          <a:bodyPr vert="horz" wrap="square" lIns="91440" tIns="45720" rIns="91440" bIns="45720" numCol="1" anchor="t" anchorCtr="0" compatLnSpc="1">
            <a:prstTxWarp prst="textNoShape">
              <a:avLst/>
            </a:prstTxWarp>
            <a:noAutofit/>
          </a:bodyPr>
          <a:lstStyle/>
          <a:p>
            <a:r>
              <a:rPr lang="en-US" sz="2400" b="0" dirty="0"/>
              <a:t>Typical of Approach and Departure phases of Flight</a:t>
            </a:r>
            <a:endParaRPr lang="en-US" sz="2400" b="0" dirty="0">
              <a:cs typeface="Arial"/>
            </a:endParaRPr>
          </a:p>
          <a:p>
            <a:pPr lvl="0"/>
            <a:r>
              <a:rPr lang="en-US" sz="2400" b="0" dirty="0">
                <a:solidFill>
                  <a:prstClr val="black"/>
                </a:solidFill>
              </a:rPr>
              <a:t>Relative wind impacts airfoil lower on the leading edge</a:t>
            </a:r>
            <a:endParaRPr lang="en-US" sz="2400" b="0" dirty="0">
              <a:cs typeface="Arial"/>
            </a:endParaRPr>
          </a:p>
          <a:p>
            <a:r>
              <a:rPr lang="en-US" sz="2400" b="0" dirty="0"/>
              <a:t>Lift is produced by accelerated airflow over the top of the airfoil</a:t>
            </a:r>
            <a:endParaRPr lang="en-US" sz="2400" b="0" dirty="0">
              <a:cs typeface="Arial"/>
            </a:endParaRPr>
          </a:p>
          <a:p>
            <a:r>
              <a:rPr lang="en-US" sz="2400" b="0" dirty="0"/>
              <a:t>Feels less stable due to less responsive controls</a:t>
            </a:r>
            <a:endParaRPr lang="en-US" sz="2400" b="0" dirty="0">
              <a:cs typeface="Arial"/>
            </a:endParaRPr>
          </a:p>
          <a:p>
            <a:r>
              <a:rPr lang="en-US" sz="2400" b="0" dirty="0"/>
              <a:t>Still a safe condition because the aircraft is still maneuverable and completely controllable</a:t>
            </a:r>
            <a:endParaRPr lang="en-US" sz="2400" b="0" dirty="0">
              <a:cs typeface="Arial"/>
            </a:endParaRPr>
          </a:p>
        </p:txBody>
      </p:sp>
      <p:cxnSp>
        <p:nvCxnSpPr>
          <p:cNvPr id="7" name="Straight Arrow Connector 6"/>
          <p:cNvCxnSpPr/>
          <p:nvPr/>
        </p:nvCxnSpPr>
        <p:spPr>
          <a:xfrm>
            <a:off x="6450128" y="3553735"/>
            <a:ext cx="1237869" cy="538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42330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7000">
              <a:schemeClr val="bg1"/>
            </a:gs>
            <a:gs pos="100000">
              <a:srgbClr val="FF9933"/>
            </a:gs>
          </a:gsLst>
          <a:lin ang="5400000" scaled="1"/>
        </a:gra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158A92A1-1638-336B-07C2-7B2BE9CFDC02}"/>
              </a:ext>
            </a:extLst>
          </p:cNvPr>
          <p:cNvPicPr>
            <a:picLocks noGrp="1" noChangeAspect="1"/>
          </p:cNvPicPr>
          <p:nvPr>
            <p:ph sz="half" idx="2"/>
          </p:nvPr>
        </p:nvPicPr>
        <p:blipFill>
          <a:blip r:embed="rId4"/>
          <a:stretch>
            <a:fillRect/>
          </a:stretch>
        </p:blipFill>
        <p:spPr>
          <a:xfrm>
            <a:off x="5764327" y="1925954"/>
            <a:ext cx="4549546" cy="2515416"/>
          </a:xfrm>
        </p:spPr>
      </p:pic>
      <p:sp>
        <p:nvSpPr>
          <p:cNvPr id="2" name="Title 1"/>
          <p:cNvSpPr>
            <a:spLocks noGrp="1"/>
          </p:cNvSpPr>
          <p:nvPr>
            <p:ph type="title"/>
          </p:nvPr>
        </p:nvSpPr>
        <p:spPr>
          <a:xfrm>
            <a:off x="2019300" y="593870"/>
            <a:ext cx="8472488" cy="609600"/>
          </a:xfrm>
        </p:spPr>
        <p:txBody>
          <a:bodyPr/>
          <a:lstStyle/>
          <a:p>
            <a:pPr algn="ctr"/>
            <a:r>
              <a:rPr lang="en-US" sz="3200" dirty="0"/>
              <a:t>Critical Angle of Attack or Stalling AoA</a:t>
            </a:r>
          </a:p>
        </p:txBody>
      </p:sp>
      <p:sp>
        <p:nvSpPr>
          <p:cNvPr id="3" name="Content Placeholder 2"/>
          <p:cNvSpPr>
            <a:spLocks noGrp="1"/>
          </p:cNvSpPr>
          <p:nvPr>
            <p:ph sz="half" idx="1"/>
          </p:nvPr>
        </p:nvSpPr>
        <p:spPr>
          <a:xfrm>
            <a:off x="301029" y="1398283"/>
            <a:ext cx="4647862" cy="4268263"/>
          </a:xfrm>
        </p:spPr>
        <p:txBody>
          <a:bodyPr/>
          <a:lstStyle/>
          <a:p>
            <a:r>
              <a:rPr lang="en-US" sz="2400" b="0" dirty="0"/>
              <a:t>Not a Normal Phase of Flight</a:t>
            </a:r>
            <a:endParaRPr lang="en-US" sz="2400" b="0" dirty="0">
              <a:cs typeface="Arial"/>
            </a:endParaRPr>
          </a:p>
          <a:p>
            <a:r>
              <a:rPr lang="en-US" sz="2400" b="0" dirty="0"/>
              <a:t>Impact of Relative Wind moves  low on the leading edge</a:t>
            </a:r>
            <a:endParaRPr lang="en-US" sz="2400" b="0" dirty="0">
              <a:cs typeface="Arial"/>
            </a:endParaRPr>
          </a:p>
          <a:p>
            <a:r>
              <a:rPr lang="en-US" sz="2400" b="0" dirty="0"/>
              <a:t>The air cannot smoothly flow from the leading edge to the trailing edge across the top of the airfoil</a:t>
            </a:r>
            <a:endParaRPr lang="en-US" sz="2400" b="0" dirty="0">
              <a:cs typeface="Arial"/>
            </a:endParaRPr>
          </a:p>
          <a:p>
            <a:r>
              <a:rPr lang="en-US" sz="2400" b="0" dirty="0"/>
              <a:t>The separation of the airflow results in the loss of lift otherwise known as a stall</a:t>
            </a:r>
            <a:endParaRPr lang="en-US" sz="2400" b="0" dirty="0">
              <a:cs typeface="Arial"/>
            </a:endParaRPr>
          </a:p>
        </p:txBody>
      </p:sp>
      <p:cxnSp>
        <p:nvCxnSpPr>
          <p:cNvPr id="6" name="Straight Arrow Connector 5"/>
          <p:cNvCxnSpPr>
            <a:cxnSpLocks/>
          </p:cNvCxnSpPr>
          <p:nvPr/>
        </p:nvCxnSpPr>
        <p:spPr>
          <a:xfrm>
            <a:off x="6540952" y="3971925"/>
            <a:ext cx="1498148" cy="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custDataLst>
      <p:tags r:id="rId1"/>
    </p:custDataLst>
    <p:extLst>
      <p:ext uri="{BB962C8B-B14F-4D97-AF65-F5344CB8AC3E}">
        <p14:creationId xmlns:p14="http://schemas.microsoft.com/office/powerpoint/2010/main" val="3126954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58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1952625" y="627089"/>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a:buNone/>
            </a:pPr>
            <a:r>
              <a:rPr lang="en-US" sz="3200" kern="0" dirty="0"/>
              <a:t>Critical Angle of Attack or Stalling AoA</a:t>
            </a:r>
          </a:p>
        </p:txBody>
      </p:sp>
      <p:pic>
        <p:nvPicPr>
          <p:cNvPr id="9" name="Picture 8">
            <a:extLst>
              <a:ext uri="{FF2B5EF4-FFF2-40B4-BE49-F238E27FC236}">
                <a16:creationId xmlns:a16="http://schemas.microsoft.com/office/drawing/2014/main" id="{B9B15665-2D0F-12E8-A4D3-5ADFA8410919}"/>
              </a:ext>
            </a:extLst>
          </p:cNvPr>
          <p:cNvPicPr>
            <a:picLocks noChangeAspect="1"/>
          </p:cNvPicPr>
          <p:nvPr/>
        </p:nvPicPr>
        <p:blipFill>
          <a:blip r:embed="rId4"/>
          <a:stretch>
            <a:fillRect/>
          </a:stretch>
        </p:blipFill>
        <p:spPr>
          <a:xfrm>
            <a:off x="2123896" y="1275269"/>
            <a:ext cx="8009524" cy="4438095"/>
          </a:xfrm>
          <a:prstGeom prst="rect">
            <a:avLst/>
          </a:prstGeom>
        </p:spPr>
      </p:pic>
    </p:spTree>
    <p:custDataLst>
      <p:tags r:id="rId1"/>
    </p:custDataLst>
    <p:extLst>
      <p:ext uri="{BB962C8B-B14F-4D97-AF65-F5344CB8AC3E}">
        <p14:creationId xmlns:p14="http://schemas.microsoft.com/office/powerpoint/2010/main" val="305053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58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Flaps Effect AoA?</a:t>
            </a:r>
          </a:p>
        </p:txBody>
      </p:sp>
      <p:sp>
        <p:nvSpPr>
          <p:cNvPr id="3" name="Content Placeholder 2"/>
          <p:cNvSpPr>
            <a:spLocks noGrp="1"/>
          </p:cNvSpPr>
          <p:nvPr>
            <p:ph sz="half" idx="1"/>
          </p:nvPr>
        </p:nvSpPr>
        <p:spPr>
          <a:xfrm>
            <a:off x="772278" y="1281531"/>
            <a:ext cx="3948113" cy="3723442"/>
          </a:xfrm>
        </p:spPr>
        <p:txBody>
          <a:bodyPr/>
          <a:lstStyle/>
          <a:p>
            <a:r>
              <a:rPr lang="en-US" sz="2400" b="0" dirty="0"/>
              <a:t>Flaps extended - the chord line of the wing is shifted</a:t>
            </a:r>
          </a:p>
          <a:p>
            <a:r>
              <a:rPr lang="en-US" sz="2400" b="0" dirty="0"/>
              <a:t>Trailing edge of the wing is lowered into the relative wind increasing the AoA</a:t>
            </a:r>
          </a:p>
          <a:p>
            <a:r>
              <a:rPr lang="en-US" sz="2400" b="0" dirty="0"/>
              <a:t>If No other control input, the airplane will initially begin to climb.</a:t>
            </a:r>
          </a:p>
        </p:txBody>
      </p:sp>
      <p:pic>
        <p:nvPicPr>
          <p:cNvPr id="7" name="Picture 6">
            <a:extLst>
              <a:ext uri="{FF2B5EF4-FFF2-40B4-BE49-F238E27FC236}">
                <a16:creationId xmlns:a16="http://schemas.microsoft.com/office/drawing/2014/main" id="{1665747A-1C1A-68AC-56E6-0373E0C0309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6096000" y="1513343"/>
            <a:ext cx="5097906" cy="3259817"/>
          </a:xfrm>
          <a:prstGeom prst="rect">
            <a:avLst/>
          </a:prstGeom>
        </p:spPr>
      </p:pic>
    </p:spTree>
    <p:custDataLst>
      <p:tags r:id="rId1"/>
    </p:custDataLst>
    <p:extLst>
      <p:ext uri="{BB962C8B-B14F-4D97-AF65-F5344CB8AC3E}">
        <p14:creationId xmlns:p14="http://schemas.microsoft.com/office/powerpoint/2010/main" val="1439964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57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Critical AoA (Stalls) in Steep turns</a:t>
            </a:r>
          </a:p>
        </p:txBody>
      </p:sp>
      <p:pic>
        <p:nvPicPr>
          <p:cNvPr id="6" name="Content Placeholder 5"/>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952625" y="1384344"/>
            <a:ext cx="8174424" cy="2261224"/>
          </a:xfrm>
        </p:spPr>
      </p:pic>
      <p:sp>
        <p:nvSpPr>
          <p:cNvPr id="4" name="Content Placeholder 3"/>
          <p:cNvSpPr>
            <a:spLocks noGrp="1"/>
          </p:cNvSpPr>
          <p:nvPr>
            <p:ph sz="half" idx="2"/>
          </p:nvPr>
        </p:nvSpPr>
        <p:spPr>
          <a:xfrm>
            <a:off x="1952625" y="3772700"/>
            <a:ext cx="8174424" cy="1700956"/>
          </a:xfrm>
        </p:spPr>
        <p:txBody>
          <a:bodyPr>
            <a:normAutofit lnSpcReduction="10000"/>
          </a:bodyPr>
          <a:lstStyle/>
          <a:p>
            <a:pPr marL="0" indent="0" algn="ctr">
              <a:lnSpc>
                <a:spcPct val="120000"/>
              </a:lnSpc>
              <a:spcBef>
                <a:spcPts val="600"/>
              </a:spcBef>
              <a:buNone/>
            </a:pPr>
            <a:r>
              <a:rPr lang="en-US" sz="2400" dirty="0"/>
              <a:t>(Example) In level flight to maintain altitude and Maneuvering Speed may require 8 to 10 degrees AoA leaving 6 to 8 degrees AoA before the air separates from the wing and the stall sequence begins.</a:t>
            </a:r>
          </a:p>
        </p:txBody>
      </p:sp>
    </p:spTree>
    <p:custDataLst>
      <p:tags r:id="rId1"/>
    </p:custDataLst>
    <p:extLst>
      <p:ext uri="{BB962C8B-B14F-4D97-AF65-F5344CB8AC3E}">
        <p14:creationId xmlns:p14="http://schemas.microsoft.com/office/powerpoint/2010/main" val="907689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57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Critical AoA (Stalls) in Steep Turns</a:t>
            </a:r>
          </a:p>
        </p:txBody>
      </p:sp>
      <p:pic>
        <p:nvPicPr>
          <p:cNvPr id="5" name="Content Placeholder 4"/>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952625" y="1069159"/>
            <a:ext cx="8250680" cy="2282317"/>
          </a:xfrm>
        </p:spPr>
      </p:pic>
      <p:sp>
        <p:nvSpPr>
          <p:cNvPr id="4" name="Content Placeholder 3"/>
          <p:cNvSpPr>
            <a:spLocks noGrp="1"/>
          </p:cNvSpPr>
          <p:nvPr>
            <p:ph sz="half" idx="2"/>
          </p:nvPr>
        </p:nvSpPr>
        <p:spPr>
          <a:xfrm>
            <a:off x="1952625" y="3585288"/>
            <a:ext cx="8250680" cy="2203554"/>
          </a:xfrm>
        </p:spPr>
        <p:txBody>
          <a:bodyPr/>
          <a:lstStyle/>
          <a:p>
            <a:pPr marL="0" indent="0" algn="ctr">
              <a:buNone/>
            </a:pPr>
            <a:r>
              <a:rPr lang="en-US" sz="2400" dirty="0"/>
              <a:t>(Example)  In a steep turn maintaining Maneuvering Speed and a constant altitude may require 14 degrees AoA leaving only 2 degrees AoA before the stall sequence begins. </a:t>
            </a:r>
          </a:p>
        </p:txBody>
      </p:sp>
    </p:spTree>
    <p:custDataLst>
      <p:tags r:id="rId1"/>
    </p:custDataLst>
    <p:extLst>
      <p:ext uri="{BB962C8B-B14F-4D97-AF65-F5344CB8AC3E}">
        <p14:creationId xmlns:p14="http://schemas.microsoft.com/office/powerpoint/2010/main" val="915529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57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0229" y="297323"/>
            <a:ext cx="8472488" cy="609600"/>
          </a:xfrm>
        </p:spPr>
        <p:txBody>
          <a:bodyPr/>
          <a:lstStyle/>
          <a:p>
            <a:r>
              <a:rPr lang="en-US" sz="3600" dirty="0"/>
              <a:t>Uncoordinated</a:t>
            </a:r>
            <a:r>
              <a:rPr lang="en-US" sz="3200" dirty="0"/>
              <a:t> Flight – Slips </a:t>
            </a:r>
          </a:p>
        </p:txBody>
      </p:sp>
      <p:sp>
        <p:nvSpPr>
          <p:cNvPr id="3" name="Content Placeholder 2"/>
          <p:cNvSpPr>
            <a:spLocks noGrp="1"/>
          </p:cNvSpPr>
          <p:nvPr>
            <p:ph sz="half" idx="1"/>
          </p:nvPr>
        </p:nvSpPr>
        <p:spPr>
          <a:xfrm>
            <a:off x="913221" y="1326068"/>
            <a:ext cx="4093252" cy="3782973"/>
          </a:xfrm>
        </p:spPr>
        <p:txBody>
          <a:bodyPr>
            <a:normAutofit/>
          </a:bodyPr>
          <a:lstStyle/>
          <a:p>
            <a:pPr marL="0" indent="0">
              <a:buNone/>
            </a:pPr>
            <a:r>
              <a:rPr lang="en-US" b="0" dirty="0"/>
              <a:t>Slips are not as inherently dangerous as skids because the upper wing reaches Critical AoA before the lower wing causing the airplane to </a:t>
            </a:r>
            <a:r>
              <a:rPr lang="en-US" u="sng" dirty="0"/>
              <a:t>roll towards wings level.</a:t>
            </a:r>
          </a:p>
        </p:txBody>
      </p:sp>
      <p:sp>
        <p:nvSpPr>
          <p:cNvPr id="6" name="TextBox 5"/>
          <p:cNvSpPr txBox="1"/>
          <p:nvPr/>
        </p:nvSpPr>
        <p:spPr bwMode="auto">
          <a:xfrm>
            <a:off x="5860139" y="5098600"/>
            <a:ext cx="45503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200" b="1" dirty="0"/>
              <a:t>Thanks to </a:t>
            </a:r>
            <a:r>
              <a:rPr lang="en-US" sz="1200" b="1" dirty="0">
                <a:hlinkClick r:id="rId4"/>
              </a:rPr>
              <a:t>www.boldmethod.com</a:t>
            </a:r>
            <a:r>
              <a:rPr lang="en-US" sz="1200" b="1" dirty="0"/>
              <a:t> for the graphic illustration.</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0139" y="1470273"/>
            <a:ext cx="4550348" cy="3399636"/>
          </a:xfrm>
          <a:prstGeom prst="rect">
            <a:avLst/>
          </a:prstGeom>
        </p:spPr>
      </p:pic>
    </p:spTree>
    <p:custDataLst>
      <p:tags r:id="rId1"/>
    </p:custDataLst>
    <p:extLst>
      <p:ext uri="{BB962C8B-B14F-4D97-AF65-F5344CB8AC3E}">
        <p14:creationId xmlns:p14="http://schemas.microsoft.com/office/powerpoint/2010/main" val="2244082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57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Uncoordinated Flight – Skids</a:t>
            </a:r>
          </a:p>
        </p:txBody>
      </p:sp>
      <p:sp>
        <p:nvSpPr>
          <p:cNvPr id="3" name="Content Placeholder 2"/>
          <p:cNvSpPr>
            <a:spLocks noGrp="1"/>
          </p:cNvSpPr>
          <p:nvPr>
            <p:ph sz="half" idx="1"/>
          </p:nvPr>
        </p:nvSpPr>
        <p:spPr>
          <a:xfrm>
            <a:off x="781552" y="1154260"/>
            <a:ext cx="4338833" cy="4148670"/>
          </a:xfrm>
        </p:spPr>
        <p:txBody>
          <a:bodyPr/>
          <a:lstStyle/>
          <a:p>
            <a:pPr lvl="0"/>
            <a:r>
              <a:rPr lang="en-US" dirty="0">
                <a:solidFill>
                  <a:srgbClr val="000000"/>
                </a:solidFill>
              </a:rPr>
              <a:t>Skids</a:t>
            </a:r>
            <a:r>
              <a:rPr lang="en-US" b="0" dirty="0">
                <a:solidFill>
                  <a:srgbClr val="000000"/>
                </a:solidFill>
              </a:rPr>
              <a:t> on the other hand are highly dangerous because the low wing reaches Critical </a:t>
            </a:r>
            <a:r>
              <a:rPr lang="en-US" b="0" dirty="0" err="1">
                <a:solidFill>
                  <a:srgbClr val="000000"/>
                </a:solidFill>
              </a:rPr>
              <a:t>AoA</a:t>
            </a:r>
            <a:r>
              <a:rPr lang="en-US" b="0" dirty="0">
                <a:solidFill>
                  <a:srgbClr val="000000"/>
                </a:solidFill>
              </a:rPr>
              <a:t> first, and the </a:t>
            </a:r>
            <a:r>
              <a:rPr lang="en-US" u="sng" dirty="0">
                <a:solidFill>
                  <a:srgbClr val="000000"/>
                </a:solidFill>
              </a:rPr>
              <a:t>airplane rolls aggressively in the direction of the bank.</a:t>
            </a:r>
          </a:p>
        </p:txBody>
      </p:sp>
      <p:sp>
        <p:nvSpPr>
          <p:cNvPr id="5" name="Slide Number Placeholder 4"/>
          <p:cNvSpPr>
            <a:spLocks noGrp="1"/>
          </p:cNvSpPr>
          <p:nvPr>
            <p:ph type="sldNum" sz="quarter" idx="12"/>
          </p:nvPr>
        </p:nvSpPr>
        <p:spPr/>
        <p:txBody>
          <a:bodyPr/>
          <a:lstStyle/>
          <a:p>
            <a:fld id="{836266C2-23C9-4679-9EA6-D74DA6C8C265}" type="slidenum">
              <a:rPr lang="en-US" smtClean="0"/>
              <a:pPr/>
              <a:t>19</a:t>
            </a:fld>
            <a:endParaRPr lang="en-US"/>
          </a:p>
        </p:txBody>
      </p:sp>
      <p:pic>
        <p:nvPicPr>
          <p:cNvPr id="10" name="Content Placeholder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96001" y="1497879"/>
            <a:ext cx="4338833" cy="3261261"/>
          </a:xfrm>
        </p:spPr>
      </p:pic>
      <p:sp>
        <p:nvSpPr>
          <p:cNvPr id="4" name="TextBox 3">
            <a:extLst>
              <a:ext uri="{FF2B5EF4-FFF2-40B4-BE49-F238E27FC236}">
                <a16:creationId xmlns:a16="http://schemas.microsoft.com/office/drawing/2014/main" id="{7ED6332E-092F-A919-338C-704D428D0C73}"/>
              </a:ext>
            </a:extLst>
          </p:cNvPr>
          <p:cNvSpPr txBox="1"/>
          <p:nvPr/>
        </p:nvSpPr>
        <p:spPr bwMode="auto">
          <a:xfrm>
            <a:off x="5916235" y="5025931"/>
            <a:ext cx="45503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200" b="1" dirty="0"/>
              <a:t>Thanks to </a:t>
            </a:r>
            <a:r>
              <a:rPr lang="en-US" sz="1200" b="1" dirty="0">
                <a:hlinkClick r:id="rId5"/>
              </a:rPr>
              <a:t>www.boldmethod.com</a:t>
            </a:r>
            <a:r>
              <a:rPr lang="en-US" sz="1200" b="1" dirty="0"/>
              <a:t> for the graphic illustration.</a:t>
            </a:r>
          </a:p>
        </p:txBody>
      </p:sp>
    </p:spTree>
    <p:custDataLst>
      <p:tags r:id="rId1"/>
    </p:custDataLst>
    <p:extLst>
      <p:ext uri="{BB962C8B-B14F-4D97-AF65-F5344CB8AC3E}">
        <p14:creationId xmlns:p14="http://schemas.microsoft.com/office/powerpoint/2010/main" val="3372595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7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Welcome</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a:t>
            </a:fld>
            <a:endParaRPr lang="en-US" dirty="0"/>
          </a:p>
        </p:txBody>
      </p:sp>
      <p:sp>
        <p:nvSpPr>
          <p:cNvPr id="6" name="Content Placeholder 2"/>
          <p:cNvSpPr>
            <a:spLocks noGrp="1"/>
          </p:cNvSpPr>
          <p:nvPr>
            <p:ph idx="1"/>
          </p:nvPr>
        </p:nvSpPr>
        <p:spPr/>
        <p:txBody>
          <a:bodyPr/>
          <a:lstStyle/>
          <a:p>
            <a:r>
              <a:rPr lang="en-US" dirty="0">
                <a:ea typeface="ＭＳ Ｐゴシック" pitchFamily="34" charset="-128"/>
              </a:rPr>
              <a:t>Exits</a:t>
            </a:r>
          </a:p>
          <a:p>
            <a:r>
              <a:rPr lang="en-US" dirty="0">
                <a:ea typeface="ＭＳ Ｐゴシック" pitchFamily="34" charset="-128"/>
              </a:rPr>
              <a:t>Restrooms</a:t>
            </a:r>
          </a:p>
          <a:p>
            <a:r>
              <a:rPr lang="en-US" dirty="0">
                <a:ea typeface="ＭＳ Ｐゴシック" pitchFamily="34" charset="-128"/>
              </a:rPr>
              <a:t>Emergency Evacuation</a:t>
            </a:r>
          </a:p>
          <a:p>
            <a:r>
              <a:rPr lang="en-US" dirty="0">
                <a:ea typeface="ＭＳ Ｐゴシック" pitchFamily="34" charset="-128"/>
              </a:rPr>
              <a:t>Breaks </a:t>
            </a:r>
          </a:p>
          <a:p>
            <a:r>
              <a:rPr lang="en-US" dirty="0">
                <a:ea typeface="ＭＳ Ｐゴシック" pitchFamily="34" charset="-128"/>
              </a:rPr>
              <a:t>Sponsor Acknowledgment</a:t>
            </a:r>
          </a:p>
          <a:p>
            <a:r>
              <a:rPr lang="en-US" dirty="0">
                <a:ea typeface="ＭＳ Ｐゴシック" pitchFamily="34" charset="-128"/>
              </a:rPr>
              <a:t>Other information</a:t>
            </a:r>
          </a:p>
          <a:p>
            <a:endParaRPr lang="en-US" dirty="0">
              <a:ea typeface="ＭＳ Ｐゴシック" pitchFamily="34" charset="-128"/>
            </a:endParaRPr>
          </a:p>
          <a:p>
            <a:endParaRPr lang="en-US" dirty="0">
              <a:ea typeface="ＭＳ Ｐゴシック" pitchFamily="34" charset="-128"/>
            </a:endParaRPr>
          </a:p>
        </p:txBody>
      </p:sp>
      <p:pic>
        <p:nvPicPr>
          <p:cNvPr id="5" name="Picture 4" descr="A person holding a stethoscope and a stethoscope&#10;&#10;Description automatically generated with low confidence">
            <a:extLst>
              <a:ext uri="{FF2B5EF4-FFF2-40B4-BE49-F238E27FC236}">
                <a16:creationId xmlns:a16="http://schemas.microsoft.com/office/drawing/2014/main" id="{0A9FB1DC-23F4-EA37-AE41-9757BEB2B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0591" y="553203"/>
            <a:ext cx="3057143" cy="5028571"/>
          </a:xfrm>
          <a:prstGeom prst="rect">
            <a:avLst/>
          </a:prstGeom>
        </p:spPr>
      </p:pic>
    </p:spTree>
    <p:custDataLst>
      <p:tags r:id="rId1"/>
    </p:custDataLst>
    <p:extLst>
      <p:ext uri="{BB962C8B-B14F-4D97-AF65-F5344CB8AC3E}">
        <p14:creationId xmlns:p14="http://schemas.microsoft.com/office/powerpoint/2010/main" val="837213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57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794" y="212219"/>
            <a:ext cx="8472488" cy="779775"/>
          </a:xfrm>
        </p:spPr>
        <p:txBody>
          <a:bodyPr/>
          <a:lstStyle/>
          <a:p>
            <a:r>
              <a:rPr lang="en-US" sz="3600" dirty="0"/>
              <a:t>Uncoordinated Flight - Skids</a:t>
            </a:r>
          </a:p>
        </p:txBody>
      </p:sp>
      <p:sp>
        <p:nvSpPr>
          <p:cNvPr id="3" name="Content Placeholder 2"/>
          <p:cNvSpPr>
            <a:spLocks noGrp="1"/>
          </p:cNvSpPr>
          <p:nvPr>
            <p:ph sz="half" idx="1"/>
          </p:nvPr>
        </p:nvSpPr>
        <p:spPr>
          <a:xfrm>
            <a:off x="1952626" y="1124263"/>
            <a:ext cx="8405813" cy="4601981"/>
          </a:xfrm>
          <a:effectLst>
            <a:glow rad="228600">
              <a:srgbClr val="FFFF00">
                <a:alpha val="40000"/>
              </a:srgbClr>
            </a:glow>
          </a:effectLst>
        </p:spPr>
        <p:txBody>
          <a:bodyPr/>
          <a:lstStyle/>
          <a:p>
            <a:r>
              <a:rPr lang="en-US" dirty="0"/>
              <a:t>All unintended stalls are dangerous.</a:t>
            </a:r>
          </a:p>
          <a:p>
            <a:r>
              <a:rPr lang="en-US" dirty="0"/>
              <a:t>Accident statistics show that overshooting final is particularly fatal.</a:t>
            </a:r>
          </a:p>
          <a:p>
            <a:r>
              <a:rPr lang="en-US" dirty="0"/>
              <a:t>Pilots get focused on making it work.</a:t>
            </a:r>
          </a:p>
          <a:p>
            <a:r>
              <a:rPr lang="en-US" dirty="0">
                <a:solidFill>
                  <a:srgbClr val="002060"/>
                </a:solidFill>
              </a:rPr>
              <a:t>If you are turning from base to final with a tailwind and you are overshooting final, </a:t>
            </a:r>
            <a:r>
              <a:rPr lang="en-US" dirty="0">
                <a:solidFill>
                  <a:srgbClr val="C00000"/>
                </a:solidFill>
                <a:effectLst>
                  <a:glow rad="228600">
                    <a:srgbClr val="FFFF00">
                      <a:alpha val="40000"/>
                    </a:srgbClr>
                  </a:glow>
                </a:effectLst>
              </a:rPr>
              <a:t>GO-AROUND.</a:t>
            </a:r>
            <a:r>
              <a:rPr lang="en-US" dirty="0">
                <a:solidFill>
                  <a:srgbClr val="FF0000"/>
                </a:solidFill>
                <a:effectLst>
                  <a:glow rad="228600">
                    <a:srgbClr val="FFFF00">
                      <a:alpha val="40000"/>
                    </a:srgbClr>
                  </a:glow>
                </a:effectLst>
              </a:rPr>
              <a:t> </a:t>
            </a:r>
          </a:p>
          <a:p>
            <a:r>
              <a:rPr lang="en-US" dirty="0"/>
              <a:t>As soon as the airplane enters a skidding turn close to the ground you are in a dangerous situation.</a:t>
            </a:r>
          </a:p>
        </p:txBody>
      </p:sp>
      <p:sp>
        <p:nvSpPr>
          <p:cNvPr id="5" name="Slide Number Placeholder 4"/>
          <p:cNvSpPr>
            <a:spLocks noGrp="1"/>
          </p:cNvSpPr>
          <p:nvPr>
            <p:ph type="sldNum" sz="quarter" idx="12"/>
          </p:nvPr>
        </p:nvSpPr>
        <p:spPr/>
        <p:txBody>
          <a:bodyPr/>
          <a:lstStyle/>
          <a:p>
            <a:fld id="{836266C2-23C9-4679-9EA6-D74DA6C8C265}" type="slidenum">
              <a:rPr lang="en-US" smtClean="0"/>
              <a:pPr/>
              <a:t>20</a:t>
            </a:fld>
            <a:endParaRPr lang="en-US"/>
          </a:p>
        </p:txBody>
      </p:sp>
    </p:spTree>
    <p:custDataLst>
      <p:tags r:id="rId1"/>
    </p:custDataLst>
    <p:extLst>
      <p:ext uri="{BB962C8B-B14F-4D97-AF65-F5344CB8AC3E}">
        <p14:creationId xmlns:p14="http://schemas.microsoft.com/office/powerpoint/2010/main" val="1635770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57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Angle of attack Indicators</a:t>
            </a:r>
          </a:p>
        </p:txBody>
      </p:sp>
      <p:sp>
        <p:nvSpPr>
          <p:cNvPr id="3" name="Content Placeholder 2"/>
          <p:cNvSpPr>
            <a:spLocks noGrp="1"/>
          </p:cNvSpPr>
          <p:nvPr>
            <p:ph sz="half" idx="1"/>
          </p:nvPr>
        </p:nvSpPr>
        <p:spPr>
          <a:xfrm>
            <a:off x="571500" y="1218804"/>
            <a:ext cx="6867144" cy="3621059"/>
          </a:xfrm>
        </p:spPr>
        <p:txBody>
          <a:bodyPr/>
          <a:lstStyle/>
          <a:p>
            <a:r>
              <a:rPr lang="en-US" dirty="0"/>
              <a:t>The General Aviation Joint Safety Committee has recommended the use of AoA indicators as a means of reducing accidents in GA Aircraft.</a:t>
            </a:r>
          </a:p>
          <a:p>
            <a:pPr marL="0" indent="0">
              <a:buNone/>
            </a:pPr>
            <a:endParaRPr lang="en-US" sz="2000" dirty="0"/>
          </a:p>
        </p:txBody>
      </p:sp>
      <p:pic>
        <p:nvPicPr>
          <p:cNvPr id="1026" name="Picture 2" descr="Image result for angle of attack indicator">
            <a:extLst>
              <a:ext uri="{FF2B5EF4-FFF2-40B4-BE49-F238E27FC236}">
                <a16:creationId xmlns:a16="http://schemas.microsoft.com/office/drawing/2014/main" id="{CF3FA1D6-B233-F1B7-6AA2-350B40C7998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5342"/>
          <a:stretch/>
        </p:blipFill>
        <p:spPr bwMode="auto">
          <a:xfrm>
            <a:off x="7645020" y="1218804"/>
            <a:ext cx="4026291" cy="25671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29303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735D-4D1F-F2B0-F1EB-D6F337EFB6C0}"/>
              </a:ext>
            </a:extLst>
          </p:cNvPr>
          <p:cNvSpPr>
            <a:spLocks noGrp="1"/>
          </p:cNvSpPr>
          <p:nvPr>
            <p:ph type="title"/>
          </p:nvPr>
        </p:nvSpPr>
        <p:spPr>
          <a:xfrm>
            <a:off x="6840914" y="344488"/>
            <a:ext cx="3584199" cy="609600"/>
          </a:xfrm>
        </p:spPr>
        <p:txBody>
          <a:bodyPr/>
          <a:lstStyle/>
          <a:p>
            <a:r>
              <a:rPr lang="en-US" sz="3600" dirty="0"/>
              <a:t>AoA Indicators</a:t>
            </a:r>
          </a:p>
        </p:txBody>
      </p:sp>
      <p:pic>
        <p:nvPicPr>
          <p:cNvPr id="7" name="Content Placeholder 6">
            <a:extLst>
              <a:ext uri="{FF2B5EF4-FFF2-40B4-BE49-F238E27FC236}">
                <a16:creationId xmlns:a16="http://schemas.microsoft.com/office/drawing/2014/main" id="{CE3DBC36-9630-1B59-DA4F-304BE3F68549}"/>
              </a:ext>
            </a:extLst>
          </p:cNvPr>
          <p:cNvPicPr>
            <a:picLocks noGrp="1" noChangeAspect="1"/>
          </p:cNvPicPr>
          <p:nvPr>
            <p:ph sz="half" idx="1"/>
          </p:nvPr>
        </p:nvPicPr>
        <p:blipFill>
          <a:blip r:embed="rId4"/>
          <a:stretch>
            <a:fillRect/>
          </a:stretch>
        </p:blipFill>
        <p:spPr>
          <a:xfrm>
            <a:off x="1157288" y="100013"/>
            <a:ext cx="5074027" cy="6376987"/>
          </a:xfrm>
        </p:spPr>
      </p:pic>
      <p:sp>
        <p:nvSpPr>
          <p:cNvPr id="4" name="Content Placeholder 3">
            <a:extLst>
              <a:ext uri="{FF2B5EF4-FFF2-40B4-BE49-F238E27FC236}">
                <a16:creationId xmlns:a16="http://schemas.microsoft.com/office/drawing/2014/main" id="{311BA580-39B7-2653-934B-C8BF2F6D6D88}"/>
              </a:ext>
            </a:extLst>
          </p:cNvPr>
          <p:cNvSpPr>
            <a:spLocks noGrp="1"/>
          </p:cNvSpPr>
          <p:nvPr>
            <p:ph sz="half" idx="2"/>
          </p:nvPr>
        </p:nvSpPr>
        <p:spPr>
          <a:xfrm>
            <a:off x="6840912" y="1233488"/>
            <a:ext cx="3584200" cy="4391025"/>
          </a:xfrm>
        </p:spPr>
        <p:txBody>
          <a:bodyPr/>
          <a:lstStyle/>
          <a:p>
            <a:pPr marL="0" indent="0">
              <a:buNone/>
            </a:pPr>
            <a:r>
              <a:rPr lang="en-US" dirty="0"/>
              <a:t>It is not enough to know what an AoA Indicator is. Training is what allows you to use it properly.</a:t>
            </a:r>
          </a:p>
          <a:p>
            <a:pPr marL="0" indent="0">
              <a:buNone/>
            </a:pPr>
            <a:endParaRPr lang="en-US" dirty="0"/>
          </a:p>
          <a:p>
            <a:pPr marL="0" indent="0" algn="ctr">
              <a:buNone/>
            </a:pPr>
            <a:r>
              <a:rPr lang="en-US" sz="3600" dirty="0"/>
              <a:t>Knowledge is Power!</a:t>
            </a:r>
          </a:p>
        </p:txBody>
      </p:sp>
      <p:sp>
        <p:nvSpPr>
          <p:cNvPr id="5" name="Slide Number Placeholder 4">
            <a:extLst>
              <a:ext uri="{FF2B5EF4-FFF2-40B4-BE49-F238E27FC236}">
                <a16:creationId xmlns:a16="http://schemas.microsoft.com/office/drawing/2014/main" id="{6AE800F7-4655-1A9C-ED87-6EC58DAB5EA6}"/>
              </a:ext>
            </a:extLst>
          </p:cNvPr>
          <p:cNvSpPr>
            <a:spLocks noGrp="1"/>
          </p:cNvSpPr>
          <p:nvPr>
            <p:ph type="sldNum" sz="quarter" idx="12"/>
          </p:nvPr>
        </p:nvSpPr>
        <p:spPr/>
        <p:txBody>
          <a:bodyPr/>
          <a:lstStyle/>
          <a:p>
            <a:fld id="{836266C2-23C9-4679-9EA6-D74DA6C8C265}" type="slidenum">
              <a:rPr lang="en-US" smtClean="0"/>
              <a:pPr/>
              <a:t>22</a:t>
            </a:fld>
            <a:endParaRPr lang="en-US"/>
          </a:p>
        </p:txBody>
      </p:sp>
    </p:spTree>
    <p:custDataLst>
      <p:tags r:id="rId1"/>
    </p:custDataLst>
    <p:extLst>
      <p:ext uri="{BB962C8B-B14F-4D97-AF65-F5344CB8AC3E}">
        <p14:creationId xmlns:p14="http://schemas.microsoft.com/office/powerpoint/2010/main" val="2046732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57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p>
        </p:txBody>
      </p:sp>
      <p:sp>
        <p:nvSpPr>
          <p:cNvPr id="3" name="Content Placeholder 2"/>
          <p:cNvSpPr>
            <a:spLocks noGrp="1"/>
          </p:cNvSpPr>
          <p:nvPr>
            <p:ph idx="1"/>
          </p:nvPr>
        </p:nvSpPr>
        <p:spPr>
          <a:xfrm>
            <a:off x="2032231" y="1048976"/>
            <a:ext cx="8127539" cy="4922655"/>
          </a:xfrm>
        </p:spPr>
        <p:txBody>
          <a:bodyPr/>
          <a:lstStyle/>
          <a:p>
            <a:r>
              <a:rPr lang="en-US" dirty="0"/>
              <a:t>Airplane Flying Handbook</a:t>
            </a:r>
          </a:p>
          <a:p>
            <a:r>
              <a:rPr lang="en-US" dirty="0"/>
              <a:t>Pilot’s Handbook of Aeronautical Knowledge</a:t>
            </a:r>
          </a:p>
          <a:p>
            <a:r>
              <a:rPr lang="en-US" dirty="0">
                <a:hlinkClick r:id="rId4"/>
              </a:rPr>
              <a:t>https://www.youtube.com/watch?v=8JcjWnAJGKQ</a:t>
            </a:r>
            <a:endParaRPr lang="en-US" dirty="0"/>
          </a:p>
          <a:p>
            <a:r>
              <a:rPr lang="en-US" dirty="0"/>
              <a:t>There are many good training sources on the internet including </a:t>
            </a:r>
            <a:r>
              <a:rPr lang="en-US" dirty="0">
                <a:hlinkClick r:id="rId5"/>
              </a:rPr>
              <a:t>www.FAASafety.gov</a:t>
            </a:r>
            <a:endParaRPr lang="en-US" dirty="0"/>
          </a:p>
          <a:p>
            <a:r>
              <a:rPr lang="en-US" dirty="0"/>
              <a:t>Special thanks to </a:t>
            </a:r>
            <a:r>
              <a:rPr lang="en-US" dirty="0">
                <a:hlinkClick r:id="rId6"/>
              </a:rPr>
              <a:t>www.boldmethod.com</a:t>
            </a:r>
            <a:r>
              <a:rPr lang="en-US" dirty="0"/>
              <a:t> for sharing graphical aeronautical materials.</a:t>
            </a:r>
            <a:endParaRPr lang="en-US" sz="320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23</a:t>
            </a:fld>
            <a:endParaRPr lang="en-US" dirty="0"/>
          </a:p>
        </p:txBody>
      </p:sp>
    </p:spTree>
    <p:custDataLst>
      <p:tags r:id="rId1"/>
    </p:custDataLst>
    <p:extLst>
      <p:ext uri="{BB962C8B-B14F-4D97-AF65-F5344CB8AC3E}">
        <p14:creationId xmlns:p14="http://schemas.microsoft.com/office/powerpoint/2010/main" val="1268312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57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4"/>
          </p:nvPr>
        </p:nvSpPr>
        <p:spPr/>
        <p:txBody>
          <a:bodyPr/>
          <a:lstStyle/>
          <a:p>
            <a:fld id="{74438B1A-AF1B-4C8B-993E-1BADE62A2451}" type="slidenum">
              <a:rPr lang="en-US" smtClean="0"/>
              <a:pPr/>
              <a:t>24</a:t>
            </a:fld>
            <a:endParaRPr lang="en-US" dirty="0"/>
          </a:p>
        </p:txBody>
      </p:sp>
      <p:pic>
        <p:nvPicPr>
          <p:cNvPr id="6" name="Picture 5" descr="A person holding a heart&#10;&#10;Description automatically generated with low confidence">
            <a:extLst>
              <a:ext uri="{FF2B5EF4-FFF2-40B4-BE49-F238E27FC236}">
                <a16:creationId xmlns:a16="http://schemas.microsoft.com/office/drawing/2014/main" id="{CEE1B4E5-6434-D6B6-9FA1-9D750DD7F7C8}"/>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938481" y="804863"/>
            <a:ext cx="4591050" cy="5248275"/>
          </a:xfrm>
          <a:prstGeom prst="rect">
            <a:avLst/>
          </a:prstGeom>
        </p:spPr>
      </p:pic>
    </p:spTree>
    <p:custDataLst>
      <p:tags r:id="rId1"/>
    </p:custDataLst>
    <p:extLst>
      <p:ext uri="{BB962C8B-B14F-4D97-AF65-F5344CB8AC3E}">
        <p14:creationId xmlns:p14="http://schemas.microsoft.com/office/powerpoint/2010/main" val="677543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57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2230059" y="1087436"/>
            <a:ext cx="7162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a:t>Fly regularly with your CFI</a:t>
            </a:r>
          </a:p>
          <a:p>
            <a:pPr>
              <a:lnSpc>
                <a:spcPct val="90000"/>
              </a:lnSpc>
              <a:spcBef>
                <a:spcPct val="70000"/>
              </a:spcBef>
              <a:tabLst>
                <a:tab pos="631825" algn="l"/>
              </a:tabLst>
              <a:defRPr/>
            </a:pPr>
            <a:r>
              <a:rPr lang="en-US" kern="0" dirty="0"/>
              <a:t>Perfect Practice</a:t>
            </a:r>
          </a:p>
          <a:p>
            <a:pPr>
              <a:lnSpc>
                <a:spcPct val="90000"/>
              </a:lnSpc>
              <a:spcBef>
                <a:spcPct val="70000"/>
              </a:spcBef>
              <a:tabLst>
                <a:tab pos="631825" algn="l"/>
              </a:tabLst>
              <a:defRPr/>
            </a:pPr>
            <a:r>
              <a:rPr lang="en-US" kern="0" dirty="0"/>
              <a:t>Document in WINGS</a:t>
            </a:r>
          </a:p>
          <a:p>
            <a:pPr marL="0" indent="0">
              <a:lnSpc>
                <a:spcPct val="90000"/>
              </a:lnSpc>
              <a:spcBef>
                <a:spcPct val="70000"/>
              </a:spcBef>
              <a:buNone/>
              <a:tabLst>
                <a:tab pos="631825" algn="l"/>
              </a:tabLst>
              <a:defRPr/>
            </a:pPr>
            <a:endParaRPr lang="en-US" kern="0" dirty="0"/>
          </a:p>
          <a:p>
            <a:pPr marL="0" indent="0">
              <a:lnSpc>
                <a:spcPct val="90000"/>
              </a:lnSpc>
              <a:spcBef>
                <a:spcPct val="70000"/>
              </a:spcBef>
              <a:buNone/>
              <a:tabLst>
                <a:tab pos="631825" algn="l"/>
              </a:tabLst>
              <a:defRPr/>
            </a:pPr>
            <a:r>
              <a:rPr lang="en-US" kern="0" dirty="0"/>
              <a:t>	</a:t>
            </a:r>
          </a:p>
        </p:txBody>
      </p:sp>
      <p:sp>
        <p:nvSpPr>
          <p:cNvPr id="2" name="Title 1"/>
          <p:cNvSpPr>
            <a:spLocks noGrp="1"/>
          </p:cNvSpPr>
          <p:nvPr>
            <p:ph type="title"/>
          </p:nvPr>
        </p:nvSpPr>
        <p:spPr/>
        <p:txBody>
          <a:bodyPr/>
          <a:lstStyle/>
          <a:p>
            <a:pPr algn="ctr"/>
            <a:r>
              <a:rPr lang="en-US" sz="3600" dirty="0"/>
              <a:t>Proficiency and Peace of Mind</a:t>
            </a:r>
          </a:p>
        </p:txBody>
      </p:sp>
      <p:sp>
        <p:nvSpPr>
          <p:cNvPr id="4" name="Slide Number Placeholder 3"/>
          <p:cNvSpPr>
            <a:spLocks noGrp="1"/>
          </p:cNvSpPr>
          <p:nvPr>
            <p:ph type="sldNum" sz="quarter" idx="4"/>
          </p:nvPr>
        </p:nvSpPr>
        <p:spPr/>
        <p:txBody>
          <a:bodyPr/>
          <a:lstStyle/>
          <a:p>
            <a:fld id="{74438B1A-AF1B-4C8B-993E-1BADE62A2451}" type="slidenum">
              <a:rPr lang="en-US" smtClean="0"/>
              <a:pPr/>
              <a:t>25</a:t>
            </a:fld>
            <a:endParaRPr lang="en-US" dirty="0"/>
          </a:p>
        </p:txBody>
      </p:sp>
      <p:pic>
        <p:nvPicPr>
          <p:cNvPr id="6" name="Picture 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606882" y="3089611"/>
            <a:ext cx="3405739" cy="25572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nvGrpSpPr>
          <p:cNvPr id="9" name="Group 8">
            <a:extLst>
              <a:ext uri="{FF2B5EF4-FFF2-40B4-BE49-F238E27FC236}">
                <a16:creationId xmlns:a16="http://schemas.microsoft.com/office/drawing/2014/main" id="{35898936-8AA0-2CCB-22E9-BAAD9B190CB2}"/>
              </a:ext>
            </a:extLst>
          </p:cNvPr>
          <p:cNvGrpSpPr/>
          <p:nvPr/>
        </p:nvGrpSpPr>
        <p:grpSpPr>
          <a:xfrm>
            <a:off x="7402117" y="1705924"/>
            <a:ext cx="3528447" cy="3050648"/>
            <a:chOff x="6712306" y="1882387"/>
            <a:chExt cx="3528447" cy="3050648"/>
          </a:xfrm>
        </p:grpSpPr>
        <p:pic>
          <p:nvPicPr>
            <p:cNvPr id="3" name="Picture 2" descr="Logo&#10;&#10;Description automatically generated">
              <a:extLst>
                <a:ext uri="{FF2B5EF4-FFF2-40B4-BE49-F238E27FC236}">
                  <a16:creationId xmlns:a16="http://schemas.microsoft.com/office/drawing/2014/main" id="{639A464B-8F50-C3E5-5170-9362D1D66465}"/>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6831592" y="1882387"/>
              <a:ext cx="3147731" cy="1073376"/>
            </a:xfrm>
            <a:prstGeom prst="rect">
              <a:avLst/>
            </a:prstGeom>
            <a:ln>
              <a:noFill/>
            </a:ln>
            <a:effectLst>
              <a:outerShdw blurRad="292100" dist="139700" dir="2700000" algn="tl" rotWithShape="0">
                <a:srgbClr val="333333">
                  <a:alpha val="65000"/>
                </a:srgbClr>
              </a:outerShdw>
            </a:effectLst>
          </p:spPr>
        </p:pic>
        <p:pic>
          <p:nvPicPr>
            <p:cNvPr id="5" name="Picture 4" descr="Logo&#10;&#10;Description automatically generated">
              <a:extLst>
                <a:ext uri="{FF2B5EF4-FFF2-40B4-BE49-F238E27FC236}">
                  <a16:creationId xmlns:a16="http://schemas.microsoft.com/office/drawing/2014/main" id="{F81093DF-E670-C435-85D3-8814DC0682AD}"/>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6712306" y="3859660"/>
              <a:ext cx="3147731" cy="1073375"/>
            </a:xfrm>
            <a:prstGeom prst="rect">
              <a:avLst/>
            </a:prstGeom>
            <a:ln>
              <a:noFill/>
            </a:ln>
            <a:effectLst>
              <a:outerShdw blurRad="292100" dist="139700" dir="2700000" algn="tl" rotWithShape="0">
                <a:srgbClr val="333333">
                  <a:alpha val="65000"/>
                </a:srgbClr>
              </a:outerShdw>
            </a:effectLst>
          </p:spPr>
        </p:pic>
        <p:pic>
          <p:nvPicPr>
            <p:cNvPr id="7" name="Picture 6" descr="Logo&#10;&#10;Description automatically generated">
              <a:extLst>
                <a:ext uri="{FF2B5EF4-FFF2-40B4-BE49-F238E27FC236}">
                  <a16:creationId xmlns:a16="http://schemas.microsoft.com/office/drawing/2014/main" id="{835F8FFF-0CE8-FE1D-A70C-58400A23AAF3}"/>
                </a:ext>
              </a:extLst>
            </p:cNvPr>
            <p:cNvPicPr>
              <a:picLocks noChangeAspect="1"/>
            </p:cNvPicPr>
            <p:nvPr/>
          </p:nvPicPr>
          <p:blipFill>
            <a:blip r:embed="rId9" cstate="print">
              <a:extLst>
                <a:ext uri="{BEBA8EAE-BF5A-486C-A8C5-ECC9F3942E4B}">
                  <a14:imgProps xmlns:a14="http://schemas.microsoft.com/office/drawing/2010/main">
                    <a14:imgLayer r:embed="rId10">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7093022" y="2892312"/>
              <a:ext cx="3147731" cy="1073376"/>
            </a:xfrm>
            <a:prstGeom prst="rect">
              <a:avLst/>
            </a:prstGeom>
            <a:ln>
              <a:noFill/>
            </a:ln>
            <a:effectLst>
              <a:outerShdw blurRad="292100" dist="139700" dir="2700000" algn="tl" rotWithShape="0">
                <a:srgbClr val="333333">
                  <a:alpha val="65000"/>
                </a:srgbClr>
              </a:outerShdw>
            </a:effectLst>
          </p:spPr>
        </p:pic>
      </p:grpSp>
    </p:spTree>
    <p:custDataLst>
      <p:tags r:id="rId1"/>
    </p:custDataLst>
    <p:extLst>
      <p:ext uri="{BB962C8B-B14F-4D97-AF65-F5344CB8AC3E}">
        <p14:creationId xmlns:p14="http://schemas.microsoft.com/office/powerpoint/2010/main" val="256038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58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FF7C3-E8C2-35B0-B8EC-90761BBFA836}"/>
              </a:ext>
            </a:extLst>
          </p:cNvPr>
          <p:cNvSpPr>
            <a:spLocks noGrp="1"/>
          </p:cNvSpPr>
          <p:nvPr>
            <p:ph type="title"/>
          </p:nvPr>
        </p:nvSpPr>
        <p:spPr>
          <a:xfrm>
            <a:off x="850063" y="502580"/>
            <a:ext cx="8907162" cy="623416"/>
          </a:xfrm>
        </p:spPr>
        <p:txBody>
          <a:bodyPr>
            <a:normAutofit fontScale="90000"/>
          </a:bodyPr>
          <a:lstStyle/>
          <a:p>
            <a:r>
              <a:rPr lang="en-US" b="1" dirty="0">
                <a:solidFill>
                  <a:srgbClr val="002060"/>
                </a:solidFill>
              </a:rPr>
              <a:t>WINGS Industry Network…</a:t>
            </a:r>
          </a:p>
        </p:txBody>
      </p:sp>
      <p:pic>
        <p:nvPicPr>
          <p:cNvPr id="5" name="Content Placeholder 4" descr="Logo, company name&#10;&#10;AI-generated content may be incorrect.">
            <a:extLst>
              <a:ext uri="{FF2B5EF4-FFF2-40B4-BE49-F238E27FC236}">
                <a16:creationId xmlns:a16="http://schemas.microsoft.com/office/drawing/2014/main" id="{458F1EC9-EE82-EE89-58F1-3E07CE9A79D4}"/>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326810" y="238683"/>
            <a:ext cx="1896106" cy="1083489"/>
          </a:xfrm>
        </p:spPr>
      </p:pic>
      <p:sp>
        <p:nvSpPr>
          <p:cNvPr id="6" name="Content Placeholder 5">
            <a:extLst>
              <a:ext uri="{FF2B5EF4-FFF2-40B4-BE49-F238E27FC236}">
                <a16:creationId xmlns:a16="http://schemas.microsoft.com/office/drawing/2014/main" id="{D1027465-6264-0972-6929-2F0277B705A5}"/>
              </a:ext>
            </a:extLst>
          </p:cNvPr>
          <p:cNvSpPr>
            <a:spLocks noGrp="1"/>
          </p:cNvSpPr>
          <p:nvPr>
            <p:ph sz="half" idx="2"/>
          </p:nvPr>
        </p:nvSpPr>
        <p:spPr>
          <a:xfrm>
            <a:off x="425758" y="1389893"/>
            <a:ext cx="8679546" cy="4351338"/>
          </a:xfrm>
        </p:spPr>
        <p:txBody>
          <a:bodyPr/>
          <a:lstStyle/>
          <a:p>
            <a:r>
              <a:rPr lang="en-US" sz="3200" b="0" dirty="0">
                <a:latin typeface="Calibri" panose="020F0502020204030204" pitchFamily="34" charset="0"/>
                <a:ea typeface="Calibri" panose="020F0502020204030204" pitchFamily="34" charset="0"/>
                <a:cs typeface="Calibri" panose="020F0502020204030204" pitchFamily="34" charset="0"/>
              </a:rPr>
              <a:t>The </a:t>
            </a:r>
            <a:r>
              <a:rPr lang="en-US" sz="3200" i="1" dirty="0">
                <a:latin typeface="Calibri" panose="020F0502020204030204" pitchFamily="34" charset="0"/>
                <a:ea typeface="Calibri" panose="020F0502020204030204" pitchFamily="34" charset="0"/>
                <a:cs typeface="Calibri" panose="020F0502020204030204" pitchFamily="34" charset="0"/>
              </a:rPr>
              <a:t>WINGS</a:t>
            </a:r>
            <a:r>
              <a:rPr lang="en-US" sz="3200" dirty="0">
                <a:latin typeface="Calibri" panose="020F0502020204030204" pitchFamily="34" charset="0"/>
                <a:ea typeface="Calibri" panose="020F0502020204030204" pitchFamily="34" charset="0"/>
                <a:cs typeface="Calibri" panose="020F0502020204030204" pitchFamily="34" charset="0"/>
              </a:rPr>
              <a:t> Sweepstakes</a:t>
            </a:r>
            <a:r>
              <a:rPr lang="en-US" sz="3200" b="0" dirty="0">
                <a:latin typeface="Calibri" panose="020F0502020204030204" pitchFamily="34" charset="0"/>
                <a:ea typeface="Calibri" panose="020F0502020204030204" pitchFamily="34" charset="0"/>
                <a:cs typeface="Calibri" panose="020F0502020204030204" pitchFamily="34" charset="0"/>
              </a:rPr>
              <a:t>, underwritten and managed by the </a:t>
            </a:r>
            <a:r>
              <a:rPr lang="en-US" sz="3200" u="sng" dirty="0">
                <a:latin typeface="Calibri" panose="020F0502020204030204" pitchFamily="34" charset="0"/>
                <a:ea typeface="Calibri" panose="020F0502020204030204" pitchFamily="34" charset="0"/>
                <a:cs typeface="Calibri" panose="020F0502020204030204" pitchFamily="34" charset="0"/>
              </a:rPr>
              <a:t>WINGS Industry Network.</a:t>
            </a:r>
          </a:p>
          <a:p>
            <a:endParaRPr lang="en-US" sz="1200" b="0" dirty="0">
              <a:latin typeface="Calibri" panose="020F0502020204030204" pitchFamily="34" charset="0"/>
              <a:ea typeface="Calibri" panose="020F0502020204030204" pitchFamily="34" charset="0"/>
              <a:cs typeface="Calibri" panose="020F0502020204030204" pitchFamily="34" charset="0"/>
            </a:endParaRPr>
          </a:p>
          <a:p>
            <a:r>
              <a:rPr lang="en-US" sz="3200" b="0" dirty="0">
                <a:latin typeface="Calibri" panose="020F0502020204030204" pitchFamily="34" charset="0"/>
                <a:ea typeface="Calibri" panose="020F0502020204030204" pitchFamily="34" charset="0"/>
                <a:cs typeface="Calibri" panose="020F0502020204030204" pitchFamily="34" charset="0"/>
              </a:rPr>
              <a:t>Go to the FAASTeam, Team Member Rewards page to learn more about how to enter a chance to win one of ten annual prizes.</a:t>
            </a:r>
          </a:p>
          <a:p>
            <a:endParaRPr lang="en-US" sz="1200" b="0" dirty="0">
              <a:latin typeface="Calibri" panose="020F0502020204030204" pitchFamily="34" charset="0"/>
              <a:ea typeface="Calibri" panose="020F0502020204030204" pitchFamily="34" charset="0"/>
              <a:cs typeface="Calibri" panose="020F0502020204030204" pitchFamily="34" charset="0"/>
            </a:endParaRPr>
          </a:p>
          <a:p>
            <a:r>
              <a:rPr lang="en-US" sz="3200" b="0" dirty="0">
                <a:latin typeface="Calibri" panose="020F0502020204030204" pitchFamily="34" charset="0"/>
                <a:ea typeface="Calibri" panose="020F0502020204030204" pitchFamily="34" charset="0"/>
                <a:cs typeface="Calibri" panose="020F0502020204030204" pitchFamily="34" charset="0"/>
              </a:rPr>
              <a:t>Contest rules can be found on the </a:t>
            </a:r>
            <a:r>
              <a:rPr lang="en-US" sz="3200" dirty="0">
                <a:latin typeface="Calibri" panose="020F0502020204030204" pitchFamily="34" charset="0"/>
                <a:ea typeface="Calibri" panose="020F0502020204030204" pitchFamily="34" charset="0"/>
                <a:cs typeface="Calibri" panose="020F0502020204030204" pitchFamily="34" charset="0"/>
              </a:rPr>
              <a:t>WINGS Industry Network Website:  </a:t>
            </a:r>
            <a:r>
              <a:rPr lang="en-US" sz="3200" dirty="0" err="1">
                <a:solidFill>
                  <a:srgbClr val="0070C0"/>
                </a:solidFill>
                <a:latin typeface="Calibri" panose="020F0502020204030204" pitchFamily="34" charset="0"/>
                <a:ea typeface="Calibri" panose="020F0502020204030204" pitchFamily="34" charset="0"/>
                <a:cs typeface="Calibri" panose="020F0502020204030204" pitchFamily="34" charset="0"/>
              </a:rPr>
              <a:t>wingsindustry.com</a:t>
            </a:r>
            <a:endParaRPr lang="en-US" sz="3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endParaRPr lang="en-US" b="1" u="sng" dirty="0"/>
          </a:p>
        </p:txBody>
      </p:sp>
      <p:pic>
        <p:nvPicPr>
          <p:cNvPr id="8" name="Picture 7">
            <a:extLst>
              <a:ext uri="{FF2B5EF4-FFF2-40B4-BE49-F238E27FC236}">
                <a16:creationId xmlns:a16="http://schemas.microsoft.com/office/drawing/2014/main" id="{7CF4E31D-D463-4394-B428-56CDC7D2391A}"/>
              </a:ext>
            </a:extLst>
          </p:cNvPr>
          <p:cNvPicPr>
            <a:picLocks noChangeAspect="1"/>
          </p:cNvPicPr>
          <p:nvPr/>
        </p:nvPicPr>
        <p:blipFill>
          <a:blip r:embed="rId5"/>
          <a:stretch>
            <a:fillRect/>
          </a:stretch>
        </p:blipFill>
        <p:spPr>
          <a:xfrm>
            <a:off x="8809188" y="758365"/>
            <a:ext cx="3047850" cy="2535257"/>
          </a:xfrm>
          <a:prstGeom prst="rect">
            <a:avLst/>
          </a:prstGeom>
        </p:spPr>
      </p:pic>
      <p:pic>
        <p:nvPicPr>
          <p:cNvPr id="4" name="Picture 3">
            <a:extLst>
              <a:ext uri="{FF2B5EF4-FFF2-40B4-BE49-F238E27FC236}">
                <a16:creationId xmlns:a16="http://schemas.microsoft.com/office/drawing/2014/main" id="{6EB160D8-4056-A574-3322-60687BCD0C32}"/>
              </a:ext>
            </a:extLst>
          </p:cNvPr>
          <p:cNvPicPr>
            <a:picLocks noChangeAspect="1"/>
          </p:cNvPicPr>
          <p:nvPr/>
        </p:nvPicPr>
        <p:blipFill>
          <a:blip r:embed="rId6"/>
          <a:stretch>
            <a:fillRect/>
          </a:stretch>
        </p:blipFill>
        <p:spPr>
          <a:xfrm>
            <a:off x="9401420" y="3293622"/>
            <a:ext cx="1863385" cy="1866372"/>
          </a:xfrm>
          <a:prstGeom prst="rect">
            <a:avLst/>
          </a:prstGeom>
        </p:spPr>
      </p:pic>
    </p:spTree>
    <p:custDataLst>
      <p:tags r:id="rId1"/>
    </p:custDataLst>
    <p:extLst>
      <p:ext uri="{BB962C8B-B14F-4D97-AF65-F5344CB8AC3E}">
        <p14:creationId xmlns:p14="http://schemas.microsoft.com/office/powerpoint/2010/main" val="649329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344488"/>
            <a:ext cx="11208327" cy="1299672"/>
          </a:xfrm>
        </p:spPr>
        <p:txBody>
          <a:bodyPr/>
          <a:lstStyle/>
          <a:p>
            <a:r>
              <a:rPr lang="en-US" dirty="0"/>
              <a:t>Safety Management Systems (SMS)</a:t>
            </a:r>
            <a:br>
              <a:rPr lang="en-US" dirty="0"/>
            </a:br>
            <a:r>
              <a:rPr lang="en-US" dirty="0"/>
              <a:t>Coming to General Aviation</a:t>
            </a:r>
          </a:p>
        </p:txBody>
      </p:sp>
      <p:pic>
        <p:nvPicPr>
          <p:cNvPr id="4" name="Content Placeholder 3"/>
          <p:cNvPicPr>
            <a:picLocks noGrp="1" noChangeAspect="1"/>
          </p:cNvPicPr>
          <p:nvPr>
            <p:ph idx="1"/>
          </p:nvPr>
        </p:nvPicPr>
        <p:blipFill rotWithShape="1">
          <a:blip r:embed="rId4"/>
          <a:srcRect t="32064" b="12815"/>
          <a:stretch/>
        </p:blipFill>
        <p:spPr>
          <a:xfrm>
            <a:off x="2423416" y="2101361"/>
            <a:ext cx="7585491" cy="2690447"/>
          </a:xfrm>
          <a:prstGeom prst="rect">
            <a:avLst/>
          </a:prstGeom>
        </p:spPr>
      </p:pic>
      <p:sp>
        <p:nvSpPr>
          <p:cNvPr id="5" name="Rectangle 4"/>
          <p:cNvSpPr/>
          <p:nvPr/>
        </p:nvSpPr>
        <p:spPr bwMode="auto">
          <a:xfrm>
            <a:off x="-3956538" y="1248508"/>
            <a:ext cx="2936630" cy="170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6" name="Rectangle 5"/>
          <p:cNvSpPr/>
          <p:nvPr/>
        </p:nvSpPr>
        <p:spPr bwMode="auto">
          <a:xfrm>
            <a:off x="2602524" y="2004645"/>
            <a:ext cx="2532184" cy="131884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7" name="Rectangle 6"/>
          <p:cNvSpPr/>
          <p:nvPr/>
        </p:nvSpPr>
        <p:spPr bwMode="auto">
          <a:xfrm>
            <a:off x="2423416" y="3337240"/>
            <a:ext cx="2711292" cy="11605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8" name="Rectangle 7"/>
          <p:cNvSpPr/>
          <p:nvPr/>
        </p:nvSpPr>
        <p:spPr bwMode="auto">
          <a:xfrm>
            <a:off x="7297615" y="2101361"/>
            <a:ext cx="2497016" cy="157382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9" name="Rectangle 8"/>
          <p:cNvSpPr/>
          <p:nvPr/>
        </p:nvSpPr>
        <p:spPr bwMode="auto">
          <a:xfrm>
            <a:off x="7297615" y="3675185"/>
            <a:ext cx="2497016" cy="157382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10" name="TextBox 9"/>
          <p:cNvSpPr txBox="1"/>
          <p:nvPr/>
        </p:nvSpPr>
        <p:spPr bwMode="auto">
          <a:xfrm>
            <a:off x="211333" y="5120731"/>
            <a:ext cx="75269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dirty="0">
                <a:hlinkClick r:id="rId5"/>
              </a:rPr>
              <a:t>https://www.faa.gov/about/initiatives/</a:t>
            </a:r>
            <a:r>
              <a:rPr lang="en-US" dirty="0"/>
              <a:t>sms  </a:t>
            </a:r>
            <a:endParaRPr lang="en-US" sz="1200" b="1" dirty="0">
              <a:solidFill>
                <a:srgbClr val="C0C0C0"/>
              </a:solidFill>
            </a:endParaRPr>
          </a:p>
        </p:txBody>
      </p:sp>
      <p:pic>
        <p:nvPicPr>
          <p:cNvPr id="12" name="Picture 11">
            <a:extLst>
              <a:ext uri="{FF2B5EF4-FFF2-40B4-BE49-F238E27FC236}">
                <a16:creationId xmlns:a16="http://schemas.microsoft.com/office/drawing/2014/main" id="{DDBAC8C9-B887-B928-EB25-91448B6180AC}"/>
              </a:ext>
            </a:extLst>
          </p:cNvPr>
          <p:cNvPicPr>
            <a:picLocks noChangeAspect="1"/>
          </p:cNvPicPr>
          <p:nvPr/>
        </p:nvPicPr>
        <p:blipFill>
          <a:blip r:embed="rId6"/>
          <a:stretch>
            <a:fillRect/>
          </a:stretch>
        </p:blipFill>
        <p:spPr>
          <a:xfrm>
            <a:off x="9460521" y="3182815"/>
            <a:ext cx="2497017" cy="2497017"/>
          </a:xfrm>
          <a:prstGeom prst="rect">
            <a:avLst/>
          </a:prstGeom>
        </p:spPr>
      </p:pic>
      <p:pic>
        <p:nvPicPr>
          <p:cNvPr id="14" name="Picture 13" descr="Logo, company name&#10;&#10;Description automatically generated">
            <a:extLst>
              <a:ext uri="{FF2B5EF4-FFF2-40B4-BE49-F238E27FC236}">
                <a16:creationId xmlns:a16="http://schemas.microsoft.com/office/drawing/2014/main" id="{37C4B584-B8A1-F826-685A-625E9A8D70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47420" y="4164376"/>
            <a:ext cx="523218" cy="515474"/>
          </a:xfrm>
          <a:prstGeom prst="rect">
            <a:avLst/>
          </a:prstGeom>
        </p:spPr>
      </p:pic>
    </p:spTree>
    <p:custDataLst>
      <p:tags r:id="rId1"/>
    </p:custDataLst>
    <p:extLst>
      <p:ext uri="{BB962C8B-B14F-4D97-AF65-F5344CB8AC3E}">
        <p14:creationId xmlns:p14="http://schemas.microsoft.com/office/powerpoint/2010/main" val="426195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57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Thank you for attending!</a:t>
            </a:r>
            <a:r>
              <a:rPr lang="en-US" dirty="0"/>
              <a:t>	</a:t>
            </a:r>
          </a:p>
        </p:txBody>
      </p:sp>
      <p:sp>
        <p:nvSpPr>
          <p:cNvPr id="3" name="Content Placeholder 2"/>
          <p:cNvSpPr>
            <a:spLocks noGrp="1"/>
          </p:cNvSpPr>
          <p:nvPr>
            <p:ph idx="1"/>
          </p:nvPr>
        </p:nvSpPr>
        <p:spPr>
          <a:xfrm>
            <a:off x="1952626" y="1063135"/>
            <a:ext cx="8050213" cy="4391025"/>
          </a:xfrm>
        </p:spPr>
        <p:txBody>
          <a:bodyPr/>
          <a:lstStyle/>
          <a:p>
            <a:r>
              <a:rPr lang="en-US" dirty="0"/>
              <a:t>You are vital members of our GA safety community</a:t>
            </a:r>
          </a:p>
        </p:txBody>
      </p:sp>
      <p:sp>
        <p:nvSpPr>
          <p:cNvPr id="4" name="Slide Number Placeholder 3"/>
          <p:cNvSpPr>
            <a:spLocks noGrp="1"/>
          </p:cNvSpPr>
          <p:nvPr>
            <p:ph type="sldNum" sz="quarter" idx="4"/>
          </p:nvPr>
        </p:nvSpPr>
        <p:spPr/>
        <p:txBody>
          <a:bodyPr/>
          <a:lstStyle/>
          <a:p>
            <a:fld id="{74438B1A-AF1B-4C8B-993E-1BADE62A2451}" type="slidenum">
              <a:rPr lang="en-US" smtClean="0"/>
              <a:pPr/>
              <a:t>28</a:t>
            </a:fld>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2737" y="3663869"/>
            <a:ext cx="2792324" cy="20956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5371" y="1666061"/>
            <a:ext cx="3003829" cy="22543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nvGrpSpPr>
          <p:cNvPr id="7" name="Group 6">
            <a:extLst>
              <a:ext uri="{FF2B5EF4-FFF2-40B4-BE49-F238E27FC236}">
                <a16:creationId xmlns:a16="http://schemas.microsoft.com/office/drawing/2014/main" id="{7F42BDF9-C403-B3BC-3572-D6FF73660917}"/>
              </a:ext>
            </a:extLst>
          </p:cNvPr>
          <p:cNvGrpSpPr/>
          <p:nvPr/>
        </p:nvGrpSpPr>
        <p:grpSpPr>
          <a:xfrm>
            <a:off x="1080817" y="2138545"/>
            <a:ext cx="3528447" cy="3050648"/>
            <a:chOff x="2069877" y="2185270"/>
            <a:chExt cx="3528447" cy="3050648"/>
          </a:xfrm>
        </p:grpSpPr>
        <p:pic>
          <p:nvPicPr>
            <p:cNvPr id="9" name="Picture 8" descr="Logo&#10;&#10;Description automatically generated">
              <a:extLst>
                <a:ext uri="{FF2B5EF4-FFF2-40B4-BE49-F238E27FC236}">
                  <a16:creationId xmlns:a16="http://schemas.microsoft.com/office/drawing/2014/main" id="{1CB6E421-4D8B-1759-C978-92A25A39CA2B}"/>
                </a:ext>
              </a:extLst>
            </p:cNvPr>
            <p:cNvPicPr>
              <a:picLocks noChangeAspect="1"/>
            </p:cNvPicPr>
            <p:nvPr/>
          </p:nvPicPr>
          <p:blipFill>
            <a:blip r:embed="rId6" cstate="print">
              <a:extLst>
                <a:ext uri="{BEBA8EAE-BF5A-486C-A8C5-ECC9F3942E4B}">
                  <a14:imgProps xmlns:a14="http://schemas.microsoft.com/office/drawing/2010/main">
                    <a14:imgLayer r:embed="rId7">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189163" y="2185270"/>
              <a:ext cx="3147731" cy="1073376"/>
            </a:xfrm>
            <a:prstGeom prst="rect">
              <a:avLst/>
            </a:prstGeom>
            <a:ln>
              <a:noFill/>
            </a:ln>
            <a:effectLst>
              <a:outerShdw blurRad="292100" dist="139700" dir="2700000" algn="tl" rotWithShape="0">
                <a:srgbClr val="333333">
                  <a:alpha val="65000"/>
                </a:srgbClr>
              </a:outerShdw>
            </a:effectLst>
          </p:spPr>
        </p:pic>
        <p:pic>
          <p:nvPicPr>
            <p:cNvPr id="11" name="Picture 10" descr="Logo&#10;&#10;Description automatically generated">
              <a:extLst>
                <a:ext uri="{FF2B5EF4-FFF2-40B4-BE49-F238E27FC236}">
                  <a16:creationId xmlns:a16="http://schemas.microsoft.com/office/drawing/2014/main" id="{362BEF64-EBB7-5E62-C562-236AE41A7446}"/>
                </a:ext>
              </a:extLst>
            </p:cNvPr>
            <p:cNvPicPr>
              <a:picLocks noChangeAspect="1"/>
            </p:cNvPicPr>
            <p:nvPr/>
          </p:nvPicPr>
          <p:blipFill>
            <a:blip r:embed="rId8" cstate="print">
              <a:extLst>
                <a:ext uri="{BEBA8EAE-BF5A-486C-A8C5-ECC9F3942E4B}">
                  <a14:imgProps xmlns:a14="http://schemas.microsoft.com/office/drawing/2010/main">
                    <a14:imgLayer r:embed="rId9">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069877" y="4162543"/>
              <a:ext cx="3147731" cy="1073375"/>
            </a:xfrm>
            <a:prstGeom prst="rect">
              <a:avLst/>
            </a:prstGeom>
            <a:ln>
              <a:noFill/>
            </a:ln>
            <a:effectLst>
              <a:outerShdw blurRad="292100" dist="139700" dir="2700000" algn="tl" rotWithShape="0">
                <a:srgbClr val="333333">
                  <a:alpha val="65000"/>
                </a:srgbClr>
              </a:outerShdw>
            </a:effectLst>
          </p:spPr>
        </p:pic>
        <p:pic>
          <p:nvPicPr>
            <p:cNvPr id="13" name="Picture 12" descr="Logo&#10;&#10;Description automatically generated">
              <a:extLst>
                <a:ext uri="{FF2B5EF4-FFF2-40B4-BE49-F238E27FC236}">
                  <a16:creationId xmlns:a16="http://schemas.microsoft.com/office/drawing/2014/main" id="{1742D320-EF9E-0ACB-49B7-60417E0F1016}"/>
                </a:ext>
              </a:extLst>
            </p:cNvPr>
            <p:cNvPicPr>
              <a:picLocks noChangeAspect="1"/>
            </p:cNvPicPr>
            <p:nvPr/>
          </p:nvPicPr>
          <p:blipFill>
            <a:blip r:embed="rId10" cstate="print">
              <a:extLst>
                <a:ext uri="{BEBA8EAE-BF5A-486C-A8C5-ECC9F3942E4B}">
                  <a14:imgProps xmlns:a14="http://schemas.microsoft.com/office/drawing/2010/main">
                    <a14:imgLayer r:embed="rId11">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450593" y="3195195"/>
              <a:ext cx="3147731" cy="1073376"/>
            </a:xfrm>
            <a:prstGeom prst="rect">
              <a:avLst/>
            </a:prstGeom>
            <a:ln>
              <a:noFill/>
            </a:ln>
            <a:effectLst>
              <a:outerShdw blurRad="292100" dist="139700" dir="2700000" algn="tl" rotWithShape="0">
                <a:srgbClr val="333333">
                  <a:alpha val="65000"/>
                </a:srgbClr>
              </a:outerShdw>
            </a:effectLst>
          </p:spPr>
        </p:pic>
      </p:grpSp>
    </p:spTree>
    <p:custDataLst>
      <p:tags r:id="rId1"/>
    </p:custDataLst>
    <p:extLst>
      <p:ext uri="{BB962C8B-B14F-4D97-AF65-F5344CB8AC3E}">
        <p14:creationId xmlns:p14="http://schemas.microsoft.com/office/powerpoint/2010/main" val="462660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6" y="498758"/>
            <a:ext cx="4940269" cy="1395412"/>
          </a:xfrm>
        </p:spPr>
        <p:txBody>
          <a:bodyPr/>
          <a:lstStyle/>
          <a:p>
            <a:r>
              <a:rPr lang="en-US" sz="3600" dirty="0"/>
              <a:t>The FAA Safety Team Presents:</a:t>
            </a:r>
          </a:p>
        </p:txBody>
      </p:sp>
      <p:sp>
        <p:nvSpPr>
          <p:cNvPr id="32780" name="Rectangle 12"/>
          <p:cNvSpPr>
            <a:spLocks noGrp="1" noChangeArrowheads="1"/>
          </p:cNvSpPr>
          <p:nvPr>
            <p:ph type="subTitle" idx="1"/>
          </p:nvPr>
        </p:nvSpPr>
        <p:spPr>
          <a:xfrm>
            <a:off x="227476" y="2232745"/>
            <a:ext cx="5477369" cy="1196255"/>
          </a:xfrm>
        </p:spPr>
        <p:txBody>
          <a:bodyPr/>
          <a:lstStyle/>
          <a:p>
            <a:pPr algn="l"/>
            <a:r>
              <a:rPr lang="en-US" dirty="0"/>
              <a:t>Topic of the Month – April</a:t>
            </a:r>
            <a:br>
              <a:rPr lang="en-US" dirty="0"/>
            </a:br>
            <a:r>
              <a:rPr lang="en-US" dirty="0"/>
              <a:t>Angle of Attack Awareness</a:t>
            </a:r>
            <a:endParaRPr lang="en-US" dirty="0">
              <a:solidFill>
                <a:schemeClr val="tx1"/>
              </a:solidFill>
            </a:endParaRPr>
          </a:p>
        </p:txBody>
      </p:sp>
    </p:spTree>
    <p:custDataLst>
      <p:tags r:id="rId1"/>
    </p:custDataLst>
    <p:extLst>
      <p:ext uri="{BB962C8B-B14F-4D97-AF65-F5344CB8AC3E}">
        <p14:creationId xmlns:p14="http://schemas.microsoft.com/office/powerpoint/2010/main" val="239927286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7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3C37D-40B4-C1FB-E24C-8E9ECFF40347}"/>
              </a:ext>
            </a:extLst>
          </p:cNvPr>
          <p:cNvSpPr>
            <a:spLocks noGrp="1"/>
          </p:cNvSpPr>
          <p:nvPr>
            <p:ph type="title"/>
          </p:nvPr>
        </p:nvSpPr>
        <p:spPr/>
        <p:txBody>
          <a:bodyPr/>
          <a:lstStyle/>
          <a:p>
            <a:r>
              <a:rPr lang="en-US" dirty="0"/>
              <a:t>Overview</a:t>
            </a:r>
          </a:p>
        </p:txBody>
      </p:sp>
      <p:sp>
        <p:nvSpPr>
          <p:cNvPr id="4" name="Slide Number Placeholder 3">
            <a:extLst>
              <a:ext uri="{FF2B5EF4-FFF2-40B4-BE49-F238E27FC236}">
                <a16:creationId xmlns:a16="http://schemas.microsoft.com/office/drawing/2014/main" id="{4595B8E2-3A80-ACEB-CCD3-ACDF793DD614}"/>
              </a:ext>
            </a:extLst>
          </p:cNvPr>
          <p:cNvSpPr>
            <a:spLocks noGrp="1"/>
          </p:cNvSpPr>
          <p:nvPr>
            <p:ph type="sldNum" sz="quarter" idx="4"/>
          </p:nvPr>
        </p:nvSpPr>
        <p:spPr/>
        <p:txBody>
          <a:bodyPr/>
          <a:lstStyle/>
          <a:p>
            <a:fld id="{74438B1A-AF1B-4C8B-993E-1BADE62A2451}" type="slidenum">
              <a:rPr lang="en-US" smtClean="0"/>
              <a:pPr/>
              <a:t>3</a:t>
            </a:fld>
            <a:endParaRPr lang="en-US" dirty="0"/>
          </a:p>
        </p:txBody>
      </p:sp>
      <p:sp>
        <p:nvSpPr>
          <p:cNvPr id="8" name="Content Placeholder 7">
            <a:extLst>
              <a:ext uri="{FF2B5EF4-FFF2-40B4-BE49-F238E27FC236}">
                <a16:creationId xmlns:a16="http://schemas.microsoft.com/office/drawing/2014/main" id="{12814B26-B89F-3956-1164-2DA57F212E00}"/>
              </a:ext>
            </a:extLst>
          </p:cNvPr>
          <p:cNvSpPr txBox="1">
            <a:spLocks noGrp="1"/>
          </p:cNvSpPr>
          <p:nvPr>
            <p:ph idx="1"/>
          </p:nvPr>
        </p:nvSpPr>
        <p:spPr bwMode="auto">
          <a:xfrm>
            <a:off x="7579644" y="5285483"/>
            <a:ext cx="39949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dirty="0">
                <a:solidFill>
                  <a:srgbClr val="002060"/>
                </a:solidFill>
              </a:rPr>
              <a:t>*GAJSC – General Aviation Joint Safety Committee</a:t>
            </a:r>
          </a:p>
        </p:txBody>
      </p:sp>
      <p:sp>
        <p:nvSpPr>
          <p:cNvPr id="9" name="Content Placeholder 2">
            <a:extLst>
              <a:ext uri="{FF2B5EF4-FFF2-40B4-BE49-F238E27FC236}">
                <a16:creationId xmlns:a16="http://schemas.microsoft.com/office/drawing/2014/main" id="{9984A166-7383-2CB5-E7FF-F742E5B6997E}"/>
              </a:ext>
            </a:extLst>
          </p:cNvPr>
          <p:cNvSpPr txBox="1">
            <a:spLocks/>
          </p:cNvSpPr>
          <p:nvPr/>
        </p:nvSpPr>
        <p:spPr bwMode="auto">
          <a:xfrm>
            <a:off x="679121" y="1266388"/>
            <a:ext cx="87376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altLang="en-US" kern="0" dirty="0">
                <a:ea typeface="ＭＳ Ｐゴシック" pitchFamily="34" charset="-128"/>
              </a:rPr>
              <a:t>GAJSC Loss of Control Accident Study</a:t>
            </a:r>
          </a:p>
          <a:p>
            <a:r>
              <a:rPr lang="en-US" altLang="en-US" kern="0" dirty="0">
                <a:ea typeface="ＭＳ Ｐゴシック" pitchFamily="34" charset="-128"/>
              </a:rPr>
              <a:t>Current Accident Statistics</a:t>
            </a:r>
          </a:p>
          <a:p>
            <a:r>
              <a:rPr lang="en-US" altLang="en-US" kern="0" dirty="0">
                <a:ea typeface="ＭＳ Ｐゴシック" pitchFamily="34" charset="-128"/>
              </a:rPr>
              <a:t>Stall aerodynamics</a:t>
            </a:r>
          </a:p>
          <a:p>
            <a:r>
              <a:rPr lang="en-US" altLang="en-US" kern="0" dirty="0">
                <a:ea typeface="ＭＳ Ｐゴシック" pitchFamily="34" charset="-128"/>
              </a:rPr>
              <a:t>AOA Indicators</a:t>
            </a:r>
          </a:p>
          <a:p>
            <a:pPr marL="0" indent="0">
              <a:buNone/>
            </a:pPr>
            <a:endParaRPr lang="en-US" altLang="en-US" kern="0" dirty="0">
              <a:ea typeface="ＭＳ Ｐゴシック" pitchFamily="34" charset="-128"/>
            </a:endParaRPr>
          </a:p>
          <a:p>
            <a:endParaRPr lang="en-US" altLang="en-US" kern="0" dirty="0">
              <a:ea typeface="ＭＳ Ｐゴシック" pitchFamily="34" charset="-128"/>
            </a:endParaRPr>
          </a:p>
          <a:p>
            <a:endParaRPr lang="en-US" altLang="en-US" kern="0" dirty="0">
              <a:ea typeface="ＭＳ Ｐゴシック" pitchFamily="34" charset="-128"/>
            </a:endParaRPr>
          </a:p>
        </p:txBody>
      </p:sp>
      <p:grpSp>
        <p:nvGrpSpPr>
          <p:cNvPr id="10" name="Group 9">
            <a:extLst>
              <a:ext uri="{FF2B5EF4-FFF2-40B4-BE49-F238E27FC236}">
                <a16:creationId xmlns:a16="http://schemas.microsoft.com/office/drawing/2014/main" id="{42C6BDE2-70DB-6E0B-F961-C0231AFBED0F}"/>
              </a:ext>
            </a:extLst>
          </p:cNvPr>
          <p:cNvGrpSpPr/>
          <p:nvPr/>
        </p:nvGrpSpPr>
        <p:grpSpPr>
          <a:xfrm rot="696486">
            <a:off x="8030101" y="936169"/>
            <a:ext cx="3239480" cy="3817264"/>
            <a:chOff x="9065623" y="1541417"/>
            <a:chExt cx="2277081" cy="2908294"/>
          </a:xfrm>
        </p:grpSpPr>
        <p:pic>
          <p:nvPicPr>
            <p:cNvPr id="11" name="Picture 10">
              <a:extLst>
                <a:ext uri="{FF2B5EF4-FFF2-40B4-BE49-F238E27FC236}">
                  <a16:creationId xmlns:a16="http://schemas.microsoft.com/office/drawing/2014/main" id="{16651F5A-F961-C489-2FC8-591D678DCC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4813" y="1541417"/>
              <a:ext cx="2237891" cy="29082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cxnSp>
          <p:nvCxnSpPr>
            <p:cNvPr id="12" name="Straight Connector 11">
              <a:extLst>
                <a:ext uri="{FF2B5EF4-FFF2-40B4-BE49-F238E27FC236}">
                  <a16:creationId xmlns:a16="http://schemas.microsoft.com/office/drawing/2014/main" id="{3CB4D5A5-0213-32E7-B33A-8AB7201AD0D6}"/>
                </a:ext>
              </a:extLst>
            </p:cNvPr>
            <p:cNvCxnSpPr/>
            <p:nvPr/>
          </p:nvCxnSpPr>
          <p:spPr bwMode="auto">
            <a:xfrm>
              <a:off x="9065623" y="1541417"/>
              <a:ext cx="39190" cy="2908294"/>
            </a:xfrm>
            <a:prstGeom prst="line">
              <a:avLst/>
            </a:prstGeom>
            <a:noFill/>
            <a:ln w="146050" cap="flat" cmpd="sng" algn="ctr">
              <a:solidFill>
                <a:schemeClr val="accent5">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ustDataLst>
      <p:tags r:id="rId1"/>
    </p:custDataLst>
    <p:extLst>
      <p:ext uri="{BB962C8B-B14F-4D97-AF65-F5344CB8AC3E}">
        <p14:creationId xmlns:p14="http://schemas.microsoft.com/office/powerpoint/2010/main" val="2093908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71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Year Look Back at GA Accidents</a:t>
            </a:r>
          </a:p>
        </p:txBody>
      </p:sp>
      <p:sp>
        <p:nvSpPr>
          <p:cNvPr id="3" name="Content Placeholder 2"/>
          <p:cNvSpPr>
            <a:spLocks noGrp="1"/>
          </p:cNvSpPr>
          <p:nvPr>
            <p:ph idx="1"/>
          </p:nvPr>
        </p:nvSpPr>
        <p:spPr>
          <a:xfrm>
            <a:off x="1367805" y="1146912"/>
            <a:ext cx="9456389" cy="4223219"/>
          </a:xfrm>
        </p:spPr>
        <p:txBody>
          <a:bodyPr/>
          <a:lstStyle/>
          <a:p>
            <a:pPr marL="0" indent="0">
              <a:buNone/>
            </a:pPr>
            <a:r>
              <a:rPr lang="en-US" b="0" dirty="0"/>
              <a:t>Accident Total – 15,928</a:t>
            </a:r>
          </a:p>
          <a:p>
            <a:r>
              <a:rPr lang="en-US" dirty="0"/>
              <a:t>Total number of accidents involving </a:t>
            </a:r>
          </a:p>
          <a:p>
            <a:pPr marL="0" indent="0">
              <a:buNone/>
            </a:pPr>
            <a:r>
              <a:rPr lang="en-US" dirty="0"/>
              <a:t>    Angle of Attack as a causal factor – 5.1% or 819</a:t>
            </a:r>
          </a:p>
          <a:p>
            <a:pPr marL="0" indent="0">
              <a:buNone/>
            </a:pPr>
            <a:r>
              <a:rPr lang="en-US" dirty="0"/>
              <a:t>    Of those 5.1%, nearly half (401) were fatal.</a:t>
            </a:r>
          </a:p>
          <a:p>
            <a:pPr marL="0" indent="0">
              <a:buNone/>
            </a:pPr>
            <a:endParaRPr lang="en-US" sz="1100" dirty="0"/>
          </a:p>
          <a:p>
            <a:pPr marL="0" indent="0">
              <a:buNone/>
            </a:pPr>
            <a:r>
              <a:rPr lang="en-US" b="0" dirty="0"/>
              <a:t>Of the Angle of Attack related accidents:</a:t>
            </a:r>
          </a:p>
          <a:p>
            <a:r>
              <a:rPr lang="en-US" b="0" dirty="0"/>
              <a:t>Roughly half were pilot induced</a:t>
            </a:r>
          </a:p>
          <a:p>
            <a:r>
              <a:rPr lang="en-US" b="0" dirty="0"/>
              <a:t>Roughly the other half, Pilot Capability was cited as airspeed was not attained or maintained </a:t>
            </a:r>
          </a:p>
        </p:txBody>
      </p:sp>
    </p:spTree>
    <p:custDataLst>
      <p:tags r:id="rId1"/>
    </p:custDataLst>
    <p:extLst>
      <p:ext uri="{BB962C8B-B14F-4D97-AF65-F5344CB8AC3E}">
        <p14:creationId xmlns:p14="http://schemas.microsoft.com/office/powerpoint/2010/main" val="2351114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9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FD-E530-2812-1494-F21217F4B418}"/>
              </a:ext>
            </a:extLst>
          </p:cNvPr>
          <p:cNvSpPr>
            <a:spLocks noGrp="1"/>
          </p:cNvSpPr>
          <p:nvPr>
            <p:ph type="title"/>
          </p:nvPr>
        </p:nvSpPr>
        <p:spPr>
          <a:xfrm>
            <a:off x="7754152" y="758552"/>
            <a:ext cx="3896459" cy="2878432"/>
          </a:xfrm>
        </p:spPr>
        <p:txBody>
          <a:bodyPr/>
          <a:lstStyle/>
          <a:p>
            <a:pPr algn="ctr"/>
            <a:r>
              <a:rPr lang="en-US" dirty="0"/>
              <a:t>Data collection Source:   </a:t>
            </a:r>
            <a:br>
              <a:rPr lang="en-US" dirty="0"/>
            </a:br>
            <a:r>
              <a:rPr lang="en-US" dirty="0"/>
              <a:t>NTSB CAROL</a:t>
            </a:r>
          </a:p>
        </p:txBody>
      </p:sp>
      <p:sp>
        <p:nvSpPr>
          <p:cNvPr id="4" name="Slide Number Placeholder 3">
            <a:extLst>
              <a:ext uri="{FF2B5EF4-FFF2-40B4-BE49-F238E27FC236}">
                <a16:creationId xmlns:a16="http://schemas.microsoft.com/office/drawing/2014/main" id="{81DA5A50-4E06-20EE-C22F-D6416E468C97}"/>
              </a:ext>
            </a:extLst>
          </p:cNvPr>
          <p:cNvSpPr>
            <a:spLocks noGrp="1"/>
          </p:cNvSpPr>
          <p:nvPr>
            <p:ph type="sldNum" sz="quarter" idx="4"/>
          </p:nvPr>
        </p:nvSpPr>
        <p:spPr/>
        <p:txBody>
          <a:bodyPr/>
          <a:lstStyle/>
          <a:p>
            <a:fld id="{74438B1A-AF1B-4C8B-993E-1BADE62A2451}" type="slidenum">
              <a:rPr lang="en-US" smtClean="0"/>
              <a:pPr/>
              <a:t>5</a:t>
            </a:fld>
            <a:endParaRPr lang="en-US" dirty="0"/>
          </a:p>
        </p:txBody>
      </p:sp>
      <p:pic>
        <p:nvPicPr>
          <p:cNvPr id="7" name="Content Placeholder 6">
            <a:extLst>
              <a:ext uri="{FF2B5EF4-FFF2-40B4-BE49-F238E27FC236}">
                <a16:creationId xmlns:a16="http://schemas.microsoft.com/office/drawing/2014/main" id="{08053407-E6C1-B191-9B73-3D2C7C5A6A8D}"/>
              </a:ext>
            </a:extLst>
          </p:cNvPr>
          <p:cNvPicPr>
            <a:picLocks noGrp="1" noChangeAspect="1"/>
          </p:cNvPicPr>
          <p:nvPr>
            <p:ph idx="1"/>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290145" y="142181"/>
            <a:ext cx="6938471" cy="6563419"/>
          </a:xfrm>
        </p:spPr>
      </p:pic>
      <p:sp>
        <p:nvSpPr>
          <p:cNvPr id="8" name="Rectangle 7">
            <a:extLst>
              <a:ext uri="{FF2B5EF4-FFF2-40B4-BE49-F238E27FC236}">
                <a16:creationId xmlns:a16="http://schemas.microsoft.com/office/drawing/2014/main" id="{60DA41AC-5EA3-96CC-5836-878D3A1AFAAC}"/>
              </a:ext>
            </a:extLst>
          </p:cNvPr>
          <p:cNvSpPr/>
          <p:nvPr/>
        </p:nvSpPr>
        <p:spPr bwMode="auto">
          <a:xfrm>
            <a:off x="445169" y="1239253"/>
            <a:ext cx="1167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None/>
              <a:tabLst/>
            </a:pPr>
            <a:r>
              <a:rPr kumimoji="0" lang="en-US" sz="2400" b="0" i="0" u="none" strike="noStrike" cap="none" normalizeH="0" baseline="0" dirty="0">
                <a:ln>
                  <a:noFill/>
                </a:ln>
                <a:solidFill>
                  <a:schemeClr val="tx1"/>
                </a:solidFill>
                <a:effectLst/>
                <a:latin typeface="Arial" charset="0"/>
              </a:rPr>
              <a:t>Aircraft</a:t>
            </a:r>
          </a:p>
        </p:txBody>
      </p:sp>
      <p:sp>
        <p:nvSpPr>
          <p:cNvPr id="9" name="Rectangle 8">
            <a:extLst>
              <a:ext uri="{FF2B5EF4-FFF2-40B4-BE49-F238E27FC236}">
                <a16:creationId xmlns:a16="http://schemas.microsoft.com/office/drawing/2014/main" id="{B37D8A88-5880-E944-D220-15BFDD409D50}"/>
              </a:ext>
            </a:extLst>
          </p:cNvPr>
          <p:cNvSpPr/>
          <p:nvPr/>
        </p:nvSpPr>
        <p:spPr bwMode="auto">
          <a:xfrm>
            <a:off x="445169" y="2197768"/>
            <a:ext cx="39463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None/>
              <a:tabLst/>
            </a:pPr>
            <a:r>
              <a:rPr kumimoji="0" lang="en-US" sz="2400" b="0" i="0" u="none" strike="noStrike" cap="none" normalizeH="0" baseline="0" dirty="0">
                <a:ln>
                  <a:noFill/>
                </a:ln>
                <a:solidFill>
                  <a:schemeClr val="tx1"/>
                </a:solidFill>
                <a:effectLst/>
                <a:latin typeface="Arial" charset="0"/>
              </a:rPr>
              <a:t>Aircraft oper/perf/capability</a:t>
            </a:r>
          </a:p>
        </p:txBody>
      </p:sp>
      <p:sp>
        <p:nvSpPr>
          <p:cNvPr id="10" name="Rectangle 9">
            <a:extLst>
              <a:ext uri="{FF2B5EF4-FFF2-40B4-BE49-F238E27FC236}">
                <a16:creationId xmlns:a16="http://schemas.microsoft.com/office/drawing/2014/main" id="{B44B454D-162B-393B-84E2-0C9FB070E1E9}"/>
              </a:ext>
            </a:extLst>
          </p:cNvPr>
          <p:cNvSpPr/>
          <p:nvPr/>
        </p:nvSpPr>
        <p:spPr bwMode="auto">
          <a:xfrm>
            <a:off x="445170" y="3246712"/>
            <a:ext cx="46802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None/>
              <a:tabLst/>
            </a:pPr>
            <a:r>
              <a:rPr kumimoji="0" lang="en-US" sz="2400" b="0" i="0" u="none" strike="noStrike" cap="none" normalizeH="0" baseline="0" dirty="0">
                <a:ln>
                  <a:noFill/>
                </a:ln>
                <a:solidFill>
                  <a:schemeClr val="tx1"/>
                </a:solidFill>
                <a:effectLst/>
                <a:latin typeface="Arial" charset="0"/>
              </a:rPr>
              <a:t>Performance/control/parameters</a:t>
            </a:r>
          </a:p>
        </p:txBody>
      </p:sp>
      <p:sp>
        <p:nvSpPr>
          <p:cNvPr id="11" name="Rectangle 10">
            <a:extLst>
              <a:ext uri="{FF2B5EF4-FFF2-40B4-BE49-F238E27FC236}">
                <a16:creationId xmlns:a16="http://schemas.microsoft.com/office/drawing/2014/main" id="{15A2B922-16EE-FC9F-DA1B-52696DBB32FB}"/>
              </a:ext>
            </a:extLst>
          </p:cNvPr>
          <p:cNvSpPr/>
          <p:nvPr/>
        </p:nvSpPr>
        <p:spPr bwMode="auto">
          <a:xfrm>
            <a:off x="445169" y="4295656"/>
            <a:ext cx="22378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None/>
              <a:tabLst/>
            </a:pPr>
            <a:r>
              <a:rPr lang="en-US" dirty="0"/>
              <a:t>Angle of Attack</a:t>
            </a:r>
            <a:endParaRPr kumimoji="0" lang="en-US" sz="2400" b="0" i="0" u="none" strike="noStrike" cap="none" normalizeH="0" baseline="0" dirty="0">
              <a:ln>
                <a:noFill/>
              </a:ln>
              <a:solidFill>
                <a:schemeClr val="tx1"/>
              </a:solidFill>
              <a:effectLst/>
              <a:latin typeface="Arial" charset="0"/>
            </a:endParaRPr>
          </a:p>
        </p:txBody>
      </p:sp>
      <p:sp>
        <p:nvSpPr>
          <p:cNvPr id="12" name="Oval 11">
            <a:extLst>
              <a:ext uri="{FF2B5EF4-FFF2-40B4-BE49-F238E27FC236}">
                <a16:creationId xmlns:a16="http://schemas.microsoft.com/office/drawing/2014/main" id="{29F1E1DA-FE0C-E149-59CD-DD195E677CCD}"/>
              </a:ext>
            </a:extLst>
          </p:cNvPr>
          <p:cNvSpPr/>
          <p:nvPr/>
        </p:nvSpPr>
        <p:spPr bwMode="auto">
          <a:xfrm>
            <a:off x="5402180" y="3708377"/>
            <a:ext cx="983122" cy="649188"/>
          </a:xfrm>
          <a:prstGeom prst="ellipse">
            <a:avLst/>
          </a:prstGeom>
          <a:solidFill>
            <a:schemeClr val="bg1"/>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None/>
              <a:tabLst/>
            </a:pPr>
            <a:r>
              <a:rPr lang="en-US" dirty="0"/>
              <a:t>819</a:t>
            </a:r>
            <a:endParaRPr kumimoji="0" lang="en-US" sz="2400" b="0" i="0" u="none" strike="noStrike" cap="none" normalizeH="0" baseline="0" dirty="0">
              <a:ln>
                <a:noFill/>
              </a:ln>
              <a:solidFill>
                <a:schemeClr val="tx1"/>
              </a:solidFill>
              <a:effectLst/>
              <a:latin typeface="Arial" charset="0"/>
            </a:endParaRPr>
          </a:p>
        </p:txBody>
      </p:sp>
      <p:pic>
        <p:nvPicPr>
          <p:cNvPr id="14" name="Picture 13">
            <a:extLst>
              <a:ext uri="{FF2B5EF4-FFF2-40B4-BE49-F238E27FC236}">
                <a16:creationId xmlns:a16="http://schemas.microsoft.com/office/drawing/2014/main" id="{D2CB1C49-2E84-71D1-9140-AFF0991D65CE}"/>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saturation sat="200000"/>
                    </a14:imgEffect>
                  </a14:imgLayer>
                </a14:imgProps>
              </a:ext>
            </a:extLst>
          </a:blip>
          <a:stretch>
            <a:fillRect/>
          </a:stretch>
        </p:blipFill>
        <p:spPr>
          <a:xfrm>
            <a:off x="445169" y="4978355"/>
            <a:ext cx="10996572" cy="826809"/>
          </a:xfrm>
          <a:prstGeom prst="rect">
            <a:avLst/>
          </a:prstGeom>
          <a:ln w="38100">
            <a:solidFill>
              <a:srgbClr val="C00000"/>
            </a:solidFill>
          </a:ln>
        </p:spPr>
      </p:pic>
    </p:spTree>
    <p:custDataLst>
      <p:tags r:id="rId1"/>
    </p:custDataLst>
    <p:extLst>
      <p:ext uri="{BB962C8B-B14F-4D97-AF65-F5344CB8AC3E}">
        <p14:creationId xmlns:p14="http://schemas.microsoft.com/office/powerpoint/2010/main" val="27828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100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8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2576514" y="332016"/>
            <a:ext cx="8091487" cy="3827463"/>
          </a:xfrm>
        </p:spPr>
        <p:txBody>
          <a:bodyPr/>
          <a:lstStyle/>
          <a:p>
            <a:pPr marL="0" indent="0" algn="ctr">
              <a:buNone/>
            </a:pPr>
            <a:r>
              <a:rPr lang="en-US" sz="3600" dirty="0">
                <a:latin typeface="Tahoma" panose="020B0604030504040204" pitchFamily="34" charset="0"/>
                <a:ea typeface="Tahoma" panose="020B0604030504040204" pitchFamily="34" charset="0"/>
                <a:cs typeface="Tahoma" panose="020B0604030504040204" pitchFamily="34" charset="0"/>
              </a:rPr>
              <a:t>Aerodynamic Stalls</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Which of these statements are true with respect to stalls?</a:t>
            </a:r>
          </a:p>
          <a:p>
            <a:pPr marL="514350" indent="-514350">
              <a:lnSpc>
                <a:spcPct val="90000"/>
              </a:lnSpc>
              <a:spcBef>
                <a:spcPct val="70000"/>
              </a:spcBef>
              <a:buFontTx/>
              <a:buAutoNum type="alphaUcPeriod"/>
              <a:tabLst>
                <a:tab pos="631825" algn="l"/>
              </a:tabLst>
              <a:defRPr/>
            </a:pPr>
            <a:r>
              <a:rPr lang="en-US" dirty="0">
                <a:ea typeface="ＭＳ Ｐゴシック" charset="-128"/>
              </a:rPr>
              <a:t>Can occur in any phase of flight</a:t>
            </a:r>
          </a:p>
          <a:p>
            <a:pPr marL="514350" indent="-514350">
              <a:lnSpc>
                <a:spcPct val="90000"/>
              </a:lnSpc>
              <a:spcBef>
                <a:spcPct val="70000"/>
              </a:spcBef>
              <a:buFontTx/>
              <a:buAutoNum type="alphaUcPeriod"/>
              <a:tabLst>
                <a:tab pos="631825" algn="l"/>
              </a:tabLst>
              <a:defRPr/>
            </a:pPr>
            <a:r>
              <a:rPr lang="en-US" dirty="0">
                <a:ea typeface="ＭＳ Ｐゴシック" charset="-128"/>
              </a:rPr>
              <a:t>Are a factor in many fatal accidents</a:t>
            </a:r>
          </a:p>
          <a:p>
            <a:pPr marL="514350" indent="-514350">
              <a:lnSpc>
                <a:spcPct val="90000"/>
              </a:lnSpc>
              <a:spcBef>
                <a:spcPct val="70000"/>
              </a:spcBef>
              <a:buFontTx/>
              <a:buAutoNum type="alphaUcPeriod"/>
              <a:tabLst>
                <a:tab pos="631825" algn="l"/>
              </a:tabLst>
              <a:defRPr/>
            </a:pPr>
            <a:r>
              <a:rPr lang="en-US" dirty="0">
                <a:ea typeface="ＭＳ Ｐゴシック" charset="-128"/>
              </a:rPr>
              <a:t>Usually involve low time pilots</a:t>
            </a:r>
          </a:p>
          <a:p>
            <a:pPr marL="514350" indent="-514350">
              <a:lnSpc>
                <a:spcPct val="90000"/>
              </a:lnSpc>
              <a:spcBef>
                <a:spcPct val="70000"/>
              </a:spcBef>
              <a:buFontTx/>
              <a:buAutoNum type="alphaUcPeriod"/>
              <a:tabLst>
                <a:tab pos="631825" algn="l"/>
              </a:tabLst>
              <a:defRPr/>
            </a:pPr>
            <a:r>
              <a:rPr lang="en-US" dirty="0">
                <a:ea typeface="ＭＳ Ｐゴシック" charset="-128"/>
              </a:rPr>
              <a:t>Can occur at any airspeed </a:t>
            </a:r>
          </a:p>
          <a:p>
            <a:pPr marL="514350" indent="-514350">
              <a:lnSpc>
                <a:spcPct val="90000"/>
              </a:lnSpc>
              <a:spcBef>
                <a:spcPct val="70000"/>
              </a:spcBef>
              <a:buFontTx/>
              <a:buAutoNum type="alphaUcPeriod"/>
              <a:tabLst>
                <a:tab pos="631825" algn="l"/>
              </a:tabLst>
              <a:defRPr/>
            </a:pPr>
            <a:r>
              <a:rPr lang="en-US" dirty="0">
                <a:ea typeface="ＭＳ Ｐゴシック" charset="-128"/>
              </a:rPr>
              <a:t>All of the above.</a:t>
            </a:r>
          </a:p>
          <a:p>
            <a:pPr marL="514350" indent="-514350">
              <a:lnSpc>
                <a:spcPct val="90000"/>
              </a:lnSpc>
              <a:spcBef>
                <a:spcPct val="70000"/>
              </a:spcBef>
              <a:buFontTx/>
              <a:buAutoNum type="alphaUcPeriod"/>
              <a:tabLst>
                <a:tab pos="631825" algn="l"/>
              </a:tabLst>
              <a:defRPr/>
            </a:pPr>
            <a:endParaRPr lang="en-US" dirty="0">
              <a:ea typeface="ＭＳ Ｐゴシック" charset="-128"/>
            </a:endParaRPr>
          </a:p>
          <a:p>
            <a:pPr marL="0" indent="0">
              <a:lnSpc>
                <a:spcPct val="90000"/>
              </a:lnSpc>
              <a:spcBef>
                <a:spcPct val="70000"/>
              </a:spcBef>
              <a:buNone/>
              <a:tabLst>
                <a:tab pos="631825" algn="l"/>
              </a:tabLst>
              <a:defRPr/>
            </a:pPr>
            <a:r>
              <a:rPr lang="en-US" dirty="0">
                <a:ea typeface="ＭＳ Ｐゴシック" charset="-128"/>
              </a:rPr>
              <a:t>	</a:t>
            </a:r>
          </a:p>
        </p:txBody>
      </p:sp>
      <p:sp>
        <p:nvSpPr>
          <p:cNvPr id="6" name="AutoShape 4"/>
          <p:cNvSpPr>
            <a:spLocks noChangeArrowheads="1"/>
          </p:cNvSpPr>
          <p:nvPr/>
        </p:nvSpPr>
        <p:spPr bwMode="auto">
          <a:xfrm>
            <a:off x="1752600" y="4973887"/>
            <a:ext cx="762000" cy="917079"/>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endParaRPr lang="en-US"/>
          </a:p>
        </p:txBody>
      </p:sp>
    </p:spTree>
    <p:custDataLst>
      <p:tags r:id="rId1"/>
    </p:custDataLst>
    <p:extLst>
      <p:ext uri="{BB962C8B-B14F-4D97-AF65-F5344CB8AC3E}">
        <p14:creationId xmlns:p14="http://schemas.microsoft.com/office/powerpoint/2010/main" val="38074000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8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a:r>
              <a:rPr lang="en-US" dirty="0">
                <a:solidFill>
                  <a:srgbClr val="002060"/>
                </a:solidFill>
              </a:rPr>
              <a:t>The Airspeed Problem</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2533" y="1402144"/>
            <a:ext cx="3556145" cy="355614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28" name="Picture 4" descr="http://www.pilotscareer.com/uploads/lessonsimages/aerodynamics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5188" y="954088"/>
            <a:ext cx="3657600" cy="44522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581924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8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1890712" y="228600"/>
            <a:ext cx="8472488" cy="609600"/>
          </a:xfrm>
        </p:spPr>
        <p:txBody>
          <a:bodyPr/>
          <a:lstStyle/>
          <a:p>
            <a:pPr algn="ctr"/>
            <a:r>
              <a:rPr lang="en-US" dirty="0">
                <a:solidFill>
                  <a:srgbClr val="002060"/>
                </a:solidFill>
              </a:rPr>
              <a:t>The Airspeed Problem</a:t>
            </a:r>
          </a:p>
        </p:txBody>
      </p:sp>
      <p:sp>
        <p:nvSpPr>
          <p:cNvPr id="3" name="Content Placeholder 2"/>
          <p:cNvSpPr>
            <a:spLocks noGrp="1"/>
          </p:cNvSpPr>
          <p:nvPr>
            <p:ph idx="1"/>
          </p:nvPr>
        </p:nvSpPr>
        <p:spPr>
          <a:xfrm>
            <a:off x="1981201" y="990601"/>
            <a:ext cx="8050213" cy="4391025"/>
          </a:xfrm>
        </p:spPr>
        <p:txBody>
          <a:bodyPr/>
          <a:lstStyle/>
          <a:p>
            <a:r>
              <a:rPr lang="en-US" dirty="0">
                <a:solidFill>
                  <a:schemeClr val="tx1"/>
                </a:solidFill>
              </a:rPr>
              <a:t>Aircraft configuration</a:t>
            </a:r>
          </a:p>
          <a:p>
            <a:pPr lvl="1"/>
            <a:r>
              <a:rPr lang="en-US" dirty="0">
                <a:solidFill>
                  <a:schemeClr val="tx1"/>
                </a:solidFill>
              </a:rPr>
              <a:t>Vs  	Cruise configuration</a:t>
            </a:r>
          </a:p>
          <a:p>
            <a:pPr lvl="1"/>
            <a:r>
              <a:rPr lang="en-US" dirty="0">
                <a:solidFill>
                  <a:schemeClr val="tx1"/>
                </a:solidFill>
              </a:rPr>
              <a:t>Vso 	Landing configuration</a:t>
            </a:r>
          </a:p>
          <a:p>
            <a:r>
              <a:rPr lang="en-US" dirty="0">
                <a:solidFill>
                  <a:schemeClr val="tx1"/>
                </a:solidFill>
              </a:rPr>
              <a:t>Load</a:t>
            </a:r>
          </a:p>
          <a:p>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0247" y="1957137"/>
            <a:ext cx="3276600" cy="3276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768" y="3109371"/>
            <a:ext cx="4114800" cy="2758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41122614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8000">
              <a:schemeClr val="bg1"/>
            </a:gs>
            <a:gs pos="100000">
              <a:srgbClr val="FF9933"/>
            </a:gs>
          </a:gsLst>
          <a:lin ang="5400000" scaled="1"/>
        </a:gradFill>
        <a:effectLst/>
      </p:bgPr>
    </p:bg>
    <p:spTree>
      <p:nvGrpSpPr>
        <p:cNvPr id="1" name=""/>
        <p:cNvGrpSpPr/>
        <p:nvPr/>
      </p:nvGrpSpPr>
      <p:grpSpPr>
        <a:xfrm>
          <a:off x="0" y="0"/>
          <a:ext cx="0" cy="0"/>
          <a:chOff x="0" y="0"/>
          <a:chExt cx="0" cy="0"/>
        </a:xfrm>
      </p:grpSpPr>
      <p:sp>
        <p:nvSpPr>
          <p:cNvPr id="277506" name="Rectangle 2"/>
          <p:cNvSpPr>
            <a:spLocks noChangeArrowheads="1"/>
          </p:cNvSpPr>
          <p:nvPr/>
        </p:nvSpPr>
        <p:spPr bwMode="auto">
          <a:xfrm>
            <a:off x="2057400" y="381000"/>
            <a:ext cx="754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buFontTx/>
              <a:buNone/>
              <a:defRPr/>
            </a:pPr>
            <a:r>
              <a:rPr lang="en-US" sz="3600" b="1" dirty="0">
                <a:solidFill>
                  <a:srgbClr val="002060"/>
                </a:solidFill>
                <a:ea typeface="ＭＳ Ｐゴシック" charset="0"/>
              </a:rPr>
              <a:t>Angle of Attack - Visual</a:t>
            </a:r>
          </a:p>
        </p:txBody>
      </p:sp>
      <p:pic>
        <p:nvPicPr>
          <p:cNvPr id="277523" name="Picture 19"/>
          <p:cNvPicPr>
            <a:picLocks noChangeAspect="1" noChangeArrowheads="1"/>
          </p:cNvPicPr>
          <p:nvPr/>
        </p:nvPicPr>
        <p:blipFill>
          <a:blip r:embed="rId4"/>
          <a:srcRect t="12799" b="10809"/>
          <a:stretch>
            <a:fillRect/>
          </a:stretch>
        </p:blipFill>
        <p:spPr bwMode="auto">
          <a:xfrm>
            <a:off x="1828800" y="1828800"/>
            <a:ext cx="3822700" cy="3892550"/>
          </a:xfrm>
          <a:prstGeom prst="rect">
            <a:avLst/>
          </a:prstGeom>
          <a:noFill/>
          <a:ln w="12700">
            <a:solidFill>
              <a:schemeClr val="accent3">
                <a:lumMod val="75000"/>
              </a:schemeClr>
            </a:solidFill>
            <a:miter lim="800000"/>
            <a:headEnd/>
            <a:tailEnd/>
          </a:ln>
          <a:effectLst>
            <a:outerShdw blurRad="241300" dist="38099" dir="2700000" sx="102000" sy="102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pic>
      <p:pic>
        <p:nvPicPr>
          <p:cNvPr id="277524" name="Picture 20"/>
          <p:cNvPicPr>
            <a:picLocks noChangeAspect="1" noChangeArrowheads="1"/>
          </p:cNvPicPr>
          <p:nvPr/>
        </p:nvPicPr>
        <p:blipFill>
          <a:blip r:embed="rId5"/>
          <a:srcRect/>
          <a:stretch>
            <a:fillRect/>
          </a:stretch>
        </p:blipFill>
        <p:spPr bwMode="auto">
          <a:xfrm>
            <a:off x="5943600" y="1295400"/>
            <a:ext cx="4438650" cy="2971800"/>
          </a:xfrm>
          <a:prstGeom prst="rect">
            <a:avLst/>
          </a:prstGeom>
          <a:noFill/>
          <a:ln w="12700">
            <a:solidFill>
              <a:schemeClr val="accent3">
                <a:lumMod val="75000"/>
              </a:schemeClr>
            </a:solidFill>
            <a:miter lim="800000"/>
            <a:headEnd/>
            <a:tailEnd/>
          </a:ln>
          <a:effectLst>
            <a:outerShdw blurRad="241300" dist="38099" dir="2700000" sx="101000" sy="101000" algn="ctr" rotWithShape="0">
              <a:schemeClr val="bg2"/>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2208412114"/>
      </p:ext>
    </p:extLst>
  </p:cSld>
  <p:clrMapOvr>
    <a:masterClrMapping/>
  </p:clrMapOvr>
  <mc:AlternateContent xmlns:mc="http://schemas.openxmlformats.org/markup-compatibility/2006" xmlns:p14="http://schemas.microsoft.com/office/powerpoint/2010/main">
    <mc:Choice Requires="p14">
      <p:transition spd="slow" p14:dur="2000" advClick="0">
        <p14:prism isContent="1"/>
      </p:transition>
    </mc:Choice>
    <mc:Fallback xmlns="">
      <p:transition spd="slow" advClick="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1_CUSTOM DESIGN" val="9yQnDLyP"/>
  <p:tag name="ARTICULATE_SLIDE_COUNT" val="2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467F6944268B4E94985C3A159EB571" ma:contentTypeVersion="8" ma:contentTypeDescription="Create a new document." ma:contentTypeScope="" ma:versionID="7fbee2316308997cb9c4688f90edf055">
  <xsd:schema xmlns:xsd="http://www.w3.org/2001/XMLSchema" xmlns:xs="http://www.w3.org/2001/XMLSchema" xmlns:p="http://schemas.microsoft.com/office/2006/metadata/properties" xmlns:ns2="04289566-cf42-4ce7-aa7c-2469c3d4502e" targetNamespace="http://schemas.microsoft.com/office/2006/metadata/properties" ma:root="true" ma:fieldsID="ca3df52e5ef4fbc444b5c62f0a31180d" ns2:_="">
    <xsd:import namespace="04289566-cf42-4ce7-aa7c-2469c3d4502e"/>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5YDFD77UPU3F-311-5952</_dlc_DocId>
    <_dlc_DocIdUrl xmlns="04289566-cf42-4ce7-aa7c-2469c3d4502e">
      <Url>https://avssp.faa.gov/avs/afsfaast/FAASTeamReps/_layouts/15/DocIdRedir.aspx?ID=5YDFD77UPU3F-311-5952</Url>
      <Description>5YDFD77UPU3F-311-5952</Description>
    </_dlc_DocIdUrl>
    <_dlc_DocIdPersistId xmlns="04289566-cf42-4ce7-aa7c-2469c3d4502e"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FFDB6E7-ED6A-482C-ADF6-F6CC8E1D69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17F8C7-2AEB-4BC2-A828-B2E729EBBAC3}">
  <ds:schemaRefs>
    <ds:schemaRef ds:uri="http://schemas.microsoft.com/sharepoint/v3/contenttype/forms"/>
  </ds:schemaRefs>
</ds:datastoreItem>
</file>

<file path=customXml/itemProps3.xml><?xml version="1.0" encoding="utf-8"?>
<ds:datastoreItem xmlns:ds="http://schemas.openxmlformats.org/officeDocument/2006/customXml" ds:itemID="{0B80675E-01F7-49AA-B61E-EE85CFCAD03B}">
  <ds:schemaRef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terms/"/>
    <ds:schemaRef ds:uri="04289566-cf42-4ce7-aa7c-2469c3d4502e"/>
    <ds:schemaRef ds:uri="http://purl.org/dc/dcmitype/"/>
    <ds:schemaRef ds:uri="http://purl.org/dc/elements/1.1/"/>
  </ds:schemaRefs>
</ds:datastoreItem>
</file>

<file path=customXml/itemProps4.xml><?xml version="1.0" encoding="utf-8"?>
<ds:datastoreItem xmlns:ds="http://schemas.openxmlformats.org/officeDocument/2006/customXml" ds:itemID="{BF55529B-B443-4E46-8DBB-7C6CB19F908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5940</TotalTime>
  <Words>4715</Words>
  <Application>Microsoft Office PowerPoint</Application>
  <PresentationFormat>Widescreen</PresentationFormat>
  <Paragraphs>416</Paragraphs>
  <Slides>29</Slides>
  <Notes>29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ＭＳ Ｐゴシック</vt:lpstr>
      <vt:lpstr>Aptos</vt:lpstr>
      <vt:lpstr>Arial</vt:lpstr>
      <vt:lpstr>Calibri</vt:lpstr>
      <vt:lpstr>Helvetica Neue Medium</vt:lpstr>
      <vt:lpstr>Roboto</vt:lpstr>
      <vt:lpstr>Symbol</vt:lpstr>
      <vt:lpstr>Tahoma</vt:lpstr>
      <vt:lpstr>Times New Roman</vt:lpstr>
      <vt:lpstr>1_Custom Design</vt:lpstr>
      <vt:lpstr>2_Custom Design</vt:lpstr>
      <vt:lpstr>The FAA Safety Team Presents:</vt:lpstr>
      <vt:lpstr>Welcome</vt:lpstr>
      <vt:lpstr>Overview</vt:lpstr>
      <vt:lpstr>10 Year Look Back at GA Accidents</vt:lpstr>
      <vt:lpstr>Data collection Source:    NTSB CAROL</vt:lpstr>
      <vt:lpstr>PowerPoint Presentation</vt:lpstr>
      <vt:lpstr>The Airspeed Problem</vt:lpstr>
      <vt:lpstr>The Airspeed Problem</vt:lpstr>
      <vt:lpstr>PowerPoint Presentation</vt:lpstr>
      <vt:lpstr>What is Angle of Attack (AOA)</vt:lpstr>
      <vt:lpstr>Low Angle of Attack</vt:lpstr>
      <vt:lpstr>High Angle of Attack</vt:lpstr>
      <vt:lpstr>Critical Angle of Attack or Stalling AoA</vt:lpstr>
      <vt:lpstr>PowerPoint Presentation</vt:lpstr>
      <vt:lpstr>How do Flaps Effect AoA?</vt:lpstr>
      <vt:lpstr>Critical AoA (Stalls) in Steep turns</vt:lpstr>
      <vt:lpstr>Critical AoA (Stalls) in Steep Turns</vt:lpstr>
      <vt:lpstr>Uncoordinated Flight – Slips </vt:lpstr>
      <vt:lpstr>Uncoordinated Flight – Skids</vt:lpstr>
      <vt:lpstr>Uncoordinated Flight - Skids</vt:lpstr>
      <vt:lpstr>Angle of attack Indicators</vt:lpstr>
      <vt:lpstr>AoA Indicators</vt:lpstr>
      <vt:lpstr>Resources  </vt:lpstr>
      <vt:lpstr>Questions?</vt:lpstr>
      <vt:lpstr>Proficiency and Peace of Mind</vt:lpstr>
      <vt:lpstr>WINGS Industry Network…</vt:lpstr>
      <vt:lpstr>Safety Management Systems (SMS) Coming to General Aviation</vt:lpstr>
      <vt:lpstr>Thank you for attending! </vt:lpstr>
      <vt:lpstr>The FAA Safety Team Presents: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Copeland, Ernest R (FAA)</cp:lastModifiedBy>
  <cp:revision>289</cp:revision>
  <dcterms:created xsi:type="dcterms:W3CDTF">2005-01-28T20:32:53Z</dcterms:created>
  <dcterms:modified xsi:type="dcterms:W3CDTF">2026-04-15T14:20:10Z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0x0101005E467F6944268B4E94985C3A159EB571</vt:lpwstr>
  </property>
  <property fmtid="{D5CDD505-2E9C-101B-9397-08002B2CF9AE}" pid="3" name="_dlc_DocIdItemGuid">
    <vt:lpwstr>52209fba-936c-488e-9dca-75ba487680e4</vt:lpwstr>
  </property>
  <property fmtid="{D5CDD505-2E9C-101B-9397-08002B2CF9AE}" pid="4" name="ArticulateGUID">
    <vt:lpwstr>47CD1114-1E41-4686-9679-26C356082DB0</vt:lpwstr>
  </property>
  <property fmtid="{D5CDD505-2E9C-101B-9397-08002B2CF9AE}" pid="5" name="ArticulatePath">
    <vt:lpwstr>Angle Of Attack Awareness Wide Rev 2 01212025</vt:lpwstr>
  </property>
  <property fmtid="{D5CDD505-2E9C-101B-9397-08002B2CF9AE}" pid="6" name="URL">
    <vt:lpwstr/>
  </property>
</Properties>
</file>